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5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65" autoAdjust="0"/>
    <p:restoredTop sz="86449" autoAdjust="0"/>
  </p:normalViewPr>
  <p:slideViewPr>
    <p:cSldViewPr>
      <p:cViewPr varScale="1">
        <p:scale>
          <a:sx n="57" d="100"/>
          <a:sy n="57" d="100"/>
        </p:scale>
        <p:origin x="-43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8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-32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8CCC2A2-FE53-428C-A1CB-A2106451F3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21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04979E-4A3A-481C-90E1-9E2941E9823F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CAED43-1E7E-4019-AF64-48EDC038FD00}" type="slidenum">
              <a:rPr lang="en-US"/>
              <a:pPr/>
              <a:t>10</a:t>
            </a:fld>
            <a:endParaRPr lang="en-US"/>
          </a:p>
        </p:txBody>
      </p:sp>
      <p:sp>
        <p:nvSpPr>
          <p:cNvPr id="2253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A9DDF2F-01A6-42F7-B1AC-E491296EBEDD}" type="slidenum">
              <a:rPr lang="en-US" sz="1200"/>
              <a:pPr algn="r"/>
              <a:t>10</a:t>
            </a:fld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645800-752C-4056-A6F7-015A485BCF06}" type="slidenum">
              <a:rPr lang="en-US"/>
              <a:pPr/>
              <a:t>11</a:t>
            </a:fld>
            <a:endParaRPr lang="en-US"/>
          </a:p>
        </p:txBody>
      </p:sp>
      <p:sp>
        <p:nvSpPr>
          <p:cNvPr id="245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0D61635-D1AF-487F-A525-AC9935E640A7}" type="slidenum">
              <a:rPr lang="en-US" sz="1200"/>
              <a:pPr algn="r"/>
              <a:t>11</a:t>
            </a:fld>
            <a:endParaRPr 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34FCBF-19AE-40F2-A877-5AAD9A116816}" type="slidenum">
              <a:rPr lang="en-US"/>
              <a:pPr/>
              <a:t>12</a:t>
            </a:fld>
            <a:endParaRPr lang="en-US"/>
          </a:p>
        </p:txBody>
      </p:sp>
      <p:sp>
        <p:nvSpPr>
          <p:cNvPr id="2662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A142706-E041-47F0-9462-62068DB10D59}" type="slidenum">
              <a:rPr lang="en-US" sz="1200"/>
              <a:pPr algn="r"/>
              <a:t>12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52051C-4F9C-4E5C-A5CD-DA5F0241E0D6}" type="slidenum">
              <a:rPr lang="en-US"/>
              <a:pPr/>
              <a:t>13</a:t>
            </a:fld>
            <a:endParaRPr lang="en-US"/>
          </a:p>
        </p:txBody>
      </p:sp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D710E5C-24CD-4F49-9579-B065DCDBF74D}" type="slidenum">
              <a:rPr lang="en-US" sz="1200"/>
              <a:pPr algn="r"/>
              <a:t>13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807E08-D93A-41B6-9E29-7C5C2CEC43E7}" type="slidenum">
              <a:rPr lang="en-US"/>
              <a:pPr/>
              <a:t>14</a:t>
            </a:fld>
            <a:endParaRPr lang="en-US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6BE9F24-C237-4C10-9E6B-2712324DD8A3}" type="slidenum">
              <a:rPr lang="en-US" sz="1200"/>
              <a:pPr algn="r"/>
              <a:t>14</a:t>
            </a:fld>
            <a:endParaRPr 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338C75-F521-4EC0-9F8A-EF8A69E0AD28}" type="slidenum">
              <a:rPr lang="en-US"/>
              <a:pPr/>
              <a:t>15</a:t>
            </a:fld>
            <a:endParaRPr lang="en-US"/>
          </a:p>
        </p:txBody>
      </p:sp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3EA7E1B-BA45-49AC-9BB2-453774788CD0}" type="slidenum">
              <a:rPr lang="en-US" sz="1200"/>
              <a:pPr algn="r"/>
              <a:t>15</a:t>
            </a:fld>
            <a:endParaRPr 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43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9C387B-BCBF-427C-8BAE-EF94E8D56E72}" type="slidenum">
              <a:rPr lang="en-US"/>
              <a:pPr/>
              <a:t>16</a:t>
            </a:fld>
            <a:endParaRPr lang="en-US"/>
          </a:p>
        </p:txBody>
      </p:sp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EF21BA2-2A42-406A-8EC6-335ED57BE100}" type="slidenum">
              <a:rPr lang="en-US" sz="1200"/>
              <a:pPr algn="r"/>
              <a:t>16</a:t>
            </a:fld>
            <a:endParaRPr 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B9EE04-BB25-4C7A-86D7-0216F4938368}" type="slidenum">
              <a:rPr lang="en-US"/>
              <a:pPr/>
              <a:t>17</a:t>
            </a:fld>
            <a:endParaRPr lang="en-US"/>
          </a:p>
        </p:txBody>
      </p:sp>
      <p:sp>
        <p:nvSpPr>
          <p:cNvPr id="368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4AA87AA-F61E-4D80-914F-6321F428CD43}" type="slidenum">
              <a:rPr lang="en-US" sz="1200"/>
              <a:pPr algn="r"/>
              <a:t>17</a:t>
            </a:fld>
            <a:endParaRPr 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4EB9CB-7C9A-4721-BBBB-7E569C893991}" type="slidenum">
              <a:rPr lang="en-US"/>
              <a:pPr/>
              <a:t>18</a:t>
            </a:fld>
            <a:endParaRPr lang="en-US"/>
          </a:p>
        </p:txBody>
      </p:sp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75E31CE-B153-47B5-BA65-C7755A873C29}" type="slidenum">
              <a:rPr lang="en-US" sz="1200"/>
              <a:pPr algn="r"/>
              <a:t>18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376B26-1580-46D1-9CDB-37F12B188E25}" type="slidenum">
              <a:rPr lang="en-US"/>
              <a:pPr/>
              <a:t>19</a:t>
            </a:fld>
            <a:endParaRPr lang="en-US"/>
          </a:p>
        </p:txBody>
      </p:sp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16F1493-F937-4E27-81A0-D798B49CEC7C}" type="slidenum">
              <a:rPr lang="en-US" sz="1200"/>
              <a:pPr algn="r"/>
              <a:t>19</a:t>
            </a:fld>
            <a:endParaRPr 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8753CF-C717-455C-A367-FC6B36020342}" type="slidenum">
              <a:rPr lang="en-US"/>
              <a:pPr/>
              <a:t>2</a:t>
            </a:fld>
            <a:endParaRPr lang="en-US"/>
          </a:p>
        </p:txBody>
      </p:sp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D7F3ADA-A4E7-4C30-8BDC-DD6BFBB0867F}" type="slidenum">
              <a:rPr lang="en-US" sz="1200"/>
              <a:pPr algn="r"/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4E1EE4-2146-4BBC-B770-2E6282EA81FE}" type="slidenum">
              <a:rPr lang="en-US"/>
              <a:pPr/>
              <a:t>20</a:t>
            </a:fld>
            <a:endParaRPr lang="en-US"/>
          </a:p>
        </p:txBody>
      </p:sp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6723D71-04A4-429C-9896-2F445372ACC8}" type="slidenum">
              <a:rPr lang="en-US" sz="1200"/>
              <a:pPr algn="r"/>
              <a:t>20</a:t>
            </a:fld>
            <a:endParaRPr 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D3EAA0-E4B0-4BE2-986E-3EDE26B08C61}" type="slidenum">
              <a:rPr lang="en-US"/>
              <a:pPr/>
              <a:t>21</a:t>
            </a:fld>
            <a:endParaRPr lang="en-US"/>
          </a:p>
        </p:txBody>
      </p:sp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D333627-4DDF-491F-99D8-2FC51A93492D}" type="slidenum">
              <a:rPr lang="en-US" sz="1200"/>
              <a:pPr algn="r"/>
              <a:t>21</a:t>
            </a:fld>
            <a:endParaRPr 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6B1D9C-1862-4DF1-8D89-6D69A775118D}" type="slidenum">
              <a:rPr lang="en-US"/>
              <a:pPr/>
              <a:t>22</a:t>
            </a:fld>
            <a:endParaRPr lang="en-US"/>
          </a:p>
        </p:txBody>
      </p:sp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6FE547B-2B2F-4312-BBC1-94623DB497FB}" type="slidenum">
              <a:rPr lang="en-US" sz="1200"/>
              <a:pPr algn="r"/>
              <a:t>22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537CD9-B1D2-430D-986B-F37E678797F9}" type="slidenum">
              <a:rPr lang="en-US"/>
              <a:pPr/>
              <a:t>23</a:t>
            </a:fld>
            <a:endParaRPr lang="en-US"/>
          </a:p>
        </p:txBody>
      </p:sp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0E95F88-C75C-4902-9DFF-47878906116C}" type="slidenum">
              <a:rPr lang="en-US" sz="1200"/>
              <a:pPr algn="r"/>
              <a:t>23</a:t>
            </a:fld>
            <a:endParaRPr 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08D35-0B81-42AF-9F1D-7BF99F6D4657}" type="slidenum">
              <a:rPr lang="en-US"/>
              <a:pPr/>
              <a:t>24</a:t>
            </a:fld>
            <a:endParaRPr lang="en-US"/>
          </a:p>
        </p:txBody>
      </p:sp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F04E6B2-E22B-443B-9EE0-D7CCE7C31D98}" type="slidenum">
              <a:rPr lang="en-US" sz="1200"/>
              <a:pPr algn="r"/>
              <a:t>24</a:t>
            </a:fld>
            <a:endParaRPr 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9698F5-64D3-47E5-8EE9-D11FABA6264E}" type="slidenum">
              <a:rPr lang="en-US"/>
              <a:pPr/>
              <a:t>25</a:t>
            </a:fld>
            <a:endParaRPr lang="en-US"/>
          </a:p>
        </p:txBody>
      </p:sp>
      <p:sp>
        <p:nvSpPr>
          <p:cNvPr id="532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7A1ED75-4893-44FD-8050-8D4F1BF61494}" type="slidenum">
              <a:rPr lang="en-US" sz="1200"/>
              <a:pPr algn="r"/>
              <a:t>25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1618C8-96C2-43DD-BE2C-27567D21EEFE}" type="slidenum">
              <a:rPr lang="en-US"/>
              <a:pPr/>
              <a:t>26</a:t>
            </a:fld>
            <a:endParaRPr lang="en-US"/>
          </a:p>
        </p:txBody>
      </p:sp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8F29731-33A3-4C3C-956B-1CCF36F41A6A}" type="slidenum">
              <a:rPr lang="en-US" sz="1200"/>
              <a:pPr algn="r"/>
              <a:t>26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F3CAA7-90BA-441B-AF05-52664F51D0CE}" type="slidenum">
              <a:rPr lang="en-US"/>
              <a:pPr/>
              <a:t>27</a:t>
            </a:fld>
            <a:endParaRPr lang="en-US"/>
          </a:p>
        </p:txBody>
      </p:sp>
      <p:sp>
        <p:nvSpPr>
          <p:cNvPr id="573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8189399-4456-4DAB-B46D-D2B8D7C3B5E1}" type="slidenum">
              <a:rPr lang="en-US" sz="1200"/>
              <a:pPr algn="r"/>
              <a:t>27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62C341-CC34-43FD-899F-D2A8C1354833}" type="slidenum">
              <a:rPr lang="en-US"/>
              <a:pPr/>
              <a:t>28</a:t>
            </a:fld>
            <a:endParaRPr lang="en-US"/>
          </a:p>
        </p:txBody>
      </p:sp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939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026D681-DFBD-444A-B2AD-C0FE552CC581}" type="slidenum">
              <a:rPr lang="en-US" sz="1200"/>
              <a:pPr algn="r"/>
              <a:t>28</a:t>
            </a:fld>
            <a:endParaRPr lang="en-US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EC78F2-C5B0-4C38-9F85-473C05942DA4}" type="slidenum">
              <a:rPr lang="en-US"/>
              <a:pPr/>
              <a:t>29</a:t>
            </a:fld>
            <a:endParaRPr lang="en-US"/>
          </a:p>
        </p:txBody>
      </p:sp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4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01F7F99-A4DB-485A-9E9B-2317CBC0F48F}" type="slidenum">
              <a:rPr lang="en-US" sz="1200"/>
              <a:pPr algn="r"/>
              <a:t>29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E6758-5CE8-4F8C-9C40-5915E93B67E9}" type="slidenum">
              <a:rPr lang="en-US"/>
              <a:pPr/>
              <a:t>3</a:t>
            </a:fld>
            <a:endParaRPr lang="en-US"/>
          </a:p>
        </p:txBody>
      </p:sp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CC8D91F-5ACA-4D8B-8C93-FDB6C7AA77E5}" type="slidenum">
              <a:rPr lang="en-US" sz="1200"/>
              <a:pPr algn="r"/>
              <a:t>3</a:t>
            </a:fld>
            <a:endParaRPr lang="en-US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5AFE7B-A1B0-4937-AE64-C12C5D384A77}" type="slidenum">
              <a:rPr lang="en-US"/>
              <a:pPr/>
              <a:t>4</a:t>
            </a:fld>
            <a:endParaRPr lang="en-US"/>
          </a:p>
        </p:txBody>
      </p:sp>
      <p:sp>
        <p:nvSpPr>
          <p:cNvPr id="102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E1FB260-94CC-4FD2-9F33-852CF2F0E4B1}" type="slidenum">
              <a:rPr lang="en-US" sz="1200"/>
              <a:pPr algn="r"/>
              <a:t>4</a:t>
            </a:fld>
            <a:endParaRPr lang="en-US" sz="12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B1D565-93A0-4955-8B88-BD15770B9F2A}" type="slidenum">
              <a:rPr lang="en-US"/>
              <a:pPr/>
              <a:t>5</a:t>
            </a:fld>
            <a:endParaRPr lang="en-US"/>
          </a:p>
        </p:txBody>
      </p:sp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9F0E602-EE3F-4959-9FD2-CF475C1BA831}" type="slidenum">
              <a:rPr lang="en-US" sz="1200"/>
              <a:pPr algn="r"/>
              <a:t>5</a:t>
            </a:fld>
            <a:endParaRPr lang="en-US" sz="12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36A764-C467-4C6C-990A-E51D0CD2FB4C}" type="slidenum">
              <a:rPr lang="en-US"/>
              <a:pPr/>
              <a:t>6</a:t>
            </a:fld>
            <a:endParaRPr lang="en-US"/>
          </a:p>
        </p:txBody>
      </p:sp>
      <p:sp>
        <p:nvSpPr>
          <p:cNvPr id="143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4814F0C-F41F-4FB7-82BE-FAC7A70F2497}" type="slidenum">
              <a:rPr lang="en-US" sz="1200"/>
              <a:pPr algn="r"/>
              <a:t>6</a:t>
            </a:fld>
            <a:endParaRPr lang="en-US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040276-28EA-405E-9FEA-198F7F6A3517}" type="slidenum">
              <a:rPr lang="en-US"/>
              <a:pPr/>
              <a:t>7</a:t>
            </a:fld>
            <a:endParaRPr lang="en-US"/>
          </a:p>
        </p:txBody>
      </p:sp>
      <p:sp>
        <p:nvSpPr>
          <p:cNvPr id="1638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D164E34-45A6-4BF9-BEC2-9851200DE039}" type="slidenum">
              <a:rPr lang="en-US" sz="1200"/>
              <a:pPr algn="r"/>
              <a:t>7</a:t>
            </a:fld>
            <a:endParaRPr lang="en-US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DBD0B2-5A28-426C-806E-BD5D84851D39}" type="slidenum">
              <a:rPr lang="en-US"/>
              <a:pPr/>
              <a:t>8</a:t>
            </a:fld>
            <a:endParaRPr lang="en-US"/>
          </a:p>
        </p:txBody>
      </p:sp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B83D31C-CA38-4D01-8C00-EE1DC51577C7}" type="slidenum">
              <a:rPr lang="en-US" sz="1200"/>
              <a:pPr algn="r"/>
              <a:t>8</a:t>
            </a:fld>
            <a:endParaRPr lang="en-US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331CBB-CADE-471E-BA9C-544CCACEAE4C}" type="slidenum">
              <a:rPr lang="en-US"/>
              <a:pPr/>
              <a:t>9</a:t>
            </a:fld>
            <a:endParaRPr lang="en-US"/>
          </a:p>
        </p:txBody>
      </p:sp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3ADA37D-3E9A-419B-A68A-FFC09471F6D1}" type="slidenum">
              <a:rPr lang="en-US" sz="1200"/>
              <a:pPr algn="r"/>
              <a:t>9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34820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1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2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3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4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825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6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2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effectLst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4830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4831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6EE907A-C081-431D-BB60-0BB9B6A408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DA8235-2BF8-415F-A19A-584FAFD57A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CC6ED3-07E1-4ADD-9C95-98863D928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BCB69E8-1FE6-4847-B011-F79EB9380E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2CD534-2C5E-4A8E-A6A8-735B8ACC7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B7E0DC-70B5-424B-B449-CB4CDC03F8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3AAAB1-D2AA-4B48-88B1-7E0CAEFACB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A3B261-AD3E-46A5-8E39-447661B564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583D1E7-A502-48F0-B692-37F7F8F937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FE842E-34AE-46A0-B1EF-B9FD9DB911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654648-EAC6-474E-9E66-14F255D3A2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424BD6-DD1E-4DD8-9A0D-705AAD00D7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0BCB69E8-1FE6-4847-B011-F79EB9380E1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33798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99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00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01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02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803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05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380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380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/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/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/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/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/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mtClean="0"/>
              <a:t>Introduction to ModelMuse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New England Science Center</a:t>
            </a:r>
          </a:p>
          <a:p>
            <a:r>
              <a:rPr lang="en-US" dirty="0" smtClean="0"/>
              <a:t>Nov. 17-19, 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MODFLOW Packages and Programs Dialog Box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676400"/>
            <a:ext cx="6781800" cy="4900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MODFLOW Layer Groups Dialog Box</a:t>
            </a:r>
            <a:endParaRPr lang="en-US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298309"/>
            <a:ext cx="4038600" cy="3129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305725"/>
            <a:ext cx="4038600" cy="311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MODFLOW Time Dialog Box</a:t>
            </a:r>
            <a:endParaRPr lang="en-US"/>
          </a:p>
        </p:txBody>
      </p:sp>
      <p:pic>
        <p:nvPicPr>
          <p:cNvPr id="25603" name="Picture 5"/>
          <p:cNvPicPr>
            <a:picLocks noGrp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943428" y="2144134"/>
            <a:ext cx="7257143" cy="343809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Sets Dialog Box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376173"/>
            <a:ext cx="5562600" cy="4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294" y="1376174"/>
            <a:ext cx="2841205" cy="4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Properties</a:t>
            </a: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of values corresponding to grid cells</a:t>
            </a:r>
          </a:p>
          <a:p>
            <a:r>
              <a:rPr lang="en-US" dirty="0" smtClean="0"/>
              <a:t>Name</a:t>
            </a:r>
          </a:p>
          <a:p>
            <a:r>
              <a:rPr lang="en-US" dirty="0" smtClean="0"/>
              <a:t>Type</a:t>
            </a:r>
          </a:p>
          <a:p>
            <a:r>
              <a:rPr lang="en-US" dirty="0" smtClean="0"/>
              <a:t>Orientation</a:t>
            </a:r>
          </a:p>
          <a:p>
            <a:r>
              <a:rPr lang="en-US" dirty="0" smtClean="0"/>
              <a:t>Interpolation algorithm</a:t>
            </a:r>
          </a:p>
          <a:p>
            <a:r>
              <a:rPr lang="en-US" dirty="0" smtClean="0"/>
              <a:t>Default Formula</a:t>
            </a:r>
          </a:p>
          <a:p>
            <a:r>
              <a:rPr lang="en-US" dirty="0" smtClean="0"/>
              <a:t>Comment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Formula Editor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600200"/>
            <a:ext cx="7494587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3286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Formulas</a:t>
            </a: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Mathematical expressions used to assign values to data sets</a:t>
            </a:r>
          </a:p>
          <a:p>
            <a:r>
              <a:rPr lang="en-US" dirty="0" smtClean="0"/>
              <a:t>May result in different values at different locations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(</a:t>
            </a:r>
            <a:r>
              <a:rPr lang="en-US" dirty="0" err="1" smtClean="0"/>
              <a:t>Model_Top</a:t>
            </a:r>
            <a:r>
              <a:rPr lang="en-US" dirty="0" smtClean="0"/>
              <a:t> + Layer_1_Bottom) / 2.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CaseR</a:t>
            </a:r>
            <a:r>
              <a:rPr lang="en-US" dirty="0" smtClean="0"/>
              <a:t>(Layer, 0., 1E-6, 0., 0., 0.)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Objects</a:t>
            </a:r>
            <a:endParaRPr lang="en-US"/>
          </a:p>
        </p:txBody>
      </p:sp>
      <p:pic>
        <p:nvPicPr>
          <p:cNvPr id="35843" name="Picture 5"/>
          <p:cNvPicPr>
            <a:picLocks noGrp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828800" y="1905000"/>
            <a:ext cx="5486400" cy="3657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Objects</a:t>
            </a: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Points, Polylines, Polygons</a:t>
            </a:r>
          </a:p>
          <a:p>
            <a:r>
              <a:rPr lang="en-US" dirty="0" smtClean="0"/>
              <a:t>Have 0, 1, or 2 third dimension formulas</a:t>
            </a:r>
          </a:p>
          <a:p>
            <a:r>
              <a:rPr lang="en-US" dirty="0" smtClean="0"/>
              <a:t>Assign values to data sets and boundary conditions</a:t>
            </a:r>
          </a:p>
          <a:p>
            <a:r>
              <a:rPr lang="en-US" dirty="0" smtClean="0"/>
              <a:t>May have multiple sections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</a:t>
            </a:r>
            <a:endParaRPr lang="en-US" dirty="0"/>
          </a:p>
        </p:txBody>
      </p:sp>
      <p:sp>
        <p:nvSpPr>
          <p:cNvPr id="64517" name="Rectangle 5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Create objects</a:t>
            </a:r>
          </a:p>
          <a:p>
            <a:r>
              <a:rPr lang="en-US" dirty="0" smtClean="0"/>
              <a:t>Add sections to objects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994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750165"/>
            <a:ext cx="414337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1828800"/>
            <a:ext cx="4114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593" y="3505200"/>
            <a:ext cx="3206413" cy="304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2679412"/>
            <a:ext cx="365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Object with a single section</a:t>
            </a:r>
            <a:endParaRPr lang="en-US" sz="28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6800" y="2510135"/>
            <a:ext cx="411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Object with multiple sections of different types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Videos Give Tips on ModelMuse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447800"/>
            <a:ext cx="462915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Objects</a:t>
            </a:r>
            <a:endParaRPr lang="en-US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2209800"/>
            <a:ext cx="7467600" cy="3916363"/>
          </a:xfrm>
        </p:spPr>
        <p:txBody>
          <a:bodyPr/>
          <a:lstStyle/>
          <a:p>
            <a:r>
              <a:rPr lang="en-US" dirty="0" smtClean="0"/>
              <a:t>Select object</a:t>
            </a:r>
          </a:p>
          <a:p>
            <a:r>
              <a:rPr lang="en-US" dirty="0" smtClean="0"/>
              <a:t>Select a vertex</a:t>
            </a:r>
          </a:p>
          <a:p>
            <a:r>
              <a:rPr lang="en-US" dirty="0" smtClean="0"/>
              <a:t>Delete a segment</a:t>
            </a:r>
          </a:p>
          <a:p>
            <a:r>
              <a:rPr lang="en-US" dirty="0" smtClean="0"/>
              <a:t>Add a vertex</a:t>
            </a:r>
          </a:p>
          <a:p>
            <a:r>
              <a:rPr lang="en-US" dirty="0" smtClean="0"/>
              <a:t>Associate a value with a vertex</a:t>
            </a:r>
          </a:p>
          <a:p>
            <a:r>
              <a:rPr lang="en-US" dirty="0" smtClean="0"/>
              <a:t>Show or hide objects</a:t>
            </a:r>
          </a:p>
          <a:p>
            <a:r>
              <a:rPr lang="en-US" dirty="0" smtClean="0"/>
              <a:t>Others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2860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28194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22860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19200" y="34290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19200" y="4038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19200" y="45720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181600"/>
            <a:ext cx="384048" cy="38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Properties Dialog Box</a:t>
            </a: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2362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numbers or formulas to specify vertical position of objects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831" y="1676400"/>
            <a:ext cx="547196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Assign Data Set Values with Objects</a:t>
            </a: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2514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Set values of data sets using numbers or formulas.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70" y="1676400"/>
            <a:ext cx="5770437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Properties Dialog Box</a:t>
            </a:r>
            <a:endParaRPr lang="en-US"/>
          </a:p>
        </p:txBody>
      </p:sp>
      <p:sp>
        <p:nvSpPr>
          <p:cNvPr id="20486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Copy from spreadsheets into ModelMuse tables</a:t>
            </a:r>
            <a:endParaRPr lang="en-US" dirty="0"/>
          </a:p>
        </p:txBody>
      </p:sp>
      <p:pic>
        <p:nvPicPr>
          <p:cNvPr id="481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140075"/>
            <a:ext cx="4114800" cy="320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140075"/>
            <a:ext cx="4157866" cy="31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Show and Hide Objects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4" y="1600199"/>
            <a:ext cx="4676775" cy="4826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Order is Important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222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1752600"/>
            <a:ext cx="3228975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or Mesh Value Dialog Box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689850" cy="473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Data Visualization Dialog Box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894" y="1676400"/>
            <a:ext cx="6111875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 Methods</a:t>
            </a:r>
            <a:endParaRPr lang="en-US" dirty="0"/>
          </a:p>
        </p:txBody>
      </p:sp>
      <p:pic>
        <p:nvPicPr>
          <p:cNvPr id="16" name="Content Placeholder 15" descr="InterpolationNaturalNeighbor.bmp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162800" y="1447800"/>
            <a:ext cx="1828800" cy="1849194"/>
          </a:xfrm>
        </p:spPr>
      </p:pic>
      <p:pic>
        <p:nvPicPr>
          <p:cNvPr id="58371" name="Picture 3" descr="InterpolationTriangleInterp.bmp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4191000"/>
            <a:ext cx="2062950" cy="182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2" name="Picture 4" descr="InterpolationFittedSurface.bmp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0" y="1447800"/>
            <a:ext cx="2062950" cy="182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5" descr="InterpolationInvDistSq.bmp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43200" y="1447800"/>
            <a:ext cx="2062950" cy="182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4" name="Picture 6" descr="InterpolationNearest.bmp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1447801"/>
            <a:ext cx="2057400" cy="181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5" name="Picture 7" descr="InterpolationNearestPoint.bmp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1" y="4191000"/>
            <a:ext cx="2057400" cy="181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6" name="Picture 8" descr="InterpolationPointInvDistSq.bmp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743200" y="4191000"/>
            <a:ext cx="2062950" cy="182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7" name="TextBox 9"/>
          <p:cNvSpPr txBox="1">
            <a:spLocks noChangeArrowheads="1"/>
          </p:cNvSpPr>
          <p:nvPr/>
        </p:nvSpPr>
        <p:spPr bwMode="auto">
          <a:xfrm>
            <a:off x="838200" y="3581400"/>
            <a:ext cx="1600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dirty="0">
                <a:latin typeface="Garamond" pitchFamily="18" charset="0"/>
              </a:rPr>
              <a:t>Nearest</a:t>
            </a:r>
          </a:p>
        </p:txBody>
      </p:sp>
      <p:sp>
        <p:nvSpPr>
          <p:cNvPr id="58378" name="TextBox 10"/>
          <p:cNvSpPr txBox="1">
            <a:spLocks noChangeArrowheads="1"/>
          </p:cNvSpPr>
          <p:nvPr/>
        </p:nvSpPr>
        <p:spPr bwMode="auto">
          <a:xfrm>
            <a:off x="838200" y="6324600"/>
            <a:ext cx="1600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>
                <a:latin typeface="Garamond" pitchFamily="18" charset="0"/>
              </a:rPr>
              <a:t>Nearest Point</a:t>
            </a:r>
          </a:p>
        </p:txBody>
      </p:sp>
      <p:sp>
        <p:nvSpPr>
          <p:cNvPr id="58379" name="TextBox 11"/>
          <p:cNvSpPr txBox="1">
            <a:spLocks noChangeArrowheads="1"/>
          </p:cNvSpPr>
          <p:nvPr/>
        </p:nvSpPr>
        <p:spPr bwMode="auto">
          <a:xfrm>
            <a:off x="3048000" y="3581399"/>
            <a:ext cx="1600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>
                <a:latin typeface="Garamond" pitchFamily="18" charset="0"/>
              </a:rPr>
              <a:t>Inv. Dist. Sq</a:t>
            </a:r>
          </a:p>
        </p:txBody>
      </p:sp>
      <p:sp>
        <p:nvSpPr>
          <p:cNvPr id="58380" name="TextBox 12"/>
          <p:cNvSpPr txBox="1">
            <a:spLocks noChangeArrowheads="1"/>
          </p:cNvSpPr>
          <p:nvPr/>
        </p:nvSpPr>
        <p:spPr bwMode="auto">
          <a:xfrm>
            <a:off x="3048000" y="6324599"/>
            <a:ext cx="2057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>
                <a:latin typeface="Garamond" pitchFamily="18" charset="0"/>
              </a:rPr>
              <a:t>Point Inv. Dist. Sq.</a:t>
            </a:r>
          </a:p>
        </p:txBody>
      </p:sp>
      <p:sp>
        <p:nvSpPr>
          <p:cNvPr id="58381" name="TextBox 13"/>
          <p:cNvSpPr txBox="1">
            <a:spLocks noChangeArrowheads="1"/>
          </p:cNvSpPr>
          <p:nvPr/>
        </p:nvSpPr>
        <p:spPr bwMode="auto">
          <a:xfrm>
            <a:off x="5257800" y="3581399"/>
            <a:ext cx="1600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dirty="0">
                <a:latin typeface="Garamond" pitchFamily="18" charset="0"/>
              </a:rPr>
              <a:t>Fitted Surface</a:t>
            </a:r>
          </a:p>
        </p:txBody>
      </p:sp>
      <p:sp>
        <p:nvSpPr>
          <p:cNvPr id="58382" name="TextBox 14"/>
          <p:cNvSpPr txBox="1">
            <a:spLocks noChangeArrowheads="1"/>
          </p:cNvSpPr>
          <p:nvPr/>
        </p:nvSpPr>
        <p:spPr bwMode="auto">
          <a:xfrm>
            <a:off x="5257800" y="6324599"/>
            <a:ext cx="2057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>
                <a:latin typeface="Garamond" pitchFamily="18" charset="0"/>
              </a:rPr>
              <a:t>Triangle Interp.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39000" y="3581400"/>
            <a:ext cx="177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Garamond" pitchFamily="18" charset="0"/>
              </a:rPr>
              <a:t>Natural Neighbor</a:t>
            </a:r>
            <a:endParaRPr lang="en-US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 Speed</a:t>
            </a:r>
            <a:endParaRPr lang="en-US" dirty="0"/>
          </a:p>
        </p:txBody>
      </p:sp>
      <p:pic>
        <p:nvPicPr>
          <p:cNvPr id="5" name="Content Placeholder 4" descr="SpeedTest2_1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43037" y="1777206"/>
            <a:ext cx="6257925" cy="41719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 Materials</a:t>
            </a:r>
            <a:endParaRPr lang="en-US" dirty="0"/>
          </a:p>
        </p:txBody>
      </p:sp>
      <p:pic>
        <p:nvPicPr>
          <p:cNvPr id="717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324094" y="1600200"/>
            <a:ext cx="6495812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Main Form</a:t>
            </a:r>
            <a:endParaRPr lang="en-US"/>
          </a:p>
        </p:txBody>
      </p:sp>
      <p:pic>
        <p:nvPicPr>
          <p:cNvPr id="9219" name="Picture 5"/>
          <p:cNvPicPr>
            <a:picLocks noGrp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343739" y="1600200"/>
            <a:ext cx="6456521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Top, Front, and Side Views</a:t>
            </a:r>
            <a:endParaRPr lang="en-US"/>
          </a:p>
        </p:txBody>
      </p:sp>
      <p:pic>
        <p:nvPicPr>
          <p:cNvPr id="11267" name="Picture 5"/>
          <p:cNvPicPr>
            <a:picLocks noGrp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947496" y="2820324"/>
            <a:ext cx="5249008" cy="208571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Colored Lines Indicate Selected Column, Row, and Layer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600200"/>
            <a:ext cx="5119688" cy="502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3D View</a:t>
            </a:r>
            <a:endParaRPr lang="en-US"/>
          </a:p>
        </p:txBody>
      </p:sp>
      <p:pic>
        <p:nvPicPr>
          <p:cNvPr id="15363" name="Picture 6" descr="3DView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03708" y="1904999"/>
            <a:ext cx="6292492" cy="388911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73731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1905000" y="1600200"/>
            <a:ext cx="6781800" cy="4525963"/>
          </a:xfrm>
        </p:spPr>
        <p:txBody>
          <a:bodyPr/>
          <a:lstStyle/>
          <a:p>
            <a:r>
              <a:rPr lang="en-US" dirty="0" smtClean="0"/>
              <a:t>Zoom</a:t>
            </a:r>
          </a:p>
          <a:p>
            <a:r>
              <a:rPr lang="en-US" dirty="0" smtClean="0"/>
              <a:t>Zoom in</a:t>
            </a:r>
          </a:p>
          <a:p>
            <a:r>
              <a:rPr lang="en-US" dirty="0" smtClean="0"/>
              <a:t>Zoom out</a:t>
            </a:r>
          </a:p>
          <a:p>
            <a:r>
              <a:rPr lang="en-US" dirty="0" smtClean="0"/>
              <a:t>Pan</a:t>
            </a:r>
          </a:p>
          <a:p>
            <a:r>
              <a:rPr lang="en-US" dirty="0" smtClean="0"/>
              <a:t>Undo change in view</a:t>
            </a:r>
          </a:p>
          <a:p>
            <a:r>
              <a:rPr lang="en-US" dirty="0" smtClean="0"/>
              <a:t>Default view</a:t>
            </a:r>
          </a:p>
          <a:p>
            <a:r>
              <a:rPr lang="en-US" dirty="0" smtClean="0"/>
              <a:t>Redo change in view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6764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22860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8800" y="2895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28800" y="34290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8800" y="4038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28800" y="4648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828800" y="5181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To Position, Block, Object, or Image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158" y="1744980"/>
            <a:ext cx="2086758" cy="2369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44980"/>
            <a:ext cx="2086758" cy="2369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158" y="4267200"/>
            <a:ext cx="2086758" cy="2369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267200"/>
            <a:ext cx="2086758" cy="2369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Wave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BlueWave</Template>
  <TotalTime>194</TotalTime>
  <Words>358</Words>
  <Application>Microsoft Office PowerPoint</Application>
  <PresentationFormat>On-screen Show (4:3)</PresentationFormat>
  <Paragraphs>133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BlueWave</vt:lpstr>
      <vt:lpstr>Introduction to ModelMuse</vt:lpstr>
      <vt:lpstr>Videos Give Tips on ModelMuse</vt:lpstr>
      <vt:lpstr>Reference Materials</vt:lpstr>
      <vt:lpstr>Main Form</vt:lpstr>
      <vt:lpstr>Top, Front, and Side Views</vt:lpstr>
      <vt:lpstr>Colored Lines Indicate Selected Column, Row, and Layer</vt:lpstr>
      <vt:lpstr>3D View</vt:lpstr>
      <vt:lpstr>Navigation</vt:lpstr>
      <vt:lpstr>Go To Position, Block, Object, or Image</vt:lpstr>
      <vt:lpstr>MODFLOW Packages and Programs Dialog Box</vt:lpstr>
      <vt:lpstr>MODFLOW Layer Groups Dialog Box</vt:lpstr>
      <vt:lpstr>MODFLOW Time Dialog Box</vt:lpstr>
      <vt:lpstr>Data Sets Dialog Box</vt:lpstr>
      <vt:lpstr>Data Set Properties</vt:lpstr>
      <vt:lpstr>Formula Editor</vt:lpstr>
      <vt:lpstr>Formulas</vt:lpstr>
      <vt:lpstr>Objects</vt:lpstr>
      <vt:lpstr>Objects</vt:lpstr>
      <vt:lpstr>Creating Objects</vt:lpstr>
      <vt:lpstr>Editing Objects</vt:lpstr>
      <vt:lpstr>Object Properties Dialog Box</vt:lpstr>
      <vt:lpstr>Assign Data Set Values with Objects</vt:lpstr>
      <vt:lpstr>Object Properties Dialog Box</vt:lpstr>
      <vt:lpstr>Show and Hide Objects</vt:lpstr>
      <vt:lpstr>Object Order is Important</vt:lpstr>
      <vt:lpstr>Grid or Mesh Value Dialog Box</vt:lpstr>
      <vt:lpstr>Data Visualization Dialog Box</vt:lpstr>
      <vt:lpstr>Interpolation Methods</vt:lpstr>
      <vt:lpstr>Interpolation Speed</vt:lpstr>
    </vt:vector>
  </TitlesOfParts>
  <Company>DOI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B. Winston</dc:creator>
  <cp:lastModifiedBy>DOI</cp:lastModifiedBy>
  <cp:revision>32</cp:revision>
  <dcterms:created xsi:type="dcterms:W3CDTF">2011-05-17T00:32:48Z</dcterms:created>
  <dcterms:modified xsi:type="dcterms:W3CDTF">2015-11-16T19:43:11Z</dcterms:modified>
</cp:coreProperties>
</file>