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9ECE05CD-A86B-4949-A292-99390278023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E98846E-BC64-4EB6-8033-D0B86A482361}" type="slidenum">
              <a:rPr lang="en-US" smtClean="0"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Head Observations </a:t>
            </a:r>
            <a:r>
              <a:rPr lang="en-US" dirty="0" smtClean="0"/>
              <a:t>and Plot Simulated vs. Observed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9189"/>
            <a:ext cx="4038600" cy="292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99189"/>
            <a:ext cx="4038600" cy="292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26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Head Residuals Spatially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34" y="1600200"/>
            <a:ext cx="48013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0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676400"/>
          </a:xfrm>
        </p:spPr>
        <p:txBody>
          <a:bodyPr/>
          <a:lstStyle/>
          <a:p>
            <a:r>
              <a:rPr lang="en-US" dirty="0" smtClean="0"/>
              <a:t>Click the Add button to add a flow observation of the selected type.</a:t>
            </a:r>
          </a:p>
          <a:p>
            <a:r>
              <a:rPr lang="en-US" dirty="0" smtClean="0"/>
              <a:t>Enter data for the observation.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324600" cy="335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6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Flow Observation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an object that defines a flow boundary, check the check box for the flow observation</a:t>
            </a:r>
          </a:p>
          <a:p>
            <a:r>
              <a:rPr lang="en-US" dirty="0" smtClean="0"/>
              <a:t>The “Factor” formula can be used to exclude some cells defined by the object as part of the observation.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16916"/>
            <a:ext cx="4038600" cy="30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Flow Observation </a:t>
            </a:r>
            <a:r>
              <a:rPr lang="en-US" dirty="0" smtClean="0"/>
              <a:t>Cells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1371599"/>
          </a:xfrm>
        </p:spPr>
        <p:txBody>
          <a:bodyPr/>
          <a:lstStyle/>
          <a:p>
            <a:r>
              <a:rPr lang="en-US" dirty="0" smtClean="0"/>
              <a:t>The Manage Flow Observations dialog box can also be used to choose which objects are part of a flow observation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400800" cy="3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“Observations” in MODFLOW allow model simulated values to be compared to observed values.</a:t>
            </a:r>
          </a:p>
          <a:p>
            <a:r>
              <a:rPr lang="en-US" dirty="0" smtClean="0"/>
              <a:t>Types of Observations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Flows at rivers, drains, streams, specified heads, and general head boundaries</a:t>
            </a:r>
          </a:p>
          <a:p>
            <a:pPr lvl="1"/>
            <a:r>
              <a:rPr lang="en-US" dirty="0" smtClean="0"/>
              <a:t>Mass flux observations with MT3DMS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Packages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Activate observation packages in the MODFLOW Packages and Programs dialog box.</a:t>
            </a:r>
          </a:p>
          <a:p>
            <a:r>
              <a:rPr lang="en-US" dirty="0" smtClean="0"/>
              <a:t>Flow observations packages can only be selected if the corresponding boundary condition package is selected.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0675"/>
            <a:ext cx="4038600" cy="332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en-US" dirty="0" smtClean="0"/>
              <a:t>Define using a point object on the top view of the model.</a:t>
            </a:r>
          </a:p>
          <a:p>
            <a:r>
              <a:rPr lang="en-US" dirty="0" smtClean="0"/>
              <a:t>Statistic and Stat flag are not used by MODFLOW but are used by UCODE.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71" y="1675070"/>
            <a:ext cx="5275829" cy="403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Head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Multilayer head observations are defined by specifying Z coordinates that stretch over several layers.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5069"/>
            <a:ext cx="5181600" cy="396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Optional: The weights assigned to each layer can be specified.</a:t>
            </a:r>
          </a:p>
          <a:p>
            <a:r>
              <a:rPr lang="en-US" dirty="0" smtClean="0"/>
              <a:t>If layer weights are not assigned, ModelMuse will use equal weights for all layers that are part of the observation.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16916"/>
            <a:ext cx="4038600" cy="30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and Column 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don’t need to specify row and column offsets; ModelMuse can figure them out from the location of the point object.</a:t>
            </a:r>
            <a:endParaRPr lang="en-US" dirty="0"/>
          </a:p>
        </p:txBody>
      </p:sp>
      <p:pic>
        <p:nvPicPr>
          <p:cNvPr id="5122" name="Picture 2" descr="C:\Colab\GWModelTools\ModelMuse\Documentation5\ModflowGuide\ObsFig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7" y="1600200"/>
            <a:ext cx="376860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order in multilayer head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ModelMuse figures out the correct order for layers in multilayer head observations</a:t>
            </a:r>
            <a:endParaRPr lang="en-US" dirty="0"/>
          </a:p>
        </p:txBody>
      </p:sp>
      <p:pic>
        <p:nvPicPr>
          <p:cNvPr id="6146" name="Picture 2" descr="C:\Colab\GWModelTools\ModelMuse\Documentation5\ModflowGuide\MultilayerHeadOb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38208"/>
            <a:ext cx="4038600" cy="364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Head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295400"/>
          </a:xfrm>
        </p:spPr>
        <p:txBody>
          <a:bodyPr/>
          <a:lstStyle/>
          <a:p>
            <a:r>
              <a:rPr lang="en-US" dirty="0" smtClean="0"/>
              <a:t>The Manage Head Observations dialog box can be used to edit multiple observations simultaneously.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9" y="3007692"/>
            <a:ext cx="7829251" cy="33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</TotalTime>
  <Words>324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Observations</vt:lpstr>
      <vt:lpstr>Observations</vt:lpstr>
      <vt:lpstr>Observation Packages</vt:lpstr>
      <vt:lpstr>Head Observations</vt:lpstr>
      <vt:lpstr>Multilayer Head Observations</vt:lpstr>
      <vt:lpstr>Layer Weights</vt:lpstr>
      <vt:lpstr>Row and Column Offsets</vt:lpstr>
      <vt:lpstr>Layer order in multilayer head observations</vt:lpstr>
      <vt:lpstr>Manage Head Observations</vt:lpstr>
      <vt:lpstr>Import Head Observations and Plot Simulated vs. Observed</vt:lpstr>
      <vt:lpstr>Plot Head Residuals Spatially</vt:lpstr>
      <vt:lpstr>Flow Observations</vt:lpstr>
      <vt:lpstr>Define Flow Observation Cells</vt:lpstr>
      <vt:lpstr>Define Flow Observation Cells (continued)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Observations</dc:title>
  <dc:creator>DOI</dc:creator>
  <cp:lastModifiedBy>Richard B. Winston</cp:lastModifiedBy>
  <cp:revision>8</cp:revision>
  <dcterms:created xsi:type="dcterms:W3CDTF">2015-11-08T16:53:13Z</dcterms:created>
  <dcterms:modified xsi:type="dcterms:W3CDTF">2015-11-12T20:03:20Z</dcterms:modified>
</cp:coreProperties>
</file>