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8" r:id="rId9"/>
    <p:sldId id="262" r:id="rId10"/>
    <p:sldId id="265" r:id="rId11"/>
    <p:sldId id="263" r:id="rId12"/>
    <p:sldId id="266" r:id="rId13"/>
    <p:sldId id="264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6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12/28/2009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C++/CLI in Nexus Engine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C++/CLI</a:t>
            </a:r>
            <a:r>
              <a:rPr lang="zh-CN" altLang="en-US" dirty="0" smtClean="0"/>
              <a:t>入门及</a:t>
            </a:r>
            <a:r>
              <a:rPr lang="en-US" altLang="zh-CN" dirty="0" err="1" smtClean="0"/>
              <a:t>NexusEngine</a:t>
            </a:r>
            <a:r>
              <a:rPr lang="zh-CN" altLang="en-US" dirty="0" smtClean="0"/>
              <a:t>的实现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NexusEngineCLI</a:t>
            </a:r>
            <a:r>
              <a:rPr lang="en-US" altLang="zh-CN" dirty="0" smtClean="0"/>
              <a:t>:</a:t>
            </a:r>
            <a:r>
              <a:rPr lang="zh-CN" altLang="en-US" dirty="0" smtClean="0"/>
              <a:t>包装结构体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两种方式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实现一个管理同样数据的</a:t>
            </a:r>
            <a:r>
              <a:rPr lang="en-US" altLang="zh-CN" dirty="0" smtClean="0"/>
              <a:t>CLI</a:t>
            </a:r>
            <a:r>
              <a:rPr lang="zh-CN" altLang="en-US" dirty="0" smtClean="0"/>
              <a:t>结构体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并提供</a:t>
            </a:r>
            <a:r>
              <a:rPr lang="en-US" altLang="zh-CN" dirty="0" smtClean="0"/>
              <a:t>Native</a:t>
            </a:r>
            <a:r>
              <a:rPr lang="zh-CN" altLang="en-US" dirty="0" smtClean="0">
                <a:sym typeface="Wingdings" pitchFamily="2" charset="2"/>
              </a:rPr>
              <a:t>和</a:t>
            </a:r>
            <a:r>
              <a:rPr lang="en-US" altLang="zh-CN" dirty="0" smtClean="0">
                <a:sym typeface="Wingdings" pitchFamily="2" charset="2"/>
              </a:rPr>
              <a:t>Managed</a:t>
            </a:r>
            <a:r>
              <a:rPr lang="zh-CN" altLang="en-US" dirty="0" smtClean="0">
                <a:sym typeface="Wingdings" pitchFamily="2" charset="2"/>
              </a:rPr>
              <a:t>之间的互相转换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参见</a:t>
            </a:r>
            <a:r>
              <a:rPr lang="en-US" altLang="zh-CN" dirty="0" smtClean="0">
                <a:sym typeface="Wingdings" pitchFamily="2" charset="2"/>
              </a:rPr>
              <a:t>: public value </a:t>
            </a:r>
            <a:r>
              <a:rPr lang="en-US" altLang="zh-CN" dirty="0" err="1" smtClean="0">
                <a:sym typeface="Wingdings" pitchFamily="2" charset="2"/>
              </a:rPr>
              <a:t>struct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en-US" altLang="zh-CN" dirty="0" err="1" smtClean="0">
                <a:sym typeface="Wingdings" pitchFamily="2" charset="2"/>
              </a:rPr>
              <a:t>NResourceLoc</a:t>
            </a:r>
            <a:r>
              <a:rPr lang="en-US" altLang="zh-CN" dirty="0" smtClean="0">
                <a:sym typeface="Wingdings" pitchFamily="2" charset="2"/>
              </a:rPr>
              <a:t>;</a:t>
            </a:r>
          </a:p>
          <a:p>
            <a:pPr lvl="1"/>
            <a:r>
              <a:rPr lang="zh-CN" altLang="en-US" dirty="0" smtClean="0">
                <a:sym typeface="Wingdings" pitchFamily="2" charset="2"/>
              </a:rPr>
              <a:t>管理一个</a:t>
            </a:r>
            <a:r>
              <a:rPr lang="en-US" altLang="zh-CN" dirty="0" smtClean="0">
                <a:sym typeface="Wingdings" pitchFamily="2" charset="2"/>
              </a:rPr>
              <a:t>Native</a:t>
            </a:r>
            <a:r>
              <a:rPr lang="zh-CN" altLang="en-US" dirty="0" smtClean="0">
                <a:sym typeface="Wingdings" pitchFamily="2" charset="2"/>
              </a:rPr>
              <a:t>对象</a:t>
            </a:r>
            <a:r>
              <a:rPr lang="en-US" altLang="zh-CN" dirty="0" smtClean="0">
                <a:sym typeface="Wingdings" pitchFamily="2" charset="2"/>
              </a:rPr>
              <a:t>, </a:t>
            </a:r>
            <a:r>
              <a:rPr lang="zh-CN" altLang="en-US" dirty="0" smtClean="0">
                <a:sym typeface="Wingdings" pitchFamily="2" charset="2"/>
              </a:rPr>
              <a:t>实现一组</a:t>
            </a:r>
            <a:r>
              <a:rPr lang="en-US" altLang="zh-CN" dirty="0" smtClean="0">
                <a:sym typeface="Wingdings" pitchFamily="2" charset="2"/>
              </a:rPr>
              <a:t>property</a:t>
            </a:r>
            <a:r>
              <a:rPr lang="zh-CN" altLang="en-US" dirty="0" smtClean="0">
                <a:sym typeface="Wingdings" pitchFamily="2" charset="2"/>
              </a:rPr>
              <a:t>用来表现底层数据</a:t>
            </a:r>
            <a:r>
              <a:rPr lang="en-US" altLang="zh-CN" dirty="0" smtClean="0">
                <a:sym typeface="Wingdings" pitchFamily="2" charset="2"/>
              </a:rPr>
              <a:t>, </a:t>
            </a:r>
            <a:r>
              <a:rPr lang="zh-CN" altLang="en-US" dirty="0" smtClean="0">
                <a:sym typeface="Wingdings" pitchFamily="2" charset="2"/>
              </a:rPr>
              <a:t>参见</a:t>
            </a:r>
            <a:r>
              <a:rPr lang="en-US" altLang="zh-CN" dirty="0" smtClean="0">
                <a:sym typeface="Wingdings" pitchFamily="2" charset="2"/>
              </a:rPr>
              <a:t>:</a:t>
            </a:r>
            <a:br>
              <a:rPr lang="en-US" altLang="zh-CN" dirty="0" smtClean="0">
                <a:sym typeface="Wingdings" pitchFamily="2" charset="2"/>
              </a:rPr>
            </a:br>
            <a:r>
              <a:rPr lang="en-US" altLang="zh-CN" dirty="0" smtClean="0"/>
              <a:t>public ref class </a:t>
            </a:r>
            <a:r>
              <a:rPr lang="en-US" altLang="zh-CN" dirty="0" err="1" smtClean="0"/>
              <a:t>NViewport</a:t>
            </a:r>
            <a:r>
              <a:rPr lang="en-US" altLang="zh-CN" dirty="0" smtClean="0">
                <a:sym typeface="Wingdings" pitchFamily="2" charset="2"/>
              </a:rPr>
              <a:t>;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NexusEngineCLI</a:t>
            </a:r>
            <a:r>
              <a:rPr lang="en-US" altLang="zh-CN" dirty="0" smtClean="0"/>
              <a:t>:</a:t>
            </a:r>
            <a:r>
              <a:rPr lang="zh-CN" altLang="en-US" dirty="0" smtClean="0"/>
              <a:t>包装</a:t>
            </a:r>
            <a:r>
              <a:rPr lang="en-US" altLang="zh-CN" dirty="0" smtClean="0"/>
              <a:t>RTTI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建立与</a:t>
            </a:r>
            <a:r>
              <a:rPr lang="en-US" altLang="zh-CN" dirty="0" smtClean="0"/>
              <a:t>Native C++</a:t>
            </a:r>
            <a:r>
              <a:rPr lang="zh-CN" altLang="en-US" dirty="0" smtClean="0"/>
              <a:t>对应的类继承体系</a:t>
            </a:r>
            <a:r>
              <a:rPr lang="en-US" altLang="zh-CN" dirty="0" smtClean="0"/>
              <a:t>,</a:t>
            </a:r>
            <a:r>
              <a:rPr lang="zh-CN" altLang="en-US" dirty="0" smtClean="0"/>
              <a:t>参见</a:t>
            </a:r>
            <a:r>
              <a:rPr lang="en-US" altLang="zh-CN" dirty="0" err="1" smtClean="0"/>
              <a:t>NActorComponent</a:t>
            </a:r>
            <a:r>
              <a:rPr lang="zh-CN" altLang="en-US" dirty="0" smtClean="0"/>
              <a:t>及其派生类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逐个包装每个</a:t>
            </a:r>
            <a:r>
              <a:rPr lang="en-US" altLang="zh-CN" dirty="0" smtClean="0"/>
              <a:t>class</a:t>
            </a:r>
          </a:p>
          <a:p>
            <a:r>
              <a:rPr lang="zh-CN" altLang="en-US" dirty="0" smtClean="0"/>
              <a:t>通过一个静态方法来创建</a:t>
            </a:r>
            <a:r>
              <a:rPr lang="en-US" altLang="zh-CN" dirty="0" smtClean="0"/>
              <a:t>CLI</a:t>
            </a:r>
            <a:r>
              <a:rPr lang="zh-CN" altLang="en-US" dirty="0" smtClean="0"/>
              <a:t>相应的派生类对象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参见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err="1" smtClean="0"/>
              <a:t>NActorComponent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FromNativePtr</a:t>
            </a:r>
            <a:r>
              <a:rPr lang="en-US" altLang="zh-CN" dirty="0" smtClean="0"/>
              <a:t>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 smtClean="0"/>
              <a:t>NexusEngineCLI</a:t>
            </a:r>
            <a:r>
              <a:rPr lang="en-US" altLang="zh-CN" sz="3200" dirty="0" smtClean="0"/>
              <a:t>:</a:t>
            </a:r>
            <a:r>
              <a:rPr lang="zh-CN" altLang="en-US" sz="3200" dirty="0" smtClean="0"/>
              <a:t>使用</a:t>
            </a:r>
            <a:r>
              <a:rPr lang="en-US" altLang="zh-CN" sz="3200" dirty="0" smtClean="0"/>
              <a:t>C#</a:t>
            </a:r>
            <a:r>
              <a:rPr lang="zh-CN" altLang="en-US" sz="3200" dirty="0" smtClean="0"/>
              <a:t>实现</a:t>
            </a:r>
            <a:r>
              <a:rPr lang="en-US" altLang="zh-CN" sz="3200" dirty="0" smtClean="0"/>
              <a:t>C++</a:t>
            </a:r>
            <a:r>
              <a:rPr lang="zh-CN" altLang="en-US" sz="3200" dirty="0" smtClean="0"/>
              <a:t>接口类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中定义了一个接口类</a:t>
            </a:r>
            <a:r>
              <a:rPr lang="en-US" altLang="zh-CN" dirty="0" smtClean="0"/>
              <a:t>, </a:t>
            </a:r>
            <a:r>
              <a:rPr lang="zh-CN" altLang="en-US" dirty="0" smtClean="0"/>
              <a:t>需要在</a:t>
            </a:r>
            <a:r>
              <a:rPr lang="en-US" altLang="zh-CN" dirty="0" smtClean="0"/>
              <a:t>C#</a:t>
            </a:r>
            <a:r>
              <a:rPr lang="zh-CN" altLang="en-US" dirty="0" smtClean="0"/>
              <a:t>中去写一个该类的实现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并将此实现类的对象引用传回给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,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代码中通过接口调用</a:t>
            </a:r>
            <a:r>
              <a:rPr lang="en-US" altLang="zh-CN" dirty="0" smtClean="0"/>
              <a:t>C#</a:t>
            </a:r>
            <a:r>
              <a:rPr lang="zh-CN" altLang="en-US" dirty="0" smtClean="0"/>
              <a:t>实现代码</a:t>
            </a:r>
            <a:r>
              <a:rPr lang="en-US" altLang="zh-CN" dirty="0" smtClean="0"/>
              <a:t>;</a:t>
            </a:r>
            <a:r>
              <a:rPr lang="zh-CN" altLang="en-US" dirty="0" smtClean="0"/>
              <a:t> 参见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NRenderElement</a:t>
            </a:r>
            <a:r>
              <a:rPr lang="en-US" altLang="zh-CN" dirty="0" smtClean="0"/>
              <a:t>;</a:t>
            </a:r>
          </a:p>
          <a:p>
            <a:pPr marL="916686" lvl="1" indent="-514350">
              <a:buFont typeface="+mj-lt"/>
              <a:buAutoNum type="arabicPeriod"/>
            </a:pPr>
            <a:r>
              <a:rPr lang="zh-CN" altLang="en-US" dirty="0" smtClean="0"/>
              <a:t>首先定义一个对应于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接口的</a:t>
            </a:r>
            <a:r>
              <a:rPr lang="en-US" altLang="zh-CN" dirty="0" smtClean="0"/>
              <a:t>CLI</a:t>
            </a:r>
            <a:r>
              <a:rPr lang="zh-CN" altLang="en-US" dirty="0" smtClean="0"/>
              <a:t>的虚基类</a:t>
            </a:r>
            <a:r>
              <a:rPr lang="en-US" altLang="zh-CN" dirty="0" smtClean="0"/>
              <a:t>;</a:t>
            </a:r>
            <a:r>
              <a:rPr lang="zh-CN" altLang="en-US" dirty="0" smtClean="0"/>
              <a:t>参见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NRenderElement</a:t>
            </a:r>
            <a:endParaRPr lang="en-US" altLang="zh-CN" dirty="0" smtClean="0"/>
          </a:p>
          <a:p>
            <a:pPr marL="916686" lvl="1" indent="-514350">
              <a:buFont typeface="+mj-lt"/>
              <a:buAutoNum type="arabicPeriod"/>
            </a:pPr>
            <a:r>
              <a:rPr lang="zh-CN" altLang="en-US" dirty="0" smtClean="0"/>
              <a:t>实现一个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接口类的实现</a:t>
            </a:r>
            <a:r>
              <a:rPr lang="en-US" altLang="zh-CN" dirty="0" smtClean="0"/>
              <a:t>, </a:t>
            </a:r>
            <a:r>
              <a:rPr lang="zh-CN" altLang="en-US" dirty="0" smtClean="0"/>
              <a:t>管理一个</a:t>
            </a:r>
            <a:r>
              <a:rPr lang="en-US" altLang="zh-CN" dirty="0" smtClean="0"/>
              <a:t>CLI</a:t>
            </a:r>
            <a:r>
              <a:rPr lang="zh-CN" altLang="en-US" dirty="0" smtClean="0"/>
              <a:t>虚基类对象的引用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并实现各个接口</a:t>
            </a:r>
            <a:r>
              <a:rPr lang="en-US" altLang="zh-CN" dirty="0" smtClean="0"/>
              <a:t>, </a:t>
            </a:r>
            <a:r>
              <a:rPr lang="zh-CN" altLang="en-US" dirty="0" smtClean="0"/>
              <a:t>将调用转发到托管虚基类接口</a:t>
            </a:r>
            <a:r>
              <a:rPr lang="en-US" altLang="zh-CN" dirty="0" smtClean="0"/>
              <a:t>;</a:t>
            </a:r>
            <a:r>
              <a:rPr lang="zh-CN" altLang="en-US" dirty="0" smtClean="0"/>
              <a:t>参见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NativeRenderElementWrapper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NexusEngineCLI</a:t>
            </a:r>
            <a:r>
              <a:rPr lang="en-US" altLang="zh-CN" dirty="0" smtClean="0"/>
              <a:t>:</a:t>
            </a:r>
            <a:r>
              <a:rPr lang="zh-CN" altLang="en-US" dirty="0" smtClean="0"/>
              <a:t>独立实现功能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参加“</a:t>
            </a:r>
            <a:r>
              <a:rPr lang="en-US" altLang="zh-CN" dirty="0" smtClean="0"/>
              <a:t>ref class </a:t>
            </a:r>
            <a:r>
              <a:rPr lang="en-US" altLang="zh-CN" dirty="0" err="1" smtClean="0"/>
              <a:t>ThumbnailCreator</a:t>
            </a:r>
            <a:r>
              <a:rPr lang="en-US" altLang="zh-CN" dirty="0" smtClean="0"/>
              <a:t> abstract</a:t>
            </a:r>
            <a:r>
              <a:rPr lang="zh-CN" altLang="en-US" dirty="0" smtClean="0"/>
              <a:t>”及其派生类</a:t>
            </a:r>
            <a:endParaRPr lang="en-US" altLang="zh-CN" dirty="0" smtClean="0"/>
          </a:p>
          <a:p>
            <a:r>
              <a:rPr lang="zh-CN" altLang="en-US" dirty="0" smtClean="0"/>
              <a:t>优势</a:t>
            </a:r>
            <a:r>
              <a:rPr lang="en-US" altLang="zh-CN" dirty="0" smtClean="0"/>
              <a:t>: </a:t>
            </a:r>
            <a:r>
              <a:rPr lang="zh-CN" altLang="en-US" dirty="0" smtClean="0"/>
              <a:t>方便的调用</a:t>
            </a:r>
            <a:r>
              <a:rPr lang="en-US" altLang="zh-CN" dirty="0" err="1" smtClean="0"/>
              <a:t>DevIL</a:t>
            </a:r>
            <a:r>
              <a:rPr lang="en-US" altLang="zh-CN" dirty="0" smtClean="0"/>
              <a:t>, Native Engine; </a:t>
            </a:r>
            <a:r>
              <a:rPr lang="zh-CN" altLang="en-US" dirty="0" smtClean="0"/>
              <a:t>对上层直接提供</a:t>
            </a:r>
            <a:r>
              <a:rPr lang="en-US" altLang="zh-CN" dirty="0" smtClean="0"/>
              <a:t>Managed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, </a:t>
            </a:r>
            <a:r>
              <a:rPr lang="zh-CN" altLang="en-US" dirty="0" smtClean="0"/>
              <a:t>无需再封装</a:t>
            </a:r>
            <a:r>
              <a:rPr lang="en-US" altLang="zh-CN" dirty="0" smtClean="0"/>
              <a:t>;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NexusEngineCLI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在</a:t>
            </a:r>
            <a:r>
              <a:rPr lang="en-US" altLang="zh-CN" sz="2800" dirty="0" smtClean="0"/>
              <a:t>C#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C++</a:t>
            </a:r>
            <a:r>
              <a:rPr lang="zh-CN" altLang="en-US" sz="2800" dirty="0" smtClean="0"/>
              <a:t>中传递各种对象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在函数参数等情况下</a:t>
            </a:r>
            <a:r>
              <a:rPr lang="en-US" altLang="zh-CN" dirty="0" smtClean="0"/>
              <a:t>, </a:t>
            </a:r>
            <a:r>
              <a:rPr lang="zh-CN" altLang="en-US" dirty="0" smtClean="0"/>
              <a:t>需要把各种数据或者对象传送到</a:t>
            </a:r>
            <a:r>
              <a:rPr lang="en-US" altLang="zh-CN" dirty="0" smtClean="0"/>
              <a:t>Native C++;</a:t>
            </a:r>
          </a:p>
          <a:p>
            <a:r>
              <a:rPr lang="en-US" altLang="zh-CN" dirty="0" smtClean="0"/>
              <a:t>std::string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System::String</a:t>
            </a:r>
          </a:p>
          <a:p>
            <a:pPr marL="916686" lvl="1" indent="-514350"/>
            <a:r>
              <a:rPr lang="en-US" altLang="zh-CN" sz="1400" dirty="0" err="1" smtClean="0"/>
              <a:t>pin_ptr</a:t>
            </a:r>
            <a:r>
              <a:rPr lang="en-US" altLang="zh-CN" sz="1400" dirty="0" smtClean="0"/>
              <a:t>&lt;const </a:t>
            </a:r>
            <a:r>
              <a:rPr lang="en-US" altLang="zh-CN" sz="1400" dirty="0" err="1" smtClean="0"/>
              <a:t>wchar_t</a:t>
            </a:r>
            <a:r>
              <a:rPr lang="en-US" altLang="zh-CN" sz="1400" dirty="0" smtClean="0"/>
              <a:t>&gt; </a:t>
            </a:r>
            <a:r>
              <a:rPr lang="en-US" altLang="zh-CN" sz="1400" dirty="0" err="1" smtClean="0"/>
              <a:t>szNativeStr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PtrToStringChars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managedStr</a:t>
            </a:r>
            <a:r>
              <a:rPr lang="en-US" altLang="zh-CN" sz="1400" dirty="0" smtClean="0"/>
              <a:t>);</a:t>
            </a:r>
          </a:p>
          <a:p>
            <a:pPr marL="916686" lvl="1" indent="-514350"/>
            <a:r>
              <a:rPr lang="en-US" altLang="zh-CN" sz="1400" dirty="0" smtClean="0"/>
              <a:t>System::String^ </a:t>
            </a:r>
            <a:r>
              <a:rPr lang="en-US" altLang="zh-CN" sz="1400" dirty="0" err="1" smtClean="0"/>
              <a:t>managedStr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gcnew</a:t>
            </a:r>
            <a:r>
              <a:rPr lang="en-US" altLang="zh-CN" sz="1400" dirty="0" smtClean="0"/>
              <a:t> System::String( </a:t>
            </a:r>
            <a:r>
              <a:rPr lang="en-US" altLang="zh-CN" sz="1400" dirty="0" err="1" smtClean="0"/>
              <a:t>stdStr.c_str</a:t>
            </a:r>
            <a:r>
              <a:rPr lang="en-US" altLang="zh-CN" sz="1400" dirty="0" smtClean="0"/>
              <a:t>() );</a:t>
            </a:r>
          </a:p>
          <a:p>
            <a:pPr marL="642366" indent="-514350"/>
            <a:r>
              <a:rPr lang="en-US" altLang="zh-CN" dirty="0" smtClean="0"/>
              <a:t>Vector3</a:t>
            </a:r>
            <a:r>
              <a:rPr lang="zh-CN" altLang="en-US" dirty="0" smtClean="0"/>
              <a:t>等数学值类型</a:t>
            </a:r>
            <a:endParaRPr lang="en-US" altLang="zh-CN" dirty="0" smtClean="0"/>
          </a:p>
          <a:p>
            <a:pPr marL="916686" lvl="1" indent="-514350"/>
            <a:r>
              <a:rPr lang="en-US" altLang="zh-CN" sz="1400" dirty="0" smtClean="0"/>
              <a:t>nexus::vector3* </a:t>
            </a:r>
            <a:r>
              <a:rPr lang="en-US" altLang="zh-CN" sz="1400" dirty="0" err="1" smtClean="0"/>
              <a:t>nstart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reinterpret_cast</a:t>
            </a:r>
            <a:r>
              <a:rPr lang="en-US" altLang="zh-CN" sz="1400" dirty="0" smtClean="0"/>
              <a:t>&lt;nexus::vector3*&gt;(&amp;start);</a:t>
            </a:r>
          </a:p>
          <a:p>
            <a:pPr marL="916686" lvl="1" indent="-514350"/>
            <a:r>
              <a:rPr lang="en-US" altLang="zh-CN" sz="1400" dirty="0" smtClean="0"/>
              <a:t>Vector3::</a:t>
            </a:r>
            <a:r>
              <a:rPr lang="en-US" altLang="zh-CN" sz="1400" dirty="0" err="1" smtClean="0"/>
              <a:t>FromNative</a:t>
            </a:r>
            <a:r>
              <a:rPr lang="en-US" altLang="zh-CN" sz="1400" dirty="0" smtClean="0"/>
              <a:t>()</a:t>
            </a:r>
          </a:p>
          <a:p>
            <a:pPr marL="642366" indent="-514350"/>
            <a:r>
              <a:rPr lang="zh-CN" altLang="en-US" dirty="0" smtClean="0"/>
              <a:t>复杂对象</a:t>
            </a:r>
            <a:r>
              <a:rPr lang="en-US" altLang="zh-CN" dirty="0" smtClean="0"/>
              <a:t>: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NativePtr</a:t>
            </a:r>
            <a:r>
              <a:rPr lang="zh-CN" altLang="en-US" dirty="0" smtClean="0"/>
              <a:t>属性接口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6422540" cy="5368940"/>
          </a:xfrm>
        </p:spPr>
        <p:txBody>
          <a:bodyPr/>
          <a:lstStyle/>
          <a:p>
            <a:pPr algn="ctr"/>
            <a:r>
              <a:rPr lang="en-US" altLang="zh-CN" dirty="0" smtClean="0"/>
              <a:t>The End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C++/CLI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它是一门全新的语言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而不是标准</a:t>
            </a:r>
            <a:r>
              <a:rPr lang="en-US" altLang="zh-CN" sz="2400" dirty="0" smtClean="0"/>
              <a:t>C++</a:t>
            </a:r>
            <a:r>
              <a:rPr lang="zh-CN" altLang="en-US" sz="2400" dirty="0" smtClean="0"/>
              <a:t>的扩展</a:t>
            </a:r>
            <a:endParaRPr lang="en-US" altLang="zh-CN" sz="2400" dirty="0" smtClean="0"/>
          </a:p>
          <a:p>
            <a:r>
              <a:rPr lang="en-US" altLang="zh-CN" sz="2400" dirty="0" smtClean="0"/>
              <a:t>Stan </a:t>
            </a:r>
            <a:r>
              <a:rPr lang="en-US" altLang="zh-CN" sz="2400" dirty="0" err="1" smtClean="0"/>
              <a:t>Lippman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Heber Sutter</a:t>
            </a:r>
            <a:r>
              <a:rPr lang="zh-CN" altLang="en-US" sz="2400" dirty="0" smtClean="0"/>
              <a:t>的杰作</a:t>
            </a:r>
            <a:endParaRPr lang="en-US" altLang="zh-CN" sz="2400" dirty="0" smtClean="0"/>
          </a:p>
          <a:p>
            <a:r>
              <a:rPr lang="en-US" altLang="zh-CN" sz="2400" dirty="0" err="1" smtClean="0"/>
              <a:t>Lippman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静态程序设计和动态程序设计之间的一座桥梁</a:t>
            </a:r>
            <a:endParaRPr lang="en-US" altLang="zh-CN" sz="2400" dirty="0" smtClean="0"/>
          </a:p>
          <a:p>
            <a:r>
              <a:rPr lang="en-US" altLang="zh-CN" sz="2400" dirty="0" smtClean="0"/>
              <a:t>CLI </a:t>
            </a:r>
            <a:r>
              <a:rPr lang="zh-CN" altLang="en-US" sz="2400" dirty="0" smtClean="0"/>
              <a:t>即通用语言基础构造</a:t>
            </a:r>
            <a:r>
              <a:rPr lang="en-US" altLang="zh-CN" sz="2400" dirty="0" smtClean="0"/>
              <a:t>-Common Language Infrastructure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C++/CLI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C++/CLI</a:t>
            </a:r>
            <a:r>
              <a:rPr lang="zh-CN" altLang="en-US" dirty="0" smtClean="0"/>
              <a:t>对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的基本包装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Nexus Managed Engine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Nexus</a:t>
            </a:r>
            <a:r>
              <a:rPr lang="zh-CN" altLang="en-US" dirty="0" smtClean="0"/>
              <a:t>引擎的托管部分现有三个工程</a:t>
            </a:r>
            <a:r>
              <a:rPr lang="en-US" altLang="zh-CN" dirty="0" smtClean="0"/>
              <a:t>: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altLang="zh-CN" dirty="0" err="1" smtClean="0"/>
              <a:t>NexusEngineCLI</a:t>
            </a:r>
            <a:r>
              <a:rPr lang="en-US" altLang="zh-CN" dirty="0" smtClean="0"/>
              <a:t>: </a:t>
            </a:r>
            <a:r>
              <a:rPr lang="zh-CN" altLang="en-US" dirty="0" smtClean="0"/>
              <a:t>用来封装</a:t>
            </a:r>
            <a:r>
              <a:rPr lang="en-US" altLang="zh-CN" dirty="0" smtClean="0"/>
              <a:t>Native C++</a:t>
            </a:r>
            <a:r>
              <a:rPr lang="zh-CN" altLang="en-US" dirty="0" smtClean="0"/>
              <a:t>引擎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并在托管层实现部分功能</a:t>
            </a:r>
            <a:r>
              <a:rPr lang="en-US" altLang="zh-CN" dirty="0" smtClean="0"/>
              <a:t>;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altLang="zh-CN" dirty="0" err="1" smtClean="0"/>
              <a:t>NexusClientEngine</a:t>
            </a:r>
            <a:r>
              <a:rPr lang="en-US" altLang="zh-CN" dirty="0" smtClean="0"/>
              <a:t>: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C#</a:t>
            </a:r>
            <a:r>
              <a:rPr lang="zh-CN" altLang="en-US" dirty="0" smtClean="0"/>
              <a:t>实现游戏引擎上层整体框架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及常用的游戏功能</a:t>
            </a:r>
            <a:r>
              <a:rPr lang="en-US" altLang="zh-CN" dirty="0" smtClean="0"/>
              <a:t>;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altLang="zh-CN" dirty="0" err="1" smtClean="0"/>
              <a:t>NexusEditor</a:t>
            </a:r>
            <a:r>
              <a:rPr lang="en-US" altLang="zh-CN" dirty="0" smtClean="0"/>
              <a:t>: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C# </a:t>
            </a:r>
            <a:r>
              <a:rPr lang="en-US" altLang="zh-CN" dirty="0" err="1" smtClean="0"/>
              <a:t>WinForm</a:t>
            </a:r>
            <a:r>
              <a:rPr lang="zh-CN" altLang="en-US" dirty="0" smtClean="0"/>
              <a:t>实现的编辑器</a:t>
            </a:r>
            <a:r>
              <a:rPr lang="en-US" altLang="zh-CN" dirty="0" smtClean="0"/>
              <a:t>—DCC</a:t>
            </a:r>
            <a:r>
              <a:rPr lang="zh-CN" altLang="en-US" dirty="0" smtClean="0"/>
              <a:t>套件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</a:t>
            </a:r>
            <a:r>
              <a:rPr lang="zh-CN" altLang="en-US" dirty="0" smtClean="0"/>
              <a:t>层在</a:t>
            </a:r>
            <a:r>
              <a:rPr lang="en-US" altLang="zh-CN" dirty="0" smtClean="0"/>
              <a:t>Nexus Engine</a:t>
            </a:r>
            <a:r>
              <a:rPr lang="zh-CN" altLang="en-US" dirty="0" smtClean="0"/>
              <a:t>的定位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实现对于</a:t>
            </a:r>
            <a:r>
              <a:rPr lang="en-US" altLang="zh-CN" dirty="0" smtClean="0"/>
              <a:t>Native C++</a:t>
            </a:r>
            <a:r>
              <a:rPr lang="zh-CN" altLang="en-US" dirty="0" smtClean="0"/>
              <a:t>代码的一个薄的封装层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有一些功能</a:t>
            </a:r>
            <a:r>
              <a:rPr lang="en-US" altLang="zh-CN" dirty="0" smtClean="0"/>
              <a:t>C#</a:t>
            </a:r>
            <a:r>
              <a:rPr lang="zh-CN" altLang="en-US" dirty="0" smtClean="0"/>
              <a:t>实现不方便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例如需要经常反问</a:t>
            </a:r>
            <a:r>
              <a:rPr lang="en-US" altLang="zh-CN" dirty="0" smtClean="0"/>
              <a:t>Win32 API</a:t>
            </a:r>
            <a:r>
              <a:rPr lang="zh-CN" altLang="en-US" dirty="0" smtClean="0"/>
              <a:t>等原因</a:t>
            </a:r>
            <a:r>
              <a:rPr lang="en-US" altLang="zh-CN" dirty="0" smtClean="0"/>
              <a:t>), </a:t>
            </a:r>
            <a:r>
              <a:rPr lang="zh-CN" altLang="en-US" dirty="0" smtClean="0"/>
              <a:t>而使用</a:t>
            </a:r>
            <a:r>
              <a:rPr lang="en-US" altLang="zh-CN" dirty="0" smtClean="0"/>
              <a:t>Native C++</a:t>
            </a:r>
            <a:r>
              <a:rPr lang="zh-CN" altLang="en-US" dirty="0" smtClean="0"/>
              <a:t>实现又需要繁琐的包装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这种情况下使用</a:t>
            </a:r>
            <a:r>
              <a:rPr lang="en-US" altLang="zh-CN" dirty="0" smtClean="0"/>
              <a:t>C++/CLI</a:t>
            </a:r>
            <a:r>
              <a:rPr lang="zh-CN" altLang="en-US" dirty="0" smtClean="0"/>
              <a:t>实现是一个不错的选择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 smtClean="0"/>
              <a:t>NexusEngineCLI</a:t>
            </a:r>
            <a:r>
              <a:rPr lang="zh-CN" altLang="en-US" sz="3200" dirty="0" smtClean="0"/>
              <a:t>基本对象生存期管理</a:t>
            </a:r>
            <a:r>
              <a:rPr lang="en-US" altLang="zh-CN" sz="3200" dirty="0" smtClean="0"/>
              <a:t>(1)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对于任何的混合语言编程来讲</a:t>
            </a:r>
            <a:r>
              <a:rPr lang="en-US" altLang="zh-CN" dirty="0" smtClean="0"/>
              <a:t>, </a:t>
            </a:r>
            <a:r>
              <a:rPr lang="zh-CN" altLang="en-US" dirty="0" smtClean="0"/>
              <a:t>管理对象生存期是一个最根本的问题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Nexus Engine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Native C++</a:t>
            </a:r>
            <a:r>
              <a:rPr lang="zh-CN" altLang="en-US" dirty="0" smtClean="0"/>
              <a:t>使用以下几种对象生存期管理策略</a:t>
            </a:r>
            <a:r>
              <a:rPr lang="en-US" altLang="zh-CN" dirty="0" smtClean="0"/>
              <a:t>:</a:t>
            </a:r>
          </a:p>
          <a:p>
            <a:pPr marL="916686" lvl="1" indent="-514350">
              <a:buFont typeface="+mj-lt"/>
              <a:buAutoNum type="arabicPeriod"/>
            </a:pPr>
            <a:r>
              <a:rPr lang="zh-CN" altLang="en-US" dirty="0" smtClean="0"/>
              <a:t>广泛使用</a:t>
            </a:r>
            <a:r>
              <a:rPr lang="en-US" altLang="zh-CN" dirty="0" smtClean="0"/>
              <a:t>boost::</a:t>
            </a:r>
            <a:r>
              <a:rPr lang="en-US" altLang="zh-CN" dirty="0" err="1" smtClean="0"/>
              <a:t>shared_ptr</a:t>
            </a:r>
            <a:r>
              <a:rPr lang="zh-CN" altLang="en-US" dirty="0" smtClean="0"/>
              <a:t>体系来处理对象之间的引用关系</a:t>
            </a:r>
            <a:r>
              <a:rPr lang="en-US" altLang="zh-CN" dirty="0" smtClean="0"/>
              <a:t>;</a:t>
            </a:r>
          </a:p>
          <a:p>
            <a:pPr marL="916686" lvl="1" indent="-514350">
              <a:buFont typeface="+mj-lt"/>
              <a:buAutoNum type="arabicPeriod"/>
            </a:pPr>
            <a:r>
              <a:rPr lang="zh-CN" altLang="en-US" dirty="0" smtClean="0"/>
              <a:t>对于</a:t>
            </a:r>
            <a:r>
              <a:rPr lang="zh-CN" altLang="en-US" dirty="0" smtClean="0"/>
              <a:t>资源对象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使用自定义的</a:t>
            </a:r>
            <a:r>
              <a:rPr lang="zh-CN" altLang="en-US" dirty="0" smtClean="0"/>
              <a:t>引用计数对象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boost::</a:t>
            </a:r>
            <a:r>
              <a:rPr lang="en-US" altLang="zh-CN" dirty="0" err="1" smtClean="0"/>
              <a:t>intrusive_ptr</a:t>
            </a:r>
            <a:r>
              <a:rPr lang="zh-CN" altLang="en-US" dirty="0" smtClean="0"/>
              <a:t>来自动化引用计数管理</a:t>
            </a:r>
            <a:r>
              <a:rPr lang="en-US" altLang="zh-CN" dirty="0" smtClean="0"/>
              <a:t>;</a:t>
            </a:r>
          </a:p>
          <a:p>
            <a:pPr marL="916686" lvl="1" indent="-514350">
              <a:buFont typeface="+mj-lt"/>
              <a:buAutoNum type="arabicPeriod"/>
            </a:pPr>
            <a:r>
              <a:rPr lang="zh-CN" altLang="en-US" dirty="0" smtClean="0"/>
              <a:t>原始的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对象拥有和原始指针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 err="1" smtClean="0"/>
              <a:t>NexusEngineCLI</a:t>
            </a:r>
            <a:r>
              <a:rPr lang="zh-CN" altLang="en-US" sz="4400" dirty="0" smtClean="0"/>
              <a:t>基本对象生存期管理</a:t>
            </a:r>
            <a:r>
              <a:rPr lang="en-US" altLang="zh-CN" sz="4400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Native C++</a:t>
            </a:r>
            <a:r>
              <a:rPr lang="zh-CN" altLang="en-US" dirty="0" smtClean="0"/>
              <a:t>部分的上述分析</a:t>
            </a:r>
            <a:r>
              <a:rPr lang="en-US" altLang="zh-CN" dirty="0" smtClean="0"/>
              <a:t>, </a:t>
            </a:r>
            <a:r>
              <a:rPr lang="zh-CN" altLang="en-US" dirty="0" smtClean="0"/>
              <a:t>建立几个基类</a:t>
            </a:r>
            <a:r>
              <a:rPr lang="en-US" altLang="zh-CN" dirty="0" smtClean="0"/>
              <a:t>: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altLang="zh-CN" dirty="0" err="1" smtClean="0"/>
              <a:t>NativeObjectBorrowed</a:t>
            </a:r>
            <a:endParaRPr lang="en-US" altLang="zh-CN" dirty="0" smtClean="0"/>
          </a:p>
          <a:p>
            <a:pPr marL="916686" lvl="1" indent="-514350">
              <a:buFont typeface="+mj-lt"/>
              <a:buAutoNum type="arabicPeriod"/>
            </a:pPr>
            <a:r>
              <a:rPr lang="en-US" altLang="zh-CN" dirty="0" err="1" smtClean="0"/>
              <a:t>NativeObjectOwnedBySharedPtr</a:t>
            </a:r>
            <a:endParaRPr lang="en-US" altLang="zh-CN" dirty="0" smtClean="0"/>
          </a:p>
          <a:p>
            <a:pPr marL="916686" lvl="1" indent="-514350">
              <a:buFont typeface="+mj-lt"/>
              <a:buAutoNum type="arabicPeriod"/>
            </a:pPr>
            <a:r>
              <a:rPr lang="en-US" altLang="zh-CN" dirty="0" err="1" smtClean="0"/>
              <a:t>NativeObjectOwnedRaw</a:t>
            </a:r>
            <a:endParaRPr lang="en-US" altLang="zh-CN" dirty="0" smtClean="0"/>
          </a:p>
          <a:p>
            <a:pPr marL="916686" lvl="1" indent="-514350">
              <a:buFont typeface="+mj-lt"/>
              <a:buAutoNum type="arabicPeriod"/>
            </a:pPr>
            <a:r>
              <a:rPr lang="zh-CN" altLang="en-US" dirty="0" smtClean="0"/>
              <a:t>详见</a:t>
            </a:r>
            <a:r>
              <a:rPr lang="en-US" altLang="zh-CN" dirty="0" err="1" smtClean="0"/>
              <a:t>CoreObject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NativeObject.h</a:t>
            </a:r>
            <a:endParaRPr lang="en-US" altLang="zh-CN" dirty="0" smtClean="0"/>
          </a:p>
          <a:p>
            <a:pPr marL="642366" indent="-514350"/>
            <a:r>
              <a:rPr lang="zh-CN" altLang="en-US" smtClean="0">
                <a:solidFill>
                  <a:srgbClr val="FF0000"/>
                </a:solidFill>
              </a:rPr>
              <a:t>对象</a:t>
            </a:r>
            <a:r>
              <a:rPr lang="en-US" altLang="zh-CN" smtClean="0">
                <a:solidFill>
                  <a:srgbClr val="FF0000"/>
                </a:solidFill>
              </a:rPr>
              <a:t>Destroy</a:t>
            </a:r>
            <a:r>
              <a:rPr lang="zh-CN" altLang="en-US" dirty="0" smtClean="0">
                <a:solidFill>
                  <a:srgbClr val="FF0000"/>
                </a:solidFill>
              </a:rPr>
              <a:t>接口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642366" indent="-514350"/>
            <a:r>
              <a:rPr lang="zh-CN" altLang="en-US" dirty="0" smtClean="0">
                <a:solidFill>
                  <a:srgbClr val="FF0000"/>
                </a:solidFill>
              </a:rPr>
              <a:t>需要</a:t>
            </a:r>
            <a:r>
              <a:rPr lang="zh-CN" altLang="en-US" dirty="0" smtClean="0">
                <a:solidFill>
                  <a:srgbClr val="FF0000"/>
                </a:solidFill>
              </a:rPr>
              <a:t>注意与</a:t>
            </a:r>
            <a:r>
              <a:rPr lang="en-US" altLang="zh-CN" dirty="0" err="1" smtClean="0">
                <a:solidFill>
                  <a:srgbClr val="FF0000"/>
                </a:solidFill>
              </a:rPr>
              <a:t>.Net</a:t>
            </a:r>
            <a:r>
              <a:rPr lang="zh-CN" altLang="en-US" dirty="0" smtClean="0">
                <a:solidFill>
                  <a:srgbClr val="FF0000"/>
                </a:solidFill>
              </a:rPr>
              <a:t>平台的</a:t>
            </a:r>
            <a:r>
              <a:rPr lang="en-US" altLang="zh-CN" dirty="0" smtClean="0">
                <a:solidFill>
                  <a:srgbClr val="FF0000"/>
                </a:solidFill>
              </a:rPr>
              <a:t>Dispose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Finalize</a:t>
            </a:r>
            <a:r>
              <a:rPr lang="zh-CN" altLang="en-US" dirty="0" smtClean="0">
                <a:solidFill>
                  <a:srgbClr val="FF0000"/>
                </a:solidFill>
              </a:rPr>
              <a:t>接口的配合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尚需彻底明确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NexusEngineCLI</a:t>
            </a:r>
            <a:r>
              <a:rPr lang="en-US" altLang="zh-CN" dirty="0" smtClean="0"/>
              <a:t>:</a:t>
            </a:r>
            <a:r>
              <a:rPr lang="zh-CN" altLang="en-US" dirty="0" smtClean="0"/>
              <a:t>包装简单对象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5852" y="1447800"/>
            <a:ext cx="7498080" cy="4800600"/>
          </a:xfrm>
        </p:spPr>
        <p:txBody>
          <a:bodyPr/>
          <a:lstStyle/>
          <a:p>
            <a:r>
              <a:rPr lang="zh-CN" altLang="en-US" dirty="0" smtClean="0"/>
              <a:t>这里的简单是指的生存期管理的简单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即最基本的使用</a:t>
            </a:r>
            <a:r>
              <a:rPr lang="en-US" altLang="zh-CN" dirty="0" smtClean="0"/>
              <a:t>CLI</a:t>
            </a:r>
            <a:r>
              <a:rPr lang="zh-CN" altLang="en-US" dirty="0" smtClean="0"/>
              <a:t>对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类进行封装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参见</a:t>
            </a:r>
            <a:r>
              <a:rPr lang="en-US" altLang="zh-CN" dirty="0" smtClean="0"/>
              <a:t>public ref class </a:t>
            </a:r>
            <a:r>
              <a:rPr lang="en-US" altLang="zh-CN" dirty="0" err="1" smtClean="0"/>
              <a:t>NCamera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直接管理一个</a:t>
            </a:r>
            <a:r>
              <a:rPr lang="en-US" altLang="zh-CN" dirty="0" smtClean="0"/>
              <a:t>nexus::</a:t>
            </a:r>
            <a:r>
              <a:rPr lang="en-US" altLang="zh-CN" dirty="0" err="1" smtClean="0"/>
              <a:t>ncamera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;</a:t>
            </a:r>
          </a:p>
          <a:p>
            <a:pPr lvl="1"/>
            <a:r>
              <a:rPr lang="zh-CN" altLang="en-US" dirty="0" smtClean="0"/>
              <a:t>逐个实现</a:t>
            </a:r>
            <a:r>
              <a:rPr lang="en-US" altLang="zh-CN" dirty="0" smtClean="0"/>
              <a:t>nexus::</a:t>
            </a:r>
            <a:r>
              <a:rPr lang="en-US" altLang="zh-CN" dirty="0" err="1" smtClean="0"/>
              <a:t>ncamera</a:t>
            </a:r>
            <a:r>
              <a:rPr lang="zh-CN" altLang="en-US" dirty="0" smtClean="0"/>
              <a:t>中的各个接口函数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132</TotalTime>
  <Words>734</Words>
  <Application>Microsoft Office PowerPoint</Application>
  <PresentationFormat>全屏显示(4:3)</PresentationFormat>
  <Paragraphs>61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Solstice</vt:lpstr>
      <vt:lpstr>C++/CLI in Nexus Engine</vt:lpstr>
      <vt:lpstr>C++/CLI简介</vt:lpstr>
      <vt:lpstr>C++/CLI基本语法</vt:lpstr>
      <vt:lpstr>C++/CLI对C++的基本包装</vt:lpstr>
      <vt:lpstr>Nexus Managed Engine简介</vt:lpstr>
      <vt:lpstr>CLI层在Nexus Engine的定位</vt:lpstr>
      <vt:lpstr>NexusEngineCLI基本对象生存期管理(1)</vt:lpstr>
      <vt:lpstr>NexusEngineCLI基本对象生存期管理(2)</vt:lpstr>
      <vt:lpstr>NexusEngineCLI:包装简单对象</vt:lpstr>
      <vt:lpstr>NexusEngineCLI:包装结构体</vt:lpstr>
      <vt:lpstr>NexusEngineCLI:包装RTTI对象</vt:lpstr>
      <vt:lpstr>NexusEngineCLI:使用C#实现C++接口类</vt:lpstr>
      <vt:lpstr>NexusEngineCLI:独立实现功能</vt:lpstr>
      <vt:lpstr>NexusEngineCLI:在C#和C++中传递各种对象</vt:lpstr>
      <vt:lpstr>The End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Neil</dc:creator>
  <cp:lastModifiedBy>Neil</cp:lastModifiedBy>
  <cp:revision>61</cp:revision>
  <dcterms:created xsi:type="dcterms:W3CDTF">2009-12-28T02:23:03Z</dcterms:created>
  <dcterms:modified xsi:type="dcterms:W3CDTF">2009-12-28T07:08:22Z</dcterms:modified>
</cp:coreProperties>
</file>