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9CF1F011-95CA-48D0-BD53-61024DBCDCD3}">
          <p14:sldIdLst>
            <p14:sldId id="257"/>
            <p14:sldId id="258"/>
          </p14:sldIdLst>
        </p14:section>
        <p14:section name="Frame Graph" id="{453CCC5D-6E2D-4CE0-8E14-CECF0EC6CED3}">
          <p14:sldIdLst>
            <p14:sldId id="259"/>
            <p14:sldId id="260"/>
            <p14:sldId id="261"/>
            <p14:sldId id="262"/>
          </p14:sldIdLst>
        </p14:section>
        <p14:section name="Performance Improvements" id="{245578FE-32D1-46ED-9D76-A9FD4E05A08C}">
          <p14:sldIdLst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B556"/>
    <a:srgbClr val="FF14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258" y="13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74FE9-52F4-E356-2BB0-38A0314DC5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06EF08-85D3-CD9A-35A0-07C07E3B93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8A259D-BFA4-E617-2764-D656B2481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6F61C-9FA5-4C35-A1D3-00EE2C15A6C0}" type="datetimeFigureOut">
              <a:rPr lang="en-IN" smtClean="0"/>
              <a:t>02-07-2023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CF8FF4-F016-598E-B7C2-A4B0E856A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3E1D97-AF6C-48C5-C1A6-27575EF77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20274-78B7-4F91-A00B-5ED5991EE6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1199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3E602-0DD6-7F39-F7B2-4FE922814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13A485-DD9F-D917-DA38-DA6B8E4386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3828A2-CBEC-5E52-DB0A-FA3D9F75D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6F61C-9FA5-4C35-A1D3-00EE2C15A6C0}" type="datetimeFigureOut">
              <a:rPr lang="en-IN" smtClean="0"/>
              <a:t>02-07-2023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18B399-2966-8BB9-92E7-675A8A2AD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A15FF3-5AB8-5D86-38BE-DBE075916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20274-78B7-4F91-A00B-5ED5991EE6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6717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F452BC-E799-7914-B969-8FA181E215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203C4A-6EBF-F869-1EBA-206DBDBF14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3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A16AF5-21E9-E096-6399-EFF89E0A3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6F61C-9FA5-4C35-A1D3-00EE2C15A6C0}" type="datetimeFigureOut">
              <a:rPr lang="en-IN" smtClean="0"/>
              <a:t>02-07-2023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DD673C-1320-B8BF-6B0F-CB0CBBAA4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E1EAAC-9C7C-2996-D70E-CC03AEEAC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20274-78B7-4F91-A00B-5ED5991EE6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4564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003CF-59BD-643D-BCDA-F202564CD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306" y="198393"/>
            <a:ext cx="10515600" cy="728194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CCBBD-9419-C90A-8E8C-66E6ECF5F4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176" y="1219454"/>
            <a:ext cx="10812624" cy="4957509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800"/>
            </a:lvl4pPr>
            <a:lvl5pPr>
              <a:defRPr sz="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82C597-DFFE-64D5-D427-F3AF59B64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6F61C-9FA5-4C35-A1D3-00EE2C15A6C0}" type="datetimeFigureOut">
              <a:rPr lang="en-IN" smtClean="0"/>
              <a:t>02-07-2023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A1C57E-C6FC-D298-2003-C5B555FF2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E89E18-5D91-3A62-5A02-5D1FB8512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20274-78B7-4F91-A00B-5ED5991EE66B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345B548-3337-F008-3958-B40C80D5D3D7}"/>
              </a:ext>
            </a:extLst>
          </p:cNvPr>
          <p:cNvCxnSpPr>
            <a:cxnSpLocks/>
          </p:cNvCxnSpPr>
          <p:nvPr userDrawn="1"/>
        </p:nvCxnSpPr>
        <p:spPr>
          <a:xfrm>
            <a:off x="335902" y="1073020"/>
            <a:ext cx="11140751" cy="0"/>
          </a:xfrm>
          <a:prstGeom prst="line">
            <a:avLst/>
          </a:prstGeom>
          <a:ln w="19050">
            <a:solidFill>
              <a:schemeClr val="accent2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C7A37710-45F1-1A8E-E8D6-46471D4E7528}"/>
              </a:ext>
            </a:extLst>
          </p:cNvPr>
          <p:cNvSpPr/>
          <p:nvPr userDrawn="1"/>
        </p:nvSpPr>
        <p:spPr>
          <a:xfrm>
            <a:off x="335902" y="198393"/>
            <a:ext cx="45719" cy="7281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6583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DC4C7-5511-40AD-D2C4-097544852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4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4CC20E-4146-83D5-12E2-45699CD017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9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D20E99-5F68-4726-5DF6-83E5C9233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6F61C-9FA5-4C35-A1D3-00EE2C15A6C0}" type="datetimeFigureOut">
              <a:rPr lang="en-IN" smtClean="0"/>
              <a:t>02-07-2023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63DAF9-A892-7B0E-D180-E42BAC60F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3D18C-90EE-CF78-2155-A9744C8EE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20274-78B7-4F91-A00B-5ED5991EE6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1401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33DB7-569A-1713-BEA3-8C7675DCA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555840-EF0C-1BAA-F159-81AE8FCC76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97C78C-A2E5-1536-4675-0025BB65D2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8F99D0-FFC0-55A7-687F-E1D43E639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6F61C-9FA5-4C35-A1D3-00EE2C15A6C0}" type="datetimeFigureOut">
              <a:rPr lang="en-IN" smtClean="0"/>
              <a:t>02-07-2023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88725A-3AB2-53C8-9C20-BFD19D3C4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D44AAF-0F3A-1317-CBCE-C0E7853E1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20274-78B7-4F91-A00B-5ED5991EE6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1856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BBDAC-E0A7-57F3-A401-7E794857C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50CCF3-7EDC-1B37-5CE1-530041ED26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647A28-3781-E5D0-56A9-CCC25159C8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1413C3-9DD4-7387-AD7A-082007C378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4B7869-1377-7C34-B3C7-2B39ECA338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3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1FE696-6837-45BD-94F3-3E2758F6C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6F61C-9FA5-4C35-A1D3-00EE2C15A6C0}" type="datetimeFigureOut">
              <a:rPr lang="en-IN" smtClean="0"/>
              <a:t>02-07-2023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4C07E0-285C-3635-F9FE-60999076B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8C9F5E-B324-014F-9F01-D2715BCD3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20274-78B7-4F91-A00B-5ED5991EE6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3656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4A653-1448-4AFE-B569-0B0308573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E8FF99-2266-9440-4E16-220B84D9C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6F61C-9FA5-4C35-A1D3-00EE2C15A6C0}" type="datetimeFigureOut">
              <a:rPr lang="en-IN" smtClean="0"/>
              <a:t>02-07-2023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2F37E0-728B-6DE7-FD6D-36EFA7D30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A2D948-74C9-75BF-29D0-3B35DE8C7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20274-78B7-4F91-A00B-5ED5991EE6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4532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D1D98E-D8D2-9E40-D972-41316129C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6F61C-9FA5-4C35-A1D3-00EE2C15A6C0}" type="datetimeFigureOut">
              <a:rPr lang="en-IN" smtClean="0"/>
              <a:t>02-07-2023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938857-78A5-67C5-FC3E-644AA0049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D9124B-34A3-5789-DFB1-F2D53E0CF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20274-78B7-4F91-A00B-5ED5991EE6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2863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4E9ED-B668-88D4-CB50-C8AAF0E3D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95ACF-2674-D2B6-3506-01CF27A657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31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9F6D6A-8F92-AF69-EB7C-97A73FCB4D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78" indent="0">
              <a:buNone/>
              <a:defRPr sz="1400"/>
            </a:lvl2pPr>
            <a:lvl3pPr marL="914354" indent="0">
              <a:buNone/>
              <a:defRPr sz="1200"/>
            </a:lvl3pPr>
            <a:lvl4pPr marL="1371532" indent="0">
              <a:buNone/>
              <a:defRPr sz="1000"/>
            </a:lvl4pPr>
            <a:lvl5pPr marL="1828709" indent="0">
              <a:buNone/>
              <a:defRPr sz="1000"/>
            </a:lvl5pPr>
            <a:lvl6pPr marL="2285886" indent="0">
              <a:buNone/>
              <a:defRPr sz="1000"/>
            </a:lvl6pPr>
            <a:lvl7pPr marL="2743062" indent="0">
              <a:buNone/>
              <a:defRPr sz="1000"/>
            </a:lvl7pPr>
            <a:lvl8pPr marL="3200240" indent="0">
              <a:buNone/>
              <a:defRPr sz="1000"/>
            </a:lvl8pPr>
            <a:lvl9pPr marL="3657418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7D2924-E425-1CB2-D7BD-DFB283072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6F61C-9FA5-4C35-A1D3-00EE2C15A6C0}" type="datetimeFigureOut">
              <a:rPr lang="en-IN" smtClean="0"/>
              <a:t>02-07-2023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8EF881-B8DB-6ABF-69DF-3EA7B7355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7ABBF9-C2E4-98EB-12A9-3137FF972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20274-78B7-4F91-A00B-5ED5991EE6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5097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9CF11-F3F6-693D-E045-3B9D8DADE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2619AF-7535-A7F8-C5A0-5DC095D7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31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78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2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005E2C-D677-D928-4389-CD3D0632B2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78" indent="0">
              <a:buNone/>
              <a:defRPr sz="1400"/>
            </a:lvl2pPr>
            <a:lvl3pPr marL="914354" indent="0">
              <a:buNone/>
              <a:defRPr sz="1200"/>
            </a:lvl3pPr>
            <a:lvl4pPr marL="1371532" indent="0">
              <a:buNone/>
              <a:defRPr sz="1000"/>
            </a:lvl4pPr>
            <a:lvl5pPr marL="1828709" indent="0">
              <a:buNone/>
              <a:defRPr sz="1000"/>
            </a:lvl5pPr>
            <a:lvl6pPr marL="2285886" indent="0">
              <a:buNone/>
              <a:defRPr sz="1000"/>
            </a:lvl6pPr>
            <a:lvl7pPr marL="2743062" indent="0">
              <a:buNone/>
              <a:defRPr sz="1000"/>
            </a:lvl7pPr>
            <a:lvl8pPr marL="3200240" indent="0">
              <a:buNone/>
              <a:defRPr sz="1000"/>
            </a:lvl8pPr>
            <a:lvl9pPr marL="3657418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5B4568-20E0-9349-34AA-B0E4304AD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6F61C-9FA5-4C35-A1D3-00EE2C15A6C0}" type="datetimeFigureOut">
              <a:rPr lang="en-IN" smtClean="0"/>
              <a:t>02-07-2023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EAF1F5-9929-14B2-0EC7-7CACFC1FA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023597-5EF2-7F32-FE1E-51A85DFBA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20274-78B7-4F91-A00B-5ED5991EE6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6012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BE9B9D-FE87-3BBA-8C10-A0C26A052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07DE41-468B-F34A-03DA-AE487E89A5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E46687-5DC3-F746-0EF5-5A49FAB0E1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B6F61C-9FA5-4C35-A1D3-00EE2C15A6C0}" type="datetimeFigureOut">
              <a:rPr lang="en-IN" smtClean="0"/>
              <a:t>02-07-2023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E0AA33-B577-2656-0BFE-5EDF14948A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B79B48-964B-714E-209A-0BB7047862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620274-78B7-4F91-A00B-5ED5991EE6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2553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dcvault.com/play/1024612/FrameGraph-Extensible-Rendering-Architecture-in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21EE2-9E21-BF50-5167-C624957C2D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95536" y="611455"/>
            <a:ext cx="5503333" cy="1613429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2">
                    <a:lumMod val="20000"/>
                    <a:lumOff val="8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Features overview</a:t>
            </a:r>
            <a:endParaRPr lang="en-IN" dirty="0">
              <a:solidFill>
                <a:schemeClr val="bg2">
                  <a:lumMod val="20000"/>
                  <a:lumOff val="80000"/>
                </a:schemeClr>
              </a:solidFill>
              <a:latin typeface="Fira Code" panose="020B0809050000020004" pitchFamily="49" charset="0"/>
              <a:ea typeface="Fira Code" panose="020B08090500000200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49B126-944C-DBBF-28CA-A1CFBF2B9B9C}"/>
              </a:ext>
            </a:extLst>
          </p:cNvPr>
          <p:cNvSpPr txBox="1"/>
          <p:nvPr/>
        </p:nvSpPr>
        <p:spPr>
          <a:xfrm>
            <a:off x="8017939" y="2455334"/>
            <a:ext cx="26585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1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Phani Srikar</a:t>
            </a:r>
          </a:p>
          <a:p>
            <a:pPr algn="ctr"/>
            <a:endParaRPr lang="en-US" sz="1400" b="1" dirty="0">
              <a:solidFill>
                <a:schemeClr val="bg2">
                  <a:lumMod val="20000"/>
                  <a:lumOff val="80000"/>
                </a:schemeClr>
              </a:solidFill>
              <a:latin typeface="Fira Code" panose="020B0809050000020004" pitchFamily="49" charset="0"/>
              <a:ea typeface="Fira Code" panose="020B0809050000020004" pitchFamily="49" charset="0"/>
            </a:endParaRPr>
          </a:p>
          <a:p>
            <a:pPr algn="ctr"/>
            <a:r>
              <a:rPr lang="en-US" sz="1200" dirty="0">
                <a:solidFill>
                  <a:schemeClr val="bg2">
                    <a:lumMod val="20000"/>
                    <a:lumOff val="8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Lead Engine Programmer</a:t>
            </a:r>
            <a:endParaRPr lang="en-IN" sz="1200" dirty="0">
              <a:solidFill>
                <a:schemeClr val="bg2">
                  <a:lumMod val="20000"/>
                  <a:lumOff val="80000"/>
                </a:schemeClr>
              </a:solidFill>
              <a:latin typeface="Fira Code" panose="020B0809050000020004" pitchFamily="49" charset="0"/>
              <a:ea typeface="Fira Code" panose="020B0809050000020004" pitchFamily="49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AE81A12-4525-66EB-D732-567DD5C480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3271" y="381002"/>
            <a:ext cx="2074333" cy="2074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003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BE6E6-7362-2D97-0941-1E70A5FAE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Intro to Razix</a:t>
            </a:r>
            <a:endParaRPr lang="en-IN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51FC1C-4432-5092-1258-30ABCADD8A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306" y="1405747"/>
            <a:ext cx="10515600" cy="4351338"/>
          </a:xfrm>
        </p:spPr>
        <p:txBody>
          <a:bodyPr>
            <a:normAutofit/>
          </a:bodyPr>
          <a:lstStyle/>
          <a:p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Razix is the Next Gen open-source engine for testing and researching AAA algorithms and designs</a:t>
            </a:r>
          </a:p>
          <a:p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Features include Frame Graph, backend agnostic Rendering API (single RHI for Vulkan, D3D12, OpenGL, Metal etc.)</a:t>
            </a:r>
          </a:p>
          <a:p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Mesh shaders and ReSTIR based DI + GI</a:t>
            </a:r>
          </a:p>
          <a:p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Visibility buffer based bindless materials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Indirect draw as fallback system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9432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23FF9-197F-B892-F0C2-50A65C182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FrameGraph in Razix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076F58-2063-C27C-92EA-F0D2D3016F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305" y="1212980"/>
            <a:ext cx="11151637" cy="4963983"/>
          </a:xfrm>
        </p:spPr>
        <p:txBody>
          <a:bodyPr/>
          <a:lstStyle/>
          <a:p>
            <a:r>
              <a:rPr lang="en-US" dirty="0"/>
              <a:t>Inspired from EA’s FrameGraph design</a:t>
            </a:r>
          </a:p>
          <a:p>
            <a:pPr lvl="1"/>
            <a:r>
              <a:rPr lang="en-IN" sz="1000" dirty="0">
                <a:solidFill>
                  <a:schemeClr val="accent5">
                    <a:lumMod val="75000"/>
                  </a:schemeClr>
                </a:solidFill>
                <a:hlinkClick r:id="rId2"/>
              </a:rPr>
              <a:t>https://www.gdcvault.com/play/1024612/FrameGraph-Extensible-Rendering-Architecture-in</a:t>
            </a:r>
            <a:endParaRPr lang="en-IN" sz="10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IN" dirty="0">
                <a:solidFill>
                  <a:schemeClr val="bg1">
                    <a:lumMod val="95000"/>
                  </a:schemeClr>
                </a:solidFill>
              </a:rPr>
              <a:t>Uses a </a:t>
            </a:r>
            <a:r>
              <a:rPr lang="en-IN" dirty="0">
                <a:solidFill>
                  <a:schemeClr val="accent1"/>
                </a:solidFill>
              </a:rPr>
              <a:t>WorldRenderer</a:t>
            </a:r>
            <a:r>
              <a:rPr lang="en-IN" dirty="0">
                <a:solidFill>
                  <a:schemeClr val="bg1">
                    <a:lumMod val="95000"/>
                  </a:schemeClr>
                </a:solidFill>
              </a:rPr>
              <a:t> to build the passes in a single file</a:t>
            </a:r>
          </a:p>
          <a:p>
            <a:pPr lvl="1"/>
            <a:r>
              <a:rPr lang="en-IN" sz="1200" dirty="0">
                <a:solidFill>
                  <a:schemeClr val="bg1">
                    <a:lumMod val="95000"/>
                  </a:schemeClr>
                </a:solidFill>
              </a:rPr>
              <a:t>Easy visualization using Graphviz tools</a:t>
            </a:r>
          </a:p>
          <a:p>
            <a:r>
              <a:rPr lang="en-IN" dirty="0">
                <a:solidFill>
                  <a:schemeClr val="bg1">
                    <a:lumMod val="95000"/>
                  </a:schemeClr>
                </a:solidFill>
              </a:rPr>
              <a:t>Passes are built using </a:t>
            </a:r>
            <a:r>
              <a:rPr lang="en-IN" dirty="0">
                <a:solidFill>
                  <a:schemeClr val="accent1"/>
                </a:solidFill>
              </a:rPr>
              <a:t>C++ lambdas </a:t>
            </a:r>
            <a:r>
              <a:rPr lang="en-IN" dirty="0">
                <a:solidFill>
                  <a:schemeClr val="bg1">
                    <a:lumMod val="95000"/>
                  </a:schemeClr>
                </a:solidFill>
              </a:rPr>
              <a:t>instead of classes </a:t>
            </a:r>
          </a:p>
          <a:p>
            <a:r>
              <a:rPr lang="en-IN" dirty="0">
                <a:solidFill>
                  <a:schemeClr val="bg1">
                    <a:lumMod val="95000"/>
                  </a:schemeClr>
                </a:solidFill>
              </a:rPr>
              <a:t>Culling of unreferenced passes/resources</a:t>
            </a:r>
          </a:p>
          <a:p>
            <a:r>
              <a:rPr lang="en-IN" dirty="0">
                <a:solidFill>
                  <a:schemeClr val="bg1">
                    <a:lumMod val="95000"/>
                  </a:schemeClr>
                </a:solidFill>
              </a:rPr>
              <a:t>External resources can be imported via Import</a:t>
            </a:r>
          </a:p>
          <a:p>
            <a:r>
              <a:rPr lang="en-IN" dirty="0">
                <a:solidFill>
                  <a:schemeClr val="bg1">
                    <a:lumMod val="95000"/>
                  </a:schemeClr>
                </a:solidFill>
              </a:rPr>
              <a:t>Doesn’t interfere with Engine Rendering API</a:t>
            </a:r>
          </a:p>
          <a:p>
            <a:pPr lvl="1"/>
            <a:r>
              <a:rPr lang="en-IN" sz="1200" dirty="0">
                <a:solidFill>
                  <a:schemeClr val="bg1">
                    <a:lumMod val="95000"/>
                  </a:schemeClr>
                </a:solidFill>
              </a:rPr>
              <a:t>Descriptor binding vs command buffer recording API is still the same</a:t>
            </a:r>
          </a:p>
          <a:p>
            <a:r>
              <a:rPr lang="en-IN" dirty="0">
                <a:solidFill>
                  <a:schemeClr val="bg1">
                    <a:lumMod val="95000"/>
                  </a:schemeClr>
                </a:solidFill>
              </a:rPr>
              <a:t>Single threaded as of now</a:t>
            </a:r>
          </a:p>
        </p:txBody>
      </p:sp>
    </p:spTree>
    <p:extLst>
      <p:ext uri="{BB962C8B-B14F-4D97-AF65-F5344CB8AC3E}">
        <p14:creationId xmlns:p14="http://schemas.microsoft.com/office/powerpoint/2010/main" val="980261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2CCD6-CD80-4F9B-B611-B82B946F5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FrameGraph - Design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4FE946-355F-E7BD-2C5B-0121721FA4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Coming...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06450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4959C-DCD4-2858-717A-B322064FF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FrameGraph – WorldRenderer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A5FBDB-3BE2-7866-BA93-4B62F3E2F8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RZWorldRenderer</a:t>
            </a:r>
            <a:r>
              <a:rPr lang="en-US" dirty="0"/>
              <a:t>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 responsible for building the frame graph passes </a:t>
            </a:r>
          </a:p>
          <a:p>
            <a:pPr lvl="1"/>
            <a:r>
              <a:rPr lang="en-US" dirty="0">
                <a:solidFill>
                  <a:schemeClr val="accent2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Hooking up R/W resources </a:t>
            </a:r>
          </a:p>
          <a:p>
            <a:pPr lvl="1"/>
            <a:r>
              <a:rPr lang="en-US" dirty="0">
                <a:solidFill>
                  <a:schemeClr val="accent2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Execution &amp; Submission of commands to the GPU</a:t>
            </a:r>
          </a:p>
          <a:p>
            <a:pPr lvl="1"/>
            <a:r>
              <a:rPr lang="en-US" dirty="0">
                <a:solidFill>
                  <a:schemeClr val="accent2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Managing RTs and read/write operations from other passes</a:t>
            </a:r>
          </a:p>
          <a:p>
            <a:r>
              <a:rPr lang="en-US" dirty="0"/>
              <a:t>The </a:t>
            </a:r>
            <a:r>
              <a:rPr lang="en-US" b="1" dirty="0"/>
              <a:t>execute</a:t>
            </a:r>
            <a:r>
              <a:rPr lang="en-US" dirty="0"/>
              <a:t> function for a </a:t>
            </a:r>
            <a:r>
              <a:rPr lang="en-US" dirty="0">
                <a:solidFill>
                  <a:schemeClr val="accent1"/>
                </a:solidFill>
              </a:rPr>
              <a:t>FrameGraphPass</a:t>
            </a:r>
            <a:r>
              <a:rPr lang="en-US" dirty="0"/>
              <a:t> is responsible for rendering</a:t>
            </a:r>
          </a:p>
          <a:p>
            <a:r>
              <a:rPr lang="en-US" dirty="0"/>
              <a:t>The </a:t>
            </a:r>
            <a:r>
              <a:rPr lang="en-US" b="1" dirty="0"/>
              <a:t>setup </a:t>
            </a:r>
            <a:r>
              <a:rPr lang="en-US" dirty="0"/>
              <a:t>function is responsible for creating the resources uses in the </a:t>
            </a:r>
            <a:r>
              <a:rPr lang="en-US" dirty="0">
                <a:solidFill>
                  <a:schemeClr val="accent1"/>
                </a:solidFill>
              </a:rPr>
              <a:t>FrameGraphPass</a:t>
            </a:r>
          </a:p>
          <a:p>
            <a:r>
              <a:rPr lang="en-US" dirty="0"/>
              <a:t>Every pass has it’s own set of CommandBuffers</a:t>
            </a:r>
          </a:p>
          <a:p>
            <a:r>
              <a:rPr lang="en-US" dirty="0"/>
              <a:t>Every pass renders onto it’s own RenderTexture</a:t>
            </a:r>
          </a:p>
          <a:p>
            <a:pPr lvl="1"/>
            <a:r>
              <a:rPr lang="en-US" dirty="0">
                <a:solidFill>
                  <a:schemeClr val="tx2">
                    <a:lumMod val="10000"/>
                    <a:lumOff val="90000"/>
                  </a:schemeClr>
                </a:solidFill>
              </a:rPr>
              <a:t>Passed onto the next pass until the final composite pass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0220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80A5A-9C56-7CC7-616A-C0589550A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projcoords.z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1C70317-BE96-0E40-C50F-A0C741EF9A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8035" y="1219200"/>
            <a:ext cx="8519067" cy="4957763"/>
          </a:xfrm>
        </p:spPr>
      </p:pic>
    </p:spTree>
    <p:extLst>
      <p:ext uri="{BB962C8B-B14F-4D97-AF65-F5344CB8AC3E}">
        <p14:creationId xmlns:p14="http://schemas.microsoft.com/office/powerpoint/2010/main" val="30394341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8DE61-F4A0-01F3-833B-5EF6841E2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Performance Bottleneck – </a:t>
            </a:r>
            <a:r>
              <a:rPr lang="en-US" sz="2000" dirty="0">
                <a:solidFill>
                  <a:srgbClr val="FFB556"/>
                </a:solidFill>
              </a:rPr>
              <a:t>vkQueuePresentKHR/</a:t>
            </a:r>
            <a:r>
              <a:rPr lang="en-US" sz="2000" dirty="0" err="1">
                <a:solidFill>
                  <a:srgbClr val="FFB556"/>
                </a:solidFill>
              </a:rPr>
              <a:t>vkQueueSubmitKHR</a:t>
            </a:r>
            <a:endParaRPr lang="en-IN" sz="2000" dirty="0">
              <a:solidFill>
                <a:srgbClr val="FFB556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BF2F0-15EF-C441-4887-EC3FEA12F0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176" y="1219454"/>
            <a:ext cx="10812624" cy="19308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Problem</a:t>
            </a:r>
          </a:p>
          <a:p>
            <a:r>
              <a:rPr lang="en-US" sz="1400" dirty="0">
                <a:solidFill>
                  <a:schemeClr val="accent3">
                    <a:lumMod val="75000"/>
                  </a:schemeClr>
                </a:solidFill>
              </a:rPr>
              <a:t>Presentation of frame is taking around </a:t>
            </a:r>
            <a:r>
              <a:rPr lang="en-US" sz="1400" u="sng" dirty="0">
                <a:solidFill>
                  <a:schemeClr val="accent3">
                    <a:lumMod val="75000"/>
                  </a:schemeClr>
                </a:solidFill>
              </a:rPr>
              <a:t>1.2-2.0</a:t>
            </a:r>
            <a:r>
              <a:rPr lang="en-US" sz="1400" i="1" u="sng" dirty="0">
                <a:solidFill>
                  <a:schemeClr val="accent3">
                    <a:lumMod val="75000"/>
                  </a:schemeClr>
                </a:solidFill>
              </a:rPr>
              <a:t>ms</a:t>
            </a:r>
            <a:r>
              <a:rPr lang="en-US" sz="1400" dirty="0">
                <a:solidFill>
                  <a:schemeClr val="accent3">
                    <a:lumMod val="75000"/>
                  </a:schemeClr>
                </a:solidFill>
              </a:rPr>
              <a:t> in Razix</a:t>
            </a:r>
            <a:r>
              <a:rPr lang="en-US" sz="1400" dirty="0"/>
              <a:t>, typical native Vulkan app takes around 0.06-0.08</a:t>
            </a:r>
            <a:r>
              <a:rPr lang="en-US" sz="1400" i="1" dirty="0"/>
              <a:t>ms</a:t>
            </a:r>
            <a:r>
              <a:rPr lang="en-US" sz="1400" dirty="0"/>
              <a:t> (avg. &lt; 0.1</a:t>
            </a:r>
            <a:r>
              <a:rPr lang="en-US" sz="1400" i="1" dirty="0"/>
              <a:t>ms</a:t>
            </a:r>
            <a:r>
              <a:rPr lang="en-US" sz="1400" dirty="0"/>
              <a:t>)</a:t>
            </a:r>
          </a:p>
          <a:p>
            <a:pPr lvl="1"/>
            <a:r>
              <a:rPr lang="en-US" sz="1000" dirty="0">
                <a:solidFill>
                  <a:schemeClr val="bg1"/>
                </a:solidFill>
              </a:rPr>
              <a:t>This includes time for both </a:t>
            </a:r>
            <a:r>
              <a:rPr lang="en-US" sz="1000" dirty="0">
                <a:solidFill>
                  <a:schemeClr val="accent1"/>
                </a:solidFill>
              </a:rPr>
              <a:t>vkQueuePresentKHR</a:t>
            </a:r>
            <a:r>
              <a:rPr lang="en-US" sz="1000" dirty="0">
                <a:solidFill>
                  <a:srgbClr val="C00000"/>
                </a:solidFill>
              </a:rPr>
              <a:t>(0.04-0.06ms)</a:t>
            </a:r>
            <a:r>
              <a:rPr lang="en-US" sz="1000" dirty="0">
                <a:solidFill>
                  <a:schemeClr val="bg1"/>
                </a:solidFill>
              </a:rPr>
              <a:t> and </a:t>
            </a:r>
            <a:r>
              <a:rPr lang="en-US" sz="1000" dirty="0">
                <a:solidFill>
                  <a:schemeClr val="accent1"/>
                </a:solidFill>
              </a:rPr>
              <a:t>vkWaitForFences</a:t>
            </a:r>
            <a:r>
              <a:rPr lang="en-US" sz="1000" dirty="0">
                <a:solidFill>
                  <a:srgbClr val="C00000"/>
                </a:solidFill>
              </a:rPr>
              <a:t>(taking around 0.8-1.2ms)</a:t>
            </a:r>
          </a:p>
          <a:p>
            <a:pPr lvl="1"/>
            <a:r>
              <a:rPr lang="en-US" sz="1000" dirty="0">
                <a:solidFill>
                  <a:schemeClr val="bg1"/>
                </a:solidFill>
              </a:rPr>
              <a:t>Could be due to absence of memory and pipeline barriers for </a:t>
            </a:r>
            <a:r>
              <a:rPr lang="en-US" sz="1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Render Targets</a:t>
            </a:r>
            <a:r>
              <a:rPr lang="en-US" sz="1000" dirty="0">
                <a:solidFill>
                  <a:schemeClr val="bg1"/>
                </a:solidFill>
              </a:rPr>
              <a:t> b/w the FrameGraph passes, presentation engine is resolving the dependencies and it taking a lot of time</a:t>
            </a:r>
          </a:p>
          <a:p>
            <a:pPr lvl="1"/>
            <a:r>
              <a:rPr lang="en-US" sz="1000" dirty="0">
                <a:solidFill>
                  <a:schemeClr val="bg1"/>
                </a:solidFill>
              </a:rPr>
              <a:t>Or since it’s separated into many virtual functions this could be causing issues, since we have fixed no. of semaphores per frame, try implementing them in a single function inside the </a:t>
            </a: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VKSwapchain</a:t>
            </a:r>
            <a:r>
              <a:rPr lang="en-US" sz="1000" dirty="0">
                <a:solidFill>
                  <a:schemeClr val="bg1"/>
                </a:solidFill>
              </a:rPr>
              <a:t> itself to make things simple and fast and have less cache misses</a:t>
            </a:r>
          </a:p>
          <a:p>
            <a:pPr marL="457177" lvl="1" indent="0">
              <a:buNone/>
            </a:pPr>
            <a:endParaRPr 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94535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Razix">
      <a:dk1>
        <a:srgbClr val="292929"/>
      </a:dk1>
      <a:lt1>
        <a:srgbClr val="FFFFFF"/>
      </a:lt1>
      <a:dk2>
        <a:srgbClr val="1D1D1D"/>
      </a:dk2>
      <a:lt2>
        <a:srgbClr val="FFFFFF"/>
      </a:lt2>
      <a:accent1>
        <a:srgbClr val="FFB556"/>
      </a:accent1>
      <a:accent2>
        <a:srgbClr val="FFFFFF"/>
      </a:accent2>
      <a:accent3>
        <a:srgbClr val="FF143B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Razix">
      <a:majorFont>
        <a:latin typeface="Fira Code"/>
        <a:ea typeface=""/>
        <a:cs typeface=""/>
      </a:majorFont>
      <a:minorFont>
        <a:latin typeface="Fira Cod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214</TotalTime>
  <Words>365</Words>
  <Application>Microsoft Office PowerPoint</Application>
  <PresentationFormat>Widescreen</PresentationFormat>
  <Paragraphs>40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Fira Code</vt:lpstr>
      <vt:lpstr>Office Theme</vt:lpstr>
      <vt:lpstr>Features overview</vt:lpstr>
      <vt:lpstr>Intro to Razix</vt:lpstr>
      <vt:lpstr>FrameGraph in Razix</vt:lpstr>
      <vt:lpstr>FrameGraph - Design</vt:lpstr>
      <vt:lpstr>FrameGraph – WorldRenderer</vt:lpstr>
      <vt:lpstr>projcoords.z</vt:lpstr>
      <vt:lpstr>Performance Bottleneck – vkQueuePresentKHR/vkQueueSubmitKHR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Features overview</dc:title>
  <dc:creator>phani srikar</dc:creator>
  <cp:lastModifiedBy>phani srikar</cp:lastModifiedBy>
  <cp:revision>82</cp:revision>
  <dcterms:created xsi:type="dcterms:W3CDTF">2022-07-14T04:38:49Z</dcterms:created>
  <dcterms:modified xsi:type="dcterms:W3CDTF">2023-07-02T04:47:54Z</dcterms:modified>
</cp:coreProperties>
</file>