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7" r:id="rId2"/>
    <p:sldId id="322" r:id="rId3"/>
    <p:sldId id="258" r:id="rId4"/>
    <p:sldId id="269" r:id="rId5"/>
    <p:sldId id="317" r:id="rId6"/>
    <p:sldId id="277" r:id="rId7"/>
    <p:sldId id="294" r:id="rId8"/>
    <p:sldId id="259" r:id="rId9"/>
    <p:sldId id="266" r:id="rId10"/>
  </p:sldIdLst>
  <p:sldSz cx="12192000" cy="6858000"/>
  <p:notesSz cx="7104063" cy="10234613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8"/>
      </p:cViewPr>
      <p:guideLst>
        <p:guide orient="horz" pos="2159"/>
        <p:guide pos="28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D2A48B96-639E-45A3-A0BA-2464DFDB1FAA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2019/7/10</a:t>
            </a:fld>
            <a:endParaRPr lang="zh-CN" altLang="en-US" strike="noStrike" noProof="1"/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3" name="备注占位符 4"/>
          <p:cNvSpPr>
            <a:spLocks noGrp="1"/>
          </p:cNvSpPr>
          <p:nvPr>
            <p:ph type="body" sz="quarter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A6837353-30EB-4A48-80EB-173D804AEFB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2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5123" name="幻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/>
              <a:t>3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170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7171" name="幻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/>
              <a:t>4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en-US" altLang="zh-CN" dirty="0"/>
          </a:p>
        </p:txBody>
      </p:sp>
      <p:sp>
        <p:nvSpPr>
          <p:cNvPr id="9219" name="幻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/>
              <a:t>5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7410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7411" name="幻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/>
              <a:t>6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379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33795" name="幻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/>
              <a:t>7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8850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en-US" altLang="zh-CN" dirty="0"/>
          </a:p>
        </p:txBody>
      </p:sp>
      <p:sp>
        <p:nvSpPr>
          <p:cNvPr id="78851" name="幻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/>
              <a:t>8</a:t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2019/7/10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2019/7/10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2019/7/10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2019/7/10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2019/7/10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2019/7/10</a:t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2019/7/10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2019/7/10</a:t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2019/7/10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2019/7/10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 indent="-228600"/>
            <a:r>
              <a:rPr lang="zh-CN" altLang="en-US"/>
              <a:t>单击此处编辑母版文本样式</a:t>
            </a:r>
          </a:p>
          <a:p>
            <a:pPr lvl="1" indent="-22860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2019/7/10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  <p:pic>
        <p:nvPicPr>
          <p:cNvPr id="1031" name="图片 6" descr="Logo_GALA-Sports(浅色背景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34938" y="6334125"/>
            <a:ext cx="588962" cy="411163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矩形 7"/>
          <p:cNvSpPr/>
          <p:nvPr/>
        </p:nvSpPr>
        <p:spPr>
          <a:xfrm>
            <a:off x="2887429" y="4405313"/>
            <a:ext cx="6417142" cy="646331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zh-CN" altLang="en-US" sz="3600" dirty="0">
                <a:solidFill>
                  <a:srgbClr val="262626"/>
                </a:solidFill>
                <a:latin typeface="隶书" panose="02010509060101010101" charset="-122"/>
                <a:ea typeface="隶书" panose="02010509060101010101" charset="-122"/>
              </a:rPr>
              <a:t>篮球前端</a:t>
            </a:r>
            <a:r>
              <a:rPr lang="en-US" altLang="zh-CN" sz="3600" dirty="0">
                <a:solidFill>
                  <a:srgbClr val="262626"/>
                </a:solidFill>
                <a:latin typeface="隶书" panose="02010509060101010101" charset="-122"/>
                <a:ea typeface="隶书" panose="02010509060101010101" charset="-122"/>
              </a:rPr>
              <a:t>-</a:t>
            </a:r>
            <a:r>
              <a:rPr lang="zh-CN" altLang="en-US" sz="3600">
                <a:solidFill>
                  <a:srgbClr val="262626"/>
                </a:solidFill>
                <a:latin typeface="隶书" panose="02010509060101010101" charset="-122"/>
                <a:ea typeface="隶书" panose="02010509060101010101" charset="-122"/>
              </a:rPr>
              <a:t>王祖雄</a:t>
            </a:r>
            <a:r>
              <a:rPr lang="zh-CN" altLang="zh-CN" sz="3600">
                <a:solidFill>
                  <a:srgbClr val="262626"/>
                </a:solidFill>
                <a:latin typeface="隶书" panose="02010509060101010101" charset="-122"/>
                <a:ea typeface="隶书" panose="02010509060101010101" charset="-122"/>
              </a:rPr>
              <a:t>转正</a:t>
            </a:r>
            <a:r>
              <a:rPr lang="zh-CN" altLang="zh-CN" sz="3600" dirty="0">
                <a:solidFill>
                  <a:srgbClr val="262626"/>
                </a:solidFill>
                <a:latin typeface="隶书" panose="02010509060101010101" charset="-122"/>
                <a:ea typeface="隶书" panose="02010509060101010101" charset="-122"/>
              </a:rPr>
              <a:t>答辩陈述</a:t>
            </a:r>
            <a:endParaRPr lang="en-US" altLang="zh-CN" sz="3600" dirty="0">
              <a:solidFill>
                <a:srgbClr val="262626"/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pic>
        <p:nvPicPr>
          <p:cNvPr id="3075" name="图片 3" descr="Logo_GALA-Sports(浅色背景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975" y="704850"/>
            <a:ext cx="4464050" cy="3114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矩形 7"/>
          <p:cNvSpPr/>
          <p:nvPr/>
        </p:nvSpPr>
        <p:spPr>
          <a:xfrm>
            <a:off x="364490" y="886460"/>
            <a:ext cx="11339195" cy="84626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/>
            <a:r>
              <a:rPr lang="zh-CN" altLang="en-US" sz="36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目录：</a:t>
            </a:r>
          </a:p>
          <a:p>
            <a:pPr algn="l"/>
            <a:endParaRPr lang="zh-CN" altLang="en-US" sz="36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ts val="5120"/>
              </a:lnSpc>
            </a:pPr>
            <a:r>
              <a:rPr lang="en-US" altLang="zh-CN" sz="36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36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工作内容</a:t>
            </a:r>
            <a:r>
              <a:rPr lang="zh-CN" altLang="en-US" sz="16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（做了什么？）</a:t>
            </a:r>
          </a:p>
          <a:p>
            <a:pPr algn="l">
              <a:lnSpc>
                <a:spcPts val="5120"/>
              </a:lnSpc>
            </a:pPr>
            <a:r>
              <a:rPr lang="en-US" altLang="zh-CN" sz="36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36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主要贡献</a:t>
            </a: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（你认为自己对团队的最大帮忙、价值？）</a:t>
            </a:r>
          </a:p>
          <a:p>
            <a:pPr algn="l">
              <a:lnSpc>
                <a:spcPts val="5120"/>
              </a:lnSpc>
            </a:pPr>
            <a:r>
              <a:rPr lang="en-US" altLang="zh-CN" sz="36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3. </a:t>
            </a:r>
            <a:r>
              <a:rPr lang="zh-CN" altLang="en-US" sz="36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成长与进步</a:t>
            </a: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（这段时间自身快速提升</a:t>
            </a:r>
            <a:r>
              <a:rPr lang="en-US" altLang="zh-CN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进步的地方，</a:t>
            </a: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目前还有哪些方面亟待团队的帮助</a:t>
            </a: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？）</a:t>
            </a:r>
          </a:p>
          <a:p>
            <a:pPr algn="l">
              <a:lnSpc>
                <a:spcPts val="5120"/>
              </a:lnSpc>
            </a:pPr>
            <a:r>
              <a:rPr lang="en-US" altLang="zh-CN" sz="36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4. </a:t>
            </a:r>
            <a:r>
              <a:rPr lang="zh-CN" altLang="en-US" sz="36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问题与应对</a:t>
            </a: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（在工作中遇到的问题以及如何解决的？）</a:t>
            </a:r>
          </a:p>
          <a:p>
            <a:pPr algn="l">
              <a:lnSpc>
                <a:spcPts val="5120"/>
              </a:lnSpc>
            </a:pPr>
            <a:r>
              <a:rPr lang="en-US" altLang="zh-CN" sz="36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5. </a:t>
            </a:r>
            <a:r>
              <a:rPr lang="zh-CN" altLang="en-US" sz="36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未来努力的方向</a:t>
            </a: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（包含职业规划，目前的计划？）</a:t>
            </a:r>
          </a:p>
          <a:p>
            <a:pPr algn="l">
              <a:lnSpc>
                <a:spcPts val="5120"/>
              </a:lnSpc>
            </a:pPr>
            <a:r>
              <a:rPr lang="en-US" altLang="zh-CN" sz="36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6. </a:t>
            </a:r>
            <a:r>
              <a:rPr lang="zh-CN" altLang="en-US" sz="36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想法与建议</a:t>
            </a: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（对项目团队、公司各方面有什么建议？）</a:t>
            </a:r>
          </a:p>
          <a:p>
            <a:pPr algn="l"/>
            <a:endParaRPr lang="zh-CN" altLang="en-US" sz="36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36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36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36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36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36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5413" y="427038"/>
            <a:ext cx="4446587" cy="6126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10"/>
          <p:cNvSpPr/>
          <p:nvPr/>
        </p:nvSpPr>
        <p:spPr>
          <a:xfrm>
            <a:off x="7671753" y="60960"/>
            <a:ext cx="4519613" cy="6858000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kumimoji="1" lang="zh-CN" altLang="en-US" strike="noStrike" noProof="1"/>
          </a:p>
        </p:txBody>
      </p:sp>
      <p:sp>
        <p:nvSpPr>
          <p:cNvPr id="3" name="文本框 2"/>
          <p:cNvSpPr txBox="1"/>
          <p:nvPr/>
        </p:nvSpPr>
        <p:spPr>
          <a:xfrm>
            <a:off x="1163955" y="1210945"/>
            <a:ext cx="1804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月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564380" y="1210945"/>
            <a:ext cx="1804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月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01355" y="1210945"/>
            <a:ext cx="1804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月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63955" y="2111375"/>
            <a:ext cx="18046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快速上手项目</a:t>
            </a:r>
          </a:p>
          <a:p>
            <a:pPr algn="l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完成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赞助商额外加成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需求</a:t>
            </a:r>
          </a:p>
          <a:p>
            <a:pPr algn="l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修改一些体验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bug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757420" y="2111375"/>
            <a:ext cx="18046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更换美术资源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编写编辑器拓展工具，提高查找、更换美术资源的效率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301355" y="2111375"/>
            <a:ext cx="18046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巅峰对决模块开发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前后端联调接口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修改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bug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3069590" y="1353820"/>
            <a:ext cx="906145" cy="109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6839585" y="1353820"/>
            <a:ext cx="906145" cy="109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23875" y="522605"/>
            <a:ext cx="13544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1. 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工作内容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23595" y="5462270"/>
            <a:ext cx="5397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注：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工作内容部分可用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excel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，图表，截图等表示；            </a:t>
            </a:r>
          </a:p>
          <a:p>
            <a:pPr algn="l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需要清晰且较详细的阐述。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9650" y="271463"/>
            <a:ext cx="4930775" cy="67738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" name="矩形 24"/>
          <p:cNvSpPr/>
          <p:nvPr/>
        </p:nvSpPr>
        <p:spPr>
          <a:xfrm>
            <a:off x="7359650" y="-6350"/>
            <a:ext cx="4832350" cy="6858000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kumimoji="1" lang="zh-CN" altLang="en-US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331325" y="1568450"/>
            <a:ext cx="1903413" cy="725488"/>
          </a:xfrm>
          <a:prstGeom prst="rect">
            <a:avLst/>
          </a:prstGeom>
          <a:solidFill>
            <a:srgbClr val="13264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zh-CN" strike="noStrike" noProof="1">
                <a:latin typeface="楷体" panose="02010609060101010101" charset="-122"/>
                <a:ea typeface="楷体" panose="02010609060101010101" charset="-122"/>
              </a:rPr>
              <a:t>部门报到</a:t>
            </a:r>
          </a:p>
          <a:p>
            <a:pPr algn="ctr" fontAlgn="auto"/>
            <a:r>
              <a:rPr lang="zh-CN" altLang="zh-CN" strike="noStrike" noProof="1">
                <a:latin typeface="楷体" panose="02010609060101010101" charset="-122"/>
                <a:ea typeface="楷体" panose="02010609060101010101" charset="-122"/>
              </a:rPr>
              <a:t>（部门负责人）</a:t>
            </a:r>
          </a:p>
        </p:txBody>
      </p:sp>
      <p:sp>
        <p:nvSpPr>
          <p:cNvPr id="12" name="矩形 11"/>
          <p:cNvSpPr/>
          <p:nvPr/>
        </p:nvSpPr>
        <p:spPr>
          <a:xfrm>
            <a:off x="9329738" y="3382963"/>
            <a:ext cx="1905000" cy="725488"/>
          </a:xfrm>
          <a:prstGeom prst="rect">
            <a:avLst/>
          </a:prstGeom>
          <a:solidFill>
            <a:srgbClr val="13264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zh-CN" strike="noStrike" noProof="1">
                <a:latin typeface="楷体" panose="02010609060101010101" charset="-122"/>
                <a:ea typeface="楷体" panose="02010609060101010101" charset="-122"/>
              </a:rPr>
              <a:t>办公用品领取</a:t>
            </a:r>
          </a:p>
          <a:p>
            <a:pPr algn="ctr" fontAlgn="auto"/>
            <a:r>
              <a:rPr lang="zh-CN" altLang="zh-CN" strike="noStrike" noProof="1">
                <a:latin typeface="楷体" panose="02010609060101010101" charset="-122"/>
                <a:ea typeface="楷体" panose="02010609060101010101" charset="-122"/>
              </a:rPr>
              <a:t>（林圳丹</a:t>
            </a:r>
            <a:r>
              <a:rPr lang="en-US" altLang="zh-CN" strike="noStrike" noProof="1">
                <a:latin typeface="楷体" panose="02010609060101010101" charset="-122"/>
                <a:ea typeface="楷体" panose="02010609060101010101" charset="-122"/>
              </a:rPr>
              <a:t>-</a:t>
            </a:r>
            <a:r>
              <a:rPr lang="zh-CN" altLang="zh-CN" strike="noStrike" noProof="1">
                <a:latin typeface="楷体" panose="02010609060101010101" charset="-122"/>
                <a:ea typeface="楷体" panose="02010609060101010101" charset="-122"/>
              </a:rPr>
              <a:t>行政）</a:t>
            </a:r>
          </a:p>
        </p:txBody>
      </p:sp>
      <p:sp>
        <p:nvSpPr>
          <p:cNvPr id="18" name="右箭头 17"/>
          <p:cNvSpPr/>
          <p:nvPr/>
        </p:nvSpPr>
        <p:spPr>
          <a:xfrm>
            <a:off x="8208963" y="1833563"/>
            <a:ext cx="1122363" cy="220663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3" name="下箭头 22"/>
          <p:cNvSpPr/>
          <p:nvPr/>
        </p:nvSpPr>
        <p:spPr>
          <a:xfrm>
            <a:off x="10287000" y="2297113"/>
            <a:ext cx="212725" cy="1084263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4" name="左箭头 23"/>
          <p:cNvSpPr/>
          <p:nvPr/>
        </p:nvSpPr>
        <p:spPr>
          <a:xfrm>
            <a:off x="8296275" y="3625850"/>
            <a:ext cx="1035050" cy="23812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163" name="文本框 30"/>
          <p:cNvSpPr txBox="1"/>
          <p:nvPr/>
        </p:nvSpPr>
        <p:spPr>
          <a:xfrm>
            <a:off x="7358063" y="5689600"/>
            <a:ext cx="43211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dirty="0">
                <a:latin typeface="楷体" panose="02010609060101010101" charset="-122"/>
                <a:ea typeface="楷体" panose="02010609060101010101" charset="-122"/>
              </a:rPr>
              <a:t>*</a:t>
            </a:r>
            <a:r>
              <a:rPr lang="en-US" altLang="zh-CN" dirty="0">
                <a:latin typeface="楷体" panose="02010609060101010101" charset="-122"/>
                <a:ea typeface="楷体" panose="02010609060101010101" charset="-122"/>
              </a:rPr>
              <a:t>最后两项于每月初进行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</a:rPr>
              <a:t>集中组织</a:t>
            </a:r>
          </a:p>
        </p:txBody>
      </p:sp>
      <p:pic>
        <p:nvPicPr>
          <p:cNvPr id="40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9650" y="277813"/>
            <a:ext cx="4930775" cy="67738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" name="矩形 40"/>
          <p:cNvSpPr/>
          <p:nvPr/>
        </p:nvSpPr>
        <p:spPr>
          <a:xfrm>
            <a:off x="7359650" y="0"/>
            <a:ext cx="4832350" cy="6858000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kumimoji="1" lang="zh-CN" altLang="en-US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9331325" y="1574800"/>
            <a:ext cx="1903413" cy="725488"/>
          </a:xfrm>
          <a:prstGeom prst="rect">
            <a:avLst/>
          </a:prstGeom>
          <a:solidFill>
            <a:srgbClr val="13264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zh-CN" strike="noStrike" noProof="1">
                <a:latin typeface="楷体" panose="02010609060101010101" charset="-122"/>
                <a:ea typeface="楷体" panose="02010609060101010101" charset="-122"/>
              </a:rPr>
              <a:t>部门报到</a:t>
            </a:r>
          </a:p>
          <a:p>
            <a:pPr algn="ctr" fontAlgn="auto"/>
            <a:r>
              <a:rPr lang="zh-CN" altLang="zh-CN" strike="noStrike" noProof="1">
                <a:latin typeface="楷体" panose="02010609060101010101" charset="-122"/>
                <a:ea typeface="楷体" panose="02010609060101010101" charset="-122"/>
              </a:rPr>
              <a:t>（部门负责人）</a:t>
            </a:r>
          </a:p>
        </p:txBody>
      </p:sp>
      <p:sp>
        <p:nvSpPr>
          <p:cNvPr id="48" name="矩形 47"/>
          <p:cNvSpPr/>
          <p:nvPr/>
        </p:nvSpPr>
        <p:spPr>
          <a:xfrm>
            <a:off x="9329738" y="3389313"/>
            <a:ext cx="1905000" cy="725488"/>
          </a:xfrm>
          <a:prstGeom prst="rect">
            <a:avLst/>
          </a:prstGeom>
          <a:solidFill>
            <a:srgbClr val="13264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zh-CN" strike="noStrike" noProof="1">
                <a:latin typeface="楷体" panose="02010609060101010101" charset="-122"/>
                <a:ea typeface="楷体" panose="02010609060101010101" charset="-122"/>
              </a:rPr>
              <a:t>办公用品领取</a:t>
            </a:r>
          </a:p>
          <a:p>
            <a:pPr algn="ctr" fontAlgn="auto"/>
            <a:r>
              <a:rPr lang="zh-CN" altLang="zh-CN" strike="noStrike" noProof="1">
                <a:latin typeface="楷体" panose="02010609060101010101" charset="-122"/>
                <a:ea typeface="楷体" panose="02010609060101010101" charset="-122"/>
              </a:rPr>
              <a:t>（林圳丹</a:t>
            </a:r>
            <a:r>
              <a:rPr lang="en-US" altLang="zh-CN" strike="noStrike" noProof="1">
                <a:latin typeface="楷体" panose="02010609060101010101" charset="-122"/>
                <a:ea typeface="楷体" panose="02010609060101010101" charset="-122"/>
              </a:rPr>
              <a:t>-</a:t>
            </a:r>
            <a:r>
              <a:rPr lang="zh-CN" altLang="zh-CN" strike="noStrike" noProof="1">
                <a:latin typeface="楷体" panose="02010609060101010101" charset="-122"/>
                <a:ea typeface="楷体" panose="02010609060101010101" charset="-122"/>
              </a:rPr>
              <a:t>行政）</a:t>
            </a:r>
          </a:p>
        </p:txBody>
      </p:sp>
      <p:sp>
        <p:nvSpPr>
          <p:cNvPr id="51" name="右箭头 50"/>
          <p:cNvSpPr/>
          <p:nvPr/>
        </p:nvSpPr>
        <p:spPr>
          <a:xfrm>
            <a:off x="8208963" y="1839913"/>
            <a:ext cx="1122363" cy="220663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2" name="下箭头 51"/>
          <p:cNvSpPr/>
          <p:nvPr/>
        </p:nvSpPr>
        <p:spPr>
          <a:xfrm>
            <a:off x="10287000" y="2303463"/>
            <a:ext cx="212725" cy="1084263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3" name="左箭头 52"/>
          <p:cNvSpPr/>
          <p:nvPr/>
        </p:nvSpPr>
        <p:spPr>
          <a:xfrm>
            <a:off x="8296275" y="3632200"/>
            <a:ext cx="1035050" cy="23812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8" name="文本框 30"/>
          <p:cNvSpPr txBox="1"/>
          <p:nvPr/>
        </p:nvSpPr>
        <p:spPr>
          <a:xfrm>
            <a:off x="7358063" y="5695950"/>
            <a:ext cx="43211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dirty="0">
                <a:latin typeface="楷体" panose="02010609060101010101" charset="-122"/>
                <a:ea typeface="楷体" panose="02010609060101010101" charset="-122"/>
              </a:rPr>
              <a:t>*</a:t>
            </a:r>
            <a:r>
              <a:rPr lang="en-US" altLang="zh-CN" dirty="0">
                <a:latin typeface="楷体" panose="02010609060101010101" charset="-122"/>
                <a:ea typeface="楷体" panose="02010609060101010101" charset="-122"/>
              </a:rPr>
              <a:t>最后两项于每月初进行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</a:rPr>
              <a:t>集中组织</a:t>
            </a:r>
          </a:p>
        </p:txBody>
      </p:sp>
      <p:pic>
        <p:nvPicPr>
          <p:cNvPr id="60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9650" y="271463"/>
            <a:ext cx="4930775" cy="67738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" name="矩形 60"/>
          <p:cNvSpPr/>
          <p:nvPr/>
        </p:nvSpPr>
        <p:spPr>
          <a:xfrm>
            <a:off x="7359650" y="-6350"/>
            <a:ext cx="4832350" cy="6858000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kumimoji="1" lang="zh-CN" altLang="en-US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9331325" y="1568450"/>
            <a:ext cx="1903413" cy="725488"/>
          </a:xfrm>
          <a:prstGeom prst="rect">
            <a:avLst/>
          </a:prstGeom>
          <a:solidFill>
            <a:srgbClr val="13264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zh-CN" strike="noStrike" noProof="1">
                <a:latin typeface="楷体" panose="02010609060101010101" charset="-122"/>
                <a:ea typeface="楷体" panose="02010609060101010101" charset="-122"/>
              </a:rPr>
              <a:t>部门报到</a:t>
            </a:r>
          </a:p>
          <a:p>
            <a:pPr algn="ctr" fontAlgn="auto"/>
            <a:r>
              <a:rPr lang="zh-CN" altLang="zh-CN" strike="noStrike" noProof="1">
                <a:latin typeface="楷体" panose="02010609060101010101" charset="-122"/>
                <a:ea typeface="楷体" panose="02010609060101010101" charset="-122"/>
              </a:rPr>
              <a:t>（部门负责人）</a:t>
            </a:r>
          </a:p>
        </p:txBody>
      </p:sp>
      <p:sp>
        <p:nvSpPr>
          <p:cNvPr id="68" name="矩形 67"/>
          <p:cNvSpPr/>
          <p:nvPr/>
        </p:nvSpPr>
        <p:spPr>
          <a:xfrm>
            <a:off x="9329738" y="3382963"/>
            <a:ext cx="1905000" cy="725488"/>
          </a:xfrm>
          <a:prstGeom prst="rect">
            <a:avLst/>
          </a:prstGeom>
          <a:solidFill>
            <a:srgbClr val="13264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zh-CN" strike="noStrike" noProof="1">
                <a:latin typeface="楷体" panose="02010609060101010101" charset="-122"/>
                <a:ea typeface="楷体" panose="02010609060101010101" charset="-122"/>
              </a:rPr>
              <a:t>办公用品领取</a:t>
            </a:r>
          </a:p>
          <a:p>
            <a:pPr algn="ctr" fontAlgn="auto"/>
            <a:r>
              <a:rPr lang="zh-CN" altLang="zh-CN" strike="noStrike" noProof="1">
                <a:latin typeface="楷体" panose="02010609060101010101" charset="-122"/>
                <a:ea typeface="楷体" panose="02010609060101010101" charset="-122"/>
              </a:rPr>
              <a:t>（林圳丹</a:t>
            </a:r>
            <a:r>
              <a:rPr lang="en-US" altLang="zh-CN" strike="noStrike" noProof="1">
                <a:latin typeface="楷体" panose="02010609060101010101" charset="-122"/>
                <a:ea typeface="楷体" panose="02010609060101010101" charset="-122"/>
              </a:rPr>
              <a:t>-</a:t>
            </a:r>
            <a:r>
              <a:rPr lang="zh-CN" altLang="zh-CN" strike="noStrike" noProof="1">
                <a:latin typeface="楷体" panose="02010609060101010101" charset="-122"/>
                <a:ea typeface="楷体" panose="02010609060101010101" charset="-122"/>
              </a:rPr>
              <a:t>行政）</a:t>
            </a:r>
          </a:p>
        </p:txBody>
      </p:sp>
      <p:sp>
        <p:nvSpPr>
          <p:cNvPr id="71" name="右箭头 70"/>
          <p:cNvSpPr/>
          <p:nvPr/>
        </p:nvSpPr>
        <p:spPr>
          <a:xfrm>
            <a:off x="8208963" y="1833563"/>
            <a:ext cx="1122363" cy="220663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72" name="下箭头 71"/>
          <p:cNvSpPr/>
          <p:nvPr/>
        </p:nvSpPr>
        <p:spPr>
          <a:xfrm>
            <a:off x="10287000" y="2297113"/>
            <a:ext cx="212725" cy="1084263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73" name="左箭头 72"/>
          <p:cNvSpPr/>
          <p:nvPr/>
        </p:nvSpPr>
        <p:spPr>
          <a:xfrm>
            <a:off x="8296275" y="3625850"/>
            <a:ext cx="1035050" cy="23812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78" name="文本框 30"/>
          <p:cNvSpPr txBox="1"/>
          <p:nvPr/>
        </p:nvSpPr>
        <p:spPr>
          <a:xfrm>
            <a:off x="7358063" y="5689600"/>
            <a:ext cx="43211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dirty="0">
                <a:latin typeface="楷体" panose="02010609060101010101" charset="-122"/>
                <a:ea typeface="楷体" panose="02010609060101010101" charset="-122"/>
              </a:rPr>
              <a:t>*</a:t>
            </a:r>
            <a:r>
              <a:rPr lang="en-US" altLang="zh-CN" dirty="0">
                <a:latin typeface="楷体" panose="02010609060101010101" charset="-122"/>
                <a:ea typeface="楷体" panose="02010609060101010101" charset="-122"/>
              </a:rPr>
              <a:t>最后两项于每月初进行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</a:rPr>
              <a:t>集中组织</a:t>
            </a:r>
          </a:p>
        </p:txBody>
      </p:sp>
      <p:pic>
        <p:nvPicPr>
          <p:cNvPr id="80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380" y="271463"/>
            <a:ext cx="4930775" cy="67738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" name="矩形 80"/>
          <p:cNvSpPr/>
          <p:nvPr/>
        </p:nvSpPr>
        <p:spPr>
          <a:xfrm>
            <a:off x="7358380" y="-6350"/>
            <a:ext cx="4832350" cy="6858000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kumimoji="1" lang="zh-CN" altLang="en-US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66725" y="387350"/>
            <a:ext cx="13544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 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主要贡献</a:t>
            </a:r>
            <a:endParaRPr lang="zh-CN" altLang="en-US"/>
          </a:p>
        </p:txBody>
      </p:sp>
      <p:sp>
        <p:nvSpPr>
          <p:cNvPr id="3073" name="矩形 7"/>
          <p:cNvSpPr/>
          <p:nvPr/>
        </p:nvSpPr>
        <p:spPr>
          <a:xfrm>
            <a:off x="2086610" y="895985"/>
            <a:ext cx="9592945" cy="5692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/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ts val="5120"/>
              </a:lnSpc>
            </a:pPr>
            <a:r>
              <a:rPr lang="en-US" altLang="zh-CN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1.编写编辑器拓展工具，提高查找、更换美术资源的效率</a:t>
            </a:r>
          </a:p>
          <a:p>
            <a:pPr algn="l">
              <a:lnSpc>
                <a:spcPts val="5120"/>
              </a:lnSpc>
            </a:pPr>
            <a:r>
              <a:rPr lang="en-US" altLang="zh-CN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编写了</a:t>
            </a:r>
            <a:r>
              <a:rPr lang="en-US" altLang="zh-CN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个公共组件，方便以后其他模块的开发</a:t>
            </a:r>
            <a:endParaRPr lang="en-US" altLang="zh-CN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ts val="5120"/>
              </a:lnSpc>
            </a:pPr>
            <a:r>
              <a:rPr lang="en-US" altLang="zh-CN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3.帮助特效同事同步</a:t>
            </a: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了开发</a:t>
            </a:r>
            <a:r>
              <a:rPr lang="en-US" altLang="zh-CN" sz="1800" dirty="0" err="1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环境，提高了</a:t>
            </a: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前端</a:t>
            </a:r>
            <a:r>
              <a:rPr lang="en-US" altLang="zh-CN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添加特效的效率 </a:t>
            </a:r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ts val="5120"/>
              </a:lnSpc>
            </a:pPr>
            <a:r>
              <a:rPr lang="en-US" altLang="zh-CN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4.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替换了</a:t>
            </a: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部分美术资源，内存优化</a:t>
            </a:r>
            <a:endParaRPr lang="en-US" altLang="zh-CN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ts val="5120"/>
              </a:lnSpc>
            </a:pPr>
            <a:r>
              <a:rPr lang="en-US" altLang="zh-CN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5. </a:t>
            </a:r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ts val="5120"/>
              </a:lnSpc>
            </a:pPr>
            <a:r>
              <a:rPr lang="en-US" altLang="zh-CN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6. </a:t>
            </a:r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3595" y="5454015"/>
            <a:ext cx="57950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注：结合入职以来这段时间的工作，你认为你的加入，给公司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部门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项目组所带来的惊喜变化和对其他的同事的帮助。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4763" y="728663"/>
            <a:ext cx="4546600" cy="6129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矩形 25"/>
          <p:cNvSpPr/>
          <p:nvPr/>
        </p:nvSpPr>
        <p:spPr>
          <a:xfrm>
            <a:off x="7696200" y="-28575"/>
            <a:ext cx="4495800" cy="6858000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kumimoji="1" lang="zh-CN" altLang="en-US" strike="noStrike" noProof="1"/>
          </a:p>
        </p:txBody>
      </p:sp>
      <p:sp>
        <p:nvSpPr>
          <p:cNvPr id="2" name="文本框 1"/>
          <p:cNvSpPr txBox="1"/>
          <p:nvPr/>
        </p:nvSpPr>
        <p:spPr>
          <a:xfrm>
            <a:off x="535940" y="483870"/>
            <a:ext cx="15830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3. 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成长与进步</a:t>
            </a:r>
            <a:endParaRPr lang="zh-CN" altLang="en-US"/>
          </a:p>
        </p:txBody>
      </p:sp>
      <p:sp>
        <p:nvSpPr>
          <p:cNvPr id="3073" name="矩形 7"/>
          <p:cNvSpPr/>
          <p:nvPr/>
        </p:nvSpPr>
        <p:spPr>
          <a:xfrm>
            <a:off x="2118995" y="852170"/>
            <a:ext cx="9592945" cy="5692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/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5120"/>
              </a:lnSpc>
            </a:pPr>
            <a:r>
              <a:rPr lang="en-US" altLang="zh-CN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基础知识更加扎实</a:t>
            </a:r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5120"/>
              </a:lnSpc>
            </a:pPr>
            <a:r>
              <a:rPr lang="en-US" altLang="zh-CN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更加深入的了解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Unity API</a:t>
            </a:r>
            <a:endParaRPr lang="en-US" altLang="zh-CN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ts val="5120"/>
              </a:lnSpc>
            </a:pPr>
            <a:r>
              <a:rPr lang="en-US" altLang="zh-CN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3. </a:t>
            </a: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了解到开发时的注意点，隐患等</a:t>
            </a:r>
          </a:p>
          <a:p>
            <a:pPr algn="l">
              <a:lnSpc>
                <a:spcPts val="5120"/>
              </a:lnSpc>
            </a:pPr>
            <a:r>
              <a:rPr lang="en-US" altLang="zh-CN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4.</a:t>
            </a: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通过讲座了解到前沿的渲染技术</a:t>
            </a:r>
            <a:endParaRPr lang="en-US" altLang="zh-CN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ts val="5120"/>
              </a:lnSpc>
            </a:pPr>
            <a:r>
              <a:rPr lang="en-US" altLang="zh-CN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5. </a:t>
            </a:r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ts val="5120"/>
              </a:lnSpc>
            </a:pPr>
            <a:r>
              <a:rPr lang="en-US" altLang="zh-CN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6. </a:t>
            </a:r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3595" y="5454015"/>
            <a:ext cx="5795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注：请列出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相比以往，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入职以来这段时间自己的成长。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2575" y="328613"/>
            <a:ext cx="4289425" cy="65293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矩形 11"/>
          <p:cNvSpPr/>
          <p:nvPr/>
        </p:nvSpPr>
        <p:spPr>
          <a:xfrm>
            <a:off x="7392353" y="0"/>
            <a:ext cx="4799013" cy="6858000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kumimoji="1" lang="zh-CN" altLang="en-US" strike="noStrike" noProof="1"/>
          </a:p>
        </p:txBody>
      </p:sp>
      <p:sp>
        <p:nvSpPr>
          <p:cNvPr id="2" name="文本框 1"/>
          <p:cNvSpPr txBox="1"/>
          <p:nvPr/>
        </p:nvSpPr>
        <p:spPr>
          <a:xfrm>
            <a:off x="622300" y="551815"/>
            <a:ext cx="15830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4. 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问题与应对</a:t>
            </a:r>
            <a:endParaRPr lang="zh-CN" altLang="en-US"/>
          </a:p>
        </p:txBody>
      </p:sp>
      <p:sp>
        <p:nvSpPr>
          <p:cNvPr id="3073" name="矩形 7"/>
          <p:cNvSpPr/>
          <p:nvPr/>
        </p:nvSpPr>
        <p:spPr>
          <a:xfrm>
            <a:off x="2118995" y="852170"/>
            <a:ext cx="10072371" cy="502445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/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ts val="5120"/>
              </a:lnSpc>
            </a:pP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问题</a:t>
            </a:r>
            <a:r>
              <a:rPr lang="en-US" altLang="zh-CN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销毁子节点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之后，</a:t>
            </a:r>
            <a:r>
              <a:rPr lang="en-US" altLang="zh-CN" dirty="0" err="1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childCount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不变化</a:t>
            </a:r>
            <a:r>
              <a:rPr lang="en-US" altLang="zh-CN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如何解决：百度</a:t>
            </a:r>
            <a:r>
              <a:rPr lang="en-US" altLang="zh-CN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&amp;Google</a:t>
            </a:r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ts val="5120"/>
              </a:lnSpc>
            </a:pP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问题</a:t>
            </a:r>
            <a:r>
              <a:rPr lang="en-US" altLang="zh-CN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2.                                                          </a:t>
            </a: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如何解决：</a:t>
            </a:r>
            <a:endParaRPr lang="en-US" altLang="zh-CN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ts val="5120"/>
              </a:lnSpc>
            </a:pP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问题</a:t>
            </a:r>
            <a:r>
              <a:rPr lang="en-US" altLang="zh-CN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3.                                                          </a:t>
            </a: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如何解决：</a:t>
            </a:r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ts val="5120"/>
              </a:lnSpc>
            </a:pP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问题</a:t>
            </a:r>
            <a:r>
              <a:rPr lang="en-US" altLang="zh-CN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4.  </a:t>
            </a: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同时加载大量图片时候卡顿</a:t>
            </a:r>
            <a:r>
              <a:rPr lang="en-US" altLang="zh-CN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如何解决：同事们的指导</a:t>
            </a:r>
            <a:endParaRPr lang="en-US" altLang="zh-CN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ts val="5120"/>
              </a:lnSpc>
            </a:pPr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3595" y="5462270"/>
            <a:ext cx="6995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注：请列出入职以来工作中遇到的比较棘手的问题以及解决途径。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075" y="885825"/>
            <a:ext cx="4343400" cy="5791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矩形 11"/>
          <p:cNvSpPr/>
          <p:nvPr/>
        </p:nvSpPr>
        <p:spPr>
          <a:xfrm>
            <a:off x="7943850" y="-19050"/>
            <a:ext cx="4248150" cy="6894513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kumimoji="1" lang="zh-CN" altLang="en-US" strike="noStrike" noProof="1"/>
          </a:p>
        </p:txBody>
      </p:sp>
      <p:sp>
        <p:nvSpPr>
          <p:cNvPr id="2" name="文本框 1"/>
          <p:cNvSpPr txBox="1"/>
          <p:nvPr/>
        </p:nvSpPr>
        <p:spPr>
          <a:xfrm>
            <a:off x="596265" y="517525"/>
            <a:ext cx="20402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5. 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未来努力的方向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23595" y="5462270"/>
            <a:ext cx="5397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注：包含且不限于从自身职业发展生涯规划、工作相关技能提升、当前工作中存在的不足等。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06120" y="1172845"/>
            <a:ext cx="7738745" cy="2862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职业发展规划：夯实基础，积累经验</a:t>
            </a:r>
          </a:p>
          <a:p>
            <a:r>
              <a:rPr lang="zh-CN" altLang="en-US" dirty="0"/>
              <a:t>基础知识：</a:t>
            </a:r>
          </a:p>
          <a:p>
            <a:pPr marL="800100" lvl="1" indent="-342900">
              <a:buAutoNum type="arabicPeriod"/>
            </a:pPr>
            <a:r>
              <a:rPr lang="en-US" altLang="zh-CN" dirty="0"/>
              <a:t>Unity API</a:t>
            </a:r>
          </a:p>
          <a:p>
            <a:pPr marL="800100" lvl="1" indent="-342900">
              <a:buAutoNum type="arabicPeriod"/>
            </a:pPr>
            <a:r>
              <a:rPr lang="en-US" altLang="zh-CN" dirty="0"/>
              <a:t>C# API</a:t>
            </a:r>
          </a:p>
          <a:p>
            <a:r>
              <a:rPr lang="zh-CN" altLang="en-US" dirty="0"/>
              <a:t>学习计划：</a:t>
            </a:r>
          </a:p>
          <a:p>
            <a:pPr marL="800100" lvl="1" indent="-342900">
              <a:buAutoNum type="arabicPeriod"/>
            </a:pPr>
            <a:r>
              <a:rPr lang="zh-CN" altLang="en-US" dirty="0"/>
              <a:t>设计模式</a:t>
            </a:r>
            <a:r>
              <a:rPr lang="en-US" altLang="zh-CN" dirty="0"/>
              <a:t>&amp;</a:t>
            </a:r>
            <a:r>
              <a:rPr lang="zh-CN" altLang="en-US" dirty="0"/>
              <a:t>客户端架构</a:t>
            </a:r>
          </a:p>
          <a:p>
            <a:pPr marL="800100" lvl="1" indent="-342900">
              <a:buAutoNum type="arabicPeriod"/>
            </a:pPr>
            <a:r>
              <a:rPr lang="zh-CN" altLang="en-US" dirty="0"/>
              <a:t>性能优化</a:t>
            </a:r>
          </a:p>
          <a:p>
            <a:pPr marL="800100" lvl="1" indent="-342900">
              <a:buAutoNum type="arabicPeriod"/>
            </a:pPr>
            <a:r>
              <a:rPr lang="en-US" altLang="zh-CN" dirty="0"/>
              <a:t>Shader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5" name="图片 18"/>
          <p:cNvPicPr>
            <a:picLocks noChangeAspect="1"/>
          </p:cNvPicPr>
          <p:nvPr/>
        </p:nvPicPr>
        <p:blipFill>
          <a:blip r:embed="rId3"/>
          <a:srcRect l="4951"/>
          <a:stretch>
            <a:fillRect/>
          </a:stretch>
        </p:blipFill>
        <p:spPr>
          <a:xfrm>
            <a:off x="8181975" y="46038"/>
            <a:ext cx="4032250" cy="67675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" name="矩形 19"/>
          <p:cNvSpPr/>
          <p:nvPr/>
        </p:nvSpPr>
        <p:spPr>
          <a:xfrm>
            <a:off x="8181975" y="-11112"/>
            <a:ext cx="4010025" cy="6858000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kumimoji="1" lang="zh-CN" altLang="en-US" strike="noStrike" noProof="1"/>
          </a:p>
        </p:txBody>
      </p:sp>
      <p:sp>
        <p:nvSpPr>
          <p:cNvPr id="2" name="文本框 1"/>
          <p:cNvSpPr txBox="1"/>
          <p:nvPr/>
        </p:nvSpPr>
        <p:spPr>
          <a:xfrm>
            <a:off x="563880" y="619125"/>
            <a:ext cx="15830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6. 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想法与建议</a:t>
            </a:r>
            <a:endParaRPr lang="zh-CN" altLang="en-US"/>
          </a:p>
        </p:txBody>
      </p:sp>
      <p:sp>
        <p:nvSpPr>
          <p:cNvPr id="3073" name="矩形 7"/>
          <p:cNvSpPr/>
          <p:nvPr/>
        </p:nvSpPr>
        <p:spPr>
          <a:xfrm>
            <a:off x="2118995" y="852170"/>
            <a:ext cx="9592945" cy="5036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/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ts val="5120"/>
              </a:lnSpc>
            </a:pPr>
            <a:r>
              <a:rPr lang="en-US" altLang="zh-CN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热更语言配置文件</a:t>
            </a:r>
            <a:r>
              <a:rPr lang="en-US" altLang="zh-CN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json</a:t>
            </a:r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ts val="5120"/>
              </a:lnSpc>
            </a:pPr>
            <a:r>
              <a:rPr lang="en-US" altLang="zh-CN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热更</a:t>
            </a:r>
            <a:r>
              <a:rPr lang="en-US" altLang="zh-CN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asssetbundle</a:t>
            </a:r>
          </a:p>
          <a:p>
            <a:pPr algn="l">
              <a:lnSpc>
                <a:spcPts val="5120"/>
              </a:lnSpc>
            </a:pPr>
            <a:r>
              <a:rPr lang="en-US" altLang="zh-CN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3. </a:t>
            </a: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图集</a:t>
            </a:r>
          </a:p>
          <a:p>
            <a:pPr algn="l">
              <a:lnSpc>
                <a:spcPts val="5120"/>
              </a:lnSpc>
            </a:pPr>
            <a:r>
              <a:rPr lang="en-US" altLang="zh-CN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4.</a:t>
            </a:r>
          </a:p>
          <a:p>
            <a:pPr algn="l">
              <a:lnSpc>
                <a:spcPts val="5120"/>
              </a:lnSpc>
            </a:pPr>
            <a:r>
              <a:rPr lang="en-US" altLang="zh-CN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3595" y="5462270"/>
            <a:ext cx="5632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注：可从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公司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部门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项目组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等角度提出自己的想法。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3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263" y="381000"/>
            <a:ext cx="5197475" cy="6477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矩形 6"/>
          <p:cNvSpPr/>
          <p:nvPr/>
        </p:nvSpPr>
        <p:spPr>
          <a:xfrm>
            <a:off x="1868488" y="0"/>
            <a:ext cx="10323513" cy="6858000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kumimoji="1" lang="zh-CN" altLang="en-US" strike="noStrike" noProof="1"/>
          </a:p>
        </p:txBody>
      </p:sp>
      <p:sp>
        <p:nvSpPr>
          <p:cNvPr id="79875" name="文本框 7"/>
          <p:cNvSpPr txBox="1"/>
          <p:nvPr/>
        </p:nvSpPr>
        <p:spPr>
          <a:xfrm>
            <a:off x="3262313" y="4357688"/>
            <a:ext cx="5667375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谢谢！</a:t>
            </a:r>
          </a:p>
        </p:txBody>
      </p:sp>
      <p:pic>
        <p:nvPicPr>
          <p:cNvPr id="79876" name="图片 3" descr="Logo_GALA-Sports(浅色背景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975" y="700088"/>
            <a:ext cx="4464050" cy="3114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598</Words>
  <Application>Microsoft Office PowerPoint</Application>
  <PresentationFormat>宽屏</PresentationFormat>
  <Paragraphs>104</Paragraphs>
  <Slides>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楷体</vt:lpstr>
      <vt:lpstr>隶书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ZuXiong Wang</cp:lastModifiedBy>
  <cp:revision>61</cp:revision>
  <dcterms:created xsi:type="dcterms:W3CDTF">2017-05-27T02:52:00Z</dcterms:created>
  <dcterms:modified xsi:type="dcterms:W3CDTF">2019-07-10T00:33:04Z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