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56" r:id="rId4"/>
    <p:sldId id="299" r:id="rId5"/>
    <p:sldId id="300" r:id="rId6"/>
    <p:sldId id="269" r:id="rId7"/>
    <p:sldId id="286" r:id="rId8"/>
    <p:sldId id="319" r:id="rId9"/>
    <p:sldId id="287" r:id="rId10"/>
    <p:sldId id="264" r:id="rId11"/>
    <p:sldId id="265" r:id="rId12"/>
    <p:sldId id="280" r:id="rId13"/>
    <p:sldId id="281" r:id="rId14"/>
    <p:sldId id="277" r:id="rId15"/>
    <p:sldId id="276" r:id="rId16"/>
    <p:sldId id="267" r:id="rId17"/>
    <p:sldId id="282" r:id="rId18"/>
    <p:sldId id="283" r:id="rId19"/>
    <p:sldId id="302" r:id="rId20"/>
    <p:sldId id="335" r:id="rId21"/>
    <p:sldId id="334" r:id="rId22"/>
    <p:sldId id="260" r:id="rId23"/>
  </p:sldIdLst>
  <p:sldSz cx="9144000" cy="5715000"/>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006699"/>
    <a:srgbClr val="660066"/>
    <a:srgbClr val="FF505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showGuides="1">
      <p:cViewPr varScale="1">
        <p:scale>
          <a:sx n="69" d="100"/>
          <a:sy n="69" d="100"/>
        </p:scale>
        <p:origin x="-138" y="-102"/>
      </p:cViewPr>
      <p:guideLst>
        <p:guide orient="horz" pos="1863"/>
        <p:guide pos="2828"/>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2">
            <a:alpha val="100000"/>
          </a:schemeClr>
        </a:solidFill>
        <a:effectLst/>
      </p:bgPr>
    </p:bg>
    <p:spTree>
      <p:nvGrpSpPr>
        <p:cNvPr id="1" name=""/>
        <p:cNvGrpSpPr/>
        <p:nvPr/>
      </p:nvGrpSpPr>
      <p:grpSpPr/>
      <p:sp>
        <p:nvSpPr>
          <p:cNvPr id="2050" name="副标题 2049"/>
          <p:cNvSpPr>
            <a:spLocks noGrp="1"/>
          </p:cNvSpPr>
          <p:nvPr>
            <p:ph type="subTitle" sz="quarter" idx="1"/>
          </p:nvPr>
        </p:nvSpPr>
        <p:spPr>
          <a:xfrm>
            <a:off x="1371600" y="3181350"/>
            <a:ext cx="6400800" cy="950913"/>
          </a:xfrm>
          <a:prstGeom prst="rect">
            <a:avLst/>
          </a:prstGeom>
          <a:noFill/>
          <a:ln w="9525">
            <a:noFill/>
          </a:ln>
        </p:spPr>
        <p:txBody>
          <a:bodyPr anchor="t"/>
          <a:lstStyle>
            <a:lvl1pPr lvl="0" algn="ctr">
              <a:buNone/>
              <a:defRPr sz="3000"/>
            </a:lvl1pPr>
            <a:lvl2pPr lvl="1" algn="ctr">
              <a:buNone/>
              <a:defRPr sz="3000"/>
            </a:lvl2pPr>
            <a:lvl3pPr lvl="2" algn="ctr">
              <a:buNone/>
              <a:defRPr sz="3000"/>
            </a:lvl3pPr>
            <a:lvl4pPr lvl="3" algn="ctr">
              <a:buNone/>
              <a:defRPr sz="3000"/>
            </a:lvl4pPr>
            <a:lvl5pPr lvl="4" algn="ctr">
              <a:buNone/>
              <a:defRPr sz="3000"/>
            </a:lvl5pPr>
          </a:lstStyle>
          <a:p>
            <a:pPr lvl="0"/>
            <a:r>
              <a:rPr lang="zh-CN" altLang="en-US"/>
              <a:t>单击此处编辑母版副标题样式</a:t>
            </a:r>
            <a:endParaRPr lang="zh-CN" altLang="en-US"/>
          </a:p>
        </p:txBody>
      </p:sp>
      <p:sp>
        <p:nvSpPr>
          <p:cNvPr id="2051" name="标题 2050"/>
          <p:cNvSpPr>
            <a:spLocks noGrp="1"/>
          </p:cNvSpPr>
          <p:nvPr>
            <p:ph type="ctrTitle" sz="quarter"/>
          </p:nvPr>
        </p:nvSpPr>
        <p:spPr>
          <a:xfrm>
            <a:off x="685800" y="1774825"/>
            <a:ext cx="7772400" cy="1225550"/>
          </a:xfrm>
          <a:prstGeom prst="rect">
            <a:avLst/>
          </a:prstGeom>
          <a:noFill/>
          <a:ln w="9525">
            <a:noFill/>
          </a:ln>
        </p:spPr>
        <p:txBody>
          <a:bodyPr anchor="ctr"/>
          <a:lstStyle>
            <a:lvl1pPr marL="0" lvl="0" indent="0" algn="ctr">
              <a:defRPr sz="4000"/>
            </a:lvl1pPr>
          </a:lstStyle>
          <a:p>
            <a:pPr lvl="0"/>
            <a:r>
              <a:rPr lang="zh-CN" altLang="en-US"/>
              <a:t>单击此处编辑母版标题样式</a:t>
            </a:r>
            <a:endParaRPr lang="zh-CN" altLang="en-US"/>
          </a:p>
        </p:txBody>
      </p:sp>
    </p:spTree>
  </p:cSld>
  <p:clrMapOvr>
    <a:masterClrMapping/>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en-US" altLang="x-none" dirty="0">
                <a:latin typeface="Arial" panose="020B0604020202020204" pitchFamily="34" charset="0"/>
              </a:rPr>
            </a:fld>
            <a:endParaRPr lang="en-US" altLang="x-none"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52930" cy="48768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en-US" altLang="x-none" dirty="0">
                <a:latin typeface="Arial" panose="020B0604020202020204" pitchFamily="34" charset="0"/>
              </a:rPr>
            </a:fld>
            <a:endParaRPr lang="en-US" altLang="x-none"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p:txBody>
          <a:bodyPr/>
          <a:lstStyle/>
          <a:p>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en-US" altLang="x-none" dirty="0">
                <a:latin typeface="Arial" panose="020B0604020202020204" pitchFamily="34" charset="0"/>
              </a:rPr>
            </a:fld>
            <a:endParaRPr lang="en-US" altLang="x-none"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2">
            <a:alpha val="100000"/>
          </a:schemeClr>
        </a:solidFill>
        <a:effectLst/>
      </p:bgPr>
    </p:bg>
    <p:spTree>
      <p:nvGrpSpPr>
        <p:cNvPr id="1" name=""/>
        <p:cNvGrpSpPr/>
        <p:nvPr/>
      </p:nvGrpSpPr>
      <p:grpSpPr/>
      <p:sp>
        <p:nvSpPr>
          <p:cNvPr id="2050" name="副标题 2049"/>
          <p:cNvSpPr>
            <a:spLocks noGrp="1"/>
          </p:cNvSpPr>
          <p:nvPr>
            <p:ph type="subTitle" sz="quarter" idx="1"/>
          </p:nvPr>
        </p:nvSpPr>
        <p:spPr>
          <a:xfrm>
            <a:off x="1371600" y="3181350"/>
            <a:ext cx="6400800" cy="950913"/>
          </a:xfrm>
          <a:prstGeom prst="rect">
            <a:avLst/>
          </a:prstGeom>
          <a:noFill/>
          <a:ln w="9525">
            <a:noFill/>
          </a:ln>
        </p:spPr>
        <p:txBody>
          <a:bodyPr anchor="t"/>
          <a:lstStyle>
            <a:lvl1pPr lvl="0" algn="ctr">
              <a:buNone/>
              <a:defRPr sz="3000"/>
            </a:lvl1pPr>
            <a:lvl2pPr lvl="1" algn="ctr">
              <a:buNone/>
              <a:defRPr sz="3000"/>
            </a:lvl2pPr>
            <a:lvl3pPr lvl="2" algn="ctr">
              <a:buNone/>
              <a:defRPr sz="3000"/>
            </a:lvl3pPr>
            <a:lvl4pPr lvl="3" algn="ctr">
              <a:buNone/>
              <a:defRPr sz="3000"/>
            </a:lvl4pPr>
            <a:lvl5pPr lvl="4" algn="ctr">
              <a:buNone/>
              <a:defRPr sz="3000"/>
            </a:lvl5pPr>
          </a:lstStyle>
          <a:p>
            <a:pPr lvl="0"/>
            <a:r>
              <a:rPr lang="zh-CN" altLang="en-US"/>
              <a:t>单击此处编辑母版副标题样式</a:t>
            </a:r>
            <a:endParaRPr lang="zh-CN" altLang="en-US"/>
          </a:p>
        </p:txBody>
      </p:sp>
      <p:sp>
        <p:nvSpPr>
          <p:cNvPr id="2051" name="标题 2050"/>
          <p:cNvSpPr>
            <a:spLocks noGrp="1"/>
          </p:cNvSpPr>
          <p:nvPr>
            <p:ph type="ctrTitle" sz="quarter"/>
          </p:nvPr>
        </p:nvSpPr>
        <p:spPr>
          <a:xfrm>
            <a:off x="685800" y="1774825"/>
            <a:ext cx="7772400" cy="1225550"/>
          </a:xfrm>
          <a:prstGeom prst="rect">
            <a:avLst/>
          </a:prstGeom>
          <a:noFill/>
          <a:ln w="9525">
            <a:noFill/>
          </a:ln>
        </p:spPr>
        <p:txBody>
          <a:bodyPr anchor="ctr"/>
          <a:lstStyle>
            <a:lvl1pPr marL="0" lvl="0" indent="0" algn="ctr">
              <a:defRPr sz="4000"/>
            </a:lvl1pPr>
          </a:lstStyle>
          <a:p>
            <a:pPr lvl="0"/>
            <a:r>
              <a:rPr lang="zh-CN" altLang="en-US"/>
              <a:t>单击此处编辑母版标题样式</a:t>
            </a:r>
            <a:endParaRPr lang="zh-CN" altLang="en-US"/>
          </a:p>
        </p:txBody>
      </p:sp>
    </p:spTree>
  </p:cSld>
  <p:clrMapOvr>
    <a:masterClrMapping/>
  </p:clrMapOvr>
  <p:hf sldNum="0" hdr="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en-US" altLang="x-none" dirty="0">
                <a:latin typeface="Arial" panose="020B0604020202020204" pitchFamily="34" charset="0"/>
              </a:rPr>
            </a:fld>
            <a:endParaRPr lang="en-US" altLang="x-none"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fld id="{BB962C8B-B14F-4D97-AF65-F5344CB8AC3E}" type="datetime1">
              <a:rPr lang="en-US" altLang="x-none" dirty="0">
                <a:latin typeface="Arial" panose="020B0604020202020204" pitchFamily="34" charset="0"/>
              </a:rPr>
            </a:fld>
            <a:endParaRPr lang="en-US" altLang="x-none"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2504" cy="37719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333500"/>
            <a:ext cx="4032504" cy="37719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en-US" altLang="x-none" dirty="0">
                <a:latin typeface="Arial" panose="020B0604020202020204" pitchFamily="34" charset="0"/>
              </a:rPr>
            </a:fld>
            <a:endParaRPr lang="en-US" altLang="x-none"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221149"/>
            <a:ext cx="3655181" cy="293690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221149"/>
            <a:ext cx="3673182" cy="293690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en-US" altLang="x-none" dirty="0">
                <a:latin typeface="Arial" panose="020B0604020202020204" pitchFamily="34" charset="0"/>
              </a:rPr>
            </a:fld>
            <a:endParaRPr lang="en-US" altLang="x-none"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en-US" altLang="x-none" dirty="0">
                <a:latin typeface="Arial" panose="020B0604020202020204" pitchFamily="34" charset="0"/>
              </a:rPr>
            </a:fld>
            <a:endParaRPr lang="en-US" altLang="x-none"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en-US" altLang="x-none" dirty="0">
                <a:latin typeface="Arial" panose="020B0604020202020204" pitchFamily="34" charset="0"/>
              </a:rPr>
            </a:fld>
            <a:endParaRPr lang="en-US" altLang="x-none"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en-US" altLang="x-none" dirty="0">
                <a:latin typeface="Arial" panose="020B0604020202020204" pitchFamily="34" charset="0"/>
              </a:rPr>
            </a:fld>
            <a:endParaRPr lang="en-US" altLang="x-none"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en-US" altLang="x-none" dirty="0">
                <a:latin typeface="Arial" panose="020B0604020202020204" pitchFamily="34" charset="0"/>
              </a:rPr>
            </a:fld>
            <a:endParaRPr lang="en-US" altLang="x-none"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en-US" altLang="x-none" dirty="0">
                <a:latin typeface="Arial" panose="020B0604020202020204" pitchFamily="34" charset="0"/>
              </a:rPr>
            </a:fld>
            <a:endParaRPr lang="en-US" altLang="x-none"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en-US" altLang="x-none" dirty="0">
                <a:latin typeface="Arial" panose="020B0604020202020204" pitchFamily="34" charset="0"/>
              </a:rPr>
            </a:fld>
            <a:endParaRPr lang="en-US" altLang="x-none"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52930" cy="48768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en-US" altLang="x-none" dirty="0">
                <a:latin typeface="Arial" panose="020B0604020202020204" pitchFamily="34" charset="0"/>
              </a:rPr>
            </a:fld>
            <a:endParaRPr lang="en-US" altLang="x-none"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p:txBody>
          <a:bodyPr/>
          <a:lstStyle/>
          <a:p>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en-US" altLang="x-none" dirty="0">
                <a:latin typeface="Arial" panose="020B0604020202020204" pitchFamily="34" charset="0"/>
              </a:rPr>
            </a:fld>
            <a:endParaRPr lang="en-US" altLang="x-none"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fld id="{BB962C8B-B14F-4D97-AF65-F5344CB8AC3E}" type="datetime1">
              <a:rPr lang="en-US" altLang="x-none" dirty="0">
                <a:latin typeface="Arial" panose="020B0604020202020204" pitchFamily="34" charset="0"/>
              </a:rPr>
            </a:fld>
            <a:endParaRPr lang="en-US" altLang="x-none"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2504" cy="37719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333500"/>
            <a:ext cx="4032504" cy="37719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en-US" altLang="x-none" dirty="0">
                <a:latin typeface="Arial" panose="020B0604020202020204" pitchFamily="34" charset="0"/>
              </a:rPr>
            </a:fld>
            <a:endParaRPr lang="en-US" altLang="x-none"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221149"/>
            <a:ext cx="3655181" cy="293690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221149"/>
            <a:ext cx="3673182" cy="293690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en-US" altLang="x-none" dirty="0">
                <a:latin typeface="Arial" panose="020B0604020202020204" pitchFamily="34" charset="0"/>
              </a:rPr>
            </a:fld>
            <a:endParaRPr lang="en-US" altLang="x-none"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en-US" altLang="x-none" dirty="0">
                <a:latin typeface="Arial" panose="020B0604020202020204" pitchFamily="34" charset="0"/>
              </a:rPr>
            </a:fld>
            <a:endParaRPr lang="en-US" altLang="x-none"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en-US" altLang="x-none" dirty="0">
                <a:latin typeface="Arial" panose="020B0604020202020204" pitchFamily="34" charset="0"/>
              </a:rPr>
            </a:fld>
            <a:endParaRPr lang="en-US" altLang="x-none"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en-US" altLang="x-none" dirty="0">
                <a:latin typeface="Arial" panose="020B0604020202020204" pitchFamily="34" charset="0"/>
              </a:rPr>
            </a:fld>
            <a:endParaRPr lang="en-US" altLang="x-none"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en-US" altLang="x-none" dirty="0">
                <a:latin typeface="Arial" panose="020B0604020202020204" pitchFamily="34" charset="0"/>
              </a:rPr>
            </a:fld>
            <a:endParaRPr lang="en-US" altLang="x-none"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alpha val="100000"/>
          </a:schemeClr>
        </a:solidFill>
        <a:effectLst/>
      </p:bgPr>
    </p:bg>
    <p:spTree>
      <p:nvGrpSpPr>
        <p:cNvPr id="1" name=""/>
        <p:cNvGrpSpPr/>
        <p:nvPr/>
      </p:nvGrpSpPr>
      <p:grpSpPr/>
      <p:sp>
        <p:nvSpPr>
          <p:cNvPr id="1026" name="标题占位符 1"/>
          <p:cNvSpPr>
            <a:spLocks noGrp="1"/>
          </p:cNvSpPr>
          <p:nvPr>
            <p:ph type="title"/>
          </p:nvPr>
        </p:nvSpPr>
        <p:spPr>
          <a:xfrm>
            <a:off x="457200" y="228600"/>
            <a:ext cx="8229600" cy="952500"/>
          </a:xfrm>
          <a:prstGeom prst="rect">
            <a:avLst/>
          </a:prstGeom>
          <a:noFill/>
          <a:ln w="9525">
            <a:noFill/>
          </a:ln>
        </p:spPr>
        <p:txBody>
          <a:bodyPr anchor="ctr">
            <a:normAutofit/>
          </a:bodyPr>
          <a:p>
            <a:pPr lvl="0"/>
            <a:r>
              <a:rPr lang="zh-CN" altLang="en-US"/>
              <a:t>单击此处编辑母版标题样式</a:t>
            </a:r>
            <a:endParaRPr lang="zh-CN" altLang="en-US"/>
          </a:p>
        </p:txBody>
      </p:sp>
      <p:sp>
        <p:nvSpPr>
          <p:cNvPr id="1027" name="文本占位符 2"/>
          <p:cNvSpPr>
            <a:spLocks noGrp="1"/>
          </p:cNvSpPr>
          <p:nvPr>
            <p:ph type="body" idx="1"/>
          </p:nvPr>
        </p:nvSpPr>
        <p:spPr>
          <a:xfrm>
            <a:off x="457200" y="1333500"/>
            <a:ext cx="8229600" cy="3771900"/>
          </a:xfrm>
          <a:prstGeom prst="rect">
            <a:avLst/>
          </a:prstGeom>
          <a:noFill/>
          <a:ln w="9525">
            <a:noFill/>
          </a:ln>
        </p:spPr>
        <p:txBody>
          <a:bodyPr>
            <a:normAutofit/>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3"/>
          <p:cNvSpPr>
            <a:spLocks noGrp="1"/>
          </p:cNvSpPr>
          <p:nvPr>
            <p:ph type="dt" sz="half" idx="2"/>
          </p:nvPr>
        </p:nvSpPr>
        <p:spPr>
          <a:xfrm>
            <a:off x="457200" y="5297488"/>
            <a:ext cx="2133600" cy="303212"/>
          </a:xfrm>
          <a:prstGeom prst="rect">
            <a:avLst/>
          </a:prstGeom>
          <a:noFill/>
          <a:ln w="9525">
            <a:noFill/>
          </a:ln>
        </p:spPr>
        <p:txBody>
          <a:bodyPr anchor="ctr"/>
          <a:lstStyle>
            <a:lvl1pPr>
              <a:defRPr sz="1200">
                <a:solidFill>
                  <a:srgbClr val="898989"/>
                </a:solidFill>
              </a:defRPr>
            </a:lvl1pPr>
          </a:lstStyle>
          <a:p>
            <a:pPr lvl="0"/>
            <a:fld id="{BB962C8B-B14F-4D97-AF65-F5344CB8AC3E}" type="datetime1">
              <a:rPr lang="en-US" altLang="x-none" dirty="0">
                <a:latin typeface="Arial" panose="020B0604020202020204" pitchFamily="34" charset="0"/>
              </a:rPr>
            </a:fld>
            <a:endParaRPr lang="en-US" altLang="x-none" dirty="0">
              <a:latin typeface="Arial" panose="020B0604020202020204" pitchFamily="34" charset="0"/>
            </a:endParaRPr>
          </a:p>
        </p:txBody>
      </p:sp>
      <p:sp>
        <p:nvSpPr>
          <p:cNvPr id="1029" name="页脚占位符 4"/>
          <p:cNvSpPr>
            <a:spLocks noGrp="1"/>
          </p:cNvSpPr>
          <p:nvPr>
            <p:ph type="ftr" sz="quarter" idx="3"/>
          </p:nvPr>
        </p:nvSpPr>
        <p:spPr>
          <a:xfrm>
            <a:off x="3124200" y="5297488"/>
            <a:ext cx="2895600" cy="303212"/>
          </a:xfrm>
          <a:prstGeom prst="rect">
            <a:avLst/>
          </a:prstGeom>
          <a:noFill/>
          <a:ln w="9525">
            <a:noFill/>
          </a:ln>
        </p:spPr>
        <p:txBody>
          <a:bodyPr anchor="ctr"/>
          <a:lstStyle>
            <a:lvl1pPr algn="ctr">
              <a:defRPr sz="1200">
                <a:solidFill>
                  <a:srgbClr val="898989"/>
                </a:solidFill>
                <a:ea typeface="宋体" panose="02010600030101010101" pitchFamily="2" charset="-122"/>
              </a:defRPr>
            </a:lvl1pPr>
          </a:lstStyle>
          <a:p>
            <a:pPr lvl="0"/>
            <a:endParaRPr lang="zh-CN" altLang="en-US" dirty="0">
              <a:latin typeface="Arial" panose="020B0604020202020204" pitchFamily="34" charset="0"/>
            </a:endParaRPr>
          </a:p>
        </p:txBody>
      </p:sp>
      <p:sp>
        <p:nvSpPr>
          <p:cNvPr id="1030" name="灯片编号占位符 5"/>
          <p:cNvSpPr>
            <a:spLocks noGrp="1"/>
          </p:cNvSpPr>
          <p:nvPr>
            <p:ph type="sldNum" sz="quarter" idx="4"/>
          </p:nvPr>
        </p:nvSpPr>
        <p:spPr>
          <a:xfrm>
            <a:off x="6553200" y="5297488"/>
            <a:ext cx="2133600" cy="303212"/>
          </a:xfrm>
          <a:prstGeom prst="rect">
            <a:avLst/>
          </a:prstGeom>
          <a:noFill/>
          <a:ln w="9525">
            <a:noFill/>
          </a:ln>
        </p:spPr>
        <p:txBody>
          <a:bodyPr anchor="ctr"/>
          <a:lstStyle>
            <a:lvl1pPr algn="r">
              <a:defRPr sz="1200">
                <a:solidFill>
                  <a:srgbClr val="898989"/>
                </a:solidFill>
              </a:defRPr>
            </a:lvl1p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914400" lvl="0" indent="-914400" algn="l" defTabSz="914400" eaLnBrk="1" fontAlgn="base" latinLnBrk="0" hangingPunct="1">
        <a:lnSpc>
          <a:spcPct val="100000"/>
        </a:lnSpc>
        <a:spcBef>
          <a:spcPct val="0"/>
        </a:spcBef>
        <a:spcAft>
          <a:spcPct val="0"/>
        </a:spcAft>
        <a:buNone/>
        <a:defRPr sz="3200" b="1" i="0" u="none" kern="1200" baseline="0">
          <a:solidFill>
            <a:schemeClr val="tx1"/>
          </a:solidFill>
          <a:latin typeface="+mj-lt"/>
          <a:ea typeface="+mj-ea"/>
          <a:cs typeface="+mj-cs"/>
          <a:sym typeface="Calibri" panose="020F0502020204030204" pitchFamily="2" charset="0"/>
        </a:defRPr>
      </a:lvl1pPr>
    </p:titleStyle>
    <p:bodyStyle>
      <a:lvl1pPr marL="342900" lvl="0" indent="-342900" algn="l" defTabSz="914400" eaLnBrk="1" fontAlgn="base" latinLnBrk="0" hangingPunct="1">
        <a:lnSpc>
          <a:spcPct val="100000"/>
        </a:lnSpc>
        <a:spcBef>
          <a:spcPct val="20000"/>
        </a:spcBef>
        <a:spcAft>
          <a:spcPct val="0"/>
        </a:spcAft>
        <a:buFont typeface="Arial" panose="020B0604020202020204" pitchFamily="34" charset="0"/>
        <a:buChar char="•"/>
        <a:defRPr sz="2400" b="0" i="0" u="none" kern="1200" baseline="0">
          <a:solidFill>
            <a:schemeClr val="tx1"/>
          </a:solidFill>
          <a:latin typeface="+mn-lt"/>
          <a:ea typeface="+mn-ea"/>
          <a:cs typeface="+mn-cs"/>
          <a:sym typeface="Calibri" panose="020F0502020204030204" pitchFamily="2" charset="0"/>
        </a:defRPr>
      </a:lvl1pPr>
      <a:lvl2pPr marL="742950" lvl="1" indent="-285750" algn="l" defTabSz="91440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mn-lt"/>
          <a:ea typeface="+mn-ea"/>
          <a:cs typeface="+mn-cs"/>
          <a:sym typeface="Calibri" panose="020F0502020204030204" pitchFamily="2" charset="0"/>
        </a:defRPr>
      </a:lvl2pPr>
      <a:lvl3pPr marL="1143000" lvl="2" indent="-228600" algn="l" defTabSz="914400" eaLnBrk="1" fontAlgn="base" latinLnBrk="0" hangingPunct="1">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2" charset="0"/>
        </a:defRPr>
      </a:lvl3pPr>
      <a:lvl4pPr marL="1600200" lvl="3" indent="-228600" algn="l" defTabSz="914400" eaLnBrk="1" fontAlgn="base" latinLnBrk="0" hangingPunct="1">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Calibri" panose="020F0502020204030204" pitchFamily="2" charset="0"/>
        </a:defRPr>
      </a:lvl4pPr>
      <a:lvl5pPr marL="2057400" lvl="4" indent="-228600" algn="l" defTabSz="914400" eaLnBrk="1" fontAlgn="base" latinLnBrk="0" hangingPunct="1">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Calibri" panose="020F0502020204030204" pitchFamily="2" charset="0"/>
        </a:defRPr>
      </a:lvl5pPr>
      <a:lvl6pPr marL="2514600" lvl="5" indent="-228600" algn="l" defTabSz="914400" eaLnBrk="1" fontAlgn="base" latinLnBrk="0" hangingPunct="1">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Calibri" panose="020F0502020204030204" pitchFamily="2" charset="0"/>
        </a:defRPr>
      </a:lvl6pPr>
      <a:lvl7pPr marL="2971800" lvl="6" indent="-228600" algn="l" defTabSz="914400" eaLnBrk="1" fontAlgn="base" latinLnBrk="0" hangingPunct="1">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Calibri" panose="020F0502020204030204" pitchFamily="2" charset="0"/>
        </a:defRPr>
      </a:lvl7pPr>
      <a:lvl8pPr marL="3429000" lvl="7" indent="-228600" algn="l" defTabSz="914400" eaLnBrk="1" fontAlgn="base" latinLnBrk="0" hangingPunct="1">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Calibri" panose="020F0502020204030204" pitchFamily="2" charset="0"/>
        </a:defRPr>
      </a:lvl8pPr>
      <a:lvl9pPr marL="3886200" lvl="8" indent="-228600" algn="l" defTabSz="914400" eaLnBrk="1" fontAlgn="base" latinLnBrk="0" hangingPunct="1">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Calibri" panose="020F0502020204030204" pitchFamily="2" charset="0"/>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alpha val="100000"/>
          </a:schemeClr>
        </a:solidFill>
        <a:effectLst/>
      </p:bgPr>
    </p:bg>
    <p:spTree>
      <p:nvGrpSpPr>
        <p:cNvPr id="1" name=""/>
        <p:cNvGrpSpPr/>
        <p:nvPr/>
      </p:nvGrpSpPr>
      <p:grpSpPr/>
      <p:sp>
        <p:nvSpPr>
          <p:cNvPr id="1026" name="标题占位符 1"/>
          <p:cNvSpPr>
            <a:spLocks noGrp="1"/>
          </p:cNvSpPr>
          <p:nvPr>
            <p:ph type="title"/>
          </p:nvPr>
        </p:nvSpPr>
        <p:spPr>
          <a:xfrm>
            <a:off x="457200" y="228600"/>
            <a:ext cx="8229600" cy="952500"/>
          </a:xfrm>
          <a:prstGeom prst="rect">
            <a:avLst/>
          </a:prstGeom>
          <a:noFill/>
          <a:ln w="9525">
            <a:noFill/>
          </a:ln>
        </p:spPr>
        <p:txBody>
          <a:bodyPr anchor="ctr">
            <a:normAutofit/>
          </a:bodyPr>
          <a:p>
            <a:pPr lvl="0"/>
            <a:r>
              <a:rPr lang="zh-CN" altLang="en-US"/>
              <a:t>单击此处编辑母版标题样式</a:t>
            </a:r>
            <a:endParaRPr lang="zh-CN" altLang="en-US"/>
          </a:p>
        </p:txBody>
      </p:sp>
      <p:sp>
        <p:nvSpPr>
          <p:cNvPr id="1027" name="文本占位符 2"/>
          <p:cNvSpPr>
            <a:spLocks noGrp="1"/>
          </p:cNvSpPr>
          <p:nvPr>
            <p:ph type="body" idx="1"/>
          </p:nvPr>
        </p:nvSpPr>
        <p:spPr>
          <a:xfrm>
            <a:off x="457200" y="1333500"/>
            <a:ext cx="8229600" cy="3771900"/>
          </a:xfrm>
          <a:prstGeom prst="rect">
            <a:avLst/>
          </a:prstGeom>
          <a:noFill/>
          <a:ln w="9525">
            <a:noFill/>
          </a:ln>
        </p:spPr>
        <p:txBody>
          <a:bodyPr>
            <a:normAutofit/>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3"/>
          <p:cNvSpPr>
            <a:spLocks noGrp="1"/>
          </p:cNvSpPr>
          <p:nvPr>
            <p:ph type="dt" sz="half" idx="2"/>
          </p:nvPr>
        </p:nvSpPr>
        <p:spPr>
          <a:xfrm>
            <a:off x="457200" y="5297488"/>
            <a:ext cx="2133600" cy="303212"/>
          </a:xfrm>
          <a:prstGeom prst="rect">
            <a:avLst/>
          </a:prstGeom>
          <a:noFill/>
          <a:ln w="9525">
            <a:noFill/>
          </a:ln>
        </p:spPr>
        <p:txBody>
          <a:bodyPr anchor="ctr"/>
          <a:lstStyle>
            <a:lvl1pPr>
              <a:defRPr sz="1200">
                <a:solidFill>
                  <a:srgbClr val="898989"/>
                </a:solidFill>
              </a:defRPr>
            </a:lvl1pPr>
          </a:lstStyle>
          <a:p>
            <a:pPr lvl="0"/>
            <a:fld id="{BB962C8B-B14F-4D97-AF65-F5344CB8AC3E}" type="datetime1">
              <a:rPr lang="en-US" altLang="x-none" dirty="0">
                <a:latin typeface="Arial" panose="020B0604020202020204" pitchFamily="34" charset="0"/>
              </a:rPr>
            </a:fld>
            <a:endParaRPr lang="en-US" altLang="x-none" dirty="0">
              <a:latin typeface="Arial" panose="020B0604020202020204" pitchFamily="34" charset="0"/>
            </a:endParaRPr>
          </a:p>
        </p:txBody>
      </p:sp>
      <p:sp>
        <p:nvSpPr>
          <p:cNvPr id="1029" name="页脚占位符 4"/>
          <p:cNvSpPr>
            <a:spLocks noGrp="1"/>
          </p:cNvSpPr>
          <p:nvPr>
            <p:ph type="ftr" sz="quarter" idx="3"/>
          </p:nvPr>
        </p:nvSpPr>
        <p:spPr>
          <a:xfrm>
            <a:off x="3124200" y="5297488"/>
            <a:ext cx="2895600" cy="303212"/>
          </a:xfrm>
          <a:prstGeom prst="rect">
            <a:avLst/>
          </a:prstGeom>
          <a:noFill/>
          <a:ln w="9525">
            <a:noFill/>
          </a:ln>
        </p:spPr>
        <p:txBody>
          <a:bodyPr anchor="ctr"/>
          <a:lstStyle>
            <a:lvl1pPr algn="ctr">
              <a:defRPr sz="1200">
                <a:solidFill>
                  <a:srgbClr val="898989"/>
                </a:solidFill>
                <a:ea typeface="宋体" panose="02010600030101010101" pitchFamily="2" charset="-122"/>
              </a:defRPr>
            </a:lvl1pPr>
          </a:lstStyle>
          <a:p>
            <a:pPr lvl="0"/>
            <a:endParaRPr lang="zh-CN" altLang="en-US" dirty="0">
              <a:latin typeface="Arial" panose="020B0604020202020204" pitchFamily="34" charset="0"/>
            </a:endParaRPr>
          </a:p>
        </p:txBody>
      </p:sp>
      <p:sp>
        <p:nvSpPr>
          <p:cNvPr id="1030" name="灯片编号占位符 5"/>
          <p:cNvSpPr>
            <a:spLocks noGrp="1"/>
          </p:cNvSpPr>
          <p:nvPr>
            <p:ph type="sldNum" sz="quarter" idx="4"/>
          </p:nvPr>
        </p:nvSpPr>
        <p:spPr>
          <a:xfrm>
            <a:off x="6553200" y="5297488"/>
            <a:ext cx="2133600" cy="303212"/>
          </a:xfrm>
          <a:prstGeom prst="rect">
            <a:avLst/>
          </a:prstGeom>
          <a:noFill/>
          <a:ln w="9525">
            <a:noFill/>
          </a:ln>
        </p:spPr>
        <p:txBody>
          <a:bodyPr anchor="ctr"/>
          <a:lstStyle>
            <a:lvl1pPr algn="r">
              <a:defRPr sz="1200">
                <a:solidFill>
                  <a:srgbClr val="898989"/>
                </a:solidFill>
              </a:defRPr>
            </a:lvl1p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marL="914400" lvl="0" indent="-914400" algn="l" defTabSz="914400" eaLnBrk="1" fontAlgn="base" latinLnBrk="0" hangingPunct="1">
        <a:lnSpc>
          <a:spcPct val="100000"/>
        </a:lnSpc>
        <a:spcBef>
          <a:spcPct val="0"/>
        </a:spcBef>
        <a:spcAft>
          <a:spcPct val="0"/>
        </a:spcAft>
        <a:buNone/>
        <a:defRPr sz="3200" b="1" i="0" u="none" kern="1200" baseline="0">
          <a:solidFill>
            <a:schemeClr val="tx1"/>
          </a:solidFill>
          <a:latin typeface="+mj-lt"/>
          <a:ea typeface="+mj-ea"/>
          <a:cs typeface="+mj-cs"/>
          <a:sym typeface="Calibri" panose="020F0502020204030204" pitchFamily="2" charset="0"/>
        </a:defRPr>
      </a:lvl1pPr>
    </p:titleStyle>
    <p:bodyStyle>
      <a:lvl1pPr marL="342900" lvl="0" indent="-342900" algn="l" defTabSz="914400" eaLnBrk="1" fontAlgn="base" latinLnBrk="0" hangingPunct="1">
        <a:lnSpc>
          <a:spcPct val="100000"/>
        </a:lnSpc>
        <a:spcBef>
          <a:spcPct val="20000"/>
        </a:spcBef>
        <a:spcAft>
          <a:spcPct val="0"/>
        </a:spcAft>
        <a:buFont typeface="Arial" panose="020B0604020202020204" pitchFamily="34" charset="0"/>
        <a:buChar char="•"/>
        <a:defRPr sz="2400" b="0" i="0" u="none" kern="1200" baseline="0">
          <a:solidFill>
            <a:schemeClr val="tx1"/>
          </a:solidFill>
          <a:latin typeface="+mn-lt"/>
          <a:ea typeface="+mn-ea"/>
          <a:cs typeface="+mn-cs"/>
          <a:sym typeface="Calibri" panose="020F0502020204030204" pitchFamily="2" charset="0"/>
        </a:defRPr>
      </a:lvl1pPr>
      <a:lvl2pPr marL="742950" lvl="1" indent="-285750" algn="l" defTabSz="91440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mn-lt"/>
          <a:ea typeface="+mn-ea"/>
          <a:cs typeface="+mn-cs"/>
          <a:sym typeface="Calibri" panose="020F0502020204030204" pitchFamily="2" charset="0"/>
        </a:defRPr>
      </a:lvl2pPr>
      <a:lvl3pPr marL="1143000" lvl="2" indent="-228600" algn="l" defTabSz="914400" eaLnBrk="1" fontAlgn="base" latinLnBrk="0" hangingPunct="1">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2" charset="0"/>
        </a:defRPr>
      </a:lvl3pPr>
      <a:lvl4pPr marL="1600200" lvl="3" indent="-228600" algn="l" defTabSz="914400" eaLnBrk="1" fontAlgn="base" latinLnBrk="0" hangingPunct="1">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Calibri" panose="020F0502020204030204" pitchFamily="2" charset="0"/>
        </a:defRPr>
      </a:lvl4pPr>
      <a:lvl5pPr marL="2057400" lvl="4" indent="-228600" algn="l" defTabSz="914400" eaLnBrk="1" fontAlgn="base" latinLnBrk="0" hangingPunct="1">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Calibri" panose="020F0502020204030204" pitchFamily="2" charset="0"/>
        </a:defRPr>
      </a:lvl5pPr>
      <a:lvl6pPr marL="2514600" lvl="5" indent="-228600" algn="l" defTabSz="914400" eaLnBrk="1" fontAlgn="base" latinLnBrk="0" hangingPunct="1">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Calibri" panose="020F0502020204030204" pitchFamily="2" charset="0"/>
        </a:defRPr>
      </a:lvl6pPr>
      <a:lvl7pPr marL="2971800" lvl="6" indent="-228600" algn="l" defTabSz="914400" eaLnBrk="1" fontAlgn="base" latinLnBrk="0" hangingPunct="1">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Calibri" panose="020F0502020204030204" pitchFamily="2" charset="0"/>
        </a:defRPr>
      </a:lvl7pPr>
      <a:lvl8pPr marL="3429000" lvl="7" indent="-228600" algn="l" defTabSz="914400" eaLnBrk="1" fontAlgn="base" latinLnBrk="0" hangingPunct="1">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Calibri" panose="020F0502020204030204" pitchFamily="2" charset="0"/>
        </a:defRPr>
      </a:lvl8pPr>
      <a:lvl9pPr marL="3886200" lvl="8" indent="-228600" algn="l" defTabSz="914400" eaLnBrk="1" fontAlgn="base" latinLnBrk="0" hangingPunct="1">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Calibri" panose="020F0502020204030204" pitchFamily="2" charset="0"/>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4097"/>
          <p:cNvSpPr>
            <a:spLocks noGrp="1"/>
          </p:cNvSpPr>
          <p:nvPr>
            <p:ph type="ctrTitle"/>
          </p:nvPr>
        </p:nvSpPr>
        <p:spPr>
          <a:xfrm>
            <a:off x="1167765" y="848360"/>
            <a:ext cx="6808470" cy="2016760"/>
          </a:xfrm>
        </p:spPr>
        <p:txBody>
          <a:bodyPr anchor="ctr">
            <a:normAutofit/>
          </a:bodyPr>
          <a:p>
            <a:pPr defTabSz="914400">
              <a:buSzPct val="1000"/>
            </a:pPr>
            <a:r>
              <a:rPr lang="zh-CN" altLang="en-US" sz="5400" kern="1200" baseline="0" dirty="0">
                <a:solidFill>
                  <a:schemeClr val="tx2"/>
                </a:solidFill>
                <a:latin typeface="Calibri" panose="020F0502020204030204" pitchFamily="2" charset="0"/>
                <a:ea typeface="微软雅黑" panose="020B0503020204020204" pitchFamily="2" charset="-122"/>
                <a:sym typeface="Calibri" panose="020F0502020204030204" pitchFamily="2" charset="0"/>
              </a:rPr>
              <a:t>如何优雅的搞“对象”</a:t>
            </a:r>
            <a:br>
              <a:rPr lang="zh-CN" altLang="en-US" sz="5400" kern="1200" baseline="0" dirty="0">
                <a:solidFill>
                  <a:schemeClr val="tx2"/>
                </a:solidFill>
                <a:latin typeface="Calibri" panose="020F0502020204030204" pitchFamily="2" charset="0"/>
                <a:ea typeface="微软雅黑" panose="020B0503020204020204" pitchFamily="2" charset="-122"/>
                <a:sym typeface="Calibri" panose="020F0502020204030204" pitchFamily="2" charset="0"/>
              </a:rPr>
            </a:br>
            <a:r>
              <a:rPr lang="zh-CN" altLang="en-US" sz="5400" kern="1200" baseline="0" dirty="0">
                <a:solidFill>
                  <a:schemeClr val="tx2"/>
                </a:solidFill>
                <a:latin typeface="Calibri" panose="020F0502020204030204" pitchFamily="2" charset="0"/>
                <a:ea typeface="微软雅黑" panose="020B0503020204020204" pitchFamily="2" charset="-122"/>
                <a:sym typeface="Calibri" panose="020F0502020204030204" pitchFamily="2" charset="0"/>
              </a:rPr>
              <a:t>       </a:t>
            </a:r>
            <a:r>
              <a:rPr lang="en-US" altLang="zh-CN" kern="1200" baseline="0" dirty="0">
                <a:solidFill>
                  <a:schemeClr val="tx2"/>
                </a:solidFill>
                <a:latin typeface="Calibri" panose="020F0502020204030204" pitchFamily="2" charset="0"/>
                <a:ea typeface="微软雅黑" panose="020B0503020204020204" pitchFamily="2" charset="-122"/>
                <a:sym typeface="Calibri" panose="020F0502020204030204" pitchFamily="2" charset="0"/>
              </a:rPr>
              <a:t>----</a:t>
            </a:r>
            <a:r>
              <a:rPr lang="zh-CN" altLang="en-US" kern="1200" baseline="0" dirty="0">
                <a:solidFill>
                  <a:schemeClr val="tx2"/>
                </a:solidFill>
                <a:latin typeface="Calibri" panose="020F0502020204030204" pitchFamily="2" charset="0"/>
                <a:ea typeface="微软雅黑" panose="020B0503020204020204" pitchFamily="2" charset="-122"/>
                <a:sym typeface="Calibri" panose="020F0502020204030204" pitchFamily="2" charset="0"/>
              </a:rPr>
              <a:t>设计模式与实践</a:t>
            </a:r>
            <a:endParaRPr lang="zh-CN" altLang="en-US" kern="1200" baseline="0" dirty="0">
              <a:solidFill>
                <a:schemeClr val="tx2"/>
              </a:solidFill>
              <a:latin typeface="Calibri" panose="020F0502020204030204" pitchFamily="2" charset="0"/>
              <a:ea typeface="微软雅黑" panose="020B0503020204020204" pitchFamily="2" charset="-122"/>
              <a:sym typeface="Calibri" panose="020F0502020204030204" pitchFamily="2" charset="0"/>
            </a:endParaRPr>
          </a:p>
        </p:txBody>
      </p:sp>
      <p:sp>
        <p:nvSpPr>
          <p:cNvPr id="4099" name="椭圆 4098"/>
          <p:cNvSpPr/>
          <p:nvPr/>
        </p:nvSpPr>
        <p:spPr>
          <a:xfrm>
            <a:off x="7032625" y="3951288"/>
            <a:ext cx="1509713" cy="1512887"/>
          </a:xfrm>
          <a:prstGeom prst="ellipse">
            <a:avLst/>
          </a:prstGeom>
          <a:solidFill>
            <a:srgbClr val="003366">
              <a:alpha val="20000"/>
            </a:srgbClr>
          </a:solidFill>
          <a:ln w="38100" cap="flat" cmpd="sng">
            <a:solidFill>
              <a:srgbClr val="003366"/>
            </a:solidFill>
            <a:prstDash val="solid"/>
            <a:headEnd type="none" w="med" len="med"/>
            <a:tailEnd type="none" w="med" len="med"/>
          </a:ln>
        </p:spPr>
        <p:txBody>
          <a:bodyPr/>
          <a:p>
            <a:endParaRPr lang="zh-CN" altLang="en-US"/>
          </a:p>
        </p:txBody>
      </p:sp>
      <p:sp>
        <p:nvSpPr>
          <p:cNvPr id="4100" name="椭圆 4099"/>
          <p:cNvSpPr/>
          <p:nvPr/>
        </p:nvSpPr>
        <p:spPr>
          <a:xfrm>
            <a:off x="6456363" y="3951288"/>
            <a:ext cx="971550" cy="973137"/>
          </a:xfrm>
          <a:prstGeom prst="ellipse">
            <a:avLst/>
          </a:prstGeom>
          <a:solidFill>
            <a:srgbClr val="003366">
              <a:alpha val="20000"/>
            </a:srgbClr>
          </a:solidFill>
          <a:ln w="12700" cap="flat" cmpd="sng">
            <a:solidFill>
              <a:srgbClr val="003366"/>
            </a:solidFill>
            <a:prstDash val="solid"/>
            <a:headEnd type="none" w="med" len="med"/>
            <a:tailEnd type="none" w="med" len="med"/>
          </a:ln>
        </p:spPr>
        <p:txBody>
          <a:bodyPr/>
          <a:p>
            <a:endParaRPr lang="zh-CN" altLang="en-US"/>
          </a:p>
        </p:txBody>
      </p:sp>
      <p:sp>
        <p:nvSpPr>
          <p:cNvPr id="4101" name="椭圆 4100"/>
          <p:cNvSpPr/>
          <p:nvPr/>
        </p:nvSpPr>
        <p:spPr>
          <a:xfrm>
            <a:off x="8156575" y="4692650"/>
            <a:ext cx="771525" cy="771525"/>
          </a:xfrm>
          <a:prstGeom prst="ellipse">
            <a:avLst/>
          </a:prstGeom>
          <a:solidFill>
            <a:srgbClr val="003366">
              <a:alpha val="20000"/>
            </a:srgbClr>
          </a:solidFill>
          <a:ln w="9525" cap="flat" cmpd="sng">
            <a:solidFill>
              <a:srgbClr val="003366"/>
            </a:solidFill>
            <a:prstDash val="solid"/>
            <a:headEnd type="none" w="med" len="med"/>
            <a:tailEnd type="none" w="med" len="med"/>
          </a:ln>
        </p:spPr>
        <p:txBody>
          <a:bodyPr/>
          <a:p>
            <a:endParaRPr lang="zh-CN" altLang="en-US"/>
          </a:p>
        </p:txBody>
      </p:sp>
      <p:sp>
        <p:nvSpPr>
          <p:cNvPr id="4102" name="直接连接符 4101"/>
          <p:cNvSpPr/>
          <p:nvPr/>
        </p:nvSpPr>
        <p:spPr>
          <a:xfrm flipV="1">
            <a:off x="-4445" y="2702560"/>
            <a:ext cx="7432675" cy="12065"/>
          </a:xfrm>
          <a:prstGeom prst="line">
            <a:avLst/>
          </a:prstGeom>
          <a:ln w="38100" cap="flat" cmpd="sng">
            <a:solidFill>
              <a:srgbClr val="003366"/>
            </a:solidFill>
            <a:prstDash val="solid"/>
            <a:headEnd type="none" w="med" len="med"/>
            <a:tailEnd type="none" w="med" len="me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title"/>
          </p:nvPr>
        </p:nvSpPr>
        <p:spPr/>
        <p:txBody>
          <a:bodyPr anchor="ctr">
            <a:normAutofit/>
          </a:bodyPr>
          <a:p>
            <a:r>
              <a:rPr lang="zh-CN" altLang="en-US" dirty="0">
                <a:solidFill>
                  <a:schemeClr val="tx2"/>
                </a:solidFill>
              </a:rPr>
              <a:t>四、组合模式（Composite ）</a:t>
            </a:r>
            <a:endParaRPr lang="zh-CN" altLang="en-US" dirty="0">
              <a:solidFill>
                <a:schemeClr val="tx2"/>
              </a:solidFill>
            </a:endParaRPr>
          </a:p>
        </p:txBody>
      </p:sp>
      <p:sp>
        <p:nvSpPr>
          <p:cNvPr id="6147" name="文本占位符 6146"/>
          <p:cNvSpPr>
            <a:spLocks noGrp="1"/>
          </p:cNvSpPr>
          <p:nvPr>
            <p:ph type="body" idx="1"/>
          </p:nvPr>
        </p:nvSpPr>
        <p:spPr>
          <a:xfrm>
            <a:off x="457200" y="1181100"/>
            <a:ext cx="8229600" cy="3924300"/>
          </a:xfrm>
        </p:spPr>
        <p:txBody>
          <a:bodyPr>
            <a:normAutofit/>
          </a:bodyPr>
          <a:p>
            <a:r>
              <a:rPr lang="zh-CN" altLang="en-US" dirty="0">
                <a:solidFill>
                  <a:srgbClr val="808080"/>
                </a:solidFill>
              </a:rPr>
              <a:t>问题： </a:t>
            </a:r>
            <a:endParaRPr lang="zh-CN" altLang="en-US" dirty="0">
              <a:solidFill>
                <a:srgbClr val="808080"/>
              </a:solidFill>
            </a:endParaRPr>
          </a:p>
          <a:p>
            <a:r>
              <a:rPr lang="zh-CN" altLang="en-US" dirty="0">
                <a:solidFill>
                  <a:srgbClr val="808080"/>
                </a:solidFill>
              </a:rPr>
              <a:t>容器和组件混乱</a:t>
            </a:r>
            <a:endParaRPr lang="zh-CN" altLang="en-US" dirty="0">
              <a:solidFill>
                <a:srgbClr val="808080"/>
              </a:solidFill>
            </a:endParaRPr>
          </a:p>
          <a:p>
            <a:endParaRPr lang="zh-CN" altLang="en-US" dirty="0">
              <a:solidFill>
                <a:srgbClr val="808080"/>
              </a:solidFill>
            </a:endParaRPr>
          </a:p>
          <a:p>
            <a:r>
              <a:rPr lang="zh-CN" altLang="en-US" dirty="0">
                <a:solidFill>
                  <a:srgbClr val="808080"/>
                </a:solidFill>
              </a:rPr>
              <a:t>解决方案：</a:t>
            </a:r>
            <a:endParaRPr lang="zh-CN" altLang="en-US" dirty="0">
              <a:solidFill>
                <a:srgbClr val="808080"/>
              </a:solidFill>
            </a:endParaRPr>
          </a:p>
          <a:p>
            <a:r>
              <a:rPr lang="zh-CN" altLang="en-US" dirty="0">
                <a:solidFill>
                  <a:srgbClr val="808080"/>
                </a:solidFill>
              </a:rPr>
              <a:t>将对象组合成树型结构，以表示“部分-整体”的层次结构，使得用户对单个对象和组合对象的使用具有一致性</a:t>
            </a:r>
            <a:endParaRPr lang="zh-CN" altLang="en-US" dirty="0">
              <a:solidFill>
                <a:srgbClr val="808080"/>
              </a:solidFill>
            </a:endParaRPr>
          </a:p>
          <a:p>
            <a:r>
              <a:rPr lang="zh-CN" altLang="en-US" dirty="0">
                <a:solidFill>
                  <a:srgbClr val="808080"/>
                </a:solidFill>
              </a:rPr>
              <a:t>简单对象和复合对象实现相同的接口</a:t>
            </a:r>
            <a:endParaRPr lang="zh-CN" altLang="en-US" dirty="0">
              <a:solidFill>
                <a:srgbClr val="808080"/>
              </a:solidFill>
            </a:endParaRPr>
          </a:p>
          <a:p>
            <a:endParaRPr lang="zh-CN" altLang="en-US" dirty="0">
              <a:solidFill>
                <a:srgbClr val="808080"/>
              </a:solidFill>
            </a:endParaRPr>
          </a:p>
          <a:p>
            <a:r>
              <a:rPr lang="zh-CN" altLang="en-US" dirty="0">
                <a:solidFill>
                  <a:srgbClr val="808080"/>
                </a:solidFill>
                <a:sym typeface="+mn-ea"/>
              </a:rPr>
              <a:t>案例：</a:t>
            </a:r>
            <a:r>
              <a:rPr lang="en-US" altLang="zh-CN" dirty="0">
                <a:solidFill>
                  <a:srgbClr val="808080"/>
                </a:solidFill>
              </a:rPr>
              <a:t>MVC View</a:t>
            </a:r>
            <a:r>
              <a:rPr lang="zh-CN" altLang="en-US" dirty="0">
                <a:solidFill>
                  <a:srgbClr val="808080"/>
                </a:solidFill>
              </a:rPr>
              <a:t>层，</a:t>
            </a:r>
            <a:r>
              <a:rPr lang="en-US" altLang="zh-CN" dirty="0">
                <a:solidFill>
                  <a:srgbClr val="808080"/>
                </a:solidFill>
              </a:rPr>
              <a:t>flash stage addchild</a:t>
            </a:r>
            <a:endParaRPr lang="en-US" altLang="zh-CN" dirty="0">
              <a:solidFill>
                <a:srgbClr val="80808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4" end="4"/>
                                            </p:txEl>
                                          </p:spTgt>
                                        </p:tgtEl>
                                        <p:attrNameLst>
                                          <p:attrName>style.visibility</p:attrName>
                                        </p:attrNameLst>
                                      </p:cBhvr>
                                      <p:to>
                                        <p:strVal val="visible"/>
                                      </p:to>
                                    </p:set>
                                    <p:animEffect transition="in" filter="blinds(horizontal)">
                                      <p:cBhvr>
                                        <p:cTn id="7" dur="500"/>
                                        <p:tgtEl>
                                          <p:spTgt spid="6147">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7">
                                            <p:txEl>
                                              <p:pRg st="5" end="5"/>
                                            </p:txEl>
                                          </p:spTgt>
                                        </p:tgtEl>
                                        <p:attrNameLst>
                                          <p:attrName>style.visibility</p:attrName>
                                        </p:attrNameLst>
                                      </p:cBhvr>
                                      <p:to>
                                        <p:strVal val="visible"/>
                                      </p:to>
                                    </p:set>
                                    <p:animEffect transition="in" filter="blinds(horizontal)">
                                      <p:cBhvr>
                                        <p:cTn id="10" dur="500"/>
                                        <p:tgtEl>
                                          <p:spTgt spid="6147">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147">
                                            <p:txEl>
                                              <p:pRg st="7" end="7"/>
                                            </p:txEl>
                                          </p:spTgt>
                                        </p:tgtEl>
                                        <p:attrNameLst>
                                          <p:attrName>style.visibility</p:attrName>
                                        </p:attrNameLst>
                                      </p:cBhvr>
                                      <p:to>
                                        <p:strVal val="visible"/>
                                      </p:to>
                                    </p:set>
                                    <p:anim calcmode="lin" valueType="num">
                                      <p:cBhvr additive="base">
                                        <p:cTn id="15" dur="500" fill="hold"/>
                                        <p:tgtEl>
                                          <p:spTgt spid="6147">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14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title"/>
          </p:nvPr>
        </p:nvSpPr>
        <p:spPr/>
        <p:txBody>
          <a:bodyPr anchor="ctr">
            <a:normAutofit/>
          </a:bodyPr>
          <a:p>
            <a:r>
              <a:rPr lang="zh-CN" altLang="en-US" dirty="0">
                <a:solidFill>
                  <a:schemeClr val="tx2"/>
                </a:solidFill>
              </a:rPr>
              <a:t>五、享元模式（Flyweight ）</a:t>
            </a:r>
            <a:endParaRPr lang="zh-CN" altLang="en-US" dirty="0">
              <a:solidFill>
                <a:schemeClr val="tx2"/>
              </a:solidFill>
            </a:endParaRPr>
          </a:p>
        </p:txBody>
      </p:sp>
      <p:sp>
        <p:nvSpPr>
          <p:cNvPr id="6147" name="文本占位符 6146"/>
          <p:cNvSpPr>
            <a:spLocks noGrp="1"/>
          </p:cNvSpPr>
          <p:nvPr>
            <p:ph type="body" idx="1"/>
          </p:nvPr>
        </p:nvSpPr>
        <p:spPr>
          <a:xfrm>
            <a:off x="457200" y="1181100"/>
            <a:ext cx="8229600" cy="3924300"/>
          </a:xfrm>
        </p:spPr>
        <p:txBody>
          <a:bodyPr>
            <a:normAutofit/>
          </a:bodyPr>
          <a:p>
            <a:r>
              <a:rPr lang="zh-CN" altLang="zh-CN" dirty="0">
                <a:solidFill>
                  <a:srgbClr val="808080"/>
                </a:solidFill>
              </a:rPr>
              <a:t>问题：</a:t>
            </a:r>
            <a:endParaRPr lang="zh-CN" altLang="zh-CN" dirty="0">
              <a:solidFill>
                <a:srgbClr val="808080"/>
              </a:solidFill>
            </a:endParaRPr>
          </a:p>
          <a:p>
            <a:r>
              <a:rPr lang="zh-CN" altLang="zh-CN" dirty="0">
                <a:solidFill>
                  <a:srgbClr val="808080"/>
                </a:solidFill>
              </a:rPr>
              <a:t>当对象数量太多时，将导致运行代价过高，带来性能下降等问题</a:t>
            </a:r>
            <a:endParaRPr lang="zh-CN" altLang="zh-CN" dirty="0">
              <a:solidFill>
                <a:srgbClr val="808080"/>
              </a:solidFill>
            </a:endParaRPr>
          </a:p>
          <a:p>
            <a:endParaRPr lang="zh-CN" altLang="zh-CN" dirty="0">
              <a:solidFill>
                <a:srgbClr val="808080"/>
              </a:solidFill>
              <a:sym typeface="+mn-ea"/>
            </a:endParaRPr>
          </a:p>
          <a:p>
            <a:r>
              <a:rPr lang="zh-CN" altLang="en-US" dirty="0">
                <a:solidFill>
                  <a:srgbClr val="808080"/>
                </a:solidFill>
                <a:sym typeface="+mn-ea"/>
              </a:rPr>
              <a:t>解决方案：</a:t>
            </a:r>
            <a:endParaRPr lang="zh-CN" altLang="en-US" dirty="0">
              <a:solidFill>
                <a:srgbClr val="808080"/>
              </a:solidFill>
              <a:sym typeface="+mn-ea"/>
            </a:endParaRPr>
          </a:p>
          <a:p>
            <a:r>
              <a:rPr lang="zh-CN" altLang="en-US" dirty="0">
                <a:solidFill>
                  <a:srgbClr val="808080"/>
                </a:solidFill>
                <a:sym typeface="+mn-ea"/>
              </a:rPr>
              <a:t>通过复用内存中已存在的对象，降低系统创建对象实例的性能消耗</a:t>
            </a:r>
            <a:endParaRPr lang="zh-CN" altLang="en-US" dirty="0">
              <a:solidFill>
                <a:srgbClr val="808080"/>
              </a:solidFill>
              <a:sym typeface="+mn-ea"/>
            </a:endParaRPr>
          </a:p>
          <a:p>
            <a:endParaRPr lang="zh-CN" altLang="zh-CN" dirty="0">
              <a:solidFill>
                <a:srgbClr val="808080"/>
              </a:solidFill>
            </a:endParaRPr>
          </a:p>
          <a:p>
            <a:r>
              <a:rPr lang="zh-CN" altLang="en-US" dirty="0">
                <a:solidFill>
                  <a:srgbClr val="808080"/>
                </a:solidFill>
                <a:sym typeface="+mn-ea"/>
              </a:rPr>
              <a:t>案例：对象池</a:t>
            </a:r>
            <a:endParaRPr lang="zh-CN" altLang="zh-CN" dirty="0">
              <a:solidFill>
                <a:srgbClr val="80808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4" end="4"/>
                                            </p:txEl>
                                          </p:spTgt>
                                        </p:tgtEl>
                                        <p:attrNameLst>
                                          <p:attrName>style.visibility</p:attrName>
                                        </p:attrNameLst>
                                      </p:cBhvr>
                                      <p:to>
                                        <p:strVal val="visible"/>
                                      </p:to>
                                    </p:set>
                                    <p:animEffect transition="in" filter="blinds(horizontal)">
                                      <p:cBhvr>
                                        <p:cTn id="7" dur="500"/>
                                        <p:tgtEl>
                                          <p:spTgt spid="614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147">
                                            <p:txEl>
                                              <p:pRg st="6" end="6"/>
                                            </p:txEl>
                                          </p:spTgt>
                                        </p:tgtEl>
                                        <p:attrNameLst>
                                          <p:attrName>style.visibility</p:attrName>
                                        </p:attrNameLst>
                                      </p:cBhvr>
                                      <p:to>
                                        <p:strVal val="visible"/>
                                      </p:to>
                                    </p:set>
                                    <p:anim calcmode="lin" valueType="num">
                                      <p:cBhvr additive="base">
                                        <p:cTn id="12" dur="500" fill="hold"/>
                                        <p:tgtEl>
                                          <p:spTgt spid="6147">
                                            <p:txEl>
                                              <p:pRg st="6" end="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1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title"/>
          </p:nvPr>
        </p:nvSpPr>
        <p:spPr/>
        <p:txBody>
          <a:bodyPr anchor="ctr">
            <a:normAutofit/>
          </a:bodyPr>
          <a:p>
            <a:r>
              <a:rPr lang="zh-CN" altLang="en-US" dirty="0">
                <a:solidFill>
                  <a:schemeClr val="tx2"/>
                </a:solidFill>
              </a:rPr>
              <a:t>六、代理模式（Proxy ）</a:t>
            </a:r>
            <a:endParaRPr lang="zh-CN" altLang="en-US" dirty="0">
              <a:solidFill>
                <a:schemeClr val="tx2"/>
              </a:solidFill>
            </a:endParaRPr>
          </a:p>
        </p:txBody>
      </p:sp>
      <p:sp>
        <p:nvSpPr>
          <p:cNvPr id="6147" name="文本占位符 6146"/>
          <p:cNvSpPr>
            <a:spLocks noGrp="1"/>
          </p:cNvSpPr>
          <p:nvPr>
            <p:ph type="body" idx="1"/>
          </p:nvPr>
        </p:nvSpPr>
        <p:spPr>
          <a:xfrm>
            <a:off x="457200" y="1181100"/>
            <a:ext cx="8229600" cy="3924300"/>
          </a:xfrm>
        </p:spPr>
        <p:txBody>
          <a:bodyPr>
            <a:normAutofit/>
          </a:bodyPr>
          <a:p>
            <a:r>
              <a:rPr lang="zh-CN" altLang="zh-CN" dirty="0">
                <a:solidFill>
                  <a:srgbClr val="808080"/>
                </a:solidFill>
              </a:rPr>
              <a:t>问题：</a:t>
            </a:r>
            <a:endParaRPr lang="zh-CN" altLang="zh-CN" dirty="0">
              <a:solidFill>
                <a:srgbClr val="808080"/>
              </a:solidFill>
            </a:endParaRPr>
          </a:p>
          <a:p>
            <a:r>
              <a:rPr lang="zh-CN" altLang="zh-CN" dirty="0">
                <a:solidFill>
                  <a:srgbClr val="808080"/>
                </a:solidFill>
              </a:rPr>
              <a:t>你怎样才能在不直接操作对象的情况下,对此对象进行访问</a:t>
            </a:r>
            <a:endParaRPr lang="zh-CN" altLang="zh-CN" dirty="0">
              <a:solidFill>
                <a:srgbClr val="808080"/>
              </a:solidFill>
            </a:endParaRPr>
          </a:p>
          <a:p>
            <a:endParaRPr lang="zh-CN" altLang="en-US" dirty="0">
              <a:solidFill>
                <a:srgbClr val="808080"/>
              </a:solidFill>
              <a:sym typeface="+mn-ea"/>
            </a:endParaRPr>
          </a:p>
          <a:p>
            <a:r>
              <a:rPr lang="zh-CN" altLang="en-US" dirty="0">
                <a:solidFill>
                  <a:srgbClr val="808080"/>
                </a:solidFill>
                <a:sym typeface="+mn-ea"/>
              </a:rPr>
              <a:t>解决方案：</a:t>
            </a:r>
            <a:endParaRPr lang="zh-CN" altLang="en-US" dirty="0">
              <a:solidFill>
                <a:srgbClr val="808080"/>
              </a:solidFill>
              <a:sym typeface="+mn-ea"/>
            </a:endParaRPr>
          </a:p>
          <a:p>
            <a:r>
              <a:rPr lang="zh-CN" altLang="en-US" dirty="0">
                <a:solidFill>
                  <a:srgbClr val="808080"/>
                </a:solidFill>
                <a:sym typeface="+mn-ea"/>
              </a:rPr>
              <a:t>为其他对象提供一种代理，并以控制对这个对象的访问。</a:t>
            </a:r>
            <a:endParaRPr lang="zh-CN" altLang="en-US" dirty="0">
              <a:solidFill>
                <a:srgbClr val="808080"/>
              </a:solidFill>
              <a:sym typeface="+mn-ea"/>
            </a:endParaRPr>
          </a:p>
          <a:p>
            <a:endParaRPr lang="zh-CN" altLang="en-US" dirty="0">
              <a:solidFill>
                <a:srgbClr val="808080"/>
              </a:solidFill>
              <a:sym typeface="+mn-ea"/>
            </a:endParaRPr>
          </a:p>
          <a:p>
            <a:r>
              <a:rPr lang="zh-CN" altLang="en-US" dirty="0">
                <a:solidFill>
                  <a:srgbClr val="808080"/>
                </a:solidFill>
                <a:sym typeface="+mn-ea"/>
              </a:rPr>
              <a:t>案例：</a:t>
            </a:r>
            <a:r>
              <a:rPr lang="zh-CN" altLang="zh-CN" dirty="0">
                <a:solidFill>
                  <a:srgbClr val="808080"/>
                </a:solidFill>
              </a:rPr>
              <a:t>网络请求、</a:t>
            </a:r>
            <a:r>
              <a:rPr lang="en-US" altLang="zh-CN" dirty="0">
                <a:solidFill>
                  <a:srgbClr val="808080"/>
                </a:solidFill>
              </a:rPr>
              <a:t>ViewScript</a:t>
            </a:r>
            <a:endParaRPr lang="en-US" altLang="zh-CN" dirty="0">
              <a:solidFill>
                <a:srgbClr val="808080"/>
              </a:solidFill>
            </a:endParaRPr>
          </a:p>
          <a:p>
            <a:endParaRPr lang="en-US" altLang="zh-CN" dirty="0">
              <a:solidFill>
                <a:srgbClr val="80808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4" end="4"/>
                                            </p:txEl>
                                          </p:spTgt>
                                        </p:tgtEl>
                                        <p:attrNameLst>
                                          <p:attrName>style.visibility</p:attrName>
                                        </p:attrNameLst>
                                      </p:cBhvr>
                                      <p:to>
                                        <p:strVal val="visible"/>
                                      </p:to>
                                    </p:set>
                                    <p:animEffect transition="in" filter="blinds(horizontal)">
                                      <p:cBhvr>
                                        <p:cTn id="7" dur="500"/>
                                        <p:tgtEl>
                                          <p:spTgt spid="614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147">
                                            <p:txEl>
                                              <p:pRg st="6" end="6"/>
                                            </p:txEl>
                                          </p:spTgt>
                                        </p:tgtEl>
                                        <p:attrNameLst>
                                          <p:attrName>style.visibility</p:attrName>
                                        </p:attrNameLst>
                                      </p:cBhvr>
                                      <p:to>
                                        <p:strVal val="visible"/>
                                      </p:to>
                                    </p:set>
                                    <p:anim calcmode="lin" valueType="num">
                                      <p:cBhvr additive="base">
                                        <p:cTn id="12" dur="500" fill="hold"/>
                                        <p:tgtEl>
                                          <p:spTgt spid="6147">
                                            <p:txEl>
                                              <p:pRg st="6" end="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1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title"/>
          </p:nvPr>
        </p:nvSpPr>
        <p:spPr/>
        <p:txBody>
          <a:bodyPr anchor="ctr">
            <a:normAutofit/>
          </a:bodyPr>
          <a:p>
            <a:r>
              <a:rPr lang="zh-CN" altLang="en-US" dirty="0">
                <a:solidFill>
                  <a:schemeClr val="tx2"/>
                </a:solidFill>
              </a:rPr>
              <a:t>七、命令模式（Command ）</a:t>
            </a:r>
            <a:endParaRPr lang="zh-CN" altLang="en-US" dirty="0">
              <a:solidFill>
                <a:schemeClr val="tx2"/>
              </a:solidFill>
            </a:endParaRPr>
          </a:p>
        </p:txBody>
      </p:sp>
      <p:sp>
        <p:nvSpPr>
          <p:cNvPr id="6147" name="文本占位符 6146"/>
          <p:cNvSpPr>
            <a:spLocks noGrp="1"/>
          </p:cNvSpPr>
          <p:nvPr>
            <p:ph type="body" idx="1"/>
          </p:nvPr>
        </p:nvSpPr>
        <p:spPr>
          <a:xfrm>
            <a:off x="457200" y="1181100"/>
            <a:ext cx="8229600" cy="3924300"/>
          </a:xfrm>
        </p:spPr>
        <p:txBody>
          <a:bodyPr>
            <a:normAutofit/>
          </a:bodyPr>
          <a:p>
            <a:r>
              <a:rPr lang="zh-CN" altLang="en-US" dirty="0">
                <a:solidFill>
                  <a:srgbClr val="808080"/>
                </a:solidFill>
              </a:rPr>
              <a:t>问题：</a:t>
            </a:r>
            <a:endParaRPr lang="zh-CN" altLang="en-US" dirty="0">
              <a:solidFill>
                <a:srgbClr val="808080"/>
              </a:solidFill>
            </a:endParaRPr>
          </a:p>
          <a:p>
            <a:r>
              <a:rPr lang="zh-CN" altLang="en-US" dirty="0">
                <a:solidFill>
                  <a:srgbClr val="808080"/>
                </a:solidFill>
              </a:rPr>
              <a:t>行为请求者与行为实现者解耦</a:t>
            </a:r>
            <a:endParaRPr lang="zh-CN" altLang="en-US" dirty="0">
              <a:solidFill>
                <a:srgbClr val="808080"/>
              </a:solidFill>
            </a:endParaRPr>
          </a:p>
          <a:p>
            <a:endParaRPr lang="zh-CN" altLang="en-US" dirty="0">
              <a:solidFill>
                <a:srgbClr val="808080"/>
              </a:solidFill>
            </a:endParaRPr>
          </a:p>
          <a:p>
            <a:r>
              <a:rPr lang="zh-CN" altLang="en-US" dirty="0">
                <a:solidFill>
                  <a:srgbClr val="808080"/>
                </a:solidFill>
                <a:sym typeface="+mn-ea"/>
              </a:rPr>
              <a:t>解决方案：</a:t>
            </a:r>
            <a:endParaRPr lang="zh-CN" altLang="en-US" dirty="0">
              <a:solidFill>
                <a:srgbClr val="808080"/>
              </a:solidFill>
              <a:sym typeface="+mn-ea"/>
            </a:endParaRPr>
          </a:p>
          <a:p>
            <a:r>
              <a:rPr lang="zh-CN" altLang="en-US" dirty="0">
                <a:solidFill>
                  <a:srgbClr val="808080"/>
                </a:solidFill>
                <a:sym typeface="+mn-ea"/>
              </a:rPr>
              <a:t>将一个请求封装为一个对象，从而使我们可用不同的请求对客户进行参数化；对请求排队或者记录请求日志，以及支持可撤销的操作</a:t>
            </a:r>
            <a:endParaRPr lang="zh-CN" altLang="en-US" dirty="0">
              <a:solidFill>
                <a:srgbClr val="808080"/>
              </a:solidFill>
              <a:sym typeface="+mn-ea"/>
            </a:endParaRPr>
          </a:p>
          <a:p>
            <a:endParaRPr lang="zh-CN" altLang="en-US" dirty="0">
              <a:solidFill>
                <a:srgbClr val="808080"/>
              </a:solidFill>
              <a:sym typeface="+mn-ea"/>
            </a:endParaRPr>
          </a:p>
          <a:p>
            <a:r>
              <a:rPr lang="zh-CN" altLang="en-US" dirty="0">
                <a:solidFill>
                  <a:srgbClr val="808080"/>
                </a:solidFill>
                <a:sym typeface="+mn-ea"/>
              </a:rPr>
              <a:t>案例：</a:t>
            </a:r>
            <a:r>
              <a:rPr lang="en-US" altLang="zh-CN" dirty="0">
                <a:solidFill>
                  <a:srgbClr val="808080"/>
                </a:solidFill>
              </a:rPr>
              <a:t>sendMessage</a:t>
            </a:r>
            <a:endParaRPr lang="en-US" altLang="zh-CN" dirty="0">
              <a:solidFill>
                <a:srgbClr val="80808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4" end="4"/>
                                            </p:txEl>
                                          </p:spTgt>
                                        </p:tgtEl>
                                        <p:attrNameLst>
                                          <p:attrName>style.visibility</p:attrName>
                                        </p:attrNameLst>
                                      </p:cBhvr>
                                      <p:to>
                                        <p:strVal val="visible"/>
                                      </p:to>
                                    </p:set>
                                    <p:animEffect transition="in" filter="blinds(horizontal)">
                                      <p:cBhvr>
                                        <p:cTn id="7" dur="500"/>
                                        <p:tgtEl>
                                          <p:spTgt spid="614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147">
                                            <p:txEl>
                                              <p:pRg st="6" end="6"/>
                                            </p:txEl>
                                          </p:spTgt>
                                        </p:tgtEl>
                                        <p:attrNameLst>
                                          <p:attrName>style.visibility</p:attrName>
                                        </p:attrNameLst>
                                      </p:cBhvr>
                                      <p:to>
                                        <p:strVal val="visible"/>
                                      </p:to>
                                    </p:set>
                                    <p:anim calcmode="lin" valueType="num">
                                      <p:cBhvr additive="base">
                                        <p:cTn id="12" dur="500" fill="hold"/>
                                        <p:tgtEl>
                                          <p:spTgt spid="6147">
                                            <p:txEl>
                                              <p:pRg st="6" end="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1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title"/>
          </p:nvPr>
        </p:nvSpPr>
        <p:spPr/>
        <p:txBody>
          <a:bodyPr anchor="ctr">
            <a:normAutofit/>
          </a:bodyPr>
          <a:p>
            <a:r>
              <a:rPr lang="zh-CN" altLang="en-US" dirty="0">
                <a:solidFill>
                  <a:schemeClr val="tx2"/>
                </a:solidFill>
              </a:rPr>
              <a:t>八、观察者模式（Observer ）</a:t>
            </a:r>
            <a:endParaRPr lang="zh-CN" altLang="en-US" dirty="0">
              <a:solidFill>
                <a:schemeClr val="tx2"/>
              </a:solidFill>
            </a:endParaRPr>
          </a:p>
        </p:txBody>
      </p:sp>
      <p:sp>
        <p:nvSpPr>
          <p:cNvPr id="6147" name="文本占位符 6146"/>
          <p:cNvSpPr>
            <a:spLocks noGrp="1"/>
          </p:cNvSpPr>
          <p:nvPr>
            <p:ph type="body" idx="1"/>
          </p:nvPr>
        </p:nvSpPr>
        <p:spPr>
          <a:xfrm>
            <a:off x="457200" y="1181100"/>
            <a:ext cx="8229600" cy="3924300"/>
          </a:xfrm>
        </p:spPr>
        <p:txBody>
          <a:bodyPr>
            <a:normAutofit lnSpcReduction="20000"/>
          </a:bodyPr>
          <a:p>
            <a:r>
              <a:rPr lang="zh-CN" altLang="en-US" dirty="0">
                <a:solidFill>
                  <a:srgbClr val="808080"/>
                </a:solidFill>
              </a:rPr>
              <a:t>问题：</a:t>
            </a:r>
            <a:endParaRPr lang="zh-CN" altLang="en-US" dirty="0">
              <a:solidFill>
                <a:srgbClr val="808080"/>
              </a:solidFill>
            </a:endParaRPr>
          </a:p>
          <a:p>
            <a:r>
              <a:rPr lang="zh-CN" altLang="en-US" dirty="0">
                <a:solidFill>
                  <a:srgbClr val="808080"/>
                </a:solidFill>
              </a:rPr>
              <a:t>当一个对象的状态发生改变时，你如何通知其他对象</a:t>
            </a:r>
            <a:endParaRPr lang="zh-CN" altLang="en-US" dirty="0">
              <a:solidFill>
                <a:srgbClr val="808080"/>
              </a:solidFill>
            </a:endParaRPr>
          </a:p>
          <a:p>
            <a:endParaRPr lang="zh-CN" altLang="en-US" dirty="0">
              <a:solidFill>
                <a:srgbClr val="808080"/>
              </a:solidFill>
            </a:endParaRPr>
          </a:p>
          <a:p>
            <a:r>
              <a:rPr lang="zh-CN" altLang="en-US" dirty="0">
                <a:solidFill>
                  <a:srgbClr val="808080"/>
                </a:solidFill>
              </a:rPr>
              <a:t>解决方案：</a:t>
            </a:r>
            <a:endParaRPr lang="zh-CN" altLang="en-US" dirty="0">
              <a:solidFill>
                <a:srgbClr val="808080"/>
              </a:solidFill>
            </a:endParaRPr>
          </a:p>
          <a:p>
            <a:r>
              <a:rPr lang="zh-CN" altLang="en-US" dirty="0">
                <a:solidFill>
                  <a:srgbClr val="808080"/>
                </a:solidFill>
              </a:rPr>
              <a:t>定义对象间的一种一对多的依赖关系,当一个对象的状态发生改变时, 所有依赖于它的对象都得到通知并被自动更新。</a:t>
            </a:r>
            <a:endParaRPr lang="zh-CN" altLang="en-US" dirty="0">
              <a:solidFill>
                <a:srgbClr val="808080"/>
              </a:solidFill>
            </a:endParaRPr>
          </a:p>
          <a:p>
            <a:endParaRPr lang="zh-CN" altLang="en-US" dirty="0">
              <a:solidFill>
                <a:srgbClr val="808080"/>
              </a:solidFill>
            </a:endParaRPr>
          </a:p>
          <a:p>
            <a:r>
              <a:rPr lang="zh-CN" altLang="en-US" dirty="0">
                <a:solidFill>
                  <a:srgbClr val="808080"/>
                </a:solidFill>
              </a:rPr>
              <a:t>案例：</a:t>
            </a:r>
            <a:r>
              <a:rPr lang="en-US" altLang="zh-CN" dirty="0">
                <a:solidFill>
                  <a:srgbClr val="808080"/>
                </a:solidFill>
              </a:rPr>
              <a:t>event</a:t>
            </a:r>
            <a:endParaRPr lang="en-US" altLang="zh-CN" dirty="0">
              <a:solidFill>
                <a:srgbClr val="808080"/>
              </a:solidFill>
            </a:endParaRPr>
          </a:p>
          <a:p>
            <a:endParaRPr lang="en-US" altLang="zh-CN" dirty="0">
              <a:solidFill>
                <a:srgbClr val="808080"/>
              </a:solidFill>
            </a:endParaRPr>
          </a:p>
          <a:p>
            <a:pPr marL="0" indent="0">
              <a:buNone/>
            </a:pPr>
            <a:endParaRPr lang="en-US" altLang="zh-CN" dirty="0">
              <a:solidFill>
                <a:srgbClr val="80808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4" end="4"/>
                                            </p:txEl>
                                          </p:spTgt>
                                        </p:tgtEl>
                                        <p:attrNameLst>
                                          <p:attrName>style.visibility</p:attrName>
                                        </p:attrNameLst>
                                      </p:cBhvr>
                                      <p:to>
                                        <p:strVal val="visible"/>
                                      </p:to>
                                    </p:set>
                                    <p:animEffect transition="in" filter="blinds(horizontal)">
                                      <p:cBhvr>
                                        <p:cTn id="7" dur="500"/>
                                        <p:tgtEl>
                                          <p:spTgt spid="614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147">
                                            <p:txEl>
                                              <p:pRg st="6" end="6"/>
                                            </p:txEl>
                                          </p:spTgt>
                                        </p:tgtEl>
                                        <p:attrNameLst>
                                          <p:attrName>style.visibility</p:attrName>
                                        </p:attrNameLst>
                                      </p:cBhvr>
                                      <p:to>
                                        <p:strVal val="visible"/>
                                      </p:to>
                                    </p:set>
                                    <p:anim calcmode="lin" valueType="num">
                                      <p:cBhvr additive="base">
                                        <p:cTn id="12" dur="500" fill="hold"/>
                                        <p:tgtEl>
                                          <p:spTgt spid="6147">
                                            <p:txEl>
                                              <p:pRg st="6" end="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1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title"/>
          </p:nvPr>
        </p:nvSpPr>
        <p:spPr/>
        <p:txBody>
          <a:bodyPr anchor="ctr">
            <a:normAutofit/>
          </a:bodyPr>
          <a:p>
            <a:r>
              <a:rPr lang="zh-CN" altLang="en-US" dirty="0">
                <a:solidFill>
                  <a:schemeClr val="tx2"/>
                </a:solidFill>
              </a:rPr>
              <a:t>九、中介者模式（Mediator ）</a:t>
            </a:r>
            <a:endParaRPr lang="zh-CN" altLang="en-US" dirty="0">
              <a:solidFill>
                <a:schemeClr val="tx2"/>
              </a:solidFill>
            </a:endParaRPr>
          </a:p>
        </p:txBody>
      </p:sp>
      <p:sp>
        <p:nvSpPr>
          <p:cNvPr id="6147" name="文本占位符 6146"/>
          <p:cNvSpPr>
            <a:spLocks noGrp="1"/>
          </p:cNvSpPr>
          <p:nvPr>
            <p:ph type="body" idx="1"/>
          </p:nvPr>
        </p:nvSpPr>
        <p:spPr>
          <a:xfrm>
            <a:off x="457200" y="1181100"/>
            <a:ext cx="8229600" cy="3924300"/>
          </a:xfrm>
        </p:spPr>
        <p:txBody>
          <a:bodyPr>
            <a:normAutofit fontScale="90000" lnSpcReduction="20000"/>
          </a:bodyPr>
          <a:p>
            <a:r>
              <a:rPr lang="zh-CN" altLang="zh-CN" dirty="0">
                <a:solidFill>
                  <a:srgbClr val="808080"/>
                </a:solidFill>
              </a:rPr>
              <a:t>问题：</a:t>
            </a:r>
            <a:endParaRPr lang="zh-CN" altLang="zh-CN" dirty="0">
              <a:solidFill>
                <a:srgbClr val="808080"/>
              </a:solidFill>
            </a:endParaRPr>
          </a:p>
          <a:p>
            <a:r>
              <a:rPr lang="zh-CN" altLang="zh-CN" dirty="0">
                <a:solidFill>
                  <a:srgbClr val="808080"/>
                </a:solidFill>
              </a:rPr>
              <a:t>面对一系列的相交互对象。怎么样保证使各对象不需要显式地相互引用，使其耦合松散？</a:t>
            </a:r>
            <a:endParaRPr lang="zh-CN" altLang="zh-CN" dirty="0">
              <a:solidFill>
                <a:srgbClr val="808080"/>
              </a:solidFill>
            </a:endParaRPr>
          </a:p>
          <a:p>
            <a:endParaRPr lang="zh-CN" altLang="zh-CN" dirty="0">
              <a:solidFill>
                <a:srgbClr val="808080"/>
              </a:solidFill>
            </a:endParaRPr>
          </a:p>
          <a:p>
            <a:r>
              <a:rPr lang="zh-CN" altLang="zh-CN" dirty="0">
                <a:solidFill>
                  <a:srgbClr val="808080"/>
                </a:solidFill>
              </a:rPr>
              <a:t>解决方案：</a:t>
            </a:r>
            <a:endParaRPr lang="zh-CN" altLang="zh-CN" dirty="0">
              <a:solidFill>
                <a:srgbClr val="808080"/>
              </a:solidFill>
            </a:endParaRPr>
          </a:p>
          <a:p>
            <a:r>
              <a:rPr lang="zh-CN" altLang="zh-CN" dirty="0">
                <a:solidFill>
                  <a:srgbClr val="808080"/>
                </a:solidFill>
              </a:rPr>
              <a:t>用一个中介对象来封装一系列的对象交互。中介者使各对象不需要显式地相互引用，从而使其耦合松散，而且可以独立地改变它们之间的交互</a:t>
            </a:r>
            <a:endParaRPr lang="zh-CN" altLang="zh-CN" dirty="0">
              <a:solidFill>
                <a:srgbClr val="808080"/>
              </a:solidFill>
            </a:endParaRPr>
          </a:p>
          <a:p>
            <a:endParaRPr lang="zh-CN" altLang="zh-CN" dirty="0">
              <a:solidFill>
                <a:srgbClr val="808080"/>
              </a:solidFill>
            </a:endParaRPr>
          </a:p>
          <a:p>
            <a:r>
              <a:rPr lang="zh-CN" altLang="zh-CN" dirty="0">
                <a:solidFill>
                  <a:srgbClr val="808080"/>
                </a:solidFill>
              </a:rPr>
              <a:t>案例：</a:t>
            </a:r>
            <a:endParaRPr lang="zh-CN" altLang="zh-CN" dirty="0">
              <a:solidFill>
                <a:srgbClr val="808080"/>
              </a:solidFill>
            </a:endParaRPr>
          </a:p>
          <a:p>
            <a:r>
              <a:rPr lang="zh-CN" altLang="zh-CN" dirty="0">
                <a:solidFill>
                  <a:srgbClr val="808080"/>
                </a:solidFill>
              </a:rPr>
              <a:t>MVC 框架，其中C（控制器）就是 M（模型）和 V（视图）的中介者</a:t>
            </a:r>
            <a:endParaRPr lang="zh-CN" altLang="zh-CN" dirty="0">
              <a:solidFill>
                <a:srgbClr val="80808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4" end="4"/>
                                            </p:txEl>
                                          </p:spTgt>
                                        </p:tgtEl>
                                        <p:attrNameLst>
                                          <p:attrName>style.visibility</p:attrName>
                                        </p:attrNameLst>
                                      </p:cBhvr>
                                      <p:to>
                                        <p:strVal val="visible"/>
                                      </p:to>
                                    </p:set>
                                    <p:animEffect transition="in" filter="blinds(horizontal)">
                                      <p:cBhvr>
                                        <p:cTn id="7" dur="500"/>
                                        <p:tgtEl>
                                          <p:spTgt spid="614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147">
                                            <p:txEl>
                                              <p:pRg st="6" end="6"/>
                                            </p:txEl>
                                          </p:spTgt>
                                        </p:tgtEl>
                                        <p:attrNameLst>
                                          <p:attrName>style.visibility</p:attrName>
                                        </p:attrNameLst>
                                      </p:cBhvr>
                                      <p:to>
                                        <p:strVal val="visible"/>
                                      </p:to>
                                    </p:set>
                                    <p:anim calcmode="lin" valueType="num">
                                      <p:cBhvr additive="base">
                                        <p:cTn id="12" dur="500" fill="hold"/>
                                        <p:tgtEl>
                                          <p:spTgt spid="6147">
                                            <p:txEl>
                                              <p:pRg st="6" end="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147">
                                            <p:txEl>
                                              <p:pRg st="6" end="6"/>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6147">
                                            <p:txEl>
                                              <p:pRg st="7" end="7"/>
                                            </p:txEl>
                                          </p:spTgt>
                                        </p:tgtEl>
                                        <p:attrNameLst>
                                          <p:attrName>style.visibility</p:attrName>
                                        </p:attrNameLst>
                                      </p:cBhvr>
                                      <p:to>
                                        <p:strVal val="visible"/>
                                      </p:to>
                                    </p:set>
                                    <p:anim calcmode="lin" valueType="num">
                                      <p:cBhvr additive="base">
                                        <p:cTn id="16" dur="500" fill="hold"/>
                                        <p:tgtEl>
                                          <p:spTgt spid="6147">
                                            <p:txEl>
                                              <p:pRg st="7" end="7"/>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614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title"/>
          </p:nvPr>
        </p:nvSpPr>
        <p:spPr/>
        <p:txBody>
          <a:bodyPr anchor="ctr">
            <a:normAutofit/>
          </a:bodyPr>
          <a:p>
            <a:r>
              <a:rPr lang="zh-CN" altLang="en-US" dirty="0">
                <a:solidFill>
                  <a:schemeClr val="tx2"/>
                </a:solidFill>
              </a:rPr>
              <a:t>十、迭代器模式（Iterator ）</a:t>
            </a:r>
            <a:endParaRPr lang="zh-CN" altLang="en-US" dirty="0">
              <a:solidFill>
                <a:schemeClr val="tx2"/>
              </a:solidFill>
            </a:endParaRPr>
          </a:p>
        </p:txBody>
      </p:sp>
      <p:sp>
        <p:nvSpPr>
          <p:cNvPr id="6147" name="文本占位符 6146"/>
          <p:cNvSpPr>
            <a:spLocks noGrp="1"/>
          </p:cNvSpPr>
          <p:nvPr>
            <p:ph type="body" idx="1"/>
          </p:nvPr>
        </p:nvSpPr>
        <p:spPr>
          <a:xfrm>
            <a:off x="457200" y="1181100"/>
            <a:ext cx="8229600" cy="3924300"/>
          </a:xfrm>
        </p:spPr>
        <p:txBody>
          <a:bodyPr>
            <a:normAutofit fontScale="90000" lnSpcReduction="20000"/>
          </a:bodyPr>
          <a:p>
            <a:r>
              <a:rPr lang="zh-CN" altLang="en-US" dirty="0">
                <a:solidFill>
                  <a:srgbClr val="808080"/>
                </a:solidFill>
              </a:rPr>
              <a:t>问题：</a:t>
            </a:r>
            <a:endParaRPr lang="zh-CN" altLang="en-US" dirty="0">
              <a:solidFill>
                <a:srgbClr val="808080"/>
              </a:solidFill>
            </a:endParaRPr>
          </a:p>
          <a:p>
            <a:r>
              <a:rPr lang="zh-CN" altLang="en-US" dirty="0">
                <a:solidFill>
                  <a:srgbClr val="808080"/>
                </a:solidFill>
              </a:rPr>
              <a:t>如一个列表(List)或者一个集合(Set)，我们如何提供一种方法来让别人可以访问它的元素，而又不需要暴露它的内部结构？</a:t>
            </a:r>
            <a:endParaRPr lang="zh-CN" altLang="en-US" dirty="0">
              <a:solidFill>
                <a:srgbClr val="808080"/>
              </a:solidFill>
            </a:endParaRPr>
          </a:p>
          <a:p>
            <a:endParaRPr lang="zh-CN" altLang="en-US" dirty="0">
              <a:solidFill>
                <a:srgbClr val="808080"/>
              </a:solidFill>
            </a:endParaRPr>
          </a:p>
          <a:p>
            <a:r>
              <a:rPr lang="zh-CN" altLang="en-US" dirty="0">
                <a:solidFill>
                  <a:srgbClr val="808080"/>
                </a:solidFill>
              </a:rPr>
              <a:t>解决方案：</a:t>
            </a:r>
            <a:endParaRPr lang="zh-CN" altLang="en-US" dirty="0">
              <a:solidFill>
                <a:srgbClr val="808080"/>
              </a:solidFill>
            </a:endParaRPr>
          </a:p>
          <a:p>
            <a:r>
              <a:rPr lang="zh-CN" altLang="en-US" dirty="0">
                <a:solidFill>
                  <a:srgbClr val="808080"/>
                </a:solidFill>
              </a:rPr>
              <a:t>使用迭代器模式来提供对聚合对象的统一存取，即提供一个外部的迭代器来对聚合对象进行访问和遍历 , 而又不需暴露该对象的内部结构。</a:t>
            </a:r>
            <a:endParaRPr lang="zh-CN" altLang="en-US" dirty="0">
              <a:solidFill>
                <a:srgbClr val="808080"/>
              </a:solidFill>
            </a:endParaRPr>
          </a:p>
          <a:p>
            <a:endParaRPr lang="zh-CN" altLang="en-US" dirty="0">
              <a:solidFill>
                <a:srgbClr val="808080"/>
              </a:solidFill>
            </a:endParaRPr>
          </a:p>
          <a:p>
            <a:endParaRPr lang="zh-CN" altLang="en-US" dirty="0">
              <a:solidFill>
                <a:srgbClr val="808080"/>
              </a:solidFill>
            </a:endParaRPr>
          </a:p>
          <a:p>
            <a:r>
              <a:rPr lang="zh-CN" altLang="en-US" dirty="0">
                <a:solidFill>
                  <a:srgbClr val="808080"/>
                </a:solidFill>
              </a:rPr>
              <a:t>案例：</a:t>
            </a:r>
            <a:endParaRPr lang="zh-CN" altLang="en-US" dirty="0">
              <a:solidFill>
                <a:srgbClr val="808080"/>
              </a:solidFill>
            </a:endParaRPr>
          </a:p>
          <a:p>
            <a:r>
              <a:rPr lang="en-US" altLang="zh-CN" dirty="0">
                <a:solidFill>
                  <a:srgbClr val="808080"/>
                </a:solidFill>
              </a:rPr>
              <a:t>foreach</a:t>
            </a:r>
            <a:endParaRPr lang="en-US" altLang="zh-CN" dirty="0">
              <a:solidFill>
                <a:srgbClr val="80808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4" end="4"/>
                                            </p:txEl>
                                          </p:spTgt>
                                        </p:tgtEl>
                                        <p:attrNameLst>
                                          <p:attrName>style.visibility</p:attrName>
                                        </p:attrNameLst>
                                      </p:cBhvr>
                                      <p:to>
                                        <p:strVal val="visible"/>
                                      </p:to>
                                    </p:set>
                                    <p:animEffect transition="in" filter="blinds(horizontal)">
                                      <p:cBhvr>
                                        <p:cTn id="7" dur="500"/>
                                        <p:tgtEl>
                                          <p:spTgt spid="614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147">
                                            <p:txEl>
                                              <p:pRg st="8" end="8"/>
                                            </p:txEl>
                                          </p:spTgt>
                                        </p:tgtEl>
                                        <p:attrNameLst>
                                          <p:attrName>style.visibility</p:attrName>
                                        </p:attrNameLst>
                                      </p:cBhvr>
                                      <p:to>
                                        <p:strVal val="visible"/>
                                      </p:to>
                                    </p:set>
                                    <p:anim calcmode="lin" valueType="num">
                                      <p:cBhvr additive="base">
                                        <p:cTn id="12" dur="500" fill="hold"/>
                                        <p:tgtEl>
                                          <p:spTgt spid="6147">
                                            <p:txEl>
                                              <p:pRg st="8" end="8"/>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14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title"/>
          </p:nvPr>
        </p:nvSpPr>
        <p:spPr/>
        <p:txBody>
          <a:bodyPr anchor="ctr">
            <a:normAutofit/>
          </a:bodyPr>
          <a:p>
            <a:r>
              <a:rPr lang="zh-CN" altLang="en-US" dirty="0">
                <a:solidFill>
                  <a:schemeClr val="tx2"/>
                </a:solidFill>
              </a:rPr>
              <a:t>十一、策略模式（Strategy）</a:t>
            </a:r>
            <a:endParaRPr lang="zh-CN" altLang="en-US" dirty="0">
              <a:solidFill>
                <a:schemeClr val="tx2"/>
              </a:solidFill>
            </a:endParaRPr>
          </a:p>
        </p:txBody>
      </p:sp>
      <p:sp>
        <p:nvSpPr>
          <p:cNvPr id="6147" name="文本占位符 6146"/>
          <p:cNvSpPr>
            <a:spLocks noGrp="1"/>
          </p:cNvSpPr>
          <p:nvPr>
            <p:ph type="body" idx="1"/>
          </p:nvPr>
        </p:nvSpPr>
        <p:spPr>
          <a:xfrm>
            <a:off x="457200" y="1181100"/>
            <a:ext cx="8229600" cy="3924300"/>
          </a:xfrm>
        </p:spPr>
        <p:txBody>
          <a:bodyPr>
            <a:normAutofit lnSpcReduction="20000"/>
          </a:bodyPr>
          <a:p>
            <a:r>
              <a:rPr lang="zh-CN" altLang="zh-CN" dirty="0">
                <a:solidFill>
                  <a:srgbClr val="808080"/>
                </a:solidFill>
              </a:rPr>
              <a:t>问题：</a:t>
            </a:r>
            <a:endParaRPr lang="zh-CN" altLang="zh-CN" dirty="0">
              <a:solidFill>
                <a:srgbClr val="808080"/>
              </a:solidFill>
            </a:endParaRPr>
          </a:p>
          <a:p>
            <a:r>
              <a:rPr lang="zh-CN" altLang="zh-CN" dirty="0">
                <a:solidFill>
                  <a:srgbClr val="808080"/>
                </a:solidFill>
              </a:rPr>
              <a:t>如何让算法和对象分开来，使得算法可以独立于使用它的客户而变化？</a:t>
            </a:r>
            <a:endParaRPr lang="zh-CN" altLang="zh-CN" dirty="0">
              <a:solidFill>
                <a:srgbClr val="808080"/>
              </a:solidFill>
            </a:endParaRPr>
          </a:p>
          <a:p>
            <a:endParaRPr lang="zh-CN" altLang="zh-CN" dirty="0">
              <a:solidFill>
                <a:srgbClr val="808080"/>
              </a:solidFill>
            </a:endParaRPr>
          </a:p>
          <a:p>
            <a:r>
              <a:rPr lang="zh-CN" altLang="zh-CN" dirty="0">
                <a:solidFill>
                  <a:srgbClr val="808080"/>
                </a:solidFill>
              </a:rPr>
              <a:t>解决方案：</a:t>
            </a:r>
            <a:endParaRPr lang="zh-CN" altLang="zh-CN" dirty="0">
              <a:solidFill>
                <a:srgbClr val="808080"/>
              </a:solidFill>
            </a:endParaRPr>
          </a:p>
          <a:p>
            <a:r>
              <a:rPr lang="zh-CN" altLang="zh-CN" dirty="0">
                <a:solidFill>
                  <a:srgbClr val="808080"/>
                </a:solidFill>
              </a:rPr>
              <a:t>定义一系列的算法，把每一个算法封装起来，并且使它们可相互替换</a:t>
            </a:r>
            <a:endParaRPr lang="zh-CN" altLang="zh-CN" dirty="0">
              <a:solidFill>
                <a:srgbClr val="808080"/>
              </a:solidFill>
            </a:endParaRPr>
          </a:p>
          <a:p>
            <a:endParaRPr lang="zh-CN" altLang="zh-CN" dirty="0">
              <a:solidFill>
                <a:srgbClr val="808080"/>
              </a:solidFill>
            </a:endParaRPr>
          </a:p>
          <a:p>
            <a:endParaRPr lang="zh-CN" altLang="zh-CN" dirty="0">
              <a:solidFill>
                <a:srgbClr val="808080"/>
              </a:solidFill>
            </a:endParaRPr>
          </a:p>
          <a:p>
            <a:r>
              <a:rPr lang="zh-CN" altLang="zh-CN" dirty="0">
                <a:solidFill>
                  <a:srgbClr val="808080"/>
                </a:solidFill>
              </a:rPr>
              <a:t>案例：</a:t>
            </a:r>
            <a:r>
              <a:rPr lang="en-US" altLang="zh-CN" dirty="0">
                <a:solidFill>
                  <a:srgbClr val="808080"/>
                </a:solidFill>
              </a:rPr>
              <a:t>mvc controller</a:t>
            </a:r>
            <a:r>
              <a:rPr lang="zh-CN" altLang="en-US" dirty="0">
                <a:solidFill>
                  <a:srgbClr val="808080"/>
                </a:solidFill>
              </a:rPr>
              <a:t>的替换</a:t>
            </a:r>
            <a:endParaRPr lang="zh-CN" altLang="en-US" dirty="0">
              <a:solidFill>
                <a:srgbClr val="808080"/>
              </a:solidFill>
            </a:endParaRPr>
          </a:p>
          <a:p>
            <a:pPr marL="0" indent="0">
              <a:buNone/>
            </a:pPr>
            <a:endParaRPr lang="zh-CN" altLang="zh-CN" dirty="0">
              <a:solidFill>
                <a:srgbClr val="80808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4" end="4"/>
                                            </p:txEl>
                                          </p:spTgt>
                                        </p:tgtEl>
                                        <p:attrNameLst>
                                          <p:attrName>style.visibility</p:attrName>
                                        </p:attrNameLst>
                                      </p:cBhvr>
                                      <p:to>
                                        <p:strVal val="visible"/>
                                      </p:to>
                                    </p:set>
                                    <p:animEffect transition="in" filter="blinds(horizontal)">
                                      <p:cBhvr>
                                        <p:cTn id="7" dur="500"/>
                                        <p:tgtEl>
                                          <p:spTgt spid="614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147">
                                            <p:txEl>
                                              <p:pRg st="7" end="7"/>
                                            </p:txEl>
                                          </p:spTgt>
                                        </p:tgtEl>
                                        <p:attrNameLst>
                                          <p:attrName>style.visibility</p:attrName>
                                        </p:attrNameLst>
                                      </p:cBhvr>
                                      <p:to>
                                        <p:strVal val="visible"/>
                                      </p:to>
                                    </p:set>
                                    <p:anim calcmode="lin" valueType="num">
                                      <p:cBhvr additive="base">
                                        <p:cTn id="12" dur="500" fill="hold"/>
                                        <p:tgtEl>
                                          <p:spTgt spid="6147">
                                            <p:txEl>
                                              <p:pRg st="7" end="7"/>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14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 name="图片 21"/>
          <p:cNvPicPr>
            <a:picLocks noChangeAspect="1"/>
          </p:cNvPicPr>
          <p:nvPr/>
        </p:nvPicPr>
        <p:blipFill>
          <a:blip r:embed="rId1"/>
          <a:stretch>
            <a:fillRect/>
          </a:stretch>
        </p:blipFill>
        <p:spPr>
          <a:xfrm>
            <a:off x="1434465" y="767715"/>
            <a:ext cx="5831205" cy="4027170"/>
          </a:xfrm>
          <a:prstGeom prst="rect">
            <a:avLst/>
          </a:prstGeom>
        </p:spPr>
      </p:pic>
      <p:sp>
        <p:nvSpPr>
          <p:cNvPr id="23" name="文本框 22"/>
          <p:cNvSpPr txBox="1"/>
          <p:nvPr/>
        </p:nvSpPr>
        <p:spPr>
          <a:xfrm>
            <a:off x="2131695" y="467995"/>
            <a:ext cx="640080" cy="368300"/>
          </a:xfrm>
          <a:prstGeom prst="rect">
            <a:avLst/>
          </a:prstGeom>
          <a:noFill/>
        </p:spPr>
        <p:txBody>
          <a:bodyPr wrap="none" rtlCol="0">
            <a:spAutoFit/>
          </a:bodyPr>
          <a:p>
            <a:r>
              <a:rPr lang="zh-CN" altLang="en-US">
                <a:solidFill>
                  <a:schemeClr val="accent1"/>
                </a:solidFill>
                <a:effectLst>
                  <a:outerShdw blurRad="38100" dist="25400" dir="5400000" algn="ctr" rotWithShape="0">
                    <a:srgbClr val="6E747A">
                      <a:alpha val="43000"/>
                    </a:srgbClr>
                  </a:outerShdw>
                </a:effectLst>
              </a:rPr>
              <a:t>单例</a:t>
            </a:r>
            <a:endParaRPr lang="zh-CN" altLang="en-US">
              <a:solidFill>
                <a:schemeClr val="accent1"/>
              </a:solidFill>
              <a:effectLst>
                <a:outerShdw blurRad="38100" dist="25400" dir="5400000" algn="ctr" rotWithShape="0">
                  <a:srgbClr val="6E747A">
                    <a:alpha val="43000"/>
                  </a:srgbClr>
                </a:outerShdw>
              </a:effectLst>
            </a:endParaRPr>
          </a:p>
        </p:txBody>
      </p:sp>
      <p:sp>
        <p:nvSpPr>
          <p:cNvPr id="25" name="文本框 24"/>
          <p:cNvSpPr txBox="1"/>
          <p:nvPr/>
        </p:nvSpPr>
        <p:spPr>
          <a:xfrm>
            <a:off x="3026410" y="399415"/>
            <a:ext cx="640080" cy="368300"/>
          </a:xfrm>
          <a:prstGeom prst="rect">
            <a:avLst/>
          </a:prstGeom>
          <a:noFill/>
        </p:spPr>
        <p:txBody>
          <a:bodyPr wrap="none" rtlCol="0">
            <a:spAutoFit/>
          </a:bodyPr>
          <a:p>
            <a:r>
              <a:rPr lang="zh-CN" altLang="en-US">
                <a:solidFill>
                  <a:schemeClr val="accent1"/>
                </a:solidFill>
                <a:effectLst>
                  <a:outerShdw blurRad="38100" dist="25400" dir="5400000" algn="ctr" rotWithShape="0">
                    <a:srgbClr val="6E747A">
                      <a:alpha val="43000"/>
                    </a:srgbClr>
                  </a:outerShdw>
                </a:effectLst>
              </a:rPr>
              <a:t>工厂</a:t>
            </a:r>
            <a:endParaRPr lang="zh-CN" altLang="en-US">
              <a:solidFill>
                <a:schemeClr val="accent1"/>
              </a:solidFill>
              <a:effectLst>
                <a:outerShdw blurRad="38100" dist="25400" dir="5400000" algn="ctr" rotWithShape="0">
                  <a:srgbClr val="6E747A">
                    <a:alpha val="43000"/>
                  </a:srgbClr>
                </a:outerShdw>
              </a:effectLst>
            </a:endParaRPr>
          </a:p>
        </p:txBody>
      </p:sp>
      <p:sp>
        <p:nvSpPr>
          <p:cNvPr id="26" name="文本框 25"/>
          <p:cNvSpPr txBox="1"/>
          <p:nvPr/>
        </p:nvSpPr>
        <p:spPr>
          <a:xfrm>
            <a:off x="2624455" y="1192530"/>
            <a:ext cx="640080" cy="368300"/>
          </a:xfrm>
          <a:prstGeom prst="rect">
            <a:avLst/>
          </a:prstGeom>
          <a:noFill/>
        </p:spPr>
        <p:txBody>
          <a:bodyPr wrap="none" rtlCol="0">
            <a:spAutoFit/>
          </a:bodyPr>
          <a:p>
            <a:r>
              <a:rPr lang="zh-CN" altLang="en-US">
                <a:solidFill>
                  <a:schemeClr val="accent1"/>
                </a:solidFill>
                <a:effectLst>
                  <a:outerShdw blurRad="38100" dist="25400" dir="5400000" algn="ctr" rotWithShape="0">
                    <a:srgbClr val="6E747A">
                      <a:alpha val="43000"/>
                    </a:srgbClr>
                  </a:outerShdw>
                </a:effectLst>
              </a:rPr>
              <a:t>外观</a:t>
            </a:r>
            <a:endParaRPr lang="zh-CN"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2962275" y="453390"/>
            <a:ext cx="1169670" cy="577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zh-CN" altLang="en-US" sz="1400">
              <a:solidFill>
                <a:schemeClr val="accent4">
                  <a:lumMod val="50000"/>
                  <a:lumOff val="50000"/>
                </a:schemeClr>
              </a:solidFill>
              <a:effectLst>
                <a:outerShdw blurRad="38100" dist="19050" dir="2700000" algn="tl" rotWithShape="0">
                  <a:schemeClr val="dk1">
                    <a:alpha val="40000"/>
                  </a:schemeClr>
                </a:outerShdw>
              </a:effectLst>
            </a:endParaRPr>
          </a:p>
        </p:txBody>
      </p:sp>
      <p:sp>
        <p:nvSpPr>
          <p:cNvPr id="6" name="文本框 5"/>
          <p:cNvSpPr txBox="1"/>
          <p:nvPr/>
        </p:nvSpPr>
        <p:spPr>
          <a:xfrm>
            <a:off x="3227070" y="558165"/>
            <a:ext cx="673735" cy="368300"/>
          </a:xfrm>
          <a:prstGeom prst="rect">
            <a:avLst/>
          </a:prstGeom>
          <a:noFill/>
          <a:ln>
            <a:noFill/>
          </a:ln>
        </p:spPr>
        <p:txBody>
          <a:bodyPr wrap="none" rtlCol="0">
            <a:spAutoFit/>
            <a:scene3d>
              <a:camera prst="orthographicFront"/>
              <a:lightRig rig="threePt" dir="t"/>
            </a:scene3d>
          </a:bodyPr>
          <a:p>
            <a:r>
              <a:rPr lang="en-US" altLang="zh-CN" sz="1800">
                <a:solidFill>
                  <a:schemeClr val="bg1"/>
                </a:solidFill>
                <a:effectLst>
                  <a:outerShdw blurRad="38100" dist="19050" dir="2700000" algn="tl" rotWithShape="0">
                    <a:schemeClr val="dk1">
                      <a:alpha val="40000"/>
                    </a:schemeClr>
                  </a:outerShdw>
                </a:effectLst>
              </a:rPr>
              <a:t>View</a:t>
            </a:r>
            <a:endParaRPr lang="en-US" altLang="zh-CN" sz="1800">
              <a:solidFill>
                <a:schemeClr val="bg1"/>
              </a:solidFill>
              <a:effectLst>
                <a:outerShdw blurRad="38100" dist="19050" dir="2700000" algn="tl" rotWithShape="0">
                  <a:schemeClr val="dk1">
                    <a:alpha val="40000"/>
                  </a:schemeClr>
                </a:outerShdw>
              </a:effectLst>
            </a:endParaRPr>
          </a:p>
        </p:txBody>
      </p:sp>
      <p:sp>
        <p:nvSpPr>
          <p:cNvPr id="7" name="矩形 6"/>
          <p:cNvSpPr/>
          <p:nvPr/>
        </p:nvSpPr>
        <p:spPr>
          <a:xfrm>
            <a:off x="2962910" y="1031240"/>
            <a:ext cx="1169670" cy="577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zh-CN" altLang="en-US" sz="1400">
              <a:solidFill>
                <a:schemeClr val="accent4">
                  <a:lumMod val="50000"/>
                  <a:lumOff val="50000"/>
                </a:schemeClr>
              </a:solidFill>
              <a:effectLst>
                <a:outerShdw blurRad="38100" dist="19050" dir="2700000" algn="tl" rotWithShape="0">
                  <a:schemeClr val="dk1">
                    <a:alpha val="40000"/>
                  </a:schemeClr>
                </a:outerShdw>
              </a:effectLst>
            </a:endParaRPr>
          </a:p>
        </p:txBody>
      </p:sp>
      <p:sp>
        <p:nvSpPr>
          <p:cNvPr id="8" name="文本框 7"/>
          <p:cNvSpPr txBox="1"/>
          <p:nvPr/>
        </p:nvSpPr>
        <p:spPr>
          <a:xfrm>
            <a:off x="2962910" y="1136015"/>
            <a:ext cx="1138555" cy="337185"/>
          </a:xfrm>
          <a:prstGeom prst="rect">
            <a:avLst/>
          </a:prstGeom>
          <a:noFill/>
        </p:spPr>
        <p:txBody>
          <a:bodyPr wrap="none" rtlCol="0">
            <a:spAutoFit/>
            <a:scene3d>
              <a:camera prst="orthographicFront"/>
              <a:lightRig rig="threePt" dir="t"/>
            </a:scene3d>
          </a:bodyPr>
          <a:p>
            <a:r>
              <a:rPr lang="en-US" altLang="zh-CN" sz="1600">
                <a:solidFill>
                  <a:schemeClr val="bg1"/>
                </a:solidFill>
                <a:effectLst>
                  <a:outerShdw blurRad="38100" dist="19050" dir="2700000" algn="tl" rotWithShape="0">
                    <a:schemeClr val="dk1">
                      <a:alpha val="40000"/>
                    </a:schemeClr>
                  </a:outerShdw>
                </a:effectLst>
              </a:rPr>
              <a:t>ViewScript</a:t>
            </a:r>
            <a:endParaRPr lang="en-US" altLang="zh-CN" sz="1600">
              <a:solidFill>
                <a:schemeClr val="bg1"/>
              </a:solidFill>
              <a:effectLst>
                <a:outerShdw blurRad="38100" dist="19050" dir="2700000" algn="tl" rotWithShape="0">
                  <a:schemeClr val="dk1">
                    <a:alpha val="40000"/>
                  </a:schemeClr>
                </a:outerShdw>
              </a:effectLst>
            </a:endParaRPr>
          </a:p>
        </p:txBody>
      </p:sp>
      <p:sp>
        <p:nvSpPr>
          <p:cNvPr id="9" name="矩形 8"/>
          <p:cNvSpPr/>
          <p:nvPr/>
        </p:nvSpPr>
        <p:spPr>
          <a:xfrm>
            <a:off x="2524760" y="2668905"/>
            <a:ext cx="2005965" cy="577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zh-CN" altLang="en-US" sz="1400">
              <a:solidFill>
                <a:schemeClr val="accent4">
                  <a:lumMod val="50000"/>
                  <a:lumOff val="50000"/>
                </a:schemeClr>
              </a:solidFill>
              <a:effectLst>
                <a:outerShdw blurRad="38100" dist="19050" dir="2700000" algn="tl" rotWithShape="0">
                  <a:schemeClr val="dk1">
                    <a:alpha val="40000"/>
                  </a:schemeClr>
                </a:outerShdw>
              </a:effectLst>
            </a:endParaRPr>
          </a:p>
        </p:txBody>
      </p:sp>
      <p:sp>
        <p:nvSpPr>
          <p:cNvPr id="10" name="文本框 9"/>
          <p:cNvSpPr txBox="1"/>
          <p:nvPr/>
        </p:nvSpPr>
        <p:spPr>
          <a:xfrm>
            <a:off x="2856865" y="2773680"/>
            <a:ext cx="1477645" cy="368300"/>
          </a:xfrm>
          <a:prstGeom prst="rect">
            <a:avLst/>
          </a:prstGeom>
          <a:noFill/>
          <a:ln>
            <a:noFill/>
          </a:ln>
        </p:spPr>
        <p:txBody>
          <a:bodyPr wrap="square" rtlCol="0">
            <a:spAutoFit/>
            <a:scene3d>
              <a:camera prst="orthographicFront"/>
              <a:lightRig rig="threePt" dir="t"/>
            </a:scene3d>
          </a:bodyPr>
          <a:p>
            <a:pPr algn="ctr"/>
            <a:r>
              <a:rPr lang="en-US" altLang="zh-CN" sz="1800">
                <a:solidFill>
                  <a:schemeClr val="bg1"/>
                </a:solidFill>
                <a:effectLst>
                  <a:outerShdw blurRad="38100" dist="19050" dir="2700000" algn="tl" rotWithShape="0">
                    <a:schemeClr val="dk1">
                      <a:alpha val="40000"/>
                    </a:schemeClr>
                  </a:outerShdw>
                </a:effectLst>
              </a:rPr>
              <a:t>Controller</a:t>
            </a:r>
            <a:endParaRPr lang="en-US" altLang="zh-CN" sz="1800">
              <a:solidFill>
                <a:schemeClr val="bg1"/>
              </a:solidFill>
              <a:effectLst>
                <a:outerShdw blurRad="38100" dist="19050" dir="2700000" algn="tl" rotWithShape="0">
                  <a:schemeClr val="dk1">
                    <a:alpha val="40000"/>
                  </a:schemeClr>
                </a:outerShdw>
              </a:effectLst>
            </a:endParaRPr>
          </a:p>
        </p:txBody>
      </p:sp>
      <p:sp>
        <p:nvSpPr>
          <p:cNvPr id="11" name="矩形 10"/>
          <p:cNvSpPr/>
          <p:nvPr/>
        </p:nvSpPr>
        <p:spPr>
          <a:xfrm>
            <a:off x="2534920" y="4526915"/>
            <a:ext cx="2005965" cy="577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zh-CN" altLang="en-US" sz="1400">
              <a:solidFill>
                <a:schemeClr val="accent4">
                  <a:lumMod val="50000"/>
                  <a:lumOff val="50000"/>
                </a:schemeClr>
              </a:solidFill>
              <a:effectLst>
                <a:outerShdw blurRad="38100" dist="19050" dir="2700000" algn="tl" rotWithShape="0">
                  <a:schemeClr val="dk1">
                    <a:alpha val="40000"/>
                  </a:schemeClr>
                </a:outerShdw>
              </a:effectLst>
            </a:endParaRPr>
          </a:p>
        </p:txBody>
      </p:sp>
      <p:sp>
        <p:nvSpPr>
          <p:cNvPr id="12" name="文本框 11"/>
          <p:cNvSpPr txBox="1"/>
          <p:nvPr/>
        </p:nvSpPr>
        <p:spPr>
          <a:xfrm>
            <a:off x="2856865" y="4631690"/>
            <a:ext cx="1477645" cy="368300"/>
          </a:xfrm>
          <a:prstGeom prst="rect">
            <a:avLst/>
          </a:prstGeom>
          <a:noFill/>
          <a:ln>
            <a:noFill/>
          </a:ln>
        </p:spPr>
        <p:txBody>
          <a:bodyPr wrap="square" rtlCol="0">
            <a:spAutoFit/>
            <a:scene3d>
              <a:camera prst="orthographicFront"/>
              <a:lightRig rig="threePt" dir="t"/>
            </a:scene3d>
          </a:bodyPr>
          <a:p>
            <a:pPr algn="ctr"/>
            <a:r>
              <a:rPr lang="en-US" altLang="zh-CN" sz="1800">
                <a:solidFill>
                  <a:schemeClr val="bg1"/>
                </a:solidFill>
                <a:effectLst>
                  <a:outerShdw blurRad="38100" dist="19050" dir="2700000" algn="tl" rotWithShape="0">
                    <a:schemeClr val="dk1">
                      <a:alpha val="40000"/>
                    </a:schemeClr>
                  </a:outerShdw>
                </a:effectLst>
              </a:rPr>
              <a:t>Model</a:t>
            </a:r>
            <a:endParaRPr lang="en-US" altLang="zh-CN" sz="1800">
              <a:solidFill>
                <a:schemeClr val="bg1"/>
              </a:solidFill>
              <a:effectLst>
                <a:outerShdw blurRad="38100" dist="19050" dir="2700000" algn="tl" rotWithShape="0">
                  <a:schemeClr val="dk1">
                    <a:alpha val="40000"/>
                  </a:schemeClr>
                </a:outerShdw>
              </a:effectLst>
            </a:endParaRPr>
          </a:p>
        </p:txBody>
      </p:sp>
      <p:cxnSp>
        <p:nvCxnSpPr>
          <p:cNvPr id="13" name="直接箭头连接符 12"/>
          <p:cNvCxnSpPr>
            <a:stCxn id="9" idx="0"/>
            <a:endCxn id="7" idx="2"/>
          </p:cNvCxnSpPr>
          <p:nvPr/>
        </p:nvCxnSpPr>
        <p:spPr>
          <a:xfrm flipV="1">
            <a:off x="3528060" y="1537335"/>
            <a:ext cx="19685" cy="10598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4" name="直接箭头连接符 13"/>
          <p:cNvCxnSpPr/>
          <p:nvPr/>
        </p:nvCxnSpPr>
        <p:spPr>
          <a:xfrm flipH="1">
            <a:off x="3867785" y="1572260"/>
            <a:ext cx="1905" cy="11169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736340" y="3227070"/>
            <a:ext cx="0" cy="1322070"/>
          </a:xfrm>
          <a:prstGeom prst="straightConnector1">
            <a:avLst/>
          </a:prstGeom>
          <a:ln>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3413125" y="3227070"/>
            <a:ext cx="0" cy="1322070"/>
          </a:xfrm>
          <a:prstGeom prst="straightConnector1">
            <a:avLst/>
          </a:prstGeom>
          <a:ln>
            <a:tailEnd type="arrow"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540885" y="4368165"/>
            <a:ext cx="894080" cy="306705"/>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scene3d>
              <a:camera prst="orthographicFront"/>
              <a:lightRig rig="threePt" dir="t"/>
            </a:scene3d>
          </a:bodyPr>
          <a:p>
            <a:r>
              <a:rPr lang="zh-CN" altLang="zh-CN" sz="1400">
                <a:solidFill>
                  <a:schemeClr val="accent4">
                    <a:lumMod val="50000"/>
                    <a:lumOff val="50000"/>
                  </a:schemeClr>
                </a:solidFill>
                <a:effectLst>
                  <a:outerShdw blurRad="38100" dist="19050" dir="2700000" algn="tl" rotWithShape="0">
                    <a:schemeClr val="dk1">
                      <a:alpha val="40000"/>
                    </a:schemeClr>
                  </a:outerShdw>
                </a:effectLst>
              </a:rPr>
              <a:t>数据映射</a:t>
            </a:r>
            <a:endParaRPr lang="zh-CN" altLang="zh-CN" sz="1400">
              <a:solidFill>
                <a:schemeClr val="accent4">
                  <a:lumMod val="50000"/>
                  <a:lumOff val="50000"/>
                </a:schemeClr>
              </a:solidFill>
              <a:effectLst>
                <a:outerShdw blurRad="38100" dist="19050" dir="2700000" algn="tl" rotWithShape="0">
                  <a:schemeClr val="dk1">
                    <a:alpha val="40000"/>
                  </a:schemeClr>
                </a:outerShdw>
              </a:effectLst>
            </a:endParaRPr>
          </a:p>
        </p:txBody>
      </p:sp>
      <p:sp>
        <p:nvSpPr>
          <p:cNvPr id="19" name="文本框 18"/>
          <p:cNvSpPr txBox="1"/>
          <p:nvPr/>
        </p:nvSpPr>
        <p:spPr>
          <a:xfrm>
            <a:off x="4131945" y="1136015"/>
            <a:ext cx="1343025" cy="306705"/>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scene3d>
              <a:camera prst="orthographicFront"/>
              <a:lightRig rig="threePt" dir="t"/>
            </a:scene3d>
          </a:bodyPr>
          <a:p>
            <a:r>
              <a:rPr lang="en-US" altLang="zh-CN" sz="1400">
                <a:solidFill>
                  <a:schemeClr val="accent4">
                    <a:lumMod val="50000"/>
                    <a:lumOff val="50000"/>
                  </a:schemeClr>
                </a:solidFill>
                <a:effectLst>
                  <a:outerShdw blurRad="38100" dist="19050" dir="2700000" algn="tl" rotWithShape="0">
                    <a:schemeClr val="dk1">
                      <a:alpha val="40000"/>
                    </a:schemeClr>
                  </a:outerShdw>
                </a:effectLst>
              </a:rPr>
              <a:t>Monobehaviour</a:t>
            </a:r>
            <a:endParaRPr lang="en-US" altLang="zh-CN" sz="1400">
              <a:solidFill>
                <a:schemeClr val="accent4">
                  <a:lumMod val="50000"/>
                  <a:lumOff val="50000"/>
                </a:schemeClr>
              </a:solidFill>
              <a:effectLst>
                <a:outerShdw blurRad="38100" dist="19050" dir="2700000" algn="tl" rotWithShape="0">
                  <a:schemeClr val="dk1">
                    <a:alpha val="40000"/>
                  </a:schemeClr>
                </a:outerShdw>
              </a:effectLst>
            </a:endParaRPr>
          </a:p>
        </p:txBody>
      </p:sp>
      <p:sp>
        <p:nvSpPr>
          <p:cNvPr id="20" name="文本框 19"/>
          <p:cNvSpPr txBox="1"/>
          <p:nvPr/>
        </p:nvSpPr>
        <p:spPr>
          <a:xfrm>
            <a:off x="4133215" y="558165"/>
            <a:ext cx="650875" cy="306705"/>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scene3d>
              <a:camera prst="orthographicFront"/>
              <a:lightRig rig="threePt" dir="t"/>
            </a:scene3d>
          </a:bodyPr>
          <a:p>
            <a:r>
              <a:rPr lang="en-US" altLang="zh-CN" sz="1400">
                <a:solidFill>
                  <a:schemeClr val="accent4">
                    <a:lumMod val="50000"/>
                    <a:lumOff val="50000"/>
                  </a:schemeClr>
                </a:solidFill>
                <a:effectLst>
                  <a:outerShdw blurRad="38100" dist="19050" dir="2700000" algn="tl" rotWithShape="0">
                    <a:schemeClr val="dk1">
                      <a:alpha val="40000"/>
                    </a:schemeClr>
                  </a:outerShdw>
                </a:effectLst>
              </a:rPr>
              <a:t>prefab</a:t>
            </a:r>
            <a:endParaRPr lang="en-US" altLang="zh-CN" sz="1400">
              <a:solidFill>
                <a:schemeClr val="accent4">
                  <a:lumMod val="50000"/>
                  <a:lumOff val="50000"/>
                </a:schemeClr>
              </a:solidFill>
              <a:effectLst>
                <a:outerShdw blurRad="38100" dist="19050" dir="2700000" algn="tl" rotWithShape="0">
                  <a:schemeClr val="dk1">
                    <a:alpha val="40000"/>
                  </a:schemeClr>
                </a:outerShdw>
              </a:effectLst>
            </a:endParaRPr>
          </a:p>
        </p:txBody>
      </p:sp>
      <p:sp>
        <p:nvSpPr>
          <p:cNvPr id="21" name="文本框 20"/>
          <p:cNvSpPr txBox="1"/>
          <p:nvPr/>
        </p:nvSpPr>
        <p:spPr>
          <a:xfrm>
            <a:off x="4530725" y="2773680"/>
            <a:ext cx="2047875" cy="30670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scene3d>
              <a:camera prst="orthographicFront"/>
              <a:lightRig rig="threePt" dir="t"/>
            </a:scene3d>
          </a:bodyPr>
          <a:p>
            <a:r>
              <a:rPr lang="zh-CN" altLang="zh-CN" sz="1400">
                <a:solidFill>
                  <a:schemeClr val="accent4">
                    <a:lumMod val="50000"/>
                    <a:lumOff val="50000"/>
                  </a:schemeClr>
                </a:solidFill>
                <a:effectLst>
                  <a:outerShdw blurRad="38100" dist="19050" dir="2700000" algn="tl" rotWithShape="0">
                    <a:schemeClr val="dk1">
                      <a:alpha val="40000"/>
                    </a:schemeClr>
                  </a:outerShdw>
                </a:effectLst>
              </a:rPr>
              <a:t>纯</a:t>
            </a:r>
            <a:r>
              <a:rPr lang="en-US" altLang="zh-CN" sz="1400">
                <a:solidFill>
                  <a:schemeClr val="accent4">
                    <a:lumMod val="50000"/>
                    <a:lumOff val="50000"/>
                  </a:schemeClr>
                </a:solidFill>
                <a:effectLst>
                  <a:outerShdw blurRad="38100" dist="19050" dir="2700000" algn="tl" rotWithShape="0">
                    <a:schemeClr val="dk1">
                      <a:alpha val="40000"/>
                    </a:schemeClr>
                  </a:outerShdw>
                </a:effectLst>
              </a:rPr>
              <a:t>C# script</a:t>
            </a:r>
            <a:endParaRPr lang="en-US" altLang="zh-CN" sz="1400">
              <a:solidFill>
                <a:schemeClr val="accent4">
                  <a:lumMod val="50000"/>
                  <a:lumOff val="50000"/>
                </a:schemeClr>
              </a:solidFill>
              <a:effectLst>
                <a:outerShdw blurRad="38100" dist="19050" dir="2700000" algn="tl" rotWithShape="0">
                  <a:schemeClr val="dk1">
                    <a:alpha val="40000"/>
                  </a:schemeClr>
                </a:outerShdw>
              </a:effectLst>
            </a:endParaRPr>
          </a:p>
        </p:txBody>
      </p:sp>
      <p:sp>
        <p:nvSpPr>
          <p:cNvPr id="22" name="文本框 21"/>
          <p:cNvSpPr txBox="1"/>
          <p:nvPr/>
        </p:nvSpPr>
        <p:spPr>
          <a:xfrm>
            <a:off x="4540885" y="4736465"/>
            <a:ext cx="2047875" cy="30670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scene3d>
              <a:camera prst="orthographicFront"/>
              <a:lightRig rig="threePt" dir="t"/>
            </a:scene3d>
          </a:bodyPr>
          <a:p>
            <a:r>
              <a:rPr lang="zh-CN" altLang="zh-CN" sz="1400">
                <a:solidFill>
                  <a:schemeClr val="accent4">
                    <a:lumMod val="50000"/>
                    <a:lumOff val="50000"/>
                  </a:schemeClr>
                </a:solidFill>
                <a:effectLst>
                  <a:outerShdw blurRad="38100" dist="19050" dir="2700000" algn="tl" rotWithShape="0">
                    <a:schemeClr val="dk1">
                      <a:alpha val="40000"/>
                    </a:schemeClr>
                  </a:outerShdw>
                </a:effectLst>
              </a:rPr>
              <a:t>纯</a:t>
            </a:r>
            <a:r>
              <a:rPr lang="en-US" altLang="zh-CN" sz="1400">
                <a:solidFill>
                  <a:schemeClr val="accent4">
                    <a:lumMod val="50000"/>
                    <a:lumOff val="50000"/>
                  </a:schemeClr>
                </a:solidFill>
                <a:effectLst>
                  <a:outerShdw blurRad="38100" dist="19050" dir="2700000" algn="tl" rotWithShape="0">
                    <a:schemeClr val="dk1">
                      <a:alpha val="40000"/>
                    </a:schemeClr>
                  </a:outerShdw>
                </a:effectLst>
              </a:rPr>
              <a:t>C# script</a:t>
            </a:r>
            <a:endParaRPr lang="en-US" altLang="zh-CN" sz="1400">
              <a:solidFill>
                <a:schemeClr val="accent4">
                  <a:lumMod val="50000"/>
                  <a:lumOff val="50000"/>
                </a:schemeClr>
              </a:solidFill>
              <a:effectLst>
                <a:outerShdw blurRad="38100" dist="19050" dir="2700000" algn="tl" rotWithShape="0">
                  <a:schemeClr val="dk1">
                    <a:alpha val="40000"/>
                  </a:schemeClr>
                </a:outerShdw>
              </a:effectLst>
            </a:endParaRPr>
          </a:p>
        </p:txBody>
      </p:sp>
      <p:sp>
        <p:nvSpPr>
          <p:cNvPr id="23" name="文本框 22"/>
          <p:cNvSpPr txBox="1"/>
          <p:nvPr/>
        </p:nvSpPr>
        <p:spPr>
          <a:xfrm>
            <a:off x="3736340" y="3703955"/>
            <a:ext cx="369570" cy="306705"/>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scene3d>
              <a:camera prst="orthographicFront"/>
              <a:lightRig rig="threePt" dir="t"/>
            </a:scene3d>
          </a:bodyPr>
          <a:p>
            <a:r>
              <a:rPr lang="en-US" altLang="zh-CN" sz="1400">
                <a:solidFill>
                  <a:schemeClr val="accent4">
                    <a:lumMod val="50000"/>
                    <a:lumOff val="50000"/>
                  </a:schemeClr>
                </a:solidFill>
                <a:effectLst>
                  <a:outerShdw blurRad="38100" dist="19050" dir="2700000" algn="tl" rotWithShape="0">
                    <a:schemeClr val="dk1">
                      <a:alpha val="40000"/>
                    </a:schemeClr>
                  </a:outerShdw>
                </a:effectLst>
              </a:rPr>
              <a:t>pb</a:t>
            </a:r>
            <a:endParaRPr lang="en-US" altLang="zh-CN" sz="1400">
              <a:solidFill>
                <a:schemeClr val="accent4">
                  <a:lumMod val="50000"/>
                  <a:lumOff val="50000"/>
                </a:schemeClr>
              </a:solidFill>
              <a:effectLst>
                <a:outerShdw blurRad="38100" dist="19050" dir="2700000" algn="tl" rotWithShape="0">
                  <a:schemeClr val="dk1">
                    <a:alpha val="40000"/>
                  </a:schemeClr>
                </a:outerShdw>
              </a:effectLst>
            </a:endParaRPr>
          </a:p>
        </p:txBody>
      </p:sp>
      <p:sp>
        <p:nvSpPr>
          <p:cNvPr id="24" name="文本框 23"/>
          <p:cNvSpPr txBox="1"/>
          <p:nvPr/>
        </p:nvSpPr>
        <p:spPr>
          <a:xfrm>
            <a:off x="2693670" y="3703955"/>
            <a:ext cx="600075" cy="306705"/>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scene3d>
              <a:camera prst="orthographicFront"/>
              <a:lightRig rig="threePt" dir="t"/>
            </a:scene3d>
          </a:bodyPr>
          <a:p>
            <a:r>
              <a:rPr lang="en-US" altLang="zh-CN" sz="1400">
                <a:solidFill>
                  <a:schemeClr val="accent4">
                    <a:lumMod val="50000"/>
                    <a:lumOff val="50000"/>
                  </a:schemeClr>
                </a:solidFill>
                <a:effectLst>
                  <a:outerShdw blurRad="38100" dist="19050" dir="2700000" algn="tl" rotWithShape="0">
                    <a:schemeClr val="dk1">
                      <a:alpha val="40000"/>
                    </a:schemeClr>
                  </a:outerShdw>
                </a:effectLst>
              </a:rPr>
              <a:t>struct</a:t>
            </a:r>
            <a:endParaRPr lang="en-US" altLang="zh-CN" sz="1400">
              <a:solidFill>
                <a:schemeClr val="accent4">
                  <a:lumMod val="50000"/>
                  <a:lumOff val="50000"/>
                </a:schemeClr>
              </a:solidFill>
              <a:effectLst>
                <a:outerShdw blurRad="38100" dist="19050" dir="2700000" algn="tl" rotWithShape="0">
                  <a:schemeClr val="dk1">
                    <a:alpha val="40000"/>
                  </a:schemeClr>
                </a:outerShdw>
              </a:effectLst>
            </a:endParaRPr>
          </a:p>
        </p:txBody>
      </p:sp>
      <p:sp>
        <p:nvSpPr>
          <p:cNvPr id="25" name="文本框 24"/>
          <p:cNvSpPr txBox="1"/>
          <p:nvPr/>
        </p:nvSpPr>
        <p:spPr>
          <a:xfrm>
            <a:off x="3867150" y="1970405"/>
            <a:ext cx="1174750" cy="306705"/>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scene3d>
              <a:camera prst="orthographicFront"/>
              <a:lightRig rig="threePt" dir="t"/>
            </a:scene3d>
          </a:bodyPr>
          <a:p>
            <a:r>
              <a:rPr lang="en-US" altLang="zh-CN" sz="1400">
                <a:solidFill>
                  <a:schemeClr val="accent4">
                    <a:lumMod val="50000"/>
                    <a:lumOff val="50000"/>
                  </a:schemeClr>
                </a:solidFill>
                <a:effectLst>
                  <a:outerShdw blurRad="38100" dist="19050" dir="2700000" algn="tl" rotWithShape="0">
                    <a:schemeClr val="dk1">
                      <a:alpha val="40000"/>
                    </a:schemeClr>
                  </a:outerShdw>
                </a:effectLst>
              </a:rPr>
              <a:t>SendMessage</a:t>
            </a:r>
            <a:endParaRPr lang="en-US" altLang="zh-CN" sz="1400">
              <a:solidFill>
                <a:schemeClr val="accent4">
                  <a:lumMod val="50000"/>
                  <a:lumOff val="50000"/>
                </a:schemeClr>
              </a:solidFill>
              <a:effectLst>
                <a:outerShdw blurRad="38100" dist="19050" dir="2700000" algn="tl" rotWithShape="0">
                  <a:schemeClr val="dk1">
                    <a:alpha val="40000"/>
                  </a:schemeClr>
                </a:outerShdw>
              </a:effectLst>
            </a:endParaRPr>
          </a:p>
        </p:txBody>
      </p:sp>
      <p:sp>
        <p:nvSpPr>
          <p:cNvPr id="27" name="文本框 26"/>
          <p:cNvSpPr txBox="1"/>
          <p:nvPr/>
        </p:nvSpPr>
        <p:spPr>
          <a:xfrm>
            <a:off x="2929890" y="1970405"/>
            <a:ext cx="538480" cy="306705"/>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scene3d>
              <a:camera prst="orthographicFront"/>
              <a:lightRig rig="threePt" dir="t"/>
            </a:scene3d>
          </a:bodyPr>
          <a:p>
            <a:r>
              <a:rPr lang="zh-CN" altLang="zh-CN" sz="1400">
                <a:solidFill>
                  <a:schemeClr val="accent4">
                    <a:lumMod val="50000"/>
                    <a:lumOff val="50000"/>
                  </a:schemeClr>
                </a:solidFill>
                <a:effectLst>
                  <a:outerShdw blurRad="38100" dist="19050" dir="2700000" algn="tl" rotWithShape="0">
                    <a:schemeClr val="dk1">
                      <a:alpha val="40000"/>
                    </a:schemeClr>
                  </a:outerShdw>
                </a:effectLst>
              </a:rPr>
              <a:t>引用</a:t>
            </a:r>
            <a:endParaRPr lang="zh-CN" altLang="zh-CN" sz="1400">
              <a:solidFill>
                <a:schemeClr val="accent4">
                  <a:lumMod val="50000"/>
                  <a:lumOff val="50000"/>
                </a:schemeClr>
              </a:solidFill>
              <a:effectLst>
                <a:outerShdw blurRad="38100" dist="19050" dir="2700000" algn="tl" rotWithShape="0">
                  <a:schemeClr val="dk1">
                    <a:alpha val="40000"/>
                  </a:schemeClr>
                </a:outerShdw>
              </a:effectLst>
            </a:endParaRPr>
          </a:p>
        </p:txBody>
      </p:sp>
      <p:sp>
        <p:nvSpPr>
          <p:cNvPr id="3" name="文本框 2"/>
          <p:cNvSpPr txBox="1"/>
          <p:nvPr/>
        </p:nvSpPr>
        <p:spPr>
          <a:xfrm>
            <a:off x="5741670" y="4368165"/>
            <a:ext cx="1427480" cy="306705"/>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scene3d>
              <a:camera prst="orthographicFront"/>
              <a:lightRig rig="threePt" dir="t"/>
            </a:scene3d>
          </a:bodyPr>
          <a:p>
            <a:r>
              <a:rPr lang="zh-CN" altLang="zh-CN" sz="1400">
                <a:solidFill>
                  <a:schemeClr val="accent4">
                    <a:lumMod val="50000"/>
                    <a:lumOff val="50000"/>
                  </a:schemeClr>
                </a:solidFill>
                <a:effectLst>
                  <a:outerShdw blurRad="38100" dist="19050" dir="2700000" algn="tl" rotWithShape="0">
                    <a:schemeClr val="dk1">
                      <a:alpha val="40000"/>
                    </a:schemeClr>
                  </a:outerShdw>
                </a:effectLst>
              </a:rPr>
              <a:t>数据缓存、更新</a:t>
            </a:r>
            <a:endParaRPr lang="zh-CN" altLang="zh-CN" sz="1400">
              <a:solidFill>
                <a:schemeClr val="accent4">
                  <a:lumMod val="50000"/>
                  <a:lumOff val="50000"/>
                </a:schemeClr>
              </a:solidFill>
              <a:effectLst>
                <a:outerShdw blurRad="38100" dist="19050" dir="2700000" algn="tl" rotWithShape="0">
                  <a:schemeClr val="dk1">
                    <a:alpha val="40000"/>
                  </a:schemeClr>
                </a:outerShdw>
              </a:effectLst>
            </a:endParaRPr>
          </a:p>
        </p:txBody>
      </p:sp>
      <p:sp>
        <p:nvSpPr>
          <p:cNvPr id="17" name="文本框 16"/>
          <p:cNvSpPr txBox="1"/>
          <p:nvPr/>
        </p:nvSpPr>
        <p:spPr>
          <a:xfrm>
            <a:off x="1720850" y="3397250"/>
            <a:ext cx="1572895" cy="30670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wrap="square" rtlCol="0">
            <a:spAutoFit/>
            <a:scene3d>
              <a:camera prst="orthographicFront"/>
              <a:lightRig rig="threePt" dir="t"/>
            </a:scene3d>
          </a:bodyPr>
          <a:p>
            <a:r>
              <a:rPr lang="en-US" altLang="zh-CN" sz="1400">
                <a:solidFill>
                  <a:schemeClr val="accent4">
                    <a:lumMod val="50000"/>
                    <a:lumOff val="50000"/>
                  </a:schemeClr>
                </a:solidFill>
                <a:effectLst/>
              </a:rPr>
              <a:t>GetData&lt;&gt;()  </a:t>
            </a:r>
            <a:r>
              <a:rPr lang="zh-CN" altLang="zh-CN" sz="1400">
                <a:solidFill>
                  <a:schemeClr val="accent4">
                    <a:lumMod val="50000"/>
                    <a:lumOff val="50000"/>
                  </a:schemeClr>
                </a:solidFill>
                <a:effectLst/>
              </a:rPr>
              <a:t>只读</a:t>
            </a:r>
            <a:endParaRPr lang="zh-CN" altLang="zh-CN" sz="1400">
              <a:solidFill>
                <a:schemeClr val="accent4">
                  <a:lumMod val="50000"/>
                  <a:lumOff val="50000"/>
                </a:schemeClr>
              </a:solidFill>
              <a:effectLst/>
            </a:endParaRPr>
          </a:p>
        </p:txBody>
      </p:sp>
      <p:sp>
        <p:nvSpPr>
          <p:cNvPr id="26" name="文本框 25"/>
          <p:cNvSpPr txBox="1"/>
          <p:nvPr/>
        </p:nvSpPr>
        <p:spPr>
          <a:xfrm>
            <a:off x="1979930" y="1203960"/>
            <a:ext cx="876935" cy="368300"/>
          </a:xfrm>
          <a:prstGeom prst="rect">
            <a:avLst/>
          </a:prstGeom>
          <a:noFill/>
        </p:spPr>
        <p:txBody>
          <a:bodyPr wrap="square" rtlCol="0">
            <a:spAutoFit/>
            <a:scene3d>
              <a:camera prst="orthographicFront"/>
              <a:lightRig rig="threePt" dir="t"/>
            </a:scene3d>
          </a:bodyPr>
          <a:p>
            <a:r>
              <a:rPr lang="zh-CN" altLang="zh-CN" sz="1800">
                <a:solidFill>
                  <a:schemeClr val="accent1"/>
                </a:solidFill>
                <a:effectLst>
                  <a:outerShdw blurRad="38100" dist="25400" dir="5400000" algn="ctr" rotWithShape="0">
                    <a:srgbClr val="6E747A">
                      <a:alpha val="43000"/>
                    </a:srgbClr>
                  </a:outerShdw>
                </a:effectLst>
              </a:rPr>
              <a:t>代理</a:t>
            </a:r>
            <a:endParaRPr lang="zh-CN" altLang="zh-CN" sz="1800">
              <a:solidFill>
                <a:schemeClr val="accent1"/>
              </a:solidFill>
              <a:effectLst>
                <a:outerShdw blurRad="38100" dist="25400" dir="5400000" algn="ctr" rotWithShape="0">
                  <a:srgbClr val="6E747A">
                    <a:alpha val="43000"/>
                  </a:srgbClr>
                </a:outerShdw>
              </a:effectLst>
            </a:endParaRPr>
          </a:p>
        </p:txBody>
      </p:sp>
      <p:sp>
        <p:nvSpPr>
          <p:cNvPr id="28" name="文本框 27"/>
          <p:cNvSpPr txBox="1"/>
          <p:nvPr/>
        </p:nvSpPr>
        <p:spPr>
          <a:xfrm>
            <a:off x="1339215" y="2773680"/>
            <a:ext cx="876935" cy="368300"/>
          </a:xfrm>
          <a:prstGeom prst="rect">
            <a:avLst/>
          </a:prstGeom>
          <a:noFill/>
        </p:spPr>
        <p:txBody>
          <a:bodyPr wrap="square" rtlCol="0">
            <a:spAutoFit/>
            <a:scene3d>
              <a:camera prst="orthographicFront"/>
              <a:lightRig rig="threePt" dir="t"/>
            </a:scene3d>
          </a:bodyPr>
          <a:p>
            <a:r>
              <a:rPr lang="zh-CN" altLang="zh-CN" sz="1800">
                <a:solidFill>
                  <a:schemeClr val="accent1"/>
                </a:solidFill>
                <a:effectLst>
                  <a:outerShdw blurRad="38100" dist="25400" dir="5400000" algn="ctr" rotWithShape="0">
                    <a:srgbClr val="6E747A">
                      <a:alpha val="43000"/>
                    </a:srgbClr>
                  </a:outerShdw>
                </a:effectLst>
              </a:rPr>
              <a:t>中介者</a:t>
            </a:r>
            <a:endParaRPr lang="zh-CN" altLang="zh-CN" sz="1800">
              <a:solidFill>
                <a:schemeClr val="accent1"/>
              </a:solidFill>
              <a:effectLst>
                <a:outerShdw blurRad="38100" dist="25400" dir="5400000" algn="ctr" rotWithShape="0">
                  <a:srgbClr val="6E747A">
                    <a:alpha val="43000"/>
                  </a:srgbClr>
                </a:outerShdw>
              </a:effectLst>
            </a:endParaRPr>
          </a:p>
        </p:txBody>
      </p:sp>
      <p:sp>
        <p:nvSpPr>
          <p:cNvPr id="29" name="文本框 28"/>
          <p:cNvSpPr txBox="1"/>
          <p:nvPr/>
        </p:nvSpPr>
        <p:spPr>
          <a:xfrm>
            <a:off x="5317490" y="1970405"/>
            <a:ext cx="876935" cy="368300"/>
          </a:xfrm>
          <a:prstGeom prst="rect">
            <a:avLst/>
          </a:prstGeom>
          <a:noFill/>
        </p:spPr>
        <p:txBody>
          <a:bodyPr wrap="square" rtlCol="0">
            <a:spAutoFit/>
            <a:scene3d>
              <a:camera prst="orthographicFront"/>
              <a:lightRig rig="threePt" dir="t"/>
            </a:scene3d>
          </a:bodyPr>
          <a:p>
            <a:r>
              <a:rPr lang="zh-CN" altLang="zh-CN" sz="1800">
                <a:solidFill>
                  <a:schemeClr val="accent1"/>
                </a:solidFill>
                <a:effectLst>
                  <a:outerShdw blurRad="38100" dist="25400" dir="5400000" algn="ctr" rotWithShape="0">
                    <a:srgbClr val="6E747A">
                      <a:alpha val="43000"/>
                    </a:srgbClr>
                  </a:outerShdw>
                </a:effectLst>
              </a:rPr>
              <a:t>观察者</a:t>
            </a:r>
            <a:endParaRPr lang="zh-CN" altLang="zh-CN" sz="1800">
              <a:solidFill>
                <a:schemeClr val="accent1"/>
              </a:solidFill>
              <a:effectLst>
                <a:outerShdw blurRad="38100" dist="25400" dir="5400000" algn="ctr" rotWithShape="0">
                  <a:srgbClr val="6E747A">
                    <a:alpha val="43000"/>
                  </a:srgbClr>
                </a:outerShdw>
              </a:effectLst>
            </a:endParaRPr>
          </a:p>
        </p:txBody>
      </p:sp>
      <p:sp>
        <p:nvSpPr>
          <p:cNvPr id="30" name="文本框 29"/>
          <p:cNvSpPr txBox="1"/>
          <p:nvPr/>
        </p:nvSpPr>
        <p:spPr>
          <a:xfrm>
            <a:off x="4930775" y="389255"/>
            <a:ext cx="876935" cy="368300"/>
          </a:xfrm>
          <a:prstGeom prst="rect">
            <a:avLst/>
          </a:prstGeom>
          <a:noFill/>
        </p:spPr>
        <p:txBody>
          <a:bodyPr wrap="square" rtlCol="0">
            <a:spAutoFit/>
            <a:scene3d>
              <a:camera prst="orthographicFront"/>
              <a:lightRig rig="threePt" dir="t"/>
            </a:scene3d>
          </a:bodyPr>
          <a:p>
            <a:r>
              <a:rPr lang="zh-CN" altLang="zh-CN" sz="1800">
                <a:solidFill>
                  <a:schemeClr val="accent1"/>
                </a:solidFill>
                <a:effectLst>
                  <a:outerShdw blurRad="38100" dist="25400" dir="5400000" algn="ctr" rotWithShape="0">
                    <a:srgbClr val="6E747A">
                      <a:alpha val="43000"/>
                    </a:srgbClr>
                  </a:outerShdw>
                </a:effectLst>
              </a:rPr>
              <a:t>享元</a:t>
            </a:r>
            <a:endParaRPr lang="zh-CN" altLang="zh-CN" sz="1800">
              <a:solidFill>
                <a:schemeClr val="accent1"/>
              </a:solidFill>
              <a:effectLst>
                <a:outerShdw blurRad="38100" dist="25400" dir="5400000" algn="ctr" rotWithShape="0">
                  <a:srgbClr val="6E747A">
                    <a:alpha val="43000"/>
                  </a:srgbClr>
                </a:outerShdw>
              </a:effectLst>
            </a:endParaRPr>
          </a:p>
        </p:txBody>
      </p:sp>
      <p:sp>
        <p:nvSpPr>
          <p:cNvPr id="31" name="文本框 30"/>
          <p:cNvSpPr txBox="1"/>
          <p:nvPr/>
        </p:nvSpPr>
        <p:spPr>
          <a:xfrm>
            <a:off x="5741670" y="389255"/>
            <a:ext cx="876935" cy="368300"/>
          </a:xfrm>
          <a:prstGeom prst="rect">
            <a:avLst/>
          </a:prstGeom>
          <a:noFill/>
        </p:spPr>
        <p:txBody>
          <a:bodyPr wrap="square" rtlCol="0">
            <a:spAutoFit/>
            <a:scene3d>
              <a:camera prst="orthographicFront"/>
              <a:lightRig rig="threePt" dir="t"/>
            </a:scene3d>
          </a:bodyPr>
          <a:p>
            <a:r>
              <a:rPr lang="zh-CN" altLang="zh-CN" sz="1800">
                <a:solidFill>
                  <a:schemeClr val="accent1"/>
                </a:solidFill>
                <a:effectLst>
                  <a:outerShdw blurRad="38100" dist="25400" dir="5400000" algn="ctr" rotWithShape="0">
                    <a:srgbClr val="6E747A">
                      <a:alpha val="43000"/>
                    </a:srgbClr>
                  </a:outerShdw>
                </a:effectLst>
              </a:rPr>
              <a:t>组合</a:t>
            </a:r>
            <a:endParaRPr lang="zh-CN" altLang="zh-CN" sz="1800">
              <a:solidFill>
                <a:schemeClr val="accent1"/>
              </a:solidFill>
              <a:effectLst>
                <a:outerShdw blurRad="38100" dist="25400" dir="5400000" algn="ctr" rotWithShape="0">
                  <a:srgbClr val="6E747A">
                    <a:alpha val="43000"/>
                  </a:srgbClr>
                </a:outerShdw>
              </a:effectLst>
            </a:endParaRPr>
          </a:p>
        </p:txBody>
      </p:sp>
      <p:sp>
        <p:nvSpPr>
          <p:cNvPr id="32" name="文本框 31"/>
          <p:cNvSpPr txBox="1"/>
          <p:nvPr/>
        </p:nvSpPr>
        <p:spPr>
          <a:xfrm>
            <a:off x="6370955" y="1970405"/>
            <a:ext cx="876935" cy="368300"/>
          </a:xfrm>
          <a:prstGeom prst="rect">
            <a:avLst/>
          </a:prstGeom>
          <a:noFill/>
        </p:spPr>
        <p:txBody>
          <a:bodyPr wrap="square" rtlCol="0">
            <a:spAutoFit/>
            <a:scene3d>
              <a:camera prst="orthographicFront"/>
              <a:lightRig rig="threePt" dir="t"/>
            </a:scene3d>
          </a:bodyPr>
          <a:p>
            <a:r>
              <a:rPr lang="zh-CN" altLang="zh-CN" sz="1800">
                <a:solidFill>
                  <a:schemeClr val="accent1"/>
                </a:solidFill>
                <a:effectLst>
                  <a:outerShdw blurRad="38100" dist="25400" dir="5400000" algn="ctr" rotWithShape="0">
                    <a:srgbClr val="6E747A">
                      <a:alpha val="43000"/>
                    </a:srgbClr>
                  </a:outerShdw>
                </a:effectLst>
              </a:rPr>
              <a:t>状态</a:t>
            </a:r>
            <a:endParaRPr lang="zh-CN" altLang="zh-CN" sz="1800">
              <a:solidFill>
                <a:schemeClr val="accent1"/>
              </a:solidFill>
              <a:effectLst>
                <a:outerShdw blurRad="38100" dist="25400" dir="5400000" algn="ctr" rotWithShape="0">
                  <a:srgbClr val="6E747A">
                    <a:alpha val="43000"/>
                  </a:srgbClr>
                </a:outerShdw>
              </a:effectLst>
            </a:endParaRPr>
          </a:p>
        </p:txBody>
      </p:sp>
      <p:sp>
        <p:nvSpPr>
          <p:cNvPr id="33" name="文本框 32"/>
          <p:cNvSpPr txBox="1"/>
          <p:nvPr/>
        </p:nvSpPr>
        <p:spPr>
          <a:xfrm>
            <a:off x="1520190" y="4736465"/>
            <a:ext cx="876935" cy="368300"/>
          </a:xfrm>
          <a:prstGeom prst="rect">
            <a:avLst/>
          </a:prstGeom>
          <a:noFill/>
        </p:spPr>
        <p:txBody>
          <a:bodyPr wrap="square" rtlCol="0">
            <a:spAutoFit/>
            <a:scene3d>
              <a:camera prst="orthographicFront"/>
              <a:lightRig rig="threePt" dir="t"/>
            </a:scene3d>
          </a:bodyPr>
          <a:p>
            <a:r>
              <a:rPr lang="zh-CN" altLang="zh-CN" sz="1800">
                <a:solidFill>
                  <a:schemeClr val="accent1"/>
                </a:solidFill>
                <a:effectLst>
                  <a:outerShdw blurRad="38100" dist="25400" dir="5400000" algn="ctr" rotWithShape="0">
                    <a:srgbClr val="6E747A">
                      <a:alpha val="43000"/>
                    </a:srgbClr>
                  </a:outerShdw>
                </a:effectLst>
              </a:rPr>
              <a:t>代理</a:t>
            </a:r>
            <a:endParaRPr lang="zh-CN" altLang="zh-CN" sz="1800">
              <a:solidFill>
                <a:schemeClr val="accent1"/>
              </a:solidFill>
              <a:effectLst>
                <a:outerShdw blurRad="38100" dist="25400" dir="5400000" algn="ctr" rotWithShape="0">
                  <a:srgbClr val="6E747A">
                    <a:alpha val="43000"/>
                  </a:srgbClr>
                </a:outerShdw>
              </a:effectLst>
            </a:endParaRPr>
          </a:p>
        </p:txBody>
      </p:sp>
      <p:sp>
        <p:nvSpPr>
          <p:cNvPr id="2" name="文本框 1"/>
          <p:cNvSpPr txBox="1"/>
          <p:nvPr/>
        </p:nvSpPr>
        <p:spPr>
          <a:xfrm>
            <a:off x="7407910" y="1970405"/>
            <a:ext cx="876935" cy="368300"/>
          </a:xfrm>
          <a:prstGeom prst="rect">
            <a:avLst/>
          </a:prstGeom>
          <a:noFill/>
        </p:spPr>
        <p:txBody>
          <a:bodyPr wrap="square" rtlCol="0">
            <a:spAutoFit/>
            <a:scene3d>
              <a:camera prst="orthographicFront"/>
              <a:lightRig rig="threePt" dir="t"/>
            </a:scene3d>
          </a:bodyPr>
          <a:p>
            <a:r>
              <a:rPr lang="zh-CN" altLang="zh-CN" sz="1800">
                <a:solidFill>
                  <a:schemeClr val="accent1"/>
                </a:solidFill>
                <a:effectLst>
                  <a:outerShdw blurRad="38100" dist="25400" dir="5400000" algn="ctr" rotWithShape="0">
                    <a:srgbClr val="6E747A">
                      <a:alpha val="43000"/>
                    </a:srgbClr>
                  </a:outerShdw>
                </a:effectLst>
              </a:rPr>
              <a:t>迭代器</a:t>
            </a:r>
            <a:endParaRPr lang="zh-CN" altLang="zh-CN" sz="1800">
              <a:solidFill>
                <a:schemeClr val="accent1"/>
              </a:solidFill>
              <a:effectLst>
                <a:outerShdw blurRad="38100" dist="25400" dir="5400000" algn="ctr" rotWithShape="0">
                  <a:srgbClr val="6E747A">
                    <a:alpha val="43000"/>
                  </a:srgbClr>
                </a:outerShdw>
              </a:effectLst>
            </a:endParaRPr>
          </a:p>
        </p:txBody>
      </p:sp>
      <p:sp>
        <p:nvSpPr>
          <p:cNvPr id="4" name="文本框 3"/>
          <p:cNvSpPr txBox="1"/>
          <p:nvPr/>
        </p:nvSpPr>
        <p:spPr>
          <a:xfrm>
            <a:off x="298450" y="2773680"/>
            <a:ext cx="876935" cy="368300"/>
          </a:xfrm>
          <a:prstGeom prst="rect">
            <a:avLst/>
          </a:prstGeom>
          <a:noFill/>
        </p:spPr>
        <p:txBody>
          <a:bodyPr wrap="square" rtlCol="0">
            <a:spAutoFit/>
            <a:scene3d>
              <a:camera prst="orthographicFront"/>
              <a:lightRig rig="threePt" dir="t"/>
            </a:scene3d>
          </a:bodyPr>
          <a:p>
            <a:r>
              <a:rPr lang="zh-CN" altLang="zh-CN" sz="1800">
                <a:solidFill>
                  <a:schemeClr val="accent1"/>
                </a:solidFill>
                <a:effectLst>
                  <a:outerShdw blurRad="38100" dist="25400" dir="5400000" algn="ctr" rotWithShape="0">
                    <a:srgbClr val="6E747A">
                      <a:alpha val="43000"/>
                    </a:srgbClr>
                  </a:outerShdw>
                </a:effectLst>
              </a:rPr>
              <a:t>策略</a:t>
            </a:r>
            <a:endParaRPr lang="zh-CN" altLang="zh-CN" sz="1800">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ppt_x"/>
                                          </p:val>
                                        </p:tav>
                                        <p:tav tm="100000">
                                          <p:val>
                                            <p:strVal val="#ppt_x"/>
                                          </p:val>
                                        </p:tav>
                                      </p:tavLst>
                                    </p:anim>
                                    <p:anim calcmode="lin" valueType="num">
                                      <p:cBhvr additive="base">
                                        <p:cTn id="28" dur="500" fill="hold"/>
                                        <p:tgtEl>
                                          <p:spTgt spid="3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ppt_x"/>
                                          </p:val>
                                        </p:tav>
                                        <p:tav tm="100000">
                                          <p:val>
                                            <p:strVal val="#ppt_x"/>
                                          </p:val>
                                        </p:tav>
                                      </p:tavLst>
                                    </p:anim>
                                    <p:anim calcmode="lin" valueType="num">
                                      <p:cBhvr additive="base">
                                        <p:cTn id="32" dur="500" fill="hold"/>
                                        <p:tgtEl>
                                          <p:spTgt spid="3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0" grpId="0"/>
      <p:bldP spid="26" grpId="0"/>
      <p:bldP spid="28" grpId="0"/>
      <p:bldP spid="29" grpId="0"/>
      <p:bldP spid="32" grpId="0"/>
      <p:bldP spid="33" grpId="0"/>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title"/>
          </p:nvPr>
        </p:nvSpPr>
        <p:spPr/>
        <p:txBody>
          <a:bodyPr anchor="ctr">
            <a:normAutofit/>
          </a:bodyPr>
          <a:p>
            <a:r>
              <a:rPr lang="zh-CN" altLang="zh-CN" dirty="0">
                <a:solidFill>
                  <a:schemeClr val="tx2"/>
                </a:solidFill>
              </a:rPr>
              <a:t>什么是设计模式</a:t>
            </a:r>
            <a:endParaRPr lang="zh-CN" altLang="zh-CN" dirty="0">
              <a:solidFill>
                <a:schemeClr val="tx2"/>
              </a:solidFill>
            </a:endParaRPr>
          </a:p>
        </p:txBody>
      </p:sp>
      <p:sp>
        <p:nvSpPr>
          <p:cNvPr id="6147" name="文本占位符 6146"/>
          <p:cNvSpPr>
            <a:spLocks noGrp="1"/>
          </p:cNvSpPr>
          <p:nvPr>
            <p:ph type="body" idx="1"/>
          </p:nvPr>
        </p:nvSpPr>
        <p:spPr>
          <a:xfrm>
            <a:off x="457200" y="1181100"/>
            <a:ext cx="8229600" cy="3924300"/>
          </a:xfrm>
        </p:spPr>
        <p:txBody>
          <a:bodyPr>
            <a:normAutofit/>
          </a:bodyPr>
          <a:p>
            <a:r>
              <a:rPr lang="zh-CN" altLang="zh-CN" dirty="0">
                <a:solidFill>
                  <a:srgbClr val="808080"/>
                </a:solidFill>
                <a:sym typeface="+mn-ea"/>
              </a:rPr>
              <a:t>设计模式是面向对象的经验总结</a:t>
            </a:r>
            <a:endParaRPr lang="zh-CN" altLang="zh-CN" dirty="0">
              <a:solidFill>
                <a:srgbClr val="808080"/>
              </a:solidFill>
              <a:sym typeface="+mn-ea"/>
            </a:endParaRPr>
          </a:p>
          <a:p>
            <a:r>
              <a:rPr lang="zh-CN" altLang="zh-CN" dirty="0">
                <a:solidFill>
                  <a:srgbClr val="808080"/>
                </a:solidFill>
                <a:sym typeface="+mn-ea"/>
              </a:rPr>
              <a:t>设计模式告诉我们如何组织类和对象，以解决某种问题</a:t>
            </a:r>
            <a:endParaRPr lang="zh-CN" altLang="zh-CN" dirty="0">
              <a:solidFill>
                <a:srgbClr val="808080"/>
              </a:solidFill>
              <a:sym typeface="+mn-ea"/>
            </a:endParaRPr>
          </a:p>
          <a:p>
            <a:r>
              <a:rPr lang="zh-CN" altLang="zh-CN" dirty="0">
                <a:solidFill>
                  <a:srgbClr val="808080"/>
                </a:solidFill>
                <a:sym typeface="+mn-ea"/>
              </a:rPr>
              <a:t>设计模式是</a:t>
            </a:r>
            <a:r>
              <a:rPr lang="zh-CN" altLang="en-US" dirty="0">
                <a:solidFill>
                  <a:srgbClr val="808080"/>
                </a:solidFill>
              </a:rPr>
              <a:t>一种通用思想</a:t>
            </a:r>
            <a:endParaRPr lang="zh-CN" altLang="en-US" dirty="0">
              <a:solidFill>
                <a:srgbClr val="80808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直接连接符 8193"/>
          <p:cNvSpPr/>
          <p:nvPr/>
        </p:nvSpPr>
        <p:spPr>
          <a:xfrm flipH="1">
            <a:off x="3483610" y="1129030"/>
            <a:ext cx="8890" cy="1577975"/>
          </a:xfrm>
          <a:prstGeom prst="line">
            <a:avLst/>
          </a:prstGeom>
          <a:ln w="63500" cap="flat" cmpd="sng">
            <a:solidFill>
              <a:srgbClr val="003366"/>
            </a:solidFill>
            <a:prstDash val="solid"/>
            <a:headEnd type="none" w="med" len="med"/>
            <a:tailEnd type="none" w="med" len="med"/>
          </a:ln>
        </p:spPr>
      </p:sp>
      <p:sp>
        <p:nvSpPr>
          <p:cNvPr id="8195" name="直接连接符 8194"/>
          <p:cNvSpPr/>
          <p:nvPr/>
        </p:nvSpPr>
        <p:spPr>
          <a:xfrm>
            <a:off x="5435600" y="1129030"/>
            <a:ext cx="635" cy="1511935"/>
          </a:xfrm>
          <a:prstGeom prst="line">
            <a:avLst/>
          </a:prstGeom>
          <a:ln w="63500" cap="flat" cmpd="sng">
            <a:solidFill>
              <a:srgbClr val="003366"/>
            </a:solidFill>
            <a:prstDash val="solid"/>
            <a:headEnd type="none" w="med" len="med"/>
            <a:tailEnd type="none" w="med" len="med"/>
          </a:ln>
        </p:spPr>
      </p:sp>
      <p:sp>
        <p:nvSpPr>
          <p:cNvPr id="8196" name="文本框 8195"/>
          <p:cNvSpPr txBox="1"/>
          <p:nvPr/>
        </p:nvSpPr>
        <p:spPr>
          <a:xfrm>
            <a:off x="3711575" y="1344613"/>
            <a:ext cx="1555750" cy="914400"/>
          </a:xfrm>
          <a:prstGeom prst="rect">
            <a:avLst/>
          </a:prstGeom>
          <a:noFill/>
          <a:ln w="9525">
            <a:noFill/>
          </a:ln>
        </p:spPr>
        <p:txBody>
          <a:bodyPr vert="horz" wrap="none" anchor="t">
            <a:spAutoFit/>
          </a:bodyPr>
          <a:p>
            <a:r>
              <a:rPr lang="zh-CN" altLang="en-US" sz="5400" dirty="0">
                <a:solidFill>
                  <a:schemeClr val="tx2"/>
                </a:solidFill>
                <a:latin typeface="Estrangelo Edessa" panose="03080600000000000000" charset="0"/>
                <a:ea typeface="微软雅黑" panose="020B0503020204020204" pitchFamily="2" charset="-122"/>
              </a:rPr>
              <a:t>谢谢</a:t>
            </a:r>
            <a:endParaRPr lang="zh-CN" altLang="en-US" sz="5400" dirty="0">
              <a:solidFill>
                <a:schemeClr val="tx2"/>
              </a:solidFill>
              <a:latin typeface="Estrangelo Edessa" panose="03080600000000000000" charset="0"/>
              <a:ea typeface="微软雅黑" panose="020B0503020204020204" pitchFamily="2" charset="-122"/>
            </a:endParaRPr>
          </a:p>
        </p:txBody>
      </p:sp>
      <p:sp>
        <p:nvSpPr>
          <p:cNvPr id="8198" name="椭圆 8197"/>
          <p:cNvSpPr/>
          <p:nvPr/>
        </p:nvSpPr>
        <p:spPr>
          <a:xfrm>
            <a:off x="7032625" y="3951288"/>
            <a:ext cx="1509713" cy="1512887"/>
          </a:xfrm>
          <a:prstGeom prst="ellipse">
            <a:avLst/>
          </a:prstGeom>
          <a:solidFill>
            <a:srgbClr val="003366">
              <a:alpha val="20000"/>
            </a:srgbClr>
          </a:solidFill>
          <a:ln w="38100" cap="flat" cmpd="sng">
            <a:solidFill>
              <a:srgbClr val="003366"/>
            </a:solidFill>
            <a:prstDash val="solid"/>
            <a:headEnd type="none" w="med" len="med"/>
            <a:tailEnd type="none" w="med" len="med"/>
          </a:ln>
        </p:spPr>
        <p:txBody>
          <a:bodyPr/>
          <a:p>
            <a:endParaRPr lang="zh-CN" altLang="en-US"/>
          </a:p>
        </p:txBody>
      </p:sp>
      <p:sp>
        <p:nvSpPr>
          <p:cNvPr id="8199" name="椭圆 8198"/>
          <p:cNvSpPr/>
          <p:nvPr/>
        </p:nvSpPr>
        <p:spPr>
          <a:xfrm>
            <a:off x="6456363" y="3951288"/>
            <a:ext cx="971550" cy="973137"/>
          </a:xfrm>
          <a:prstGeom prst="ellipse">
            <a:avLst/>
          </a:prstGeom>
          <a:solidFill>
            <a:srgbClr val="003366">
              <a:alpha val="20000"/>
            </a:srgbClr>
          </a:solidFill>
          <a:ln w="12700" cap="flat" cmpd="sng">
            <a:solidFill>
              <a:srgbClr val="003366"/>
            </a:solidFill>
            <a:prstDash val="solid"/>
            <a:headEnd type="none" w="med" len="med"/>
            <a:tailEnd type="none" w="med" len="med"/>
          </a:ln>
        </p:spPr>
        <p:txBody>
          <a:bodyPr/>
          <a:p>
            <a:endParaRPr lang="zh-CN" altLang="en-US"/>
          </a:p>
        </p:txBody>
      </p:sp>
      <p:sp>
        <p:nvSpPr>
          <p:cNvPr id="8200" name="椭圆 8199"/>
          <p:cNvSpPr/>
          <p:nvPr/>
        </p:nvSpPr>
        <p:spPr>
          <a:xfrm>
            <a:off x="8156575" y="4692650"/>
            <a:ext cx="771525" cy="771525"/>
          </a:xfrm>
          <a:prstGeom prst="ellipse">
            <a:avLst/>
          </a:prstGeom>
          <a:solidFill>
            <a:srgbClr val="003366">
              <a:alpha val="20000"/>
            </a:srgbClr>
          </a:solidFill>
          <a:ln w="9525" cap="flat" cmpd="sng">
            <a:solidFill>
              <a:schemeClr val="tx1"/>
            </a:solidFill>
            <a:prstDash val="solid"/>
            <a:headEnd type="none" w="med" len="med"/>
            <a:tailEnd type="none" w="med" len="med"/>
          </a:ln>
        </p:spPr>
        <p:txBody>
          <a:bodyPr/>
          <a:p>
            <a:endParaRPr lang="zh-CN" altLang="en-US"/>
          </a:p>
        </p:txBody>
      </p:sp>
      <p:pic>
        <p:nvPicPr>
          <p:cNvPr id="2" name="图片 1"/>
          <p:cNvPicPr>
            <a:picLocks noChangeAspect="1"/>
          </p:cNvPicPr>
          <p:nvPr/>
        </p:nvPicPr>
        <p:blipFill>
          <a:blip r:embed="rId1"/>
          <a:stretch>
            <a:fillRect/>
          </a:stretch>
        </p:blipFill>
        <p:spPr>
          <a:xfrm>
            <a:off x="846455" y="3146425"/>
            <a:ext cx="1885950" cy="1885950"/>
          </a:xfrm>
          <a:prstGeom prst="rect">
            <a:avLst/>
          </a:prstGeom>
        </p:spPr>
      </p:pic>
      <p:sp>
        <p:nvSpPr>
          <p:cNvPr id="3" name="文本框 2"/>
          <p:cNvSpPr txBox="1"/>
          <p:nvPr/>
        </p:nvSpPr>
        <p:spPr>
          <a:xfrm>
            <a:off x="846455" y="5095875"/>
            <a:ext cx="1783080" cy="368300"/>
          </a:xfrm>
          <a:prstGeom prst="rect">
            <a:avLst/>
          </a:prstGeom>
          <a:noFill/>
        </p:spPr>
        <p:txBody>
          <a:bodyPr wrap="none" rtlCol="0">
            <a:spAutoFit/>
          </a:bodyPr>
          <a:p>
            <a:r>
              <a:rPr lang="zh-CN" altLang="en-US"/>
              <a:t>课程反馈请扫码</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title"/>
          </p:nvPr>
        </p:nvSpPr>
        <p:spPr/>
        <p:txBody>
          <a:bodyPr anchor="ctr">
            <a:normAutofit/>
          </a:bodyPr>
          <a:p>
            <a:r>
              <a:rPr lang="zh-CN" altLang="zh-CN" dirty="0">
                <a:solidFill>
                  <a:schemeClr val="tx2"/>
                </a:solidFill>
              </a:rPr>
              <a:t>为什么要学习设计模式</a:t>
            </a:r>
            <a:endParaRPr lang="zh-CN" altLang="zh-CN" dirty="0">
              <a:solidFill>
                <a:schemeClr val="tx2"/>
              </a:solidFill>
            </a:endParaRPr>
          </a:p>
        </p:txBody>
      </p:sp>
      <p:sp>
        <p:nvSpPr>
          <p:cNvPr id="6147" name="文本占位符 6146"/>
          <p:cNvSpPr>
            <a:spLocks noGrp="1"/>
          </p:cNvSpPr>
          <p:nvPr>
            <p:ph type="body" idx="1"/>
          </p:nvPr>
        </p:nvSpPr>
        <p:spPr>
          <a:xfrm>
            <a:off x="457200" y="1181100"/>
            <a:ext cx="7769225" cy="1865630"/>
          </a:xfrm>
        </p:spPr>
        <p:txBody>
          <a:bodyPr>
            <a:normAutofit/>
          </a:bodyPr>
          <a:p>
            <a:r>
              <a:rPr lang="zh-CN" altLang="en-US" dirty="0">
                <a:solidFill>
                  <a:srgbClr val="808080"/>
                </a:solidFill>
              </a:rPr>
              <a:t>迅速提高代码组织能力</a:t>
            </a:r>
            <a:endParaRPr lang="zh-CN" altLang="en-US" dirty="0">
              <a:solidFill>
                <a:srgbClr val="808080"/>
              </a:solidFill>
            </a:endParaRPr>
          </a:p>
          <a:p>
            <a:r>
              <a:rPr lang="zh-CN" altLang="zh-CN" dirty="0">
                <a:solidFill>
                  <a:srgbClr val="808080"/>
                </a:solidFill>
                <a:sym typeface="+mn-ea"/>
              </a:rPr>
              <a:t>通过设计模式理解面向对象</a:t>
            </a:r>
            <a:endParaRPr lang="zh-CN" altLang="en-US" dirty="0">
              <a:solidFill>
                <a:srgbClr val="808080"/>
              </a:solidFill>
            </a:endParaRPr>
          </a:p>
          <a:p>
            <a:r>
              <a:rPr lang="zh-CN" altLang="en-US" dirty="0">
                <a:solidFill>
                  <a:srgbClr val="808080"/>
                </a:solidFill>
              </a:rPr>
              <a:t>拥抱变化</a:t>
            </a:r>
            <a:r>
              <a:rPr lang="en-US" altLang="zh-CN" dirty="0">
                <a:solidFill>
                  <a:srgbClr val="808080"/>
                </a:solidFill>
              </a:rPr>
              <a:t>(可维护\可扩展\可复用)</a:t>
            </a:r>
            <a:endParaRPr lang="en-US" altLang="zh-CN" dirty="0">
              <a:solidFill>
                <a:srgbClr val="80808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title"/>
          </p:nvPr>
        </p:nvSpPr>
        <p:spPr/>
        <p:txBody>
          <a:bodyPr anchor="ctr">
            <a:normAutofit/>
          </a:bodyPr>
          <a:p>
            <a:r>
              <a:rPr lang="zh-CN" altLang="zh-CN" dirty="0">
                <a:solidFill>
                  <a:schemeClr val="tx2">
                    <a:lumMod val="75000"/>
                  </a:schemeClr>
                </a:solidFill>
                <a:sym typeface="+mn-ea"/>
              </a:rPr>
              <a:t>6个设计原则</a:t>
            </a:r>
            <a:endParaRPr lang="zh-CN" altLang="zh-CN" dirty="0">
              <a:solidFill>
                <a:schemeClr val="tx2">
                  <a:lumMod val="75000"/>
                </a:schemeClr>
              </a:solidFill>
              <a:sym typeface="+mn-ea"/>
            </a:endParaRPr>
          </a:p>
        </p:txBody>
      </p:sp>
      <p:sp>
        <p:nvSpPr>
          <p:cNvPr id="6147" name="文本占位符 6146"/>
          <p:cNvSpPr>
            <a:spLocks noGrp="1"/>
          </p:cNvSpPr>
          <p:nvPr>
            <p:ph type="body" idx="1"/>
          </p:nvPr>
        </p:nvSpPr>
        <p:spPr>
          <a:xfrm>
            <a:off x="457200" y="1181100"/>
            <a:ext cx="8229600" cy="3924300"/>
          </a:xfrm>
        </p:spPr>
        <p:txBody>
          <a:bodyPr>
            <a:normAutofit fontScale="60000"/>
          </a:bodyPr>
          <a:p>
            <a:r>
              <a:rPr lang="zh-CN" altLang="zh-CN" dirty="0">
                <a:solidFill>
                  <a:srgbClr val="808080"/>
                </a:solidFill>
              </a:rPr>
              <a:t>　　1.单一职责原则：描述的意思是每个类都只负责单一的功能，切不可太多，并且一个类应当尽量的把一个功能做到极致。</a:t>
            </a:r>
            <a:endParaRPr lang="zh-CN" altLang="zh-CN" dirty="0">
              <a:solidFill>
                <a:srgbClr val="808080"/>
              </a:solidFill>
            </a:endParaRPr>
          </a:p>
          <a:p>
            <a:endParaRPr lang="zh-CN" altLang="zh-CN" dirty="0">
              <a:solidFill>
                <a:srgbClr val="808080"/>
              </a:solidFill>
            </a:endParaRPr>
          </a:p>
          <a:p>
            <a:r>
              <a:rPr lang="zh-CN" altLang="zh-CN" dirty="0">
                <a:solidFill>
                  <a:srgbClr val="808080"/>
                </a:solidFill>
              </a:rPr>
              <a:t>　　2.里氏替换原则：这个原则表达的意思是一个子类应该可以替换掉父类并且可以正常工作。</a:t>
            </a:r>
            <a:endParaRPr lang="zh-CN" altLang="zh-CN" dirty="0">
              <a:solidFill>
                <a:srgbClr val="808080"/>
              </a:solidFill>
            </a:endParaRPr>
          </a:p>
          <a:p>
            <a:endParaRPr lang="zh-CN" altLang="zh-CN" dirty="0">
              <a:solidFill>
                <a:srgbClr val="808080"/>
              </a:solidFill>
            </a:endParaRPr>
          </a:p>
          <a:p>
            <a:r>
              <a:rPr lang="zh-CN" altLang="zh-CN" dirty="0">
                <a:solidFill>
                  <a:srgbClr val="808080"/>
                </a:solidFill>
              </a:rPr>
              <a:t>　　3. 接口隔离原则：也称接口最小化原则，强调的是一个接口拥有的行为应该尽可能的小。</a:t>
            </a:r>
            <a:endParaRPr lang="zh-CN" altLang="zh-CN" dirty="0">
              <a:solidFill>
                <a:srgbClr val="808080"/>
              </a:solidFill>
            </a:endParaRPr>
          </a:p>
          <a:p>
            <a:endParaRPr lang="zh-CN" altLang="zh-CN" dirty="0">
              <a:solidFill>
                <a:srgbClr val="808080"/>
              </a:solidFill>
            </a:endParaRPr>
          </a:p>
          <a:p>
            <a:r>
              <a:rPr lang="zh-CN" altLang="zh-CN" dirty="0">
                <a:solidFill>
                  <a:srgbClr val="808080"/>
                </a:solidFill>
              </a:rPr>
              <a:t>　　4. 依赖倒置原则：这个原则描述的是高层模块不该依赖于低层模块，二者都应该依赖于抽象，抽象不应该依赖于细节，细节应该依赖于抽象。</a:t>
            </a:r>
            <a:endParaRPr lang="zh-CN" altLang="zh-CN" dirty="0">
              <a:solidFill>
                <a:srgbClr val="808080"/>
              </a:solidFill>
            </a:endParaRPr>
          </a:p>
          <a:p>
            <a:endParaRPr lang="zh-CN" altLang="zh-CN" dirty="0">
              <a:solidFill>
                <a:srgbClr val="808080"/>
              </a:solidFill>
            </a:endParaRPr>
          </a:p>
          <a:p>
            <a:r>
              <a:rPr lang="zh-CN" altLang="zh-CN" dirty="0">
                <a:solidFill>
                  <a:srgbClr val="808080"/>
                </a:solidFill>
              </a:rPr>
              <a:t>　　5.迪米特原则：也称最小知道原则，即一个类应该尽量不要知道其他类太多的东西，不要和陌生的类有太多接触。</a:t>
            </a:r>
            <a:endParaRPr lang="zh-CN" altLang="zh-CN" dirty="0">
              <a:solidFill>
                <a:srgbClr val="808080"/>
              </a:solidFill>
            </a:endParaRPr>
          </a:p>
          <a:p>
            <a:endParaRPr lang="zh-CN" altLang="zh-CN" dirty="0">
              <a:solidFill>
                <a:srgbClr val="808080"/>
              </a:solidFill>
            </a:endParaRPr>
          </a:p>
          <a:p>
            <a:r>
              <a:rPr lang="zh-CN" altLang="zh-CN" dirty="0">
                <a:solidFill>
                  <a:srgbClr val="808080"/>
                </a:solidFill>
              </a:rPr>
              <a:t>　　6.开-闭原则：对修改关闭，对扩展开放。</a:t>
            </a:r>
            <a:endParaRPr lang="zh-CN" altLang="zh-CN" dirty="0">
              <a:solidFill>
                <a:srgbClr val="80808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title"/>
          </p:nvPr>
        </p:nvSpPr>
        <p:spPr/>
        <p:txBody>
          <a:bodyPr anchor="ctr">
            <a:normAutofit/>
          </a:bodyPr>
          <a:p>
            <a:r>
              <a:rPr lang="zh-CN" altLang="en-US" dirty="0">
                <a:solidFill>
                  <a:schemeClr val="tx2"/>
                </a:solidFill>
              </a:rPr>
              <a:t>设计思路</a:t>
            </a:r>
            <a:endParaRPr lang="zh-CN" altLang="en-US" dirty="0">
              <a:solidFill>
                <a:schemeClr val="tx2"/>
              </a:solidFill>
            </a:endParaRPr>
          </a:p>
        </p:txBody>
      </p:sp>
      <p:sp>
        <p:nvSpPr>
          <p:cNvPr id="6147" name="文本占位符 6146"/>
          <p:cNvSpPr>
            <a:spLocks noGrp="1"/>
          </p:cNvSpPr>
          <p:nvPr>
            <p:ph type="body" idx="1"/>
          </p:nvPr>
        </p:nvSpPr>
        <p:spPr>
          <a:xfrm>
            <a:off x="457200" y="1181100"/>
            <a:ext cx="8229600" cy="3924300"/>
          </a:xfrm>
        </p:spPr>
        <p:txBody>
          <a:bodyPr>
            <a:normAutofit/>
          </a:bodyPr>
          <a:p>
            <a:r>
              <a:rPr lang="zh-CN" altLang="zh-CN" dirty="0">
                <a:solidFill>
                  <a:srgbClr val="808080"/>
                </a:solidFill>
                <a:sym typeface="+mn-ea"/>
              </a:rPr>
              <a:t>找出可能需要变化之处，把他们独立出来，不要和那些不需要变化的代码混在一起</a:t>
            </a:r>
            <a:endParaRPr lang="zh-CN" altLang="zh-CN" dirty="0">
              <a:solidFill>
                <a:srgbClr val="808080"/>
              </a:solidFill>
              <a:sym typeface="+mn-ea"/>
            </a:endParaRPr>
          </a:p>
          <a:p>
            <a:endParaRPr lang="zh-CN" altLang="zh-CN" dirty="0">
              <a:solidFill>
                <a:srgbClr val="808080"/>
              </a:solidFill>
              <a:sym typeface="+mn-ea"/>
            </a:endParaRPr>
          </a:p>
          <a:p>
            <a:r>
              <a:rPr lang="zh-CN" altLang="zh-CN" dirty="0">
                <a:solidFill>
                  <a:srgbClr val="808080"/>
                </a:solidFill>
              </a:rPr>
              <a:t>针对接口编程，而不是针对实现编程</a:t>
            </a:r>
            <a:endParaRPr lang="zh-CN" altLang="zh-CN" dirty="0">
              <a:solidFill>
                <a:srgbClr val="808080"/>
              </a:solidFill>
            </a:endParaRPr>
          </a:p>
          <a:p>
            <a:endParaRPr lang="zh-CN" altLang="zh-CN" dirty="0">
              <a:solidFill>
                <a:srgbClr val="808080"/>
              </a:solidFill>
              <a:sym typeface="+mn-ea"/>
            </a:endParaRPr>
          </a:p>
          <a:p>
            <a:r>
              <a:rPr lang="zh-CN" altLang="zh-CN" dirty="0">
                <a:solidFill>
                  <a:srgbClr val="808080"/>
                </a:solidFill>
                <a:sym typeface="+mn-ea"/>
              </a:rPr>
              <a:t>组合优于继承</a:t>
            </a:r>
            <a:endParaRPr lang="zh-CN" altLang="zh-CN" dirty="0">
              <a:solidFill>
                <a:srgbClr val="80808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title"/>
          </p:nvPr>
        </p:nvSpPr>
        <p:spPr/>
        <p:txBody>
          <a:bodyPr anchor="ctr">
            <a:normAutofit/>
          </a:bodyPr>
          <a:p>
            <a:r>
              <a:rPr lang="zh-CN" altLang="zh-CN" dirty="0">
                <a:solidFill>
                  <a:schemeClr val="tx2"/>
                </a:solidFill>
              </a:rPr>
              <a:t>常用设计模式</a:t>
            </a:r>
            <a:endParaRPr lang="zh-CN" altLang="zh-CN" dirty="0">
              <a:solidFill>
                <a:schemeClr val="tx2"/>
              </a:solidFill>
            </a:endParaRPr>
          </a:p>
        </p:txBody>
      </p:sp>
      <p:sp>
        <p:nvSpPr>
          <p:cNvPr id="6147" name="文本占位符 6146"/>
          <p:cNvSpPr>
            <a:spLocks noGrp="1"/>
          </p:cNvSpPr>
          <p:nvPr>
            <p:ph type="body" idx="1"/>
          </p:nvPr>
        </p:nvSpPr>
        <p:spPr>
          <a:xfrm>
            <a:off x="457200" y="2072640"/>
            <a:ext cx="2954020" cy="1400175"/>
          </a:xfrm>
        </p:spPr>
        <p:txBody>
          <a:bodyPr>
            <a:normAutofit/>
          </a:bodyPr>
          <a:p>
            <a:r>
              <a:rPr lang="zh-CN" altLang="zh-CN" dirty="0">
                <a:solidFill>
                  <a:srgbClr val="808080"/>
                </a:solidFill>
              </a:rPr>
              <a:t>单例模式</a:t>
            </a:r>
            <a:endParaRPr lang="zh-CN" altLang="zh-CN" dirty="0">
              <a:solidFill>
                <a:srgbClr val="808080"/>
              </a:solidFill>
            </a:endParaRPr>
          </a:p>
          <a:p>
            <a:r>
              <a:rPr lang="zh-CN" altLang="zh-CN" dirty="0">
                <a:solidFill>
                  <a:srgbClr val="808080"/>
                </a:solidFill>
              </a:rPr>
              <a:t>工厂模式</a:t>
            </a:r>
            <a:endParaRPr lang="zh-CN" altLang="zh-CN" dirty="0">
              <a:solidFill>
                <a:srgbClr val="808080"/>
              </a:solidFill>
            </a:endParaRPr>
          </a:p>
          <a:p>
            <a:endParaRPr lang="zh-CN" altLang="zh-CN" dirty="0">
              <a:solidFill>
                <a:srgbClr val="808080"/>
              </a:solidFill>
            </a:endParaRPr>
          </a:p>
          <a:p>
            <a:endParaRPr lang="zh-CN" altLang="en-US" dirty="0">
              <a:solidFill>
                <a:srgbClr val="808080"/>
              </a:solidFill>
            </a:endParaRPr>
          </a:p>
        </p:txBody>
      </p:sp>
      <p:sp>
        <p:nvSpPr>
          <p:cNvPr id="2" name="文本占位符 6146"/>
          <p:cNvSpPr>
            <a:spLocks noGrp="1"/>
          </p:cNvSpPr>
          <p:nvPr/>
        </p:nvSpPr>
        <p:spPr>
          <a:xfrm>
            <a:off x="3020060" y="2072640"/>
            <a:ext cx="2954020" cy="1915795"/>
          </a:xfrm>
          <a:prstGeom prst="rect">
            <a:avLst/>
          </a:prstGeom>
          <a:noFill/>
          <a:ln w="9525">
            <a:noFill/>
          </a:ln>
        </p:spPr>
        <p:txBody>
          <a:bodyPr>
            <a:normAutofit lnSpcReduction="10000"/>
          </a:bodyPr>
          <a:lstStyle>
            <a:lvl1pPr marL="342900" lvl="0" indent="-342900" algn="l" defTabSz="914400" eaLnBrk="1" fontAlgn="base" latinLnBrk="0" hangingPunct="1">
              <a:lnSpc>
                <a:spcPct val="100000"/>
              </a:lnSpc>
              <a:spcBef>
                <a:spcPct val="20000"/>
              </a:spcBef>
              <a:spcAft>
                <a:spcPct val="0"/>
              </a:spcAft>
              <a:buFont typeface="Arial" panose="020B0604020202020204" pitchFamily="34" charset="0"/>
              <a:buChar char="•"/>
              <a:defRPr sz="2400" b="0" i="0" u="none" kern="1200" baseline="0">
                <a:solidFill>
                  <a:schemeClr val="tx1"/>
                </a:solidFill>
                <a:latin typeface="+mn-lt"/>
                <a:ea typeface="+mn-ea"/>
                <a:cs typeface="+mn-cs"/>
                <a:sym typeface="Calibri" panose="020F0502020204030204" pitchFamily="2" charset="0"/>
              </a:defRPr>
            </a:lvl1pPr>
            <a:lvl2pPr marL="742950" lvl="1" indent="-285750" algn="l" defTabSz="91440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mn-lt"/>
                <a:ea typeface="+mn-ea"/>
                <a:cs typeface="+mn-cs"/>
                <a:sym typeface="Calibri" panose="020F0502020204030204" pitchFamily="2" charset="0"/>
              </a:defRPr>
            </a:lvl2pPr>
            <a:lvl3pPr marL="1143000" lvl="2" indent="-228600" algn="l" defTabSz="914400" eaLnBrk="1" fontAlgn="base" latinLnBrk="0" hangingPunct="1">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2" charset="0"/>
              </a:defRPr>
            </a:lvl3pPr>
            <a:lvl4pPr marL="1600200" lvl="3" indent="-228600" algn="l" defTabSz="914400" eaLnBrk="1" fontAlgn="base" latinLnBrk="0" hangingPunct="1">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Calibri" panose="020F0502020204030204" pitchFamily="2" charset="0"/>
              </a:defRPr>
            </a:lvl4pPr>
            <a:lvl5pPr marL="2057400" lvl="4" indent="-228600" algn="l" defTabSz="914400" eaLnBrk="1" fontAlgn="base" latinLnBrk="0" hangingPunct="1">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Calibri" panose="020F0502020204030204" pitchFamily="2" charset="0"/>
              </a:defRPr>
            </a:lvl5pPr>
            <a:lvl6pPr marL="2514600" lvl="5" indent="-228600" algn="l" defTabSz="914400" eaLnBrk="1" fontAlgn="base" latinLnBrk="0" hangingPunct="1">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Calibri" panose="020F0502020204030204" pitchFamily="2" charset="0"/>
              </a:defRPr>
            </a:lvl6pPr>
            <a:lvl7pPr marL="2971800" lvl="6" indent="-228600" algn="l" defTabSz="914400" eaLnBrk="1" fontAlgn="base" latinLnBrk="0" hangingPunct="1">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Calibri" panose="020F0502020204030204" pitchFamily="2" charset="0"/>
              </a:defRPr>
            </a:lvl7pPr>
            <a:lvl8pPr marL="3429000" lvl="7" indent="-228600" algn="l" defTabSz="914400" eaLnBrk="1" fontAlgn="base" latinLnBrk="0" hangingPunct="1">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Calibri" panose="020F0502020204030204" pitchFamily="2" charset="0"/>
              </a:defRPr>
            </a:lvl8pPr>
            <a:lvl9pPr marL="3886200" lvl="8" indent="-228600" algn="l" defTabSz="914400" eaLnBrk="1" fontAlgn="base" latinLnBrk="0" hangingPunct="1">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Calibri" panose="020F0502020204030204" pitchFamily="2" charset="0"/>
              </a:defRPr>
            </a:lvl9pPr>
          </a:lstStyle>
          <a:p>
            <a:r>
              <a:rPr lang="zh-CN" altLang="zh-CN" dirty="0">
                <a:solidFill>
                  <a:srgbClr val="808080"/>
                </a:solidFill>
                <a:sym typeface="+mn-ea"/>
              </a:rPr>
              <a:t>外观模式</a:t>
            </a:r>
            <a:endParaRPr lang="zh-CN" altLang="zh-CN" dirty="0">
              <a:solidFill>
                <a:srgbClr val="808080"/>
              </a:solidFill>
            </a:endParaRPr>
          </a:p>
          <a:p>
            <a:r>
              <a:rPr lang="zh-CN" altLang="zh-CN" dirty="0">
                <a:solidFill>
                  <a:srgbClr val="808080"/>
                </a:solidFill>
                <a:sym typeface="+mn-ea"/>
              </a:rPr>
              <a:t>组合模式</a:t>
            </a:r>
            <a:endParaRPr lang="zh-CN" altLang="zh-CN" dirty="0">
              <a:solidFill>
                <a:srgbClr val="808080"/>
              </a:solidFill>
            </a:endParaRPr>
          </a:p>
          <a:p>
            <a:r>
              <a:rPr lang="zh-CN" altLang="zh-CN" dirty="0">
                <a:solidFill>
                  <a:srgbClr val="808080"/>
                </a:solidFill>
                <a:sym typeface="+mn-ea"/>
              </a:rPr>
              <a:t>享元模式</a:t>
            </a:r>
            <a:endParaRPr lang="zh-CN" altLang="zh-CN" dirty="0">
              <a:solidFill>
                <a:srgbClr val="808080"/>
              </a:solidFill>
            </a:endParaRPr>
          </a:p>
          <a:p>
            <a:r>
              <a:rPr lang="zh-CN" altLang="zh-CN" dirty="0">
                <a:solidFill>
                  <a:srgbClr val="808080"/>
                </a:solidFill>
                <a:sym typeface="+mn-ea"/>
              </a:rPr>
              <a:t>代理模式</a:t>
            </a:r>
            <a:endParaRPr lang="zh-CN" altLang="zh-CN" dirty="0">
              <a:solidFill>
                <a:srgbClr val="808080"/>
              </a:solidFill>
            </a:endParaRPr>
          </a:p>
          <a:p>
            <a:endParaRPr lang="zh-CN" altLang="zh-CN" dirty="0">
              <a:solidFill>
                <a:srgbClr val="808080"/>
              </a:solidFill>
            </a:endParaRPr>
          </a:p>
          <a:p>
            <a:endParaRPr lang="zh-CN" altLang="en-US" dirty="0">
              <a:solidFill>
                <a:srgbClr val="808080"/>
              </a:solidFill>
            </a:endParaRPr>
          </a:p>
        </p:txBody>
      </p:sp>
      <p:sp>
        <p:nvSpPr>
          <p:cNvPr id="3" name="文本占位符 6146"/>
          <p:cNvSpPr>
            <a:spLocks noGrp="1"/>
          </p:cNvSpPr>
          <p:nvPr/>
        </p:nvSpPr>
        <p:spPr>
          <a:xfrm>
            <a:off x="5732780" y="2072640"/>
            <a:ext cx="2954020" cy="3171190"/>
          </a:xfrm>
          <a:prstGeom prst="rect">
            <a:avLst/>
          </a:prstGeom>
          <a:noFill/>
          <a:ln w="9525">
            <a:noFill/>
          </a:ln>
        </p:spPr>
        <p:txBody>
          <a:bodyPr>
            <a:normAutofit/>
          </a:bodyPr>
          <a:lstStyle>
            <a:lvl1pPr marL="342900" lvl="0" indent="-342900" algn="l" defTabSz="914400" eaLnBrk="1" fontAlgn="base" latinLnBrk="0" hangingPunct="1">
              <a:lnSpc>
                <a:spcPct val="100000"/>
              </a:lnSpc>
              <a:spcBef>
                <a:spcPct val="20000"/>
              </a:spcBef>
              <a:spcAft>
                <a:spcPct val="0"/>
              </a:spcAft>
              <a:buFont typeface="Arial" panose="020B0604020202020204" pitchFamily="34" charset="0"/>
              <a:buChar char="•"/>
              <a:defRPr sz="2400" b="0" i="0" u="none" kern="1200" baseline="0">
                <a:solidFill>
                  <a:schemeClr val="tx1"/>
                </a:solidFill>
                <a:latin typeface="+mn-lt"/>
                <a:ea typeface="+mn-ea"/>
                <a:cs typeface="+mn-cs"/>
                <a:sym typeface="Calibri" panose="020F0502020204030204" pitchFamily="2" charset="0"/>
              </a:defRPr>
            </a:lvl1pPr>
            <a:lvl2pPr marL="742950" lvl="1" indent="-285750" algn="l" defTabSz="91440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mn-lt"/>
                <a:ea typeface="+mn-ea"/>
                <a:cs typeface="+mn-cs"/>
                <a:sym typeface="Calibri" panose="020F0502020204030204" pitchFamily="2" charset="0"/>
              </a:defRPr>
            </a:lvl2pPr>
            <a:lvl3pPr marL="1143000" lvl="2" indent="-228600" algn="l" defTabSz="914400" eaLnBrk="1" fontAlgn="base" latinLnBrk="0" hangingPunct="1">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2" charset="0"/>
              </a:defRPr>
            </a:lvl3pPr>
            <a:lvl4pPr marL="1600200" lvl="3" indent="-228600" algn="l" defTabSz="914400" eaLnBrk="1" fontAlgn="base" latinLnBrk="0" hangingPunct="1">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Calibri" panose="020F0502020204030204" pitchFamily="2" charset="0"/>
              </a:defRPr>
            </a:lvl4pPr>
            <a:lvl5pPr marL="2057400" lvl="4" indent="-228600" algn="l" defTabSz="914400" eaLnBrk="1" fontAlgn="base" latinLnBrk="0" hangingPunct="1">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Calibri" panose="020F0502020204030204" pitchFamily="2" charset="0"/>
              </a:defRPr>
            </a:lvl5pPr>
            <a:lvl6pPr marL="2514600" lvl="5" indent="-228600" algn="l" defTabSz="914400" eaLnBrk="1" fontAlgn="base" latinLnBrk="0" hangingPunct="1">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Calibri" panose="020F0502020204030204" pitchFamily="2" charset="0"/>
              </a:defRPr>
            </a:lvl6pPr>
            <a:lvl7pPr marL="2971800" lvl="6" indent="-228600" algn="l" defTabSz="914400" eaLnBrk="1" fontAlgn="base" latinLnBrk="0" hangingPunct="1">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Calibri" panose="020F0502020204030204" pitchFamily="2" charset="0"/>
              </a:defRPr>
            </a:lvl7pPr>
            <a:lvl8pPr marL="3429000" lvl="7" indent="-228600" algn="l" defTabSz="914400" eaLnBrk="1" fontAlgn="base" latinLnBrk="0" hangingPunct="1">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Calibri" panose="020F0502020204030204" pitchFamily="2" charset="0"/>
              </a:defRPr>
            </a:lvl8pPr>
            <a:lvl9pPr marL="3886200" lvl="8" indent="-228600" algn="l" defTabSz="914400" eaLnBrk="1" fontAlgn="base" latinLnBrk="0" hangingPunct="1">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Calibri" panose="020F0502020204030204" pitchFamily="2" charset="0"/>
              </a:defRPr>
            </a:lvl9pPr>
          </a:lstStyle>
          <a:p>
            <a:r>
              <a:rPr lang="zh-CN" altLang="zh-CN" dirty="0">
                <a:solidFill>
                  <a:srgbClr val="808080"/>
                </a:solidFill>
                <a:sym typeface="+mn-ea"/>
              </a:rPr>
              <a:t>命令模式</a:t>
            </a:r>
            <a:endParaRPr lang="zh-CN" altLang="zh-CN" dirty="0">
              <a:solidFill>
                <a:srgbClr val="808080"/>
              </a:solidFill>
            </a:endParaRPr>
          </a:p>
          <a:p>
            <a:r>
              <a:rPr lang="zh-CN" altLang="zh-CN" dirty="0">
                <a:solidFill>
                  <a:srgbClr val="808080"/>
                </a:solidFill>
                <a:sym typeface="+mn-ea"/>
              </a:rPr>
              <a:t>观察者模式</a:t>
            </a:r>
            <a:endParaRPr lang="zh-CN" altLang="zh-CN" dirty="0">
              <a:solidFill>
                <a:srgbClr val="808080"/>
              </a:solidFill>
            </a:endParaRPr>
          </a:p>
          <a:p>
            <a:r>
              <a:rPr lang="zh-CN" altLang="zh-CN" dirty="0">
                <a:solidFill>
                  <a:srgbClr val="808080"/>
                </a:solidFill>
                <a:sym typeface="+mn-ea"/>
              </a:rPr>
              <a:t>中介者模式</a:t>
            </a:r>
            <a:endParaRPr lang="zh-CN" altLang="zh-CN" dirty="0">
              <a:solidFill>
                <a:srgbClr val="808080"/>
              </a:solidFill>
            </a:endParaRPr>
          </a:p>
          <a:p>
            <a:r>
              <a:rPr lang="zh-CN" altLang="zh-CN" dirty="0">
                <a:solidFill>
                  <a:srgbClr val="808080"/>
                </a:solidFill>
                <a:sym typeface="+mn-ea"/>
              </a:rPr>
              <a:t>迭代器模式</a:t>
            </a:r>
            <a:endParaRPr lang="zh-CN" altLang="zh-CN" dirty="0">
              <a:solidFill>
                <a:srgbClr val="808080"/>
              </a:solidFill>
            </a:endParaRPr>
          </a:p>
          <a:p>
            <a:r>
              <a:rPr lang="zh-CN" altLang="zh-CN" dirty="0">
                <a:solidFill>
                  <a:srgbClr val="808080"/>
                </a:solidFill>
                <a:sym typeface="+mn-ea"/>
              </a:rPr>
              <a:t>策略模式</a:t>
            </a:r>
            <a:endParaRPr lang="zh-CN" altLang="zh-CN" dirty="0">
              <a:solidFill>
                <a:srgbClr val="808080"/>
              </a:solidFill>
              <a:sym typeface="+mn-ea"/>
            </a:endParaRPr>
          </a:p>
          <a:p>
            <a:pPr marL="0" indent="0">
              <a:buNone/>
            </a:pPr>
            <a:endParaRPr lang="zh-CN" altLang="zh-CN" dirty="0">
              <a:solidFill>
                <a:srgbClr val="808080"/>
              </a:solidFill>
            </a:endParaRPr>
          </a:p>
          <a:p>
            <a:endParaRPr lang="zh-CN" altLang="zh-CN" dirty="0">
              <a:solidFill>
                <a:srgbClr val="808080"/>
              </a:solidFill>
            </a:endParaRPr>
          </a:p>
          <a:p>
            <a:endParaRPr lang="zh-CN" altLang="en-US" dirty="0">
              <a:solidFill>
                <a:srgbClr val="808080"/>
              </a:solidFill>
            </a:endParaRPr>
          </a:p>
        </p:txBody>
      </p:sp>
      <p:sp>
        <p:nvSpPr>
          <p:cNvPr id="4" name="文本框 3"/>
          <p:cNvSpPr txBox="1"/>
          <p:nvPr/>
        </p:nvSpPr>
        <p:spPr>
          <a:xfrm>
            <a:off x="1016635" y="1488440"/>
            <a:ext cx="944880" cy="398780"/>
          </a:xfrm>
          <a:prstGeom prst="rect">
            <a:avLst/>
          </a:prstGeom>
          <a:noFill/>
        </p:spPr>
        <p:txBody>
          <a:bodyPr wrap="none" rtlCol="0">
            <a:spAutoFit/>
            <a:scene3d>
              <a:camera prst="orthographicFront"/>
              <a:lightRig rig="threePt" dir="t"/>
            </a:scene3d>
          </a:bodyPr>
          <a:p>
            <a:r>
              <a:rPr lang="zh-CN" altLang="en-US" sz="2000">
                <a:solidFill>
                  <a:schemeClr val="accent1"/>
                </a:solidFill>
                <a:effectLst>
                  <a:outerShdw blurRad="38100" dist="25400" dir="5400000" algn="ctr" rotWithShape="0">
                    <a:srgbClr val="6E747A">
                      <a:alpha val="43000"/>
                    </a:srgbClr>
                  </a:outerShdw>
                </a:effectLst>
              </a:rPr>
              <a:t>创建型</a:t>
            </a:r>
            <a:endParaRPr lang="zh-CN" altLang="en-US" sz="2000">
              <a:solidFill>
                <a:schemeClr val="accent1"/>
              </a:solidFill>
              <a:effectLst>
                <a:outerShdw blurRad="38100" dist="25400" dir="5400000" algn="ctr" rotWithShape="0">
                  <a:srgbClr val="6E747A">
                    <a:alpha val="43000"/>
                  </a:srgbClr>
                </a:outerShdw>
              </a:effectLst>
            </a:endParaRPr>
          </a:p>
        </p:txBody>
      </p:sp>
      <p:sp>
        <p:nvSpPr>
          <p:cNvPr id="5" name="文本框 4"/>
          <p:cNvSpPr txBox="1"/>
          <p:nvPr/>
        </p:nvSpPr>
        <p:spPr>
          <a:xfrm>
            <a:off x="3630295" y="1488440"/>
            <a:ext cx="944880" cy="398780"/>
          </a:xfrm>
          <a:prstGeom prst="rect">
            <a:avLst/>
          </a:prstGeom>
          <a:noFill/>
        </p:spPr>
        <p:txBody>
          <a:bodyPr wrap="none" rtlCol="0">
            <a:spAutoFit/>
            <a:scene3d>
              <a:camera prst="orthographicFront"/>
              <a:lightRig rig="threePt" dir="t"/>
            </a:scene3d>
          </a:bodyPr>
          <a:p>
            <a:r>
              <a:rPr lang="zh-CN" altLang="en-US" sz="2000">
                <a:solidFill>
                  <a:schemeClr val="accent1"/>
                </a:solidFill>
                <a:effectLst>
                  <a:outerShdw blurRad="38100" dist="25400" dir="5400000" algn="ctr" rotWithShape="0">
                    <a:srgbClr val="6E747A">
                      <a:alpha val="43000"/>
                    </a:srgbClr>
                  </a:outerShdw>
                </a:effectLst>
              </a:rPr>
              <a:t>结构型</a:t>
            </a:r>
            <a:endParaRPr lang="zh-CN" altLang="en-US" sz="2000">
              <a:solidFill>
                <a:schemeClr val="accent1"/>
              </a:solidFill>
              <a:effectLst>
                <a:outerShdw blurRad="38100" dist="25400" dir="5400000" algn="ctr" rotWithShape="0">
                  <a:srgbClr val="6E747A">
                    <a:alpha val="43000"/>
                  </a:srgbClr>
                </a:outerShdw>
              </a:effectLst>
            </a:endParaRPr>
          </a:p>
        </p:txBody>
      </p:sp>
      <p:sp>
        <p:nvSpPr>
          <p:cNvPr id="6" name="文本框 5"/>
          <p:cNvSpPr txBox="1"/>
          <p:nvPr/>
        </p:nvSpPr>
        <p:spPr>
          <a:xfrm>
            <a:off x="6280785" y="1488440"/>
            <a:ext cx="944880" cy="398780"/>
          </a:xfrm>
          <a:prstGeom prst="rect">
            <a:avLst/>
          </a:prstGeom>
          <a:noFill/>
        </p:spPr>
        <p:txBody>
          <a:bodyPr wrap="none" rtlCol="0">
            <a:spAutoFit/>
            <a:scene3d>
              <a:camera prst="orthographicFront"/>
              <a:lightRig rig="threePt" dir="t"/>
            </a:scene3d>
          </a:bodyPr>
          <a:p>
            <a:r>
              <a:rPr lang="zh-CN" altLang="en-US" sz="2000">
                <a:solidFill>
                  <a:schemeClr val="accent1"/>
                </a:solidFill>
                <a:effectLst>
                  <a:outerShdw blurRad="38100" dist="25400" dir="5400000" algn="ctr" rotWithShape="0">
                    <a:srgbClr val="6E747A">
                      <a:alpha val="43000"/>
                    </a:srgbClr>
                  </a:outerShdw>
                </a:effectLst>
              </a:rPr>
              <a:t>行为型</a:t>
            </a:r>
            <a:endParaRPr lang="zh-CN" altLang="en-US" sz="20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title"/>
          </p:nvPr>
        </p:nvSpPr>
        <p:spPr/>
        <p:txBody>
          <a:bodyPr anchor="ctr">
            <a:normAutofit/>
          </a:bodyPr>
          <a:p>
            <a:r>
              <a:rPr lang="zh-CN" altLang="en-US" dirty="0">
                <a:solidFill>
                  <a:schemeClr val="tx2"/>
                </a:solidFill>
              </a:rPr>
              <a:t>一、单例模式（Singleton）</a:t>
            </a:r>
            <a:endParaRPr lang="zh-CN" altLang="en-US" dirty="0">
              <a:solidFill>
                <a:schemeClr val="tx2"/>
              </a:solidFill>
            </a:endParaRPr>
          </a:p>
        </p:txBody>
      </p:sp>
      <p:sp>
        <p:nvSpPr>
          <p:cNvPr id="6147" name="文本占位符 6146"/>
          <p:cNvSpPr>
            <a:spLocks noGrp="1"/>
          </p:cNvSpPr>
          <p:nvPr>
            <p:ph type="body" idx="1"/>
          </p:nvPr>
        </p:nvSpPr>
        <p:spPr>
          <a:xfrm>
            <a:off x="457200" y="1181100"/>
            <a:ext cx="8229600" cy="3924300"/>
          </a:xfrm>
        </p:spPr>
        <p:txBody>
          <a:bodyPr>
            <a:normAutofit lnSpcReduction="20000"/>
          </a:bodyPr>
          <a:p>
            <a:r>
              <a:rPr lang="zh-CN" altLang="zh-CN" dirty="0">
                <a:solidFill>
                  <a:srgbClr val="808080"/>
                </a:solidFill>
              </a:rPr>
              <a:t>问题：</a:t>
            </a:r>
            <a:endParaRPr lang="zh-CN" altLang="zh-CN" dirty="0">
              <a:solidFill>
                <a:srgbClr val="808080"/>
              </a:solidFill>
            </a:endParaRPr>
          </a:p>
          <a:p>
            <a:r>
              <a:rPr lang="zh-CN" altLang="zh-CN" dirty="0">
                <a:solidFill>
                  <a:srgbClr val="808080"/>
                </a:solidFill>
              </a:rPr>
              <a:t>怎样确保一个类的实例是独一无二的，并且这个实例易于被访问呢？</a:t>
            </a:r>
            <a:endParaRPr lang="zh-CN" altLang="zh-CN" dirty="0">
              <a:solidFill>
                <a:srgbClr val="808080"/>
              </a:solidFill>
            </a:endParaRPr>
          </a:p>
          <a:p>
            <a:endParaRPr lang="zh-CN" altLang="zh-CN" dirty="0">
              <a:solidFill>
                <a:srgbClr val="808080"/>
              </a:solidFill>
            </a:endParaRPr>
          </a:p>
          <a:p>
            <a:r>
              <a:rPr lang="zh-CN" altLang="zh-CN" dirty="0">
                <a:solidFill>
                  <a:srgbClr val="808080"/>
                </a:solidFill>
              </a:rPr>
              <a:t>解决方案：</a:t>
            </a:r>
            <a:endParaRPr lang="zh-CN" altLang="zh-CN" dirty="0">
              <a:solidFill>
                <a:srgbClr val="808080"/>
              </a:solidFill>
            </a:endParaRPr>
          </a:p>
          <a:p>
            <a:r>
              <a:rPr lang="zh-CN" altLang="zh-CN" dirty="0">
                <a:solidFill>
                  <a:srgbClr val="808080"/>
                </a:solidFill>
              </a:rPr>
              <a:t>让类保存它的唯一实例(静态变量) ，并且它可以提供一个访问该实例的方法（静态方法）</a:t>
            </a:r>
            <a:endParaRPr lang="zh-CN" altLang="zh-CN" dirty="0">
              <a:solidFill>
                <a:srgbClr val="808080"/>
              </a:solidFill>
            </a:endParaRPr>
          </a:p>
          <a:p>
            <a:endParaRPr lang="zh-CN" altLang="zh-CN" dirty="0">
              <a:solidFill>
                <a:srgbClr val="808080"/>
              </a:solidFill>
            </a:endParaRPr>
          </a:p>
          <a:p>
            <a:r>
              <a:rPr lang="zh-CN" altLang="en-US" dirty="0">
                <a:solidFill>
                  <a:srgbClr val="808080"/>
                </a:solidFill>
                <a:sym typeface="+mn-ea"/>
              </a:rPr>
              <a:t>案例：全局数据</a:t>
            </a:r>
            <a:endParaRPr lang="zh-CN" altLang="en-US" dirty="0">
              <a:solidFill>
                <a:srgbClr val="808080"/>
              </a:solidFill>
              <a:sym typeface="+mn-ea"/>
            </a:endParaRPr>
          </a:p>
          <a:p>
            <a:r>
              <a:rPr lang="zh-CN" altLang="zh-CN" dirty="0">
                <a:solidFill>
                  <a:srgbClr val="808080"/>
                </a:solidFill>
                <a:sym typeface="+mn-ea"/>
              </a:rPr>
              <a:t>注意：避免过度使用单例模式</a:t>
            </a:r>
            <a:endParaRPr lang="zh-CN" altLang="zh-CN" dirty="0">
              <a:solidFill>
                <a:srgbClr val="808080"/>
              </a:solidFill>
            </a:endParaRPr>
          </a:p>
          <a:p>
            <a:endParaRPr lang="zh-CN" altLang="zh-CN" dirty="0">
              <a:solidFill>
                <a:srgbClr val="80808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4" end="4"/>
                                            </p:txEl>
                                          </p:spTgt>
                                        </p:tgtEl>
                                        <p:attrNameLst>
                                          <p:attrName>style.visibility</p:attrName>
                                        </p:attrNameLst>
                                      </p:cBhvr>
                                      <p:to>
                                        <p:strVal val="visible"/>
                                      </p:to>
                                    </p:set>
                                    <p:animEffect transition="in" filter="blinds(horizontal)">
                                      <p:cBhvr>
                                        <p:cTn id="7" dur="500"/>
                                        <p:tgtEl>
                                          <p:spTgt spid="614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147">
                                            <p:txEl>
                                              <p:pRg st="6" end="6"/>
                                            </p:txEl>
                                          </p:spTgt>
                                        </p:tgtEl>
                                        <p:attrNameLst>
                                          <p:attrName>style.visibility</p:attrName>
                                        </p:attrNameLst>
                                      </p:cBhvr>
                                      <p:to>
                                        <p:strVal val="visible"/>
                                      </p:to>
                                    </p:set>
                                    <p:anim calcmode="lin" valueType="num">
                                      <p:cBhvr additive="base">
                                        <p:cTn id="12" dur="500" fill="hold"/>
                                        <p:tgtEl>
                                          <p:spTgt spid="6147">
                                            <p:txEl>
                                              <p:pRg st="6" end="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1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147">
                                            <p:txEl>
                                              <p:pRg st="7" end="7"/>
                                            </p:txEl>
                                          </p:spTgt>
                                        </p:tgtEl>
                                        <p:attrNameLst>
                                          <p:attrName>style.visibility</p:attrName>
                                        </p:attrNameLst>
                                      </p:cBhvr>
                                      <p:to>
                                        <p:strVal val="visible"/>
                                      </p:to>
                                    </p:set>
                                    <p:anim calcmode="lin" valueType="num">
                                      <p:cBhvr additive="base">
                                        <p:cTn id="18" dur="500" fill="hold"/>
                                        <p:tgtEl>
                                          <p:spTgt spid="6147">
                                            <p:txEl>
                                              <p:pRg st="7" end="7"/>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14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title"/>
          </p:nvPr>
        </p:nvSpPr>
        <p:spPr/>
        <p:txBody>
          <a:bodyPr anchor="ctr">
            <a:normAutofit/>
          </a:bodyPr>
          <a:p>
            <a:r>
              <a:rPr lang="zh-CN" altLang="en-US" dirty="0">
                <a:solidFill>
                  <a:schemeClr val="tx2"/>
                </a:solidFill>
              </a:rPr>
              <a:t>二、工厂模式（Factory ）</a:t>
            </a:r>
            <a:br>
              <a:rPr lang="zh-CN" altLang="en-US" dirty="0">
                <a:solidFill>
                  <a:schemeClr val="tx2"/>
                </a:solidFill>
              </a:rPr>
            </a:br>
            <a:r>
              <a:rPr lang="en-US" altLang="zh-CN" sz="1800" dirty="0">
                <a:solidFill>
                  <a:srgbClr val="808080"/>
                </a:solidFill>
                <a:sym typeface="+mn-ea"/>
              </a:rPr>
              <a:t>		</a:t>
            </a:r>
            <a:r>
              <a:rPr lang="zh-CN" altLang="en-US" sz="1800" dirty="0">
                <a:solidFill>
                  <a:srgbClr val="808080"/>
                </a:solidFill>
                <a:sym typeface="+mn-ea"/>
              </a:rPr>
              <a:t>简单工厂模式、工厂方法模式、抽象工厂模式</a:t>
            </a:r>
            <a:endParaRPr lang="zh-CN" altLang="en-US" dirty="0">
              <a:solidFill>
                <a:schemeClr val="tx2"/>
              </a:solidFill>
            </a:endParaRPr>
          </a:p>
        </p:txBody>
      </p:sp>
      <p:sp>
        <p:nvSpPr>
          <p:cNvPr id="6147" name="文本占位符 6146"/>
          <p:cNvSpPr>
            <a:spLocks noGrp="1"/>
          </p:cNvSpPr>
          <p:nvPr>
            <p:ph type="body" idx="1"/>
          </p:nvPr>
        </p:nvSpPr>
        <p:spPr>
          <a:xfrm>
            <a:off x="457200" y="1181100"/>
            <a:ext cx="8229600" cy="3924300"/>
          </a:xfrm>
        </p:spPr>
        <p:txBody>
          <a:bodyPr>
            <a:normAutofit/>
          </a:bodyPr>
          <a:p>
            <a:r>
              <a:rPr lang="zh-CN" altLang="zh-CN" dirty="0">
                <a:solidFill>
                  <a:srgbClr val="808080"/>
                </a:solidFill>
                <a:sym typeface="+mn-ea"/>
              </a:rPr>
              <a:t>问题：</a:t>
            </a:r>
            <a:r>
              <a:rPr lang="zh-CN" altLang="zh-CN" dirty="0">
                <a:solidFill>
                  <a:srgbClr val="808080"/>
                </a:solidFill>
              </a:rPr>
              <a:t> </a:t>
            </a:r>
            <a:endParaRPr lang="zh-CN" altLang="zh-CN" dirty="0">
              <a:solidFill>
                <a:srgbClr val="808080"/>
              </a:solidFill>
            </a:endParaRPr>
          </a:p>
          <a:p>
            <a:r>
              <a:rPr lang="zh-CN" altLang="zh-CN" dirty="0">
                <a:solidFill>
                  <a:srgbClr val="808080"/>
                </a:solidFill>
              </a:rPr>
              <a:t>如何能轻松方便地构造对象实例，而不必关心构造对象实例的细节和复杂过程呢？</a:t>
            </a:r>
            <a:endParaRPr lang="zh-CN" altLang="zh-CN" dirty="0">
              <a:solidFill>
                <a:srgbClr val="808080"/>
              </a:solidFill>
            </a:endParaRPr>
          </a:p>
          <a:p>
            <a:endParaRPr lang="zh-CN" altLang="zh-CN" dirty="0">
              <a:solidFill>
                <a:srgbClr val="808080"/>
              </a:solidFill>
            </a:endParaRPr>
          </a:p>
          <a:p>
            <a:r>
              <a:rPr lang="zh-CN" altLang="zh-CN" dirty="0">
                <a:solidFill>
                  <a:srgbClr val="808080"/>
                </a:solidFill>
                <a:sym typeface="+mn-ea"/>
              </a:rPr>
              <a:t>解决方案：</a:t>
            </a:r>
            <a:endParaRPr lang="zh-CN" altLang="zh-CN" dirty="0">
              <a:solidFill>
                <a:srgbClr val="808080"/>
              </a:solidFill>
              <a:sym typeface="+mn-ea"/>
            </a:endParaRPr>
          </a:p>
          <a:p>
            <a:r>
              <a:rPr lang="zh-CN" altLang="zh-CN" dirty="0">
                <a:solidFill>
                  <a:srgbClr val="808080"/>
                </a:solidFill>
                <a:sym typeface="+mn-ea"/>
              </a:rPr>
              <a:t>建立一个工厂来创建对象。 </a:t>
            </a:r>
            <a:endParaRPr lang="zh-CN" altLang="zh-CN" dirty="0">
              <a:solidFill>
                <a:srgbClr val="808080"/>
              </a:solidFill>
              <a:sym typeface="+mn-ea"/>
            </a:endParaRPr>
          </a:p>
          <a:p>
            <a:endParaRPr lang="zh-CN" altLang="zh-CN" dirty="0">
              <a:solidFill>
                <a:srgbClr val="808080"/>
              </a:solidFill>
              <a:sym typeface="+mn-ea"/>
            </a:endParaRPr>
          </a:p>
          <a:p>
            <a:r>
              <a:rPr lang="zh-CN" altLang="zh-CN" dirty="0">
                <a:solidFill>
                  <a:srgbClr val="808080"/>
                </a:solidFill>
              </a:rPr>
              <a:t>案例：模块创建</a:t>
            </a:r>
            <a:endParaRPr lang="zh-CN" altLang="zh-CN" dirty="0">
              <a:solidFill>
                <a:srgbClr val="808080"/>
              </a:solidFill>
            </a:endParaRPr>
          </a:p>
          <a:p>
            <a:endParaRPr lang="en-US" altLang="zh-CN" dirty="0">
              <a:solidFill>
                <a:srgbClr val="808080"/>
              </a:solidFill>
            </a:endParaRPr>
          </a:p>
          <a:p>
            <a:endParaRPr lang="en-US" altLang="zh-CN" dirty="0">
              <a:solidFill>
                <a:srgbClr val="808080"/>
              </a:solidFill>
            </a:endParaRPr>
          </a:p>
          <a:p>
            <a:endParaRPr lang="zh-CN" altLang="en-US" dirty="0">
              <a:solidFill>
                <a:srgbClr val="80808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4" end="4"/>
                                            </p:txEl>
                                          </p:spTgt>
                                        </p:tgtEl>
                                        <p:attrNameLst>
                                          <p:attrName>style.visibility</p:attrName>
                                        </p:attrNameLst>
                                      </p:cBhvr>
                                      <p:to>
                                        <p:strVal val="visible"/>
                                      </p:to>
                                    </p:set>
                                    <p:animEffect transition="in" filter="blinds(horizontal)">
                                      <p:cBhvr>
                                        <p:cTn id="7" dur="500"/>
                                        <p:tgtEl>
                                          <p:spTgt spid="614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147">
                                            <p:txEl>
                                              <p:pRg st="6" end="6"/>
                                            </p:txEl>
                                          </p:spTgt>
                                        </p:tgtEl>
                                        <p:attrNameLst>
                                          <p:attrName>style.visibility</p:attrName>
                                        </p:attrNameLst>
                                      </p:cBhvr>
                                      <p:to>
                                        <p:strVal val="visible"/>
                                      </p:to>
                                    </p:set>
                                    <p:anim calcmode="lin" valueType="num">
                                      <p:cBhvr additive="base">
                                        <p:cTn id="12" dur="500" fill="hold"/>
                                        <p:tgtEl>
                                          <p:spTgt spid="6147">
                                            <p:txEl>
                                              <p:pRg st="6" end="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1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title"/>
          </p:nvPr>
        </p:nvSpPr>
        <p:spPr/>
        <p:txBody>
          <a:bodyPr anchor="ctr">
            <a:normAutofit/>
          </a:bodyPr>
          <a:p>
            <a:r>
              <a:rPr lang="zh-CN" altLang="en-US" dirty="0">
                <a:solidFill>
                  <a:schemeClr val="tx2"/>
                </a:solidFill>
              </a:rPr>
              <a:t>三、</a:t>
            </a:r>
            <a:r>
              <a:rPr lang="en-US" altLang="zh-CN" dirty="0">
                <a:solidFill>
                  <a:schemeClr val="tx2"/>
                </a:solidFill>
              </a:rPr>
              <a:t>外观模式</a:t>
            </a:r>
            <a:r>
              <a:rPr lang="zh-CN" altLang="en-US" dirty="0">
                <a:solidFill>
                  <a:schemeClr val="tx2"/>
                </a:solidFill>
              </a:rPr>
              <a:t>（Facade ）</a:t>
            </a:r>
            <a:endParaRPr lang="zh-CN" altLang="en-US" dirty="0">
              <a:solidFill>
                <a:schemeClr val="tx2"/>
              </a:solidFill>
            </a:endParaRPr>
          </a:p>
        </p:txBody>
      </p:sp>
      <p:sp>
        <p:nvSpPr>
          <p:cNvPr id="6147" name="文本占位符 6146"/>
          <p:cNvSpPr>
            <a:spLocks noGrp="1"/>
          </p:cNvSpPr>
          <p:nvPr>
            <p:ph type="body" idx="1"/>
          </p:nvPr>
        </p:nvSpPr>
        <p:spPr>
          <a:xfrm>
            <a:off x="457200" y="1181100"/>
            <a:ext cx="8229600" cy="3924300"/>
          </a:xfrm>
        </p:spPr>
        <p:txBody>
          <a:bodyPr>
            <a:normAutofit/>
          </a:bodyPr>
          <a:p>
            <a:r>
              <a:rPr lang="zh-CN" altLang="zh-CN" dirty="0">
                <a:solidFill>
                  <a:srgbClr val="808080"/>
                </a:solidFill>
                <a:sym typeface="+mn-ea"/>
              </a:rPr>
              <a:t>问题：</a:t>
            </a:r>
            <a:endParaRPr lang="zh-CN" altLang="zh-CN" dirty="0">
              <a:solidFill>
                <a:srgbClr val="808080"/>
              </a:solidFill>
              <a:sym typeface="+mn-ea"/>
            </a:endParaRPr>
          </a:p>
          <a:p>
            <a:r>
              <a:rPr lang="zh-CN" altLang="zh-CN" dirty="0">
                <a:solidFill>
                  <a:srgbClr val="808080"/>
                </a:solidFill>
                <a:sym typeface="+mn-ea"/>
              </a:rPr>
              <a:t>何做到各个系统之间的通信和相互依赖关系达到最小</a:t>
            </a:r>
            <a:endParaRPr lang="zh-CN" altLang="zh-CN" dirty="0">
              <a:solidFill>
                <a:srgbClr val="808080"/>
              </a:solidFill>
              <a:sym typeface="+mn-ea"/>
            </a:endParaRPr>
          </a:p>
          <a:p>
            <a:endParaRPr lang="zh-CN" altLang="zh-CN" dirty="0">
              <a:solidFill>
                <a:srgbClr val="808080"/>
              </a:solidFill>
              <a:sym typeface="+mn-ea"/>
            </a:endParaRPr>
          </a:p>
          <a:p>
            <a:r>
              <a:rPr lang="zh-CN" altLang="en-US" dirty="0">
                <a:solidFill>
                  <a:srgbClr val="808080"/>
                </a:solidFill>
                <a:sym typeface="+mn-ea"/>
              </a:rPr>
              <a:t>解决方案：</a:t>
            </a:r>
            <a:endParaRPr lang="zh-CN" altLang="en-US" dirty="0">
              <a:solidFill>
                <a:srgbClr val="808080"/>
              </a:solidFill>
              <a:sym typeface="+mn-ea"/>
            </a:endParaRPr>
          </a:p>
          <a:p>
            <a:r>
              <a:rPr lang="zh-CN" altLang="en-US" dirty="0">
                <a:solidFill>
                  <a:srgbClr val="808080"/>
                </a:solidFill>
                <a:sym typeface="+mn-ea"/>
              </a:rPr>
              <a:t>为子系统中的一组接口提供一个一致的界面</a:t>
            </a:r>
            <a:endParaRPr lang="zh-CN" altLang="en-US" dirty="0">
              <a:solidFill>
                <a:srgbClr val="808080"/>
              </a:solidFill>
              <a:sym typeface="+mn-ea"/>
            </a:endParaRPr>
          </a:p>
          <a:p>
            <a:endParaRPr lang="zh-CN" altLang="en-US" dirty="0">
              <a:solidFill>
                <a:srgbClr val="808080"/>
              </a:solidFill>
              <a:sym typeface="+mn-ea"/>
            </a:endParaRPr>
          </a:p>
          <a:p>
            <a:r>
              <a:rPr lang="zh-CN" altLang="en-US" dirty="0">
                <a:solidFill>
                  <a:srgbClr val="808080"/>
                </a:solidFill>
                <a:sym typeface="+mn-ea"/>
              </a:rPr>
              <a:t>案例：模块入口</a:t>
            </a:r>
            <a:endParaRPr lang="en-US" altLang="zh-CN" dirty="0">
              <a:solidFill>
                <a:srgbClr val="808080"/>
              </a:solidFill>
            </a:endParaRPr>
          </a:p>
          <a:p>
            <a:endParaRPr lang="en-US" altLang="zh-CN" dirty="0">
              <a:solidFill>
                <a:srgbClr val="808080"/>
              </a:solidFill>
            </a:endParaRPr>
          </a:p>
        </p:txBody>
      </p:sp>
      <p:pic>
        <p:nvPicPr>
          <p:cNvPr id="2" name="图片 1"/>
          <p:cNvPicPr>
            <a:picLocks noChangeAspect="1"/>
          </p:cNvPicPr>
          <p:nvPr/>
        </p:nvPicPr>
        <p:blipFill>
          <a:blip r:embed="rId1"/>
          <a:stretch>
            <a:fillRect/>
          </a:stretch>
        </p:blipFill>
        <p:spPr>
          <a:xfrm>
            <a:off x="3726180" y="3810000"/>
            <a:ext cx="5329555" cy="18522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4" end="4"/>
                                            </p:txEl>
                                          </p:spTgt>
                                        </p:tgtEl>
                                        <p:attrNameLst>
                                          <p:attrName>style.visibility</p:attrName>
                                        </p:attrNameLst>
                                      </p:cBhvr>
                                      <p:to>
                                        <p:strVal val="visible"/>
                                      </p:to>
                                    </p:set>
                                    <p:animEffect transition="in" filter="blinds(horizontal)">
                                      <p:cBhvr>
                                        <p:cTn id="7" dur="500"/>
                                        <p:tgtEl>
                                          <p:spTgt spid="614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147">
                                            <p:txEl>
                                              <p:pRg st="6" end="6"/>
                                            </p:txEl>
                                          </p:spTgt>
                                        </p:tgtEl>
                                        <p:attrNameLst>
                                          <p:attrName>style.visibility</p:attrName>
                                        </p:attrNameLst>
                                      </p:cBhvr>
                                      <p:to>
                                        <p:strVal val="visible"/>
                                      </p:to>
                                    </p:set>
                                    <p:anim calcmode="lin" valueType="num">
                                      <p:cBhvr additive="base">
                                        <p:cTn id="12" dur="500" fill="hold"/>
                                        <p:tgtEl>
                                          <p:spTgt spid="6147">
                                            <p:txEl>
                                              <p:pRg st="6" end="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1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粉色动感模板">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粉色动感模板">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1950</Words>
  <Application>WPS 演示</Application>
  <PresentationFormat/>
  <Paragraphs>248</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20</vt:i4>
      </vt:variant>
    </vt:vector>
  </HeadingPairs>
  <TitlesOfParts>
    <vt:vector size="30" baseType="lpstr">
      <vt:lpstr>Arial</vt:lpstr>
      <vt:lpstr>宋体</vt:lpstr>
      <vt:lpstr>Wingdings</vt:lpstr>
      <vt:lpstr>Calibri</vt:lpstr>
      <vt:lpstr>微软雅黑</vt:lpstr>
      <vt:lpstr>Arial Unicode MS</vt:lpstr>
      <vt:lpstr>Estrangelo Edessa</vt:lpstr>
      <vt:lpstr>Mongolian Baiti</vt:lpstr>
      <vt:lpstr>粉色动感模板</vt:lpstr>
      <vt:lpstr>1_粉色动感模板</vt:lpstr>
      <vt:lpstr>如何优雅的搞“对象”        ----设计模式与实践</vt:lpstr>
      <vt:lpstr>什么是设计模式</vt:lpstr>
      <vt:lpstr>为什么要学习设计模式</vt:lpstr>
      <vt:lpstr>6个设计原则</vt:lpstr>
      <vt:lpstr>设计思路</vt:lpstr>
      <vt:lpstr>常用设计模式</vt:lpstr>
      <vt:lpstr>一、单例模式（Singleton）</vt:lpstr>
      <vt:lpstr>二、工厂模式（Factory ） 		简单工厂模式、工厂方法模式、抽象工厂模式</vt:lpstr>
      <vt:lpstr>三、外观模式（Facade ）</vt:lpstr>
      <vt:lpstr>四、组合模式（Composite ）</vt:lpstr>
      <vt:lpstr>五、享元模式（Flyweight ）</vt:lpstr>
      <vt:lpstr>六、代理模式（Proxy ）</vt:lpstr>
      <vt:lpstr>七、命令模式（Command ）</vt:lpstr>
      <vt:lpstr>八、观察者模式（Observer ）</vt:lpstr>
      <vt:lpstr>九、中介者模式（Mediator ）</vt:lpstr>
      <vt:lpstr>十、迭代器模式（Iterator ）</vt:lpstr>
      <vt:lpstr>十一、策略模式（Strategy）</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yellownancy</dc:creator>
  <cp:lastModifiedBy>eric.yin</cp:lastModifiedBy>
  <cp:revision>187</cp:revision>
  <dcterms:created xsi:type="dcterms:W3CDTF">2012-12-13T09:30:00Z</dcterms:created>
  <dcterms:modified xsi:type="dcterms:W3CDTF">2018-01-05T09:55:45Z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