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7" r:id="rId6"/>
    <p:sldId id="263" r:id="rId7"/>
    <p:sldId id="264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0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6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5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4693-5574-47D2-9D38-1AA11BE8937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6374-A69A-4992-B72D-ADB1A3F1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3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villysausages.com/2016/01/21/performance-tips-for-unity-2d-mobile/" TargetMode="External"/><Relationship Id="rId2" Type="http://schemas.openxmlformats.org/officeDocument/2006/relationships/hyperlink" Target="https://unity3d.com/learn/tutorials/temas/best-practices/guide-optimizing-unity-u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bucket.org/Unity-Technologies/ui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5541"/>
            <a:ext cx="9144000" cy="2387600"/>
          </a:xfrm>
        </p:spPr>
        <p:txBody>
          <a:bodyPr/>
          <a:lstStyle/>
          <a:p>
            <a:r>
              <a:rPr lang="en-US" dirty="0" smtClean="0"/>
              <a:t>Unity UI Optimization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6486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https://unity3d.com/learn/tutorials/temas/best-practices/guide-optimizing-unity-ui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https://divillysausages.com/2016/01/21/performance-tips-for-unity-2d-mobile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https://bitbucket.org/Unity-Technologies/ui/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做的优化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LensMask</a:t>
            </a:r>
            <a:r>
              <a:rPr lang="zh-CN" altLang="en-US" dirty="0"/>
              <a:t>和蓝色背景融合到一层</a:t>
            </a:r>
            <a:endParaRPr lang="en-US" altLang="zh-CN" dirty="0"/>
          </a:p>
          <a:p>
            <a:r>
              <a:rPr lang="en-US" altLang="zh-CN" dirty="0"/>
              <a:t>Skybox</a:t>
            </a:r>
            <a:r>
              <a:rPr lang="zh-CN" altLang="en-US" dirty="0"/>
              <a:t>和地球渲到</a:t>
            </a:r>
            <a:r>
              <a:rPr lang="en-US" altLang="zh-CN" dirty="0" err="1"/>
              <a:t>RenderTexture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 err="1" smtClean="0"/>
              <a:t>TextMesh</a:t>
            </a:r>
            <a:r>
              <a:rPr lang="zh-CN" altLang="en-US" dirty="0"/>
              <a:t>或者</a:t>
            </a:r>
            <a:r>
              <a:rPr lang="en-US" altLang="zh-CN" dirty="0" err="1"/>
              <a:t>TextMesh</a:t>
            </a:r>
            <a:r>
              <a:rPr lang="en-US" altLang="zh-CN" dirty="0"/>
              <a:t> Pro</a:t>
            </a:r>
            <a:r>
              <a:rPr lang="zh-CN" altLang="en-US" dirty="0"/>
              <a:t>代替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r>
              <a:rPr lang="zh-CN" altLang="en-US" dirty="0"/>
              <a:t>更有效率的</a:t>
            </a:r>
            <a:r>
              <a:rPr lang="en-US" altLang="zh-CN" dirty="0" err="1" smtClean="0"/>
              <a:t>ScrollView</a:t>
            </a:r>
            <a:r>
              <a:rPr lang="zh-CN" altLang="en-US" dirty="0"/>
              <a:t>插</a:t>
            </a:r>
            <a:r>
              <a:rPr lang="zh-CN" altLang="en-US" dirty="0" smtClean="0"/>
              <a:t>件，或优化</a:t>
            </a:r>
            <a:r>
              <a:rPr lang="en-US" altLang="zh-CN" dirty="0" smtClean="0"/>
              <a:t>Unity</a:t>
            </a:r>
            <a:r>
              <a:rPr lang="zh-CN" altLang="en-US" dirty="0"/>
              <a:t> 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的使用</a:t>
            </a:r>
            <a:r>
              <a:rPr lang="en-US" altLang="zh-CN" dirty="0"/>
              <a:t> </a:t>
            </a:r>
            <a:r>
              <a:rPr lang="en-US" altLang="zh-CN" dirty="0" smtClean="0"/>
              <a:t>(Object Pool)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1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 (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Excessive GPU fragment </a:t>
            </a:r>
            <a:r>
              <a:rPr lang="en-US" sz="3600" dirty="0" err="1"/>
              <a:t>shader</a:t>
            </a:r>
            <a:r>
              <a:rPr lang="en-US" sz="3600" dirty="0"/>
              <a:t> utilization (i.e. fill-rate </a:t>
            </a:r>
            <a:r>
              <a:rPr lang="en-US" sz="3600" dirty="0" smtClean="0"/>
              <a:t>overutilization)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dirty="0" err="1"/>
              <a:t>fillrate</a:t>
            </a:r>
            <a:r>
              <a:rPr lang="en-US" dirty="0"/>
              <a:t> = screen pixels * </a:t>
            </a:r>
            <a:r>
              <a:rPr lang="en-US" dirty="0" err="1"/>
              <a:t>shader</a:t>
            </a:r>
            <a:r>
              <a:rPr lang="en-US" dirty="0"/>
              <a:t> complexity * </a:t>
            </a:r>
            <a:r>
              <a:rPr lang="en-US" dirty="0" smtClean="0"/>
              <a:t>overdraw</a:t>
            </a:r>
            <a:endParaRPr lang="en-US" sz="3600" dirty="0" smtClean="0"/>
          </a:p>
          <a:p>
            <a:r>
              <a:rPr lang="en-US" sz="3600" dirty="0" smtClean="0"/>
              <a:t>Excessive </a:t>
            </a:r>
            <a:r>
              <a:rPr lang="en-US" sz="3600" dirty="0"/>
              <a:t>CPU time spent rebuilding a Canvas </a:t>
            </a:r>
            <a:r>
              <a:rPr lang="en-US" sz="3600" dirty="0" smtClean="0"/>
              <a:t>batch</a:t>
            </a:r>
          </a:p>
          <a:p>
            <a:r>
              <a:rPr lang="en-US" sz="3600" dirty="0"/>
              <a:t>Excessive numbers of rebuilds of Canvas batches (over-dirtying)</a:t>
            </a:r>
          </a:p>
          <a:p>
            <a:r>
              <a:rPr lang="en-US" sz="3600" dirty="0"/>
              <a:t>Excessive CPU time spent generating vertices (usually from text)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</a:t>
            </a:r>
            <a:r>
              <a:rPr lang="zh-CN" altLang="en-US" dirty="0" smtClean="0"/>
              <a:t>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Canvas(</a:t>
            </a:r>
            <a:r>
              <a:rPr lang="zh-CN" altLang="en-US" dirty="0" smtClean="0"/>
              <a:t>同一个画布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Walk hierarchy from top to bottom (</a:t>
            </a:r>
            <a:r>
              <a:rPr lang="zh-CN" altLang="en-US" dirty="0" smtClean="0"/>
              <a:t>从上到下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Same material, same texture and do not have intermediate layers 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zh-CN" altLang="en-US" dirty="0" smtClean="0"/>
              <a:t>相同材质，相同纹理，没有中间层隔断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Trade-Offs (</a:t>
            </a:r>
            <a:r>
              <a:rPr lang="zh-CN" altLang="en-US" dirty="0" smtClean="0"/>
              <a:t>权衡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Unity UI </a:t>
            </a:r>
            <a:r>
              <a:rPr lang="zh-CN" altLang="en-US" dirty="0" smtClean="0"/>
              <a:t>在透明层级渲染，每一个像素都会被取样处理</a:t>
            </a:r>
            <a:r>
              <a:rPr lang="en-US" altLang="zh-CN" dirty="0"/>
              <a:t> </a:t>
            </a:r>
            <a:r>
              <a:rPr lang="en-US" altLang="zh-CN" dirty="0" smtClean="0"/>
              <a:t>(fill-rate)</a:t>
            </a:r>
          </a:p>
          <a:p>
            <a:r>
              <a:rPr lang="zh-CN" altLang="en-US" dirty="0"/>
              <a:t>不同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界面需要具体情况具体分析 </a:t>
            </a:r>
            <a:r>
              <a:rPr lang="en-US" altLang="zh-CN" dirty="0" smtClean="0"/>
              <a:t>(Profile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dirty="0" smtClean="0"/>
              <a:t>Draw calls VS Batching Cost</a:t>
            </a:r>
          </a:p>
          <a:p>
            <a:r>
              <a:rPr lang="en-US" dirty="0" smtClean="0"/>
              <a:t>Draw calls VS Easy UI Design</a:t>
            </a:r>
          </a:p>
        </p:txBody>
      </p:sp>
    </p:spTree>
    <p:extLst>
      <p:ext uri="{BB962C8B-B14F-4D97-AF65-F5344CB8AC3E}">
        <p14:creationId xmlns:p14="http://schemas.microsoft.com/office/powerpoint/2010/main" val="161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Unity </a:t>
            </a:r>
            <a:r>
              <a:rPr lang="en-US" sz="3200" dirty="0"/>
              <a:t>Frame Debugger (</a:t>
            </a:r>
            <a:r>
              <a:rPr lang="zh-CN" altLang="en-US" sz="3200" dirty="0"/>
              <a:t>分析</a:t>
            </a:r>
            <a:r>
              <a:rPr lang="en-US" altLang="zh-CN" sz="3200" dirty="0"/>
              <a:t>draw call)</a:t>
            </a:r>
          </a:p>
          <a:p>
            <a:r>
              <a:rPr lang="en-US" sz="3200" dirty="0"/>
              <a:t>Unity </a:t>
            </a:r>
            <a:r>
              <a:rPr lang="en-US" sz="3200" dirty="0" smtClean="0"/>
              <a:t>Profiler (</a:t>
            </a:r>
            <a:r>
              <a:rPr lang="zh-CN" altLang="en-US" sz="3200" dirty="0" smtClean="0"/>
              <a:t>分析性能热点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err="1" smtClean="0"/>
              <a:t>Canvas.UpdateBatch</a:t>
            </a:r>
            <a:r>
              <a:rPr lang="en-US" sz="2800" dirty="0" smtClean="0"/>
              <a:t>/</a:t>
            </a:r>
            <a:r>
              <a:rPr lang="en-US" sz="2800" dirty="0" err="1" smtClean="0"/>
              <a:t>BuildBatch</a:t>
            </a:r>
            <a:r>
              <a:rPr lang="en-US" sz="2800" dirty="0" smtClean="0"/>
              <a:t> -&gt; </a:t>
            </a:r>
            <a:r>
              <a:rPr lang="zh-CN" altLang="en-US" sz="2800" dirty="0" smtClean="0"/>
              <a:t>过多的</a:t>
            </a:r>
            <a:r>
              <a:rPr lang="en-US" altLang="zh-CN" sz="2800" dirty="0" smtClean="0"/>
              <a:t>Canvas Renderer</a:t>
            </a:r>
            <a:r>
              <a:rPr lang="zh-CN" altLang="en-US" sz="2800" dirty="0" smtClean="0"/>
              <a:t>组件，拆分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Canvas.Render</a:t>
            </a:r>
            <a:r>
              <a:rPr lang="en-US" altLang="zh-CN" sz="2800" dirty="0" smtClean="0"/>
              <a:t> -&gt; fill-rate</a:t>
            </a:r>
            <a:r>
              <a:rPr lang="zh-CN" altLang="en-US" sz="2800" dirty="0"/>
              <a:t>受限</a:t>
            </a:r>
            <a:endParaRPr lang="en-US" altLang="zh-CN" sz="2800" dirty="0" smtClean="0"/>
          </a:p>
          <a:p>
            <a:pPr lvl="1"/>
            <a:r>
              <a:rPr lang="en-US" sz="2800" dirty="0" err="1" smtClean="0"/>
              <a:t>Canvas.SendWillRenderCanvases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-&gt; Graphics Rebuild</a:t>
            </a:r>
            <a:r>
              <a:rPr lang="zh-CN" altLang="en-US" sz="2800" dirty="0" smtClean="0"/>
              <a:t>时间过长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https://unity3d.com/learn/tutorials/temas/best-practices/unity-ui-profiling-tools</a:t>
            </a:r>
          </a:p>
        </p:txBody>
      </p:sp>
    </p:spTree>
    <p:extLst>
      <p:ext uri="{BB962C8B-B14F-4D97-AF65-F5344CB8AC3E}">
        <p14:creationId xmlns:p14="http://schemas.microsoft.com/office/powerpoint/2010/main" val="200353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fixes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De-active Invisible UI (e.g. Opaque background)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Disable root </a:t>
            </a:r>
            <a:r>
              <a:rPr lang="en-US" dirty="0" err="1" smtClean="0"/>
              <a:t>GameObjects</a:t>
            </a:r>
            <a:r>
              <a:rPr lang="en-US" dirty="0" smtClean="0"/>
              <a:t> or Canvas Renderer (no </a:t>
            </a:r>
            <a:r>
              <a:rPr lang="en-US" dirty="0" err="1" smtClean="0"/>
              <a:t>rebatch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Disable 3D camera output (not applicable in our case)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 Cache visible portion of 3D world into a render texture</a:t>
            </a:r>
          </a:p>
          <a:p>
            <a:r>
              <a:rPr lang="en-US" dirty="0" smtClean="0"/>
              <a:t>Split Canvas to reduce re-batch cost</a:t>
            </a:r>
          </a:p>
          <a:p>
            <a:r>
              <a:rPr lang="en-US" dirty="0" smtClean="0"/>
              <a:t>Merge to reduce draw call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static elements into the background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drawbacks: more artist work, low reuse, memory increase</a:t>
            </a:r>
          </a:p>
        </p:txBody>
      </p:sp>
    </p:spTree>
    <p:extLst>
      <p:ext uri="{BB962C8B-B14F-4D97-AF65-F5344CB8AC3E}">
        <p14:creationId xmlns:p14="http://schemas.microsoft.com/office/powerpoint/2010/main" val="42396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UI </a:t>
            </a:r>
            <a:r>
              <a:rPr lang="en-US" dirty="0" err="1"/>
              <a:t>shader</a:t>
            </a:r>
            <a:r>
              <a:rPr lang="en-US" dirty="0"/>
              <a:t> (no clipping, masking), unlit texture </a:t>
            </a:r>
            <a:r>
              <a:rPr lang="en-US" dirty="0" err="1"/>
              <a:t>shader</a:t>
            </a:r>
            <a:r>
              <a:rPr lang="en-US" dirty="0"/>
              <a:t> for solid </a:t>
            </a:r>
            <a:r>
              <a:rPr lang="en-US" dirty="0" smtClean="0"/>
              <a:t>sprites</a:t>
            </a:r>
          </a:p>
          <a:p>
            <a:r>
              <a:rPr lang="en-US" dirty="0" smtClean="0"/>
              <a:t>Child order matters (sprites and text overlap)</a:t>
            </a:r>
          </a:p>
          <a:p>
            <a:r>
              <a:rPr lang="en-US" dirty="0" err="1" smtClean="0"/>
              <a:t>Raycaster</a:t>
            </a:r>
            <a:r>
              <a:rPr lang="en-US" dirty="0" smtClean="0"/>
              <a:t> and </a:t>
            </a:r>
            <a:r>
              <a:rPr lang="en-US" dirty="0" err="1" smtClean="0"/>
              <a:t>Raycaster</a:t>
            </a:r>
            <a:r>
              <a:rPr lang="en-US" dirty="0" smtClean="0"/>
              <a:t> Target (at root)</a:t>
            </a:r>
          </a:p>
          <a:p>
            <a:r>
              <a:rPr lang="en-US" dirty="0" smtClean="0"/>
              <a:t>Avoid Dynamic Fonts</a:t>
            </a:r>
          </a:p>
          <a:p>
            <a:r>
              <a:rPr lang="en-US" dirty="0" smtClean="0"/>
              <a:t>Combine sprites of the same </a:t>
            </a:r>
            <a:r>
              <a:rPr lang="en-US" dirty="0" err="1" smtClean="0"/>
              <a:t>UIPanel</a:t>
            </a:r>
            <a:r>
              <a:rPr lang="en-US" dirty="0" smtClean="0"/>
              <a:t> into one Atlas (for batching)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</a:t>
            </a:r>
            <a:r>
              <a:rPr lang="zh-CN" altLang="en-US" dirty="0" smtClean="0"/>
              <a:t>赛季界面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481" y="1546951"/>
            <a:ext cx="7763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已做的优化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7474"/>
            <a:ext cx="10515600" cy="40694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去除无用的</a:t>
            </a:r>
            <a:r>
              <a:rPr lang="en-US" altLang="zh-CN" dirty="0" smtClean="0"/>
              <a:t>Canvas Renderer</a:t>
            </a:r>
          </a:p>
          <a:p>
            <a:r>
              <a:rPr lang="zh-CN" altLang="en-US" dirty="0"/>
              <a:t>去除</a:t>
            </a:r>
            <a:r>
              <a:rPr lang="zh-CN" altLang="en-US" dirty="0" smtClean="0"/>
              <a:t>无用的</a:t>
            </a:r>
            <a:r>
              <a:rPr lang="en-US" altLang="zh-CN" dirty="0" err="1" smtClean="0"/>
              <a:t>Raycast</a:t>
            </a:r>
            <a:r>
              <a:rPr lang="en-US" altLang="zh-CN" dirty="0" smtClean="0"/>
              <a:t> Target</a:t>
            </a:r>
            <a:r>
              <a:rPr lang="en-US" altLang="zh-CN" dirty="0"/>
              <a:t> </a:t>
            </a:r>
            <a:r>
              <a:rPr lang="en-US" altLang="zh-CN" dirty="0" smtClean="0"/>
              <a:t>(both image and text)</a:t>
            </a:r>
          </a:p>
          <a:p>
            <a:r>
              <a:rPr lang="en-US" altLang="zh-CN" dirty="0" smtClean="0"/>
              <a:t>Text</a:t>
            </a:r>
            <a:r>
              <a:rPr lang="zh-CN" altLang="en-US" dirty="0" smtClean="0"/>
              <a:t>组件</a:t>
            </a:r>
            <a:r>
              <a:rPr lang="zh-CN" altLang="en-US" dirty="0"/>
              <a:t>关</a:t>
            </a:r>
            <a:r>
              <a:rPr lang="zh-CN" altLang="en-US" dirty="0" smtClean="0"/>
              <a:t>掉</a:t>
            </a:r>
            <a:r>
              <a:rPr lang="en-US" altLang="zh-CN" dirty="0" smtClean="0"/>
              <a:t>Rich Text(if no emoji)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Best Fit</a:t>
            </a:r>
          </a:p>
          <a:p>
            <a:r>
              <a:rPr lang="zh-CN" altLang="en-US" dirty="0"/>
              <a:t>优</a:t>
            </a:r>
            <a:r>
              <a:rPr lang="zh-CN" altLang="en-US" dirty="0" smtClean="0"/>
              <a:t>化“下一场</a:t>
            </a:r>
            <a:r>
              <a:rPr lang="zh-CN" altLang="en-US" dirty="0"/>
              <a:t>”</a:t>
            </a:r>
            <a:r>
              <a:rPr lang="zh-CN" altLang="en-US" dirty="0" smtClean="0"/>
              <a:t>比赛的</a:t>
            </a:r>
            <a:r>
              <a:rPr lang="zh-CN" altLang="en-US" dirty="0"/>
              <a:t>背</a:t>
            </a:r>
            <a:r>
              <a:rPr lang="zh-CN" altLang="en-US" dirty="0" smtClean="0"/>
              <a:t>景光的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r>
              <a:rPr lang="en-US" altLang="zh-CN" dirty="0" smtClean="0"/>
              <a:t>UI  ‘Fast’ 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5" y="976402"/>
            <a:ext cx="2961905" cy="1428571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390606" y="1690688"/>
            <a:ext cx="992777" cy="64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945" y="2716329"/>
            <a:ext cx="2704762" cy="3323809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7820297" y="3152503"/>
            <a:ext cx="1088572" cy="63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289" y="4724916"/>
            <a:ext cx="4866667" cy="62857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164183" y="4142218"/>
            <a:ext cx="339634" cy="52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92" y="5509464"/>
            <a:ext cx="2904762" cy="92381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1541417" y="4606834"/>
            <a:ext cx="400594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1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378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Unity UI Optimization</vt:lpstr>
      <vt:lpstr>Common Problems (常见问题)</vt:lpstr>
      <vt:lpstr>Batching机制</vt:lpstr>
      <vt:lpstr>Trade-Offs (权衡)</vt:lpstr>
      <vt:lpstr>分析工具</vt:lpstr>
      <vt:lpstr>Possible fixes</vt:lpstr>
      <vt:lpstr>Continued…</vt:lpstr>
      <vt:lpstr>NBA赛季界面</vt:lpstr>
      <vt:lpstr>已做的优化</vt:lpstr>
      <vt:lpstr>可做的优化</vt:lpstr>
    </vt:vector>
  </TitlesOfParts>
  <Company>Galasports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UI Optimization</dc:title>
  <dc:creator>Gene Lee</dc:creator>
  <cp:lastModifiedBy>Gene Lee</cp:lastModifiedBy>
  <cp:revision>67</cp:revision>
  <dcterms:created xsi:type="dcterms:W3CDTF">2017-06-13T06:47:16Z</dcterms:created>
  <dcterms:modified xsi:type="dcterms:W3CDTF">2017-06-15T06:12:44Z</dcterms:modified>
</cp:coreProperties>
</file>