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57" r:id="rId4"/>
    <p:sldId id="258" r:id="rId5"/>
    <p:sldId id="275" r:id="rId6"/>
    <p:sldId id="267" r:id="rId7"/>
    <p:sldId id="269" r:id="rId8"/>
    <p:sldId id="286" r:id="rId9"/>
    <p:sldId id="271" r:id="rId10"/>
    <p:sldId id="270" r:id="rId11"/>
    <p:sldId id="272" r:id="rId12"/>
    <p:sldId id="273" r:id="rId13"/>
    <p:sldId id="274" r:id="rId14"/>
    <p:sldId id="277" r:id="rId15"/>
    <p:sldId id="276" r:id="rId16"/>
    <p:sldId id="285" r:id="rId17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00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0" d="100"/>
          <a:sy n="80" d="100"/>
        </p:scale>
        <p:origin x="-86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sz="1200" dirty="0"/>
          </a:p>
        </p:txBody>
      </p:sp>
      <p:sp>
        <p:nvSpPr>
          <p:cNvPr id="3075" name="日期占位符 3074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zh-CN" altLang="en-US" sz="1200" dirty="0"/>
          </a:p>
        </p:txBody>
      </p:sp>
      <p:sp>
        <p:nvSpPr>
          <p:cNvPr id="3076" name="幻灯片图像占位符 3075"/>
          <p:cNvSpPr>
            <a:spLocks noGrp="1" noRo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文本占位符 3076"/>
          <p:cNvSpPr>
            <a:spLocks noGrp="1" noRot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8" name="页脚占位符 3077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endParaRPr lang="zh-CN" altLang="en-US" sz="1200" dirty="0"/>
          </a:p>
        </p:txBody>
      </p:sp>
      <p:sp>
        <p:nvSpPr>
          <p:cNvPr id="3079" name="灯片编号占位符 307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Tx/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Tx/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Tx/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Tx/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Tx/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Tx/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Tx/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Tx/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Tx/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ctr">
              <a:defRPr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buFont typeface="Times New Roman" panose="02020603050405020304" pitchFamily="18" charset="0"/>
            </a:pPr>
            <a:endParaRPr lang="zh-CN" altLang="en-US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buFont typeface="Times New Roman" panose="02020603050405020304" pitchFamily="18" charset="0"/>
            </a:pPr>
            <a:endParaRPr lang="zh-CN" altLang="en-US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buFont typeface="Times New Roman" panose="02020603050405020304" pitchFamily="18" charset="0"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PMingLiU" pitchFamily="18" charset="-120"/>
              </a:rPr>
            </a:fld>
            <a:endParaRPr lang="zh-CN" altLang="en-US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</p:spTree>
  </p:cSld>
  <p:clrMapOvr>
    <a:masterClrMapping/>
  </p:clrMapOvr>
  <p:transition>
    <p:random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 idx="1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Tx/>
        <a:buSzPct val="100000"/>
        <a:buFont typeface="Times New Roman" panose="02020603050405020304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标题 4097"/>
          <p:cNvSpPr/>
          <p:nvPr>
            <p:ph type="ctrTitle"/>
          </p:nvPr>
        </p:nvSpPr>
        <p:spPr>
          <a:xfrm>
            <a:off x="860108" y="3142615"/>
            <a:ext cx="7772400" cy="1470025"/>
          </a:xfrm>
        </p:spPr>
        <p:txBody>
          <a:bodyPr anchor="ctr"/>
          <a:p>
            <a:pPr defTabSz="914400">
              <a:buSzPct val="100000"/>
            </a:pPr>
            <a:r>
              <a:rPr lang="zh-CN" altLang="en-US" kern="1200" baseline="0">
                <a:latin typeface="Arial" panose="020B0604020202020204" pitchFamily="34" charset="0"/>
                <a:ea typeface="楷体_GB2312" pitchFamily="49" charset="-122"/>
              </a:rPr>
              <a:t>移动游戏性能优化与分析</a:t>
            </a:r>
            <a:endParaRPr lang="zh-CN" altLang="en-US" kern="1200" baseline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099" name="副标题 4098"/>
          <p:cNvSpPr/>
          <p:nvPr>
            <p:ph type="subTitle" idx="1"/>
          </p:nvPr>
        </p:nvSpPr>
        <p:spPr/>
        <p:txBody>
          <a:bodyPr anchor="ctr"/>
          <a:p>
            <a:pPr defTabSz="914400">
              <a:buSzPct val="110000"/>
            </a:pPr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</a:rPr>
              <a:t>                       </a:t>
            </a:r>
            <a:endParaRPr lang="zh-CN" altLang="en-US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7169"/>
          <p:cNvSpPr/>
          <p:nvPr>
            <p:ph type="title"/>
          </p:nvPr>
        </p:nvSpPr>
        <p:spPr/>
        <p:txBody>
          <a:bodyPr anchor="ctr"/>
          <a:p>
            <a:r>
              <a:rPr lang="zh-CN" altLang="en-US"/>
              <a:t>优化加载</a:t>
            </a:r>
            <a:endParaRPr lang="zh-CN" altLang="en-US"/>
          </a:p>
        </p:txBody>
      </p:sp>
      <p:sp>
        <p:nvSpPr>
          <p:cNvPr id="7171" name="文本占位符 7170"/>
          <p:cNvSpPr/>
          <p:nvPr>
            <p:ph type="body"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使用加载队列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大的资源分帧异步加载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平衡预加载和实时加载的数量和大小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7169"/>
          <p:cNvSpPr/>
          <p:nvPr>
            <p:ph type="title"/>
          </p:nvPr>
        </p:nvSpPr>
        <p:spPr/>
        <p:txBody>
          <a:bodyPr anchor="ctr"/>
          <a:p>
            <a:r>
              <a:rPr lang="zh-CN" altLang="en-US"/>
              <a:t>模型和纹理</a:t>
            </a:r>
            <a:endParaRPr lang="zh-CN" altLang="en-US"/>
          </a:p>
        </p:txBody>
      </p:sp>
      <p:sp>
        <p:nvSpPr>
          <p:cNvPr id="7171" name="文本占位符 7170"/>
          <p:cNvSpPr/>
          <p:nvPr>
            <p:ph type="body"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去掉不必要的alpha通道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模型压缩，减少三角面片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导入模型时，去掉动画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ETC1</a:t>
            </a:r>
            <a:r>
              <a:rPr lang="zh-CN" altLang="en-US"/>
              <a:t>，两张纹理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7169"/>
          <p:cNvSpPr/>
          <p:nvPr>
            <p:ph type="title"/>
          </p:nvPr>
        </p:nvSpPr>
        <p:spPr/>
        <p:txBody>
          <a:bodyPr anchor="ctr"/>
          <a:p>
            <a:r>
              <a:rPr lang="zh-CN" altLang="en-US"/>
              <a:t>音频</a:t>
            </a:r>
            <a:endParaRPr lang="zh-CN" altLang="en-US"/>
          </a:p>
        </p:txBody>
      </p:sp>
      <p:sp>
        <p:nvSpPr>
          <p:cNvPr id="7171" name="文本占位符 7170"/>
          <p:cNvSpPr/>
          <p:nvPr>
            <p:ph type="body"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声音削减采样率，采用单声道或ogg格式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小的音频文件采用 Decompress on Load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音频导入设置 ios-&gt;mp3  android-&gt;vorbis(force to mono)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7169"/>
          <p:cNvSpPr/>
          <p:nvPr>
            <p:ph type="title"/>
          </p:nvPr>
        </p:nvSpPr>
        <p:spPr/>
        <p:txBody>
          <a:bodyPr anchor="ctr"/>
          <a:p>
            <a:r>
              <a:rPr lang="en-US" altLang="zh-CN"/>
              <a:t>UI</a:t>
            </a:r>
            <a:r>
              <a:rPr lang="zh-CN" altLang="en-US"/>
              <a:t>优化</a:t>
            </a:r>
            <a:endParaRPr lang="zh-CN" altLang="en-US"/>
          </a:p>
        </p:txBody>
      </p:sp>
      <p:sp>
        <p:nvSpPr>
          <p:cNvPr id="7171" name="文本占位符 7170"/>
          <p:cNvSpPr/>
          <p:nvPr>
            <p:ph type="body"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canvas</a:t>
            </a:r>
            <a:r>
              <a:rPr lang="zh-CN" altLang="en-US"/>
              <a:t>合批，不会跨</a:t>
            </a:r>
            <a:r>
              <a:rPr lang="en-US" altLang="zh-CN"/>
              <a:t>canvas</a:t>
            </a:r>
            <a:r>
              <a:rPr lang="zh-CN" altLang="en-US"/>
              <a:t>进行合批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canvas</a:t>
            </a:r>
            <a:r>
              <a:rPr lang="zh-CN" altLang="en-US"/>
              <a:t>，动态和静态</a:t>
            </a:r>
            <a:r>
              <a:rPr lang="en-US" altLang="zh-CN"/>
              <a:t>UI</a:t>
            </a:r>
            <a:r>
              <a:rPr lang="zh-CN" altLang="en-US"/>
              <a:t>组件分开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避免出现重叠区域，影响合批（特别是字体）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raycast targets UI</a:t>
            </a:r>
            <a:r>
              <a:rPr lang="zh-CN" altLang="en-US"/>
              <a:t>组件越少，性能越好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对于复杂的控件，尽量在根节点开启</a:t>
            </a:r>
            <a:r>
              <a:rPr lang="en-US" altLang="zh-CN">
                <a:sym typeface="+mn-ea"/>
              </a:rPr>
              <a:t>raycast target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graphic raycaster </a:t>
            </a:r>
            <a:r>
              <a:rPr lang="zh-CN" altLang="en-US">
                <a:sym typeface="+mn-ea"/>
              </a:rPr>
              <a:t>每帧检测鼠标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7169"/>
          <p:cNvSpPr/>
          <p:nvPr>
            <p:ph type="title"/>
          </p:nvPr>
        </p:nvSpPr>
        <p:spPr/>
        <p:txBody>
          <a:bodyPr anchor="ctr"/>
          <a:p>
            <a:r>
              <a:rPr lang="zh-CN" altLang="en-US"/>
              <a:t>其他</a:t>
            </a:r>
            <a:endParaRPr lang="zh-CN" altLang="en-US"/>
          </a:p>
        </p:txBody>
      </p:sp>
      <p:sp>
        <p:nvSpPr>
          <p:cNvPr id="7171" name="文本占位符 7170"/>
          <p:cNvSpPr/>
          <p:nvPr>
            <p:ph type="body"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网络交互，费电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i2cpp项目有性能优势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Gamecore C++ vs mono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Gpu instancing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使用多核性能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动态质量设置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shader.WarmupAllShaders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Shader variant collection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ctrTitle" sz="quarter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副标题 2"/>
          <p:cNvSpPr/>
          <p:nvPr>
            <p:ph type="subTitle" sz="quarter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勿以善小而不为勿以恶小而为之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标题 5121"/>
          <p:cNvSpPr/>
          <p:nvPr>
            <p:ph type="title"/>
          </p:nvPr>
        </p:nvSpPr>
        <p:spPr/>
        <p:txBody>
          <a:bodyPr anchor="ctr"/>
          <a:p>
            <a:r>
              <a:rPr lang="zh-CN" altLang="en-US"/>
              <a:t>什么样的游戏性能好</a:t>
            </a:r>
            <a:endParaRPr lang="zh-CN" altLang="en-US"/>
          </a:p>
        </p:txBody>
      </p:sp>
      <p:sp>
        <p:nvSpPr>
          <p:cNvPr id="5123" name="文本占位符 5122"/>
          <p:cNvSpPr/>
          <p:nvPr>
            <p:ph type="body"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1、开启速度快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2、操作反馈快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3、页面跳转流畅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4、动画播放不卡顿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5、手机耗电量低，发热控制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6、网络流量小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7、包体小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8、不闪退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zh-CN" altLang="en-US"/>
              <a:t>可量化的指标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包体小于</a:t>
            </a:r>
            <a:r>
              <a:rPr lang="en-US" altLang="zh-CN"/>
              <a:t>100M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内存占用小于</a:t>
            </a:r>
            <a:r>
              <a:rPr lang="en-US" altLang="zh-CN"/>
              <a:t>350M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帧率控制在</a:t>
            </a:r>
            <a:r>
              <a:rPr lang="en-US" altLang="zh-CN"/>
              <a:t>20-30fps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开机启动界面停留</a:t>
            </a:r>
            <a:r>
              <a:rPr lang="en-US" altLang="zh-CN"/>
              <a:t>&lt;5s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zh-CN" altLang="en-US"/>
              <a:t>工具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Editor: profiler  FrameDebugger</a:t>
            </a:r>
            <a:endParaRPr lang="en-US"/>
          </a:p>
          <a:p>
            <a:pPr marL="0" indent="0">
              <a:buNone/>
            </a:pPr>
            <a:r>
              <a:rPr lang="zh-CN"/>
              <a:t>真机 </a:t>
            </a:r>
            <a:r>
              <a:rPr lang="en-US" altLang="zh-CN"/>
              <a:t>:profiler </a:t>
            </a:r>
            <a:r>
              <a:rPr lang="zh-CN" altLang="en-US"/>
              <a:t>、</a:t>
            </a:r>
            <a:r>
              <a:rPr lang="en-US" altLang="zh-CN"/>
              <a:t>instrument </a:t>
            </a:r>
            <a:r>
              <a:rPr lang="zh-CN" altLang="en-US"/>
              <a:t>、</a:t>
            </a:r>
            <a:r>
              <a:rPr lang="en-US" altLang="zh-CN"/>
              <a:t>allocation</a:t>
            </a:r>
            <a:r>
              <a:rPr lang="zh-CN" altLang="en-US"/>
              <a:t>、</a:t>
            </a:r>
            <a:r>
              <a:rPr lang="en-US" altLang="zh-CN"/>
              <a:t>adreno gpu profiler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7169"/>
          <p:cNvSpPr/>
          <p:nvPr>
            <p:ph type="title"/>
          </p:nvPr>
        </p:nvSpPr>
        <p:spPr/>
        <p:txBody>
          <a:bodyPr anchor="ctr"/>
          <a:p>
            <a:r>
              <a:rPr lang="zh-CN" altLang="en-US"/>
              <a:t>当你点开</a:t>
            </a:r>
            <a:r>
              <a:rPr lang="en-US" altLang="zh-CN"/>
              <a:t>unity </a:t>
            </a:r>
            <a:r>
              <a:rPr lang="zh-CN" altLang="en-US"/>
              <a:t>app</a:t>
            </a:r>
            <a:endParaRPr lang="zh-CN" altLang="en-US"/>
          </a:p>
        </p:txBody>
      </p:sp>
      <p:sp>
        <p:nvSpPr>
          <p:cNvPr id="7171" name="文本占位符 7170"/>
          <p:cNvSpPr/>
          <p:nvPr>
            <p:ph type="body"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1、系统加载工程代码（代码量限制）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2、启动</a:t>
            </a:r>
            <a:r>
              <a:rPr lang="en-US" altLang="zh-CN"/>
              <a:t>unity</a:t>
            </a:r>
            <a:r>
              <a:rPr lang="zh-CN" altLang="en-US"/>
              <a:t>引擎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3、预处理 assets文件夹（抛弃 resource 文件夹）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4、加载第一个场景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7169"/>
          <p:cNvSpPr/>
          <p:nvPr>
            <p:ph type="title"/>
          </p:nvPr>
        </p:nvSpPr>
        <p:spPr/>
        <p:txBody>
          <a:bodyPr anchor="ctr"/>
          <a:p>
            <a:r>
              <a:rPr lang="en-US" altLang="zh-CN"/>
              <a:t>GPU</a:t>
            </a:r>
            <a:r>
              <a:rPr lang="zh-CN" altLang="en-US"/>
              <a:t>优化</a:t>
            </a:r>
            <a:endParaRPr lang="zh-CN" altLang="en-US"/>
          </a:p>
        </p:txBody>
      </p:sp>
      <p:sp>
        <p:nvSpPr>
          <p:cNvPr id="7171" name="文本占位符 7170"/>
          <p:cNvSpPr/>
          <p:nvPr>
            <p:ph type="body"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减少绘制数目，减少顶点数量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使用纹理图集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使用尽可能少的材质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LOD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使用</a:t>
            </a:r>
            <a:r>
              <a:rPr lang="en-US" altLang="zh-CN"/>
              <a:t>mobile</a:t>
            </a:r>
            <a:r>
              <a:rPr lang="zh-CN" altLang="en-US"/>
              <a:t>版的</a:t>
            </a:r>
            <a:r>
              <a:rPr lang="en-US" altLang="zh-CN"/>
              <a:t>shader</a:t>
            </a:r>
            <a:r>
              <a:rPr lang="zh-CN" altLang="en-US"/>
              <a:t>，简化</a:t>
            </a:r>
            <a:r>
              <a:rPr lang="en-US" altLang="zh-CN"/>
              <a:t>shader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减少实时光照，使用</a:t>
            </a:r>
            <a:r>
              <a:rPr lang="en-US" altLang="zh-CN"/>
              <a:t>lightmap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优化显存带宽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使用</a:t>
            </a:r>
            <a:r>
              <a:rPr lang="en-US" altLang="zh-CN"/>
              <a:t>mipmap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ETC1</a:t>
            </a:r>
            <a:r>
              <a:rPr lang="zh-CN" altLang="en-US"/>
              <a:t>压缩图片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7169"/>
          <p:cNvSpPr/>
          <p:nvPr>
            <p:ph type="title"/>
          </p:nvPr>
        </p:nvSpPr>
        <p:spPr/>
        <p:txBody>
          <a:bodyPr anchor="ctr"/>
          <a:p>
            <a:r>
              <a:rPr lang="zh-CN" altLang="en-US"/>
              <a:t>CPU优化</a:t>
            </a:r>
            <a:endParaRPr lang="zh-CN" altLang="en-US"/>
          </a:p>
        </p:txBody>
      </p:sp>
      <p:sp>
        <p:nvSpPr>
          <p:cNvPr id="7171" name="文本占位符 7170"/>
          <p:cNvSpPr/>
          <p:nvPr>
            <p:ph type="body"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控制drawcall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减少更新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减少GC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减少</a:t>
            </a:r>
            <a:r>
              <a:rPr lang="zh-CN" altLang="en-US"/>
              <a:t>耗时的函数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7169"/>
          <p:cNvSpPr/>
          <p:nvPr>
            <p:ph type="title"/>
          </p:nvPr>
        </p:nvSpPr>
        <p:spPr/>
        <p:txBody>
          <a:bodyPr anchor="ctr"/>
          <a:p>
            <a:r>
              <a:rPr lang="zh-CN" altLang="en-US"/>
              <a:t>代码优化</a:t>
            </a:r>
            <a:endParaRPr lang="zh-CN" altLang="en-US"/>
          </a:p>
        </p:txBody>
      </p:sp>
      <p:sp>
        <p:nvSpPr>
          <p:cNvPr id="7171" name="文本占位符 7170"/>
          <p:cNvSpPr/>
          <p:nvPr>
            <p:ph type="body"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及时停止不必要的更新，在update里执行尽量少的操作（</a:t>
            </a:r>
            <a:r>
              <a:rPr lang="en-US" altLang="zh-CN"/>
              <a:t>G</a:t>
            </a:r>
            <a:r>
              <a:rPr lang="en-US" altLang="zh-CN"/>
              <a:t>etComponent</a:t>
            </a:r>
            <a:r>
              <a:rPr lang="zh-CN" altLang="en-US"/>
              <a:t>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减少new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对象池的使用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Foreach会产生</a:t>
            </a:r>
            <a:r>
              <a:rPr lang="en-US" altLang="zh-CN"/>
              <a:t>GC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String combine/split，产生</a:t>
            </a:r>
            <a:r>
              <a:rPr lang="en-US" altLang="zh-CN"/>
              <a:t>GC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减少反射的使用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resharper</a:t>
            </a:r>
            <a:r>
              <a:rPr lang="zh-CN" altLang="en-US">
                <a:sym typeface="+mn-ea"/>
              </a:rPr>
              <a:t>检查代码</a:t>
            </a:r>
            <a:r>
              <a:rPr lang="en-US" altLang="zh-CN">
                <a:sym typeface="+mn-ea"/>
              </a:rPr>
              <a:t>(unity engine analyzer)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7169"/>
          <p:cNvSpPr/>
          <p:nvPr>
            <p:ph type="title"/>
          </p:nvPr>
        </p:nvSpPr>
        <p:spPr/>
        <p:txBody>
          <a:bodyPr anchor="ctr"/>
          <a:p>
            <a:r>
              <a:rPr lang="zh-CN" altLang="en-US"/>
              <a:t>耗时的函数</a:t>
            </a:r>
            <a:endParaRPr lang="zh-CN" altLang="en-US"/>
          </a:p>
        </p:txBody>
      </p:sp>
      <p:sp>
        <p:nvSpPr>
          <p:cNvPr id="7171" name="文本占位符 7170"/>
          <p:cNvSpPr/>
          <p:nvPr>
            <p:ph type="body"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序列化和反序列化 pb，使用多线程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UI初始化和重建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敏感词过滤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多语言</a:t>
            </a:r>
            <a:endParaRPr lang="zh-CN" alt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楷体_GB2312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1093</Words>
  <Application>WPS 演示</Application>
  <PresentationFormat>在屏幕上显示</PresentationFormat>
  <Paragraphs>122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Times New Roman</vt:lpstr>
      <vt:lpstr>PMingLiU</vt:lpstr>
      <vt:lpstr>楷体_GB2312</vt:lpstr>
      <vt:lpstr>新宋体</vt:lpstr>
      <vt:lpstr>微软雅黑</vt:lpstr>
      <vt:lpstr>Adobe 明體 Std L</vt:lpstr>
      <vt:lpstr>楷体_GB2312</vt:lpstr>
      <vt:lpstr>通用_汇报</vt:lpstr>
      <vt:lpstr>移动游戏性能优化与分析</vt:lpstr>
      <vt:lpstr>什么样的游戏性能好</vt:lpstr>
      <vt:lpstr>可量化的指标</vt:lpstr>
      <vt:lpstr>工具</vt:lpstr>
      <vt:lpstr>当你点开unity app</vt:lpstr>
      <vt:lpstr>CPU优化</vt:lpstr>
      <vt:lpstr>CPU优化</vt:lpstr>
      <vt:lpstr>代码优化</vt:lpstr>
      <vt:lpstr>耗时的函数</vt:lpstr>
      <vt:lpstr>优化加载</vt:lpstr>
      <vt:lpstr>模型和纹理</vt:lpstr>
      <vt:lpstr>音频</vt:lpstr>
      <vt:lpstr>UI优化</vt:lpstr>
      <vt:lpstr>其他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培训主题内容</dc:title>
  <dc:creator>eric.yin</dc:creator>
  <cp:lastModifiedBy>eric.yin</cp:lastModifiedBy>
  <cp:revision>40</cp:revision>
  <dcterms:created xsi:type="dcterms:W3CDTF">2009-03-03T10:06:00Z</dcterms:created>
  <dcterms:modified xsi:type="dcterms:W3CDTF">2017-05-19T06:44:29Z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