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76" r:id="rId4"/>
    <p:sldId id="277" r:id="rId5"/>
    <p:sldId id="270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04" r:id="rId14"/>
    <p:sldId id="305" r:id="rId15"/>
    <p:sldId id="302" r:id="rId16"/>
    <p:sldId id="306" r:id="rId17"/>
    <p:sldId id="307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71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189" algn="ctr">
              <a:buSzTx/>
              <a:buFontTx/>
              <a:buNone/>
              <a:defRPr sz="2400"/>
            </a:lvl2pPr>
            <a:lvl3pPr marL="0" indent="914377" algn="ctr">
              <a:buSzTx/>
              <a:buFontTx/>
              <a:buNone/>
              <a:defRPr sz="2400"/>
            </a:lvl3pPr>
            <a:lvl4pPr marL="0" indent="1371566" algn="ctr">
              <a:buSzTx/>
              <a:buFontTx/>
              <a:buNone/>
              <a:defRPr sz="2400"/>
            </a:lvl4pPr>
            <a:lvl5pPr marL="0" indent="1828754" algn="ctr">
              <a:buSzTx/>
              <a:buFontTx/>
              <a:buNone/>
              <a:defRPr sz="24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6384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62792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724901" y="1"/>
            <a:ext cx="2628900" cy="654208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8201" y="365125"/>
            <a:ext cx="7734300" cy="64928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08649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189" algn="ctr">
              <a:buSzTx/>
              <a:buFontTx/>
              <a:buNone/>
              <a:defRPr sz="2400"/>
            </a:lvl2pPr>
            <a:lvl3pPr marL="0" indent="914377" algn="ctr">
              <a:buSzTx/>
              <a:buFontTx/>
              <a:buNone/>
              <a:defRPr sz="2400"/>
            </a:lvl3pPr>
            <a:lvl4pPr marL="0" indent="1371566" algn="ctr">
              <a:buSzTx/>
              <a:buFontTx/>
              <a:buNone/>
              <a:defRPr sz="2400"/>
            </a:lvl4pPr>
            <a:lvl5pPr marL="0" indent="1828754" algn="ctr">
              <a:buSzTx/>
              <a:buFontTx/>
              <a:buNone/>
              <a:defRPr sz="24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7139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34804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1" cy="456247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89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77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66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54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4487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60292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189">
              <a:buSzTx/>
              <a:buFontTx/>
              <a:buNone/>
              <a:defRPr sz="2400" b="1"/>
            </a:lvl2pPr>
            <a:lvl3pPr marL="0" indent="914377">
              <a:buSzTx/>
              <a:buFontTx/>
              <a:buNone/>
              <a:defRPr sz="2400" b="1"/>
            </a:lvl3pPr>
            <a:lvl4pPr marL="0" indent="1371566">
              <a:buSzTx/>
              <a:buFontTx/>
              <a:buNone/>
              <a:defRPr sz="2400" b="1"/>
            </a:lvl4pPr>
            <a:lvl5pPr marL="0" indent="1828754">
              <a:buSzTx/>
              <a:buFontTx/>
              <a:buNone/>
              <a:defRPr sz="2400" b="1"/>
            </a:lvl5pPr>
          </a:lstStyle>
          <a:p>
            <a:pPr lvl="0">
              <a:defRPr b="0"/>
            </a:pPr>
            <a:r>
              <a:rPr b="1"/>
              <a:t>Body Level One</a:t>
            </a:r>
          </a:p>
          <a:p>
            <a:pPr lvl="1">
              <a:defRPr b="0"/>
            </a:pPr>
            <a:r>
              <a:rPr b="1"/>
              <a:t>Body Level Two</a:t>
            </a:r>
          </a:p>
          <a:p>
            <a:pPr lvl="2">
              <a:defRPr b="0"/>
            </a:pPr>
            <a:r>
              <a:rPr b="1"/>
              <a:t>Body Level Three</a:t>
            </a:r>
          </a:p>
          <a:p>
            <a:pPr lvl="3">
              <a:defRPr b="0"/>
            </a:pPr>
            <a:r>
              <a:rPr b="1"/>
              <a:t>Body Level Four</a:t>
            </a:r>
          </a:p>
          <a:p>
            <a:pPr lvl="4">
              <a:defRPr b="0"/>
            </a:pPr>
            <a:r>
              <a:rPr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842444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776064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458536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183189" y="987424"/>
            <a:ext cx="6172201" cy="58705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38" indent="-261249">
              <a:defRPr sz="3200"/>
            </a:lvl2pPr>
            <a:lvl3pPr marL="1219170" indent="-304792">
              <a:defRPr sz="3200"/>
            </a:lvl3pPr>
            <a:lvl4pPr marL="1737315" indent="-365750">
              <a:defRPr sz="3200"/>
            </a:lvl4pPr>
            <a:lvl5pPr marL="2194505" indent="-365751"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5592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50570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89">
              <a:buSzTx/>
              <a:buFontTx/>
              <a:buNone/>
              <a:defRPr sz="1600"/>
            </a:lvl2pPr>
            <a:lvl3pPr marL="0" indent="914377">
              <a:buSzTx/>
              <a:buFontTx/>
              <a:buNone/>
              <a:defRPr sz="1600"/>
            </a:lvl3pPr>
            <a:lvl4pPr marL="0" indent="1371566">
              <a:buSzTx/>
              <a:buFontTx/>
              <a:buNone/>
              <a:defRPr sz="1600"/>
            </a:lvl4pPr>
            <a:lvl5pPr marL="0" indent="1828754"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7924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90100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724901" y="1"/>
            <a:ext cx="2628900" cy="654208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8201" y="365125"/>
            <a:ext cx="7734300" cy="64928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04927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189" algn="ctr">
              <a:buSzTx/>
              <a:buFontTx/>
              <a:buNone/>
              <a:defRPr sz="2400"/>
            </a:lvl2pPr>
            <a:lvl3pPr marL="0" indent="914377" algn="ctr">
              <a:buSzTx/>
              <a:buFontTx/>
              <a:buNone/>
              <a:defRPr sz="2400"/>
            </a:lvl3pPr>
            <a:lvl4pPr marL="0" indent="1371566" algn="ctr">
              <a:buSzTx/>
              <a:buFontTx/>
              <a:buNone/>
              <a:defRPr sz="2400"/>
            </a:lvl4pPr>
            <a:lvl5pPr marL="0" indent="1828754" algn="ctr">
              <a:buSzTx/>
              <a:buFontTx/>
              <a:buNone/>
              <a:defRPr sz="24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1295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78164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1" cy="456247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89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77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66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54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68189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34935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189">
              <a:buSzTx/>
              <a:buFontTx/>
              <a:buNone/>
              <a:defRPr sz="2400" b="1"/>
            </a:lvl2pPr>
            <a:lvl3pPr marL="0" indent="914377">
              <a:buSzTx/>
              <a:buFontTx/>
              <a:buNone/>
              <a:defRPr sz="2400" b="1"/>
            </a:lvl3pPr>
            <a:lvl4pPr marL="0" indent="1371566">
              <a:buSzTx/>
              <a:buFontTx/>
              <a:buNone/>
              <a:defRPr sz="2400" b="1"/>
            </a:lvl4pPr>
            <a:lvl5pPr marL="0" indent="1828754">
              <a:buSzTx/>
              <a:buFontTx/>
              <a:buNone/>
              <a:defRPr sz="2400" b="1"/>
            </a:lvl5pPr>
          </a:lstStyle>
          <a:p>
            <a:pPr lvl="0">
              <a:defRPr b="0"/>
            </a:pPr>
            <a:r>
              <a:rPr b="1"/>
              <a:t>Body Level One</a:t>
            </a:r>
          </a:p>
          <a:p>
            <a:pPr lvl="1">
              <a:defRPr b="0"/>
            </a:pPr>
            <a:r>
              <a:rPr b="1"/>
              <a:t>Body Level Two</a:t>
            </a:r>
          </a:p>
          <a:p>
            <a:pPr lvl="2">
              <a:defRPr b="0"/>
            </a:pPr>
            <a:r>
              <a:rPr b="1"/>
              <a:t>Body Level Three</a:t>
            </a:r>
          </a:p>
          <a:p>
            <a:pPr lvl="3">
              <a:defRPr b="0"/>
            </a:pPr>
            <a:r>
              <a:rPr b="1"/>
              <a:t>Body Level Four</a:t>
            </a:r>
          </a:p>
          <a:p>
            <a:pPr lvl="4">
              <a:defRPr b="0"/>
            </a:pPr>
            <a:r>
              <a:rPr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0243771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80251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117806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1" cy="456247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89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77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66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54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052412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183189" y="987424"/>
            <a:ext cx="6172201" cy="58705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38" indent="-261249">
              <a:defRPr sz="3200"/>
            </a:lvl2pPr>
            <a:lvl3pPr marL="1219170" indent="-304792">
              <a:defRPr sz="3200"/>
            </a:lvl3pPr>
            <a:lvl4pPr marL="1737315" indent="-365750">
              <a:defRPr sz="3200"/>
            </a:lvl4pPr>
            <a:lvl5pPr marL="2194505" indent="-365751"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874000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89">
              <a:buSzTx/>
              <a:buFontTx/>
              <a:buNone/>
              <a:defRPr sz="1600"/>
            </a:lvl2pPr>
            <a:lvl3pPr marL="0" indent="914377">
              <a:buSzTx/>
              <a:buFontTx/>
              <a:buNone/>
              <a:defRPr sz="1600"/>
            </a:lvl3pPr>
            <a:lvl4pPr marL="0" indent="1371566">
              <a:buSzTx/>
              <a:buFontTx/>
              <a:buNone/>
              <a:defRPr sz="1600"/>
            </a:lvl4pPr>
            <a:lvl5pPr marL="0" indent="1828754"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13070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39558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724901" y="1"/>
            <a:ext cx="2628900" cy="654208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8201" y="365125"/>
            <a:ext cx="7734300" cy="64928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9612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71358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189">
              <a:buSzTx/>
              <a:buFontTx/>
              <a:buNone/>
              <a:defRPr sz="2400" b="1"/>
            </a:lvl2pPr>
            <a:lvl3pPr marL="0" indent="914377">
              <a:buSzTx/>
              <a:buFontTx/>
              <a:buNone/>
              <a:defRPr sz="2400" b="1"/>
            </a:lvl3pPr>
            <a:lvl4pPr marL="0" indent="1371566">
              <a:buSzTx/>
              <a:buFontTx/>
              <a:buNone/>
              <a:defRPr sz="2400" b="1"/>
            </a:lvl4pPr>
            <a:lvl5pPr marL="0" indent="1828754">
              <a:buSzTx/>
              <a:buFontTx/>
              <a:buNone/>
              <a:defRPr sz="2400" b="1"/>
            </a:lvl5pPr>
          </a:lstStyle>
          <a:p>
            <a:pPr lvl="0">
              <a:defRPr b="0"/>
            </a:pPr>
            <a:r>
              <a:rPr b="1"/>
              <a:t>Body Level One</a:t>
            </a:r>
          </a:p>
          <a:p>
            <a:pPr lvl="1">
              <a:defRPr b="0"/>
            </a:pPr>
            <a:r>
              <a:rPr b="1"/>
              <a:t>Body Level Two</a:t>
            </a:r>
          </a:p>
          <a:p>
            <a:pPr lvl="2">
              <a:defRPr b="0"/>
            </a:pPr>
            <a:r>
              <a:rPr b="1"/>
              <a:t>Body Level Three</a:t>
            </a:r>
          </a:p>
          <a:p>
            <a:pPr lvl="3">
              <a:defRPr b="0"/>
            </a:pPr>
            <a:r>
              <a:rPr b="1"/>
              <a:t>Body Level Four</a:t>
            </a:r>
          </a:p>
          <a:p>
            <a:pPr lvl="4">
              <a:defRPr b="0"/>
            </a:pPr>
            <a:r>
              <a:rPr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3094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13066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418322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183189" y="987424"/>
            <a:ext cx="6172201" cy="58705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38" indent="-261249">
              <a:defRPr sz="3200"/>
            </a:lvl2pPr>
            <a:lvl3pPr marL="1219170" indent="-304792">
              <a:defRPr sz="3200"/>
            </a:lvl3pPr>
            <a:lvl4pPr marL="1737315" indent="-365750">
              <a:defRPr sz="3200"/>
            </a:lvl4pPr>
            <a:lvl5pPr marL="2194505" indent="-365751"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655441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89">
              <a:buSzTx/>
              <a:buFontTx/>
              <a:buNone/>
              <a:defRPr sz="1600"/>
            </a:lvl2pPr>
            <a:lvl3pPr marL="0" indent="914377">
              <a:buSzTx/>
              <a:buFontTx/>
              <a:buNone/>
              <a:defRPr sz="1600"/>
            </a:lvl3pPr>
            <a:lvl4pPr marL="0" indent="1371566">
              <a:buSzTx/>
              <a:buFontTx/>
              <a:buNone/>
              <a:defRPr sz="1600"/>
            </a:lvl4pPr>
            <a:lvl5pPr marL="0" indent="1828754"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5677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11955"/>
            <a:ext cx="2743200" cy="253916"/>
          </a:xfrm>
          <a:prstGeom prst="rect">
            <a:avLst/>
          </a:prstGeom>
          <a:ln w="12700">
            <a:miter lim="400000"/>
          </a:ln>
        </p:spPr>
        <p:txBody>
          <a:bodyPr lIns="34290" tIns="34290" rIns="34290" bIns="34290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kern="0">
                <a:latin typeface="Calibri"/>
                <a:cs typeface="Calibri"/>
                <a:sym typeface="Calibri"/>
              </a:rPr>
              <a:pPr/>
              <a:t>‹#›</a:t>
            </a:fld>
            <a:endParaRPr kern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506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 indent="457189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 indent="914377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 indent="1371566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 indent="1828754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94" indent="-228594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882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09" indent="-320032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638259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095448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28834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86023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43211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00400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189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377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566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754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5943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131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32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509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11955"/>
            <a:ext cx="2743200" cy="253916"/>
          </a:xfrm>
          <a:prstGeom prst="rect">
            <a:avLst/>
          </a:prstGeom>
          <a:ln w="12700">
            <a:miter lim="400000"/>
          </a:ln>
        </p:spPr>
        <p:txBody>
          <a:bodyPr lIns="34290" tIns="34290" rIns="34290" bIns="34290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kern="0">
                <a:latin typeface="Calibri"/>
                <a:cs typeface="Calibri"/>
                <a:sym typeface="Calibri"/>
              </a:rPr>
              <a:pPr/>
              <a:t>‹#›</a:t>
            </a:fld>
            <a:endParaRPr kern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18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 indent="457189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 indent="914377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 indent="1371566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 indent="1828754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94" indent="-228594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882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09" indent="-320032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638259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095448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28834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86023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43211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00400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189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377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566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754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5943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131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32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509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11955"/>
            <a:ext cx="2743200" cy="253916"/>
          </a:xfrm>
          <a:prstGeom prst="rect">
            <a:avLst/>
          </a:prstGeom>
          <a:ln w="12700">
            <a:miter lim="400000"/>
          </a:ln>
        </p:spPr>
        <p:txBody>
          <a:bodyPr lIns="34290" tIns="34290" rIns="34290" bIns="34290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kern="0">
                <a:latin typeface="Calibri"/>
                <a:cs typeface="Calibri"/>
                <a:sym typeface="Calibri"/>
              </a:rPr>
              <a:pPr/>
              <a:t>‹#›</a:t>
            </a:fld>
            <a:endParaRPr kern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63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 indent="457189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 indent="914377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 indent="1371566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 indent="1828754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94" indent="-228594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882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09" indent="-320032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638259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095448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28834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86023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43211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00400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189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377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566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754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5943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131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32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509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41950114/answer/93445003" TargetMode="External"/><Relationship Id="rId2" Type="http://schemas.openxmlformats.org/officeDocument/2006/relationships/hyperlink" Target="http://www.klayge.org/docs/klayge&#20013;&#30340;&#23383;&#20307;&#31995;&#32479;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latest/INT/Engine/Rendering/LightingAndShadows/DistanceFieldAmbientOcclusion/index.html" TargetMode="External"/><Relationship Id="rId2" Type="http://schemas.openxmlformats.org/officeDocument/2006/relationships/hyperlink" Target="https://docs.unrealengine.com/latest/INT/Engine/Rendering/LightingAndShadows/Lightmass/index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50146" y="4189616"/>
            <a:ext cx="7874909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733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Text Mesh Pro </a:t>
            </a:r>
            <a:r>
              <a:rPr lang="zh-CN" altLang="en-US" sz="3733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介绍</a:t>
            </a:r>
            <a:r>
              <a:rPr lang="en-US" altLang="zh-CN" sz="3733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&amp;</a:t>
            </a:r>
            <a:r>
              <a:rPr lang="zh-CN" altLang="en-US" sz="3733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使用分享</a:t>
            </a:r>
            <a:endParaRPr lang="zh-CN" altLang="en-US" sz="3733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2768314" y="4937246"/>
            <a:ext cx="662317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1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1400" dirty="0"/>
              <a:t>钱康来</a:t>
            </a:r>
            <a:endParaRPr lang="en-US" altLang="zh-CN" sz="1400" dirty="0"/>
          </a:p>
          <a:p>
            <a:r>
              <a:rPr lang="en-US" altLang="zh-CN" sz="1400" dirty="0" smtClean="0"/>
              <a:t>2017.2.26</a:t>
            </a:r>
            <a:endParaRPr lang="zh-CN" altLang="en-US" sz="1400" dirty="0"/>
          </a:p>
        </p:txBody>
      </p:sp>
      <p:sp>
        <p:nvSpPr>
          <p:cNvPr id="51" name="Shape 51"/>
          <p:cNvSpPr/>
          <p:nvPr/>
        </p:nvSpPr>
        <p:spPr>
          <a:xfrm>
            <a:off x="2943012" y="4139668"/>
            <a:ext cx="6302616" cy="1"/>
          </a:xfrm>
          <a:prstGeom prst="line">
            <a:avLst/>
          </a:prstGeom>
          <a:ln w="12700">
            <a:solidFill/>
            <a:miter/>
          </a:ln>
        </p:spPr>
        <p:txBody>
          <a:bodyPr lIns="0" tIns="0" rIns="0" bIns="0"/>
          <a:lstStyle/>
          <a:p>
            <a:pPr defTabSz="609585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600" kern="0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2944636" y="4907365"/>
            <a:ext cx="6302616" cy="1"/>
          </a:xfrm>
          <a:prstGeom prst="line">
            <a:avLst/>
          </a:prstGeom>
          <a:ln w="12700">
            <a:solidFill/>
            <a:miter/>
          </a:ln>
        </p:spPr>
        <p:txBody>
          <a:bodyPr lIns="0" tIns="0" rIns="0" bIns="0"/>
          <a:lstStyle/>
          <a:p>
            <a:pPr defTabSz="609585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600" kern="0">
              <a:solidFill>
                <a:sysClr val="windowText" lastClr="000000"/>
              </a:solidFill>
              <a:sym typeface="Helvetica"/>
            </a:endParaRPr>
          </a:p>
        </p:txBody>
      </p:sp>
      <p:pic>
        <p:nvPicPr>
          <p:cNvPr id="53" name="image3.png" descr="LOGO_1000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9057" y="913168"/>
            <a:ext cx="3063963" cy="238308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2761863" y="3422605"/>
            <a:ext cx="662317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1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 sz="1800"/>
            </a:pPr>
            <a:endParaRPr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35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zh-CN" altLang="en-US" sz="37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优缺点比较</a:t>
            </a: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5322505" cy="310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TMP 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边缘锐利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Outline/Shadow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不费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kumimoji="0" lang="zh-CN" altLang="en-US" sz="1867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靠顶点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翻倍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字体只有一份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中不同字号相同文字会生成多份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48" y="1807056"/>
            <a:ext cx="3752381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20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zh-CN" altLang="en-US" sz="37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优缺点比较</a:t>
            </a: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5322505" cy="440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TMP 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劣势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需要预先生成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中文能到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2k/CJK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大问题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Unity 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没有暴露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TTF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相关接口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GPU 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近似生成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SDF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C#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层实现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UGUI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其他控件交互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版本变化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作者更新及时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658" y="1467110"/>
            <a:ext cx="4318438" cy="39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11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zh-CN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优缺点比较</a:t>
            </a:r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5322505" cy="22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适合：文字内容固定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适合：用户输入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根据游戏类型进行选择</a:t>
            </a: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3985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zh-CN" altLang="en-US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经验分享</a:t>
            </a:r>
            <a:r>
              <a:rPr lang="en-US" altLang="zh-CN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-</a:t>
            </a:r>
            <a:r>
              <a:rPr lang="zh-CN" altLang="en-US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增</a:t>
            </a:r>
            <a:endParaRPr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4886399" cy="181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Text Settings 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常用配置复用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描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边组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阴影组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/…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默认设置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醒目用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/FTUE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相关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002" y="485914"/>
            <a:ext cx="4133333" cy="22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906" y="3333014"/>
            <a:ext cx="4171429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58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zh-CN" altLang="en-US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经验分享</a:t>
            </a:r>
            <a:r>
              <a:rPr lang="en-US" altLang="zh-CN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-</a:t>
            </a:r>
            <a:r>
              <a:rPr lang="zh-CN" altLang="en-US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删</a:t>
            </a:r>
            <a:endParaRPr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5449006" cy="22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废弃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向前兼容代码及变量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m_isUsingLegacyAnimationComponent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lineLength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60537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zh-CN" altLang="en-US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经验分享</a:t>
            </a:r>
            <a:r>
              <a:rPr lang="en-US" altLang="zh-CN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-</a:t>
            </a:r>
            <a:r>
              <a:rPr lang="zh-CN" altLang="en-US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改</a:t>
            </a:r>
            <a:endParaRPr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5581123" cy="310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TMP_Setting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导致无法热更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冗余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defaultFontAsset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defaultSpriteAsset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默认保存在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Resources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MaterialReference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相关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是否需要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Dictionary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来保存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项目使用中就两个都足够了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871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2531954"/>
            <a:ext cx="12192000" cy="1554221"/>
          </a:xfrm>
          <a:prstGeom prst="rect">
            <a:avLst/>
          </a:prstGeom>
          <a:solidFill>
            <a:srgbClr val="A10D02">
              <a:alpha val="83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097280" y="2639625"/>
            <a:ext cx="999744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4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Thanks for </a:t>
            </a:r>
            <a:r>
              <a:rPr lang="en-US" altLang="zh-CN" sz="4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listening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4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Feedback &amp; Discussion</a:t>
            </a:r>
            <a:endParaRPr lang="en-US" altLang="zh-CN" sz="40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011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or TMP</a:t>
            </a: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4886399" cy="22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边缘锐利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支持描边、阴影、渐变色等效果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图文混排</a:t>
            </a:r>
            <a:endParaRPr kumimoji="0" lang="zh-CN" altLang="en-US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1030" name="Picture 6" descr="http://cdn.assetstore.unity3d.com/key-image/c6caee1e-63a3-4a23-81b1-5406d2d604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42" y="1589087"/>
            <a:ext cx="49149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808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77153" y="1203435"/>
            <a:ext cx="6689775" cy="4516645"/>
            <a:chOff x="2777153" y="1203435"/>
            <a:chExt cx="6689775" cy="4516645"/>
          </a:xfrm>
        </p:grpSpPr>
        <p:sp>
          <p:nvSpPr>
            <p:cNvPr id="8" name="矩形 7"/>
            <p:cNvSpPr/>
            <p:nvPr/>
          </p:nvSpPr>
          <p:spPr>
            <a:xfrm>
              <a:off x="2777153" y="1203435"/>
              <a:ext cx="6689775" cy="4516645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 kern="0">
                <a:solidFill>
                  <a:srgbClr val="FFFFFF"/>
                </a:solidFill>
                <a:sym typeface="Calibri"/>
              </a:endParaRPr>
            </a:p>
          </p:txBody>
        </p:sp>
        <p:cxnSp>
          <p:nvCxnSpPr>
            <p:cNvPr id="32" name="直接连接符 10"/>
            <p:cNvCxnSpPr/>
            <p:nvPr/>
          </p:nvCxnSpPr>
          <p:spPr>
            <a:xfrm>
              <a:off x="2784165" y="1206377"/>
              <a:ext cx="6663204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11"/>
            <p:cNvCxnSpPr/>
            <p:nvPr/>
          </p:nvCxnSpPr>
          <p:spPr>
            <a:xfrm>
              <a:off x="2777153" y="5720080"/>
              <a:ext cx="6663204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6"/>
          <p:cNvSpPr txBox="1">
            <a:spLocks noChangeArrowheads="1"/>
          </p:cNvSpPr>
          <p:nvPr/>
        </p:nvSpPr>
        <p:spPr bwMode="auto">
          <a:xfrm>
            <a:off x="2848208" y="1370928"/>
            <a:ext cx="6632051" cy="368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Outline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3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  <a:p>
            <a:pPr marL="228594" indent="-228594"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SDF Font</a:t>
            </a:r>
          </a:p>
          <a:p>
            <a:pPr marL="228594" indent="-228594">
              <a:lnSpc>
                <a:spcPct val="110000"/>
              </a:lnSpc>
              <a:spcBef>
                <a:spcPct val="0"/>
              </a:spcBef>
            </a:pPr>
            <a:endParaRPr lang="en-US" altLang="zh-CN" sz="20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  <a:p>
            <a:pPr marL="228594" indent="-228594">
              <a:lnSpc>
                <a:spcPct val="110000"/>
              </a:lnSpc>
              <a:spcBef>
                <a:spcPct val="0"/>
              </a:spcBef>
            </a:pP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优缺点比较</a:t>
            </a:r>
            <a:endParaRPr lang="en-US" altLang="zh-CN" sz="20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  <a:p>
            <a:pPr marL="228594" indent="-228594">
              <a:lnSpc>
                <a:spcPct val="110000"/>
              </a:lnSpc>
              <a:spcBef>
                <a:spcPct val="0"/>
              </a:spcBef>
            </a:pPr>
            <a:endParaRPr lang="en-US" altLang="zh-CN" sz="20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  <a:p>
            <a:pPr marL="228594" indent="-228594">
              <a:lnSpc>
                <a:spcPct val="110000"/>
              </a:lnSpc>
              <a:spcBef>
                <a:spcPct val="0"/>
              </a:spcBef>
            </a:pP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经验分享</a:t>
            </a:r>
            <a:endParaRPr lang="en-US" altLang="zh-CN" sz="20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  <a:p>
            <a:pPr marL="971544" lvl="1" indent="-228594">
              <a:lnSpc>
                <a:spcPct val="110000"/>
              </a:lnSpc>
              <a:spcBef>
                <a:spcPct val="0"/>
              </a:spcBef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增</a:t>
            </a:r>
            <a:endParaRPr lang="en-US" altLang="zh-CN" sz="16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  <a:p>
            <a:pPr marL="971544" lvl="1" indent="-228594">
              <a:lnSpc>
                <a:spcPct val="110000"/>
              </a:lnSpc>
              <a:spcBef>
                <a:spcPct val="0"/>
              </a:spcBef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删</a:t>
            </a:r>
            <a:endParaRPr lang="en-US" altLang="zh-CN" sz="16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  <a:p>
            <a:pPr marL="971544" lvl="1" indent="-228594">
              <a:lnSpc>
                <a:spcPct val="110000"/>
              </a:lnSpc>
              <a:spcBef>
                <a:spcPct val="0"/>
              </a:spcBef>
            </a:pPr>
            <a:r>
              <a:rPr lang="zh-CN" altLang="en-US" sz="1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改</a:t>
            </a:r>
            <a:endParaRPr lang="en-US" altLang="zh-CN" sz="16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396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SDF Font</a:t>
            </a: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5205639" cy="138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Improved </a:t>
            </a:r>
            <a:r>
              <a:rPr kumimoji="0" lang="en-US" altLang="zh-CN" sz="1867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Alpha-Tested</a:t>
            </a:r>
            <a:r>
              <a:rPr kumimoji="0" lang="en-US" altLang="zh-CN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Magnification for </a:t>
            </a:r>
            <a:r>
              <a:rPr kumimoji="0" lang="en-US" altLang="zh-CN" sz="1867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Vector</a:t>
            </a:r>
            <a:r>
              <a:rPr kumimoji="0" lang="en-US" altLang="zh-CN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Textures and Special 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Effects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Chris Green, Valve</a:t>
            </a: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72" y="368512"/>
            <a:ext cx="3200000" cy="26666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401" y="3833214"/>
            <a:ext cx="3757675" cy="241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29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SDF Font</a:t>
            </a: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4886399" cy="138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KlayGE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中</a:t>
            </a:r>
            <a:r>
              <a:rPr kumimoji="0" lang="zh-CN" altLang="en-US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的字体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系统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如何</a:t>
            </a:r>
            <a:r>
              <a:rPr kumimoji="0" lang="zh-CN" altLang="en-US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使用 </a:t>
            </a:r>
            <a:r>
              <a:rPr kumimoji="0" lang="en-US" altLang="zh-CN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OpenGL </a:t>
            </a:r>
            <a:r>
              <a:rPr kumimoji="0" lang="zh-CN" altLang="en-US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来进行文字绘制的 </a:t>
            </a:r>
            <a:r>
              <a:rPr kumimoji="0" lang="en-US" altLang="zh-CN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signed distance field ?</a:t>
            </a: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2050" name="Picture 2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07" y="1967992"/>
            <a:ext cx="5504402" cy="146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06" y="4748836"/>
            <a:ext cx="47625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ic3.zhimg.com/87e50e7fd25b58d6ddb86208df67e4c2_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30" y="4915523"/>
            <a:ext cx="9906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638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en-US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SDF Font</a:t>
            </a:r>
            <a:endParaRPr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4886399" cy="310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生成灰度图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生成边缘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Signed Distance Field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每个像素距离边缘的距离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正负表示内外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b="1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MipMap</a:t>
            </a:r>
            <a:r>
              <a:rPr kumimoji="0" lang="zh-CN" altLang="en-US" sz="1867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缩放会被正负“抵消”</a:t>
            </a:r>
            <a:endParaRPr kumimoji="0" lang="en-US" altLang="zh-CN" sz="1867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5122" name="Picture 2" descr="灰度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72" y="1553523"/>
            <a:ext cx="1633872" cy="16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轮廓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54" y="1553524"/>
            <a:ext cx="1633872" cy="16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pic2.zhimg.com/adc4aeb13b3f3c686dce2f2200d6c3e5_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306" y="3727701"/>
            <a:ext cx="2010784" cy="20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42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en-US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SDF </a:t>
            </a:r>
            <a:r>
              <a:rPr lang="en-US" altLang="zh-CN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Font</a:t>
            </a:r>
            <a:endParaRPr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4886399" cy="440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默认情况下只需要绘制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&lt;0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的像素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粗细调整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收缩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调整阈值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描边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距离在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[-a, b]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的像素着色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辉光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根据距离调整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alpha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阴影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UV Offset</a:t>
            </a: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118" y="1035060"/>
            <a:ext cx="5714286" cy="24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72" y="4248252"/>
            <a:ext cx="3000000" cy="2161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863" y="4176823"/>
            <a:ext cx="3171429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89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zh-CN" altLang="en-US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发散：其他应用</a:t>
            </a:r>
            <a:endParaRPr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47977" y="2163744"/>
            <a:ext cx="4886399" cy="440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Question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：有其他用到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signed distance field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的地方么？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Keyword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：低分辨率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边缘锐利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Lightmass: Distance field </a:t>
            </a: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shadowmaps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Distance Field Ambient 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Occlusion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Signed Distance Field Volumes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314" y="546082"/>
            <a:ext cx="5075527" cy="2895618"/>
          </a:xfrm>
          <a:prstGeom prst="rect">
            <a:avLst/>
          </a:prstGeom>
        </p:spPr>
      </p:pic>
      <p:pic>
        <p:nvPicPr>
          <p:cNvPr id="7170" name="Picture 2" descr="DF_ClipM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55" y="3838867"/>
            <a:ext cx="4875844" cy="28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56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zh-CN" altLang="en-US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优缺点比较</a:t>
            </a:r>
            <a:endParaRPr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4886399" cy="267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最大优点：</a:t>
            </a:r>
            <a:r>
              <a:rPr kumimoji="0" lang="zh-CN" altLang="en-US" sz="1867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锐利</a:t>
            </a:r>
            <a:endParaRPr kumimoji="0" lang="en-US" altLang="zh-CN" sz="1867" b="1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UGUI Text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模糊问题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Canvas </a:t>
            </a: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Scaler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上的</a:t>
            </a:r>
            <a:r>
              <a:rPr kumimoji="0" lang="en-US" altLang="zh-CN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Dynamic Pixels Per 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Unit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放大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Font Size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然后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Scale down</a:t>
            </a: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6146" name="Picture 2" descr="unity_textmeshpr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91" y="4915910"/>
            <a:ext cx="81153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16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3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364</Words>
  <Application>Microsoft Office PowerPoint</Application>
  <PresentationFormat>宽屏</PresentationFormat>
  <Paragraphs>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ヒラギノ角ゴ Pro W3</vt:lpstr>
      <vt:lpstr>Microsoft YaHei</vt:lpstr>
      <vt:lpstr>Microsoft YaHei</vt:lpstr>
      <vt:lpstr>Arial</vt:lpstr>
      <vt:lpstr>Calibri</vt:lpstr>
      <vt:lpstr>Calibri Light</vt:lpstr>
      <vt:lpstr>Helvetica</vt:lpstr>
      <vt:lpstr>1_Default</vt:lpstr>
      <vt:lpstr>2_Default</vt:lpstr>
      <vt:lpstr>3_Default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Unity工作流分享一二</dc:title>
  <dc:creator>Kanglai Qian</dc:creator>
  <cp:lastModifiedBy>Kanglai Qian</cp:lastModifiedBy>
  <cp:revision>267</cp:revision>
  <dcterms:created xsi:type="dcterms:W3CDTF">2016-12-21T14:04:15Z</dcterms:created>
  <dcterms:modified xsi:type="dcterms:W3CDTF">2017-02-14T01:45:44Z</dcterms:modified>
</cp:coreProperties>
</file>