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335" r:id="rId3"/>
    <p:sldId id="337" r:id="rId4"/>
    <p:sldId id="339" r:id="rId5"/>
    <p:sldId id="336" r:id="rId6"/>
    <p:sldId id="340" r:id="rId7"/>
    <p:sldId id="338" r:id="rId8"/>
    <p:sldId id="269" r:id="rId9"/>
    <p:sldId id="321" r:id="rId10"/>
    <p:sldId id="265" r:id="rId11"/>
    <p:sldId id="323" r:id="rId12"/>
    <p:sldId id="314" r:id="rId13"/>
    <p:sldId id="325" r:id="rId14"/>
    <p:sldId id="324" r:id="rId15"/>
    <p:sldId id="332" r:id="rId16"/>
    <p:sldId id="30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F09"/>
    <a:srgbClr val="F9A551"/>
    <a:srgbClr val="CE7010"/>
    <a:srgbClr val="816C4D"/>
    <a:srgbClr val="69A3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86211" autoAdjust="0"/>
  </p:normalViewPr>
  <p:slideViewPr>
    <p:cSldViewPr snapToGrid="0">
      <p:cViewPr varScale="1">
        <p:scale>
          <a:sx n="77" d="100"/>
          <a:sy n="77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CBF2A-48CF-4F9A-A3A0-5E662F2D6AD5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FE252-E9A3-4C65-951F-4BC2A5D74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79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FE252-E9A3-4C65-951F-4BC2A5D74D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7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70B14-50B0-C54A-9408-14ECE487D8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6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70B14-50B0-C54A-9408-14ECE487D8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2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FE252-E9A3-4C65-951F-4BC2A5D74D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89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70B14-50B0-C54A-9408-14ECE487D8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FE252-E9A3-4C65-951F-4BC2A5D74D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865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FE252-E9A3-4C65-951F-4BC2A5D74D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7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FE252-E9A3-4C65-951F-4BC2A5D74D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51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FE252-E9A3-4C65-951F-4BC2A5D74D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FE252-E9A3-4C65-951F-4BC2A5D74D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954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FE252-E9A3-4C65-951F-4BC2A5D74D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22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FE252-E9A3-4C65-951F-4BC2A5D74D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03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70B14-50B0-C54A-9408-14ECE487D8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61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70B14-50B0-C54A-9408-14ECE487D8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2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FE252-E9A3-4C65-951F-4BC2A5D74D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82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6859" y="799299"/>
            <a:ext cx="7082482" cy="544562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90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838200" y="1758350"/>
            <a:ext cx="10515600" cy="3930182"/>
          </a:xfrm>
        </p:spPr>
        <p:txBody>
          <a:bodyPr/>
          <a:lstStyle>
            <a:lvl1pPr>
              <a:defRPr>
                <a:solidFill>
                  <a:schemeClr val="tx2">
                    <a:lumMod val="90000"/>
                  </a:schemeClr>
                </a:solidFill>
              </a:defRPr>
            </a:lvl1pPr>
            <a:lvl2pPr>
              <a:defRPr>
                <a:solidFill>
                  <a:schemeClr val="tx2">
                    <a:lumMod val="90000"/>
                  </a:schemeClr>
                </a:solidFill>
              </a:defRPr>
            </a:lvl2pPr>
            <a:lvl3pPr>
              <a:defRPr>
                <a:solidFill>
                  <a:schemeClr val="tx2">
                    <a:lumMod val="90000"/>
                  </a:schemeClr>
                </a:solidFill>
              </a:defRPr>
            </a:lvl3pPr>
            <a:lvl4pPr>
              <a:defRPr>
                <a:solidFill>
                  <a:schemeClr val="tx2">
                    <a:lumMod val="90000"/>
                  </a:schemeClr>
                </a:solidFill>
              </a:defRPr>
            </a:lvl4pPr>
            <a:lvl5pPr>
              <a:defRPr>
                <a:solidFill>
                  <a:schemeClr val="tx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1141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033871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8599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11CBB13-EE20-4EB5-B7BA-E59C226AEB56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0232457" y="6096000"/>
            <a:ext cx="1881411" cy="685157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ulu-dev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atoplay.com/" TargetMode="External"/><Relationship Id="rId4" Type="http://schemas.openxmlformats.org/officeDocument/2006/relationships/hyperlink" Target="mailto:gulu@satoplay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F5052-4FEF-4024-B31D-1012DE200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474945" cy="3329581"/>
          </a:xfrm>
        </p:spPr>
        <p:txBody>
          <a:bodyPr/>
          <a:lstStyle/>
          <a:p>
            <a:r>
              <a:rPr lang="en-US" altLang="zh-CN" sz="5400" dirty="0"/>
              <a:t>bitcoin: a brief intro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D45E30-CA63-4892-A021-CB44392DF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2072" y="4979490"/>
            <a:ext cx="8825658" cy="861420"/>
          </a:xfrm>
        </p:spPr>
        <p:txBody>
          <a:bodyPr>
            <a:normAutofit/>
          </a:bodyPr>
          <a:lstStyle/>
          <a:p>
            <a:r>
              <a:rPr lang="en-US" altLang="zh-CN" sz="2400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Kingsoft visit</a:t>
            </a:r>
            <a:endParaRPr lang="zh-CN" altLang="en-US" sz="2400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07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07BEA-B638-4372-AF24-FEA7A15A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888" y="452718"/>
            <a:ext cx="9404723" cy="1400530"/>
          </a:xfrm>
        </p:spPr>
        <p:txBody>
          <a:bodyPr/>
          <a:lstStyle/>
          <a:p>
            <a:r>
              <a:rPr lang="zh-CN" altLang="en-US" dirty="0"/>
              <a:t>小聪产品历程 </a:t>
            </a:r>
            <a:r>
              <a:rPr lang="en-US" altLang="zh-CN" dirty="0"/>
              <a:t>(2020)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0694BC3-DEF6-40F4-91B3-70C483FCC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044" y="1628119"/>
            <a:ext cx="3634862" cy="480248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dirty="0"/>
              <a:t>光电派对系列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《</a:t>
            </a:r>
            <a:r>
              <a:rPr lang="zh-CN" altLang="en-US" dirty="0"/>
              <a:t>光电派对：方块连击</a:t>
            </a:r>
            <a:r>
              <a:rPr lang="en-US" altLang="zh-CN" dirty="0"/>
              <a:t>》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《</a:t>
            </a:r>
            <a:r>
              <a:rPr lang="zh-CN" altLang="en-US" dirty="0"/>
              <a:t>光电派对：数字翻番乐</a:t>
            </a:r>
            <a:r>
              <a:rPr lang="en-US" altLang="zh-CN" dirty="0"/>
              <a:t>》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《</a:t>
            </a:r>
            <a:r>
              <a:rPr lang="zh-CN" altLang="en-US" dirty="0"/>
              <a:t>光电派对：数字消消</a:t>
            </a:r>
            <a:r>
              <a:rPr lang="en-US" altLang="zh-CN" dirty="0"/>
              <a:t>》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《</a:t>
            </a:r>
            <a:r>
              <a:rPr lang="zh-CN" altLang="en-US" dirty="0"/>
              <a:t>光电派对：经典</a:t>
            </a:r>
            <a:r>
              <a:rPr lang="en-US" altLang="zh-CN" dirty="0"/>
              <a:t>2048》</a:t>
            </a:r>
          </a:p>
          <a:p>
            <a:pPr>
              <a:spcBef>
                <a:spcPts val="1800"/>
              </a:spcBef>
            </a:pPr>
            <a:r>
              <a:rPr lang="zh-CN" altLang="en-US" dirty="0"/>
              <a:t>休闲及对战产品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《</a:t>
            </a:r>
            <a:r>
              <a:rPr lang="zh-CN" altLang="en-US" dirty="0"/>
              <a:t>超级矿工</a:t>
            </a:r>
            <a:r>
              <a:rPr lang="en-US" altLang="zh-CN" dirty="0"/>
              <a:t>》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《</a:t>
            </a:r>
            <a:r>
              <a:rPr lang="zh-CN" altLang="en-US" dirty="0"/>
              <a:t>超级矿工 </a:t>
            </a:r>
            <a:r>
              <a:rPr lang="en-US" altLang="zh-CN" dirty="0"/>
              <a:t>· </a:t>
            </a:r>
            <a:r>
              <a:rPr lang="zh-CN" altLang="en-US" dirty="0"/>
              <a:t>乱斗版</a:t>
            </a:r>
            <a:r>
              <a:rPr lang="en-US" altLang="zh-CN" dirty="0"/>
              <a:t>》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《</a:t>
            </a:r>
            <a:r>
              <a:rPr lang="zh-CN" altLang="en-US" dirty="0"/>
              <a:t>五子连珠</a:t>
            </a:r>
            <a:r>
              <a:rPr lang="en-US" altLang="zh-CN" dirty="0"/>
              <a:t>》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《BB</a:t>
            </a:r>
            <a:r>
              <a:rPr lang="zh-CN" altLang="en-US" dirty="0"/>
              <a:t>大作战</a:t>
            </a:r>
            <a:r>
              <a:rPr lang="en-US" altLang="zh-CN" dirty="0"/>
              <a:t>》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《</a:t>
            </a:r>
            <a:r>
              <a:rPr lang="zh-CN" altLang="en-US" dirty="0"/>
              <a:t>鸟大了什么林子都有</a:t>
            </a:r>
            <a:r>
              <a:rPr lang="en-US" altLang="zh-CN" dirty="0"/>
              <a:t>》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48A5C4-8842-43FD-8F0D-839D806AF346}"/>
              </a:ext>
            </a:extLst>
          </p:cNvPr>
          <p:cNvSpPr txBox="1">
            <a:spLocks/>
          </p:cNvSpPr>
          <p:nvPr/>
        </p:nvSpPr>
        <p:spPr>
          <a:xfrm>
            <a:off x="372158" y="1636989"/>
            <a:ext cx="4762807" cy="480248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/>
              <a:t>平台特性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多账户登陆</a:t>
            </a:r>
            <a:endParaRPr lang="en-US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打点钱包 </a:t>
            </a:r>
            <a:r>
              <a:rPr lang="en-US" altLang="zh-CN" dirty="0"/>
              <a:t>/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MoneyButton</a:t>
            </a:r>
            <a:r>
              <a:rPr lang="en-US" altLang="zh-CN" dirty="0"/>
              <a:t> /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原生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多支付手段</a:t>
            </a:r>
            <a:endParaRPr lang="en-US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打点</a:t>
            </a:r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MB</a:t>
            </a:r>
            <a:r>
              <a:rPr lang="en-US" altLang="zh-CN" dirty="0"/>
              <a:t> /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咖啡馆</a:t>
            </a:r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微信</a:t>
            </a:r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支付宝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多平台体验</a:t>
            </a:r>
            <a:endParaRPr lang="en-US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网页</a:t>
            </a:r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iOS</a:t>
            </a:r>
            <a:r>
              <a:rPr lang="en-US" altLang="zh-CN" dirty="0"/>
              <a:t> /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android</a:t>
            </a:r>
            <a:r>
              <a:rPr lang="en-US" altLang="zh-CN" dirty="0"/>
              <a:t> /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多层区块链交互</a:t>
            </a:r>
            <a:endParaRPr lang="en-US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游戏记录 </a:t>
            </a:r>
            <a:r>
              <a:rPr lang="en-US" altLang="zh-CN" dirty="0"/>
              <a:t>/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武器装备 </a:t>
            </a:r>
            <a:r>
              <a:rPr lang="en-US" altLang="zh-CN" dirty="0"/>
              <a:t>/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关键业务逻辑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开放平台</a:t>
            </a:r>
            <a:endParaRPr lang="en-US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外部游戏接入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(API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与文档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GAS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游戏内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可流通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道具资产方案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GVS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游戏内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可验证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逻辑执行方案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E68941-845D-4323-A04E-059D1DA60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043" y="175021"/>
            <a:ext cx="2503286" cy="65699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341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41" y="595522"/>
            <a:ext cx="10141585" cy="60706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小聪业务模型演进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v1.2 (2020.08)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DAECE97-14BC-4EC2-B6D2-27A5D8E23771}"/>
              </a:ext>
            </a:extLst>
          </p:cNvPr>
          <p:cNvSpPr/>
          <p:nvPr/>
        </p:nvSpPr>
        <p:spPr>
          <a:xfrm>
            <a:off x="4557298" y="2195682"/>
            <a:ext cx="947452" cy="60706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钻石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412B5E2-4FB6-41BB-988F-75A1C284898A}"/>
              </a:ext>
            </a:extLst>
          </p:cNvPr>
          <p:cNvSpPr/>
          <p:nvPr/>
        </p:nvSpPr>
        <p:spPr>
          <a:xfrm>
            <a:off x="1022352" y="3800640"/>
            <a:ext cx="1600710" cy="45908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打点钱包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2AB4181-E3B0-4158-9F32-E4B87F4BD618}"/>
              </a:ext>
            </a:extLst>
          </p:cNvPr>
          <p:cNvSpPr txBox="1"/>
          <p:nvPr/>
        </p:nvSpPr>
        <p:spPr>
          <a:xfrm>
            <a:off x="3167287" y="1984369"/>
            <a:ext cx="74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</a:rPr>
              <a:t>充值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4E2FB68-B2C7-40C0-87CC-FFA396122D7C}"/>
              </a:ext>
            </a:extLst>
          </p:cNvPr>
          <p:cNvSpPr/>
          <p:nvPr/>
        </p:nvSpPr>
        <p:spPr>
          <a:xfrm>
            <a:off x="7399817" y="1955260"/>
            <a:ext cx="2541819" cy="43072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5DAF5E31-0856-41C1-9893-3219D45B248F}"/>
              </a:ext>
            </a:extLst>
          </p:cNvPr>
          <p:cNvSpPr txBox="1"/>
          <p:nvPr/>
        </p:nvSpPr>
        <p:spPr>
          <a:xfrm>
            <a:off x="7345688" y="1549119"/>
            <a:ext cx="74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</a:rPr>
              <a:t>游戏池</a:t>
            </a:r>
          </a:p>
        </p:txBody>
      </p:sp>
      <p:sp>
        <p:nvSpPr>
          <p:cNvPr id="146" name="流程图: 准备 145">
            <a:extLst>
              <a:ext uri="{FF2B5EF4-FFF2-40B4-BE49-F238E27FC236}">
                <a16:creationId xmlns:a16="http://schemas.microsoft.com/office/drawing/2014/main" id="{ECA104F0-85F9-4505-BE4E-382F6C3B8C24}"/>
              </a:ext>
            </a:extLst>
          </p:cNvPr>
          <p:cNvSpPr/>
          <p:nvPr/>
        </p:nvSpPr>
        <p:spPr>
          <a:xfrm>
            <a:off x="8545213" y="2987917"/>
            <a:ext cx="1089498" cy="531144"/>
          </a:xfrm>
          <a:prstGeom prst="flowChartPreparatio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</a:schemeClr>
                </a:solidFill>
              </a:rPr>
              <a:t>游戏</a:t>
            </a:r>
            <a:r>
              <a:rPr lang="en-US" altLang="zh-CN" sz="1400" dirty="0">
                <a:solidFill>
                  <a:schemeClr val="tx1">
                    <a:lumMod val="65000"/>
                  </a:schemeClr>
                </a:solidFill>
              </a:rPr>
              <a:t>B</a:t>
            </a:r>
            <a:endParaRPr lang="zh-CN" alt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48" name="流程图: 卡片 147">
            <a:extLst>
              <a:ext uri="{FF2B5EF4-FFF2-40B4-BE49-F238E27FC236}">
                <a16:creationId xmlns:a16="http://schemas.microsoft.com/office/drawing/2014/main" id="{C0A458A9-23F1-4C45-94EC-63DDEF854E32}"/>
              </a:ext>
            </a:extLst>
          </p:cNvPr>
          <p:cNvSpPr/>
          <p:nvPr/>
        </p:nvSpPr>
        <p:spPr>
          <a:xfrm>
            <a:off x="7846826" y="2231001"/>
            <a:ext cx="1089497" cy="531144"/>
          </a:xfrm>
          <a:prstGeom prst="flowChartPunchedCard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</a:schemeClr>
                </a:solidFill>
              </a:rPr>
              <a:t>游戏</a:t>
            </a:r>
            <a:r>
              <a:rPr lang="en-US" altLang="zh-CN" sz="1400" dirty="0">
                <a:solidFill>
                  <a:schemeClr val="tx1">
                    <a:lumMod val="65000"/>
                  </a:schemeClr>
                </a:solidFill>
              </a:rPr>
              <a:t>A</a:t>
            </a:r>
            <a:endParaRPr lang="zh-CN" alt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49" name="流程图: 延期 148">
            <a:extLst>
              <a:ext uri="{FF2B5EF4-FFF2-40B4-BE49-F238E27FC236}">
                <a16:creationId xmlns:a16="http://schemas.microsoft.com/office/drawing/2014/main" id="{F8A59971-C353-430F-8A91-46D00B85508C}"/>
              </a:ext>
            </a:extLst>
          </p:cNvPr>
          <p:cNvSpPr/>
          <p:nvPr/>
        </p:nvSpPr>
        <p:spPr>
          <a:xfrm>
            <a:off x="7661829" y="3578507"/>
            <a:ext cx="969369" cy="583603"/>
          </a:xfrm>
          <a:prstGeom prst="flowChartDelay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</a:schemeClr>
                </a:solidFill>
              </a:rPr>
              <a:t>游戏</a:t>
            </a:r>
            <a:r>
              <a:rPr lang="en-US" altLang="zh-CN" sz="1400" dirty="0">
                <a:solidFill>
                  <a:schemeClr val="tx1">
                    <a:lumMod val="65000"/>
                  </a:schemeClr>
                </a:solidFill>
              </a:rPr>
              <a:t>C</a:t>
            </a:r>
            <a:endParaRPr lang="zh-CN" alt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9A0B9AC-50E7-4B2A-A1BF-1D5A81A6B902}"/>
              </a:ext>
            </a:extLst>
          </p:cNvPr>
          <p:cNvSpPr txBox="1"/>
          <p:nvPr/>
        </p:nvSpPr>
        <p:spPr>
          <a:xfrm>
            <a:off x="6185510" y="2009289"/>
            <a:ext cx="74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</a:rPr>
              <a:t>使用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0B4D8B99-0646-4239-AB7B-8584AAC8F058}"/>
              </a:ext>
            </a:extLst>
          </p:cNvPr>
          <p:cNvSpPr/>
          <p:nvPr/>
        </p:nvSpPr>
        <p:spPr>
          <a:xfrm>
            <a:off x="4429767" y="1955259"/>
            <a:ext cx="1282018" cy="43072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929DE9D-A572-4366-9158-C0C45309B675}"/>
              </a:ext>
            </a:extLst>
          </p:cNvPr>
          <p:cNvSpPr txBox="1"/>
          <p:nvPr/>
        </p:nvSpPr>
        <p:spPr>
          <a:xfrm>
            <a:off x="4290442" y="1529810"/>
            <a:ext cx="74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</a:rPr>
              <a:t>平台</a:t>
            </a:r>
          </a:p>
        </p:txBody>
      </p: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6FF42CB8-B609-4FC1-82CD-FDD550D19610}"/>
              </a:ext>
            </a:extLst>
          </p:cNvPr>
          <p:cNvCxnSpPr>
            <a:cxnSpLocks/>
          </p:cNvCxnSpPr>
          <p:nvPr/>
        </p:nvCxnSpPr>
        <p:spPr>
          <a:xfrm flipV="1">
            <a:off x="3190672" y="1352146"/>
            <a:ext cx="0" cy="5243207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3" name="箭头: 下 142">
            <a:extLst>
              <a:ext uri="{FF2B5EF4-FFF2-40B4-BE49-F238E27FC236}">
                <a16:creationId xmlns:a16="http://schemas.microsoft.com/office/drawing/2014/main" id="{CDDEC7CF-EA00-4519-AF80-23E8BD7DA2C6}"/>
              </a:ext>
            </a:extLst>
          </p:cNvPr>
          <p:cNvSpPr/>
          <p:nvPr/>
        </p:nvSpPr>
        <p:spPr>
          <a:xfrm rot="16200000">
            <a:off x="3386551" y="1884522"/>
            <a:ext cx="419100" cy="1249618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6BDD54F8-AE99-404F-97D4-3E6092201519}"/>
              </a:ext>
            </a:extLst>
          </p:cNvPr>
          <p:cNvSpPr/>
          <p:nvPr/>
        </p:nvSpPr>
        <p:spPr>
          <a:xfrm>
            <a:off x="1178815" y="2870919"/>
            <a:ext cx="1098301" cy="44694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咖啡馆</a:t>
            </a: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FD406EE0-9133-4752-AC65-95DEF9DACDC4}"/>
              </a:ext>
            </a:extLst>
          </p:cNvPr>
          <p:cNvSpPr/>
          <p:nvPr/>
        </p:nvSpPr>
        <p:spPr>
          <a:xfrm>
            <a:off x="1006297" y="4437446"/>
            <a:ext cx="1600710" cy="45908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MoneyButton</a:t>
            </a:r>
            <a:endParaRPr lang="zh-CN" altLang="en-US" sz="1400" dirty="0"/>
          </a:p>
        </p:txBody>
      </p:sp>
      <p:sp>
        <p:nvSpPr>
          <p:cNvPr id="165" name="箭头: 下 164">
            <a:extLst>
              <a:ext uri="{FF2B5EF4-FFF2-40B4-BE49-F238E27FC236}">
                <a16:creationId xmlns:a16="http://schemas.microsoft.com/office/drawing/2014/main" id="{F86B58E9-0B5B-402D-83B6-5AEF7461155A}"/>
              </a:ext>
            </a:extLst>
          </p:cNvPr>
          <p:cNvSpPr/>
          <p:nvPr/>
        </p:nvSpPr>
        <p:spPr>
          <a:xfrm rot="5400000" flipH="1">
            <a:off x="6358018" y="2959460"/>
            <a:ext cx="419100" cy="143689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82679C-CB25-4CBE-8624-6819599CD45A}"/>
              </a:ext>
            </a:extLst>
          </p:cNvPr>
          <p:cNvSpPr txBox="1"/>
          <p:nvPr/>
        </p:nvSpPr>
        <p:spPr>
          <a:xfrm>
            <a:off x="6192800" y="3240622"/>
            <a:ext cx="74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</a:rPr>
              <a:t>奖励</a:t>
            </a:r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A6018B12-E633-4720-9BF7-C847415FF73D}"/>
              </a:ext>
            </a:extLst>
          </p:cNvPr>
          <p:cNvSpPr/>
          <p:nvPr/>
        </p:nvSpPr>
        <p:spPr>
          <a:xfrm>
            <a:off x="4580655" y="3374377"/>
            <a:ext cx="947452" cy="6070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BSV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BEAB409-7905-4B3B-AAA4-4B045C298A1C}"/>
              </a:ext>
            </a:extLst>
          </p:cNvPr>
          <p:cNvSpPr/>
          <p:nvPr/>
        </p:nvSpPr>
        <p:spPr>
          <a:xfrm>
            <a:off x="782226" y="3597593"/>
            <a:ext cx="1992193" cy="1582866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C47E1A36-7D50-477E-970E-9F22DF14580C}"/>
              </a:ext>
            </a:extLst>
          </p:cNvPr>
          <p:cNvSpPr txBox="1"/>
          <p:nvPr/>
        </p:nvSpPr>
        <p:spPr>
          <a:xfrm>
            <a:off x="611005" y="5306302"/>
            <a:ext cx="116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</a:rPr>
              <a:t>BSV</a:t>
            </a:r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</a:rPr>
              <a:t>钱包</a:t>
            </a:r>
          </a:p>
        </p:txBody>
      </p:sp>
      <p:sp>
        <p:nvSpPr>
          <p:cNvPr id="171" name="箭头: 下 170">
            <a:extLst>
              <a:ext uri="{FF2B5EF4-FFF2-40B4-BE49-F238E27FC236}">
                <a16:creationId xmlns:a16="http://schemas.microsoft.com/office/drawing/2014/main" id="{0F30FBE3-D09F-490A-95D6-58173FB4D2A0}"/>
              </a:ext>
            </a:extLst>
          </p:cNvPr>
          <p:cNvSpPr/>
          <p:nvPr/>
        </p:nvSpPr>
        <p:spPr>
          <a:xfrm rot="5400000" flipH="1">
            <a:off x="3419439" y="3053439"/>
            <a:ext cx="419100" cy="143689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E138D45-D425-4027-8390-90E9D7A485D9}"/>
              </a:ext>
            </a:extLst>
          </p:cNvPr>
          <p:cNvSpPr txBox="1"/>
          <p:nvPr/>
        </p:nvSpPr>
        <p:spPr>
          <a:xfrm>
            <a:off x="3202039" y="3331616"/>
            <a:ext cx="1018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</a:rPr>
              <a:t>转出 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</a:rPr>
              <a:t>BSV</a:t>
            </a:r>
            <a:endParaRPr lang="zh-CN" alt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0" name="箭头: 下 149">
            <a:extLst>
              <a:ext uri="{FF2B5EF4-FFF2-40B4-BE49-F238E27FC236}">
                <a16:creationId xmlns:a16="http://schemas.microsoft.com/office/drawing/2014/main" id="{B85BC0CB-740C-4475-8C8A-28AA9949E3FF}"/>
              </a:ext>
            </a:extLst>
          </p:cNvPr>
          <p:cNvSpPr/>
          <p:nvPr/>
        </p:nvSpPr>
        <p:spPr>
          <a:xfrm rot="16200000">
            <a:off x="6358019" y="1785040"/>
            <a:ext cx="419100" cy="1436896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5E24B5F-1ECD-4E9F-A082-F0FD79D662D3}"/>
              </a:ext>
            </a:extLst>
          </p:cNvPr>
          <p:cNvSpPr/>
          <p:nvPr/>
        </p:nvSpPr>
        <p:spPr>
          <a:xfrm>
            <a:off x="1166571" y="1677541"/>
            <a:ext cx="1098291" cy="44694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微信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3306C1F-F557-4CC3-9B04-EF73033D0179}"/>
              </a:ext>
            </a:extLst>
          </p:cNvPr>
          <p:cNvSpPr/>
          <p:nvPr/>
        </p:nvSpPr>
        <p:spPr>
          <a:xfrm>
            <a:off x="1166571" y="2266573"/>
            <a:ext cx="1098291" cy="44694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支付宝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57E1696-0B45-4166-A286-6A07B4A35F39}"/>
              </a:ext>
            </a:extLst>
          </p:cNvPr>
          <p:cNvCxnSpPr>
            <a:cxnSpLocks/>
          </p:cNvCxnSpPr>
          <p:nvPr/>
        </p:nvCxnSpPr>
        <p:spPr>
          <a:xfrm flipH="1" flipV="1">
            <a:off x="7399816" y="4620268"/>
            <a:ext cx="2541820" cy="4549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36AC596-2837-46D5-8EBA-F0179D711A1D}"/>
              </a:ext>
            </a:extLst>
          </p:cNvPr>
          <p:cNvSpPr/>
          <p:nvPr/>
        </p:nvSpPr>
        <p:spPr>
          <a:xfrm>
            <a:off x="4589029" y="5369919"/>
            <a:ext cx="947452" cy="60706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NFT 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道具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9D51DF0-EBF1-4B7E-995C-6A085EC4EEC8}"/>
              </a:ext>
            </a:extLst>
          </p:cNvPr>
          <p:cNvSpPr txBox="1"/>
          <p:nvPr/>
        </p:nvSpPr>
        <p:spPr>
          <a:xfrm>
            <a:off x="8884535" y="4675346"/>
            <a:ext cx="113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</a:rPr>
              <a:t>NFT </a:t>
            </a:r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</a:rPr>
              <a:t>道具区</a:t>
            </a:r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4910C8CC-1CA4-48FB-907F-E4219BB26A5F}"/>
              </a:ext>
            </a:extLst>
          </p:cNvPr>
          <p:cNvSpPr/>
          <p:nvPr/>
        </p:nvSpPr>
        <p:spPr>
          <a:xfrm rot="18162824" flipH="1">
            <a:off x="6347088" y="3773256"/>
            <a:ext cx="419100" cy="1816287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70E3136-954B-4A01-B9F5-25C8A3CC7FCA}"/>
              </a:ext>
            </a:extLst>
          </p:cNvPr>
          <p:cNvSpPr txBox="1"/>
          <p:nvPr/>
        </p:nvSpPr>
        <p:spPr>
          <a:xfrm rot="1941202">
            <a:off x="6258552" y="4299485"/>
            <a:ext cx="74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</a:rPr>
              <a:t>打造</a:t>
            </a:r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9B3771F4-F34C-4273-B639-D6F6F92B5EAA}"/>
              </a:ext>
            </a:extLst>
          </p:cNvPr>
          <p:cNvSpPr/>
          <p:nvPr/>
        </p:nvSpPr>
        <p:spPr>
          <a:xfrm rot="5400000" flipH="1">
            <a:off x="6334482" y="4966443"/>
            <a:ext cx="419100" cy="143689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287E6ED-B3BF-4F8F-959C-D1530B8485EE}"/>
              </a:ext>
            </a:extLst>
          </p:cNvPr>
          <p:cNvSpPr txBox="1"/>
          <p:nvPr/>
        </p:nvSpPr>
        <p:spPr>
          <a:xfrm>
            <a:off x="5912294" y="5317044"/>
            <a:ext cx="1408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</a:rPr>
              <a:t>战斗等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</a:rPr>
              <a:t>) </a:t>
            </a:r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</a:rPr>
              <a:t>赢得</a:t>
            </a:r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3950A849-91AC-41B6-BBC0-0FDB78E3032A}"/>
              </a:ext>
            </a:extLst>
          </p:cNvPr>
          <p:cNvSpPr/>
          <p:nvPr/>
        </p:nvSpPr>
        <p:spPr>
          <a:xfrm rot="10800000" flipH="1">
            <a:off x="4862737" y="4092063"/>
            <a:ext cx="419100" cy="1160183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CACD8E1-C565-4035-B629-2CEE734685BC}"/>
              </a:ext>
            </a:extLst>
          </p:cNvPr>
          <p:cNvSpPr txBox="1"/>
          <p:nvPr/>
        </p:nvSpPr>
        <p:spPr>
          <a:xfrm>
            <a:off x="5134818" y="4627642"/>
            <a:ext cx="546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</a:rPr>
              <a:t>交易</a:t>
            </a:r>
          </a:p>
        </p:txBody>
      </p:sp>
      <p:sp>
        <p:nvSpPr>
          <p:cNvPr id="11" name="矩形: 圆顶角 10">
            <a:extLst>
              <a:ext uri="{FF2B5EF4-FFF2-40B4-BE49-F238E27FC236}">
                <a16:creationId xmlns:a16="http://schemas.microsoft.com/office/drawing/2014/main" id="{8ABF5852-D247-4807-A218-ABACFE964890}"/>
              </a:ext>
            </a:extLst>
          </p:cNvPr>
          <p:cNvSpPr/>
          <p:nvPr/>
        </p:nvSpPr>
        <p:spPr>
          <a:xfrm>
            <a:off x="7816312" y="5238947"/>
            <a:ext cx="1656290" cy="546410"/>
          </a:xfrm>
          <a:prstGeom prst="round2Same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游戏 </a:t>
            </a:r>
            <a:r>
              <a:rPr lang="en-US" altLang="zh-CN" sz="1400" dirty="0"/>
              <a:t>D</a:t>
            </a:r>
            <a:endParaRPr lang="zh-CN" altLang="en-US" sz="1400" dirty="0"/>
          </a:p>
          <a:p>
            <a:pPr algn="ctr"/>
            <a:r>
              <a:rPr lang="en-US" altLang="zh-CN" sz="1400" dirty="0"/>
              <a:t>(</a:t>
            </a:r>
            <a:r>
              <a:rPr lang="zh-CN" altLang="en-US" sz="1400" dirty="0"/>
              <a:t>支持 </a:t>
            </a:r>
            <a:r>
              <a:rPr lang="en-US" altLang="zh-CN" sz="1400" dirty="0"/>
              <a:t>NFT </a:t>
            </a:r>
            <a:r>
              <a:rPr lang="zh-CN" altLang="en-US" sz="1400" dirty="0"/>
              <a:t>道具</a:t>
            </a:r>
            <a:r>
              <a:rPr lang="en-US" altLang="zh-C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214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5" grpId="0"/>
      <p:bldP spid="151" grpId="0"/>
      <p:bldP spid="154" grpId="0"/>
      <p:bldP spid="143" grpId="0" animBg="1"/>
      <p:bldP spid="165" grpId="0" animBg="1"/>
      <p:bldP spid="166" grpId="0"/>
      <p:bldP spid="170" grpId="0"/>
      <p:bldP spid="171" grpId="0" animBg="1"/>
      <p:bldP spid="172" grpId="0"/>
      <p:bldP spid="150" grpId="0" animBg="1"/>
      <p:bldP spid="40" grpId="0"/>
      <p:bldP spid="41" grpId="0" animBg="1"/>
      <p:bldP spid="42" grpId="0"/>
      <p:bldP spid="43" grpId="0" animBg="1"/>
      <p:bldP spid="44" grpId="0"/>
      <p:bldP spid="46" grpId="0" animBg="1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05" y="799465"/>
            <a:ext cx="10141585" cy="60706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</a:rPr>
              <a:t>游戏内虚拟资产解决方案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</a:rPr>
              <a:t>(GAS)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2619312" y="1770380"/>
            <a:ext cx="9448797" cy="4640898"/>
          </a:xfrm>
        </p:spPr>
        <p:txBody>
          <a:bodyPr>
            <a:normAutofit fontScale="97500"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系统 </a:t>
            </a:r>
            <a:r>
              <a:rPr lang="en-US" altLang="zh-CN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(</a:t>
            </a:r>
            <a:r>
              <a:rPr lang="zh-CN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按特定游戏规则</a:t>
            </a:r>
            <a:r>
              <a:rPr lang="en-US" altLang="zh-CN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) </a:t>
            </a:r>
            <a:r>
              <a:rPr lang="zh-CN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作为创建者生成资产 </a:t>
            </a:r>
            <a:r>
              <a:rPr lang="en-US" altLang="zh-CN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(</a:t>
            </a:r>
            <a:r>
              <a:rPr lang="en-US" altLang="zh-CN" sz="2000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"/>
              </a:rPr>
              <a:t>MINT</a:t>
            </a:r>
            <a:r>
              <a:rPr lang="en-US" altLang="zh-CN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) </a:t>
            </a:r>
            <a:endParaRPr lang="en-US" altLang="zh-CN" sz="1600" dirty="0">
              <a:solidFill>
                <a:schemeClr val="accent4">
                  <a:lumMod val="20000"/>
                  <a:lumOff val="80000"/>
                </a:schemeClr>
              </a:solidFill>
              <a:latin typeface="思源黑体 CN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真随机 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(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含熵随机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)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 </a:t>
            </a:r>
            <a:endParaRPr lang="en-US" altLang="zh-CN" sz="1600" dirty="0">
              <a:solidFill>
                <a:schemeClr val="accent4">
                  <a:lumMod val="20000"/>
                  <a:lumOff val="80000"/>
                </a:schemeClr>
              </a:solidFill>
              <a:latin typeface="思源黑体 CN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伪随机 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(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可复现随机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)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 </a:t>
            </a:r>
            <a:endParaRPr lang="en-US" altLang="zh-CN" sz="1600" dirty="0">
              <a:solidFill>
                <a:schemeClr val="accent4">
                  <a:lumMod val="20000"/>
                  <a:lumOff val="80000"/>
                </a:schemeClr>
              </a:solidFill>
              <a:latin typeface="思源黑体 CN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随机池 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(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确保有且仅有若干次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)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(</a:t>
            </a:r>
            <a:r>
              <a:rPr lang="zh-CN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满足条件时</a:t>
            </a:r>
            <a:r>
              <a:rPr lang="en-US" altLang="zh-CN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) </a:t>
            </a:r>
            <a:r>
              <a:rPr lang="zh-CN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虚拟资产的转移 </a:t>
            </a:r>
            <a:r>
              <a:rPr lang="en-US" altLang="zh-CN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(</a:t>
            </a:r>
            <a:r>
              <a:rPr lang="en-US" altLang="zh-CN" sz="20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思源黑体 CN"/>
              </a:rPr>
              <a:t>TRANSFER</a:t>
            </a:r>
            <a:r>
              <a:rPr lang="en-US" altLang="zh-CN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例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1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：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boss 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死亡时，系统转移给玩家 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(case 1)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例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2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：在市场中，玩家从他人手中购买 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(case 2)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例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3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：竞技场中，玩家被击杀时装备掉落 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(case 3)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等等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 ……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(</a:t>
            </a:r>
            <a:r>
              <a:rPr lang="zh-CN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满足条件时</a:t>
            </a:r>
            <a:r>
              <a:rPr lang="en-US" altLang="zh-CN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) </a:t>
            </a:r>
            <a:r>
              <a:rPr lang="zh-CN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销毁虚拟资产 </a:t>
            </a:r>
            <a:r>
              <a:rPr lang="en-US" altLang="zh-CN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(</a:t>
            </a:r>
            <a:r>
              <a:rPr lang="en-US" altLang="zh-CN" sz="20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思源黑体 CN"/>
              </a:rPr>
              <a:t>DESTROY</a:t>
            </a:r>
            <a:r>
              <a:rPr lang="en-US" altLang="zh-CN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"/>
              </a:rPr>
              <a:t>)</a:t>
            </a:r>
          </a:p>
          <a:p>
            <a:pPr>
              <a:lnSpc>
                <a:spcPct val="150000"/>
              </a:lnSpc>
              <a:spcBef>
                <a:spcPts val="3000"/>
              </a:spcBef>
            </a:pPr>
            <a:endParaRPr lang="en-US" altLang="zh-CN" sz="2000" dirty="0">
              <a:solidFill>
                <a:schemeClr val="accent4">
                  <a:lumMod val="20000"/>
                  <a:lumOff val="80000"/>
                </a:schemeClr>
              </a:solidFill>
              <a:latin typeface="思源黑体 CN"/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0063C60B-3B2F-4F4C-AE4D-1D4BE8C10576}"/>
              </a:ext>
            </a:extLst>
          </p:cNvPr>
          <p:cNvSpPr/>
          <p:nvPr/>
        </p:nvSpPr>
        <p:spPr>
          <a:xfrm flipH="1">
            <a:off x="2082734" y="2084864"/>
            <a:ext cx="409578" cy="3849212"/>
          </a:xfrm>
          <a:prstGeom prst="rightBrace">
            <a:avLst>
              <a:gd name="adj1" fmla="val 50000"/>
              <a:gd name="adj2" fmla="val 50000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accent4">
                  <a:lumMod val="75000"/>
                </a:schemeClr>
              </a:solidFill>
              <a:latin typeface="思源黑体 CN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05E891C-C37A-48D3-A77A-9279C88DCC0A}"/>
              </a:ext>
            </a:extLst>
          </p:cNvPr>
          <p:cNvSpPr/>
          <p:nvPr/>
        </p:nvSpPr>
        <p:spPr>
          <a:xfrm>
            <a:off x="521904" y="3263229"/>
            <a:ext cx="1306830" cy="150038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思源黑体 CN"/>
              </a:rPr>
              <a:t>一个最简化的虚拟资产的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  <a:latin typeface="思源黑体 CN"/>
            </a:endParaRPr>
          </a:p>
          <a:p>
            <a:pPr algn="ctr"/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思源黑体 CN"/>
              </a:rPr>
              <a:t>生命流程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A64F85-20DD-4023-8807-58357B8B5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841" y="446722"/>
            <a:ext cx="2437968" cy="5279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369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D19354B-5A48-473C-8A9D-204AAD3E897A}"/>
              </a:ext>
            </a:extLst>
          </p:cNvPr>
          <p:cNvCxnSpPr>
            <a:stCxn id="8" idx="2"/>
            <a:endCxn id="24" idx="1"/>
          </p:cNvCxnSpPr>
          <p:nvPr/>
        </p:nvCxnSpPr>
        <p:spPr>
          <a:xfrm rot="16200000" flipH="1">
            <a:off x="-340026" y="3391905"/>
            <a:ext cx="2629100" cy="355199"/>
          </a:xfrm>
          <a:prstGeom prst="bentConnector2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70DE4A35-276E-400C-A873-41FF27BDB979}"/>
              </a:ext>
            </a:extLst>
          </p:cNvPr>
          <p:cNvCxnSpPr>
            <a:stCxn id="8" idx="2"/>
            <a:endCxn id="25" idx="1"/>
          </p:cNvCxnSpPr>
          <p:nvPr/>
        </p:nvCxnSpPr>
        <p:spPr>
          <a:xfrm rot="16200000" flipH="1">
            <a:off x="-689276" y="3741155"/>
            <a:ext cx="3327600" cy="355199"/>
          </a:xfrm>
          <a:prstGeom prst="bentConnector2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172CE0F2-9B60-4E18-8C5A-851511A1BBFB}"/>
              </a:ext>
            </a:extLst>
          </p:cNvPr>
          <p:cNvCxnSpPr>
            <a:cxnSpLocks/>
            <a:stCxn id="10" idx="2"/>
            <a:endCxn id="33" idx="1"/>
          </p:cNvCxnSpPr>
          <p:nvPr/>
        </p:nvCxnSpPr>
        <p:spPr>
          <a:xfrm rot="16200000" flipH="1">
            <a:off x="3196211" y="2512659"/>
            <a:ext cx="775759" cy="260350"/>
          </a:xfrm>
          <a:prstGeom prst="bentConnector2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9F44E2A6-D186-48E0-82F1-E97259B4286C}"/>
              </a:ext>
            </a:extLst>
          </p:cNvPr>
          <p:cNvCxnSpPr>
            <a:cxnSpLocks/>
            <a:stCxn id="10" idx="2"/>
            <a:endCxn id="34" idx="1"/>
          </p:cNvCxnSpPr>
          <p:nvPr/>
        </p:nvCxnSpPr>
        <p:spPr>
          <a:xfrm rot="16200000" flipH="1">
            <a:off x="2846961" y="2861909"/>
            <a:ext cx="1474259" cy="260350"/>
          </a:xfrm>
          <a:prstGeom prst="bentConnector2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EC36D0-F22A-4266-85F4-D9DA86FD64DA}"/>
              </a:ext>
            </a:extLst>
          </p:cNvPr>
          <p:cNvCxnSpPr>
            <a:cxnSpLocks/>
            <a:stCxn id="24" idx="3"/>
            <a:endCxn id="41" idx="1"/>
          </p:cNvCxnSpPr>
          <p:nvPr/>
        </p:nvCxnSpPr>
        <p:spPr>
          <a:xfrm>
            <a:off x="2028424" y="4884055"/>
            <a:ext cx="323365" cy="0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EA60A23-DCCD-4161-AED9-8E3CA039C13C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>
            <a:off x="2028424" y="5582555"/>
            <a:ext cx="323364" cy="916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2C8B4FC-288E-4C95-B6C6-B83F05CBF275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>
            <a:off x="4590565" y="3030714"/>
            <a:ext cx="307123" cy="1769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51620B8-F17E-40BE-9BCD-5A3C8D14E0ED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4590565" y="3729214"/>
            <a:ext cx="307124" cy="0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9207BEA-B638-4372-AF24-FEA7A15A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81" y="396441"/>
            <a:ext cx="9404723" cy="1400530"/>
          </a:xfrm>
        </p:spPr>
        <p:txBody>
          <a:bodyPr/>
          <a:lstStyle/>
          <a:p>
            <a:r>
              <a:rPr lang="zh-CN" altLang="en-US" sz="4400" dirty="0"/>
              <a:t>链上可验证逻辑方案 </a:t>
            </a:r>
            <a:r>
              <a:rPr lang="en-US" altLang="zh-CN" sz="4400" dirty="0"/>
              <a:t>(GVS)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DE9A81D-C1C1-4DE4-A88C-2DF6A6E1C613}"/>
              </a:ext>
            </a:extLst>
          </p:cNvPr>
          <p:cNvCxnSpPr>
            <a:cxnSpLocks/>
          </p:cNvCxnSpPr>
          <p:nvPr/>
        </p:nvCxnSpPr>
        <p:spPr>
          <a:xfrm>
            <a:off x="165100" y="1924761"/>
            <a:ext cx="1202690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  <a:headEnd type="none" w="med" len="med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138FCA-3AFE-4435-89EC-177613A4AAA5}"/>
              </a:ext>
            </a:extLst>
          </p:cNvPr>
          <p:cNvSpPr/>
          <p:nvPr/>
        </p:nvSpPr>
        <p:spPr>
          <a:xfrm>
            <a:off x="1765057" y="1637402"/>
            <a:ext cx="749300" cy="6095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713C6E-15DA-4868-9582-3C66345D4619}"/>
              </a:ext>
            </a:extLst>
          </p:cNvPr>
          <p:cNvSpPr/>
          <p:nvPr/>
        </p:nvSpPr>
        <p:spPr>
          <a:xfrm>
            <a:off x="422275" y="1645367"/>
            <a:ext cx="749300" cy="6095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D60891F-3B99-4DF5-990F-E0EAE84EEA7C}"/>
              </a:ext>
            </a:extLst>
          </p:cNvPr>
          <p:cNvSpPr/>
          <p:nvPr/>
        </p:nvSpPr>
        <p:spPr>
          <a:xfrm>
            <a:off x="3079265" y="1645367"/>
            <a:ext cx="749300" cy="6095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6375722-F2CC-4D42-B255-7C5C95EE8AC3}"/>
              </a:ext>
            </a:extLst>
          </p:cNvPr>
          <p:cNvSpPr/>
          <p:nvPr/>
        </p:nvSpPr>
        <p:spPr>
          <a:xfrm>
            <a:off x="4374542" y="1645367"/>
            <a:ext cx="749300" cy="6095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A8E320-5C3D-4154-A239-DDA4975F8B0A}"/>
              </a:ext>
            </a:extLst>
          </p:cNvPr>
          <p:cNvSpPr/>
          <p:nvPr/>
        </p:nvSpPr>
        <p:spPr>
          <a:xfrm>
            <a:off x="5745657" y="1645367"/>
            <a:ext cx="749300" cy="6095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D8C8B15-C479-496B-866A-9A35F1C950D5}"/>
              </a:ext>
            </a:extLst>
          </p:cNvPr>
          <p:cNvSpPr/>
          <p:nvPr/>
        </p:nvSpPr>
        <p:spPr>
          <a:xfrm>
            <a:off x="7040934" y="1645367"/>
            <a:ext cx="749300" cy="6095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62D947E-0190-48DB-8291-7C0C946F3C84}"/>
              </a:ext>
            </a:extLst>
          </p:cNvPr>
          <p:cNvSpPr/>
          <p:nvPr/>
        </p:nvSpPr>
        <p:spPr>
          <a:xfrm>
            <a:off x="8412049" y="1645367"/>
            <a:ext cx="749300" cy="6095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C09AE7D-C97D-49DE-B67B-42C8D5BF70FD}"/>
              </a:ext>
            </a:extLst>
          </p:cNvPr>
          <p:cNvSpPr/>
          <p:nvPr/>
        </p:nvSpPr>
        <p:spPr>
          <a:xfrm>
            <a:off x="9707326" y="1645367"/>
            <a:ext cx="749300" cy="6095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BCDA479-CFB8-4E68-BD9C-C42E0D499A72}"/>
              </a:ext>
            </a:extLst>
          </p:cNvPr>
          <p:cNvSpPr txBox="1"/>
          <p:nvPr/>
        </p:nvSpPr>
        <p:spPr>
          <a:xfrm>
            <a:off x="8519902" y="1135537"/>
            <a:ext cx="1500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00" i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Blockchain</a:t>
            </a:r>
            <a:endParaRPr lang="zh-CN" altLang="en-US" sz="2400" i="1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3FC12D9-1CD9-418A-A1D5-6681F2AA0DDD}"/>
              </a:ext>
            </a:extLst>
          </p:cNvPr>
          <p:cNvSpPr/>
          <p:nvPr/>
        </p:nvSpPr>
        <p:spPr>
          <a:xfrm>
            <a:off x="1152124" y="4693559"/>
            <a:ext cx="876300" cy="380991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Tx 1a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1772F08-5FE6-4926-8013-678EEFC03370}"/>
              </a:ext>
            </a:extLst>
          </p:cNvPr>
          <p:cNvSpPr/>
          <p:nvPr/>
        </p:nvSpPr>
        <p:spPr>
          <a:xfrm>
            <a:off x="1152124" y="5392059"/>
            <a:ext cx="876300" cy="380991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Tx 1b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D6DDD-5495-4FFF-AC44-76FFC9889247}"/>
              </a:ext>
            </a:extLst>
          </p:cNvPr>
          <p:cNvSpPr/>
          <p:nvPr/>
        </p:nvSpPr>
        <p:spPr>
          <a:xfrm>
            <a:off x="3714265" y="2840218"/>
            <a:ext cx="876300" cy="380991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Tx 2a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972828F-0F99-4895-A9F7-DDAFA80EEAF4}"/>
              </a:ext>
            </a:extLst>
          </p:cNvPr>
          <p:cNvSpPr/>
          <p:nvPr/>
        </p:nvSpPr>
        <p:spPr>
          <a:xfrm>
            <a:off x="3714265" y="3538718"/>
            <a:ext cx="876300" cy="380991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Tx 2b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85775762-CE06-4516-B6B3-1A6174F162A3}"/>
              </a:ext>
            </a:extLst>
          </p:cNvPr>
          <p:cNvSpPr/>
          <p:nvPr/>
        </p:nvSpPr>
        <p:spPr>
          <a:xfrm>
            <a:off x="2351789" y="4693559"/>
            <a:ext cx="2291742" cy="38099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US" altLang="zh-CN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fly(</a:t>
            </a:r>
            <a:r>
              <a:rPr lang="en-US" altLang="zh-CN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speed</a:t>
            </a:r>
            <a:r>
              <a:rPr lang="en-US" altLang="zh-CN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3EF5FFF-163C-4C1F-82B1-2A1729418497}"/>
              </a:ext>
            </a:extLst>
          </p:cNvPr>
          <p:cNvSpPr/>
          <p:nvPr/>
        </p:nvSpPr>
        <p:spPr>
          <a:xfrm>
            <a:off x="2351788" y="5401221"/>
            <a:ext cx="2291743" cy="38099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US" altLang="zh-C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run(speed)</a:t>
            </a:r>
            <a:endParaRPr lang="zh-CN" altLang="en-US" b="1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15ECC8F-8B83-4E4C-A300-61C5B97A7A59}"/>
              </a:ext>
            </a:extLst>
          </p:cNvPr>
          <p:cNvSpPr/>
          <p:nvPr/>
        </p:nvSpPr>
        <p:spPr>
          <a:xfrm>
            <a:off x="4897688" y="2841987"/>
            <a:ext cx="2714746" cy="38099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US" altLang="zh-CN" sz="1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fly(</a:t>
            </a:r>
            <a:r>
              <a:rPr lang="en-US" altLang="zh-CN" sz="16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speed</a:t>
            </a:r>
            <a:r>
              <a:rPr lang="en-US" altLang="zh-CN" sz="1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US" altLang="zh-CN" sz="1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16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581FB5D-6E36-4098-8C79-18A6EF187973}"/>
              </a:ext>
            </a:extLst>
          </p:cNvPr>
          <p:cNvSpPr/>
          <p:nvPr/>
        </p:nvSpPr>
        <p:spPr>
          <a:xfrm>
            <a:off x="4897689" y="3538718"/>
            <a:ext cx="2714745" cy="38099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US" altLang="zh-CN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talk(target, msg)</a:t>
            </a:r>
            <a:endParaRPr lang="zh-CN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F1A1372-E9EC-4E06-AB3A-8DB644CC35BE}"/>
              </a:ext>
            </a:extLst>
          </p:cNvPr>
          <p:cNvSpPr txBox="1"/>
          <p:nvPr/>
        </p:nvSpPr>
        <p:spPr>
          <a:xfrm>
            <a:off x="3896556" y="4355005"/>
            <a:ext cx="772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600" i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v0.0.1</a:t>
            </a:r>
            <a:endParaRPr lang="zh-CN" altLang="en-US" sz="1600" i="1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BA4DB80-351C-45D0-9511-AAE054E8FD8D}"/>
              </a:ext>
            </a:extLst>
          </p:cNvPr>
          <p:cNvSpPr txBox="1"/>
          <p:nvPr/>
        </p:nvSpPr>
        <p:spPr>
          <a:xfrm>
            <a:off x="6840059" y="2527356"/>
            <a:ext cx="772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600" i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v0.0.2</a:t>
            </a:r>
            <a:endParaRPr lang="zh-CN" altLang="en-US" sz="1600" i="1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024B296-8CCF-43D5-A43A-8010F05FD070}"/>
              </a:ext>
            </a:extLst>
          </p:cNvPr>
          <p:cNvSpPr txBox="1"/>
          <p:nvPr/>
        </p:nvSpPr>
        <p:spPr>
          <a:xfrm>
            <a:off x="4921198" y="2509375"/>
            <a:ext cx="12020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0xE7958F27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0D714BB-3E26-4B2D-89FF-F400332DF641}"/>
              </a:ext>
            </a:extLst>
          </p:cNvPr>
          <p:cNvSpPr txBox="1"/>
          <p:nvPr/>
        </p:nvSpPr>
        <p:spPr>
          <a:xfrm>
            <a:off x="2146211" y="4354472"/>
            <a:ext cx="13514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0xA575F641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94ADE04-463B-4AC3-8DE0-3A9A22B04B28}"/>
              </a:ext>
            </a:extLst>
          </p:cNvPr>
          <p:cNvSpPr txBox="1"/>
          <p:nvPr/>
        </p:nvSpPr>
        <p:spPr>
          <a:xfrm>
            <a:off x="4929226" y="3220060"/>
            <a:ext cx="12020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0xB7F56E90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843D327-4D95-436C-8C6A-53E74971A0D9}"/>
              </a:ext>
            </a:extLst>
          </p:cNvPr>
          <p:cNvSpPr txBox="1"/>
          <p:nvPr/>
        </p:nvSpPr>
        <p:spPr>
          <a:xfrm>
            <a:off x="2154239" y="5065157"/>
            <a:ext cx="13514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0xCC5B950D</a:t>
            </a:r>
          </a:p>
        </p:txBody>
      </p: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416B1AFD-C528-432D-B625-A53DD911EC63}"/>
              </a:ext>
            </a:extLst>
          </p:cNvPr>
          <p:cNvCxnSpPr>
            <a:cxnSpLocks/>
            <a:stCxn id="18" idx="2"/>
            <a:endCxn id="78" idx="1"/>
          </p:cNvCxnSpPr>
          <p:nvPr/>
        </p:nvCxnSpPr>
        <p:spPr>
          <a:xfrm rot="16200000" flipH="1">
            <a:off x="8475017" y="2566637"/>
            <a:ext cx="845614" cy="222250"/>
          </a:xfrm>
          <a:prstGeom prst="bent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4618EC2B-701C-40A1-9DCD-07A538D5BC8F}"/>
              </a:ext>
            </a:extLst>
          </p:cNvPr>
          <p:cNvSpPr/>
          <p:nvPr/>
        </p:nvSpPr>
        <p:spPr>
          <a:xfrm>
            <a:off x="9008949" y="2910073"/>
            <a:ext cx="876300" cy="380991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Tx 3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C0750464-FB6F-4D91-8A69-44C583A70811}"/>
              </a:ext>
            </a:extLst>
          </p:cNvPr>
          <p:cNvSpPr/>
          <p:nvPr/>
        </p:nvSpPr>
        <p:spPr>
          <a:xfrm>
            <a:off x="10209934" y="2890914"/>
            <a:ext cx="1728285" cy="1495048"/>
          </a:xfrm>
          <a:prstGeom prst="roundRect">
            <a:avLst>
              <a:gd name="adj" fmla="val 1326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0xE7958F27</a:t>
            </a: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10 EAST</a:t>
            </a:r>
          </a:p>
          <a:p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0xB7F56E90</a:t>
            </a: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Bob Hello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A1D5170-4439-4971-AC5D-055E7BE50EBC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9885249" y="3100568"/>
            <a:ext cx="324685" cy="1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stealth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D18CDC1A-5157-4AC2-8FA4-ABDFE04B55F8}"/>
              </a:ext>
            </a:extLst>
          </p:cNvPr>
          <p:cNvSpPr txBox="1"/>
          <p:nvPr/>
        </p:nvSpPr>
        <p:spPr>
          <a:xfrm>
            <a:off x="10275894" y="2473557"/>
            <a:ext cx="15765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600" i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Game AI - Alice</a:t>
            </a:r>
            <a:endParaRPr lang="zh-CN" altLang="en-US" sz="1600" i="1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187B6AEF-40A9-4A41-AA7D-3B4009D6143C}"/>
              </a:ext>
            </a:extLst>
          </p:cNvPr>
          <p:cNvSpPr/>
          <p:nvPr/>
        </p:nvSpPr>
        <p:spPr>
          <a:xfrm>
            <a:off x="6311343" y="4372456"/>
            <a:ext cx="3649897" cy="2039189"/>
          </a:xfrm>
          <a:prstGeom prst="roundRect">
            <a:avLst>
              <a:gd name="adj" fmla="val 1245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5FDB666-279B-4B72-A5D0-766E1933796A}"/>
              </a:ext>
            </a:extLst>
          </p:cNvPr>
          <p:cNvSpPr txBox="1"/>
          <p:nvPr/>
        </p:nvSpPr>
        <p:spPr>
          <a:xfrm>
            <a:off x="7268209" y="6450373"/>
            <a:ext cx="2761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i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Off-chain Lua VM Instance</a:t>
            </a:r>
            <a:endParaRPr lang="zh-CN" altLang="en-US" i="1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5F10A3-DE51-4450-8DCB-53AF06260B75}"/>
              </a:ext>
            </a:extLst>
          </p:cNvPr>
          <p:cNvSpPr txBox="1"/>
          <p:nvPr/>
        </p:nvSpPr>
        <p:spPr>
          <a:xfrm>
            <a:off x="6363795" y="4304356"/>
            <a:ext cx="336914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链下执行环境</a:t>
            </a: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6B4DAFE-B83F-4858-9338-CBAC9C68FA5D}"/>
              </a:ext>
            </a:extLst>
          </p:cNvPr>
          <p:cNvSpPr/>
          <p:nvPr/>
        </p:nvSpPr>
        <p:spPr>
          <a:xfrm>
            <a:off x="7121335" y="4839668"/>
            <a:ext cx="876300" cy="380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Load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30CD155-4686-4C4F-BBB8-C226C3827AA4}"/>
              </a:ext>
            </a:extLst>
          </p:cNvPr>
          <p:cNvSpPr/>
          <p:nvPr/>
        </p:nvSpPr>
        <p:spPr>
          <a:xfrm>
            <a:off x="7120119" y="5530836"/>
            <a:ext cx="876300" cy="380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Exec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81FAD80E-DA60-4EAA-819B-1519F5773ACD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5400000">
            <a:off x="7403789" y="5375139"/>
            <a:ext cx="310177" cy="1216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  <a:tailEnd type="stealth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3451F434-D2A7-4782-AB55-AF3429B74699}"/>
              </a:ext>
            </a:extLst>
          </p:cNvPr>
          <p:cNvSpPr/>
          <p:nvPr/>
        </p:nvSpPr>
        <p:spPr>
          <a:xfrm>
            <a:off x="8472045" y="5530835"/>
            <a:ext cx="876300" cy="380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8F0FA3C5-BEC6-4398-AC59-75EB28AE3EA7}"/>
              </a:ext>
            </a:extLst>
          </p:cNvPr>
          <p:cNvCxnSpPr>
            <a:cxnSpLocks/>
            <a:stCxn id="101" idx="3"/>
            <a:endCxn id="109" idx="1"/>
          </p:cNvCxnSpPr>
          <p:nvPr/>
        </p:nvCxnSpPr>
        <p:spPr>
          <a:xfrm flipV="1">
            <a:off x="7996419" y="5721331"/>
            <a:ext cx="475626" cy="1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  <a:tailEnd type="stealth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AF14E53-0808-479F-867E-601517535846}"/>
              </a:ext>
            </a:extLst>
          </p:cNvPr>
          <p:cNvSpPr txBox="1"/>
          <p:nvPr/>
        </p:nvSpPr>
        <p:spPr>
          <a:xfrm>
            <a:off x="8298443" y="5964126"/>
            <a:ext cx="12235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确定性结果</a:t>
            </a:r>
          </a:p>
        </p:txBody>
      </p: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DE5422A3-D688-4CF2-9D08-823260738CEB}"/>
              </a:ext>
            </a:extLst>
          </p:cNvPr>
          <p:cNvCxnSpPr>
            <a:cxnSpLocks/>
            <a:stCxn id="79" idx="2"/>
            <a:endCxn id="99" idx="3"/>
          </p:cNvCxnSpPr>
          <p:nvPr/>
        </p:nvCxnSpPr>
        <p:spPr>
          <a:xfrm rot="5400000">
            <a:off x="9213755" y="3169842"/>
            <a:ext cx="644202" cy="3076442"/>
          </a:xfrm>
          <a:prstGeom prst="bent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  <a:tailEnd type="stealth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6E8C040C-A709-4D5C-95D3-36A2DEF52E55}"/>
              </a:ext>
            </a:extLst>
          </p:cNvPr>
          <p:cNvSpPr/>
          <p:nvPr/>
        </p:nvSpPr>
        <p:spPr>
          <a:xfrm>
            <a:off x="11002603" y="1619967"/>
            <a:ext cx="749300" cy="6095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8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3" grpId="0" animBg="1"/>
      <p:bldP spid="34" grpId="0" animBg="1"/>
      <p:bldP spid="41" grpId="0" animBg="1"/>
      <p:bldP spid="42" grpId="0" animBg="1"/>
      <p:bldP spid="47" grpId="0" animBg="1"/>
      <p:bldP spid="48" grpId="0" animBg="1"/>
      <p:bldP spid="61" grpId="0"/>
      <p:bldP spid="63" grpId="0"/>
      <p:bldP spid="68" grpId="0"/>
      <p:bldP spid="72" grpId="0"/>
      <p:bldP spid="74" grpId="0"/>
      <p:bldP spid="76" grpId="0"/>
      <p:bldP spid="78" grpId="0" animBg="1"/>
      <p:bldP spid="79" grpId="0" animBg="1"/>
      <p:bldP spid="81" grpId="0"/>
      <p:bldP spid="93" grpId="0" animBg="1"/>
      <p:bldP spid="95" grpId="0"/>
      <p:bldP spid="97" grpId="0"/>
      <p:bldP spid="99" grpId="0" animBg="1"/>
      <p:bldP spid="101" grpId="0" animBg="1"/>
      <p:bldP spid="109" grpId="0" animBg="1"/>
      <p:bldP spid="1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41" y="595522"/>
            <a:ext cx="10141585" cy="60706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小聪业务模型演进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v2.0 (2020.12)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DAECE97-14BC-4EC2-B6D2-27A5D8E23771}"/>
              </a:ext>
            </a:extLst>
          </p:cNvPr>
          <p:cNvSpPr/>
          <p:nvPr/>
        </p:nvSpPr>
        <p:spPr>
          <a:xfrm>
            <a:off x="4857142" y="1706204"/>
            <a:ext cx="1092109" cy="46453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钻石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412B5E2-4FB6-41BB-988F-75A1C284898A}"/>
              </a:ext>
            </a:extLst>
          </p:cNvPr>
          <p:cNvSpPr/>
          <p:nvPr/>
        </p:nvSpPr>
        <p:spPr>
          <a:xfrm>
            <a:off x="1113867" y="3033919"/>
            <a:ext cx="1417619" cy="41681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打点钱包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4E2FB68-B2C7-40C0-87CC-FFA396122D7C}"/>
              </a:ext>
            </a:extLst>
          </p:cNvPr>
          <p:cNvSpPr/>
          <p:nvPr/>
        </p:nvSpPr>
        <p:spPr>
          <a:xfrm>
            <a:off x="8557061" y="1459149"/>
            <a:ext cx="2622795" cy="453308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5DAF5E31-0856-41C1-9893-3219D45B248F}"/>
              </a:ext>
            </a:extLst>
          </p:cNvPr>
          <p:cNvSpPr txBox="1"/>
          <p:nvPr/>
        </p:nvSpPr>
        <p:spPr>
          <a:xfrm>
            <a:off x="10350762" y="1548283"/>
            <a:ext cx="74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</a:rPr>
              <a:t>游戏池</a:t>
            </a:r>
          </a:p>
        </p:txBody>
      </p:sp>
      <p:sp>
        <p:nvSpPr>
          <p:cNvPr id="146" name="流程图: 准备 145">
            <a:extLst>
              <a:ext uri="{FF2B5EF4-FFF2-40B4-BE49-F238E27FC236}">
                <a16:creationId xmlns:a16="http://schemas.microsoft.com/office/drawing/2014/main" id="{ECA104F0-85F9-4505-BE4E-382F6C3B8C24}"/>
              </a:ext>
            </a:extLst>
          </p:cNvPr>
          <p:cNvSpPr/>
          <p:nvPr/>
        </p:nvSpPr>
        <p:spPr>
          <a:xfrm>
            <a:off x="9868458" y="2242266"/>
            <a:ext cx="1089498" cy="531144"/>
          </a:xfrm>
          <a:prstGeom prst="flowChartPreparatio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</a:schemeClr>
                </a:solidFill>
              </a:rPr>
              <a:t>游戏</a:t>
            </a:r>
            <a:r>
              <a:rPr lang="en-US" altLang="zh-CN" sz="1400" dirty="0">
                <a:solidFill>
                  <a:schemeClr val="tx1">
                    <a:lumMod val="65000"/>
                  </a:schemeClr>
                </a:solidFill>
              </a:rPr>
              <a:t>B</a:t>
            </a:r>
            <a:endParaRPr lang="zh-CN" alt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48" name="流程图: 卡片 147">
            <a:extLst>
              <a:ext uri="{FF2B5EF4-FFF2-40B4-BE49-F238E27FC236}">
                <a16:creationId xmlns:a16="http://schemas.microsoft.com/office/drawing/2014/main" id="{C0A458A9-23F1-4C45-94EC-63DDEF854E32}"/>
              </a:ext>
            </a:extLst>
          </p:cNvPr>
          <p:cNvSpPr/>
          <p:nvPr/>
        </p:nvSpPr>
        <p:spPr>
          <a:xfrm>
            <a:off x="8676075" y="1640563"/>
            <a:ext cx="1089497" cy="531144"/>
          </a:xfrm>
          <a:prstGeom prst="flowChartPunchedCard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</a:schemeClr>
                </a:solidFill>
              </a:rPr>
              <a:t>游戏</a:t>
            </a:r>
            <a:r>
              <a:rPr lang="en-US" altLang="zh-CN" sz="1400" dirty="0">
                <a:solidFill>
                  <a:schemeClr val="tx1">
                    <a:lumMod val="65000"/>
                  </a:schemeClr>
                </a:solidFill>
              </a:rPr>
              <a:t>A</a:t>
            </a:r>
            <a:endParaRPr lang="zh-CN" alt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0B4D8B99-0646-4239-AB7B-8584AAC8F058}"/>
              </a:ext>
            </a:extLst>
          </p:cNvPr>
          <p:cNvSpPr/>
          <p:nvPr/>
        </p:nvSpPr>
        <p:spPr>
          <a:xfrm>
            <a:off x="3871433" y="1303646"/>
            <a:ext cx="3212980" cy="48734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929DE9D-A572-4366-9158-C0C45309B675}"/>
              </a:ext>
            </a:extLst>
          </p:cNvPr>
          <p:cNvSpPr txBox="1"/>
          <p:nvPr/>
        </p:nvSpPr>
        <p:spPr>
          <a:xfrm>
            <a:off x="6256836" y="1351514"/>
            <a:ext cx="74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</a:rPr>
              <a:t>平台</a:t>
            </a:r>
          </a:p>
        </p:txBody>
      </p: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6FF42CB8-B609-4FC1-82CD-FDD550D19610}"/>
              </a:ext>
            </a:extLst>
          </p:cNvPr>
          <p:cNvCxnSpPr>
            <a:cxnSpLocks/>
          </p:cNvCxnSpPr>
          <p:nvPr/>
        </p:nvCxnSpPr>
        <p:spPr>
          <a:xfrm flipV="1">
            <a:off x="3365769" y="1244558"/>
            <a:ext cx="0" cy="5243207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箭头: 下 142">
            <a:extLst>
              <a:ext uri="{FF2B5EF4-FFF2-40B4-BE49-F238E27FC236}">
                <a16:creationId xmlns:a16="http://schemas.microsoft.com/office/drawing/2014/main" id="{CDDEC7CF-EA00-4519-AF80-23E8BD7DA2C6}"/>
              </a:ext>
            </a:extLst>
          </p:cNvPr>
          <p:cNvSpPr/>
          <p:nvPr/>
        </p:nvSpPr>
        <p:spPr>
          <a:xfrm rot="16200000">
            <a:off x="3361667" y="1244544"/>
            <a:ext cx="530586" cy="1424422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sz="1600" dirty="0"/>
              <a:t>充值</a:t>
            </a:r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6BDD54F8-AE99-404F-97D4-3E6092201519}"/>
              </a:ext>
            </a:extLst>
          </p:cNvPr>
          <p:cNvSpPr/>
          <p:nvPr/>
        </p:nvSpPr>
        <p:spPr>
          <a:xfrm>
            <a:off x="1250277" y="2345943"/>
            <a:ext cx="1098301" cy="35673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咖啡馆</a:t>
            </a: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FD406EE0-9133-4752-AC65-95DEF9DACDC4}"/>
              </a:ext>
            </a:extLst>
          </p:cNvPr>
          <p:cNvSpPr/>
          <p:nvPr/>
        </p:nvSpPr>
        <p:spPr>
          <a:xfrm>
            <a:off x="1112595" y="3571898"/>
            <a:ext cx="1417619" cy="41681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MoneyButton</a:t>
            </a:r>
            <a:endParaRPr lang="zh-CN" altLang="en-US" sz="1400" dirty="0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AA152CE3-6B69-40E4-BB38-343C4C5D9DF2}"/>
              </a:ext>
            </a:extLst>
          </p:cNvPr>
          <p:cNvSpPr/>
          <p:nvPr/>
        </p:nvSpPr>
        <p:spPr>
          <a:xfrm>
            <a:off x="1097812" y="4143403"/>
            <a:ext cx="1417619" cy="41681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</a:schemeClr>
                </a:solidFill>
              </a:rPr>
              <a:t>Others …</a:t>
            </a:r>
            <a:endParaRPr lang="zh-CN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65" name="箭头: 下 164">
            <a:extLst>
              <a:ext uri="{FF2B5EF4-FFF2-40B4-BE49-F238E27FC236}">
                <a16:creationId xmlns:a16="http://schemas.microsoft.com/office/drawing/2014/main" id="{F86B58E9-0B5B-402D-83B6-5AEF7461155A}"/>
              </a:ext>
            </a:extLst>
          </p:cNvPr>
          <p:cNvSpPr/>
          <p:nvPr/>
        </p:nvSpPr>
        <p:spPr>
          <a:xfrm rot="5400000" flipH="1">
            <a:off x="7611187" y="1768809"/>
            <a:ext cx="419100" cy="1091583"/>
          </a:xfrm>
          <a:prstGeom prst="downArrow">
            <a:avLst/>
          </a:prstGeom>
          <a:solidFill>
            <a:srgbClr val="604878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400" dirty="0"/>
              <a:t>奖励</a:t>
            </a:r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A6018B12-E633-4720-9BF7-C847415FF73D}"/>
              </a:ext>
            </a:extLst>
          </p:cNvPr>
          <p:cNvSpPr/>
          <p:nvPr/>
        </p:nvSpPr>
        <p:spPr>
          <a:xfrm>
            <a:off x="4391553" y="3559732"/>
            <a:ext cx="1105207" cy="67226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BSV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BEAB409-7905-4B3B-AAA4-4B045C298A1C}"/>
              </a:ext>
            </a:extLst>
          </p:cNvPr>
          <p:cNvSpPr/>
          <p:nvPr/>
        </p:nvSpPr>
        <p:spPr>
          <a:xfrm>
            <a:off x="873742" y="2884778"/>
            <a:ext cx="1841694" cy="2041634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C47E1A36-7D50-477E-970E-9F22DF14580C}"/>
              </a:ext>
            </a:extLst>
          </p:cNvPr>
          <p:cNvSpPr txBox="1"/>
          <p:nvPr/>
        </p:nvSpPr>
        <p:spPr>
          <a:xfrm>
            <a:off x="938533" y="4600164"/>
            <a:ext cx="92493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BSV</a:t>
            </a:r>
            <a:r>
              <a:rPr lang="zh-CN" altLang="en-U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钱包</a:t>
            </a:r>
          </a:p>
        </p:txBody>
      </p:sp>
      <p:sp>
        <p:nvSpPr>
          <p:cNvPr id="171" name="箭头: 下 170">
            <a:extLst>
              <a:ext uri="{FF2B5EF4-FFF2-40B4-BE49-F238E27FC236}">
                <a16:creationId xmlns:a16="http://schemas.microsoft.com/office/drawing/2014/main" id="{0F30FBE3-D09F-490A-95D6-58173FB4D2A0}"/>
              </a:ext>
            </a:extLst>
          </p:cNvPr>
          <p:cNvSpPr/>
          <p:nvPr/>
        </p:nvSpPr>
        <p:spPr>
          <a:xfrm rot="5400000" flipH="1">
            <a:off x="3212947" y="3235820"/>
            <a:ext cx="620018" cy="129217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400" dirty="0"/>
              <a:t>转出 </a:t>
            </a:r>
            <a:r>
              <a:rPr lang="en-US" altLang="zh-CN" sz="1400" dirty="0"/>
              <a:t>BSV</a:t>
            </a:r>
            <a:endParaRPr lang="zh-CN" altLang="en-US" sz="1400" dirty="0"/>
          </a:p>
        </p:txBody>
      </p:sp>
      <p:sp>
        <p:nvSpPr>
          <p:cNvPr id="150" name="箭头: 下 149">
            <a:extLst>
              <a:ext uri="{FF2B5EF4-FFF2-40B4-BE49-F238E27FC236}">
                <a16:creationId xmlns:a16="http://schemas.microsoft.com/office/drawing/2014/main" id="{B85BC0CB-740C-4475-8C8A-28AA9949E3FF}"/>
              </a:ext>
            </a:extLst>
          </p:cNvPr>
          <p:cNvSpPr/>
          <p:nvPr/>
        </p:nvSpPr>
        <p:spPr>
          <a:xfrm rot="16200000">
            <a:off x="7611187" y="1366688"/>
            <a:ext cx="419100" cy="109158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400" dirty="0"/>
              <a:t>使用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5E24B5F-1ECD-4E9F-A082-F0FD79D662D3}"/>
              </a:ext>
            </a:extLst>
          </p:cNvPr>
          <p:cNvSpPr/>
          <p:nvPr/>
        </p:nvSpPr>
        <p:spPr>
          <a:xfrm>
            <a:off x="1250277" y="1385014"/>
            <a:ext cx="1098291" cy="35673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微信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3306C1F-F557-4CC3-9B04-EF73033D0179}"/>
              </a:ext>
            </a:extLst>
          </p:cNvPr>
          <p:cNvSpPr/>
          <p:nvPr/>
        </p:nvSpPr>
        <p:spPr>
          <a:xfrm>
            <a:off x="1250985" y="1865312"/>
            <a:ext cx="1098291" cy="35673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支付宝</a:t>
            </a:r>
          </a:p>
        </p:txBody>
      </p:sp>
      <p:sp>
        <p:nvSpPr>
          <p:cNvPr id="10" name="矩形: 圆顶角 9">
            <a:extLst>
              <a:ext uri="{FF2B5EF4-FFF2-40B4-BE49-F238E27FC236}">
                <a16:creationId xmlns:a16="http://schemas.microsoft.com/office/drawing/2014/main" id="{3F677590-7066-4CB8-84E2-D07BFCA89A4A}"/>
              </a:ext>
            </a:extLst>
          </p:cNvPr>
          <p:cNvSpPr/>
          <p:nvPr/>
        </p:nvSpPr>
        <p:spPr>
          <a:xfrm>
            <a:off x="8829319" y="3436905"/>
            <a:ext cx="1404711" cy="546410"/>
          </a:xfrm>
          <a:prstGeom prst="round2Same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游戏</a:t>
            </a:r>
          </a:p>
          <a:p>
            <a:pPr algn="ctr"/>
            <a:r>
              <a:rPr lang="en-US" altLang="zh-CN" sz="1400" dirty="0"/>
              <a:t>(</a:t>
            </a:r>
            <a:r>
              <a:rPr lang="zh-CN" altLang="en-US" sz="1400" dirty="0"/>
              <a:t>支持 </a:t>
            </a:r>
            <a:r>
              <a:rPr lang="en-US" altLang="zh-CN" sz="1400" dirty="0"/>
              <a:t>NFT </a:t>
            </a:r>
            <a:r>
              <a:rPr lang="zh-CN" altLang="en-US" sz="1400" dirty="0"/>
              <a:t>道具</a:t>
            </a:r>
            <a:r>
              <a:rPr lang="en-US" altLang="zh-CN" sz="1400" dirty="0"/>
              <a:t>)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36AC596-2837-46D5-8EBA-F0179D711A1D}"/>
              </a:ext>
            </a:extLst>
          </p:cNvPr>
          <p:cNvSpPr/>
          <p:nvPr/>
        </p:nvSpPr>
        <p:spPr>
          <a:xfrm>
            <a:off x="5945204" y="2552653"/>
            <a:ext cx="947452" cy="60706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NFT 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道具</a:t>
            </a:r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4910C8CC-1CA4-48FB-907F-E4219BB26A5F}"/>
              </a:ext>
            </a:extLst>
          </p:cNvPr>
          <p:cNvSpPr/>
          <p:nvPr/>
        </p:nvSpPr>
        <p:spPr>
          <a:xfrm rot="16200000" flipH="1">
            <a:off x="6787868" y="2494758"/>
            <a:ext cx="419100" cy="2771909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sz="1400" dirty="0"/>
              <a:t>打造</a:t>
            </a:r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9B3771F4-F34C-4273-B639-D6F6F92B5EAA}"/>
              </a:ext>
            </a:extLst>
          </p:cNvPr>
          <p:cNvSpPr/>
          <p:nvPr/>
        </p:nvSpPr>
        <p:spPr>
          <a:xfrm rot="6050110" flipH="1">
            <a:off x="7542470" y="2549263"/>
            <a:ext cx="419100" cy="1299161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</a:rPr>
              <a:t>战斗等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</a:rPr>
              <a:t>) </a:t>
            </a:r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</a:rPr>
              <a:t>赢得</a:t>
            </a:r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3950A849-91AC-41B6-BBC0-0FDB78E3032A}"/>
              </a:ext>
            </a:extLst>
          </p:cNvPr>
          <p:cNvSpPr/>
          <p:nvPr/>
        </p:nvSpPr>
        <p:spPr>
          <a:xfrm rot="14069660" flipH="1">
            <a:off x="5311617" y="2820712"/>
            <a:ext cx="419100" cy="666853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sz="1400" dirty="0"/>
              <a:t>交易</a:t>
            </a:r>
          </a:p>
        </p:txBody>
      </p:sp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26F55D2E-DDF7-4EB4-A453-625ED1AC7FEA}"/>
              </a:ext>
            </a:extLst>
          </p:cNvPr>
          <p:cNvSpPr/>
          <p:nvPr/>
        </p:nvSpPr>
        <p:spPr>
          <a:xfrm>
            <a:off x="8975167" y="5212877"/>
            <a:ext cx="1430589" cy="546410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游戏</a:t>
            </a:r>
          </a:p>
          <a:p>
            <a:pPr algn="ctr"/>
            <a:r>
              <a:rPr lang="en-US" altLang="zh-CN" sz="1400" dirty="0"/>
              <a:t>(NFT &amp; Token)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1021E12-C8D7-4219-965B-AB4D3CC394DA}"/>
              </a:ext>
            </a:extLst>
          </p:cNvPr>
          <p:cNvSpPr/>
          <p:nvPr/>
        </p:nvSpPr>
        <p:spPr>
          <a:xfrm>
            <a:off x="4443244" y="5242114"/>
            <a:ext cx="1001823" cy="43047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Token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5DFF9FA-4C34-470F-AB97-32A51772BA37}"/>
              </a:ext>
            </a:extLst>
          </p:cNvPr>
          <p:cNvSpPr/>
          <p:nvPr/>
        </p:nvSpPr>
        <p:spPr>
          <a:xfrm flipH="1">
            <a:off x="5622586" y="5319413"/>
            <a:ext cx="3132731" cy="30777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93E83BA-539D-4CCA-BF9B-6958C30ADAE5}"/>
              </a:ext>
            </a:extLst>
          </p:cNvPr>
          <p:cNvSpPr txBox="1"/>
          <p:nvPr/>
        </p:nvSpPr>
        <p:spPr>
          <a:xfrm>
            <a:off x="7130179" y="5036735"/>
            <a:ext cx="174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战斗等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产出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887ECB0-CCFA-462B-A5BE-C0520E458CC9}"/>
              </a:ext>
            </a:extLst>
          </p:cNvPr>
          <p:cNvSpPr/>
          <p:nvPr/>
        </p:nvSpPr>
        <p:spPr>
          <a:xfrm rot="5400000" flipH="1">
            <a:off x="4598739" y="4623258"/>
            <a:ext cx="672262" cy="30777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75666DB-3D13-487A-BADD-F657EBF9C8D1}"/>
              </a:ext>
            </a:extLst>
          </p:cNvPr>
          <p:cNvSpPr txBox="1"/>
          <p:nvPr/>
        </p:nvSpPr>
        <p:spPr>
          <a:xfrm>
            <a:off x="5010670" y="4677291"/>
            <a:ext cx="1869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质押分红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ED32DFB-D654-4370-957C-4C2D89BDEC06}"/>
              </a:ext>
            </a:extLst>
          </p:cNvPr>
          <p:cNvSpPr/>
          <p:nvPr/>
        </p:nvSpPr>
        <p:spPr>
          <a:xfrm>
            <a:off x="1148436" y="5299513"/>
            <a:ext cx="1417619" cy="4168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DEX</a:t>
            </a:r>
            <a:endParaRPr lang="zh-CN" altLang="en-US" sz="14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BBD41D3-E88A-49D0-A775-3798EBC585F4}"/>
              </a:ext>
            </a:extLst>
          </p:cNvPr>
          <p:cNvSpPr/>
          <p:nvPr/>
        </p:nvSpPr>
        <p:spPr>
          <a:xfrm>
            <a:off x="919606" y="5143693"/>
            <a:ext cx="1841694" cy="939678"/>
          </a:xfrm>
          <a:prstGeom prst="rect">
            <a:avLst/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2DA6D7F-C0D7-4EEB-8541-6E83249E7B1D}"/>
              </a:ext>
            </a:extLst>
          </p:cNvPr>
          <p:cNvSpPr txBox="1"/>
          <p:nvPr/>
        </p:nvSpPr>
        <p:spPr>
          <a:xfrm>
            <a:off x="958315" y="5760089"/>
            <a:ext cx="917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BSV</a:t>
            </a:r>
            <a:r>
              <a:rPr lang="zh-CN" alt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dex</a:t>
            </a:r>
            <a:endParaRPr lang="zh-CN" alt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EF094DA-6952-4AD2-B2DE-5CBBAEC614B8}"/>
              </a:ext>
            </a:extLst>
          </p:cNvPr>
          <p:cNvSpPr/>
          <p:nvPr/>
        </p:nvSpPr>
        <p:spPr>
          <a:xfrm flipH="1">
            <a:off x="2902030" y="5172769"/>
            <a:ext cx="1282876" cy="543556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转出 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275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54" grpId="0"/>
      <p:bldP spid="143" grpId="0" animBg="1"/>
      <p:bldP spid="165" grpId="0" animBg="1"/>
      <p:bldP spid="170" grpId="0"/>
      <p:bldP spid="171" grpId="0" animBg="1"/>
      <p:bldP spid="150" grpId="0" animBg="1"/>
      <p:bldP spid="41" grpId="0" animBg="1"/>
      <p:bldP spid="43" grpId="0" animBg="1"/>
      <p:bldP spid="46" grpId="0" animBg="1"/>
      <p:bldP spid="51" grpId="0"/>
      <p:bldP spid="53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F76A680-9556-4302-8DD8-D39BB2F73B03}"/>
              </a:ext>
            </a:extLst>
          </p:cNvPr>
          <p:cNvSpPr/>
          <p:nvPr/>
        </p:nvSpPr>
        <p:spPr>
          <a:xfrm>
            <a:off x="8279604" y="5539551"/>
            <a:ext cx="1186365" cy="469716"/>
          </a:xfrm>
          <a:prstGeom prst="roundRect">
            <a:avLst>
              <a:gd name="adj" fmla="val 8433"/>
            </a:avLst>
          </a:prstGeom>
          <a:solidFill>
            <a:schemeClr val="accent5">
              <a:lumMod val="75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826463A-758B-41DF-918F-3A210B6E0114}"/>
              </a:ext>
            </a:extLst>
          </p:cNvPr>
          <p:cNvCxnSpPr>
            <a:cxnSpLocks/>
            <a:stCxn id="36" idx="2"/>
            <a:endCxn id="44" idx="2"/>
          </p:cNvCxnSpPr>
          <p:nvPr/>
        </p:nvCxnSpPr>
        <p:spPr>
          <a:xfrm rot="16200000" flipH="1">
            <a:off x="9050293" y="2936482"/>
            <a:ext cx="708955" cy="1561782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9EB283A1-54B8-4583-938A-BDF9FF41235B}"/>
              </a:ext>
            </a:extLst>
          </p:cNvPr>
          <p:cNvCxnSpPr>
            <a:cxnSpLocks/>
            <a:stCxn id="35" idx="2"/>
            <a:endCxn id="30" idx="2"/>
          </p:cNvCxnSpPr>
          <p:nvPr/>
        </p:nvCxnSpPr>
        <p:spPr>
          <a:xfrm rot="16200000" flipH="1">
            <a:off x="5575659" y="3132510"/>
            <a:ext cx="938792" cy="1383540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6E83C2D-4F9B-4C66-82F1-E22429C4F430}"/>
              </a:ext>
            </a:extLst>
          </p:cNvPr>
          <p:cNvCxnSpPr>
            <a:cxnSpLocks/>
            <a:stCxn id="45" idx="2"/>
            <a:endCxn id="21" idx="6"/>
          </p:cNvCxnSpPr>
          <p:nvPr/>
        </p:nvCxnSpPr>
        <p:spPr>
          <a:xfrm rot="5400000">
            <a:off x="8511350" y="5127356"/>
            <a:ext cx="760822" cy="1300574"/>
          </a:xfrm>
          <a:prstGeom prst="bentConnector2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96A30942-34AE-48DF-B889-D6D375725489}"/>
              </a:ext>
            </a:extLst>
          </p:cNvPr>
          <p:cNvCxnSpPr>
            <a:cxnSpLocks/>
            <a:stCxn id="34" idx="2"/>
            <a:endCxn id="10" idx="2"/>
          </p:cNvCxnSpPr>
          <p:nvPr/>
        </p:nvCxnSpPr>
        <p:spPr>
          <a:xfrm rot="16200000" flipH="1">
            <a:off x="2448627" y="3258395"/>
            <a:ext cx="561771" cy="770775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2736A8C-F922-4871-A8A8-30A07AE66D43}"/>
              </a:ext>
            </a:extLst>
          </p:cNvPr>
          <p:cNvSpPr/>
          <p:nvPr/>
        </p:nvSpPr>
        <p:spPr>
          <a:xfrm>
            <a:off x="1568324" y="2753310"/>
            <a:ext cx="1551601" cy="60958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上手选择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F445415-08AD-426B-96DE-B4FF0CDF17E9}"/>
              </a:ext>
            </a:extLst>
          </p:cNvPr>
          <p:cNvSpPr/>
          <p:nvPr/>
        </p:nvSpPr>
        <p:spPr>
          <a:xfrm>
            <a:off x="4577484" y="2745296"/>
            <a:ext cx="1551601" cy="60958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</a:t>
            </a:r>
            <a:r>
              <a:rPr lang="zh-CN" altLang="en-US" dirty="0"/>
              <a:t>服务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9352023-3E2B-436D-B647-CB007F7200AA}"/>
              </a:ext>
            </a:extLst>
          </p:cNvPr>
          <p:cNvSpPr/>
          <p:nvPr/>
        </p:nvSpPr>
        <p:spPr>
          <a:xfrm>
            <a:off x="7848078" y="2753308"/>
            <a:ext cx="1551601" cy="60958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进阶主题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65B8925-DBBD-4F99-9D70-15D40F6FE186}"/>
              </a:ext>
            </a:extLst>
          </p:cNvPr>
          <p:cNvSpPr/>
          <p:nvPr/>
        </p:nvSpPr>
        <p:spPr>
          <a:xfrm>
            <a:off x="8766247" y="4787644"/>
            <a:ext cx="1551601" cy="60958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框架及规范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D9E882C-878D-4378-AF36-210106E03C7B}"/>
              </a:ext>
            </a:extLst>
          </p:cNvPr>
          <p:cNvSpPr/>
          <p:nvPr/>
        </p:nvSpPr>
        <p:spPr>
          <a:xfrm>
            <a:off x="3114900" y="3835770"/>
            <a:ext cx="177797" cy="17779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A1F1CB-3280-4FD2-B5AA-25BE6D0DE603}"/>
              </a:ext>
            </a:extLst>
          </p:cNvPr>
          <p:cNvSpPr txBox="1"/>
          <p:nvPr/>
        </p:nvSpPr>
        <p:spPr>
          <a:xfrm>
            <a:off x="2344123" y="3401449"/>
            <a:ext cx="1472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bitsv</a:t>
            </a:r>
          </a:p>
          <a:p>
            <a:r>
              <a:rPr lang="en-US" altLang="zh-CN" sz="1400" dirty="0"/>
              <a:t>bsv (MB)</a:t>
            </a:r>
            <a:endParaRPr lang="zh-CN" altLang="en-US" sz="14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CCEF8D1-97A6-4FA9-8A31-0DCE8B645F22}"/>
              </a:ext>
            </a:extLst>
          </p:cNvPr>
          <p:cNvSpPr/>
          <p:nvPr/>
        </p:nvSpPr>
        <p:spPr>
          <a:xfrm>
            <a:off x="8063677" y="6069155"/>
            <a:ext cx="177797" cy="17779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5142994-66BA-478D-B21B-5CF45EFA5C13}"/>
              </a:ext>
            </a:extLst>
          </p:cNvPr>
          <p:cNvSpPr txBox="1"/>
          <p:nvPr/>
        </p:nvSpPr>
        <p:spPr>
          <a:xfrm>
            <a:off x="8278423" y="5519098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mAPI</a:t>
            </a:r>
          </a:p>
          <a:p>
            <a:pPr algn="r"/>
            <a:r>
              <a:rPr lang="en-US" altLang="zh-CN" sz="1400" dirty="0"/>
              <a:t>SPV Channels</a:t>
            </a:r>
            <a:endParaRPr lang="zh-CN" altLang="en-US" sz="14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3BFBB21-169F-479E-8F5F-729BE6AB1D19}"/>
              </a:ext>
            </a:extLst>
          </p:cNvPr>
          <p:cNvSpPr/>
          <p:nvPr/>
        </p:nvSpPr>
        <p:spPr>
          <a:xfrm>
            <a:off x="6736825" y="4204777"/>
            <a:ext cx="177797" cy="17779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181A6F5-9AD5-4315-BA01-03090A459C62}"/>
              </a:ext>
            </a:extLst>
          </p:cNvPr>
          <p:cNvSpPr txBox="1"/>
          <p:nvPr/>
        </p:nvSpPr>
        <p:spPr>
          <a:xfrm>
            <a:off x="5348261" y="3341976"/>
            <a:ext cx="1436426" cy="974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MetaSV</a:t>
            </a:r>
          </a:p>
          <a:p>
            <a:r>
              <a:rPr lang="en-US" altLang="zh-CN" sz="1400" dirty="0">
                <a:solidFill>
                  <a:schemeClr val="tx1">
                    <a:lumMod val="65000"/>
                  </a:schemeClr>
                </a:solidFill>
              </a:rPr>
              <a:t>WhatsOnChain</a:t>
            </a:r>
          </a:p>
          <a:p>
            <a:r>
              <a:rPr lang="en-US" altLang="zh-CN" sz="1400" dirty="0">
                <a:solidFill>
                  <a:schemeClr val="tx1">
                    <a:lumMod val="65000"/>
                  </a:schemeClr>
                </a:solidFill>
              </a:rPr>
              <a:t>MatterCloud</a:t>
            </a:r>
          </a:p>
          <a:p>
            <a:r>
              <a:rPr lang="en-US" altLang="zh-CN" sz="1400" dirty="0">
                <a:solidFill>
                  <a:schemeClr val="tx1">
                    <a:lumMod val="65000"/>
                  </a:schemeClr>
                </a:solidFill>
              </a:rPr>
              <a:t>DotWallet / MB</a:t>
            </a:r>
            <a:endParaRPr lang="zh-CN" alt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F79BFEB-004A-4067-B7B1-828BB6CD6A2E}"/>
              </a:ext>
            </a:extLst>
          </p:cNvPr>
          <p:cNvSpPr/>
          <p:nvPr/>
        </p:nvSpPr>
        <p:spPr>
          <a:xfrm>
            <a:off x="10185661" y="3982952"/>
            <a:ext cx="177797" cy="17779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28B579E-569D-4456-A8A8-03D5BC03ECB1}"/>
              </a:ext>
            </a:extLst>
          </p:cNvPr>
          <p:cNvSpPr txBox="1"/>
          <p:nvPr/>
        </p:nvSpPr>
        <p:spPr>
          <a:xfrm>
            <a:off x="8623878" y="3366456"/>
            <a:ext cx="1551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Scrypt</a:t>
            </a:r>
          </a:p>
          <a:p>
            <a:r>
              <a:rPr lang="en-US" altLang="zh-CN" sz="1400" dirty="0">
                <a:solidFill>
                  <a:schemeClr val="tx1">
                    <a:lumMod val="65000"/>
                  </a:schemeClr>
                </a:solidFill>
              </a:rPr>
              <a:t>Nakasendo SDK</a:t>
            </a:r>
            <a:endParaRPr lang="zh-CN" altLang="en-US" sz="140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65000"/>
                  </a:schemeClr>
                </a:solidFill>
              </a:rPr>
              <a:t>Tokenized /</a:t>
            </a:r>
            <a:r>
              <a:rPr lang="zh-CN" altLang="en-US" sz="1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65000"/>
                  </a:schemeClr>
                </a:solidFill>
              </a:rPr>
              <a:t>fabriik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EA8236E-E590-4955-856D-A92F5C784403}"/>
              </a:ext>
            </a:extLst>
          </p:cNvPr>
          <p:cNvSpPr/>
          <p:nvPr/>
        </p:nvSpPr>
        <p:spPr>
          <a:xfrm>
            <a:off x="6733546" y="1590452"/>
            <a:ext cx="1655043" cy="6095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</a:rPr>
              <a:t>_unwriter’s tools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AF9EC2A-9A13-4622-9847-86C7490CB821}"/>
              </a:ext>
            </a:extLst>
          </p:cNvPr>
          <p:cNvSpPr/>
          <p:nvPr/>
        </p:nvSpPr>
        <p:spPr>
          <a:xfrm>
            <a:off x="2779162" y="1587514"/>
            <a:ext cx="1551601" cy="609588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On Boarding</a:t>
            </a:r>
            <a:endParaRPr lang="zh-CN" altLang="en-US" dirty="0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7F092E78-2E90-4DDF-9AB0-D2A2BE717399}"/>
              </a:ext>
            </a:extLst>
          </p:cNvPr>
          <p:cNvSpPr/>
          <p:nvPr/>
        </p:nvSpPr>
        <p:spPr>
          <a:xfrm rot="16200000">
            <a:off x="3607283" y="2754019"/>
            <a:ext cx="419100" cy="581664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8F5291C9-FCD7-4CC2-B854-3E4311BB3BF1}"/>
              </a:ext>
            </a:extLst>
          </p:cNvPr>
          <p:cNvSpPr/>
          <p:nvPr/>
        </p:nvSpPr>
        <p:spPr>
          <a:xfrm rot="13720924">
            <a:off x="6241747" y="2228171"/>
            <a:ext cx="310982" cy="360914"/>
          </a:xfrm>
          <a:prstGeom prst="downArrow">
            <a:avLst/>
          </a:prstGeom>
          <a:solidFill>
            <a:schemeClr val="accent3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EAE2DFDF-1775-4E96-A52B-B8CCAAAC68B3}"/>
              </a:ext>
            </a:extLst>
          </p:cNvPr>
          <p:cNvSpPr/>
          <p:nvPr/>
        </p:nvSpPr>
        <p:spPr>
          <a:xfrm rot="16200000">
            <a:off x="6815881" y="2700138"/>
            <a:ext cx="418124" cy="602738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6E90369-1360-4301-9A34-3550035B1DCC}"/>
              </a:ext>
            </a:extLst>
          </p:cNvPr>
          <p:cNvCxnSpPr>
            <a:cxnSpLocks/>
            <a:stCxn id="3" idx="0"/>
            <a:endCxn id="51" idx="2"/>
          </p:cNvCxnSpPr>
          <p:nvPr/>
        </p:nvCxnSpPr>
        <p:spPr>
          <a:xfrm rot="5400000" flipH="1" flipV="1">
            <a:off x="7548867" y="836139"/>
            <a:ext cx="766514" cy="742112"/>
          </a:xfrm>
          <a:prstGeom prst="bentConnector2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8F8457D-9192-499D-B032-2158B5B5291E}"/>
              </a:ext>
            </a:extLst>
          </p:cNvPr>
          <p:cNvSpPr/>
          <p:nvPr/>
        </p:nvSpPr>
        <p:spPr>
          <a:xfrm>
            <a:off x="8303180" y="735039"/>
            <a:ext cx="177797" cy="17779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B2CC4A1-6960-4A3F-AB33-59EF76940549}"/>
              </a:ext>
            </a:extLst>
          </p:cNvPr>
          <p:cNvSpPr txBox="1"/>
          <p:nvPr/>
        </p:nvSpPr>
        <p:spPr>
          <a:xfrm>
            <a:off x="7568970" y="840816"/>
            <a:ext cx="843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</a:schemeClr>
                </a:solidFill>
              </a:rPr>
              <a:t>bitsocket</a:t>
            </a:r>
          </a:p>
          <a:p>
            <a:r>
              <a:rPr lang="en-US" altLang="zh-CN" sz="1400" dirty="0">
                <a:solidFill>
                  <a:schemeClr val="tx1">
                    <a:lumMod val="65000"/>
                  </a:schemeClr>
                </a:solidFill>
              </a:rPr>
              <a:t>bitbus</a:t>
            </a:r>
          </a:p>
          <a:p>
            <a:r>
              <a:rPr lang="en-US" altLang="zh-CN" sz="1400" dirty="0">
                <a:solidFill>
                  <a:schemeClr val="tx1">
                    <a:lumMod val="65000"/>
                  </a:schemeClr>
                </a:solidFill>
              </a:rPr>
              <a:t>bitfs</a:t>
            </a:r>
            <a:endParaRPr lang="zh-CN" alt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4" name="箭头: 环形 53">
            <a:extLst>
              <a:ext uri="{FF2B5EF4-FFF2-40B4-BE49-F238E27FC236}">
                <a16:creationId xmlns:a16="http://schemas.microsoft.com/office/drawing/2014/main" id="{75D53309-35DE-4981-B1E8-BB165875615F}"/>
              </a:ext>
            </a:extLst>
          </p:cNvPr>
          <p:cNvSpPr/>
          <p:nvPr/>
        </p:nvSpPr>
        <p:spPr>
          <a:xfrm rot="4635026">
            <a:off x="9771047" y="3137227"/>
            <a:ext cx="1705258" cy="1574882"/>
          </a:xfrm>
          <a:prstGeom prst="circularArrow">
            <a:avLst>
              <a:gd name="adj1" fmla="val 8809"/>
              <a:gd name="adj2" fmla="val 862140"/>
              <a:gd name="adj3" fmla="val 20554211"/>
              <a:gd name="adj4" fmla="val 11618865"/>
              <a:gd name="adj5" fmla="val 95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7C28FCCB-5855-4495-AE99-D378A8B2F13A}"/>
              </a:ext>
            </a:extLst>
          </p:cNvPr>
          <p:cNvCxnSpPr>
            <a:cxnSpLocks/>
            <a:stCxn id="61" idx="2"/>
            <a:endCxn id="62" idx="6"/>
          </p:cNvCxnSpPr>
          <p:nvPr/>
        </p:nvCxnSpPr>
        <p:spPr>
          <a:xfrm rot="5400000">
            <a:off x="5645039" y="5097373"/>
            <a:ext cx="966698" cy="1465892"/>
          </a:xfrm>
          <a:prstGeom prst="bentConnector2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21D696E-DCB2-4A90-A092-37244E6ADD89}"/>
              </a:ext>
            </a:extLst>
          </p:cNvPr>
          <p:cNvSpPr/>
          <p:nvPr/>
        </p:nvSpPr>
        <p:spPr>
          <a:xfrm>
            <a:off x="6085533" y="4737382"/>
            <a:ext cx="1551601" cy="60958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理论阐述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DD034CFB-3004-49EF-B206-8186DE3499B8}"/>
              </a:ext>
            </a:extLst>
          </p:cNvPr>
          <p:cNvSpPr/>
          <p:nvPr/>
        </p:nvSpPr>
        <p:spPr>
          <a:xfrm>
            <a:off x="5217645" y="6224769"/>
            <a:ext cx="177797" cy="17779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5C8067A4-C439-45A9-A41C-0CC05DA57F8E}"/>
              </a:ext>
            </a:extLst>
          </p:cNvPr>
          <p:cNvSpPr/>
          <p:nvPr/>
        </p:nvSpPr>
        <p:spPr>
          <a:xfrm rot="5400000">
            <a:off x="7965147" y="4870594"/>
            <a:ext cx="419100" cy="35242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EE5A1E6-6831-427D-9B56-F6F147FF8DF0}"/>
              </a:ext>
            </a:extLst>
          </p:cNvPr>
          <p:cNvSpPr txBox="1"/>
          <p:nvPr/>
        </p:nvSpPr>
        <p:spPr>
          <a:xfrm>
            <a:off x="5123526" y="5359561"/>
            <a:ext cx="1710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65000"/>
                  </a:schemeClr>
                </a:solidFill>
              </a:rPr>
              <a:t>Theory of bitcoin</a:t>
            </a:r>
          </a:p>
          <a:p>
            <a:pPr algn="r"/>
            <a:r>
              <a:rPr lang="en-US" altLang="zh-CN" sz="1400" dirty="0">
                <a:solidFill>
                  <a:schemeClr val="tx1">
                    <a:lumMod val="65000"/>
                  </a:schemeClr>
                </a:solidFill>
              </a:rPr>
              <a:t>rebirth of bitcoin</a:t>
            </a:r>
          </a:p>
          <a:p>
            <a:pPr algn="r"/>
            <a:r>
              <a:rPr lang="en-US" altLang="zh-CN" sz="1400" dirty="0">
                <a:solidFill>
                  <a:schemeClr val="tx1">
                    <a:lumMod val="65000"/>
                  </a:schemeClr>
                </a:solidFill>
              </a:rPr>
              <a:t>recreating bitcoin</a:t>
            </a:r>
          </a:p>
          <a:p>
            <a:pPr algn="r"/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craigwright.net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78FC9D79-3B5C-4A5D-8D18-8CB70772A233}"/>
              </a:ext>
            </a:extLst>
          </p:cNvPr>
          <p:cNvCxnSpPr>
            <a:cxnSpLocks/>
            <a:stCxn id="76" idx="2"/>
            <a:endCxn id="77" idx="6"/>
          </p:cNvCxnSpPr>
          <p:nvPr/>
        </p:nvCxnSpPr>
        <p:spPr>
          <a:xfrm rot="5400000">
            <a:off x="2883714" y="4992595"/>
            <a:ext cx="975471" cy="1675383"/>
          </a:xfrm>
          <a:prstGeom prst="bentConnector2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D33C9FB-6D97-4875-BD4D-8DDFEE505F0B}"/>
              </a:ext>
            </a:extLst>
          </p:cNvPr>
          <p:cNvSpPr/>
          <p:nvPr/>
        </p:nvSpPr>
        <p:spPr>
          <a:xfrm>
            <a:off x="3433339" y="4732963"/>
            <a:ext cx="1551601" cy="60958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更多资源</a:t>
            </a: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727205D3-9D8F-4AE1-9A51-B02FA64DC08B}"/>
              </a:ext>
            </a:extLst>
          </p:cNvPr>
          <p:cNvSpPr/>
          <p:nvPr/>
        </p:nvSpPr>
        <p:spPr>
          <a:xfrm>
            <a:off x="2355960" y="6229123"/>
            <a:ext cx="177797" cy="17779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9" name="箭头: 下 78">
            <a:extLst>
              <a:ext uri="{FF2B5EF4-FFF2-40B4-BE49-F238E27FC236}">
                <a16:creationId xmlns:a16="http://schemas.microsoft.com/office/drawing/2014/main" id="{2890035B-4D00-4F1E-92B5-BD5D447DDB08}"/>
              </a:ext>
            </a:extLst>
          </p:cNvPr>
          <p:cNvSpPr/>
          <p:nvPr/>
        </p:nvSpPr>
        <p:spPr>
          <a:xfrm rot="5400000">
            <a:off x="5282766" y="4870595"/>
            <a:ext cx="419100" cy="35242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79EF726-1C33-4C6C-B660-0198F04FD56C}"/>
              </a:ext>
            </a:extLst>
          </p:cNvPr>
          <p:cNvSpPr txBox="1"/>
          <p:nvPr/>
        </p:nvSpPr>
        <p:spPr>
          <a:xfrm>
            <a:off x="2506483" y="5359561"/>
            <a:ext cx="17104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65000"/>
                  </a:schemeClr>
                </a:solidFill>
              </a:rPr>
              <a:t>official wikis</a:t>
            </a:r>
          </a:p>
          <a:p>
            <a:pPr algn="r"/>
            <a:r>
              <a:rPr lang="en-US" altLang="zh-CN" sz="1400" dirty="0">
                <a:solidFill>
                  <a:schemeClr val="tx1">
                    <a:lumMod val="65000"/>
                  </a:schemeClr>
                </a:solidFill>
              </a:rPr>
              <a:t>blogs</a:t>
            </a:r>
          </a:p>
          <a:p>
            <a:pPr algn="r"/>
            <a:r>
              <a:rPr lang="en-US" altLang="zh-CN" sz="1400" dirty="0">
                <a:solidFill>
                  <a:schemeClr val="tx1">
                    <a:lumMod val="65000"/>
                  </a:schemeClr>
                </a:solidFill>
              </a:rPr>
              <a:t>app-layer-protocols</a:t>
            </a:r>
          </a:p>
          <a:p>
            <a:pPr algn="r"/>
            <a:r>
              <a:rPr lang="en-US" altLang="zh-CN" sz="1400" dirty="0">
                <a:solidFill>
                  <a:schemeClr val="tx1">
                    <a:lumMod val="65000"/>
                  </a:schemeClr>
                </a:solidFill>
              </a:rPr>
              <a:t>awesome-bitcoin-</a:t>
            </a:r>
            <a:r>
              <a:rPr lang="en-US" altLang="zh-CN" sz="1400" dirty="0" err="1">
                <a:solidFill>
                  <a:schemeClr val="tx1">
                    <a:lumMod val="65000"/>
                  </a:schemeClr>
                </a:solidFill>
              </a:rPr>
              <a:t>sv</a:t>
            </a:r>
            <a:endParaRPr lang="en-US" altLang="zh-CN" sz="1400" dirty="0">
              <a:solidFill>
                <a:schemeClr val="tx1">
                  <a:lumMod val="65000"/>
                </a:schemeClr>
              </a:solidFill>
            </a:endParaRPr>
          </a:p>
          <a:p>
            <a:pPr algn="r"/>
            <a:endParaRPr lang="zh-CN" alt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86" name="箭头: 圆角右 85">
            <a:extLst>
              <a:ext uri="{FF2B5EF4-FFF2-40B4-BE49-F238E27FC236}">
                <a16:creationId xmlns:a16="http://schemas.microsoft.com/office/drawing/2014/main" id="{595D48DE-745C-41C8-A25E-6D5B3B89086A}"/>
              </a:ext>
            </a:extLst>
          </p:cNvPr>
          <p:cNvSpPr/>
          <p:nvPr/>
        </p:nvSpPr>
        <p:spPr>
          <a:xfrm rot="16200000" flipH="1">
            <a:off x="2120742" y="2052893"/>
            <a:ext cx="702172" cy="494618"/>
          </a:xfrm>
          <a:prstGeom prst="bentArrow">
            <a:avLst>
              <a:gd name="adj1" fmla="val 19164"/>
              <a:gd name="adj2" fmla="val 22055"/>
              <a:gd name="adj3" fmla="val 47216"/>
              <a:gd name="adj4" fmla="val 4375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对话气泡: 椭圆形 87">
            <a:extLst>
              <a:ext uri="{FF2B5EF4-FFF2-40B4-BE49-F238E27FC236}">
                <a16:creationId xmlns:a16="http://schemas.microsoft.com/office/drawing/2014/main" id="{C80FE9BE-0CFA-408A-A309-2FB466D8244E}"/>
              </a:ext>
            </a:extLst>
          </p:cNvPr>
          <p:cNvSpPr/>
          <p:nvPr/>
        </p:nvSpPr>
        <p:spPr>
          <a:xfrm rot="20942297" flipH="1">
            <a:off x="1819466" y="1090682"/>
            <a:ext cx="1104900" cy="592123"/>
          </a:xfrm>
          <a:prstGeom prst="wedgeEllipse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从这里开始</a:t>
            </a:r>
          </a:p>
        </p:txBody>
      </p:sp>
      <p:sp>
        <p:nvSpPr>
          <p:cNvPr id="95" name="箭头: 下 94">
            <a:extLst>
              <a:ext uri="{FF2B5EF4-FFF2-40B4-BE49-F238E27FC236}">
                <a16:creationId xmlns:a16="http://schemas.microsoft.com/office/drawing/2014/main" id="{4C906631-1B58-452A-9C74-242E055DC62E}"/>
              </a:ext>
            </a:extLst>
          </p:cNvPr>
          <p:cNvSpPr/>
          <p:nvPr/>
        </p:nvSpPr>
        <p:spPr>
          <a:xfrm rot="5400000">
            <a:off x="2613739" y="4870594"/>
            <a:ext cx="419100" cy="35242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AEE91AD-CEDF-41D5-BB0C-A6C3680B2CD5}"/>
              </a:ext>
            </a:extLst>
          </p:cNvPr>
          <p:cNvSpPr>
            <a:spLocks noEditPoints="1"/>
          </p:cNvSpPr>
          <p:nvPr/>
        </p:nvSpPr>
        <p:spPr bwMode="auto">
          <a:xfrm>
            <a:off x="1757958" y="4595726"/>
            <a:ext cx="661990" cy="763835"/>
          </a:xfrm>
          <a:custGeom>
            <a:avLst/>
            <a:gdLst>
              <a:gd name="T0" fmla="*/ 83 w 131"/>
              <a:gd name="T1" fmla="*/ 130 h 151"/>
              <a:gd name="T2" fmla="*/ 86 w 131"/>
              <a:gd name="T3" fmla="*/ 136 h 151"/>
              <a:gd name="T4" fmla="*/ 48 w 131"/>
              <a:gd name="T5" fmla="*/ 138 h 151"/>
              <a:gd name="T6" fmla="*/ 45 w 131"/>
              <a:gd name="T7" fmla="*/ 132 h 151"/>
              <a:gd name="T8" fmla="*/ 48 w 131"/>
              <a:gd name="T9" fmla="*/ 130 h 151"/>
              <a:gd name="T10" fmla="*/ 78 w 131"/>
              <a:gd name="T11" fmla="*/ 147 h 151"/>
              <a:gd name="T12" fmla="*/ 57 w 131"/>
              <a:gd name="T13" fmla="*/ 151 h 151"/>
              <a:gd name="T14" fmla="*/ 52 w 131"/>
              <a:gd name="T15" fmla="*/ 143 h 151"/>
              <a:gd name="T16" fmla="*/ 65 w 131"/>
              <a:gd name="T17" fmla="*/ 34 h 151"/>
              <a:gd name="T18" fmla="*/ 82 w 131"/>
              <a:gd name="T19" fmla="*/ 125 h 151"/>
              <a:gd name="T20" fmla="*/ 31 w 131"/>
              <a:gd name="T21" fmla="*/ 68 h 151"/>
              <a:gd name="T22" fmla="*/ 65 w 131"/>
              <a:gd name="T23" fmla="*/ 34 h 151"/>
              <a:gd name="T24" fmla="*/ 72 w 131"/>
              <a:gd name="T25" fmla="*/ 41 h 151"/>
              <a:gd name="T26" fmla="*/ 79 w 131"/>
              <a:gd name="T27" fmla="*/ 45 h 151"/>
              <a:gd name="T28" fmla="*/ 71 w 131"/>
              <a:gd name="T29" fmla="*/ 43 h 151"/>
              <a:gd name="T30" fmla="*/ 50 w 131"/>
              <a:gd name="T31" fmla="*/ 53 h 151"/>
              <a:gd name="T32" fmla="*/ 42 w 131"/>
              <a:gd name="T33" fmla="*/ 68 h 151"/>
              <a:gd name="T34" fmla="*/ 40 w 131"/>
              <a:gd name="T35" fmla="*/ 81 h 151"/>
              <a:gd name="T36" fmla="*/ 38 w 131"/>
              <a:gd name="T37" fmla="*/ 74 h 151"/>
              <a:gd name="T38" fmla="*/ 38 w 131"/>
              <a:gd name="T39" fmla="*/ 60 h 151"/>
              <a:gd name="T40" fmla="*/ 47 w 131"/>
              <a:gd name="T41" fmla="*/ 47 h 151"/>
              <a:gd name="T42" fmla="*/ 65 w 131"/>
              <a:gd name="T43" fmla="*/ 40 h 151"/>
              <a:gd name="T44" fmla="*/ 70 w 131"/>
              <a:gd name="T45" fmla="*/ 40 h 151"/>
              <a:gd name="T46" fmla="*/ 70 w 131"/>
              <a:gd name="T47" fmla="*/ 0 h 151"/>
              <a:gd name="T48" fmla="*/ 66 w 131"/>
              <a:gd name="T49" fmla="*/ 23 h 151"/>
              <a:gd name="T50" fmla="*/ 62 w 131"/>
              <a:gd name="T51" fmla="*/ 0 h 151"/>
              <a:gd name="T52" fmla="*/ 115 w 131"/>
              <a:gd name="T53" fmla="*/ 22 h 151"/>
              <a:gd name="T54" fmla="*/ 93 w 131"/>
              <a:gd name="T55" fmla="*/ 32 h 151"/>
              <a:gd name="T56" fmla="*/ 34 w 131"/>
              <a:gd name="T57" fmla="*/ 102 h 151"/>
              <a:gd name="T58" fmla="*/ 17 w 131"/>
              <a:gd name="T59" fmla="*/ 108 h 151"/>
              <a:gd name="T60" fmla="*/ 34 w 131"/>
              <a:gd name="T61" fmla="*/ 102 h 151"/>
              <a:gd name="T62" fmla="*/ 22 w 131"/>
              <a:gd name="T63" fmla="*/ 16 h 151"/>
              <a:gd name="T64" fmla="*/ 32 w 131"/>
              <a:gd name="T65" fmla="*/ 37 h 151"/>
              <a:gd name="T66" fmla="*/ 22 w 131"/>
              <a:gd name="T67" fmla="*/ 16 h 151"/>
              <a:gd name="T68" fmla="*/ 109 w 131"/>
              <a:gd name="T69" fmla="*/ 114 h 151"/>
              <a:gd name="T70" fmla="*/ 102 w 131"/>
              <a:gd name="T71" fmla="*/ 96 h 151"/>
              <a:gd name="T72" fmla="*/ 97 w 131"/>
              <a:gd name="T73" fmla="*/ 102 h 151"/>
              <a:gd name="T74" fmla="*/ 131 w 131"/>
              <a:gd name="T75" fmla="*/ 69 h 151"/>
              <a:gd name="T76" fmla="*/ 112 w 131"/>
              <a:gd name="T77" fmla="*/ 68 h 151"/>
              <a:gd name="T78" fmla="*/ 131 w 131"/>
              <a:gd name="T79" fmla="*/ 61 h 151"/>
              <a:gd name="T80" fmla="*/ 0 w 131"/>
              <a:gd name="T81" fmla="*/ 69 h 151"/>
              <a:gd name="T82" fmla="*/ 20 w 131"/>
              <a:gd name="T83" fmla="*/ 61 h 151"/>
              <a:gd name="T84" fmla="*/ 20 w 131"/>
              <a:gd name="T85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" h="151">
                <a:moveTo>
                  <a:pt x="48" y="130"/>
                </a:moveTo>
                <a:cubicBezTo>
                  <a:pt x="83" y="130"/>
                  <a:pt x="83" y="130"/>
                  <a:pt x="83" y="130"/>
                </a:cubicBezTo>
                <a:cubicBezTo>
                  <a:pt x="84" y="130"/>
                  <a:pt x="86" y="131"/>
                  <a:pt x="86" y="132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86" y="137"/>
                  <a:pt x="84" y="138"/>
                  <a:pt x="83" y="138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6" y="138"/>
                  <a:pt x="45" y="137"/>
                  <a:pt x="45" y="136"/>
                </a:cubicBezTo>
                <a:cubicBezTo>
                  <a:pt x="45" y="132"/>
                  <a:pt x="45" y="132"/>
                  <a:pt x="45" y="132"/>
                </a:cubicBezTo>
                <a:cubicBezTo>
                  <a:pt x="45" y="131"/>
                  <a:pt x="46" y="130"/>
                  <a:pt x="48" y="130"/>
                </a:cubicBezTo>
                <a:cubicBezTo>
                  <a:pt x="48" y="130"/>
                  <a:pt x="48" y="130"/>
                  <a:pt x="48" y="130"/>
                </a:cubicBezTo>
                <a:close/>
                <a:moveTo>
                  <a:pt x="78" y="143"/>
                </a:moveTo>
                <a:cubicBezTo>
                  <a:pt x="78" y="147"/>
                  <a:pt x="78" y="147"/>
                  <a:pt x="78" y="147"/>
                </a:cubicBezTo>
                <a:cubicBezTo>
                  <a:pt x="78" y="149"/>
                  <a:pt x="76" y="151"/>
                  <a:pt x="74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4" y="151"/>
                  <a:pt x="52" y="149"/>
                  <a:pt x="52" y="147"/>
                </a:cubicBezTo>
                <a:cubicBezTo>
                  <a:pt x="52" y="143"/>
                  <a:pt x="52" y="143"/>
                  <a:pt x="52" y="143"/>
                </a:cubicBezTo>
                <a:cubicBezTo>
                  <a:pt x="78" y="143"/>
                  <a:pt x="78" y="143"/>
                  <a:pt x="78" y="143"/>
                </a:cubicBezTo>
                <a:close/>
                <a:moveTo>
                  <a:pt x="65" y="34"/>
                </a:moveTo>
                <a:cubicBezTo>
                  <a:pt x="84" y="34"/>
                  <a:pt x="99" y="49"/>
                  <a:pt x="99" y="68"/>
                </a:cubicBezTo>
                <a:cubicBezTo>
                  <a:pt x="99" y="89"/>
                  <a:pt x="82" y="94"/>
                  <a:pt x="82" y="125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9" y="94"/>
                  <a:pt x="31" y="89"/>
                  <a:pt x="31" y="68"/>
                </a:cubicBezTo>
                <a:cubicBezTo>
                  <a:pt x="31" y="49"/>
                  <a:pt x="47" y="34"/>
                  <a:pt x="65" y="34"/>
                </a:cubicBezTo>
                <a:cubicBezTo>
                  <a:pt x="65" y="34"/>
                  <a:pt x="65" y="34"/>
                  <a:pt x="65" y="34"/>
                </a:cubicBezTo>
                <a:close/>
                <a:moveTo>
                  <a:pt x="70" y="40"/>
                </a:moveTo>
                <a:cubicBezTo>
                  <a:pt x="72" y="41"/>
                  <a:pt x="72" y="41"/>
                  <a:pt x="72" y="41"/>
                </a:cubicBezTo>
                <a:cubicBezTo>
                  <a:pt x="76" y="42"/>
                  <a:pt x="80" y="44"/>
                  <a:pt x="83" y="46"/>
                </a:cubicBezTo>
                <a:cubicBezTo>
                  <a:pt x="82" y="46"/>
                  <a:pt x="80" y="45"/>
                  <a:pt x="79" y="45"/>
                </a:cubicBezTo>
                <a:cubicBezTo>
                  <a:pt x="76" y="44"/>
                  <a:pt x="76" y="44"/>
                  <a:pt x="76" y="44"/>
                </a:cubicBezTo>
                <a:cubicBezTo>
                  <a:pt x="74" y="44"/>
                  <a:pt x="73" y="44"/>
                  <a:pt x="71" y="43"/>
                </a:cubicBezTo>
                <a:cubicBezTo>
                  <a:pt x="69" y="44"/>
                  <a:pt x="66" y="44"/>
                  <a:pt x="64" y="45"/>
                </a:cubicBezTo>
                <a:cubicBezTo>
                  <a:pt x="59" y="46"/>
                  <a:pt x="54" y="49"/>
                  <a:pt x="50" y="53"/>
                </a:cubicBezTo>
                <a:cubicBezTo>
                  <a:pt x="49" y="55"/>
                  <a:pt x="49" y="55"/>
                  <a:pt x="49" y="55"/>
                </a:cubicBezTo>
                <a:cubicBezTo>
                  <a:pt x="45" y="59"/>
                  <a:pt x="43" y="63"/>
                  <a:pt x="42" y="68"/>
                </a:cubicBezTo>
                <a:cubicBezTo>
                  <a:pt x="41" y="72"/>
                  <a:pt x="41" y="72"/>
                  <a:pt x="41" y="72"/>
                </a:cubicBezTo>
                <a:cubicBezTo>
                  <a:pt x="40" y="75"/>
                  <a:pt x="40" y="78"/>
                  <a:pt x="40" y="81"/>
                </a:cubicBezTo>
                <a:cubicBezTo>
                  <a:pt x="40" y="80"/>
                  <a:pt x="39" y="78"/>
                  <a:pt x="38" y="77"/>
                </a:cubicBezTo>
                <a:cubicBezTo>
                  <a:pt x="38" y="74"/>
                  <a:pt x="38" y="74"/>
                  <a:pt x="38" y="74"/>
                </a:cubicBezTo>
                <a:cubicBezTo>
                  <a:pt x="37" y="70"/>
                  <a:pt x="37" y="66"/>
                  <a:pt x="38" y="62"/>
                </a:cubicBezTo>
                <a:cubicBezTo>
                  <a:pt x="38" y="60"/>
                  <a:pt x="38" y="60"/>
                  <a:pt x="38" y="60"/>
                </a:cubicBezTo>
                <a:cubicBezTo>
                  <a:pt x="40" y="56"/>
                  <a:pt x="42" y="53"/>
                  <a:pt x="45" y="49"/>
                </a:cubicBezTo>
                <a:cubicBezTo>
                  <a:pt x="47" y="47"/>
                  <a:pt x="47" y="47"/>
                  <a:pt x="47" y="47"/>
                </a:cubicBezTo>
                <a:cubicBezTo>
                  <a:pt x="50" y="44"/>
                  <a:pt x="54" y="42"/>
                  <a:pt x="58" y="41"/>
                </a:cubicBezTo>
                <a:cubicBezTo>
                  <a:pt x="61" y="40"/>
                  <a:pt x="63" y="40"/>
                  <a:pt x="65" y="40"/>
                </a:cubicBezTo>
                <a:cubicBezTo>
                  <a:pt x="67" y="40"/>
                  <a:pt x="68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62" y="0"/>
                </a:moveTo>
                <a:cubicBezTo>
                  <a:pt x="70" y="0"/>
                  <a:pt x="70" y="0"/>
                  <a:pt x="70" y="0"/>
                </a:cubicBezTo>
                <a:cubicBezTo>
                  <a:pt x="70" y="23"/>
                  <a:pt x="70" y="23"/>
                  <a:pt x="70" y="23"/>
                </a:cubicBezTo>
                <a:cubicBezTo>
                  <a:pt x="68" y="23"/>
                  <a:pt x="67" y="23"/>
                  <a:pt x="66" y="23"/>
                </a:cubicBezTo>
                <a:cubicBezTo>
                  <a:pt x="64" y="23"/>
                  <a:pt x="63" y="23"/>
                  <a:pt x="62" y="23"/>
                </a:cubicBezTo>
                <a:cubicBezTo>
                  <a:pt x="62" y="0"/>
                  <a:pt x="62" y="0"/>
                  <a:pt x="62" y="0"/>
                </a:cubicBezTo>
                <a:close/>
                <a:moveTo>
                  <a:pt x="109" y="16"/>
                </a:moveTo>
                <a:cubicBezTo>
                  <a:pt x="115" y="22"/>
                  <a:pt x="115" y="22"/>
                  <a:pt x="115" y="22"/>
                </a:cubicBezTo>
                <a:cubicBezTo>
                  <a:pt x="99" y="37"/>
                  <a:pt x="99" y="37"/>
                  <a:pt x="99" y="37"/>
                </a:cubicBezTo>
                <a:cubicBezTo>
                  <a:pt x="97" y="35"/>
                  <a:pt x="95" y="33"/>
                  <a:pt x="93" y="32"/>
                </a:cubicBezTo>
                <a:cubicBezTo>
                  <a:pt x="109" y="16"/>
                  <a:pt x="109" y="16"/>
                  <a:pt x="109" y="16"/>
                </a:cubicBezTo>
                <a:close/>
                <a:moveTo>
                  <a:pt x="34" y="102"/>
                </a:moveTo>
                <a:cubicBezTo>
                  <a:pt x="22" y="114"/>
                  <a:pt x="22" y="114"/>
                  <a:pt x="22" y="114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29" y="96"/>
                  <a:pt x="29" y="96"/>
                  <a:pt x="29" y="96"/>
                </a:cubicBezTo>
                <a:cubicBezTo>
                  <a:pt x="31" y="98"/>
                  <a:pt x="32" y="100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lose/>
                <a:moveTo>
                  <a:pt x="22" y="16"/>
                </a:moveTo>
                <a:cubicBezTo>
                  <a:pt x="17" y="22"/>
                  <a:pt x="17" y="22"/>
                  <a:pt x="17" y="22"/>
                </a:cubicBezTo>
                <a:cubicBezTo>
                  <a:pt x="32" y="37"/>
                  <a:pt x="32" y="37"/>
                  <a:pt x="32" y="37"/>
                </a:cubicBezTo>
                <a:cubicBezTo>
                  <a:pt x="34" y="35"/>
                  <a:pt x="36" y="33"/>
                  <a:pt x="38" y="32"/>
                </a:cubicBezTo>
                <a:cubicBezTo>
                  <a:pt x="22" y="16"/>
                  <a:pt x="22" y="16"/>
                  <a:pt x="22" y="16"/>
                </a:cubicBezTo>
                <a:close/>
                <a:moveTo>
                  <a:pt x="97" y="102"/>
                </a:moveTo>
                <a:cubicBezTo>
                  <a:pt x="109" y="114"/>
                  <a:pt x="109" y="114"/>
                  <a:pt x="109" y="114"/>
                </a:cubicBezTo>
                <a:cubicBezTo>
                  <a:pt x="115" y="108"/>
                  <a:pt x="115" y="108"/>
                  <a:pt x="115" y="108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1" y="98"/>
                  <a:pt x="99" y="100"/>
                  <a:pt x="97" y="102"/>
                </a:cubicBezTo>
                <a:cubicBezTo>
                  <a:pt x="97" y="102"/>
                  <a:pt x="97" y="102"/>
                  <a:pt x="97" y="102"/>
                </a:cubicBezTo>
                <a:close/>
                <a:moveTo>
                  <a:pt x="131" y="61"/>
                </a:moveTo>
                <a:cubicBezTo>
                  <a:pt x="131" y="69"/>
                  <a:pt x="131" y="69"/>
                  <a:pt x="131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9"/>
                  <a:pt x="112" y="68"/>
                  <a:pt x="112" y="68"/>
                </a:cubicBezTo>
                <a:cubicBezTo>
                  <a:pt x="112" y="66"/>
                  <a:pt x="111" y="63"/>
                  <a:pt x="111" y="61"/>
                </a:cubicBezTo>
                <a:cubicBezTo>
                  <a:pt x="131" y="61"/>
                  <a:pt x="131" y="61"/>
                  <a:pt x="131" y="61"/>
                </a:cubicBezTo>
                <a:close/>
                <a:moveTo>
                  <a:pt x="20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61"/>
                  <a:pt x="0" y="61"/>
                  <a:pt x="0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63"/>
                  <a:pt x="20" y="66"/>
                  <a:pt x="20" y="68"/>
                </a:cubicBezTo>
                <a:cubicBezTo>
                  <a:pt x="20" y="68"/>
                  <a:pt x="20" y="69"/>
                  <a:pt x="20" y="69"/>
                </a:cubicBezTo>
                <a:cubicBezTo>
                  <a:pt x="20" y="69"/>
                  <a:pt x="20" y="69"/>
                  <a:pt x="20" y="69"/>
                </a:cubicBezTo>
                <a:close/>
              </a:path>
            </a:pathLst>
          </a:cu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65EE0EE9-478F-406C-9DEE-6D95E748756F}"/>
              </a:ext>
            </a:extLst>
          </p:cNvPr>
          <p:cNvSpPr/>
          <p:nvPr/>
        </p:nvSpPr>
        <p:spPr>
          <a:xfrm rot="20287421">
            <a:off x="8402278" y="2271320"/>
            <a:ext cx="287255" cy="360914"/>
          </a:xfrm>
          <a:prstGeom prst="downArrow">
            <a:avLst/>
          </a:prstGeom>
          <a:solidFill>
            <a:schemeClr val="accent3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对话气泡: 椭圆形 18">
            <a:extLst>
              <a:ext uri="{FF2B5EF4-FFF2-40B4-BE49-F238E27FC236}">
                <a16:creationId xmlns:a16="http://schemas.microsoft.com/office/drawing/2014/main" id="{2CFA83EC-B9D0-4826-90F0-E207A8CC0CC4}"/>
              </a:ext>
            </a:extLst>
          </p:cNvPr>
          <p:cNvSpPr/>
          <p:nvPr/>
        </p:nvSpPr>
        <p:spPr>
          <a:xfrm rot="20942297" flipH="1">
            <a:off x="476047" y="4043012"/>
            <a:ext cx="1338569" cy="702692"/>
          </a:xfrm>
          <a:prstGeom prst="wedgeEllipseCallou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Time!!!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0E7CB888-55F4-4539-86B7-EB9559FD74AC}"/>
              </a:ext>
            </a:extLst>
          </p:cNvPr>
          <p:cNvSpPr txBox="1">
            <a:spLocks/>
          </p:cNvSpPr>
          <p:nvPr/>
        </p:nvSpPr>
        <p:spPr>
          <a:xfrm>
            <a:off x="351847" y="299376"/>
            <a:ext cx="5096342" cy="586165"/>
          </a:xfrm>
          <a:prstGeom prst="rect">
            <a:avLst/>
          </a:prstGeom>
          <a:solidFill>
            <a:schemeClr val="dk1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/>
              <a:t>Bitcoin SV Developer Roadmap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AC43A6-6832-45EA-92BB-9C72AFFE0E76}"/>
              </a:ext>
            </a:extLst>
          </p:cNvPr>
          <p:cNvSpPr txBox="1"/>
          <p:nvPr/>
        </p:nvSpPr>
        <p:spPr>
          <a:xfrm>
            <a:off x="8678494" y="130793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注：本图取自本周六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深圳线下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meetup</a:t>
            </a:r>
          </a:p>
          <a:p>
            <a:pPr algn="r"/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2020.10.24</a:t>
            </a:r>
          </a:p>
        </p:txBody>
      </p:sp>
    </p:spTree>
    <p:extLst>
      <p:ext uri="{BB962C8B-B14F-4D97-AF65-F5344CB8AC3E}">
        <p14:creationId xmlns:p14="http://schemas.microsoft.com/office/powerpoint/2010/main" val="390741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" grpId="0" animBg="1"/>
      <p:bldP spid="35" grpId="0" animBg="1"/>
      <p:bldP spid="36" grpId="0" animBg="1"/>
      <p:bldP spid="45" grpId="0" animBg="1"/>
      <p:bldP spid="10" grpId="0" animBg="1"/>
      <p:bldP spid="12" grpId="0"/>
      <p:bldP spid="21" grpId="0" animBg="1"/>
      <p:bldP spid="22" grpId="0"/>
      <p:bldP spid="30" grpId="0" animBg="1"/>
      <p:bldP spid="31" grpId="0"/>
      <p:bldP spid="44" grpId="0" animBg="1"/>
      <p:bldP spid="46" grpId="0"/>
      <p:bldP spid="3" grpId="0" animBg="1"/>
      <p:bldP spid="32" grpId="0" animBg="1"/>
      <p:bldP spid="38" grpId="0" animBg="1"/>
      <p:bldP spid="39" grpId="0" animBg="1"/>
      <p:bldP spid="51" grpId="0" animBg="1"/>
      <p:bldP spid="52" grpId="0"/>
      <p:bldP spid="54" grpId="0" animBg="1"/>
      <p:bldP spid="61" grpId="0" animBg="1"/>
      <p:bldP spid="62" grpId="0" animBg="1"/>
      <p:bldP spid="65" grpId="0" animBg="1"/>
      <p:bldP spid="67" grpId="0"/>
      <p:bldP spid="76" grpId="0" animBg="1"/>
      <p:bldP spid="77" grpId="0" animBg="1"/>
      <p:bldP spid="79" grpId="0" animBg="1"/>
      <p:bldP spid="82" grpId="0"/>
      <p:bldP spid="86" grpId="0" animBg="1"/>
      <p:bldP spid="95" grpId="0" animBg="1"/>
      <p:bldP spid="5" grpId="0" animBg="1"/>
      <p:bldP spid="16" grpId="0" animBg="1"/>
      <p:bldP spid="19" grpId="0" animBg="1"/>
      <p:bldP spid="63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0D9A8-A4B6-456B-8D37-049DA2BBC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996" y="2300713"/>
            <a:ext cx="4834007" cy="15418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dirty="0"/>
              <a:t>谢   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0E05F0-5C98-4DBD-A0B6-6ABF4029B489}"/>
              </a:ext>
            </a:extLst>
          </p:cNvPr>
          <p:cNvSpPr txBox="1"/>
          <p:nvPr/>
        </p:nvSpPr>
        <p:spPr>
          <a:xfrm>
            <a:off x="4703791" y="4448710"/>
            <a:ext cx="27844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顾  露</a:t>
            </a:r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Blog </a:t>
            </a:r>
            <a:r>
              <a:rPr lang="en-US" altLang="zh-CN" sz="1600" dirty="0">
                <a:hlinkClick r:id="rId3"/>
              </a:rPr>
              <a:t>https://gulu-dev.com</a:t>
            </a:r>
            <a:endParaRPr lang="en-US" altLang="zh-CN" sz="1600" dirty="0"/>
          </a:p>
          <a:p>
            <a:pPr algn="ctr"/>
            <a:r>
              <a:rPr lang="en-US" altLang="zh-CN" sz="1600" dirty="0"/>
              <a:t>Email </a:t>
            </a:r>
            <a:r>
              <a:rPr lang="en-US" altLang="zh-CN" sz="1600" dirty="0">
                <a:hlinkClick r:id="rId4"/>
              </a:rPr>
              <a:t>gulu@satoplay.com</a:t>
            </a:r>
            <a:endParaRPr lang="en-US" altLang="zh-CN" sz="1600" dirty="0"/>
          </a:p>
          <a:p>
            <a:pPr algn="ctr"/>
            <a:r>
              <a:rPr lang="en-US" altLang="zh-CN" sz="1600" dirty="0"/>
              <a:t>SatoPlay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5"/>
              </a:rPr>
              <a:t>https://satoplay.com</a:t>
            </a:r>
            <a:r>
              <a:rPr lang="en-US" altLang="zh-C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76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07BEA-B638-4372-AF24-FEA7A15A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So… what is bitcoin?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2B6549-CF27-4B95-96E9-25B7BE2DB3CA}"/>
              </a:ext>
            </a:extLst>
          </p:cNvPr>
          <p:cNvSpPr txBox="1"/>
          <p:nvPr/>
        </p:nvSpPr>
        <p:spPr>
          <a:xfrm>
            <a:off x="2401544" y="1800257"/>
            <a:ext cx="70397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effectLst>
                  <a:outerShdw blurRad="50800" dist="50800" dir="2700000" algn="tl">
                    <a:schemeClr val="tx1">
                      <a:lumMod val="75000"/>
                      <a:alpha val="79000"/>
                    </a:schemeClr>
                  </a:outerShdw>
                </a:effectLst>
              </a:rPr>
              <a:t>A Peer-to-Peer Electronic Cash System</a:t>
            </a:r>
            <a:endParaRPr lang="zh-CN" altLang="en-US" sz="3200" b="1" dirty="0">
              <a:solidFill>
                <a:schemeClr val="tx1"/>
              </a:solidFill>
              <a:effectLst>
                <a:outerShdw blurRad="50800" dist="50800" dir="2700000" algn="tl">
                  <a:schemeClr val="tx1">
                    <a:lumMod val="75000"/>
                    <a:alpha val="79000"/>
                  </a:schemeClr>
                </a:outerShdw>
              </a:effectLst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96B76DC-AF0D-40F3-A21D-0B62D43016FE}"/>
              </a:ext>
            </a:extLst>
          </p:cNvPr>
          <p:cNvCxnSpPr>
            <a:cxnSpLocks/>
          </p:cNvCxnSpPr>
          <p:nvPr/>
        </p:nvCxnSpPr>
        <p:spPr>
          <a:xfrm>
            <a:off x="3086426" y="2378831"/>
            <a:ext cx="208747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8ACD44B-64E4-468F-8281-AB66EB11D64C}"/>
              </a:ext>
            </a:extLst>
          </p:cNvPr>
          <p:cNvCxnSpPr>
            <a:cxnSpLocks/>
          </p:cNvCxnSpPr>
          <p:nvPr/>
        </p:nvCxnSpPr>
        <p:spPr>
          <a:xfrm>
            <a:off x="7050662" y="2378831"/>
            <a:ext cx="208747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A8E6241-920D-47D8-818F-6EE03AE609EE}"/>
              </a:ext>
            </a:extLst>
          </p:cNvPr>
          <p:cNvSpPr txBox="1"/>
          <p:nvPr/>
        </p:nvSpPr>
        <p:spPr>
          <a:xfrm>
            <a:off x="3285394" y="3396476"/>
            <a:ext cx="56212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effectLst>
                  <a:outerShdw blurRad="50800" dist="50800" dir="2700000" algn="tl">
                    <a:schemeClr val="tx1">
                      <a:lumMod val="75000"/>
                      <a:alpha val="79000"/>
                    </a:schemeClr>
                  </a:outerShdw>
                </a:effectLst>
              </a:rPr>
              <a:t>The infrastructure of metanet</a:t>
            </a:r>
            <a:endParaRPr lang="zh-CN" altLang="en-US" sz="3200" b="1" dirty="0">
              <a:solidFill>
                <a:schemeClr val="tx1"/>
              </a:solidFill>
              <a:effectLst>
                <a:outerShdw blurRad="50800" dist="50800" dir="2700000" algn="tl">
                  <a:schemeClr val="tx1">
                    <a:lumMod val="75000"/>
                    <a:alpha val="79000"/>
                  </a:schemeClr>
                </a:outerShdw>
              </a:effectLst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6220E52-FE4C-4F08-92B7-828CE672AF83}"/>
              </a:ext>
            </a:extLst>
          </p:cNvPr>
          <p:cNvCxnSpPr>
            <a:cxnSpLocks/>
          </p:cNvCxnSpPr>
          <p:nvPr/>
        </p:nvCxnSpPr>
        <p:spPr>
          <a:xfrm>
            <a:off x="4330933" y="3981251"/>
            <a:ext cx="2286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85AD162-1D4E-4183-91AD-28FC92B988AE}"/>
              </a:ext>
            </a:extLst>
          </p:cNvPr>
          <p:cNvCxnSpPr>
            <a:cxnSpLocks/>
          </p:cNvCxnSpPr>
          <p:nvPr/>
        </p:nvCxnSpPr>
        <p:spPr>
          <a:xfrm>
            <a:off x="7182197" y="3981251"/>
            <a:ext cx="141593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C1E5D4F-5F23-4415-BF5D-02C7344BA4C4}"/>
              </a:ext>
            </a:extLst>
          </p:cNvPr>
          <p:cNvSpPr txBox="1"/>
          <p:nvPr/>
        </p:nvSpPr>
        <p:spPr>
          <a:xfrm>
            <a:off x="8732036" y="2595463"/>
            <a:ext cx="26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Whitepaper Title (2009)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9A41CB-EF54-4D46-8717-BF327F204074}"/>
              </a:ext>
            </a:extLst>
          </p:cNvPr>
          <p:cNvSpPr txBox="1"/>
          <p:nvPr/>
        </p:nvSpPr>
        <p:spPr>
          <a:xfrm>
            <a:off x="9008651" y="4119485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Satoshi Vision (2019)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EB2238-9B4F-45F7-B161-839525096733}"/>
              </a:ext>
            </a:extLst>
          </p:cNvPr>
          <p:cNvSpPr txBox="1"/>
          <p:nvPr/>
        </p:nvSpPr>
        <p:spPr>
          <a:xfrm>
            <a:off x="5709514" y="2705841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and</a:t>
            </a:r>
            <a:endParaRPr lang="zh-CN" alt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50599F-96C0-4652-9569-C2ECA78674B8}"/>
              </a:ext>
            </a:extLst>
          </p:cNvPr>
          <p:cNvSpPr txBox="1"/>
          <p:nvPr/>
        </p:nvSpPr>
        <p:spPr>
          <a:xfrm>
            <a:off x="1500304" y="5032644"/>
            <a:ext cx="91913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effectLst>
                  <a:outerShdw blurRad="50800" dist="50800" dir="2700000" algn="tl">
                    <a:schemeClr val="tx1">
                      <a:lumMod val="75000"/>
                      <a:alpha val="79000"/>
                    </a:schemeClr>
                  </a:outerShdw>
                </a:effectLst>
              </a:rPr>
              <a:t>It becomes “store of value”, only if it’s used, massively.  </a:t>
            </a:r>
            <a:endParaRPr lang="zh-CN" altLang="en-US" sz="3200" b="1" dirty="0">
              <a:solidFill>
                <a:schemeClr val="tx1"/>
              </a:solidFill>
              <a:effectLst>
                <a:outerShdw blurRad="50800" dist="50800" dir="2700000" algn="tl">
                  <a:schemeClr val="tx1">
                    <a:lumMod val="75000"/>
                    <a:alpha val="79000"/>
                  </a:scheme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E4F650-5BC9-4D09-8151-2CFFCF6E2C6D}"/>
              </a:ext>
            </a:extLst>
          </p:cNvPr>
          <p:cNvSpPr txBox="1"/>
          <p:nvPr/>
        </p:nvSpPr>
        <p:spPr>
          <a:xfrm>
            <a:off x="3574185" y="4626334"/>
            <a:ext cx="5264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唯有被大规模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使用，才得以成为价值储存的工具</a:t>
            </a:r>
          </a:p>
        </p:txBody>
      </p:sp>
    </p:spTree>
    <p:extLst>
      <p:ext uri="{BB962C8B-B14F-4D97-AF65-F5344CB8AC3E}">
        <p14:creationId xmlns:p14="http://schemas.microsoft.com/office/powerpoint/2010/main" val="363630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" grpId="0"/>
      <p:bldP spid="12" grpId="0"/>
      <p:bldP spid="14" grpId="0"/>
      <p:bldP spid="15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816DDC0C-6CC1-4E3D-9E8B-37D380191FD0}"/>
              </a:ext>
            </a:extLst>
          </p:cNvPr>
          <p:cNvSpPr/>
          <p:nvPr/>
        </p:nvSpPr>
        <p:spPr>
          <a:xfrm>
            <a:off x="404684" y="5228517"/>
            <a:ext cx="2511437" cy="117426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207BEA-B638-4372-AF24-FEA7A15A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6" y="225593"/>
            <a:ext cx="3292486" cy="586165"/>
          </a:xfrm>
          <a:solidFill>
            <a:schemeClr val="dk1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anchor="ctr"/>
          <a:lstStyle/>
          <a:p>
            <a:pPr algn="ctr"/>
            <a:r>
              <a:rPr lang="en-US" altLang="zh-CN" sz="2800" dirty="0"/>
              <a:t>bitcoin as a system</a:t>
            </a:r>
            <a:endParaRPr lang="zh-CN" altLang="en-US" sz="2800" dirty="0"/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2C7CD07D-F9D8-4DB0-8FBD-9E6B0E38FE3B}"/>
              </a:ext>
            </a:extLst>
          </p:cNvPr>
          <p:cNvSpPr>
            <a:spLocks/>
          </p:cNvSpPr>
          <p:nvPr/>
        </p:nvSpPr>
        <p:spPr bwMode="auto">
          <a:xfrm>
            <a:off x="4972050" y="376238"/>
            <a:ext cx="1455737" cy="2909888"/>
          </a:xfrm>
          <a:custGeom>
            <a:avLst/>
            <a:gdLst>
              <a:gd name="T0" fmla="*/ 0 w 917"/>
              <a:gd name="T1" fmla="*/ 916 h 1833"/>
              <a:gd name="T2" fmla="*/ 917 w 917"/>
              <a:gd name="T3" fmla="*/ 1833 h 1833"/>
              <a:gd name="T4" fmla="*/ 917 w 917"/>
              <a:gd name="T5" fmla="*/ 0 h 1833"/>
              <a:gd name="T6" fmla="*/ 0 w 917"/>
              <a:gd name="T7" fmla="*/ 916 h 1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7" h="1833">
                <a:moveTo>
                  <a:pt x="0" y="916"/>
                </a:moveTo>
                <a:lnTo>
                  <a:pt x="917" y="1833"/>
                </a:lnTo>
                <a:lnTo>
                  <a:pt x="917" y="0"/>
                </a:lnTo>
                <a:lnTo>
                  <a:pt x="0" y="916"/>
                </a:lnTo>
                <a:close/>
              </a:path>
            </a:pathLst>
          </a:custGeom>
          <a:solidFill>
            <a:srgbClr val="F4E0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E7867475-719E-4DED-A28E-2F76F7CF9F6F}"/>
              </a:ext>
            </a:extLst>
          </p:cNvPr>
          <p:cNvSpPr>
            <a:spLocks/>
          </p:cNvSpPr>
          <p:nvPr/>
        </p:nvSpPr>
        <p:spPr bwMode="auto">
          <a:xfrm>
            <a:off x="4972050" y="1827213"/>
            <a:ext cx="1455737" cy="1458913"/>
          </a:xfrm>
          <a:custGeom>
            <a:avLst/>
            <a:gdLst>
              <a:gd name="T0" fmla="*/ 0 w 917"/>
              <a:gd name="T1" fmla="*/ 2 h 919"/>
              <a:gd name="T2" fmla="*/ 917 w 917"/>
              <a:gd name="T3" fmla="*/ 919 h 919"/>
              <a:gd name="T4" fmla="*/ 917 w 917"/>
              <a:gd name="T5" fmla="*/ 0 h 919"/>
              <a:gd name="T6" fmla="*/ 0 w 917"/>
              <a:gd name="T7" fmla="*/ 2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7" h="919">
                <a:moveTo>
                  <a:pt x="0" y="2"/>
                </a:moveTo>
                <a:lnTo>
                  <a:pt x="917" y="919"/>
                </a:lnTo>
                <a:lnTo>
                  <a:pt x="917" y="0"/>
                </a:lnTo>
                <a:lnTo>
                  <a:pt x="0" y="2"/>
                </a:lnTo>
                <a:close/>
              </a:path>
            </a:pathLst>
          </a:custGeom>
          <a:solidFill>
            <a:srgbClr val="F5C1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972514FB-B703-43A3-84D7-0038CCC55347}"/>
              </a:ext>
            </a:extLst>
          </p:cNvPr>
          <p:cNvSpPr>
            <a:spLocks/>
          </p:cNvSpPr>
          <p:nvPr/>
        </p:nvSpPr>
        <p:spPr bwMode="auto">
          <a:xfrm>
            <a:off x="6597650" y="3460751"/>
            <a:ext cx="2057400" cy="2057400"/>
          </a:xfrm>
          <a:custGeom>
            <a:avLst/>
            <a:gdLst>
              <a:gd name="T0" fmla="*/ 1296 w 1296"/>
              <a:gd name="T1" fmla="*/ 0 h 1296"/>
              <a:gd name="T2" fmla="*/ 0 w 1296"/>
              <a:gd name="T3" fmla="*/ 0 h 1296"/>
              <a:gd name="T4" fmla="*/ 1296 w 1296"/>
              <a:gd name="T5" fmla="*/ 1296 h 1296"/>
              <a:gd name="T6" fmla="*/ 1296 w 1296"/>
              <a:gd name="T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1296">
                <a:moveTo>
                  <a:pt x="1296" y="0"/>
                </a:moveTo>
                <a:lnTo>
                  <a:pt x="0" y="0"/>
                </a:lnTo>
                <a:lnTo>
                  <a:pt x="1296" y="1296"/>
                </a:lnTo>
                <a:lnTo>
                  <a:pt x="1296" y="0"/>
                </a:lnTo>
                <a:close/>
              </a:path>
            </a:pathLst>
          </a:custGeom>
          <a:solidFill>
            <a:srgbClr val="7C3D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D9F5E3EA-D4B4-4032-955A-5B2000CF905F}"/>
              </a:ext>
            </a:extLst>
          </p:cNvPr>
          <p:cNvSpPr>
            <a:spLocks/>
          </p:cNvSpPr>
          <p:nvPr/>
        </p:nvSpPr>
        <p:spPr bwMode="auto">
          <a:xfrm>
            <a:off x="6597650" y="3460751"/>
            <a:ext cx="2057400" cy="1028700"/>
          </a:xfrm>
          <a:custGeom>
            <a:avLst/>
            <a:gdLst>
              <a:gd name="T0" fmla="*/ 1296 w 1296"/>
              <a:gd name="T1" fmla="*/ 0 h 648"/>
              <a:gd name="T2" fmla="*/ 0 w 1296"/>
              <a:gd name="T3" fmla="*/ 0 h 648"/>
              <a:gd name="T4" fmla="*/ 648 w 1296"/>
              <a:gd name="T5" fmla="*/ 648 h 648"/>
              <a:gd name="T6" fmla="*/ 1296 w 1296"/>
              <a:gd name="T7" fmla="*/ 0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648">
                <a:moveTo>
                  <a:pt x="1296" y="0"/>
                </a:moveTo>
                <a:lnTo>
                  <a:pt x="0" y="0"/>
                </a:lnTo>
                <a:lnTo>
                  <a:pt x="648" y="648"/>
                </a:lnTo>
                <a:lnTo>
                  <a:pt x="1296" y="0"/>
                </a:lnTo>
                <a:close/>
              </a:path>
            </a:pathLst>
          </a:custGeom>
          <a:solidFill>
            <a:srgbClr val="9274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D3E53434-58DE-4B5A-B53C-ECBA9D63ACCD}"/>
              </a:ext>
            </a:extLst>
          </p:cNvPr>
          <p:cNvSpPr>
            <a:spLocks/>
          </p:cNvSpPr>
          <p:nvPr/>
        </p:nvSpPr>
        <p:spPr bwMode="auto">
          <a:xfrm>
            <a:off x="6597650" y="1908176"/>
            <a:ext cx="2911475" cy="1454150"/>
          </a:xfrm>
          <a:custGeom>
            <a:avLst/>
            <a:gdLst>
              <a:gd name="T0" fmla="*/ 917 w 1834"/>
              <a:gd name="T1" fmla="*/ 0 h 916"/>
              <a:gd name="T2" fmla="*/ 1834 w 1834"/>
              <a:gd name="T3" fmla="*/ 916 h 916"/>
              <a:gd name="T4" fmla="*/ 0 w 1834"/>
              <a:gd name="T5" fmla="*/ 916 h 916"/>
              <a:gd name="T6" fmla="*/ 917 w 1834"/>
              <a:gd name="T7" fmla="*/ 0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34" h="916">
                <a:moveTo>
                  <a:pt x="917" y="0"/>
                </a:moveTo>
                <a:lnTo>
                  <a:pt x="1834" y="916"/>
                </a:lnTo>
                <a:lnTo>
                  <a:pt x="0" y="916"/>
                </a:lnTo>
                <a:lnTo>
                  <a:pt x="917" y="0"/>
                </a:lnTo>
                <a:close/>
              </a:path>
            </a:pathLst>
          </a:custGeom>
          <a:solidFill>
            <a:srgbClr val="E54A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182057B7-C4FE-4331-B847-E834BD01B1BB}"/>
              </a:ext>
            </a:extLst>
          </p:cNvPr>
          <p:cNvSpPr>
            <a:spLocks/>
          </p:cNvSpPr>
          <p:nvPr/>
        </p:nvSpPr>
        <p:spPr bwMode="auto">
          <a:xfrm>
            <a:off x="8053387" y="1908176"/>
            <a:ext cx="1455737" cy="1454150"/>
          </a:xfrm>
          <a:custGeom>
            <a:avLst/>
            <a:gdLst>
              <a:gd name="T0" fmla="*/ 0 w 917"/>
              <a:gd name="T1" fmla="*/ 0 h 916"/>
              <a:gd name="T2" fmla="*/ 917 w 917"/>
              <a:gd name="T3" fmla="*/ 916 h 916"/>
              <a:gd name="T4" fmla="*/ 0 w 917"/>
              <a:gd name="T5" fmla="*/ 916 h 916"/>
              <a:gd name="T6" fmla="*/ 0 w 917"/>
              <a:gd name="T7" fmla="*/ 0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7" h="916">
                <a:moveTo>
                  <a:pt x="0" y="0"/>
                </a:moveTo>
                <a:lnTo>
                  <a:pt x="917" y="916"/>
                </a:lnTo>
                <a:lnTo>
                  <a:pt x="0" y="916"/>
                </a:lnTo>
                <a:lnTo>
                  <a:pt x="0" y="0"/>
                </a:lnTo>
                <a:close/>
              </a:path>
            </a:pathLst>
          </a:custGeom>
          <a:solidFill>
            <a:srgbClr val="ED7F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4617C123-9861-43DF-92FB-219C763BBA5E}"/>
              </a:ext>
            </a:extLst>
          </p:cNvPr>
          <p:cNvSpPr>
            <a:spLocks/>
          </p:cNvSpPr>
          <p:nvPr/>
        </p:nvSpPr>
        <p:spPr bwMode="auto">
          <a:xfrm>
            <a:off x="6524625" y="1230313"/>
            <a:ext cx="2057400" cy="2055813"/>
          </a:xfrm>
          <a:custGeom>
            <a:avLst/>
            <a:gdLst>
              <a:gd name="T0" fmla="*/ 0 w 1296"/>
              <a:gd name="T1" fmla="*/ 0 h 1295"/>
              <a:gd name="T2" fmla="*/ 1296 w 1296"/>
              <a:gd name="T3" fmla="*/ 0 h 1295"/>
              <a:gd name="T4" fmla="*/ 0 w 1296"/>
              <a:gd name="T5" fmla="*/ 1295 h 1295"/>
              <a:gd name="T6" fmla="*/ 0 w 1296"/>
              <a:gd name="T7" fmla="*/ 0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1295">
                <a:moveTo>
                  <a:pt x="0" y="0"/>
                </a:moveTo>
                <a:lnTo>
                  <a:pt x="1296" y="0"/>
                </a:lnTo>
                <a:lnTo>
                  <a:pt x="0" y="1295"/>
                </a:lnTo>
                <a:lnTo>
                  <a:pt x="0" y="0"/>
                </a:lnTo>
                <a:close/>
              </a:path>
            </a:pathLst>
          </a:custGeom>
          <a:solidFill>
            <a:srgbClr val="EE77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A0DA1FDD-32D0-490B-9F6E-DA6951224813}"/>
              </a:ext>
            </a:extLst>
          </p:cNvPr>
          <p:cNvSpPr>
            <a:spLocks/>
          </p:cNvSpPr>
          <p:nvPr/>
        </p:nvSpPr>
        <p:spPr bwMode="auto">
          <a:xfrm>
            <a:off x="6524625" y="1230313"/>
            <a:ext cx="2057400" cy="1031875"/>
          </a:xfrm>
          <a:custGeom>
            <a:avLst/>
            <a:gdLst>
              <a:gd name="T0" fmla="*/ 0 w 1296"/>
              <a:gd name="T1" fmla="*/ 0 h 650"/>
              <a:gd name="T2" fmla="*/ 1296 w 1296"/>
              <a:gd name="T3" fmla="*/ 0 h 650"/>
              <a:gd name="T4" fmla="*/ 646 w 1296"/>
              <a:gd name="T5" fmla="*/ 650 h 650"/>
              <a:gd name="T6" fmla="*/ 0 w 1296"/>
              <a:gd name="T7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650">
                <a:moveTo>
                  <a:pt x="0" y="0"/>
                </a:moveTo>
                <a:lnTo>
                  <a:pt x="1296" y="0"/>
                </a:lnTo>
                <a:lnTo>
                  <a:pt x="646" y="650"/>
                </a:lnTo>
                <a:lnTo>
                  <a:pt x="0" y="0"/>
                </a:lnTo>
                <a:close/>
              </a:path>
            </a:pathLst>
          </a:custGeom>
          <a:solidFill>
            <a:srgbClr val="F5A5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6D8C5248-1A49-402D-9113-AEAFCB503156}"/>
              </a:ext>
            </a:extLst>
          </p:cNvPr>
          <p:cNvSpPr>
            <a:spLocks/>
          </p:cNvSpPr>
          <p:nvPr/>
        </p:nvSpPr>
        <p:spPr bwMode="auto">
          <a:xfrm>
            <a:off x="6524625" y="3533776"/>
            <a:ext cx="1455737" cy="2909888"/>
          </a:xfrm>
          <a:custGeom>
            <a:avLst/>
            <a:gdLst>
              <a:gd name="T0" fmla="*/ 917 w 917"/>
              <a:gd name="T1" fmla="*/ 916 h 1833"/>
              <a:gd name="T2" fmla="*/ 0 w 917"/>
              <a:gd name="T3" fmla="*/ 1833 h 1833"/>
              <a:gd name="T4" fmla="*/ 0 w 917"/>
              <a:gd name="T5" fmla="*/ 0 h 1833"/>
              <a:gd name="T6" fmla="*/ 917 w 917"/>
              <a:gd name="T7" fmla="*/ 916 h 1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7" h="1833">
                <a:moveTo>
                  <a:pt x="917" y="916"/>
                </a:moveTo>
                <a:lnTo>
                  <a:pt x="0" y="1833"/>
                </a:lnTo>
                <a:lnTo>
                  <a:pt x="0" y="0"/>
                </a:lnTo>
                <a:lnTo>
                  <a:pt x="917" y="916"/>
                </a:lnTo>
                <a:close/>
              </a:path>
            </a:pathLst>
          </a:custGeom>
          <a:solidFill>
            <a:srgbClr val="0F63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5">
            <a:extLst>
              <a:ext uri="{FF2B5EF4-FFF2-40B4-BE49-F238E27FC236}">
                <a16:creationId xmlns:a16="http://schemas.microsoft.com/office/drawing/2014/main" id="{1F7C6A10-4018-4676-8261-F2F92D093AD2}"/>
              </a:ext>
            </a:extLst>
          </p:cNvPr>
          <p:cNvSpPr>
            <a:spLocks/>
          </p:cNvSpPr>
          <p:nvPr/>
        </p:nvSpPr>
        <p:spPr bwMode="auto">
          <a:xfrm>
            <a:off x="6524625" y="3533776"/>
            <a:ext cx="1455737" cy="1454150"/>
          </a:xfrm>
          <a:custGeom>
            <a:avLst/>
            <a:gdLst>
              <a:gd name="T0" fmla="*/ 917 w 917"/>
              <a:gd name="T1" fmla="*/ 916 h 916"/>
              <a:gd name="T2" fmla="*/ 0 w 917"/>
              <a:gd name="T3" fmla="*/ 916 h 916"/>
              <a:gd name="T4" fmla="*/ 0 w 917"/>
              <a:gd name="T5" fmla="*/ 0 h 916"/>
              <a:gd name="T6" fmla="*/ 917 w 917"/>
              <a:gd name="T7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7" h="916">
                <a:moveTo>
                  <a:pt x="917" y="916"/>
                </a:moveTo>
                <a:lnTo>
                  <a:pt x="0" y="916"/>
                </a:lnTo>
                <a:lnTo>
                  <a:pt x="0" y="0"/>
                </a:lnTo>
                <a:lnTo>
                  <a:pt x="917" y="916"/>
                </a:lnTo>
                <a:close/>
              </a:path>
            </a:pathLst>
          </a:custGeom>
          <a:solidFill>
            <a:srgbClr val="248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87D99E4F-C8CE-45E2-A785-BF040C950EE7}"/>
              </a:ext>
            </a:extLst>
          </p:cNvPr>
          <p:cNvSpPr>
            <a:spLocks/>
          </p:cNvSpPr>
          <p:nvPr/>
        </p:nvSpPr>
        <p:spPr bwMode="auto">
          <a:xfrm>
            <a:off x="4370387" y="3533776"/>
            <a:ext cx="2057400" cy="2060575"/>
          </a:xfrm>
          <a:custGeom>
            <a:avLst/>
            <a:gdLst>
              <a:gd name="T0" fmla="*/ 1296 w 1296"/>
              <a:gd name="T1" fmla="*/ 1298 h 1298"/>
              <a:gd name="T2" fmla="*/ 0 w 1296"/>
              <a:gd name="T3" fmla="*/ 1298 h 1298"/>
              <a:gd name="T4" fmla="*/ 1296 w 1296"/>
              <a:gd name="T5" fmla="*/ 0 h 1298"/>
              <a:gd name="T6" fmla="*/ 1296 w 1296"/>
              <a:gd name="T7" fmla="*/ 1298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1298">
                <a:moveTo>
                  <a:pt x="1296" y="1298"/>
                </a:moveTo>
                <a:lnTo>
                  <a:pt x="0" y="1298"/>
                </a:lnTo>
                <a:lnTo>
                  <a:pt x="1296" y="0"/>
                </a:lnTo>
                <a:lnTo>
                  <a:pt x="1296" y="1298"/>
                </a:lnTo>
                <a:close/>
              </a:path>
            </a:pathLst>
          </a:custGeom>
          <a:solidFill>
            <a:srgbClr val="258FB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3DF33B50-77CB-41F9-9980-D0F37DAD38B9}"/>
              </a:ext>
            </a:extLst>
          </p:cNvPr>
          <p:cNvSpPr>
            <a:spLocks/>
          </p:cNvSpPr>
          <p:nvPr/>
        </p:nvSpPr>
        <p:spPr bwMode="auto">
          <a:xfrm>
            <a:off x="5399087" y="3533776"/>
            <a:ext cx="1028700" cy="2060575"/>
          </a:xfrm>
          <a:custGeom>
            <a:avLst/>
            <a:gdLst>
              <a:gd name="T0" fmla="*/ 648 w 648"/>
              <a:gd name="T1" fmla="*/ 1298 h 1298"/>
              <a:gd name="T2" fmla="*/ 0 w 648"/>
              <a:gd name="T3" fmla="*/ 648 h 1298"/>
              <a:gd name="T4" fmla="*/ 648 w 648"/>
              <a:gd name="T5" fmla="*/ 0 h 1298"/>
              <a:gd name="T6" fmla="*/ 648 w 648"/>
              <a:gd name="T7" fmla="*/ 1298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8" h="1298">
                <a:moveTo>
                  <a:pt x="648" y="1298"/>
                </a:moveTo>
                <a:lnTo>
                  <a:pt x="0" y="648"/>
                </a:lnTo>
                <a:lnTo>
                  <a:pt x="648" y="0"/>
                </a:lnTo>
                <a:lnTo>
                  <a:pt x="648" y="1298"/>
                </a:lnTo>
                <a:close/>
              </a:path>
            </a:pathLst>
          </a:custGeom>
          <a:solidFill>
            <a:srgbClr val="36AC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52F304C1-5F3A-4147-8935-AB7AD7D70060}"/>
              </a:ext>
            </a:extLst>
          </p:cNvPr>
          <p:cNvSpPr>
            <a:spLocks/>
          </p:cNvSpPr>
          <p:nvPr/>
        </p:nvSpPr>
        <p:spPr bwMode="auto">
          <a:xfrm>
            <a:off x="3440112" y="3460751"/>
            <a:ext cx="2909887" cy="1455738"/>
          </a:xfrm>
          <a:custGeom>
            <a:avLst/>
            <a:gdLst>
              <a:gd name="T0" fmla="*/ 916 w 1833"/>
              <a:gd name="T1" fmla="*/ 917 h 917"/>
              <a:gd name="T2" fmla="*/ 0 w 1833"/>
              <a:gd name="T3" fmla="*/ 0 h 917"/>
              <a:gd name="T4" fmla="*/ 1833 w 1833"/>
              <a:gd name="T5" fmla="*/ 0 h 917"/>
              <a:gd name="T6" fmla="*/ 916 w 1833"/>
              <a:gd name="T7" fmla="*/ 917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33" h="917">
                <a:moveTo>
                  <a:pt x="916" y="917"/>
                </a:moveTo>
                <a:lnTo>
                  <a:pt x="0" y="0"/>
                </a:lnTo>
                <a:lnTo>
                  <a:pt x="1833" y="0"/>
                </a:lnTo>
                <a:lnTo>
                  <a:pt x="916" y="917"/>
                </a:lnTo>
                <a:close/>
              </a:path>
            </a:pathLst>
          </a:custGeom>
          <a:solidFill>
            <a:srgbClr val="8EBA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AAA19668-E204-4A5A-A3ED-E55DC0AF1753}"/>
              </a:ext>
            </a:extLst>
          </p:cNvPr>
          <p:cNvSpPr>
            <a:spLocks/>
          </p:cNvSpPr>
          <p:nvPr/>
        </p:nvSpPr>
        <p:spPr bwMode="auto">
          <a:xfrm>
            <a:off x="4894262" y="3460751"/>
            <a:ext cx="1455737" cy="1455738"/>
          </a:xfrm>
          <a:custGeom>
            <a:avLst/>
            <a:gdLst>
              <a:gd name="T0" fmla="*/ 0 w 917"/>
              <a:gd name="T1" fmla="*/ 917 h 917"/>
              <a:gd name="T2" fmla="*/ 0 w 917"/>
              <a:gd name="T3" fmla="*/ 0 h 917"/>
              <a:gd name="T4" fmla="*/ 917 w 917"/>
              <a:gd name="T5" fmla="*/ 0 h 917"/>
              <a:gd name="T6" fmla="*/ 0 w 917"/>
              <a:gd name="T7" fmla="*/ 917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7" h="917">
                <a:moveTo>
                  <a:pt x="0" y="917"/>
                </a:moveTo>
                <a:lnTo>
                  <a:pt x="0" y="0"/>
                </a:lnTo>
                <a:lnTo>
                  <a:pt x="917" y="0"/>
                </a:lnTo>
                <a:lnTo>
                  <a:pt x="0" y="917"/>
                </a:lnTo>
                <a:close/>
              </a:path>
            </a:pathLst>
          </a:custGeom>
          <a:solidFill>
            <a:srgbClr val="68A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8C2B6208-4A3F-4D5C-B744-2C6A1C2AA6B0}"/>
              </a:ext>
            </a:extLst>
          </p:cNvPr>
          <p:cNvSpPr>
            <a:spLocks/>
          </p:cNvSpPr>
          <p:nvPr/>
        </p:nvSpPr>
        <p:spPr bwMode="auto">
          <a:xfrm>
            <a:off x="4284662" y="1306513"/>
            <a:ext cx="2062162" cy="2055813"/>
          </a:xfrm>
          <a:custGeom>
            <a:avLst/>
            <a:gdLst>
              <a:gd name="T0" fmla="*/ 0 w 1299"/>
              <a:gd name="T1" fmla="*/ 1295 h 1295"/>
              <a:gd name="T2" fmla="*/ 0 w 1299"/>
              <a:gd name="T3" fmla="*/ 0 h 1295"/>
              <a:gd name="T4" fmla="*/ 1299 w 1299"/>
              <a:gd name="T5" fmla="*/ 1295 h 1295"/>
              <a:gd name="T6" fmla="*/ 0 w 1299"/>
              <a:gd name="T7" fmla="*/ 1295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9" h="1295">
                <a:moveTo>
                  <a:pt x="0" y="1295"/>
                </a:moveTo>
                <a:lnTo>
                  <a:pt x="0" y="0"/>
                </a:lnTo>
                <a:lnTo>
                  <a:pt x="1299" y="1295"/>
                </a:lnTo>
                <a:lnTo>
                  <a:pt x="0" y="1295"/>
                </a:lnTo>
                <a:close/>
              </a:path>
            </a:pathLst>
          </a:custGeom>
          <a:solidFill>
            <a:srgbClr val="C3D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A1FC93DA-B7B4-4A40-B12E-2A230ACAC88F}"/>
              </a:ext>
            </a:extLst>
          </p:cNvPr>
          <p:cNvSpPr>
            <a:spLocks/>
          </p:cNvSpPr>
          <p:nvPr/>
        </p:nvSpPr>
        <p:spPr bwMode="auto">
          <a:xfrm>
            <a:off x="4284662" y="2335213"/>
            <a:ext cx="2062162" cy="1027113"/>
          </a:xfrm>
          <a:custGeom>
            <a:avLst/>
            <a:gdLst>
              <a:gd name="T0" fmla="*/ 0 w 1299"/>
              <a:gd name="T1" fmla="*/ 647 h 647"/>
              <a:gd name="T2" fmla="*/ 651 w 1299"/>
              <a:gd name="T3" fmla="*/ 0 h 647"/>
              <a:gd name="T4" fmla="*/ 1299 w 1299"/>
              <a:gd name="T5" fmla="*/ 647 h 647"/>
              <a:gd name="T6" fmla="*/ 0 w 1299"/>
              <a:gd name="T7" fmla="*/ 647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9" h="647">
                <a:moveTo>
                  <a:pt x="0" y="647"/>
                </a:moveTo>
                <a:lnTo>
                  <a:pt x="651" y="0"/>
                </a:lnTo>
                <a:lnTo>
                  <a:pt x="1299" y="647"/>
                </a:lnTo>
                <a:lnTo>
                  <a:pt x="0" y="647"/>
                </a:lnTo>
                <a:close/>
              </a:path>
            </a:pathLst>
          </a:custGeom>
          <a:solidFill>
            <a:srgbClr val="A7CA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6847527-C5B7-4F9A-9279-D4934B668639}"/>
              </a:ext>
            </a:extLst>
          </p:cNvPr>
          <p:cNvSpPr txBox="1"/>
          <p:nvPr/>
        </p:nvSpPr>
        <p:spPr>
          <a:xfrm>
            <a:off x="3625670" y="1205262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07</a:t>
            </a:r>
            <a:endParaRPr lang="zh-CN" altLang="en-US" sz="4000" dirty="0">
              <a:solidFill>
                <a:schemeClr val="accent1">
                  <a:lumMod val="40000"/>
                  <a:lumOff val="60000"/>
                </a:schemeClr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BE6D877-276A-4FFD-9243-DBC42BE54F01}"/>
              </a:ext>
            </a:extLst>
          </p:cNvPr>
          <p:cNvSpPr txBox="1"/>
          <p:nvPr/>
        </p:nvSpPr>
        <p:spPr>
          <a:xfrm>
            <a:off x="2894060" y="17822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计算机安全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C4E2C56-4642-4974-AAD3-BA1102D703BF}"/>
              </a:ext>
            </a:extLst>
          </p:cNvPr>
          <p:cNvSpPr txBox="1"/>
          <p:nvPr/>
        </p:nvSpPr>
        <p:spPr>
          <a:xfrm>
            <a:off x="3695699" y="5013858"/>
            <a:ext cx="736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05</a:t>
            </a:r>
            <a:endParaRPr lang="zh-CN" altLang="en-US" sz="4000" dirty="0">
              <a:solidFill>
                <a:schemeClr val="accent1">
                  <a:lumMod val="40000"/>
                  <a:lumOff val="60000"/>
                </a:schemeClr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99D3E61-970F-4B35-9C92-B69D543CDE11}"/>
              </a:ext>
            </a:extLst>
          </p:cNvPr>
          <p:cNvSpPr txBox="1"/>
          <p:nvPr/>
        </p:nvSpPr>
        <p:spPr>
          <a:xfrm>
            <a:off x="3695699" y="56231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经济学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756A0E-945A-49FD-9898-FB21FB75BF33}"/>
              </a:ext>
            </a:extLst>
          </p:cNvPr>
          <p:cNvSpPr txBox="1"/>
          <p:nvPr/>
        </p:nvSpPr>
        <p:spPr>
          <a:xfrm>
            <a:off x="2709245" y="2919231"/>
            <a:ext cx="737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06</a:t>
            </a:r>
            <a:endParaRPr lang="zh-CN" altLang="en-US" sz="4000" dirty="0">
              <a:solidFill>
                <a:schemeClr val="accent1">
                  <a:lumMod val="40000"/>
                  <a:lumOff val="60000"/>
                </a:schemeClr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5470C6B-0519-4A16-825C-BBB1B6E8E065}"/>
              </a:ext>
            </a:extLst>
          </p:cNvPr>
          <p:cNvSpPr txBox="1"/>
          <p:nvPr/>
        </p:nvSpPr>
        <p:spPr>
          <a:xfrm>
            <a:off x="2699635" y="35241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信息学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1208BF3-B0AE-43AC-91BF-E735F5647821}"/>
              </a:ext>
            </a:extLst>
          </p:cNvPr>
          <p:cNvSpPr txBox="1"/>
          <p:nvPr/>
        </p:nvSpPr>
        <p:spPr>
          <a:xfrm>
            <a:off x="5034271" y="133279"/>
            <a:ext cx="734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08</a:t>
            </a:r>
            <a:endParaRPr lang="zh-CN" altLang="en-US" sz="4000" dirty="0">
              <a:solidFill>
                <a:schemeClr val="accent1">
                  <a:lumMod val="40000"/>
                  <a:lumOff val="60000"/>
                </a:schemeClr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89380F4-0C59-43B9-BE7E-285BC1B2C923}"/>
              </a:ext>
            </a:extLst>
          </p:cNvPr>
          <p:cNvSpPr txBox="1"/>
          <p:nvPr/>
        </p:nvSpPr>
        <p:spPr>
          <a:xfrm>
            <a:off x="4875212" y="7105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博弈论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DAA6C1F-DCAC-4D14-BAD3-1BF695C2E35E}"/>
              </a:ext>
            </a:extLst>
          </p:cNvPr>
          <p:cNvSpPr txBox="1"/>
          <p:nvPr/>
        </p:nvSpPr>
        <p:spPr>
          <a:xfrm>
            <a:off x="7263356" y="5560829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  <a:endParaRPr lang="zh-CN" altLang="en-US" sz="4000" dirty="0">
              <a:solidFill>
                <a:schemeClr val="accent1">
                  <a:lumMod val="40000"/>
                  <a:lumOff val="60000"/>
                </a:schemeClr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BA4C719-6C80-439E-8D83-6D39E25CF14D}"/>
              </a:ext>
            </a:extLst>
          </p:cNvPr>
          <p:cNvSpPr txBox="1"/>
          <p:nvPr/>
        </p:nvSpPr>
        <p:spPr>
          <a:xfrm>
            <a:off x="6866261" y="6134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脚本，计算和图灵完备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FE37BC0-7327-4A04-B616-555A8F5F4091}"/>
              </a:ext>
            </a:extLst>
          </p:cNvPr>
          <p:cNvSpPr txBox="1"/>
          <p:nvPr/>
        </p:nvSpPr>
        <p:spPr>
          <a:xfrm>
            <a:off x="7421625" y="234778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schemeClr val="accent1">
                  <a:lumMod val="40000"/>
                  <a:lumOff val="60000"/>
                </a:schemeClr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BD9F175-DF29-449C-852F-458F0430924E}"/>
              </a:ext>
            </a:extLst>
          </p:cNvPr>
          <p:cNvSpPr txBox="1"/>
          <p:nvPr/>
        </p:nvSpPr>
        <p:spPr>
          <a:xfrm>
            <a:off x="7421625" y="8117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基本网络模型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8861F02-7302-446F-933B-69FAA25263DE}"/>
              </a:ext>
            </a:extLst>
          </p:cNvPr>
          <p:cNvSpPr txBox="1"/>
          <p:nvPr/>
        </p:nvSpPr>
        <p:spPr>
          <a:xfrm>
            <a:off x="9131626" y="2042790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  <a:endParaRPr lang="zh-CN" altLang="en-US" sz="4000" dirty="0">
              <a:solidFill>
                <a:schemeClr val="accent1">
                  <a:lumMod val="40000"/>
                  <a:lumOff val="60000"/>
                </a:schemeClr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CCF48B9-9D42-46CE-8391-5C26B96654E4}"/>
              </a:ext>
            </a:extLst>
          </p:cNvPr>
          <p:cNvSpPr txBox="1"/>
          <p:nvPr/>
        </p:nvSpPr>
        <p:spPr>
          <a:xfrm>
            <a:off x="9131626" y="261977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法律的本质与特性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6009085-1D10-416E-9460-A1CB0444A4DE}"/>
              </a:ext>
            </a:extLst>
          </p:cNvPr>
          <p:cNvSpPr txBox="1"/>
          <p:nvPr/>
        </p:nvSpPr>
        <p:spPr>
          <a:xfrm>
            <a:off x="8729583" y="4355585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  <a:endParaRPr lang="zh-CN" altLang="en-US" sz="4000" dirty="0">
              <a:solidFill>
                <a:schemeClr val="accent1">
                  <a:lumMod val="40000"/>
                  <a:lumOff val="60000"/>
                </a:schemeClr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CC0315D-788C-4133-8391-3F1B8B83703B}"/>
              </a:ext>
            </a:extLst>
          </p:cNvPr>
          <p:cNvSpPr txBox="1"/>
          <p:nvPr/>
        </p:nvSpPr>
        <p:spPr>
          <a:xfrm>
            <a:off x="8729583" y="4932565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合同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金钱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法律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Freeform 910">
            <a:extLst>
              <a:ext uri="{FF2B5EF4-FFF2-40B4-BE49-F238E27FC236}">
                <a16:creationId xmlns:a16="http://schemas.microsoft.com/office/drawing/2014/main" id="{94BDFF4B-CEB4-4251-A0F6-D0F674AB727B}"/>
              </a:ext>
            </a:extLst>
          </p:cNvPr>
          <p:cNvSpPr>
            <a:spLocks/>
          </p:cNvSpPr>
          <p:nvPr/>
        </p:nvSpPr>
        <p:spPr bwMode="auto">
          <a:xfrm>
            <a:off x="5058479" y="2628641"/>
            <a:ext cx="452623" cy="456713"/>
          </a:xfrm>
          <a:custGeom>
            <a:avLst/>
            <a:gdLst>
              <a:gd name="T0" fmla="*/ 140 w 280"/>
              <a:gd name="T1" fmla="*/ 0 h 283"/>
              <a:gd name="T2" fmla="*/ 0 w 280"/>
              <a:gd name="T3" fmla="*/ 122 h 283"/>
              <a:gd name="T4" fmla="*/ 34 w 280"/>
              <a:gd name="T5" fmla="*/ 104 h 283"/>
              <a:gd name="T6" fmla="*/ 70 w 280"/>
              <a:gd name="T7" fmla="*/ 124 h 283"/>
              <a:gd name="T8" fmla="*/ 105 w 280"/>
              <a:gd name="T9" fmla="*/ 104 h 283"/>
              <a:gd name="T10" fmla="*/ 135 w 280"/>
              <a:gd name="T11" fmla="*/ 117 h 283"/>
              <a:gd name="T12" fmla="*/ 135 w 280"/>
              <a:gd name="T13" fmla="*/ 194 h 283"/>
              <a:gd name="T14" fmla="*/ 129 w 280"/>
              <a:gd name="T15" fmla="*/ 194 h 283"/>
              <a:gd name="T16" fmla="*/ 129 w 280"/>
              <a:gd name="T17" fmla="*/ 222 h 283"/>
              <a:gd name="T18" fmla="*/ 129 w 280"/>
              <a:gd name="T19" fmla="*/ 250 h 283"/>
              <a:gd name="T20" fmla="*/ 127 w 280"/>
              <a:gd name="T21" fmla="*/ 259 h 283"/>
              <a:gd name="T22" fmla="*/ 117 w 280"/>
              <a:gd name="T23" fmla="*/ 264 h 283"/>
              <a:gd name="T24" fmla="*/ 113 w 280"/>
              <a:gd name="T25" fmla="*/ 264 h 283"/>
              <a:gd name="T26" fmla="*/ 107 w 280"/>
              <a:gd name="T27" fmla="*/ 261 h 283"/>
              <a:gd name="T28" fmla="*/ 105 w 280"/>
              <a:gd name="T29" fmla="*/ 257 h 283"/>
              <a:gd name="T30" fmla="*/ 104 w 280"/>
              <a:gd name="T31" fmla="*/ 251 h 283"/>
              <a:gd name="T32" fmla="*/ 101 w 280"/>
              <a:gd name="T33" fmla="*/ 244 h 283"/>
              <a:gd name="T34" fmla="*/ 93 w 280"/>
              <a:gd name="T35" fmla="*/ 240 h 283"/>
              <a:gd name="T36" fmla="*/ 86 w 280"/>
              <a:gd name="T37" fmla="*/ 243 h 283"/>
              <a:gd name="T38" fmla="*/ 83 w 280"/>
              <a:gd name="T39" fmla="*/ 251 h 283"/>
              <a:gd name="T40" fmla="*/ 85 w 280"/>
              <a:gd name="T41" fmla="*/ 264 h 283"/>
              <a:gd name="T42" fmla="*/ 91 w 280"/>
              <a:gd name="T43" fmla="*/ 274 h 283"/>
              <a:gd name="T44" fmla="*/ 107 w 280"/>
              <a:gd name="T45" fmla="*/ 282 h 283"/>
              <a:gd name="T46" fmla="*/ 117 w 280"/>
              <a:gd name="T47" fmla="*/ 283 h 283"/>
              <a:gd name="T48" fmla="*/ 117 w 280"/>
              <a:gd name="T49" fmla="*/ 283 h 283"/>
              <a:gd name="T50" fmla="*/ 117 w 280"/>
              <a:gd name="T51" fmla="*/ 283 h 283"/>
              <a:gd name="T52" fmla="*/ 117 w 280"/>
              <a:gd name="T53" fmla="*/ 283 h 283"/>
              <a:gd name="T54" fmla="*/ 117 w 280"/>
              <a:gd name="T55" fmla="*/ 283 h 283"/>
              <a:gd name="T56" fmla="*/ 117 w 280"/>
              <a:gd name="T57" fmla="*/ 283 h 283"/>
              <a:gd name="T58" fmla="*/ 117 w 280"/>
              <a:gd name="T59" fmla="*/ 283 h 283"/>
              <a:gd name="T60" fmla="*/ 117 w 280"/>
              <a:gd name="T61" fmla="*/ 283 h 283"/>
              <a:gd name="T62" fmla="*/ 143 w 280"/>
              <a:gd name="T63" fmla="*/ 272 h 283"/>
              <a:gd name="T64" fmla="*/ 151 w 280"/>
              <a:gd name="T65" fmla="*/ 250 h 283"/>
              <a:gd name="T66" fmla="*/ 151 w 280"/>
              <a:gd name="T67" fmla="*/ 250 h 283"/>
              <a:gd name="T68" fmla="*/ 151 w 280"/>
              <a:gd name="T69" fmla="*/ 250 h 283"/>
              <a:gd name="T70" fmla="*/ 151 w 280"/>
              <a:gd name="T71" fmla="*/ 222 h 283"/>
              <a:gd name="T72" fmla="*/ 151 w 280"/>
              <a:gd name="T73" fmla="*/ 194 h 283"/>
              <a:gd name="T74" fmla="*/ 145 w 280"/>
              <a:gd name="T75" fmla="*/ 194 h 283"/>
              <a:gd name="T76" fmla="*/ 145 w 280"/>
              <a:gd name="T77" fmla="*/ 117 h 283"/>
              <a:gd name="T78" fmla="*/ 175 w 280"/>
              <a:gd name="T79" fmla="*/ 105 h 283"/>
              <a:gd name="T80" fmla="*/ 210 w 280"/>
              <a:gd name="T81" fmla="*/ 124 h 283"/>
              <a:gd name="T82" fmla="*/ 246 w 280"/>
              <a:gd name="T83" fmla="*/ 105 h 283"/>
              <a:gd name="T84" fmla="*/ 280 w 280"/>
              <a:gd name="T85" fmla="*/ 123 h 283"/>
              <a:gd name="T86" fmla="*/ 140 w 280"/>
              <a:gd name="T87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0" h="283">
                <a:moveTo>
                  <a:pt x="140" y="0"/>
                </a:moveTo>
                <a:cubicBezTo>
                  <a:pt x="68" y="0"/>
                  <a:pt x="9" y="54"/>
                  <a:pt x="0" y="122"/>
                </a:cubicBezTo>
                <a:cubicBezTo>
                  <a:pt x="7" y="112"/>
                  <a:pt x="20" y="104"/>
                  <a:pt x="34" y="104"/>
                </a:cubicBezTo>
                <a:cubicBezTo>
                  <a:pt x="50" y="104"/>
                  <a:pt x="63" y="112"/>
                  <a:pt x="70" y="124"/>
                </a:cubicBezTo>
                <a:cubicBezTo>
                  <a:pt x="76" y="113"/>
                  <a:pt x="89" y="104"/>
                  <a:pt x="105" y="104"/>
                </a:cubicBezTo>
                <a:cubicBezTo>
                  <a:pt x="117" y="104"/>
                  <a:pt x="128" y="110"/>
                  <a:pt x="135" y="117"/>
                </a:cubicBezTo>
                <a:cubicBezTo>
                  <a:pt x="135" y="194"/>
                  <a:pt x="135" y="194"/>
                  <a:pt x="135" y="194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29" y="194"/>
                  <a:pt x="129" y="208"/>
                  <a:pt x="129" y="222"/>
                </a:cubicBezTo>
                <a:cubicBezTo>
                  <a:pt x="129" y="236"/>
                  <a:pt x="129" y="250"/>
                  <a:pt x="129" y="250"/>
                </a:cubicBezTo>
                <a:cubicBezTo>
                  <a:pt x="129" y="252"/>
                  <a:pt x="129" y="256"/>
                  <a:pt x="127" y="259"/>
                </a:cubicBezTo>
                <a:cubicBezTo>
                  <a:pt x="125" y="262"/>
                  <a:pt x="122" y="264"/>
                  <a:pt x="117" y="264"/>
                </a:cubicBezTo>
                <a:cubicBezTo>
                  <a:pt x="116" y="264"/>
                  <a:pt x="115" y="264"/>
                  <a:pt x="113" y="264"/>
                </a:cubicBezTo>
                <a:cubicBezTo>
                  <a:pt x="111" y="263"/>
                  <a:pt x="109" y="262"/>
                  <a:pt x="107" y="261"/>
                </a:cubicBezTo>
                <a:cubicBezTo>
                  <a:pt x="106" y="259"/>
                  <a:pt x="106" y="258"/>
                  <a:pt x="105" y="257"/>
                </a:cubicBezTo>
                <a:cubicBezTo>
                  <a:pt x="104" y="255"/>
                  <a:pt x="104" y="253"/>
                  <a:pt x="104" y="251"/>
                </a:cubicBezTo>
                <a:cubicBezTo>
                  <a:pt x="104" y="248"/>
                  <a:pt x="103" y="245"/>
                  <a:pt x="101" y="244"/>
                </a:cubicBezTo>
                <a:cubicBezTo>
                  <a:pt x="99" y="242"/>
                  <a:pt x="96" y="240"/>
                  <a:pt x="93" y="240"/>
                </a:cubicBezTo>
                <a:cubicBezTo>
                  <a:pt x="90" y="240"/>
                  <a:pt x="88" y="242"/>
                  <a:pt x="86" y="243"/>
                </a:cubicBezTo>
                <a:cubicBezTo>
                  <a:pt x="84" y="245"/>
                  <a:pt x="83" y="248"/>
                  <a:pt x="83" y="251"/>
                </a:cubicBezTo>
                <a:cubicBezTo>
                  <a:pt x="83" y="256"/>
                  <a:pt x="83" y="260"/>
                  <a:pt x="85" y="264"/>
                </a:cubicBezTo>
                <a:cubicBezTo>
                  <a:pt x="86" y="267"/>
                  <a:pt x="88" y="271"/>
                  <a:pt x="91" y="274"/>
                </a:cubicBezTo>
                <a:cubicBezTo>
                  <a:pt x="96" y="278"/>
                  <a:pt x="102" y="281"/>
                  <a:pt x="107" y="282"/>
                </a:cubicBezTo>
                <a:cubicBezTo>
                  <a:pt x="112" y="283"/>
                  <a:pt x="116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29" y="283"/>
                  <a:pt x="137" y="278"/>
                  <a:pt x="143" y="272"/>
                </a:cubicBezTo>
                <a:cubicBezTo>
                  <a:pt x="148" y="265"/>
                  <a:pt x="150" y="257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22"/>
                  <a:pt x="151" y="222"/>
                  <a:pt x="151" y="222"/>
                </a:cubicBezTo>
                <a:cubicBezTo>
                  <a:pt x="151" y="194"/>
                  <a:pt x="151" y="194"/>
                  <a:pt x="151" y="194"/>
                </a:cubicBezTo>
                <a:cubicBezTo>
                  <a:pt x="145" y="194"/>
                  <a:pt x="145" y="194"/>
                  <a:pt x="145" y="194"/>
                </a:cubicBezTo>
                <a:cubicBezTo>
                  <a:pt x="145" y="117"/>
                  <a:pt x="145" y="117"/>
                  <a:pt x="145" y="117"/>
                </a:cubicBezTo>
                <a:cubicBezTo>
                  <a:pt x="152" y="109"/>
                  <a:pt x="163" y="104"/>
                  <a:pt x="175" y="105"/>
                </a:cubicBezTo>
                <a:cubicBezTo>
                  <a:pt x="191" y="105"/>
                  <a:pt x="204" y="113"/>
                  <a:pt x="210" y="124"/>
                </a:cubicBezTo>
                <a:cubicBezTo>
                  <a:pt x="217" y="113"/>
                  <a:pt x="230" y="105"/>
                  <a:pt x="246" y="105"/>
                </a:cubicBezTo>
                <a:cubicBezTo>
                  <a:pt x="260" y="105"/>
                  <a:pt x="273" y="112"/>
                  <a:pt x="280" y="123"/>
                </a:cubicBezTo>
                <a:cubicBezTo>
                  <a:pt x="271" y="54"/>
                  <a:pt x="212" y="0"/>
                  <a:pt x="14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3C0DF9F-C78E-49F5-B04D-7EF89CCA288E}"/>
              </a:ext>
            </a:extLst>
          </p:cNvPr>
          <p:cNvGrpSpPr>
            <a:grpSpLocks noChangeAspect="1"/>
          </p:cNvGrpSpPr>
          <p:nvPr/>
        </p:nvGrpSpPr>
        <p:grpSpPr>
          <a:xfrm>
            <a:off x="7354032" y="2793697"/>
            <a:ext cx="504000" cy="383020"/>
            <a:chOff x="10004425" y="1971676"/>
            <a:chExt cx="1593850" cy="1211262"/>
          </a:xfrm>
          <a:solidFill>
            <a:schemeClr val="tx1"/>
          </a:solidFill>
        </p:grpSpPr>
        <p:sp>
          <p:nvSpPr>
            <p:cNvPr id="60" name="Freeform 267">
              <a:extLst>
                <a:ext uri="{FF2B5EF4-FFF2-40B4-BE49-F238E27FC236}">
                  <a16:creationId xmlns:a16="http://schemas.microsoft.com/office/drawing/2014/main" id="{10C974C3-C512-4617-BB7D-E369C8558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4425" y="1971676"/>
              <a:ext cx="1535113" cy="688975"/>
            </a:xfrm>
            <a:custGeom>
              <a:avLst/>
              <a:gdLst>
                <a:gd name="T0" fmla="*/ 480 w 967"/>
                <a:gd name="T1" fmla="*/ 434 h 434"/>
                <a:gd name="T2" fmla="*/ 0 w 967"/>
                <a:gd name="T3" fmla="*/ 217 h 434"/>
                <a:gd name="T4" fmla="*/ 492 w 967"/>
                <a:gd name="T5" fmla="*/ 0 h 434"/>
                <a:gd name="T6" fmla="*/ 967 w 967"/>
                <a:gd name="T7" fmla="*/ 212 h 434"/>
                <a:gd name="T8" fmla="*/ 480 w 967"/>
                <a:gd name="T9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7" h="434">
                  <a:moveTo>
                    <a:pt x="480" y="434"/>
                  </a:moveTo>
                  <a:lnTo>
                    <a:pt x="0" y="217"/>
                  </a:lnTo>
                  <a:lnTo>
                    <a:pt x="492" y="0"/>
                  </a:lnTo>
                  <a:lnTo>
                    <a:pt x="967" y="212"/>
                  </a:lnTo>
                  <a:lnTo>
                    <a:pt x="480" y="4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268">
              <a:extLst>
                <a:ext uri="{FF2B5EF4-FFF2-40B4-BE49-F238E27FC236}">
                  <a16:creationId xmlns:a16="http://schemas.microsoft.com/office/drawing/2014/main" id="{535A3981-4F69-40C3-838A-62B7200E9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4450" y="2297113"/>
              <a:ext cx="46038" cy="503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269">
              <a:extLst>
                <a:ext uri="{FF2B5EF4-FFF2-40B4-BE49-F238E27FC236}">
                  <a16:creationId xmlns:a16="http://schemas.microsoft.com/office/drawing/2014/main" id="{88CB5E0D-E66C-46AB-A913-7F4049A6C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2063" y="2743201"/>
              <a:ext cx="1508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70">
              <a:extLst>
                <a:ext uri="{FF2B5EF4-FFF2-40B4-BE49-F238E27FC236}">
                  <a16:creationId xmlns:a16="http://schemas.microsoft.com/office/drawing/2014/main" id="{8BEDBFA9-C1B3-4E30-AB02-E5042209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4600" y="2822576"/>
              <a:ext cx="107950" cy="336550"/>
            </a:xfrm>
            <a:custGeom>
              <a:avLst/>
              <a:gdLst>
                <a:gd name="T0" fmla="*/ 16 w 29"/>
                <a:gd name="T1" fmla="*/ 5 h 90"/>
                <a:gd name="T2" fmla="*/ 6 w 29"/>
                <a:gd name="T3" fmla="*/ 90 h 90"/>
                <a:gd name="T4" fmla="*/ 29 w 29"/>
                <a:gd name="T5" fmla="*/ 90 h 90"/>
                <a:gd name="T6" fmla="*/ 29 w 29"/>
                <a:gd name="T7" fmla="*/ 0 h 90"/>
                <a:gd name="T8" fmla="*/ 16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6" y="5"/>
                  </a:moveTo>
                  <a:cubicBezTo>
                    <a:pt x="16" y="5"/>
                    <a:pt x="0" y="39"/>
                    <a:pt x="6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6" y="8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71">
              <a:extLst>
                <a:ext uri="{FF2B5EF4-FFF2-40B4-BE49-F238E27FC236}">
                  <a16:creationId xmlns:a16="http://schemas.microsoft.com/office/drawing/2014/main" id="{A3420041-AD48-401E-9575-2E72FE215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0325" y="2822576"/>
              <a:ext cx="107950" cy="336550"/>
            </a:xfrm>
            <a:custGeom>
              <a:avLst/>
              <a:gdLst>
                <a:gd name="T0" fmla="*/ 13 w 29"/>
                <a:gd name="T1" fmla="*/ 5 h 90"/>
                <a:gd name="T2" fmla="*/ 23 w 29"/>
                <a:gd name="T3" fmla="*/ 90 h 90"/>
                <a:gd name="T4" fmla="*/ 0 w 29"/>
                <a:gd name="T5" fmla="*/ 90 h 90"/>
                <a:gd name="T6" fmla="*/ 0 w 29"/>
                <a:gd name="T7" fmla="*/ 0 h 90"/>
                <a:gd name="T8" fmla="*/ 13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3" y="5"/>
                  </a:moveTo>
                  <a:cubicBezTo>
                    <a:pt x="13" y="5"/>
                    <a:pt x="29" y="39"/>
                    <a:pt x="23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72">
              <a:extLst>
                <a:ext uri="{FF2B5EF4-FFF2-40B4-BE49-F238E27FC236}">
                  <a16:creationId xmlns:a16="http://schemas.microsoft.com/office/drawing/2014/main" id="{E3BF6CF5-7428-49BA-8FF2-0A1B8E4A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9225" y="2522538"/>
              <a:ext cx="889000" cy="660400"/>
            </a:xfrm>
            <a:custGeom>
              <a:avLst/>
              <a:gdLst>
                <a:gd name="T0" fmla="*/ 237 w 237"/>
                <a:gd name="T1" fmla="*/ 0 h 176"/>
                <a:gd name="T2" fmla="*/ 118 w 237"/>
                <a:gd name="T3" fmla="*/ 55 h 176"/>
                <a:gd name="T4" fmla="*/ 0 w 237"/>
                <a:gd name="T5" fmla="*/ 0 h 176"/>
                <a:gd name="T6" fmla="*/ 0 w 237"/>
                <a:gd name="T7" fmla="*/ 136 h 176"/>
                <a:gd name="T8" fmla="*/ 115 w 237"/>
                <a:gd name="T9" fmla="*/ 176 h 176"/>
                <a:gd name="T10" fmla="*/ 115 w 237"/>
                <a:gd name="T11" fmla="*/ 176 h 176"/>
                <a:gd name="T12" fmla="*/ 118 w 237"/>
                <a:gd name="T13" fmla="*/ 176 h 176"/>
                <a:gd name="T14" fmla="*/ 122 w 237"/>
                <a:gd name="T15" fmla="*/ 176 h 176"/>
                <a:gd name="T16" fmla="*/ 122 w 237"/>
                <a:gd name="T17" fmla="*/ 176 h 176"/>
                <a:gd name="T18" fmla="*/ 237 w 237"/>
                <a:gd name="T19" fmla="*/ 136 h 176"/>
                <a:gd name="T20" fmla="*/ 237 w 237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176">
                  <a:moveTo>
                    <a:pt x="237" y="0"/>
                  </a:moveTo>
                  <a:cubicBezTo>
                    <a:pt x="237" y="1"/>
                    <a:pt x="138" y="47"/>
                    <a:pt x="118" y="55"/>
                  </a:cubicBezTo>
                  <a:cubicBezTo>
                    <a:pt x="99" y="47"/>
                    <a:pt x="0" y="1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2" y="170"/>
                    <a:pt x="95" y="175"/>
                    <a:pt x="115" y="176"/>
                  </a:cubicBezTo>
                  <a:cubicBezTo>
                    <a:pt x="115" y="176"/>
                    <a:pt x="115" y="176"/>
                    <a:pt x="115" y="176"/>
                  </a:cubicBezTo>
                  <a:cubicBezTo>
                    <a:pt x="115" y="176"/>
                    <a:pt x="116" y="176"/>
                    <a:pt x="118" y="176"/>
                  </a:cubicBezTo>
                  <a:cubicBezTo>
                    <a:pt x="121" y="176"/>
                    <a:pt x="122" y="176"/>
                    <a:pt x="122" y="176"/>
                  </a:cubicBezTo>
                  <a:cubicBezTo>
                    <a:pt x="122" y="176"/>
                    <a:pt x="122" y="176"/>
                    <a:pt x="122" y="176"/>
                  </a:cubicBezTo>
                  <a:cubicBezTo>
                    <a:pt x="142" y="175"/>
                    <a:pt x="205" y="170"/>
                    <a:pt x="237" y="136"/>
                  </a:cubicBez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6" name="Freeform 63">
            <a:extLst>
              <a:ext uri="{FF2B5EF4-FFF2-40B4-BE49-F238E27FC236}">
                <a16:creationId xmlns:a16="http://schemas.microsoft.com/office/drawing/2014/main" id="{9C6CE7D1-C4AA-4E3A-AEE7-E548B16121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50418" y="4236169"/>
            <a:ext cx="432000" cy="490674"/>
          </a:xfrm>
          <a:custGeom>
            <a:avLst/>
            <a:gdLst>
              <a:gd name="T0" fmla="*/ 319 w 352"/>
              <a:gd name="T1" fmla="*/ 209 h 400"/>
              <a:gd name="T2" fmla="*/ 238 w 352"/>
              <a:gd name="T3" fmla="*/ 134 h 400"/>
              <a:gd name="T4" fmla="*/ 251 w 352"/>
              <a:gd name="T5" fmla="*/ 134 h 400"/>
              <a:gd name="T6" fmla="*/ 313 w 352"/>
              <a:gd name="T7" fmla="*/ 114 h 400"/>
              <a:gd name="T8" fmla="*/ 283 w 352"/>
              <a:gd name="T9" fmla="*/ 96 h 400"/>
              <a:gd name="T10" fmla="*/ 292 w 352"/>
              <a:gd name="T11" fmla="*/ 82 h 400"/>
              <a:gd name="T12" fmla="*/ 289 w 352"/>
              <a:gd name="T13" fmla="*/ 75 h 400"/>
              <a:gd name="T14" fmla="*/ 237 w 352"/>
              <a:gd name="T15" fmla="*/ 97 h 400"/>
              <a:gd name="T16" fmla="*/ 231 w 352"/>
              <a:gd name="T17" fmla="*/ 16 h 400"/>
              <a:gd name="T18" fmla="*/ 142 w 352"/>
              <a:gd name="T19" fmla="*/ 17 h 400"/>
              <a:gd name="T20" fmla="*/ 136 w 352"/>
              <a:gd name="T21" fmla="*/ 108 h 400"/>
              <a:gd name="T22" fmla="*/ 121 w 352"/>
              <a:gd name="T23" fmla="*/ 112 h 400"/>
              <a:gd name="T24" fmla="*/ 111 w 352"/>
              <a:gd name="T25" fmla="*/ 119 h 400"/>
              <a:gd name="T26" fmla="*/ 127 w 352"/>
              <a:gd name="T27" fmla="*/ 130 h 400"/>
              <a:gd name="T28" fmla="*/ 34 w 352"/>
              <a:gd name="T29" fmla="*/ 214 h 400"/>
              <a:gd name="T30" fmla="*/ 149 w 352"/>
              <a:gd name="T31" fmla="*/ 391 h 400"/>
              <a:gd name="T32" fmla="*/ 343 w 352"/>
              <a:gd name="T33" fmla="*/ 268 h 400"/>
              <a:gd name="T34" fmla="*/ 303 w 352"/>
              <a:gd name="T35" fmla="*/ 109 h 400"/>
              <a:gd name="T36" fmla="*/ 251 w 352"/>
              <a:gd name="T37" fmla="*/ 123 h 400"/>
              <a:gd name="T38" fmla="*/ 243 w 352"/>
              <a:gd name="T39" fmla="*/ 122 h 400"/>
              <a:gd name="T40" fmla="*/ 280 w 352"/>
              <a:gd name="T41" fmla="*/ 85 h 400"/>
              <a:gd name="T42" fmla="*/ 239 w 352"/>
              <a:gd name="T43" fmla="*/ 111 h 400"/>
              <a:gd name="T44" fmla="*/ 280 w 352"/>
              <a:gd name="T45" fmla="*/ 85 h 400"/>
              <a:gd name="T46" fmla="*/ 218 w 352"/>
              <a:gd name="T47" fmla="*/ 315 h 400"/>
              <a:gd name="T48" fmla="*/ 183 w 352"/>
              <a:gd name="T49" fmla="*/ 326 h 400"/>
              <a:gd name="T50" fmla="*/ 169 w 352"/>
              <a:gd name="T51" fmla="*/ 344 h 400"/>
              <a:gd name="T52" fmla="*/ 147 w 352"/>
              <a:gd name="T53" fmla="*/ 322 h 400"/>
              <a:gd name="T54" fmla="*/ 122 w 352"/>
              <a:gd name="T55" fmla="*/ 300 h 400"/>
              <a:gd name="T56" fmla="*/ 155 w 352"/>
              <a:gd name="T57" fmla="*/ 280 h 400"/>
              <a:gd name="T58" fmla="*/ 169 w 352"/>
              <a:gd name="T59" fmla="*/ 301 h 400"/>
              <a:gd name="T60" fmla="*/ 142 w 352"/>
              <a:gd name="T61" fmla="*/ 258 h 400"/>
              <a:gd name="T62" fmla="*/ 122 w 352"/>
              <a:gd name="T63" fmla="*/ 225 h 400"/>
              <a:gd name="T64" fmla="*/ 169 w 352"/>
              <a:gd name="T65" fmla="*/ 184 h 400"/>
              <a:gd name="T66" fmla="*/ 183 w 352"/>
              <a:gd name="T67" fmla="*/ 175 h 400"/>
              <a:gd name="T68" fmla="*/ 215 w 352"/>
              <a:gd name="T69" fmla="*/ 194 h 400"/>
              <a:gd name="T70" fmla="*/ 195 w 352"/>
              <a:gd name="T71" fmla="*/ 223 h 400"/>
              <a:gd name="T72" fmla="*/ 183 w 352"/>
              <a:gd name="T73" fmla="*/ 209 h 400"/>
              <a:gd name="T74" fmla="*/ 221 w 352"/>
              <a:gd name="T75" fmla="*/ 252 h 400"/>
              <a:gd name="T76" fmla="*/ 230 w 352"/>
              <a:gd name="T77" fmla="*/ 30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2" h="400">
                <a:moveTo>
                  <a:pt x="343" y="268"/>
                </a:moveTo>
                <a:cubicBezTo>
                  <a:pt x="339" y="245"/>
                  <a:pt x="331" y="231"/>
                  <a:pt x="319" y="209"/>
                </a:cubicBezTo>
                <a:cubicBezTo>
                  <a:pt x="308" y="192"/>
                  <a:pt x="288" y="172"/>
                  <a:pt x="273" y="160"/>
                </a:cubicBezTo>
                <a:cubicBezTo>
                  <a:pt x="262" y="151"/>
                  <a:pt x="249" y="143"/>
                  <a:pt x="238" y="134"/>
                </a:cubicBezTo>
                <a:cubicBezTo>
                  <a:pt x="241" y="134"/>
                  <a:pt x="241" y="134"/>
                  <a:pt x="241" y="134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258" y="134"/>
                  <a:pt x="266" y="134"/>
                  <a:pt x="274" y="133"/>
                </a:cubicBezTo>
                <a:cubicBezTo>
                  <a:pt x="283" y="132"/>
                  <a:pt x="306" y="128"/>
                  <a:pt x="313" y="114"/>
                </a:cubicBezTo>
                <a:cubicBezTo>
                  <a:pt x="318" y="104"/>
                  <a:pt x="314" y="99"/>
                  <a:pt x="311" y="97"/>
                </a:cubicBezTo>
                <a:cubicBezTo>
                  <a:pt x="306" y="93"/>
                  <a:pt x="295" y="94"/>
                  <a:pt x="283" y="96"/>
                </a:cubicBezTo>
                <a:cubicBezTo>
                  <a:pt x="288" y="92"/>
                  <a:pt x="291" y="88"/>
                  <a:pt x="292" y="84"/>
                </a:cubicBezTo>
                <a:cubicBezTo>
                  <a:pt x="292" y="84"/>
                  <a:pt x="292" y="83"/>
                  <a:pt x="292" y="82"/>
                </a:cubicBezTo>
                <a:cubicBezTo>
                  <a:pt x="292" y="80"/>
                  <a:pt x="292" y="78"/>
                  <a:pt x="290" y="76"/>
                </a:cubicBezTo>
                <a:cubicBezTo>
                  <a:pt x="289" y="75"/>
                  <a:pt x="289" y="75"/>
                  <a:pt x="289" y="75"/>
                </a:cubicBezTo>
                <a:cubicBezTo>
                  <a:pt x="287" y="74"/>
                  <a:pt x="287" y="74"/>
                  <a:pt x="287" y="74"/>
                </a:cubicBezTo>
                <a:cubicBezTo>
                  <a:pt x="272" y="72"/>
                  <a:pt x="251" y="83"/>
                  <a:pt x="237" y="97"/>
                </a:cubicBezTo>
                <a:cubicBezTo>
                  <a:pt x="252" y="77"/>
                  <a:pt x="280" y="51"/>
                  <a:pt x="285" y="30"/>
                </a:cubicBezTo>
                <a:cubicBezTo>
                  <a:pt x="266" y="29"/>
                  <a:pt x="247" y="25"/>
                  <a:pt x="231" y="16"/>
                </a:cubicBezTo>
                <a:cubicBezTo>
                  <a:pt x="216" y="8"/>
                  <a:pt x="209" y="0"/>
                  <a:pt x="191" y="3"/>
                </a:cubicBezTo>
                <a:cubicBezTo>
                  <a:pt x="174" y="5"/>
                  <a:pt x="158" y="13"/>
                  <a:pt x="142" y="17"/>
                </a:cubicBezTo>
                <a:cubicBezTo>
                  <a:pt x="124" y="22"/>
                  <a:pt x="108" y="15"/>
                  <a:pt x="90" y="18"/>
                </a:cubicBezTo>
                <a:cubicBezTo>
                  <a:pt x="87" y="49"/>
                  <a:pt x="125" y="79"/>
                  <a:pt x="136" y="108"/>
                </a:cubicBezTo>
                <a:cubicBezTo>
                  <a:pt x="131" y="109"/>
                  <a:pt x="126" y="110"/>
                  <a:pt x="121" y="112"/>
                </a:cubicBezTo>
                <a:cubicBezTo>
                  <a:pt x="121" y="112"/>
                  <a:pt x="121" y="112"/>
                  <a:pt x="121" y="112"/>
                </a:cubicBezTo>
                <a:cubicBezTo>
                  <a:pt x="118" y="113"/>
                  <a:pt x="115" y="114"/>
                  <a:pt x="114" y="116"/>
                </a:cubicBezTo>
                <a:cubicBezTo>
                  <a:pt x="111" y="119"/>
                  <a:pt x="111" y="119"/>
                  <a:pt x="111" y="119"/>
                </a:cubicBezTo>
                <a:cubicBezTo>
                  <a:pt x="113" y="123"/>
                  <a:pt x="113" y="123"/>
                  <a:pt x="113" y="123"/>
                </a:cubicBezTo>
                <a:cubicBezTo>
                  <a:pt x="116" y="127"/>
                  <a:pt x="120" y="129"/>
                  <a:pt x="127" y="130"/>
                </a:cubicBezTo>
                <a:cubicBezTo>
                  <a:pt x="113" y="139"/>
                  <a:pt x="96" y="149"/>
                  <a:pt x="84" y="159"/>
                </a:cubicBezTo>
                <a:cubicBezTo>
                  <a:pt x="69" y="172"/>
                  <a:pt x="46" y="198"/>
                  <a:pt x="34" y="214"/>
                </a:cubicBezTo>
                <a:cubicBezTo>
                  <a:pt x="13" y="240"/>
                  <a:pt x="0" y="275"/>
                  <a:pt x="6" y="307"/>
                </a:cubicBezTo>
                <a:cubicBezTo>
                  <a:pt x="18" y="370"/>
                  <a:pt x="92" y="391"/>
                  <a:pt x="149" y="391"/>
                </a:cubicBezTo>
                <a:cubicBezTo>
                  <a:pt x="212" y="391"/>
                  <a:pt x="293" y="400"/>
                  <a:pt x="335" y="348"/>
                </a:cubicBezTo>
                <a:cubicBezTo>
                  <a:pt x="352" y="327"/>
                  <a:pt x="347" y="295"/>
                  <a:pt x="343" y="268"/>
                </a:cubicBezTo>
                <a:close/>
                <a:moveTo>
                  <a:pt x="305" y="105"/>
                </a:moveTo>
                <a:cubicBezTo>
                  <a:pt x="305" y="105"/>
                  <a:pt x="305" y="106"/>
                  <a:pt x="303" y="109"/>
                </a:cubicBezTo>
                <a:cubicBezTo>
                  <a:pt x="299" y="117"/>
                  <a:pt x="284" y="121"/>
                  <a:pt x="273" y="123"/>
                </a:cubicBezTo>
                <a:cubicBezTo>
                  <a:pt x="266" y="124"/>
                  <a:pt x="258" y="124"/>
                  <a:pt x="251" y="123"/>
                </a:cubicBezTo>
                <a:cubicBezTo>
                  <a:pt x="243" y="123"/>
                  <a:pt x="243" y="123"/>
                  <a:pt x="243" y="123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63" y="112"/>
                  <a:pt x="300" y="101"/>
                  <a:pt x="305" y="105"/>
                </a:cubicBezTo>
                <a:close/>
                <a:moveTo>
                  <a:pt x="280" y="85"/>
                </a:moveTo>
                <a:cubicBezTo>
                  <a:pt x="275" y="90"/>
                  <a:pt x="260" y="99"/>
                  <a:pt x="251" y="104"/>
                </a:cubicBezTo>
                <a:cubicBezTo>
                  <a:pt x="247" y="106"/>
                  <a:pt x="243" y="108"/>
                  <a:pt x="239" y="111"/>
                </a:cubicBezTo>
                <a:cubicBezTo>
                  <a:pt x="239" y="111"/>
                  <a:pt x="239" y="111"/>
                  <a:pt x="239" y="111"/>
                </a:cubicBezTo>
                <a:cubicBezTo>
                  <a:pt x="249" y="98"/>
                  <a:pt x="267" y="86"/>
                  <a:pt x="280" y="85"/>
                </a:cubicBezTo>
                <a:close/>
                <a:moveTo>
                  <a:pt x="230" y="301"/>
                </a:moveTo>
                <a:cubicBezTo>
                  <a:pt x="227" y="306"/>
                  <a:pt x="223" y="311"/>
                  <a:pt x="218" y="315"/>
                </a:cubicBezTo>
                <a:cubicBezTo>
                  <a:pt x="213" y="319"/>
                  <a:pt x="208" y="322"/>
                  <a:pt x="203" y="323"/>
                </a:cubicBezTo>
                <a:cubicBezTo>
                  <a:pt x="197" y="325"/>
                  <a:pt x="191" y="326"/>
                  <a:pt x="183" y="326"/>
                </a:cubicBezTo>
                <a:cubicBezTo>
                  <a:pt x="183" y="344"/>
                  <a:pt x="183" y="344"/>
                  <a:pt x="183" y="344"/>
                </a:cubicBezTo>
                <a:cubicBezTo>
                  <a:pt x="169" y="344"/>
                  <a:pt x="169" y="344"/>
                  <a:pt x="169" y="344"/>
                </a:cubicBezTo>
                <a:cubicBezTo>
                  <a:pt x="169" y="326"/>
                  <a:pt x="169" y="326"/>
                  <a:pt x="169" y="326"/>
                </a:cubicBezTo>
                <a:cubicBezTo>
                  <a:pt x="160" y="326"/>
                  <a:pt x="152" y="324"/>
                  <a:pt x="147" y="322"/>
                </a:cubicBezTo>
                <a:cubicBezTo>
                  <a:pt x="141" y="320"/>
                  <a:pt x="136" y="317"/>
                  <a:pt x="132" y="313"/>
                </a:cubicBezTo>
                <a:cubicBezTo>
                  <a:pt x="127" y="309"/>
                  <a:pt x="124" y="305"/>
                  <a:pt x="122" y="300"/>
                </a:cubicBezTo>
                <a:cubicBezTo>
                  <a:pt x="120" y="296"/>
                  <a:pt x="118" y="291"/>
                  <a:pt x="117" y="284"/>
                </a:cubicBezTo>
                <a:cubicBezTo>
                  <a:pt x="155" y="280"/>
                  <a:pt x="155" y="280"/>
                  <a:pt x="155" y="280"/>
                </a:cubicBezTo>
                <a:cubicBezTo>
                  <a:pt x="156" y="286"/>
                  <a:pt x="158" y="291"/>
                  <a:pt x="160" y="293"/>
                </a:cubicBezTo>
                <a:cubicBezTo>
                  <a:pt x="162" y="296"/>
                  <a:pt x="165" y="299"/>
                  <a:pt x="169" y="301"/>
                </a:cubicBezTo>
                <a:cubicBezTo>
                  <a:pt x="169" y="267"/>
                  <a:pt x="169" y="267"/>
                  <a:pt x="169" y="267"/>
                </a:cubicBezTo>
                <a:cubicBezTo>
                  <a:pt x="156" y="264"/>
                  <a:pt x="147" y="261"/>
                  <a:pt x="142" y="258"/>
                </a:cubicBezTo>
                <a:cubicBezTo>
                  <a:pt x="137" y="255"/>
                  <a:pt x="132" y="251"/>
                  <a:pt x="128" y="246"/>
                </a:cubicBezTo>
                <a:cubicBezTo>
                  <a:pt x="124" y="240"/>
                  <a:pt x="122" y="233"/>
                  <a:pt x="122" y="225"/>
                </a:cubicBezTo>
                <a:cubicBezTo>
                  <a:pt x="122" y="213"/>
                  <a:pt x="126" y="204"/>
                  <a:pt x="134" y="196"/>
                </a:cubicBezTo>
                <a:cubicBezTo>
                  <a:pt x="142" y="189"/>
                  <a:pt x="154" y="185"/>
                  <a:pt x="169" y="184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83" y="175"/>
                  <a:pt x="183" y="175"/>
                  <a:pt x="183" y="175"/>
                </a:cubicBezTo>
                <a:cubicBezTo>
                  <a:pt x="183" y="184"/>
                  <a:pt x="183" y="184"/>
                  <a:pt x="183" y="184"/>
                </a:cubicBezTo>
                <a:cubicBezTo>
                  <a:pt x="197" y="185"/>
                  <a:pt x="208" y="188"/>
                  <a:pt x="215" y="194"/>
                </a:cubicBezTo>
                <a:cubicBezTo>
                  <a:pt x="223" y="200"/>
                  <a:pt x="228" y="208"/>
                  <a:pt x="230" y="218"/>
                </a:cubicBezTo>
                <a:cubicBezTo>
                  <a:pt x="195" y="223"/>
                  <a:pt x="195" y="223"/>
                  <a:pt x="195" y="223"/>
                </a:cubicBezTo>
                <a:cubicBezTo>
                  <a:pt x="193" y="219"/>
                  <a:pt x="191" y="216"/>
                  <a:pt x="190" y="214"/>
                </a:cubicBezTo>
                <a:cubicBezTo>
                  <a:pt x="189" y="212"/>
                  <a:pt x="186" y="211"/>
                  <a:pt x="183" y="209"/>
                </a:cubicBezTo>
                <a:cubicBezTo>
                  <a:pt x="183" y="236"/>
                  <a:pt x="183" y="236"/>
                  <a:pt x="183" y="236"/>
                </a:cubicBezTo>
                <a:cubicBezTo>
                  <a:pt x="202" y="241"/>
                  <a:pt x="215" y="247"/>
                  <a:pt x="221" y="252"/>
                </a:cubicBezTo>
                <a:cubicBezTo>
                  <a:pt x="230" y="260"/>
                  <a:pt x="234" y="270"/>
                  <a:pt x="234" y="282"/>
                </a:cubicBezTo>
                <a:cubicBezTo>
                  <a:pt x="234" y="288"/>
                  <a:pt x="233" y="295"/>
                  <a:pt x="230" y="30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285">
            <a:extLst>
              <a:ext uri="{FF2B5EF4-FFF2-40B4-BE49-F238E27FC236}">
                <a16:creationId xmlns:a16="http://schemas.microsoft.com/office/drawing/2014/main" id="{5295B581-8274-494E-AEC3-717ACC2C2B30}"/>
              </a:ext>
            </a:extLst>
          </p:cNvPr>
          <p:cNvSpPr>
            <a:spLocks noEditPoints="1"/>
          </p:cNvSpPr>
          <p:nvPr/>
        </p:nvSpPr>
        <p:spPr bwMode="auto">
          <a:xfrm>
            <a:off x="6706467" y="4367380"/>
            <a:ext cx="409078" cy="414167"/>
          </a:xfrm>
          <a:custGeom>
            <a:avLst/>
            <a:gdLst>
              <a:gd name="T0" fmla="*/ 101 w 201"/>
              <a:gd name="T1" fmla="*/ 60 h 203"/>
              <a:gd name="T2" fmla="*/ 58 w 201"/>
              <a:gd name="T3" fmla="*/ 103 h 203"/>
              <a:gd name="T4" fmla="*/ 101 w 201"/>
              <a:gd name="T5" fmla="*/ 147 h 203"/>
              <a:gd name="T6" fmla="*/ 144 w 201"/>
              <a:gd name="T7" fmla="*/ 103 h 203"/>
              <a:gd name="T8" fmla="*/ 101 w 201"/>
              <a:gd name="T9" fmla="*/ 60 h 203"/>
              <a:gd name="T10" fmla="*/ 180 w 201"/>
              <a:gd name="T11" fmla="*/ 101 h 203"/>
              <a:gd name="T12" fmla="*/ 180 w 201"/>
              <a:gd name="T13" fmla="*/ 95 h 203"/>
              <a:gd name="T14" fmla="*/ 201 w 201"/>
              <a:gd name="T15" fmla="*/ 90 h 203"/>
              <a:gd name="T16" fmla="*/ 193 w 201"/>
              <a:gd name="T17" fmla="*/ 61 h 203"/>
              <a:gd name="T18" fmla="*/ 172 w 201"/>
              <a:gd name="T19" fmla="*/ 67 h 203"/>
              <a:gd name="T20" fmla="*/ 162 w 201"/>
              <a:gd name="T21" fmla="*/ 51 h 203"/>
              <a:gd name="T22" fmla="*/ 176 w 201"/>
              <a:gd name="T23" fmla="*/ 34 h 203"/>
              <a:gd name="T24" fmla="*/ 153 w 201"/>
              <a:gd name="T25" fmla="*/ 15 h 203"/>
              <a:gd name="T26" fmla="*/ 139 w 201"/>
              <a:gd name="T27" fmla="*/ 32 h 203"/>
              <a:gd name="T28" fmla="*/ 115 w 201"/>
              <a:gd name="T29" fmla="*/ 23 h 203"/>
              <a:gd name="T30" fmla="*/ 115 w 201"/>
              <a:gd name="T31" fmla="*/ 1 h 203"/>
              <a:gd name="T32" fmla="*/ 101 w 201"/>
              <a:gd name="T33" fmla="*/ 0 h 203"/>
              <a:gd name="T34" fmla="*/ 86 w 201"/>
              <a:gd name="T35" fmla="*/ 1 h 203"/>
              <a:gd name="T36" fmla="*/ 86 w 201"/>
              <a:gd name="T37" fmla="*/ 23 h 203"/>
              <a:gd name="T38" fmla="*/ 68 w 201"/>
              <a:gd name="T39" fmla="*/ 29 h 203"/>
              <a:gd name="T40" fmla="*/ 55 w 201"/>
              <a:gd name="T41" fmla="*/ 11 h 203"/>
              <a:gd name="T42" fmla="*/ 31 w 201"/>
              <a:gd name="T43" fmla="*/ 28 h 203"/>
              <a:gd name="T44" fmla="*/ 43 w 201"/>
              <a:gd name="T45" fmla="*/ 46 h 203"/>
              <a:gd name="T46" fmla="*/ 32 w 201"/>
              <a:gd name="T47" fmla="*/ 60 h 203"/>
              <a:gd name="T48" fmla="*/ 12 w 201"/>
              <a:gd name="T49" fmla="*/ 53 h 203"/>
              <a:gd name="T50" fmla="*/ 1 w 201"/>
              <a:gd name="T51" fmla="*/ 81 h 203"/>
              <a:gd name="T52" fmla="*/ 22 w 201"/>
              <a:gd name="T53" fmla="*/ 88 h 203"/>
              <a:gd name="T54" fmla="*/ 21 w 201"/>
              <a:gd name="T55" fmla="*/ 101 h 203"/>
              <a:gd name="T56" fmla="*/ 21 w 201"/>
              <a:gd name="T57" fmla="*/ 107 h 203"/>
              <a:gd name="T58" fmla="*/ 0 w 201"/>
              <a:gd name="T59" fmla="*/ 113 h 203"/>
              <a:gd name="T60" fmla="*/ 7 w 201"/>
              <a:gd name="T61" fmla="*/ 142 h 203"/>
              <a:gd name="T62" fmla="*/ 28 w 201"/>
              <a:gd name="T63" fmla="*/ 136 h 203"/>
              <a:gd name="T64" fmla="*/ 39 w 201"/>
              <a:gd name="T65" fmla="*/ 152 h 203"/>
              <a:gd name="T66" fmla="*/ 25 w 201"/>
              <a:gd name="T67" fmla="*/ 169 h 203"/>
              <a:gd name="T68" fmla="*/ 47 w 201"/>
              <a:gd name="T69" fmla="*/ 188 h 203"/>
              <a:gd name="T70" fmla="*/ 61 w 201"/>
              <a:gd name="T71" fmla="*/ 171 h 203"/>
              <a:gd name="T72" fmla="*/ 86 w 201"/>
              <a:gd name="T73" fmla="*/ 180 h 203"/>
              <a:gd name="T74" fmla="*/ 86 w 201"/>
              <a:gd name="T75" fmla="*/ 202 h 203"/>
              <a:gd name="T76" fmla="*/ 101 w 201"/>
              <a:gd name="T77" fmla="*/ 203 h 203"/>
              <a:gd name="T78" fmla="*/ 115 w 201"/>
              <a:gd name="T79" fmla="*/ 202 h 203"/>
              <a:gd name="T80" fmla="*/ 115 w 201"/>
              <a:gd name="T81" fmla="*/ 180 h 203"/>
              <a:gd name="T82" fmla="*/ 134 w 201"/>
              <a:gd name="T83" fmla="*/ 174 h 203"/>
              <a:gd name="T84" fmla="*/ 146 w 201"/>
              <a:gd name="T85" fmla="*/ 192 h 203"/>
              <a:gd name="T86" fmla="*/ 170 w 201"/>
              <a:gd name="T87" fmla="*/ 175 h 203"/>
              <a:gd name="T88" fmla="*/ 158 w 201"/>
              <a:gd name="T89" fmla="*/ 157 h 203"/>
              <a:gd name="T90" fmla="*/ 169 w 201"/>
              <a:gd name="T91" fmla="*/ 142 h 203"/>
              <a:gd name="T92" fmla="*/ 190 w 201"/>
              <a:gd name="T93" fmla="*/ 150 h 203"/>
              <a:gd name="T94" fmla="*/ 200 w 201"/>
              <a:gd name="T95" fmla="*/ 121 h 203"/>
              <a:gd name="T96" fmla="*/ 179 w 201"/>
              <a:gd name="T97" fmla="*/ 114 h 203"/>
              <a:gd name="T98" fmla="*/ 180 w 201"/>
              <a:gd name="T99" fmla="*/ 101 h 203"/>
              <a:gd name="T100" fmla="*/ 101 w 201"/>
              <a:gd name="T101" fmla="*/ 158 h 203"/>
              <a:gd name="T102" fmla="*/ 47 w 201"/>
              <a:gd name="T103" fmla="*/ 103 h 203"/>
              <a:gd name="T104" fmla="*/ 101 w 201"/>
              <a:gd name="T105" fmla="*/ 49 h 203"/>
              <a:gd name="T106" fmla="*/ 155 w 201"/>
              <a:gd name="T107" fmla="*/ 103 h 203"/>
              <a:gd name="T108" fmla="*/ 101 w 201"/>
              <a:gd name="T109" fmla="*/ 15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1" h="203">
                <a:moveTo>
                  <a:pt x="101" y="60"/>
                </a:moveTo>
                <a:cubicBezTo>
                  <a:pt x="77" y="60"/>
                  <a:pt x="58" y="80"/>
                  <a:pt x="58" y="103"/>
                </a:cubicBezTo>
                <a:cubicBezTo>
                  <a:pt x="58" y="127"/>
                  <a:pt x="77" y="147"/>
                  <a:pt x="101" y="147"/>
                </a:cubicBezTo>
                <a:cubicBezTo>
                  <a:pt x="125" y="147"/>
                  <a:pt x="144" y="127"/>
                  <a:pt x="144" y="103"/>
                </a:cubicBezTo>
                <a:cubicBezTo>
                  <a:pt x="144" y="80"/>
                  <a:pt x="125" y="60"/>
                  <a:pt x="101" y="60"/>
                </a:cubicBezTo>
                <a:close/>
                <a:moveTo>
                  <a:pt x="180" y="101"/>
                </a:moveTo>
                <a:cubicBezTo>
                  <a:pt x="180" y="99"/>
                  <a:pt x="180" y="97"/>
                  <a:pt x="180" y="95"/>
                </a:cubicBezTo>
                <a:cubicBezTo>
                  <a:pt x="201" y="90"/>
                  <a:pt x="201" y="90"/>
                  <a:pt x="201" y="90"/>
                </a:cubicBezTo>
                <a:cubicBezTo>
                  <a:pt x="200" y="80"/>
                  <a:pt x="197" y="70"/>
                  <a:pt x="193" y="61"/>
                </a:cubicBezTo>
                <a:cubicBezTo>
                  <a:pt x="172" y="67"/>
                  <a:pt x="172" y="67"/>
                  <a:pt x="172" y="67"/>
                </a:cubicBezTo>
                <a:cubicBezTo>
                  <a:pt x="170" y="61"/>
                  <a:pt x="166" y="56"/>
                  <a:pt x="162" y="51"/>
                </a:cubicBezTo>
                <a:cubicBezTo>
                  <a:pt x="176" y="34"/>
                  <a:pt x="176" y="34"/>
                  <a:pt x="176" y="34"/>
                </a:cubicBezTo>
                <a:cubicBezTo>
                  <a:pt x="170" y="27"/>
                  <a:pt x="162" y="20"/>
                  <a:pt x="153" y="15"/>
                </a:cubicBezTo>
                <a:cubicBezTo>
                  <a:pt x="139" y="32"/>
                  <a:pt x="139" y="32"/>
                  <a:pt x="139" y="32"/>
                </a:cubicBezTo>
                <a:cubicBezTo>
                  <a:pt x="132" y="28"/>
                  <a:pt x="124" y="25"/>
                  <a:pt x="115" y="23"/>
                </a:cubicBezTo>
                <a:cubicBezTo>
                  <a:pt x="115" y="1"/>
                  <a:pt x="115" y="1"/>
                  <a:pt x="115" y="1"/>
                </a:cubicBezTo>
                <a:cubicBezTo>
                  <a:pt x="111" y="1"/>
                  <a:pt x="106" y="0"/>
                  <a:pt x="101" y="0"/>
                </a:cubicBezTo>
                <a:cubicBezTo>
                  <a:pt x="95" y="0"/>
                  <a:pt x="91" y="1"/>
                  <a:pt x="86" y="1"/>
                </a:cubicBezTo>
                <a:cubicBezTo>
                  <a:pt x="86" y="23"/>
                  <a:pt x="86" y="23"/>
                  <a:pt x="86" y="23"/>
                </a:cubicBezTo>
                <a:cubicBezTo>
                  <a:pt x="79" y="24"/>
                  <a:pt x="73" y="26"/>
                  <a:pt x="68" y="29"/>
                </a:cubicBezTo>
                <a:cubicBezTo>
                  <a:pt x="55" y="11"/>
                  <a:pt x="55" y="11"/>
                  <a:pt x="55" y="11"/>
                </a:cubicBezTo>
                <a:cubicBezTo>
                  <a:pt x="46" y="15"/>
                  <a:pt x="38" y="21"/>
                  <a:pt x="31" y="28"/>
                </a:cubicBezTo>
                <a:cubicBezTo>
                  <a:pt x="43" y="46"/>
                  <a:pt x="43" y="46"/>
                  <a:pt x="43" y="46"/>
                </a:cubicBezTo>
                <a:cubicBezTo>
                  <a:pt x="39" y="50"/>
                  <a:pt x="35" y="55"/>
                  <a:pt x="32" y="60"/>
                </a:cubicBezTo>
                <a:cubicBezTo>
                  <a:pt x="12" y="53"/>
                  <a:pt x="12" y="53"/>
                  <a:pt x="12" y="53"/>
                </a:cubicBezTo>
                <a:cubicBezTo>
                  <a:pt x="7" y="62"/>
                  <a:pt x="3" y="71"/>
                  <a:pt x="1" y="81"/>
                </a:cubicBezTo>
                <a:cubicBezTo>
                  <a:pt x="22" y="88"/>
                  <a:pt x="22" y="88"/>
                  <a:pt x="22" y="88"/>
                </a:cubicBezTo>
                <a:cubicBezTo>
                  <a:pt x="21" y="93"/>
                  <a:pt x="21" y="97"/>
                  <a:pt x="21" y="101"/>
                </a:cubicBezTo>
                <a:cubicBezTo>
                  <a:pt x="21" y="103"/>
                  <a:pt x="21" y="105"/>
                  <a:pt x="21" y="107"/>
                </a:cubicBezTo>
                <a:cubicBezTo>
                  <a:pt x="0" y="113"/>
                  <a:pt x="0" y="113"/>
                  <a:pt x="0" y="113"/>
                </a:cubicBezTo>
                <a:cubicBezTo>
                  <a:pt x="1" y="123"/>
                  <a:pt x="4" y="133"/>
                  <a:pt x="7" y="142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31" y="142"/>
                  <a:pt x="35" y="147"/>
                  <a:pt x="39" y="152"/>
                </a:cubicBezTo>
                <a:cubicBezTo>
                  <a:pt x="25" y="169"/>
                  <a:pt x="25" y="169"/>
                  <a:pt x="25" y="169"/>
                </a:cubicBezTo>
                <a:cubicBezTo>
                  <a:pt x="31" y="176"/>
                  <a:pt x="39" y="182"/>
                  <a:pt x="47" y="188"/>
                </a:cubicBezTo>
                <a:cubicBezTo>
                  <a:pt x="61" y="171"/>
                  <a:pt x="61" y="171"/>
                  <a:pt x="61" y="171"/>
                </a:cubicBezTo>
                <a:cubicBezTo>
                  <a:pt x="69" y="175"/>
                  <a:pt x="77" y="178"/>
                  <a:pt x="86" y="180"/>
                </a:cubicBezTo>
                <a:cubicBezTo>
                  <a:pt x="86" y="202"/>
                  <a:pt x="86" y="202"/>
                  <a:pt x="86" y="202"/>
                </a:cubicBezTo>
                <a:cubicBezTo>
                  <a:pt x="91" y="202"/>
                  <a:pt x="95" y="203"/>
                  <a:pt x="101" y="203"/>
                </a:cubicBezTo>
                <a:cubicBezTo>
                  <a:pt x="106" y="203"/>
                  <a:pt x="111" y="202"/>
                  <a:pt x="115" y="202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22" y="179"/>
                  <a:pt x="128" y="177"/>
                  <a:pt x="134" y="174"/>
                </a:cubicBezTo>
                <a:cubicBezTo>
                  <a:pt x="146" y="192"/>
                  <a:pt x="146" y="192"/>
                  <a:pt x="146" y="192"/>
                </a:cubicBezTo>
                <a:cubicBezTo>
                  <a:pt x="155" y="188"/>
                  <a:pt x="163" y="182"/>
                  <a:pt x="170" y="175"/>
                </a:cubicBezTo>
                <a:cubicBezTo>
                  <a:pt x="158" y="157"/>
                  <a:pt x="158" y="157"/>
                  <a:pt x="158" y="157"/>
                </a:cubicBezTo>
                <a:cubicBezTo>
                  <a:pt x="162" y="153"/>
                  <a:pt x="166" y="148"/>
                  <a:pt x="169" y="142"/>
                </a:cubicBezTo>
                <a:cubicBezTo>
                  <a:pt x="190" y="150"/>
                  <a:pt x="190" y="150"/>
                  <a:pt x="190" y="150"/>
                </a:cubicBezTo>
                <a:cubicBezTo>
                  <a:pt x="194" y="141"/>
                  <a:pt x="198" y="131"/>
                  <a:pt x="200" y="121"/>
                </a:cubicBezTo>
                <a:cubicBezTo>
                  <a:pt x="179" y="114"/>
                  <a:pt x="179" y="114"/>
                  <a:pt x="179" y="114"/>
                </a:cubicBezTo>
                <a:cubicBezTo>
                  <a:pt x="180" y="110"/>
                  <a:pt x="180" y="106"/>
                  <a:pt x="180" y="101"/>
                </a:cubicBezTo>
                <a:close/>
                <a:moveTo>
                  <a:pt x="101" y="158"/>
                </a:moveTo>
                <a:cubicBezTo>
                  <a:pt x="71" y="158"/>
                  <a:pt x="47" y="133"/>
                  <a:pt x="47" y="103"/>
                </a:cubicBezTo>
                <a:cubicBezTo>
                  <a:pt x="47" y="73"/>
                  <a:pt x="71" y="49"/>
                  <a:pt x="101" y="49"/>
                </a:cubicBezTo>
                <a:cubicBezTo>
                  <a:pt x="131" y="49"/>
                  <a:pt x="155" y="73"/>
                  <a:pt x="155" y="103"/>
                </a:cubicBezTo>
                <a:cubicBezTo>
                  <a:pt x="155" y="133"/>
                  <a:pt x="131" y="158"/>
                  <a:pt x="101" y="1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CFACD21-C4C1-469F-908D-9811393A97BA}"/>
              </a:ext>
            </a:extLst>
          </p:cNvPr>
          <p:cNvGrpSpPr/>
          <p:nvPr/>
        </p:nvGrpSpPr>
        <p:grpSpPr>
          <a:xfrm>
            <a:off x="7327019" y="3705327"/>
            <a:ext cx="531013" cy="444293"/>
            <a:chOff x="4156075" y="2292350"/>
            <a:chExt cx="552450" cy="376238"/>
          </a:xfrm>
          <a:solidFill>
            <a:schemeClr val="tx1"/>
          </a:solidFill>
        </p:grpSpPr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D7A0D588-AC19-4297-A713-DE882202E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5" y="2292350"/>
              <a:ext cx="158750" cy="161925"/>
            </a:xfrm>
            <a:custGeom>
              <a:avLst/>
              <a:gdLst>
                <a:gd name="T0" fmla="*/ 21 w 42"/>
                <a:gd name="T1" fmla="*/ 0 h 43"/>
                <a:gd name="T2" fmla="*/ 0 w 42"/>
                <a:gd name="T3" fmla="*/ 22 h 43"/>
                <a:gd name="T4" fmla="*/ 21 w 42"/>
                <a:gd name="T5" fmla="*/ 43 h 43"/>
                <a:gd name="T6" fmla="*/ 21 w 42"/>
                <a:gd name="T7" fmla="*/ 43 h 43"/>
                <a:gd name="T8" fmla="*/ 42 w 42"/>
                <a:gd name="T9" fmla="*/ 22 h 43"/>
                <a:gd name="T10" fmla="*/ 21 w 42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cubicBezTo>
                    <a:pt x="9" y="0"/>
                    <a:pt x="0" y="10"/>
                    <a:pt x="0" y="22"/>
                  </a:cubicBezTo>
                  <a:cubicBezTo>
                    <a:pt x="0" y="33"/>
                    <a:pt x="9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33" y="43"/>
                    <a:pt x="42" y="33"/>
                    <a:pt x="42" y="22"/>
                  </a:cubicBezTo>
                  <a:cubicBezTo>
                    <a:pt x="42" y="10"/>
                    <a:pt x="33" y="0"/>
                    <a:pt x="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24AEEB8C-7C40-4A20-95D7-A690AD737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663" y="2462213"/>
              <a:ext cx="295275" cy="206375"/>
            </a:xfrm>
            <a:custGeom>
              <a:avLst/>
              <a:gdLst>
                <a:gd name="T0" fmla="*/ 55 w 78"/>
                <a:gd name="T1" fmla="*/ 0 h 55"/>
                <a:gd name="T2" fmla="*/ 39 w 78"/>
                <a:gd name="T3" fmla="*/ 45 h 55"/>
                <a:gd name="T4" fmla="*/ 23 w 78"/>
                <a:gd name="T5" fmla="*/ 0 h 55"/>
                <a:gd name="T6" fmla="*/ 0 w 78"/>
                <a:gd name="T7" fmla="*/ 33 h 55"/>
                <a:gd name="T8" fmla="*/ 0 w 78"/>
                <a:gd name="T9" fmla="*/ 34 h 55"/>
                <a:gd name="T10" fmla="*/ 0 w 78"/>
                <a:gd name="T11" fmla="*/ 35 h 55"/>
                <a:gd name="T12" fmla="*/ 39 w 78"/>
                <a:gd name="T13" fmla="*/ 55 h 55"/>
                <a:gd name="T14" fmla="*/ 78 w 78"/>
                <a:gd name="T15" fmla="*/ 35 h 55"/>
                <a:gd name="T16" fmla="*/ 78 w 78"/>
                <a:gd name="T17" fmla="*/ 34 h 55"/>
                <a:gd name="T18" fmla="*/ 78 w 78"/>
                <a:gd name="T19" fmla="*/ 33 h 55"/>
                <a:gd name="T20" fmla="*/ 55 w 78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55">
                  <a:moveTo>
                    <a:pt x="55" y="0"/>
                  </a:moveTo>
                  <a:cubicBezTo>
                    <a:pt x="39" y="45"/>
                    <a:pt x="39" y="45"/>
                    <a:pt x="39" y="4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6"/>
                    <a:pt x="1" y="19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44"/>
                    <a:pt x="18" y="55"/>
                    <a:pt x="39" y="55"/>
                  </a:cubicBezTo>
                  <a:cubicBezTo>
                    <a:pt x="60" y="55"/>
                    <a:pt x="77" y="44"/>
                    <a:pt x="78" y="35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19"/>
                    <a:pt x="68" y="6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35DFA638-61D6-4E4C-8403-CA4F61699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5" y="2457450"/>
              <a:ext cx="30163" cy="30163"/>
            </a:xfrm>
            <a:custGeom>
              <a:avLst/>
              <a:gdLst>
                <a:gd name="T0" fmla="*/ 10 w 19"/>
                <a:gd name="T1" fmla="*/ 0 h 19"/>
                <a:gd name="T2" fmla="*/ 0 w 19"/>
                <a:gd name="T3" fmla="*/ 10 h 19"/>
                <a:gd name="T4" fmla="*/ 10 w 19"/>
                <a:gd name="T5" fmla="*/ 19 h 19"/>
                <a:gd name="T6" fmla="*/ 19 w 19"/>
                <a:gd name="T7" fmla="*/ 10 h 19"/>
                <a:gd name="T8" fmla="*/ 10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0" y="10"/>
                  </a:lnTo>
                  <a:lnTo>
                    <a:pt x="10" y="19"/>
                  </a:lnTo>
                  <a:lnTo>
                    <a:pt x="19" y="1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077C8A30-2039-46A1-9862-8A2FAFEC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5" y="2457450"/>
              <a:ext cx="30163" cy="30163"/>
            </a:xfrm>
            <a:custGeom>
              <a:avLst/>
              <a:gdLst>
                <a:gd name="T0" fmla="*/ 10 w 19"/>
                <a:gd name="T1" fmla="*/ 0 h 19"/>
                <a:gd name="T2" fmla="*/ 0 w 19"/>
                <a:gd name="T3" fmla="*/ 10 h 19"/>
                <a:gd name="T4" fmla="*/ 10 w 19"/>
                <a:gd name="T5" fmla="*/ 19 h 19"/>
                <a:gd name="T6" fmla="*/ 19 w 19"/>
                <a:gd name="T7" fmla="*/ 10 h 19"/>
                <a:gd name="T8" fmla="*/ 10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0" y="10"/>
                  </a:lnTo>
                  <a:lnTo>
                    <a:pt x="10" y="19"/>
                  </a:lnTo>
                  <a:lnTo>
                    <a:pt x="19" y="10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54F61BEE-2D88-4BC4-9EE1-A62020842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488" y="2487613"/>
              <a:ext cx="46038" cy="109538"/>
            </a:xfrm>
            <a:custGeom>
              <a:avLst/>
              <a:gdLst>
                <a:gd name="T0" fmla="*/ 15 w 29"/>
                <a:gd name="T1" fmla="*/ 0 h 69"/>
                <a:gd name="T2" fmla="*/ 7 w 29"/>
                <a:gd name="T3" fmla="*/ 5 h 69"/>
                <a:gd name="T4" fmla="*/ 0 w 29"/>
                <a:gd name="T5" fmla="*/ 36 h 69"/>
                <a:gd name="T6" fmla="*/ 15 w 29"/>
                <a:gd name="T7" fmla="*/ 69 h 69"/>
                <a:gd name="T8" fmla="*/ 29 w 29"/>
                <a:gd name="T9" fmla="*/ 36 h 69"/>
                <a:gd name="T10" fmla="*/ 22 w 29"/>
                <a:gd name="T11" fmla="*/ 5 h 69"/>
                <a:gd name="T12" fmla="*/ 15 w 29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69">
                  <a:moveTo>
                    <a:pt x="15" y="0"/>
                  </a:moveTo>
                  <a:lnTo>
                    <a:pt x="7" y="5"/>
                  </a:lnTo>
                  <a:lnTo>
                    <a:pt x="0" y="36"/>
                  </a:lnTo>
                  <a:lnTo>
                    <a:pt x="15" y="69"/>
                  </a:lnTo>
                  <a:lnTo>
                    <a:pt x="29" y="36"/>
                  </a:lnTo>
                  <a:lnTo>
                    <a:pt x="22" y="5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58D33D33-DE0D-4E1E-91D0-18030E142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488" y="2487613"/>
              <a:ext cx="46038" cy="109538"/>
            </a:xfrm>
            <a:custGeom>
              <a:avLst/>
              <a:gdLst>
                <a:gd name="T0" fmla="*/ 15 w 29"/>
                <a:gd name="T1" fmla="*/ 0 h 69"/>
                <a:gd name="T2" fmla="*/ 7 w 29"/>
                <a:gd name="T3" fmla="*/ 5 h 69"/>
                <a:gd name="T4" fmla="*/ 0 w 29"/>
                <a:gd name="T5" fmla="*/ 36 h 69"/>
                <a:gd name="T6" fmla="*/ 15 w 29"/>
                <a:gd name="T7" fmla="*/ 69 h 69"/>
                <a:gd name="T8" fmla="*/ 29 w 29"/>
                <a:gd name="T9" fmla="*/ 36 h 69"/>
                <a:gd name="T10" fmla="*/ 22 w 29"/>
                <a:gd name="T11" fmla="*/ 5 h 69"/>
                <a:gd name="T12" fmla="*/ 15 w 29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69">
                  <a:moveTo>
                    <a:pt x="15" y="0"/>
                  </a:moveTo>
                  <a:lnTo>
                    <a:pt x="7" y="5"/>
                  </a:lnTo>
                  <a:lnTo>
                    <a:pt x="0" y="36"/>
                  </a:lnTo>
                  <a:lnTo>
                    <a:pt x="15" y="69"/>
                  </a:lnTo>
                  <a:lnTo>
                    <a:pt x="29" y="36"/>
                  </a:lnTo>
                  <a:lnTo>
                    <a:pt x="22" y="5"/>
                  </a:lnTo>
                  <a:lnTo>
                    <a:pt x="1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Oval 33">
              <a:extLst>
                <a:ext uri="{FF2B5EF4-FFF2-40B4-BE49-F238E27FC236}">
                  <a16:creationId xmlns:a16="http://schemas.microsoft.com/office/drawing/2014/main" id="{86332EA2-5371-4610-836E-C4DB4ADC2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2333625"/>
              <a:ext cx="115888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5606B7DF-0E59-4185-B044-885B132FC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2454275"/>
              <a:ext cx="17463" cy="22225"/>
            </a:xfrm>
            <a:custGeom>
              <a:avLst/>
              <a:gdLst>
                <a:gd name="T0" fmla="*/ 4 w 11"/>
                <a:gd name="T1" fmla="*/ 0 h 14"/>
                <a:gd name="T2" fmla="*/ 0 w 11"/>
                <a:gd name="T3" fmla="*/ 7 h 14"/>
                <a:gd name="T4" fmla="*/ 4 w 11"/>
                <a:gd name="T5" fmla="*/ 14 h 14"/>
                <a:gd name="T6" fmla="*/ 11 w 11"/>
                <a:gd name="T7" fmla="*/ 7 h 14"/>
                <a:gd name="T8" fmla="*/ 4 w 1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4" y="0"/>
                  </a:moveTo>
                  <a:lnTo>
                    <a:pt x="0" y="7"/>
                  </a:lnTo>
                  <a:lnTo>
                    <a:pt x="4" y="14"/>
                  </a:lnTo>
                  <a:lnTo>
                    <a:pt x="11" y="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0FE259DA-CE62-48C5-88EC-DEC773B86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2454275"/>
              <a:ext cx="17463" cy="22225"/>
            </a:xfrm>
            <a:custGeom>
              <a:avLst/>
              <a:gdLst>
                <a:gd name="T0" fmla="*/ 4 w 11"/>
                <a:gd name="T1" fmla="*/ 0 h 14"/>
                <a:gd name="T2" fmla="*/ 0 w 11"/>
                <a:gd name="T3" fmla="*/ 7 h 14"/>
                <a:gd name="T4" fmla="*/ 4 w 11"/>
                <a:gd name="T5" fmla="*/ 14 h 14"/>
                <a:gd name="T6" fmla="*/ 11 w 11"/>
                <a:gd name="T7" fmla="*/ 7 h 14"/>
                <a:gd name="T8" fmla="*/ 4 w 1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4" y="0"/>
                  </a:moveTo>
                  <a:lnTo>
                    <a:pt x="0" y="7"/>
                  </a:lnTo>
                  <a:lnTo>
                    <a:pt x="4" y="14"/>
                  </a:lnTo>
                  <a:lnTo>
                    <a:pt x="11" y="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2207971E-8F02-44AB-AA01-49126BD06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563" y="2476500"/>
              <a:ext cx="33338" cy="79375"/>
            </a:xfrm>
            <a:custGeom>
              <a:avLst/>
              <a:gdLst>
                <a:gd name="T0" fmla="*/ 9 w 21"/>
                <a:gd name="T1" fmla="*/ 0 h 50"/>
                <a:gd name="T2" fmla="*/ 9 w 21"/>
                <a:gd name="T3" fmla="*/ 0 h 50"/>
                <a:gd name="T4" fmla="*/ 5 w 21"/>
                <a:gd name="T5" fmla="*/ 5 h 50"/>
                <a:gd name="T6" fmla="*/ 0 w 21"/>
                <a:gd name="T7" fmla="*/ 26 h 50"/>
                <a:gd name="T8" fmla="*/ 9 w 21"/>
                <a:gd name="T9" fmla="*/ 50 h 50"/>
                <a:gd name="T10" fmla="*/ 21 w 21"/>
                <a:gd name="T11" fmla="*/ 26 h 50"/>
                <a:gd name="T12" fmla="*/ 14 w 21"/>
                <a:gd name="T13" fmla="*/ 5 h 50"/>
                <a:gd name="T14" fmla="*/ 9 w 21"/>
                <a:gd name="T1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0">
                  <a:moveTo>
                    <a:pt x="9" y="0"/>
                  </a:moveTo>
                  <a:lnTo>
                    <a:pt x="9" y="0"/>
                  </a:lnTo>
                  <a:lnTo>
                    <a:pt x="5" y="5"/>
                  </a:lnTo>
                  <a:lnTo>
                    <a:pt x="0" y="26"/>
                  </a:lnTo>
                  <a:lnTo>
                    <a:pt x="9" y="50"/>
                  </a:lnTo>
                  <a:lnTo>
                    <a:pt x="21" y="26"/>
                  </a:lnTo>
                  <a:lnTo>
                    <a:pt x="14" y="5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B4521399-41EE-42B6-8D29-C5696EA7A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563" y="2476500"/>
              <a:ext cx="33338" cy="79375"/>
            </a:xfrm>
            <a:custGeom>
              <a:avLst/>
              <a:gdLst>
                <a:gd name="T0" fmla="*/ 9 w 21"/>
                <a:gd name="T1" fmla="*/ 0 h 50"/>
                <a:gd name="T2" fmla="*/ 9 w 21"/>
                <a:gd name="T3" fmla="*/ 0 h 50"/>
                <a:gd name="T4" fmla="*/ 5 w 21"/>
                <a:gd name="T5" fmla="*/ 5 h 50"/>
                <a:gd name="T6" fmla="*/ 0 w 21"/>
                <a:gd name="T7" fmla="*/ 26 h 50"/>
                <a:gd name="T8" fmla="*/ 9 w 21"/>
                <a:gd name="T9" fmla="*/ 50 h 50"/>
                <a:gd name="T10" fmla="*/ 21 w 21"/>
                <a:gd name="T11" fmla="*/ 26 h 50"/>
                <a:gd name="T12" fmla="*/ 14 w 21"/>
                <a:gd name="T13" fmla="*/ 5 h 50"/>
                <a:gd name="T14" fmla="*/ 9 w 21"/>
                <a:gd name="T1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0">
                  <a:moveTo>
                    <a:pt x="9" y="0"/>
                  </a:moveTo>
                  <a:lnTo>
                    <a:pt x="9" y="0"/>
                  </a:lnTo>
                  <a:lnTo>
                    <a:pt x="5" y="5"/>
                  </a:lnTo>
                  <a:lnTo>
                    <a:pt x="0" y="26"/>
                  </a:lnTo>
                  <a:lnTo>
                    <a:pt x="9" y="50"/>
                  </a:lnTo>
                  <a:lnTo>
                    <a:pt x="21" y="26"/>
                  </a:lnTo>
                  <a:lnTo>
                    <a:pt x="14" y="5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38">
              <a:extLst>
                <a:ext uri="{FF2B5EF4-FFF2-40B4-BE49-F238E27FC236}">
                  <a16:creationId xmlns:a16="http://schemas.microsoft.com/office/drawing/2014/main" id="{98581D0B-2492-4563-ACAA-B943E9769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838" y="2333625"/>
              <a:ext cx="117475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C103CFFA-B9CE-4862-A78D-7627FE8A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725" y="2457450"/>
              <a:ext cx="177800" cy="150813"/>
            </a:xfrm>
            <a:custGeom>
              <a:avLst/>
              <a:gdLst>
                <a:gd name="T0" fmla="*/ 30 w 47"/>
                <a:gd name="T1" fmla="*/ 0 h 40"/>
                <a:gd name="T2" fmla="*/ 19 w 47"/>
                <a:gd name="T3" fmla="*/ 33 h 40"/>
                <a:gd name="T4" fmla="*/ 7 w 47"/>
                <a:gd name="T5" fmla="*/ 0 h 40"/>
                <a:gd name="T6" fmla="*/ 0 w 47"/>
                <a:gd name="T7" fmla="*/ 5 h 40"/>
                <a:gd name="T8" fmla="*/ 15 w 47"/>
                <a:gd name="T9" fmla="*/ 34 h 40"/>
                <a:gd name="T10" fmla="*/ 15 w 47"/>
                <a:gd name="T11" fmla="*/ 35 h 40"/>
                <a:gd name="T12" fmla="*/ 15 w 47"/>
                <a:gd name="T13" fmla="*/ 36 h 40"/>
                <a:gd name="T14" fmla="*/ 15 w 47"/>
                <a:gd name="T15" fmla="*/ 36 h 40"/>
                <a:gd name="T16" fmla="*/ 14 w 47"/>
                <a:gd name="T17" fmla="*/ 40 h 40"/>
                <a:gd name="T18" fmla="*/ 19 w 47"/>
                <a:gd name="T19" fmla="*/ 40 h 40"/>
                <a:gd name="T20" fmla="*/ 47 w 47"/>
                <a:gd name="T21" fmla="*/ 25 h 40"/>
                <a:gd name="T22" fmla="*/ 47 w 47"/>
                <a:gd name="T23" fmla="*/ 25 h 40"/>
                <a:gd name="T24" fmla="*/ 47 w 47"/>
                <a:gd name="T25" fmla="*/ 25 h 40"/>
                <a:gd name="T26" fmla="*/ 30 w 47"/>
                <a:gd name="T2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40">
                  <a:moveTo>
                    <a:pt x="30" y="0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1"/>
                    <a:pt x="2" y="3"/>
                    <a:pt x="0" y="5"/>
                  </a:cubicBezTo>
                  <a:cubicBezTo>
                    <a:pt x="8" y="12"/>
                    <a:pt x="14" y="23"/>
                    <a:pt x="15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7"/>
                    <a:pt x="14" y="38"/>
                    <a:pt x="14" y="40"/>
                  </a:cubicBezTo>
                  <a:cubicBezTo>
                    <a:pt x="15" y="40"/>
                    <a:pt x="17" y="40"/>
                    <a:pt x="19" y="40"/>
                  </a:cubicBezTo>
                  <a:cubicBezTo>
                    <a:pt x="34" y="40"/>
                    <a:pt x="46" y="32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14"/>
                    <a:pt x="4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11BCF857-1EF4-4B37-BA6F-FE5C72A8D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050" y="2454275"/>
              <a:ext cx="19050" cy="22225"/>
            </a:xfrm>
            <a:custGeom>
              <a:avLst/>
              <a:gdLst>
                <a:gd name="T0" fmla="*/ 7 w 12"/>
                <a:gd name="T1" fmla="*/ 0 h 14"/>
                <a:gd name="T2" fmla="*/ 0 w 12"/>
                <a:gd name="T3" fmla="*/ 7 h 14"/>
                <a:gd name="T4" fmla="*/ 7 w 12"/>
                <a:gd name="T5" fmla="*/ 14 h 14"/>
                <a:gd name="T6" fmla="*/ 12 w 12"/>
                <a:gd name="T7" fmla="*/ 7 h 14"/>
                <a:gd name="T8" fmla="*/ 7 w 1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B8069E24-76D4-4D8D-A340-0B0145F04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050" y="2454275"/>
              <a:ext cx="19050" cy="22225"/>
            </a:xfrm>
            <a:custGeom>
              <a:avLst/>
              <a:gdLst>
                <a:gd name="T0" fmla="*/ 7 w 12"/>
                <a:gd name="T1" fmla="*/ 0 h 14"/>
                <a:gd name="T2" fmla="*/ 0 w 12"/>
                <a:gd name="T3" fmla="*/ 7 h 14"/>
                <a:gd name="T4" fmla="*/ 7 w 12"/>
                <a:gd name="T5" fmla="*/ 14 h 14"/>
                <a:gd name="T6" fmla="*/ 12 w 12"/>
                <a:gd name="T7" fmla="*/ 7 h 14"/>
                <a:gd name="T8" fmla="*/ 7 w 1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7"/>
                  </a:lnTo>
                  <a:lnTo>
                    <a:pt x="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5217FFDF-3333-4D9D-9FF6-3FC308B9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113" y="2476500"/>
              <a:ext cx="33338" cy="79375"/>
            </a:xfrm>
            <a:custGeom>
              <a:avLst/>
              <a:gdLst>
                <a:gd name="T0" fmla="*/ 12 w 21"/>
                <a:gd name="T1" fmla="*/ 0 h 50"/>
                <a:gd name="T2" fmla="*/ 12 w 21"/>
                <a:gd name="T3" fmla="*/ 0 h 50"/>
                <a:gd name="T4" fmla="*/ 7 w 21"/>
                <a:gd name="T5" fmla="*/ 5 h 50"/>
                <a:gd name="T6" fmla="*/ 0 w 21"/>
                <a:gd name="T7" fmla="*/ 26 h 50"/>
                <a:gd name="T8" fmla="*/ 12 w 21"/>
                <a:gd name="T9" fmla="*/ 50 h 50"/>
                <a:gd name="T10" fmla="*/ 21 w 21"/>
                <a:gd name="T11" fmla="*/ 26 h 50"/>
                <a:gd name="T12" fmla="*/ 17 w 21"/>
                <a:gd name="T13" fmla="*/ 5 h 50"/>
                <a:gd name="T14" fmla="*/ 12 w 21"/>
                <a:gd name="T1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0">
                  <a:moveTo>
                    <a:pt x="12" y="0"/>
                  </a:moveTo>
                  <a:lnTo>
                    <a:pt x="12" y="0"/>
                  </a:lnTo>
                  <a:lnTo>
                    <a:pt x="7" y="5"/>
                  </a:lnTo>
                  <a:lnTo>
                    <a:pt x="0" y="26"/>
                  </a:lnTo>
                  <a:lnTo>
                    <a:pt x="12" y="50"/>
                  </a:lnTo>
                  <a:lnTo>
                    <a:pt x="21" y="26"/>
                  </a:lnTo>
                  <a:lnTo>
                    <a:pt x="17" y="5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6B7B461A-855E-454D-B38F-251EC749A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113" y="2476500"/>
              <a:ext cx="33338" cy="79375"/>
            </a:xfrm>
            <a:custGeom>
              <a:avLst/>
              <a:gdLst>
                <a:gd name="T0" fmla="*/ 12 w 21"/>
                <a:gd name="T1" fmla="*/ 0 h 50"/>
                <a:gd name="T2" fmla="*/ 12 w 21"/>
                <a:gd name="T3" fmla="*/ 0 h 50"/>
                <a:gd name="T4" fmla="*/ 7 w 21"/>
                <a:gd name="T5" fmla="*/ 5 h 50"/>
                <a:gd name="T6" fmla="*/ 0 w 21"/>
                <a:gd name="T7" fmla="*/ 26 h 50"/>
                <a:gd name="T8" fmla="*/ 12 w 21"/>
                <a:gd name="T9" fmla="*/ 50 h 50"/>
                <a:gd name="T10" fmla="*/ 21 w 21"/>
                <a:gd name="T11" fmla="*/ 26 h 50"/>
                <a:gd name="T12" fmla="*/ 17 w 21"/>
                <a:gd name="T13" fmla="*/ 5 h 50"/>
                <a:gd name="T14" fmla="*/ 12 w 21"/>
                <a:gd name="T1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0">
                  <a:moveTo>
                    <a:pt x="12" y="0"/>
                  </a:moveTo>
                  <a:lnTo>
                    <a:pt x="12" y="0"/>
                  </a:lnTo>
                  <a:lnTo>
                    <a:pt x="7" y="5"/>
                  </a:lnTo>
                  <a:lnTo>
                    <a:pt x="0" y="26"/>
                  </a:lnTo>
                  <a:lnTo>
                    <a:pt x="12" y="50"/>
                  </a:lnTo>
                  <a:lnTo>
                    <a:pt x="21" y="26"/>
                  </a:lnTo>
                  <a:lnTo>
                    <a:pt x="17" y="5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4BF9C5B9-15A3-40E7-84C4-35340CD26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075" y="2457450"/>
              <a:ext cx="177800" cy="150813"/>
            </a:xfrm>
            <a:custGeom>
              <a:avLst/>
              <a:gdLst>
                <a:gd name="T0" fmla="*/ 40 w 47"/>
                <a:gd name="T1" fmla="*/ 0 h 40"/>
                <a:gd name="T2" fmla="*/ 28 w 47"/>
                <a:gd name="T3" fmla="*/ 33 h 40"/>
                <a:gd name="T4" fmla="*/ 17 w 47"/>
                <a:gd name="T5" fmla="*/ 0 h 40"/>
                <a:gd name="T6" fmla="*/ 0 w 47"/>
                <a:gd name="T7" fmla="*/ 25 h 40"/>
                <a:gd name="T8" fmla="*/ 0 w 47"/>
                <a:gd name="T9" fmla="*/ 25 h 40"/>
                <a:gd name="T10" fmla="*/ 0 w 47"/>
                <a:gd name="T11" fmla="*/ 25 h 40"/>
                <a:gd name="T12" fmla="*/ 28 w 47"/>
                <a:gd name="T13" fmla="*/ 40 h 40"/>
                <a:gd name="T14" fmla="*/ 33 w 47"/>
                <a:gd name="T15" fmla="*/ 40 h 40"/>
                <a:gd name="T16" fmla="*/ 32 w 47"/>
                <a:gd name="T17" fmla="*/ 36 h 40"/>
                <a:gd name="T18" fmla="*/ 32 w 47"/>
                <a:gd name="T19" fmla="*/ 36 h 40"/>
                <a:gd name="T20" fmla="*/ 32 w 47"/>
                <a:gd name="T21" fmla="*/ 35 h 40"/>
                <a:gd name="T22" fmla="*/ 32 w 47"/>
                <a:gd name="T23" fmla="*/ 34 h 40"/>
                <a:gd name="T24" fmla="*/ 39 w 47"/>
                <a:gd name="T25" fmla="*/ 13 h 40"/>
                <a:gd name="T26" fmla="*/ 47 w 47"/>
                <a:gd name="T27" fmla="*/ 5 h 40"/>
                <a:gd name="T28" fmla="*/ 40 w 47"/>
                <a:gd name="T2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40">
                  <a:moveTo>
                    <a:pt x="40" y="0"/>
                  </a:moveTo>
                  <a:cubicBezTo>
                    <a:pt x="28" y="33"/>
                    <a:pt x="28" y="33"/>
                    <a:pt x="28" y="3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5"/>
                    <a:pt x="1" y="14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2"/>
                    <a:pt x="13" y="40"/>
                    <a:pt x="28" y="40"/>
                  </a:cubicBezTo>
                  <a:cubicBezTo>
                    <a:pt x="30" y="40"/>
                    <a:pt x="32" y="40"/>
                    <a:pt x="33" y="40"/>
                  </a:cubicBezTo>
                  <a:cubicBezTo>
                    <a:pt x="33" y="38"/>
                    <a:pt x="32" y="37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4"/>
                  </a:cubicBezTo>
                  <a:cubicBezTo>
                    <a:pt x="33" y="27"/>
                    <a:pt x="35" y="20"/>
                    <a:pt x="39" y="13"/>
                  </a:cubicBezTo>
                  <a:cubicBezTo>
                    <a:pt x="42" y="10"/>
                    <a:pt x="44" y="7"/>
                    <a:pt x="47" y="5"/>
                  </a:cubicBezTo>
                  <a:cubicBezTo>
                    <a:pt x="45" y="3"/>
                    <a:pt x="43" y="1"/>
                    <a:pt x="4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9" name="Freeform 30">
            <a:extLst>
              <a:ext uri="{FF2B5EF4-FFF2-40B4-BE49-F238E27FC236}">
                <a16:creationId xmlns:a16="http://schemas.microsoft.com/office/drawing/2014/main" id="{09A84FE8-C81F-4ECC-B7D9-E09E0371BD19}"/>
              </a:ext>
            </a:extLst>
          </p:cNvPr>
          <p:cNvSpPr>
            <a:spLocks noEditPoints="1"/>
          </p:cNvSpPr>
          <p:nvPr/>
        </p:nvSpPr>
        <p:spPr bwMode="auto">
          <a:xfrm>
            <a:off x="6648275" y="2083034"/>
            <a:ext cx="525462" cy="379413"/>
          </a:xfrm>
          <a:custGeom>
            <a:avLst/>
            <a:gdLst>
              <a:gd name="T0" fmla="*/ 47 w 165"/>
              <a:gd name="T1" fmla="*/ 57 h 121"/>
              <a:gd name="T2" fmla="*/ 60 w 165"/>
              <a:gd name="T3" fmla="*/ 82 h 121"/>
              <a:gd name="T4" fmla="*/ 98 w 165"/>
              <a:gd name="T5" fmla="*/ 78 h 121"/>
              <a:gd name="T6" fmla="*/ 104 w 165"/>
              <a:gd name="T7" fmla="*/ 68 h 121"/>
              <a:gd name="T8" fmla="*/ 77 w 165"/>
              <a:gd name="T9" fmla="*/ 28 h 121"/>
              <a:gd name="T10" fmla="*/ 141 w 165"/>
              <a:gd name="T11" fmla="*/ 121 h 121"/>
              <a:gd name="T12" fmla="*/ 117 w 165"/>
              <a:gd name="T13" fmla="*/ 91 h 121"/>
              <a:gd name="T14" fmla="*/ 77 w 165"/>
              <a:gd name="T15" fmla="*/ 94 h 121"/>
              <a:gd name="T16" fmla="*/ 30 w 165"/>
              <a:gd name="T17" fmla="*/ 115 h 121"/>
              <a:gd name="T18" fmla="*/ 30 w 165"/>
              <a:gd name="T19" fmla="*/ 55 h 121"/>
              <a:gd name="T20" fmla="*/ 43 w 165"/>
              <a:gd name="T21" fmla="*/ 45 h 121"/>
              <a:gd name="T22" fmla="*/ 34 w 165"/>
              <a:gd name="T23" fmla="*/ 39 h 121"/>
              <a:gd name="T24" fmla="*/ 5 w 165"/>
              <a:gd name="T25" fmla="*/ 24 h 121"/>
              <a:gd name="T26" fmla="*/ 42 w 165"/>
              <a:gd name="T27" fmla="*/ 24 h 121"/>
              <a:gd name="T28" fmla="*/ 50 w 165"/>
              <a:gd name="T29" fmla="*/ 32 h 121"/>
              <a:gd name="T30" fmla="*/ 104 w 165"/>
              <a:gd name="T31" fmla="*/ 33 h 121"/>
              <a:gd name="T32" fmla="*/ 110 w 165"/>
              <a:gd name="T33" fmla="*/ 24 h 121"/>
              <a:gd name="T34" fmla="*/ 159 w 165"/>
              <a:gd name="T35" fmla="*/ 24 h 121"/>
              <a:gd name="T36" fmla="*/ 118 w 165"/>
              <a:gd name="T37" fmla="*/ 42 h 121"/>
              <a:gd name="T38" fmla="*/ 113 w 165"/>
              <a:gd name="T39" fmla="*/ 57 h 121"/>
              <a:gd name="T40" fmla="*/ 125 w 165"/>
              <a:gd name="T41" fmla="*/ 79 h 121"/>
              <a:gd name="T42" fmla="*/ 165 w 165"/>
              <a:gd name="T43" fmla="*/ 97 h 121"/>
              <a:gd name="T44" fmla="*/ 41 w 165"/>
              <a:gd name="T45" fmla="*/ 64 h 121"/>
              <a:gd name="T46" fmla="*/ 7 w 165"/>
              <a:gd name="T47" fmla="*/ 85 h 121"/>
              <a:gd name="T48" fmla="*/ 53 w 165"/>
              <a:gd name="T49" fmla="*/ 85 h 121"/>
              <a:gd name="T50" fmla="*/ 116 w 165"/>
              <a:gd name="T51" fmla="*/ 27 h 121"/>
              <a:gd name="T52" fmla="*/ 123 w 165"/>
              <a:gd name="T53" fmla="*/ 39 h 121"/>
              <a:gd name="T54" fmla="*/ 153 w 165"/>
              <a:gd name="T55" fmla="*/ 24 h 121"/>
              <a:gd name="T56" fmla="*/ 116 w 165"/>
              <a:gd name="T57" fmla="*/ 24 h 121"/>
              <a:gd name="T58" fmla="*/ 23 w 165"/>
              <a:gd name="T59" fmla="*/ 12 h 121"/>
              <a:gd name="T60" fmla="*/ 23 w 165"/>
              <a:gd name="T61" fmla="*/ 37 h 121"/>
              <a:gd name="T62" fmla="*/ 28 w 165"/>
              <a:gd name="T63" fmla="*/ 27 h 121"/>
              <a:gd name="T64" fmla="*/ 158 w 165"/>
              <a:gd name="T65" fmla="*/ 97 h 121"/>
              <a:gd name="T66" fmla="*/ 123 w 165"/>
              <a:gd name="T67" fmla="*/ 97 h 121"/>
              <a:gd name="T68" fmla="*/ 158 w 165"/>
              <a:gd name="T69" fmla="*/ 97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21">
                <a:moveTo>
                  <a:pt x="77" y="28"/>
                </a:moveTo>
                <a:cubicBezTo>
                  <a:pt x="61" y="28"/>
                  <a:pt x="47" y="41"/>
                  <a:pt x="47" y="57"/>
                </a:cubicBezTo>
                <a:cubicBezTo>
                  <a:pt x="47" y="58"/>
                  <a:pt x="47" y="59"/>
                  <a:pt x="48" y="60"/>
                </a:cubicBezTo>
                <a:cubicBezTo>
                  <a:pt x="55" y="65"/>
                  <a:pt x="59" y="73"/>
                  <a:pt x="60" y="82"/>
                </a:cubicBezTo>
                <a:cubicBezTo>
                  <a:pt x="65" y="85"/>
                  <a:pt x="71" y="87"/>
                  <a:pt x="77" y="87"/>
                </a:cubicBezTo>
                <a:cubicBezTo>
                  <a:pt x="85" y="87"/>
                  <a:pt x="92" y="83"/>
                  <a:pt x="98" y="78"/>
                </a:cubicBezTo>
                <a:cubicBezTo>
                  <a:pt x="97" y="76"/>
                  <a:pt x="97" y="73"/>
                  <a:pt x="98" y="71"/>
                </a:cubicBezTo>
                <a:cubicBezTo>
                  <a:pt x="100" y="69"/>
                  <a:pt x="102" y="68"/>
                  <a:pt x="104" y="68"/>
                </a:cubicBezTo>
                <a:cubicBezTo>
                  <a:pt x="105" y="65"/>
                  <a:pt x="106" y="61"/>
                  <a:pt x="106" y="57"/>
                </a:cubicBezTo>
                <a:cubicBezTo>
                  <a:pt x="106" y="41"/>
                  <a:pt x="93" y="28"/>
                  <a:pt x="77" y="28"/>
                </a:cubicBezTo>
                <a:moveTo>
                  <a:pt x="165" y="97"/>
                </a:moveTo>
                <a:cubicBezTo>
                  <a:pt x="165" y="111"/>
                  <a:pt x="154" y="121"/>
                  <a:pt x="141" y="121"/>
                </a:cubicBezTo>
                <a:cubicBezTo>
                  <a:pt x="127" y="121"/>
                  <a:pt x="116" y="111"/>
                  <a:pt x="116" y="97"/>
                </a:cubicBezTo>
                <a:cubicBezTo>
                  <a:pt x="116" y="95"/>
                  <a:pt x="117" y="93"/>
                  <a:pt x="117" y="91"/>
                </a:cubicBezTo>
                <a:cubicBezTo>
                  <a:pt x="115" y="90"/>
                  <a:pt x="106" y="84"/>
                  <a:pt x="103" y="83"/>
                </a:cubicBezTo>
                <a:cubicBezTo>
                  <a:pt x="96" y="90"/>
                  <a:pt x="87" y="94"/>
                  <a:pt x="77" y="94"/>
                </a:cubicBezTo>
                <a:cubicBezTo>
                  <a:pt x="71" y="94"/>
                  <a:pt x="65" y="92"/>
                  <a:pt x="60" y="90"/>
                </a:cubicBezTo>
                <a:cubicBezTo>
                  <a:pt x="58" y="104"/>
                  <a:pt x="45" y="115"/>
                  <a:pt x="30" y="115"/>
                </a:cubicBezTo>
                <a:cubicBezTo>
                  <a:pt x="13" y="115"/>
                  <a:pt x="0" y="102"/>
                  <a:pt x="0" y="85"/>
                </a:cubicBezTo>
                <a:cubicBezTo>
                  <a:pt x="0" y="68"/>
                  <a:pt x="13" y="55"/>
                  <a:pt x="30" y="55"/>
                </a:cubicBezTo>
                <a:cubicBezTo>
                  <a:pt x="34" y="55"/>
                  <a:pt x="37" y="55"/>
                  <a:pt x="40" y="56"/>
                </a:cubicBezTo>
                <a:cubicBezTo>
                  <a:pt x="40" y="52"/>
                  <a:pt x="41" y="48"/>
                  <a:pt x="43" y="45"/>
                </a:cubicBezTo>
                <a:cubicBezTo>
                  <a:pt x="42" y="45"/>
                  <a:pt x="42" y="45"/>
                  <a:pt x="42" y="45"/>
                </a:cubicBezTo>
                <a:cubicBezTo>
                  <a:pt x="34" y="39"/>
                  <a:pt x="34" y="39"/>
                  <a:pt x="34" y="39"/>
                </a:cubicBezTo>
                <a:cubicBezTo>
                  <a:pt x="31" y="41"/>
                  <a:pt x="27" y="43"/>
                  <a:pt x="23" y="43"/>
                </a:cubicBezTo>
                <a:cubicBezTo>
                  <a:pt x="13" y="43"/>
                  <a:pt x="5" y="34"/>
                  <a:pt x="5" y="24"/>
                </a:cubicBezTo>
                <a:cubicBezTo>
                  <a:pt x="5" y="14"/>
                  <a:pt x="13" y="6"/>
                  <a:pt x="23" y="6"/>
                </a:cubicBezTo>
                <a:cubicBezTo>
                  <a:pt x="34" y="6"/>
                  <a:pt x="42" y="14"/>
                  <a:pt x="42" y="24"/>
                </a:cubicBezTo>
                <a:cubicBezTo>
                  <a:pt x="42" y="25"/>
                  <a:pt x="42" y="26"/>
                  <a:pt x="42" y="27"/>
                </a:cubicBezTo>
                <a:cubicBezTo>
                  <a:pt x="50" y="32"/>
                  <a:pt x="50" y="32"/>
                  <a:pt x="50" y="32"/>
                </a:cubicBezTo>
                <a:cubicBezTo>
                  <a:pt x="57" y="25"/>
                  <a:pt x="66" y="21"/>
                  <a:pt x="77" y="21"/>
                </a:cubicBezTo>
                <a:cubicBezTo>
                  <a:pt x="88" y="21"/>
                  <a:pt x="98" y="26"/>
                  <a:pt x="104" y="33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10" y="28"/>
                  <a:pt x="110" y="26"/>
                  <a:pt x="110" y="24"/>
                </a:cubicBezTo>
                <a:cubicBezTo>
                  <a:pt x="110" y="11"/>
                  <a:pt x="121" y="0"/>
                  <a:pt x="135" y="0"/>
                </a:cubicBezTo>
                <a:cubicBezTo>
                  <a:pt x="148" y="0"/>
                  <a:pt x="159" y="11"/>
                  <a:pt x="159" y="24"/>
                </a:cubicBezTo>
                <a:cubicBezTo>
                  <a:pt x="159" y="38"/>
                  <a:pt x="148" y="49"/>
                  <a:pt x="135" y="49"/>
                </a:cubicBezTo>
                <a:cubicBezTo>
                  <a:pt x="128" y="49"/>
                  <a:pt x="122" y="46"/>
                  <a:pt x="118" y="42"/>
                </a:cubicBezTo>
                <a:cubicBezTo>
                  <a:pt x="111" y="46"/>
                  <a:pt x="111" y="46"/>
                  <a:pt x="111" y="46"/>
                </a:cubicBezTo>
                <a:cubicBezTo>
                  <a:pt x="113" y="49"/>
                  <a:pt x="113" y="53"/>
                  <a:pt x="113" y="57"/>
                </a:cubicBezTo>
                <a:cubicBezTo>
                  <a:pt x="113" y="62"/>
                  <a:pt x="112" y="66"/>
                  <a:pt x="111" y="70"/>
                </a:cubicBezTo>
                <a:cubicBezTo>
                  <a:pt x="125" y="79"/>
                  <a:pt x="125" y="79"/>
                  <a:pt x="125" y="79"/>
                </a:cubicBezTo>
                <a:cubicBezTo>
                  <a:pt x="129" y="75"/>
                  <a:pt x="135" y="73"/>
                  <a:pt x="141" y="73"/>
                </a:cubicBezTo>
                <a:cubicBezTo>
                  <a:pt x="154" y="73"/>
                  <a:pt x="165" y="84"/>
                  <a:pt x="165" y="97"/>
                </a:cubicBezTo>
                <a:moveTo>
                  <a:pt x="53" y="85"/>
                </a:moveTo>
                <a:cubicBezTo>
                  <a:pt x="53" y="76"/>
                  <a:pt x="48" y="68"/>
                  <a:pt x="41" y="64"/>
                </a:cubicBezTo>
                <a:cubicBezTo>
                  <a:pt x="38" y="63"/>
                  <a:pt x="34" y="62"/>
                  <a:pt x="30" y="62"/>
                </a:cubicBezTo>
                <a:cubicBezTo>
                  <a:pt x="17" y="62"/>
                  <a:pt x="7" y="72"/>
                  <a:pt x="7" y="85"/>
                </a:cubicBezTo>
                <a:cubicBezTo>
                  <a:pt x="7" y="98"/>
                  <a:pt x="17" y="108"/>
                  <a:pt x="30" y="108"/>
                </a:cubicBezTo>
                <a:cubicBezTo>
                  <a:pt x="43" y="108"/>
                  <a:pt x="53" y="98"/>
                  <a:pt x="53" y="85"/>
                </a:cubicBezTo>
                <a:close/>
                <a:moveTo>
                  <a:pt x="116" y="24"/>
                </a:moveTo>
                <a:cubicBezTo>
                  <a:pt x="116" y="25"/>
                  <a:pt x="116" y="26"/>
                  <a:pt x="116" y="27"/>
                </a:cubicBezTo>
                <a:cubicBezTo>
                  <a:pt x="119" y="26"/>
                  <a:pt x="123" y="27"/>
                  <a:pt x="125" y="30"/>
                </a:cubicBezTo>
                <a:cubicBezTo>
                  <a:pt x="126" y="33"/>
                  <a:pt x="126" y="37"/>
                  <a:pt x="123" y="39"/>
                </a:cubicBezTo>
                <a:cubicBezTo>
                  <a:pt x="126" y="41"/>
                  <a:pt x="130" y="43"/>
                  <a:pt x="135" y="43"/>
                </a:cubicBezTo>
                <a:cubicBezTo>
                  <a:pt x="145" y="43"/>
                  <a:pt x="153" y="35"/>
                  <a:pt x="153" y="24"/>
                </a:cubicBezTo>
                <a:cubicBezTo>
                  <a:pt x="153" y="14"/>
                  <a:pt x="145" y="6"/>
                  <a:pt x="135" y="6"/>
                </a:cubicBezTo>
                <a:cubicBezTo>
                  <a:pt x="124" y="6"/>
                  <a:pt x="116" y="14"/>
                  <a:pt x="116" y="24"/>
                </a:cubicBezTo>
                <a:moveTo>
                  <a:pt x="36" y="24"/>
                </a:moveTo>
                <a:cubicBezTo>
                  <a:pt x="36" y="17"/>
                  <a:pt x="30" y="12"/>
                  <a:pt x="23" y="12"/>
                </a:cubicBezTo>
                <a:cubicBezTo>
                  <a:pt x="17" y="12"/>
                  <a:pt x="11" y="17"/>
                  <a:pt x="11" y="24"/>
                </a:cubicBezTo>
                <a:cubicBezTo>
                  <a:pt x="11" y="31"/>
                  <a:pt x="17" y="37"/>
                  <a:pt x="23" y="37"/>
                </a:cubicBezTo>
                <a:cubicBezTo>
                  <a:pt x="25" y="37"/>
                  <a:pt x="27" y="36"/>
                  <a:pt x="29" y="36"/>
                </a:cubicBezTo>
                <a:cubicBezTo>
                  <a:pt x="27" y="33"/>
                  <a:pt x="27" y="30"/>
                  <a:pt x="28" y="27"/>
                </a:cubicBezTo>
                <a:cubicBezTo>
                  <a:pt x="30" y="25"/>
                  <a:pt x="33" y="24"/>
                  <a:pt x="36" y="24"/>
                </a:cubicBezTo>
                <a:moveTo>
                  <a:pt x="158" y="97"/>
                </a:moveTo>
                <a:cubicBezTo>
                  <a:pt x="158" y="87"/>
                  <a:pt x="150" y="79"/>
                  <a:pt x="141" y="79"/>
                </a:cubicBezTo>
                <a:cubicBezTo>
                  <a:pt x="131" y="79"/>
                  <a:pt x="123" y="87"/>
                  <a:pt x="123" y="97"/>
                </a:cubicBezTo>
                <a:cubicBezTo>
                  <a:pt x="123" y="107"/>
                  <a:pt x="131" y="115"/>
                  <a:pt x="141" y="115"/>
                </a:cubicBezTo>
                <a:cubicBezTo>
                  <a:pt x="150" y="115"/>
                  <a:pt x="158" y="107"/>
                  <a:pt x="158" y="97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8777D79B-B377-451B-B17A-09B8926E7A45}"/>
              </a:ext>
            </a:extLst>
          </p:cNvPr>
          <p:cNvGrpSpPr/>
          <p:nvPr/>
        </p:nvGrpSpPr>
        <p:grpSpPr>
          <a:xfrm>
            <a:off x="5051528" y="3644074"/>
            <a:ext cx="417404" cy="407787"/>
            <a:chOff x="4503738" y="9809163"/>
            <a:chExt cx="344487" cy="336550"/>
          </a:xfrm>
        </p:grpSpPr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89E72875-EC0E-42DC-BCEA-DCAC2E50DE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3738" y="9809163"/>
              <a:ext cx="344487" cy="336550"/>
            </a:xfrm>
            <a:custGeom>
              <a:avLst/>
              <a:gdLst>
                <a:gd name="T0" fmla="*/ 105 w 108"/>
                <a:gd name="T1" fmla="*/ 95 h 107"/>
                <a:gd name="T2" fmla="*/ 76 w 108"/>
                <a:gd name="T3" fmla="*/ 66 h 107"/>
                <a:gd name="T4" fmla="*/ 83 w 108"/>
                <a:gd name="T5" fmla="*/ 42 h 107"/>
                <a:gd name="T6" fmla="*/ 42 w 108"/>
                <a:gd name="T7" fmla="*/ 0 h 107"/>
                <a:gd name="T8" fmla="*/ 0 w 108"/>
                <a:gd name="T9" fmla="*/ 42 h 107"/>
                <a:gd name="T10" fmla="*/ 42 w 108"/>
                <a:gd name="T11" fmla="*/ 83 h 107"/>
                <a:gd name="T12" fmla="*/ 66 w 108"/>
                <a:gd name="T13" fmla="*/ 76 h 107"/>
                <a:gd name="T14" fmla="*/ 95 w 108"/>
                <a:gd name="T15" fmla="*/ 105 h 107"/>
                <a:gd name="T16" fmla="*/ 100 w 108"/>
                <a:gd name="T17" fmla="*/ 107 h 107"/>
                <a:gd name="T18" fmla="*/ 105 w 108"/>
                <a:gd name="T19" fmla="*/ 105 h 107"/>
                <a:gd name="T20" fmla="*/ 105 w 108"/>
                <a:gd name="T21" fmla="*/ 95 h 107"/>
                <a:gd name="T22" fmla="*/ 7 w 108"/>
                <a:gd name="T23" fmla="*/ 42 h 107"/>
                <a:gd name="T24" fmla="*/ 42 w 108"/>
                <a:gd name="T25" fmla="*/ 7 h 107"/>
                <a:gd name="T26" fmla="*/ 76 w 108"/>
                <a:gd name="T27" fmla="*/ 42 h 107"/>
                <a:gd name="T28" fmla="*/ 42 w 108"/>
                <a:gd name="T29" fmla="*/ 76 h 107"/>
                <a:gd name="T30" fmla="*/ 7 w 108"/>
                <a:gd name="T31" fmla="*/ 4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107">
                  <a:moveTo>
                    <a:pt x="105" y="95"/>
                  </a:moveTo>
                  <a:cubicBezTo>
                    <a:pt x="76" y="66"/>
                    <a:pt x="76" y="66"/>
                    <a:pt x="76" y="66"/>
                  </a:cubicBezTo>
                  <a:cubicBezTo>
                    <a:pt x="81" y="59"/>
                    <a:pt x="83" y="51"/>
                    <a:pt x="83" y="42"/>
                  </a:cubicBezTo>
                  <a:cubicBezTo>
                    <a:pt x="83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3"/>
                    <a:pt x="42" y="83"/>
                  </a:cubicBezTo>
                  <a:cubicBezTo>
                    <a:pt x="51" y="83"/>
                    <a:pt x="59" y="81"/>
                    <a:pt x="66" y="76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6" y="106"/>
                    <a:pt x="98" y="107"/>
                    <a:pt x="100" y="107"/>
                  </a:cubicBezTo>
                  <a:cubicBezTo>
                    <a:pt x="101" y="107"/>
                    <a:pt x="103" y="106"/>
                    <a:pt x="105" y="105"/>
                  </a:cubicBezTo>
                  <a:cubicBezTo>
                    <a:pt x="108" y="102"/>
                    <a:pt x="108" y="97"/>
                    <a:pt x="105" y="95"/>
                  </a:cubicBezTo>
                  <a:moveTo>
                    <a:pt x="7" y="42"/>
                  </a:moveTo>
                  <a:cubicBezTo>
                    <a:pt x="7" y="23"/>
                    <a:pt x="23" y="7"/>
                    <a:pt x="42" y="7"/>
                  </a:cubicBezTo>
                  <a:cubicBezTo>
                    <a:pt x="61" y="7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ubicBezTo>
                    <a:pt x="23" y="76"/>
                    <a:pt x="7" y="61"/>
                    <a:pt x="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F8AC3E3A-CDA3-4E53-8B19-5FC40178A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238" y="9869488"/>
              <a:ext cx="138112" cy="138113"/>
            </a:xfrm>
            <a:custGeom>
              <a:avLst/>
              <a:gdLst>
                <a:gd name="T0" fmla="*/ 39 w 43"/>
                <a:gd name="T1" fmla="*/ 18 h 44"/>
                <a:gd name="T2" fmla="*/ 25 w 43"/>
                <a:gd name="T3" fmla="*/ 18 h 44"/>
                <a:gd name="T4" fmla="*/ 25 w 43"/>
                <a:gd name="T5" fmla="*/ 4 h 44"/>
                <a:gd name="T6" fmla="*/ 21 w 43"/>
                <a:gd name="T7" fmla="*/ 0 h 44"/>
                <a:gd name="T8" fmla="*/ 18 w 43"/>
                <a:gd name="T9" fmla="*/ 4 h 44"/>
                <a:gd name="T10" fmla="*/ 18 w 43"/>
                <a:gd name="T11" fmla="*/ 18 h 44"/>
                <a:gd name="T12" fmla="*/ 3 w 43"/>
                <a:gd name="T13" fmla="*/ 18 h 44"/>
                <a:gd name="T14" fmla="*/ 0 w 43"/>
                <a:gd name="T15" fmla="*/ 22 h 44"/>
                <a:gd name="T16" fmla="*/ 3 w 43"/>
                <a:gd name="T17" fmla="*/ 26 h 44"/>
                <a:gd name="T18" fmla="*/ 18 w 43"/>
                <a:gd name="T19" fmla="*/ 26 h 44"/>
                <a:gd name="T20" fmla="*/ 18 w 43"/>
                <a:gd name="T21" fmla="*/ 40 h 44"/>
                <a:gd name="T22" fmla="*/ 21 w 43"/>
                <a:gd name="T23" fmla="*/ 44 h 44"/>
                <a:gd name="T24" fmla="*/ 25 w 43"/>
                <a:gd name="T25" fmla="*/ 40 h 44"/>
                <a:gd name="T26" fmla="*/ 25 w 43"/>
                <a:gd name="T27" fmla="*/ 26 h 44"/>
                <a:gd name="T28" fmla="*/ 39 w 43"/>
                <a:gd name="T29" fmla="*/ 26 h 44"/>
                <a:gd name="T30" fmla="*/ 43 w 43"/>
                <a:gd name="T31" fmla="*/ 22 h 44"/>
                <a:gd name="T32" fmla="*/ 39 w 43"/>
                <a:gd name="T33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4">
                  <a:moveTo>
                    <a:pt x="39" y="18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  <a:cubicBezTo>
                    <a:pt x="19" y="0"/>
                    <a:pt x="18" y="2"/>
                    <a:pt x="18" y="4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20"/>
                    <a:pt x="0" y="22"/>
                  </a:cubicBezTo>
                  <a:cubicBezTo>
                    <a:pt x="0" y="24"/>
                    <a:pt x="1" y="26"/>
                    <a:pt x="3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2"/>
                    <a:pt x="19" y="44"/>
                    <a:pt x="21" y="44"/>
                  </a:cubicBezTo>
                  <a:cubicBezTo>
                    <a:pt x="23" y="44"/>
                    <a:pt x="25" y="42"/>
                    <a:pt x="25" y="40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6"/>
                    <a:pt x="43" y="24"/>
                    <a:pt x="43" y="22"/>
                  </a:cubicBezTo>
                  <a:cubicBezTo>
                    <a:pt x="43" y="20"/>
                    <a:pt x="41" y="18"/>
                    <a:pt x="39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85965836-7B95-478D-985E-5343A4D45C3B}"/>
              </a:ext>
            </a:extLst>
          </p:cNvPr>
          <p:cNvGrpSpPr/>
          <p:nvPr/>
        </p:nvGrpSpPr>
        <p:grpSpPr>
          <a:xfrm>
            <a:off x="5768625" y="1993147"/>
            <a:ext cx="434972" cy="431088"/>
            <a:chOff x="5534025" y="2442527"/>
            <a:chExt cx="355600" cy="352425"/>
          </a:xfrm>
        </p:grpSpPr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A468CEC4-6C58-464E-B290-0B607BE8F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025" y="2442527"/>
              <a:ext cx="206375" cy="246063"/>
            </a:xfrm>
            <a:custGeom>
              <a:avLst/>
              <a:gdLst>
                <a:gd name="T0" fmla="*/ 3 w 77"/>
                <a:gd name="T1" fmla="*/ 86 h 92"/>
                <a:gd name="T2" fmla="*/ 4 w 77"/>
                <a:gd name="T3" fmla="*/ 87 h 92"/>
                <a:gd name="T4" fmla="*/ 6 w 77"/>
                <a:gd name="T5" fmla="*/ 92 h 92"/>
                <a:gd name="T6" fmla="*/ 10 w 77"/>
                <a:gd name="T7" fmla="*/ 79 h 92"/>
                <a:gd name="T8" fmla="*/ 12 w 77"/>
                <a:gd name="T9" fmla="*/ 72 h 92"/>
                <a:gd name="T10" fmla="*/ 20 w 77"/>
                <a:gd name="T11" fmla="*/ 74 h 92"/>
                <a:gd name="T12" fmla="*/ 33 w 77"/>
                <a:gd name="T13" fmla="*/ 77 h 92"/>
                <a:gd name="T14" fmla="*/ 32 w 77"/>
                <a:gd name="T15" fmla="*/ 76 h 92"/>
                <a:gd name="T16" fmla="*/ 31 w 77"/>
                <a:gd name="T17" fmla="*/ 72 h 92"/>
                <a:gd name="T18" fmla="*/ 61 w 77"/>
                <a:gd name="T19" fmla="*/ 31 h 92"/>
                <a:gd name="T20" fmla="*/ 63 w 77"/>
                <a:gd name="T21" fmla="*/ 31 h 92"/>
                <a:gd name="T22" fmla="*/ 77 w 77"/>
                <a:gd name="T23" fmla="*/ 16 h 92"/>
                <a:gd name="T24" fmla="*/ 63 w 77"/>
                <a:gd name="T25" fmla="*/ 0 h 92"/>
                <a:gd name="T26" fmla="*/ 56 w 77"/>
                <a:gd name="T27" fmla="*/ 1 h 92"/>
                <a:gd name="T28" fmla="*/ 31 w 77"/>
                <a:gd name="T29" fmla="*/ 10 h 92"/>
                <a:gd name="T30" fmla="*/ 13 w 77"/>
                <a:gd name="T31" fmla="*/ 27 h 92"/>
                <a:gd name="T32" fmla="*/ 2 w 77"/>
                <a:gd name="T33" fmla="*/ 50 h 92"/>
                <a:gd name="T34" fmla="*/ 1 w 77"/>
                <a:gd name="T35" fmla="*/ 77 h 92"/>
                <a:gd name="T36" fmla="*/ 2 w 77"/>
                <a:gd name="T37" fmla="*/ 82 h 92"/>
                <a:gd name="T38" fmla="*/ 3 w 77"/>
                <a:gd name="T39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92">
                  <a:moveTo>
                    <a:pt x="3" y="86"/>
                  </a:moveTo>
                  <a:cubicBezTo>
                    <a:pt x="4" y="87"/>
                    <a:pt x="4" y="87"/>
                    <a:pt x="4" y="87"/>
                  </a:cubicBezTo>
                  <a:cubicBezTo>
                    <a:pt x="4" y="89"/>
                    <a:pt x="5" y="91"/>
                    <a:pt x="6" y="9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75"/>
                    <a:pt x="32" y="73"/>
                    <a:pt x="31" y="72"/>
                  </a:cubicBezTo>
                  <a:cubicBezTo>
                    <a:pt x="28" y="52"/>
                    <a:pt x="41" y="34"/>
                    <a:pt x="61" y="31"/>
                  </a:cubicBezTo>
                  <a:cubicBezTo>
                    <a:pt x="61" y="31"/>
                    <a:pt x="62" y="31"/>
                    <a:pt x="63" y="31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0"/>
                    <a:pt x="56" y="1"/>
                  </a:cubicBezTo>
                  <a:cubicBezTo>
                    <a:pt x="47" y="2"/>
                    <a:pt x="39" y="5"/>
                    <a:pt x="31" y="10"/>
                  </a:cubicBezTo>
                  <a:cubicBezTo>
                    <a:pt x="24" y="15"/>
                    <a:pt x="18" y="20"/>
                    <a:pt x="13" y="27"/>
                  </a:cubicBezTo>
                  <a:cubicBezTo>
                    <a:pt x="8" y="34"/>
                    <a:pt x="4" y="42"/>
                    <a:pt x="2" y="50"/>
                  </a:cubicBezTo>
                  <a:cubicBezTo>
                    <a:pt x="0" y="59"/>
                    <a:pt x="0" y="68"/>
                    <a:pt x="1" y="77"/>
                  </a:cubicBezTo>
                  <a:cubicBezTo>
                    <a:pt x="1" y="78"/>
                    <a:pt x="2" y="80"/>
                    <a:pt x="2" y="82"/>
                  </a:cubicBezTo>
                  <a:cubicBezTo>
                    <a:pt x="3" y="84"/>
                    <a:pt x="3" y="85"/>
                    <a:pt x="3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BDAB72C5-B217-4F97-B153-4A56405CE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2661602"/>
              <a:ext cx="288925" cy="133350"/>
            </a:xfrm>
            <a:custGeom>
              <a:avLst/>
              <a:gdLst>
                <a:gd name="T0" fmla="*/ 95 w 108"/>
                <a:gd name="T1" fmla="*/ 26 h 50"/>
                <a:gd name="T2" fmla="*/ 88 w 108"/>
                <a:gd name="T3" fmla="*/ 28 h 50"/>
                <a:gd name="T4" fmla="*/ 86 w 108"/>
                <a:gd name="T5" fmla="*/ 20 h 50"/>
                <a:gd name="T6" fmla="*/ 82 w 108"/>
                <a:gd name="T7" fmla="*/ 8 h 50"/>
                <a:gd name="T8" fmla="*/ 80 w 108"/>
                <a:gd name="T9" fmla="*/ 9 h 50"/>
                <a:gd name="T10" fmla="*/ 80 w 108"/>
                <a:gd name="T11" fmla="*/ 9 h 50"/>
                <a:gd name="T12" fmla="*/ 78 w 108"/>
                <a:gd name="T13" fmla="*/ 11 h 50"/>
                <a:gd name="T14" fmla="*/ 77 w 108"/>
                <a:gd name="T15" fmla="*/ 12 h 50"/>
                <a:gd name="T16" fmla="*/ 75 w 108"/>
                <a:gd name="T17" fmla="*/ 14 h 50"/>
                <a:gd name="T18" fmla="*/ 74 w 108"/>
                <a:gd name="T19" fmla="*/ 14 h 50"/>
                <a:gd name="T20" fmla="*/ 72 w 108"/>
                <a:gd name="T21" fmla="*/ 15 h 50"/>
                <a:gd name="T22" fmla="*/ 70 w 108"/>
                <a:gd name="T23" fmla="*/ 16 h 50"/>
                <a:gd name="T24" fmla="*/ 69 w 108"/>
                <a:gd name="T25" fmla="*/ 17 h 50"/>
                <a:gd name="T26" fmla="*/ 66 w 108"/>
                <a:gd name="T27" fmla="*/ 18 h 50"/>
                <a:gd name="T28" fmla="*/ 65 w 108"/>
                <a:gd name="T29" fmla="*/ 18 h 50"/>
                <a:gd name="T30" fmla="*/ 61 w 108"/>
                <a:gd name="T31" fmla="*/ 19 h 50"/>
                <a:gd name="T32" fmla="*/ 56 w 108"/>
                <a:gd name="T33" fmla="*/ 19 h 50"/>
                <a:gd name="T34" fmla="*/ 56 w 108"/>
                <a:gd name="T35" fmla="*/ 19 h 50"/>
                <a:gd name="T36" fmla="*/ 55 w 108"/>
                <a:gd name="T37" fmla="*/ 19 h 50"/>
                <a:gd name="T38" fmla="*/ 51 w 108"/>
                <a:gd name="T39" fmla="*/ 19 h 50"/>
                <a:gd name="T40" fmla="*/ 51 w 108"/>
                <a:gd name="T41" fmla="*/ 19 h 50"/>
                <a:gd name="T42" fmla="*/ 46 w 108"/>
                <a:gd name="T43" fmla="*/ 18 h 50"/>
                <a:gd name="T44" fmla="*/ 45 w 108"/>
                <a:gd name="T45" fmla="*/ 18 h 50"/>
                <a:gd name="T46" fmla="*/ 42 w 108"/>
                <a:gd name="T47" fmla="*/ 17 h 50"/>
                <a:gd name="T48" fmla="*/ 40 w 108"/>
                <a:gd name="T49" fmla="*/ 16 h 50"/>
                <a:gd name="T50" fmla="*/ 38 w 108"/>
                <a:gd name="T51" fmla="*/ 15 h 50"/>
                <a:gd name="T52" fmla="*/ 36 w 108"/>
                <a:gd name="T53" fmla="*/ 14 h 50"/>
                <a:gd name="T54" fmla="*/ 34 w 108"/>
                <a:gd name="T55" fmla="*/ 12 h 50"/>
                <a:gd name="T56" fmla="*/ 33 w 108"/>
                <a:gd name="T57" fmla="*/ 11 h 50"/>
                <a:gd name="T58" fmla="*/ 30 w 108"/>
                <a:gd name="T59" fmla="*/ 9 h 50"/>
                <a:gd name="T60" fmla="*/ 29 w 108"/>
                <a:gd name="T61" fmla="*/ 8 h 50"/>
                <a:gd name="T62" fmla="*/ 26 w 108"/>
                <a:gd name="T63" fmla="*/ 5 h 50"/>
                <a:gd name="T64" fmla="*/ 7 w 108"/>
                <a:gd name="T65" fmla="*/ 0 h 50"/>
                <a:gd name="T66" fmla="*/ 0 w 108"/>
                <a:gd name="T67" fmla="*/ 20 h 50"/>
                <a:gd name="T68" fmla="*/ 17 w 108"/>
                <a:gd name="T69" fmla="*/ 38 h 50"/>
                <a:gd name="T70" fmla="*/ 40 w 108"/>
                <a:gd name="T71" fmla="*/ 48 h 50"/>
                <a:gd name="T72" fmla="*/ 47 w 108"/>
                <a:gd name="T73" fmla="*/ 50 h 50"/>
                <a:gd name="T74" fmla="*/ 49 w 108"/>
                <a:gd name="T75" fmla="*/ 50 h 50"/>
                <a:gd name="T76" fmla="*/ 54 w 108"/>
                <a:gd name="T77" fmla="*/ 50 h 50"/>
                <a:gd name="T78" fmla="*/ 58 w 108"/>
                <a:gd name="T79" fmla="*/ 50 h 50"/>
                <a:gd name="T80" fmla="*/ 60 w 108"/>
                <a:gd name="T81" fmla="*/ 50 h 50"/>
                <a:gd name="T82" fmla="*/ 66 w 108"/>
                <a:gd name="T83" fmla="*/ 49 h 50"/>
                <a:gd name="T84" fmla="*/ 91 w 108"/>
                <a:gd name="T85" fmla="*/ 40 h 50"/>
                <a:gd name="T86" fmla="*/ 108 w 108"/>
                <a:gd name="T87" fmla="*/ 23 h 50"/>
                <a:gd name="T88" fmla="*/ 95 w 108"/>
                <a:gd name="T89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" h="50">
                  <a:moveTo>
                    <a:pt x="95" y="26"/>
                  </a:moveTo>
                  <a:cubicBezTo>
                    <a:pt x="88" y="28"/>
                    <a:pt x="88" y="28"/>
                    <a:pt x="88" y="28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1" y="8"/>
                    <a:pt x="81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10"/>
                    <a:pt x="79" y="11"/>
                    <a:pt x="78" y="11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6" y="13"/>
                    <a:pt x="75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5"/>
                    <a:pt x="73" y="15"/>
                    <a:pt x="72" y="15"/>
                  </a:cubicBezTo>
                  <a:cubicBezTo>
                    <a:pt x="71" y="16"/>
                    <a:pt x="71" y="16"/>
                    <a:pt x="70" y="16"/>
                  </a:cubicBezTo>
                  <a:cubicBezTo>
                    <a:pt x="70" y="16"/>
                    <a:pt x="69" y="17"/>
                    <a:pt x="69" y="17"/>
                  </a:cubicBezTo>
                  <a:cubicBezTo>
                    <a:pt x="68" y="17"/>
                    <a:pt x="67" y="17"/>
                    <a:pt x="66" y="18"/>
                  </a:cubicBezTo>
                  <a:cubicBezTo>
                    <a:pt x="66" y="18"/>
                    <a:pt x="65" y="18"/>
                    <a:pt x="65" y="18"/>
                  </a:cubicBezTo>
                  <a:cubicBezTo>
                    <a:pt x="64" y="18"/>
                    <a:pt x="62" y="19"/>
                    <a:pt x="61" y="19"/>
                  </a:cubicBezTo>
                  <a:cubicBezTo>
                    <a:pt x="60" y="19"/>
                    <a:pt x="58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9"/>
                    <a:pt x="52" y="19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9" y="19"/>
                    <a:pt x="48" y="19"/>
                    <a:pt x="46" y="18"/>
                  </a:cubicBezTo>
                  <a:cubicBezTo>
                    <a:pt x="46" y="18"/>
                    <a:pt x="45" y="18"/>
                    <a:pt x="45" y="18"/>
                  </a:cubicBezTo>
                  <a:cubicBezTo>
                    <a:pt x="44" y="18"/>
                    <a:pt x="43" y="17"/>
                    <a:pt x="42" y="17"/>
                  </a:cubicBezTo>
                  <a:cubicBezTo>
                    <a:pt x="41" y="17"/>
                    <a:pt x="41" y="16"/>
                    <a:pt x="40" y="16"/>
                  </a:cubicBezTo>
                  <a:cubicBezTo>
                    <a:pt x="40" y="16"/>
                    <a:pt x="39" y="15"/>
                    <a:pt x="38" y="15"/>
                  </a:cubicBezTo>
                  <a:cubicBezTo>
                    <a:pt x="37" y="15"/>
                    <a:pt x="37" y="14"/>
                    <a:pt x="36" y="14"/>
                  </a:cubicBezTo>
                  <a:cubicBezTo>
                    <a:pt x="36" y="13"/>
                    <a:pt x="35" y="13"/>
                    <a:pt x="34" y="12"/>
                  </a:cubicBezTo>
                  <a:cubicBezTo>
                    <a:pt x="34" y="12"/>
                    <a:pt x="33" y="12"/>
                    <a:pt x="33" y="11"/>
                  </a:cubicBezTo>
                  <a:cubicBezTo>
                    <a:pt x="32" y="11"/>
                    <a:pt x="31" y="10"/>
                    <a:pt x="30" y="9"/>
                  </a:cubicBezTo>
                  <a:cubicBezTo>
                    <a:pt x="30" y="9"/>
                    <a:pt x="30" y="8"/>
                    <a:pt x="29" y="8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7"/>
                    <a:pt x="10" y="33"/>
                    <a:pt x="17" y="38"/>
                  </a:cubicBezTo>
                  <a:cubicBezTo>
                    <a:pt x="24" y="43"/>
                    <a:pt x="31" y="46"/>
                    <a:pt x="40" y="48"/>
                  </a:cubicBezTo>
                  <a:cubicBezTo>
                    <a:pt x="42" y="49"/>
                    <a:pt x="45" y="49"/>
                    <a:pt x="47" y="50"/>
                  </a:cubicBezTo>
                  <a:cubicBezTo>
                    <a:pt x="48" y="50"/>
                    <a:pt x="48" y="50"/>
                    <a:pt x="49" y="50"/>
                  </a:cubicBezTo>
                  <a:cubicBezTo>
                    <a:pt x="51" y="50"/>
                    <a:pt x="53" y="50"/>
                    <a:pt x="54" y="50"/>
                  </a:cubicBezTo>
                  <a:cubicBezTo>
                    <a:pt x="55" y="50"/>
                    <a:pt x="57" y="50"/>
                    <a:pt x="58" y="50"/>
                  </a:cubicBezTo>
                  <a:cubicBezTo>
                    <a:pt x="59" y="50"/>
                    <a:pt x="59" y="50"/>
                    <a:pt x="60" y="50"/>
                  </a:cubicBezTo>
                  <a:cubicBezTo>
                    <a:pt x="62" y="50"/>
                    <a:pt x="64" y="50"/>
                    <a:pt x="66" y="49"/>
                  </a:cubicBezTo>
                  <a:cubicBezTo>
                    <a:pt x="75" y="48"/>
                    <a:pt x="83" y="45"/>
                    <a:pt x="91" y="40"/>
                  </a:cubicBezTo>
                  <a:cubicBezTo>
                    <a:pt x="98" y="36"/>
                    <a:pt x="103" y="30"/>
                    <a:pt x="108" y="23"/>
                  </a:cubicBezTo>
                  <a:lnTo>
                    <a:pt x="95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3777A698-249F-4AF3-800E-953D25398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875" y="2442527"/>
              <a:ext cx="158750" cy="266700"/>
            </a:xfrm>
            <a:custGeom>
              <a:avLst/>
              <a:gdLst>
                <a:gd name="T0" fmla="*/ 58 w 59"/>
                <a:gd name="T1" fmla="*/ 55 h 100"/>
                <a:gd name="T2" fmla="*/ 48 w 59"/>
                <a:gd name="T3" fmla="*/ 31 h 100"/>
                <a:gd name="T4" fmla="*/ 31 w 59"/>
                <a:gd name="T5" fmla="*/ 12 h 100"/>
                <a:gd name="T6" fmla="*/ 8 w 59"/>
                <a:gd name="T7" fmla="*/ 2 h 100"/>
                <a:gd name="T8" fmla="*/ 0 w 59"/>
                <a:gd name="T9" fmla="*/ 0 h 100"/>
                <a:gd name="T10" fmla="*/ 0 w 59"/>
                <a:gd name="T11" fmla="*/ 0 h 100"/>
                <a:gd name="T12" fmla="*/ 0 w 59"/>
                <a:gd name="T13" fmla="*/ 0 h 100"/>
                <a:gd name="T14" fmla="*/ 9 w 59"/>
                <a:gd name="T15" fmla="*/ 11 h 100"/>
                <a:gd name="T16" fmla="*/ 14 w 59"/>
                <a:gd name="T17" fmla="*/ 16 h 100"/>
                <a:gd name="T18" fmla="*/ 9 w 59"/>
                <a:gd name="T19" fmla="*/ 22 h 100"/>
                <a:gd name="T20" fmla="*/ 0 w 59"/>
                <a:gd name="T21" fmla="*/ 31 h 100"/>
                <a:gd name="T22" fmla="*/ 27 w 59"/>
                <a:gd name="T23" fmla="*/ 60 h 100"/>
                <a:gd name="T24" fmla="*/ 25 w 59"/>
                <a:gd name="T25" fmla="*/ 81 h 100"/>
                <a:gd name="T26" fmla="*/ 30 w 59"/>
                <a:gd name="T27" fmla="*/ 100 h 100"/>
                <a:gd name="T28" fmla="*/ 51 w 59"/>
                <a:gd name="T29" fmla="*/ 96 h 100"/>
                <a:gd name="T30" fmla="*/ 57 w 59"/>
                <a:gd name="T31" fmla="*/ 81 h 100"/>
                <a:gd name="T32" fmla="*/ 58 w 59"/>
                <a:gd name="T33" fmla="*/ 5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00">
                  <a:moveTo>
                    <a:pt x="58" y="55"/>
                  </a:moveTo>
                  <a:cubicBezTo>
                    <a:pt x="56" y="46"/>
                    <a:pt x="53" y="38"/>
                    <a:pt x="48" y="31"/>
                  </a:cubicBezTo>
                  <a:cubicBezTo>
                    <a:pt x="44" y="23"/>
                    <a:pt x="38" y="17"/>
                    <a:pt x="31" y="12"/>
                  </a:cubicBezTo>
                  <a:cubicBezTo>
                    <a:pt x="24" y="7"/>
                    <a:pt x="16" y="4"/>
                    <a:pt x="8" y="2"/>
                  </a:cubicBezTo>
                  <a:cubicBezTo>
                    <a:pt x="5" y="1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4" y="34"/>
                    <a:pt x="25" y="45"/>
                    <a:pt x="27" y="60"/>
                  </a:cubicBezTo>
                  <a:cubicBezTo>
                    <a:pt x="29" y="67"/>
                    <a:pt x="28" y="74"/>
                    <a:pt x="25" y="81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4" y="91"/>
                    <a:pt x="55" y="86"/>
                    <a:pt x="57" y="81"/>
                  </a:cubicBezTo>
                  <a:cubicBezTo>
                    <a:pt x="59" y="73"/>
                    <a:pt x="59" y="64"/>
                    <a:pt x="58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0" name="椭圆 99">
            <a:extLst>
              <a:ext uri="{FF2B5EF4-FFF2-40B4-BE49-F238E27FC236}">
                <a16:creationId xmlns:a16="http://schemas.microsoft.com/office/drawing/2014/main" id="{381A19AE-B75E-431A-BB0C-6FD6AAB102DE}"/>
              </a:ext>
            </a:extLst>
          </p:cNvPr>
          <p:cNvSpPr/>
          <p:nvPr/>
        </p:nvSpPr>
        <p:spPr>
          <a:xfrm>
            <a:off x="5832959" y="2822876"/>
            <a:ext cx="1237468" cy="123746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>
                  <a:outerShdw blurRad="50800" dist="50800" dir="2700000" algn="tl">
                    <a:schemeClr val="tx1">
                      <a:lumMod val="75000"/>
                      <a:alpha val="79000"/>
                    </a:schemeClr>
                  </a:outerShdw>
                </a:effectLst>
              </a:rPr>
              <a:t>bitcoin</a:t>
            </a:r>
            <a:endParaRPr lang="zh-CN" altLang="en-US" sz="2400" b="1" dirty="0">
              <a:solidFill>
                <a:schemeClr val="tx1"/>
              </a:solidFill>
              <a:effectLst>
                <a:outerShdw blurRad="50800" dist="50800" dir="2700000" algn="tl">
                  <a:schemeClr val="tx1">
                    <a:lumMod val="75000"/>
                    <a:alpha val="79000"/>
                  </a:schemeClr>
                </a:outerShdw>
              </a:effectLst>
            </a:endParaRP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EBA198E1-8287-4C2A-A9E5-367C535F98F3}"/>
              </a:ext>
            </a:extLst>
          </p:cNvPr>
          <p:cNvGrpSpPr/>
          <p:nvPr/>
        </p:nvGrpSpPr>
        <p:grpSpPr>
          <a:xfrm>
            <a:off x="566799" y="5345067"/>
            <a:ext cx="271357" cy="431890"/>
            <a:chOff x="6651626" y="5168900"/>
            <a:chExt cx="601663" cy="962025"/>
          </a:xfrm>
        </p:grpSpPr>
        <p:sp>
          <p:nvSpPr>
            <p:cNvPr id="102" name="Rectangle 218">
              <a:extLst>
                <a:ext uri="{FF2B5EF4-FFF2-40B4-BE49-F238E27FC236}">
                  <a16:creationId xmlns:a16="http://schemas.microsoft.com/office/drawing/2014/main" id="{42A777CD-EA17-46D1-A244-387CB6D77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1626" y="5168900"/>
              <a:ext cx="601663" cy="60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219">
              <a:extLst>
                <a:ext uri="{FF2B5EF4-FFF2-40B4-BE49-F238E27FC236}">
                  <a16:creationId xmlns:a16="http://schemas.microsoft.com/office/drawing/2014/main" id="{FC305ABC-DED4-4D59-AD9E-0C279E76B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1626" y="6070600"/>
              <a:ext cx="601663" cy="60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220">
              <a:extLst>
                <a:ext uri="{FF2B5EF4-FFF2-40B4-BE49-F238E27FC236}">
                  <a16:creationId xmlns:a16="http://schemas.microsoft.com/office/drawing/2014/main" id="{42974ADD-7218-488D-9175-32C9AB415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951" y="5229225"/>
              <a:ext cx="481013" cy="28575"/>
            </a:xfrm>
            <a:prstGeom prst="rect">
              <a:avLst/>
            </a:prstGeom>
            <a:solidFill>
              <a:srgbClr val="C0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221">
              <a:extLst>
                <a:ext uri="{FF2B5EF4-FFF2-40B4-BE49-F238E27FC236}">
                  <a16:creationId xmlns:a16="http://schemas.microsoft.com/office/drawing/2014/main" id="{A6E71840-2C53-4E71-9255-7FDA07E56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951" y="5229225"/>
              <a:ext cx="481013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222">
              <a:extLst>
                <a:ext uri="{FF2B5EF4-FFF2-40B4-BE49-F238E27FC236}">
                  <a16:creationId xmlns:a16="http://schemas.microsoft.com/office/drawing/2014/main" id="{FF462163-9597-4F6A-AC9E-538D3BD22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951" y="6040438"/>
              <a:ext cx="481013" cy="30163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23">
              <a:extLst>
                <a:ext uri="{FF2B5EF4-FFF2-40B4-BE49-F238E27FC236}">
                  <a16:creationId xmlns:a16="http://schemas.microsoft.com/office/drawing/2014/main" id="{3A603851-2CD6-44D0-B282-455718367BF2}"/>
                </a:ext>
              </a:extLst>
            </p:cNvPr>
            <p:cNvSpPr/>
            <p:nvPr/>
          </p:nvSpPr>
          <p:spPr bwMode="auto">
            <a:xfrm>
              <a:off x="6711951" y="5257800"/>
              <a:ext cx="239713" cy="241300"/>
            </a:xfrm>
            <a:custGeom>
              <a:avLst/>
              <a:gdLst>
                <a:gd name="T0" fmla="*/ 151 w 151"/>
                <a:gd name="T1" fmla="*/ 152 h 152"/>
                <a:gd name="T2" fmla="*/ 0 w 151"/>
                <a:gd name="T3" fmla="*/ 95 h 152"/>
                <a:gd name="T4" fmla="*/ 0 w 151"/>
                <a:gd name="T5" fmla="*/ 0 h 152"/>
                <a:gd name="T6" fmla="*/ 151 w 151"/>
                <a:gd name="T7" fmla="*/ 0 h 152"/>
                <a:gd name="T8" fmla="*/ 151 w 151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151" y="152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24">
              <a:extLst>
                <a:ext uri="{FF2B5EF4-FFF2-40B4-BE49-F238E27FC236}">
                  <a16:creationId xmlns:a16="http://schemas.microsoft.com/office/drawing/2014/main" id="{FD875C39-5152-4312-99CB-07A3B53408BF}"/>
                </a:ext>
              </a:extLst>
            </p:cNvPr>
            <p:cNvSpPr/>
            <p:nvPr/>
          </p:nvSpPr>
          <p:spPr bwMode="auto">
            <a:xfrm>
              <a:off x="6951663" y="5257800"/>
              <a:ext cx="241300" cy="241300"/>
            </a:xfrm>
            <a:custGeom>
              <a:avLst/>
              <a:gdLst>
                <a:gd name="T0" fmla="*/ 152 w 152"/>
                <a:gd name="T1" fmla="*/ 95 h 152"/>
                <a:gd name="T2" fmla="*/ 0 w 152"/>
                <a:gd name="T3" fmla="*/ 152 h 152"/>
                <a:gd name="T4" fmla="*/ 0 w 152"/>
                <a:gd name="T5" fmla="*/ 0 h 152"/>
                <a:gd name="T6" fmla="*/ 152 w 152"/>
                <a:gd name="T7" fmla="*/ 0 h 152"/>
                <a:gd name="T8" fmla="*/ 152 w 152"/>
                <a:gd name="T9" fmla="*/ 9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2">
                  <a:moveTo>
                    <a:pt x="152" y="95"/>
                  </a:moveTo>
                  <a:lnTo>
                    <a:pt x="0" y="152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95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25">
              <a:extLst>
                <a:ext uri="{FF2B5EF4-FFF2-40B4-BE49-F238E27FC236}">
                  <a16:creationId xmlns:a16="http://schemas.microsoft.com/office/drawing/2014/main" id="{2011EE8C-1659-4DE6-A0C0-3C7B6CFEDA68}"/>
                </a:ext>
              </a:extLst>
            </p:cNvPr>
            <p:cNvSpPr/>
            <p:nvPr/>
          </p:nvSpPr>
          <p:spPr bwMode="auto">
            <a:xfrm>
              <a:off x="6711951" y="5408613"/>
              <a:ext cx="239713" cy="241300"/>
            </a:xfrm>
            <a:custGeom>
              <a:avLst/>
              <a:gdLst>
                <a:gd name="T0" fmla="*/ 64 w 64"/>
                <a:gd name="T1" fmla="*/ 64 h 64"/>
                <a:gd name="T2" fmla="*/ 64 w 64"/>
                <a:gd name="T3" fmla="*/ 16 h 64"/>
                <a:gd name="T4" fmla="*/ 0 w 64"/>
                <a:gd name="T5" fmla="*/ 0 h 64"/>
                <a:gd name="T6" fmla="*/ 64 w 64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29" y="64"/>
                    <a:pt x="64" y="6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26">
              <a:extLst>
                <a:ext uri="{FF2B5EF4-FFF2-40B4-BE49-F238E27FC236}">
                  <a16:creationId xmlns:a16="http://schemas.microsoft.com/office/drawing/2014/main" id="{57A9007A-F903-4ECA-8762-38FB000D6C5F}"/>
                </a:ext>
              </a:extLst>
            </p:cNvPr>
            <p:cNvSpPr/>
            <p:nvPr/>
          </p:nvSpPr>
          <p:spPr bwMode="auto">
            <a:xfrm>
              <a:off x="6951663" y="5408613"/>
              <a:ext cx="241300" cy="241300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0 h 64"/>
                <a:gd name="T4" fmla="*/ 0 w 64"/>
                <a:gd name="T5" fmla="*/ 16 h 64"/>
                <a:gd name="T6" fmla="*/ 0 w 64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0" y="64"/>
                  </a:moveTo>
                  <a:cubicBezTo>
                    <a:pt x="35" y="64"/>
                    <a:pt x="64" y="35"/>
                    <a:pt x="64" y="0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27">
              <a:extLst>
                <a:ext uri="{FF2B5EF4-FFF2-40B4-BE49-F238E27FC236}">
                  <a16:creationId xmlns:a16="http://schemas.microsoft.com/office/drawing/2014/main" id="{074EF931-04CC-4398-B7B0-D4FFC34E6C43}"/>
                </a:ext>
              </a:extLst>
            </p:cNvPr>
            <p:cNvSpPr/>
            <p:nvPr/>
          </p:nvSpPr>
          <p:spPr bwMode="auto">
            <a:xfrm>
              <a:off x="6711951" y="5649913"/>
              <a:ext cx="239713" cy="390525"/>
            </a:xfrm>
            <a:custGeom>
              <a:avLst/>
              <a:gdLst>
                <a:gd name="T0" fmla="*/ 0 w 64"/>
                <a:gd name="T1" fmla="*/ 64 h 104"/>
                <a:gd name="T2" fmla="*/ 0 w 64"/>
                <a:gd name="T3" fmla="*/ 104 h 104"/>
                <a:gd name="T4" fmla="*/ 64 w 64"/>
                <a:gd name="T5" fmla="*/ 104 h 104"/>
                <a:gd name="T6" fmla="*/ 64 w 64"/>
                <a:gd name="T7" fmla="*/ 0 h 104"/>
                <a:gd name="T8" fmla="*/ 0 w 64"/>
                <a:gd name="T9" fmla="*/ 6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04">
                  <a:moveTo>
                    <a:pt x="0" y="64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12" name="Freeform 228">
              <a:extLst>
                <a:ext uri="{FF2B5EF4-FFF2-40B4-BE49-F238E27FC236}">
                  <a16:creationId xmlns:a16="http://schemas.microsoft.com/office/drawing/2014/main" id="{12CCB256-9466-45F5-90D0-F142BBFF77CD}"/>
                </a:ext>
              </a:extLst>
            </p:cNvPr>
            <p:cNvSpPr/>
            <p:nvPr/>
          </p:nvSpPr>
          <p:spPr bwMode="auto">
            <a:xfrm>
              <a:off x="6951663" y="5649913"/>
              <a:ext cx="241300" cy="390525"/>
            </a:xfrm>
            <a:custGeom>
              <a:avLst/>
              <a:gdLst>
                <a:gd name="T0" fmla="*/ 0 w 64"/>
                <a:gd name="T1" fmla="*/ 0 h 104"/>
                <a:gd name="T2" fmla="*/ 0 w 64"/>
                <a:gd name="T3" fmla="*/ 104 h 104"/>
                <a:gd name="T4" fmla="*/ 64 w 64"/>
                <a:gd name="T5" fmla="*/ 104 h 104"/>
                <a:gd name="T6" fmla="*/ 64 w 64"/>
                <a:gd name="T7" fmla="*/ 64 h 104"/>
                <a:gd name="T8" fmla="*/ 0 w 6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04">
                  <a:moveTo>
                    <a:pt x="0" y="0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29"/>
                    <a:pt x="35" y="0"/>
                    <a:pt x="0" y="0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29">
              <a:extLst>
                <a:ext uri="{FF2B5EF4-FFF2-40B4-BE49-F238E27FC236}">
                  <a16:creationId xmlns:a16="http://schemas.microsoft.com/office/drawing/2014/main" id="{A335725A-97A1-4020-8541-85C3489BDC10}"/>
                </a:ext>
              </a:extLst>
            </p:cNvPr>
            <p:cNvSpPr/>
            <p:nvPr/>
          </p:nvSpPr>
          <p:spPr bwMode="auto">
            <a:xfrm>
              <a:off x="6711951" y="5799138"/>
              <a:ext cx="239713" cy="241300"/>
            </a:xfrm>
            <a:custGeom>
              <a:avLst/>
              <a:gdLst>
                <a:gd name="T0" fmla="*/ 64 w 64"/>
                <a:gd name="T1" fmla="*/ 0 h 64"/>
                <a:gd name="T2" fmla="*/ 0 w 64"/>
                <a:gd name="T3" fmla="*/ 64 h 64"/>
                <a:gd name="T4" fmla="*/ 64 w 64"/>
                <a:gd name="T5" fmla="*/ 64 h 64"/>
                <a:gd name="T6" fmla="*/ 64 w 64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64" y="64"/>
                    <a:pt x="64" y="64"/>
                    <a:pt x="64" y="64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230">
              <a:extLst>
                <a:ext uri="{FF2B5EF4-FFF2-40B4-BE49-F238E27FC236}">
                  <a16:creationId xmlns:a16="http://schemas.microsoft.com/office/drawing/2014/main" id="{A71C1486-D2EF-4C2E-A35E-27923BF60DA1}"/>
                </a:ext>
              </a:extLst>
            </p:cNvPr>
            <p:cNvSpPr/>
            <p:nvPr/>
          </p:nvSpPr>
          <p:spPr bwMode="auto">
            <a:xfrm>
              <a:off x="6951663" y="5799138"/>
              <a:ext cx="241300" cy="241300"/>
            </a:xfrm>
            <a:custGeom>
              <a:avLst/>
              <a:gdLst>
                <a:gd name="T0" fmla="*/ 64 w 64"/>
                <a:gd name="T1" fmla="*/ 64 h 64"/>
                <a:gd name="T2" fmla="*/ 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cubicBezTo>
                    <a:pt x="64" y="29"/>
                    <a:pt x="35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3300588-7E73-4957-8C10-98BF37EAC90A}"/>
              </a:ext>
            </a:extLst>
          </p:cNvPr>
          <p:cNvSpPr txBox="1"/>
          <p:nvPr/>
        </p:nvSpPr>
        <p:spPr>
          <a:xfrm>
            <a:off x="498419" y="5876723"/>
            <a:ext cx="231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bitcoin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的历史与未来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8D84751-F70A-4E34-9704-0D8236286A86}"/>
              </a:ext>
            </a:extLst>
          </p:cNvPr>
          <p:cNvSpPr txBox="1"/>
          <p:nvPr/>
        </p:nvSpPr>
        <p:spPr>
          <a:xfrm>
            <a:off x="977227" y="5233187"/>
            <a:ext cx="737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09</a:t>
            </a:r>
            <a:endParaRPr lang="zh-CN" altLang="en-US" sz="4000" dirty="0">
              <a:solidFill>
                <a:schemeClr val="accent1">
                  <a:lumMod val="40000"/>
                  <a:lumOff val="60000"/>
                </a:schemeClr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757A4CB-23A8-42A0-8822-A1AECC971987}"/>
              </a:ext>
            </a:extLst>
          </p:cNvPr>
          <p:cNvSpPr txBox="1"/>
          <p:nvPr/>
        </p:nvSpPr>
        <p:spPr>
          <a:xfrm>
            <a:off x="288208" y="98802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注：本图取自本周六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深圳线下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meetup</a:t>
            </a:r>
          </a:p>
          <a:p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2020.10.24</a:t>
            </a:r>
          </a:p>
        </p:txBody>
      </p:sp>
    </p:spTree>
    <p:extLst>
      <p:ext uri="{BB962C8B-B14F-4D97-AF65-F5344CB8AC3E}">
        <p14:creationId xmlns:p14="http://schemas.microsoft.com/office/powerpoint/2010/main" val="12661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07BEA-B638-4372-AF24-FEA7A15A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bitcoin, or blockchain?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0E3F41-5642-4785-AAB8-BBE3E12B6DAD}"/>
              </a:ext>
            </a:extLst>
          </p:cNvPr>
          <p:cNvSpPr txBox="1"/>
          <p:nvPr/>
        </p:nvSpPr>
        <p:spPr>
          <a:xfrm>
            <a:off x="2192357" y="2152783"/>
            <a:ext cx="46803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Bitcoin</a:t>
            </a:r>
            <a:r>
              <a:rPr lang="en-US" altLang="zh-CN" sz="4400" b="1" dirty="0">
                <a:solidFill>
                  <a:schemeClr val="tx1"/>
                </a:solidFill>
                <a:effectLst>
                  <a:outerShdw blurRad="50800" dist="50800" dir="2700000" algn="tl">
                    <a:schemeClr val="tx1">
                      <a:lumMod val="75000"/>
                      <a:alpha val="79000"/>
                    </a:schemeClr>
                  </a:outerShdw>
                </a:effectLst>
              </a:rPr>
              <a:t> </a:t>
            </a:r>
            <a:r>
              <a:rPr lang="en-US" altLang="zh-CN" sz="4400" dirty="0">
                <a:solidFill>
                  <a:schemeClr val="tx1"/>
                </a:solidFill>
                <a:effectLst>
                  <a:outerShdw blurRad="50800" dist="50800" dir="2700000" algn="tl">
                    <a:schemeClr val="tx1">
                      <a:lumMod val="75000"/>
                      <a:alpha val="79000"/>
                    </a:schemeClr>
                  </a:outerShdw>
                </a:effectLst>
              </a:rPr>
              <a:t>- the system</a:t>
            </a:r>
            <a:endParaRPr lang="zh-CN" altLang="en-US" sz="4400" dirty="0">
              <a:solidFill>
                <a:schemeClr val="tx1"/>
              </a:solidFill>
              <a:effectLst>
                <a:outerShdw blurRad="50800" dist="50800" dir="2700000" algn="tl">
                  <a:schemeClr val="tx1">
                    <a:lumMod val="75000"/>
                    <a:alpha val="79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F68D5E-A171-407D-9B1A-70204B454B62}"/>
              </a:ext>
            </a:extLst>
          </p:cNvPr>
          <p:cNvSpPr txBox="1"/>
          <p:nvPr/>
        </p:nvSpPr>
        <p:spPr>
          <a:xfrm>
            <a:off x="1935428" y="3814797"/>
            <a:ext cx="6782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</a:t>
            </a:r>
            <a:r>
              <a:rPr lang="en-US" altLang="zh-CN" sz="4400" b="1" dirty="0">
                <a:solidFill>
                  <a:schemeClr val="tx1"/>
                </a:solidFill>
                <a:effectLst>
                  <a:outerShdw blurRad="50800" dist="50800" dir="2700000" algn="tl">
                    <a:schemeClr val="tx1">
                      <a:lumMod val="75000"/>
                      <a:alpha val="79000"/>
                    </a:schemeClr>
                  </a:outerShdw>
                </a:effectLst>
              </a:rPr>
              <a:t> </a:t>
            </a:r>
            <a:r>
              <a:rPr lang="en-US" altLang="zh-CN" sz="4400" dirty="0">
                <a:solidFill>
                  <a:schemeClr val="tx1"/>
                </a:solidFill>
                <a:effectLst>
                  <a:outerShdw blurRad="50800" dist="50800" dir="2700000" algn="tl">
                    <a:schemeClr val="tx1">
                      <a:lumMod val="75000"/>
                      <a:alpha val="79000"/>
                    </a:schemeClr>
                  </a:outerShdw>
                </a:effectLst>
              </a:rPr>
              <a:t>- the persistent</a:t>
            </a:r>
            <a:endParaRPr lang="zh-CN" altLang="en-US" sz="4400" dirty="0">
              <a:solidFill>
                <a:schemeClr val="tx1"/>
              </a:solidFill>
              <a:effectLst>
                <a:outerShdw blurRad="50800" dist="50800" dir="2700000" algn="tl">
                  <a:schemeClr val="tx1">
                    <a:lumMod val="75000"/>
                    <a:alpha val="79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242E0C-9CDC-495B-8727-DDCAC1DCC9C9}"/>
              </a:ext>
            </a:extLst>
          </p:cNvPr>
          <p:cNvSpPr txBox="1"/>
          <p:nvPr/>
        </p:nvSpPr>
        <p:spPr>
          <a:xfrm>
            <a:off x="6053537" y="4620032"/>
            <a:ext cx="352010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50800" dir="2700000" algn="tl">
                    <a:schemeClr val="tx1">
                      <a:lumMod val="75000"/>
                      <a:alpha val="79000"/>
                    </a:schemeClr>
                  </a:outerShdw>
                </a:effectLst>
              </a:rPr>
              <a:t>data structure</a:t>
            </a:r>
            <a:endParaRPr lang="zh-CN" altLang="en-US" sz="4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8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07BEA-B638-4372-AF24-FEA7A15A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a programmer’s perspective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2B0618-DB18-410A-8C20-7510E32B9BB6}"/>
              </a:ext>
            </a:extLst>
          </p:cNvPr>
          <p:cNvSpPr txBox="1"/>
          <p:nvPr/>
        </p:nvSpPr>
        <p:spPr>
          <a:xfrm>
            <a:off x="2576111" y="2531522"/>
            <a:ext cx="70397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effectLst>
                  <a:outerShdw blurRad="50800" dist="50800" dir="2700000" algn="tl">
                    <a:schemeClr val="tx1">
                      <a:lumMod val="75000"/>
                      <a:alpha val="79000"/>
                    </a:schemeClr>
                  </a:outerShdw>
                </a:effectLst>
              </a:rPr>
              <a:t>A Git of money</a:t>
            </a:r>
            <a:endParaRPr lang="zh-CN" altLang="en-US" sz="4400" b="1" dirty="0">
              <a:solidFill>
                <a:schemeClr val="tx1"/>
              </a:solidFill>
              <a:effectLst>
                <a:outerShdw blurRad="50800" dist="50800" dir="2700000" algn="tl">
                  <a:schemeClr val="tx1">
                    <a:lumMod val="75000"/>
                    <a:alpha val="79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7EEBF2-15A7-4BD3-B25F-F2B91B669CB7}"/>
              </a:ext>
            </a:extLst>
          </p:cNvPr>
          <p:cNvSpPr txBox="1"/>
          <p:nvPr/>
        </p:nvSpPr>
        <p:spPr>
          <a:xfrm>
            <a:off x="2881290" y="3646283"/>
            <a:ext cx="6442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Every transaction is a change to the distributed dataset</a:t>
            </a:r>
            <a:endParaRPr lang="zh-CN" alt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6DF4B1-35E6-47E1-91EE-6EAC981DF958}"/>
              </a:ext>
            </a:extLst>
          </p:cNvPr>
          <p:cNvSpPr txBox="1"/>
          <p:nvPr/>
        </p:nvSpPr>
        <p:spPr>
          <a:xfrm>
            <a:off x="2576111" y="5460855"/>
            <a:ext cx="712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Merkle-tree is used to hold integrity with (massive) scalability</a:t>
            </a:r>
            <a:endParaRPr lang="zh-CN" alt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5D32D3-74B3-42C0-BD43-B1D4B7C42A14}"/>
              </a:ext>
            </a:extLst>
          </p:cNvPr>
          <p:cNvSpPr txBox="1"/>
          <p:nvPr/>
        </p:nvSpPr>
        <p:spPr>
          <a:xfrm>
            <a:off x="3401273" y="4516165"/>
            <a:ext cx="5402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Every block is a commit to the revision history</a:t>
            </a:r>
            <a:endParaRPr lang="zh-CN" alt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36D3C1-FABC-4175-8569-34F0B9C9B000}"/>
              </a:ext>
            </a:extLst>
          </p:cNvPr>
          <p:cNvSpPr txBox="1"/>
          <p:nvPr/>
        </p:nvSpPr>
        <p:spPr>
          <a:xfrm>
            <a:off x="2364291" y="1853248"/>
            <a:ext cx="16301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effectLst>
                  <a:outerShdw blurRad="50800" dist="50800" dir="2700000" algn="tl">
                    <a:schemeClr val="tx1">
                      <a:lumMod val="75000"/>
                      <a:alpha val="79000"/>
                    </a:schemeClr>
                  </a:outerShdw>
                </a:effectLst>
              </a:rPr>
              <a:t>bitcoin</a:t>
            </a:r>
            <a:endParaRPr lang="zh-CN" altLang="en-US" sz="3200" b="1" dirty="0">
              <a:solidFill>
                <a:schemeClr val="tx1"/>
              </a:solidFill>
              <a:effectLst>
                <a:outerShdw blurRad="50800" dist="50800" dir="2700000" algn="tl">
                  <a:schemeClr val="tx1">
                    <a:lumMod val="75000"/>
                    <a:alpha val="79000"/>
                  </a:scheme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654D57-8685-4C48-8F84-2A543074A510}"/>
              </a:ext>
            </a:extLst>
          </p:cNvPr>
          <p:cNvSpPr txBox="1"/>
          <p:nvPr/>
        </p:nvSpPr>
        <p:spPr>
          <a:xfrm>
            <a:off x="3324631" y="3987300"/>
            <a:ext cx="5775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每一笔交易是对分布式数据集的一个最小的修改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E89B15-1F05-4D70-900A-379F091D2612}"/>
              </a:ext>
            </a:extLst>
          </p:cNvPr>
          <p:cNvSpPr txBox="1"/>
          <p:nvPr/>
        </p:nvSpPr>
        <p:spPr>
          <a:xfrm>
            <a:off x="2109937" y="5845575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默克尔树保证了无论变更数量的量级有多大，都能验证所有相关的改动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E965B8-ABA8-4C2A-8090-83A2DB18C6C0}"/>
              </a:ext>
            </a:extLst>
          </p:cNvPr>
          <p:cNvSpPr txBox="1"/>
          <p:nvPr/>
        </p:nvSpPr>
        <p:spPr>
          <a:xfrm>
            <a:off x="3655572" y="4859755"/>
            <a:ext cx="4894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每个区块是在版本历史上新增的一个提交</a:t>
            </a:r>
          </a:p>
        </p:txBody>
      </p:sp>
    </p:spTree>
    <p:extLst>
      <p:ext uri="{BB962C8B-B14F-4D97-AF65-F5344CB8AC3E}">
        <p14:creationId xmlns:p14="http://schemas.microsoft.com/office/powerpoint/2010/main" val="23320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07BEA-B638-4372-AF24-FEA7A15A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a programmer’s perspective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E6BBFB-ACBD-4D2B-9EB5-AE1CA209D909}"/>
              </a:ext>
            </a:extLst>
          </p:cNvPr>
          <p:cNvSpPr txBox="1"/>
          <p:nvPr/>
        </p:nvSpPr>
        <p:spPr>
          <a:xfrm>
            <a:off x="2576111" y="2291103"/>
            <a:ext cx="70397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effectLst>
                  <a:outerShdw blurRad="50800" dist="50800" dir="2700000" algn="tl">
                    <a:schemeClr val="tx1">
                      <a:lumMod val="75000"/>
                      <a:alpha val="79000"/>
                    </a:schemeClr>
                  </a:outerShdw>
                </a:effectLst>
              </a:rPr>
              <a:t>A Git for internet</a:t>
            </a:r>
            <a:endParaRPr lang="zh-CN" altLang="en-US" sz="4400" b="1" dirty="0">
              <a:solidFill>
                <a:schemeClr val="tx1"/>
              </a:solidFill>
              <a:effectLst>
                <a:outerShdw blurRad="50800" dist="50800" dir="2700000" algn="tl">
                  <a:schemeClr val="tx1">
                    <a:lumMod val="75000"/>
                    <a:alpha val="79000"/>
                  </a:schemeClr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F61BC8-E5DF-44BD-B6DB-F891889980A6}"/>
              </a:ext>
            </a:extLst>
          </p:cNvPr>
          <p:cNvSpPr txBox="1"/>
          <p:nvPr/>
        </p:nvSpPr>
        <p:spPr>
          <a:xfrm>
            <a:off x="2655241" y="1560860"/>
            <a:ext cx="16301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effectLst>
                  <a:outerShdw blurRad="50800" dist="50800" dir="2700000" algn="tl">
                    <a:schemeClr val="tx1">
                      <a:lumMod val="75000"/>
                      <a:alpha val="79000"/>
                    </a:schemeClr>
                  </a:outerShdw>
                </a:effectLst>
              </a:rPr>
              <a:t>metanet</a:t>
            </a:r>
            <a:endParaRPr lang="zh-CN" altLang="en-US" sz="3200" b="1" dirty="0">
              <a:solidFill>
                <a:schemeClr val="tx1"/>
              </a:solidFill>
              <a:effectLst>
                <a:outerShdw blurRad="50800" dist="50800" dir="2700000" algn="tl">
                  <a:schemeClr val="tx1">
                    <a:lumMod val="75000"/>
                    <a:alpha val="79000"/>
                  </a:scheme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F2E476-EC73-4139-8D1D-D3A786E78AC6}"/>
              </a:ext>
            </a:extLst>
          </p:cNvPr>
          <p:cNvSpPr txBox="1"/>
          <p:nvPr/>
        </p:nvSpPr>
        <p:spPr>
          <a:xfrm>
            <a:off x="1245766" y="4296117"/>
            <a:ext cx="9089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Every data packet (with approved value) is timestamped and canonically sorted</a:t>
            </a:r>
            <a:endParaRPr lang="zh-CN" alt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278705-FA89-4CAF-A686-678E92E97584}"/>
              </a:ext>
            </a:extLst>
          </p:cNvPr>
          <p:cNvSpPr txBox="1"/>
          <p:nvPr/>
        </p:nvSpPr>
        <p:spPr>
          <a:xfrm>
            <a:off x="1245766" y="4846224"/>
            <a:ext cx="7346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Every data packet (with approved value) has proof of existence</a:t>
            </a:r>
            <a:endParaRPr lang="zh-CN" alt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E3E30B-8517-4910-9D7E-03E4338F05A7}"/>
              </a:ext>
            </a:extLst>
          </p:cNvPr>
          <p:cNvSpPr txBox="1"/>
          <p:nvPr/>
        </p:nvSpPr>
        <p:spPr>
          <a:xfrm>
            <a:off x="1245766" y="5393419"/>
            <a:ext cx="989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Every data packet (with approved value) can be immutably persisted and backtracked</a:t>
            </a:r>
            <a:endParaRPr lang="zh-CN" alt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9FFC53-3653-4AA0-AF95-9440BD1898DC}"/>
              </a:ext>
            </a:extLst>
          </p:cNvPr>
          <p:cNvSpPr txBox="1"/>
          <p:nvPr/>
        </p:nvSpPr>
        <p:spPr>
          <a:xfrm>
            <a:off x="400576" y="3598925"/>
            <a:ext cx="50708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Imagine a ‘better’ internet</a:t>
            </a:r>
            <a:endParaRPr lang="zh-CN" altLang="en-US" sz="28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FA8186-7271-4610-B80A-D5C58D3CC110}"/>
              </a:ext>
            </a:extLst>
          </p:cNvPr>
          <p:cNvSpPr txBox="1"/>
          <p:nvPr/>
        </p:nvSpPr>
        <p:spPr>
          <a:xfrm>
            <a:off x="8592457" y="39003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时间戳和排序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C11D41-A026-408A-A191-7582C06E114B}"/>
              </a:ext>
            </a:extLst>
          </p:cNvPr>
          <p:cNvSpPr txBox="1"/>
          <p:nvPr/>
        </p:nvSpPr>
        <p:spPr>
          <a:xfrm>
            <a:off x="8592457" y="46906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存在性证明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7DF3E1-F798-4201-B111-EDA3B21D3107}"/>
              </a:ext>
            </a:extLst>
          </p:cNvPr>
          <p:cNvSpPr txBox="1"/>
          <p:nvPr/>
        </p:nvSpPr>
        <p:spPr>
          <a:xfrm>
            <a:off x="8592457" y="57935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存储及回溯</a:t>
            </a:r>
          </a:p>
        </p:txBody>
      </p:sp>
    </p:spTree>
    <p:extLst>
      <p:ext uri="{BB962C8B-B14F-4D97-AF65-F5344CB8AC3E}">
        <p14:creationId xmlns:p14="http://schemas.microsoft.com/office/powerpoint/2010/main" val="270245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0C63E6F-EA1E-4A32-AE92-0E0242680194}"/>
              </a:ext>
            </a:extLst>
          </p:cNvPr>
          <p:cNvCxnSpPr>
            <a:cxnSpLocks/>
          </p:cNvCxnSpPr>
          <p:nvPr/>
        </p:nvCxnSpPr>
        <p:spPr>
          <a:xfrm>
            <a:off x="5614655" y="2861914"/>
            <a:ext cx="0" cy="292194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2AC5216-4EF5-4429-A6FF-1DE894CE466B}"/>
              </a:ext>
            </a:extLst>
          </p:cNvPr>
          <p:cNvCxnSpPr>
            <a:cxnSpLocks/>
          </p:cNvCxnSpPr>
          <p:nvPr/>
        </p:nvCxnSpPr>
        <p:spPr>
          <a:xfrm>
            <a:off x="3243060" y="1883884"/>
            <a:ext cx="0" cy="300760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FAE8E1D-ABDA-46FE-838C-4220105ED82C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3345670" y="2302523"/>
            <a:ext cx="1098920" cy="928871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FCA0E1E-F6F0-47FC-B0F4-749F9E7BD87D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3345670" y="3447570"/>
            <a:ext cx="994976" cy="9701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630913C-0A35-416A-A462-9B6A4FDA8E01}"/>
              </a:ext>
            </a:extLst>
          </p:cNvPr>
          <p:cNvCxnSpPr>
            <a:cxnSpLocks/>
            <a:stCxn id="33" idx="7"/>
          </p:cNvCxnSpPr>
          <p:nvPr/>
        </p:nvCxnSpPr>
        <p:spPr>
          <a:xfrm flipV="1">
            <a:off x="5722743" y="3800822"/>
            <a:ext cx="701745" cy="508852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1AE94F7-9F74-46D3-A43A-DF1474C66BAB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5722743" y="4525850"/>
            <a:ext cx="701745" cy="7446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00DB4A4-DDEF-4D5E-9F53-4E9E93515D4C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918802" y="3339482"/>
            <a:ext cx="1165921" cy="1"/>
          </a:xfrm>
          <a:prstGeom prst="straightConnector1">
            <a:avLst/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9207BEA-B638-4372-AF24-FEA7A15A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4582"/>
          </a:xfrm>
        </p:spPr>
        <p:txBody>
          <a:bodyPr/>
          <a:lstStyle/>
          <a:p>
            <a:r>
              <a:rPr lang="en-US" altLang="zh-CN" dirty="0"/>
              <a:t>The short history of bitcoin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B3ABD0C-9FDB-4C03-9821-6753FEAD5560}"/>
              </a:ext>
            </a:extLst>
          </p:cNvPr>
          <p:cNvSpPr/>
          <p:nvPr/>
        </p:nvSpPr>
        <p:spPr>
          <a:xfrm>
            <a:off x="646111" y="3018154"/>
            <a:ext cx="1272691" cy="642657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effectLst>
                  <a:outerShdw blurRad="50800" dist="50800" dir="2700000" algn="tl">
                    <a:schemeClr val="tx1">
                      <a:lumMod val="75000"/>
                      <a:alpha val="79000"/>
                    </a:schemeClr>
                  </a:outerShdw>
                </a:effectLst>
              </a:rPr>
              <a:t>bitcoin</a:t>
            </a:r>
            <a:endParaRPr lang="zh-CN" altLang="en-US" sz="2400" b="1" dirty="0">
              <a:solidFill>
                <a:schemeClr val="tx1"/>
              </a:solidFill>
              <a:effectLst>
                <a:outerShdw blurRad="50800" dist="50800" dir="2700000" algn="tl">
                  <a:schemeClr val="tx1">
                    <a:lumMod val="75000"/>
                    <a:alpha val="79000"/>
                  </a:scheme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803DD1-5175-4835-847F-EDCFEB10E701}"/>
              </a:ext>
            </a:extLst>
          </p:cNvPr>
          <p:cNvSpPr/>
          <p:nvPr/>
        </p:nvSpPr>
        <p:spPr>
          <a:xfrm>
            <a:off x="3084723" y="3186623"/>
            <a:ext cx="305718" cy="3057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842FDA8-A818-45CD-A0DE-D8B6FEFD7859}"/>
              </a:ext>
            </a:extLst>
          </p:cNvPr>
          <p:cNvCxnSpPr>
            <a:cxnSpLocks/>
          </p:cNvCxnSpPr>
          <p:nvPr/>
        </p:nvCxnSpPr>
        <p:spPr>
          <a:xfrm>
            <a:off x="4466624" y="2302523"/>
            <a:ext cx="3201116" cy="0"/>
          </a:xfrm>
          <a:prstGeom prst="straightConnector1">
            <a:avLst/>
          </a:prstGeom>
          <a:ln w="57150"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A3B5682-346F-4CBC-9F20-58FA8E8F405C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4340646" y="4417762"/>
            <a:ext cx="1121150" cy="0"/>
          </a:xfrm>
          <a:prstGeom prst="straightConnector1">
            <a:avLst/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8904342-E76D-48D4-8A6D-38B207062EA5}"/>
              </a:ext>
            </a:extLst>
          </p:cNvPr>
          <p:cNvSpPr/>
          <p:nvPr/>
        </p:nvSpPr>
        <p:spPr>
          <a:xfrm>
            <a:off x="7877060" y="2010578"/>
            <a:ext cx="1817783" cy="58389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>
                  <a:outerShdw blurRad="50800" dist="50800" dir="2700000" algn="tl">
                    <a:schemeClr val="tx1">
                      <a:lumMod val="75000"/>
                      <a:alpha val="79000"/>
                    </a:schemeClr>
                  </a:outerShdw>
                </a:effectLst>
              </a:rPr>
              <a:t>Bitcoin Core</a:t>
            </a:r>
            <a:endParaRPr lang="zh-CN" altLang="en-US" sz="2400" b="1" dirty="0">
              <a:solidFill>
                <a:schemeClr val="tx1"/>
              </a:solidFill>
              <a:effectLst>
                <a:outerShdw blurRad="50800" dist="50800" dir="2700000" algn="tl">
                  <a:schemeClr val="tx1">
                    <a:lumMod val="75000"/>
                    <a:alpha val="79000"/>
                  </a:schemeClr>
                </a:outerShdw>
              </a:effectLst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C250901-3594-48C5-B2F1-4EA608915BC5}"/>
              </a:ext>
            </a:extLst>
          </p:cNvPr>
          <p:cNvSpPr/>
          <p:nvPr/>
        </p:nvSpPr>
        <p:spPr>
          <a:xfrm>
            <a:off x="5461796" y="4264903"/>
            <a:ext cx="305718" cy="3057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EC491EE-43EB-41C4-83CE-0B4BAF7A1D84}"/>
              </a:ext>
            </a:extLst>
          </p:cNvPr>
          <p:cNvCxnSpPr>
            <a:cxnSpLocks/>
          </p:cNvCxnSpPr>
          <p:nvPr/>
        </p:nvCxnSpPr>
        <p:spPr>
          <a:xfrm>
            <a:off x="6424488" y="3800822"/>
            <a:ext cx="2047483" cy="0"/>
          </a:xfrm>
          <a:prstGeom prst="straightConnector1">
            <a:avLst/>
          </a:prstGeom>
          <a:ln w="57150">
            <a:tailEnd type="stealth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55F1EB13-CBF0-445D-A774-5F3EF9FCA648}"/>
              </a:ext>
            </a:extLst>
          </p:cNvPr>
          <p:cNvSpPr/>
          <p:nvPr/>
        </p:nvSpPr>
        <p:spPr>
          <a:xfrm>
            <a:off x="8602337" y="3494589"/>
            <a:ext cx="1817783" cy="58389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>
                  <a:outerShdw blurRad="50800" dist="50800" dir="2700000" algn="tl">
                    <a:schemeClr val="tx1">
                      <a:lumMod val="75000"/>
                      <a:alpha val="79000"/>
                    </a:schemeClr>
                  </a:outerShdw>
                </a:effectLst>
              </a:rPr>
              <a:t>Bitcoin Cash</a:t>
            </a:r>
            <a:endParaRPr lang="zh-CN" altLang="en-US" sz="2400" b="1" dirty="0">
              <a:solidFill>
                <a:schemeClr val="tx1"/>
              </a:solidFill>
              <a:effectLst>
                <a:outerShdw blurRad="50800" dist="50800" dir="2700000" algn="tl">
                  <a:schemeClr val="tx1">
                    <a:lumMod val="75000"/>
                    <a:alpha val="79000"/>
                  </a:schemeClr>
                </a:outerShdw>
              </a:effectLst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1826352F-326E-47C5-AAD2-A5267EA0C48F}"/>
              </a:ext>
            </a:extLst>
          </p:cNvPr>
          <p:cNvSpPr/>
          <p:nvPr/>
        </p:nvSpPr>
        <p:spPr>
          <a:xfrm>
            <a:off x="9305581" y="4978600"/>
            <a:ext cx="1817783" cy="58389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>
                  <a:outerShdw blurRad="50800" dist="50800" dir="2700000" algn="tl">
                    <a:schemeClr val="tx1">
                      <a:lumMod val="75000"/>
                      <a:alpha val="79000"/>
                    </a:schemeClr>
                  </a:outerShdw>
                </a:effectLst>
              </a:rPr>
              <a:t>Bitcoin SV</a:t>
            </a:r>
            <a:endParaRPr lang="zh-CN" altLang="en-US" sz="2400" b="1" dirty="0">
              <a:solidFill>
                <a:schemeClr val="tx1"/>
              </a:solidFill>
              <a:effectLst>
                <a:outerShdw blurRad="50800" dist="50800" dir="2700000" algn="tl">
                  <a:schemeClr val="tx1">
                    <a:lumMod val="75000"/>
                    <a:alpha val="79000"/>
                  </a:schemeClr>
                </a:outerShdw>
              </a:effectLst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CFA0277-1C5A-4E17-A657-49847D5BC332}"/>
              </a:ext>
            </a:extLst>
          </p:cNvPr>
          <p:cNvCxnSpPr>
            <a:cxnSpLocks/>
          </p:cNvCxnSpPr>
          <p:nvPr/>
        </p:nvCxnSpPr>
        <p:spPr>
          <a:xfrm>
            <a:off x="6424488" y="5270545"/>
            <a:ext cx="2642394" cy="0"/>
          </a:xfrm>
          <a:prstGeom prst="straightConnector1">
            <a:avLst/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3809BF1-20DB-4A9A-B634-D8445BEE3CF4}"/>
              </a:ext>
            </a:extLst>
          </p:cNvPr>
          <p:cNvSpPr txBox="1"/>
          <p:nvPr/>
        </p:nvSpPr>
        <p:spPr>
          <a:xfrm>
            <a:off x="2195545" y="2861914"/>
            <a:ext cx="959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  <a:effectLst>
                  <a:outerShdw blurRad="50800" dist="50800" dir="2700000" algn="tl">
                    <a:schemeClr val="tx1">
                      <a:lumMod val="75000"/>
                      <a:alpha val="79000"/>
                    </a:schemeClr>
                  </a:outerShdw>
                </a:effectLst>
              </a:rPr>
              <a:t>2017.08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2B7ECAF-087E-43D0-A20D-8743993A2D6E}"/>
              </a:ext>
            </a:extLst>
          </p:cNvPr>
          <p:cNvSpPr txBox="1"/>
          <p:nvPr/>
        </p:nvSpPr>
        <p:spPr>
          <a:xfrm>
            <a:off x="4585938" y="3925133"/>
            <a:ext cx="959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  <a:effectLst>
                  <a:outerShdw blurRad="50800" dist="50800" dir="2700000" algn="tl">
                    <a:schemeClr val="tx1">
                      <a:lumMod val="75000"/>
                      <a:alpha val="79000"/>
                    </a:schemeClr>
                  </a:outerShdw>
                </a:effectLst>
              </a:rPr>
              <a:t>2018.11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D7E49AB-6013-46C2-BC28-03FBCA504929}"/>
              </a:ext>
            </a:extLst>
          </p:cNvPr>
          <p:cNvSpPr txBox="1"/>
          <p:nvPr/>
        </p:nvSpPr>
        <p:spPr>
          <a:xfrm>
            <a:off x="5614655" y="1548104"/>
            <a:ext cx="2136871" cy="646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pPr algn="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MB</a:t>
            </a:r>
          </a:p>
          <a:p>
            <a:pPr algn="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of value</a:t>
            </a:r>
            <a:endParaRPr lang="en-US" altLang="zh-CN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A203EFD-6B55-4CDB-B101-5A2254EAD3D3}"/>
              </a:ext>
            </a:extLst>
          </p:cNvPr>
          <p:cNvSpPr txBox="1"/>
          <p:nvPr/>
        </p:nvSpPr>
        <p:spPr>
          <a:xfrm>
            <a:off x="6244563" y="3105309"/>
            <a:ext cx="2292591" cy="646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>
            <a:spAutoFit/>
          </a:bodyPr>
          <a:lstStyle/>
          <a:p>
            <a:pPr algn="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32MB</a:t>
            </a:r>
            <a:endParaRPr lang="en-US" altLang="zh-CN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Checkpoints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BB69F26-935D-4B7E-A1E2-CA60D9FC2D1E}"/>
              </a:ext>
            </a:extLst>
          </p:cNvPr>
          <p:cNvSpPr txBox="1"/>
          <p:nvPr/>
        </p:nvSpPr>
        <p:spPr>
          <a:xfrm>
            <a:off x="6817054" y="4508591"/>
            <a:ext cx="2292591" cy="646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algn="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limit</a:t>
            </a:r>
            <a:endParaRPr lang="en-US" altLang="zh-CN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In Stone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4DBFA2C-0344-4C15-83A8-F95BBC3248B0}"/>
              </a:ext>
            </a:extLst>
          </p:cNvPr>
          <p:cNvSpPr txBox="1"/>
          <p:nvPr/>
        </p:nvSpPr>
        <p:spPr>
          <a:xfrm>
            <a:off x="215747" y="5411151"/>
            <a:ext cx="4685474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effectLst/>
              </a:rPr>
              <a:t>“The nature of Bitcoin is such that once version 0.1 was released, the core design was set in stone for the rest of its lifetime.”</a:t>
            </a:r>
          </a:p>
          <a:p>
            <a:pPr algn="r"/>
            <a:r>
              <a:rPr lang="en-US" altLang="zh-CN" dirty="0"/>
              <a:t>- Satoshi Nakamoto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16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059" y="799299"/>
            <a:ext cx="7082482" cy="544562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 CN" panose="020B0800000000000000"/>
              </a:rPr>
              <a:t>小聪游戏简介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AD9640-D563-4416-BACA-58D31E2A1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536" y="377914"/>
            <a:ext cx="2932970" cy="49717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3B41B5E-A524-4986-8F78-55848E9750D2}"/>
              </a:ext>
            </a:extLst>
          </p:cNvPr>
          <p:cNvSpPr txBox="1"/>
          <p:nvPr/>
        </p:nvSpPr>
        <p:spPr>
          <a:xfrm>
            <a:off x="764059" y="1750766"/>
            <a:ext cx="7769708" cy="43285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思源黑体 CN" panose="020B0800000000000000"/>
              </a:rPr>
              <a:t>基于 </a:t>
            </a:r>
            <a:r>
              <a:rPr lang="en-US" altLang="zh-CN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思源黑体 CN" panose="020B0800000000000000"/>
              </a:rPr>
              <a:t>Bitcoin SV </a:t>
            </a:r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思源黑体 CN" panose="020B0800000000000000"/>
              </a:rPr>
              <a:t>构建的移动游戏平台</a:t>
            </a:r>
            <a:endParaRPr lang="en-US" altLang="zh-CN" sz="2400" dirty="0">
              <a:solidFill>
                <a:schemeClr val="accent4">
                  <a:lumMod val="40000"/>
                  <a:lumOff val="60000"/>
                </a:schemeClr>
              </a:solidFill>
              <a:latin typeface="思源黑体 CN" panose="020B08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思源黑体 CN" panose="020B0800000000000000"/>
              </a:rPr>
              <a:t>“即点即玩”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思源黑体 CN" panose="020B0800000000000000"/>
              </a:rPr>
              <a:t>(H5)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accent4">
                  <a:lumMod val="40000"/>
                  <a:lumOff val="60000"/>
                </a:schemeClr>
              </a:solidFill>
              <a:latin typeface="思源黑体 CN" panose="020B080000000000000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思源黑体 CN" panose="020B0800000000000000"/>
              </a:rPr>
              <a:t>支持打点 </a:t>
            </a:r>
            <a:r>
              <a:rPr lang="en-US" altLang="zh-CN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思源黑体 CN" panose="020B0800000000000000"/>
              </a:rPr>
              <a:t>/</a:t>
            </a:r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思源黑体 CN" panose="020B0800000000000000"/>
              </a:rPr>
              <a:t> </a:t>
            </a:r>
            <a:r>
              <a:rPr lang="en-US" altLang="zh-CN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思源黑体 CN" panose="020B0800000000000000"/>
              </a:rPr>
              <a:t>MoneyButton </a:t>
            </a:r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思源黑体 CN" panose="020B0800000000000000"/>
              </a:rPr>
              <a:t>登录 </a:t>
            </a:r>
            <a:endParaRPr lang="en-US" altLang="zh-CN" sz="2400" dirty="0">
              <a:solidFill>
                <a:schemeClr val="accent4">
                  <a:lumMod val="40000"/>
                  <a:lumOff val="60000"/>
                </a:schemeClr>
              </a:solidFill>
              <a:latin typeface="思源黑体 CN" panose="020B080000000000000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思源黑体 CN" panose="020B0800000000000000"/>
              </a:rPr>
              <a:t>MetaID </a:t>
            </a: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思源黑体 CN" panose="020B0800000000000000"/>
              </a:rPr>
              <a:t>登录 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思源黑体 CN" panose="020B0800000000000000"/>
              </a:rPr>
              <a:t>/ </a:t>
            </a: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思源黑体 CN" panose="020B0800000000000000"/>
              </a:rPr>
              <a:t>傲游 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思源黑体 CN" panose="020B0800000000000000"/>
              </a:rPr>
              <a:t>domain </a:t>
            </a: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思源黑体 CN" panose="020B0800000000000000"/>
              </a:rPr>
              <a:t>登录 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思源黑体 CN" panose="020B0800000000000000"/>
              </a:rPr>
              <a:t>(soon)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accent4">
                  <a:lumMod val="40000"/>
                  <a:lumOff val="60000"/>
                </a:schemeClr>
              </a:solidFill>
              <a:latin typeface="思源黑体 CN" panose="020B080000000000000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思源黑体 CN" panose="020B0800000000000000"/>
              </a:rPr>
              <a:t>支持 </a:t>
            </a:r>
            <a:r>
              <a:rPr lang="en-US" altLang="zh-CN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思源黑体 CN" panose="020B0800000000000000"/>
              </a:rPr>
              <a:t>NFT </a:t>
            </a:r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思源黑体 CN" panose="020B0800000000000000"/>
              </a:rPr>
              <a:t>道具交易；</a:t>
            </a:r>
            <a:r>
              <a:rPr lang="en-US" altLang="zh-CN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思源黑体 CN" panose="020B0800000000000000"/>
              </a:rPr>
              <a:t>BSV </a:t>
            </a:r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思源黑体 CN" panose="020B0800000000000000"/>
              </a:rPr>
              <a:t>奖励兑换</a:t>
            </a:r>
            <a:endParaRPr lang="en-US" altLang="zh-CN" sz="2400" dirty="0">
              <a:solidFill>
                <a:schemeClr val="accent4">
                  <a:lumMod val="40000"/>
                  <a:lumOff val="60000"/>
                </a:schemeClr>
              </a:solidFill>
              <a:latin typeface="思源黑体 CN" panose="020B080000000000000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accent4">
                  <a:lumMod val="40000"/>
                  <a:lumOff val="60000"/>
                </a:schemeClr>
              </a:solidFill>
              <a:latin typeface="思源黑体 CN" panose="020B080000000000000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67010A1-D58D-4F0B-B644-967C855AF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372" y="5506950"/>
            <a:ext cx="3894186" cy="1418153"/>
          </a:xfrm>
          <a:prstGeom prst="rect">
            <a:avLst/>
          </a:prstGeom>
          <a:effectLst>
            <a:glow rad="228600">
              <a:schemeClr val="accent3">
                <a:satMod val="175000"/>
                <a:alpha val="10000"/>
              </a:schemeClr>
            </a:glo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41" y="595522"/>
            <a:ext cx="10141585" cy="60706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小聪业务模型演进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v1.0 (2020.01)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DAECE97-14BC-4EC2-B6D2-27A5D8E23771}"/>
              </a:ext>
            </a:extLst>
          </p:cNvPr>
          <p:cNvSpPr/>
          <p:nvPr/>
        </p:nvSpPr>
        <p:spPr>
          <a:xfrm>
            <a:off x="4557298" y="2905801"/>
            <a:ext cx="947452" cy="60706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钻石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412B5E2-4FB6-41BB-988F-75A1C284898A}"/>
              </a:ext>
            </a:extLst>
          </p:cNvPr>
          <p:cNvSpPr/>
          <p:nvPr/>
        </p:nvSpPr>
        <p:spPr>
          <a:xfrm>
            <a:off x="1090448" y="4170296"/>
            <a:ext cx="1600710" cy="45908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打点钱包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2AB4181-E3B0-4158-9F32-E4B87F4BD618}"/>
              </a:ext>
            </a:extLst>
          </p:cNvPr>
          <p:cNvSpPr txBox="1"/>
          <p:nvPr/>
        </p:nvSpPr>
        <p:spPr>
          <a:xfrm>
            <a:off x="3167287" y="2694488"/>
            <a:ext cx="74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</a:rPr>
              <a:t>充值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4E2FB68-B2C7-40C0-87CC-FFA396122D7C}"/>
              </a:ext>
            </a:extLst>
          </p:cNvPr>
          <p:cNvSpPr/>
          <p:nvPr/>
        </p:nvSpPr>
        <p:spPr>
          <a:xfrm>
            <a:off x="7399818" y="1955260"/>
            <a:ext cx="2191654" cy="392024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5DAF5E31-0856-41C1-9893-3219D45B248F}"/>
              </a:ext>
            </a:extLst>
          </p:cNvPr>
          <p:cNvSpPr txBox="1"/>
          <p:nvPr/>
        </p:nvSpPr>
        <p:spPr>
          <a:xfrm>
            <a:off x="6951881" y="1536298"/>
            <a:ext cx="74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</a:rPr>
              <a:t>游戏池</a:t>
            </a:r>
          </a:p>
        </p:txBody>
      </p:sp>
      <p:sp>
        <p:nvSpPr>
          <p:cNvPr id="146" name="流程图: 准备 145">
            <a:extLst>
              <a:ext uri="{FF2B5EF4-FFF2-40B4-BE49-F238E27FC236}">
                <a16:creationId xmlns:a16="http://schemas.microsoft.com/office/drawing/2014/main" id="{ECA104F0-85F9-4505-BE4E-382F6C3B8C24}"/>
              </a:ext>
            </a:extLst>
          </p:cNvPr>
          <p:cNvSpPr/>
          <p:nvPr/>
        </p:nvSpPr>
        <p:spPr>
          <a:xfrm>
            <a:off x="8128929" y="3550597"/>
            <a:ext cx="1352144" cy="787940"/>
          </a:xfrm>
          <a:prstGeom prst="flowChartPreparation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游戏</a:t>
            </a:r>
            <a:r>
              <a:rPr lang="en-US" altLang="zh-CN" sz="1600" dirty="0"/>
              <a:t>B</a:t>
            </a:r>
            <a:endParaRPr lang="zh-CN" altLang="en-US" sz="1600" dirty="0"/>
          </a:p>
        </p:txBody>
      </p:sp>
      <p:sp>
        <p:nvSpPr>
          <p:cNvPr id="148" name="流程图: 卡片 147">
            <a:extLst>
              <a:ext uri="{FF2B5EF4-FFF2-40B4-BE49-F238E27FC236}">
                <a16:creationId xmlns:a16="http://schemas.microsoft.com/office/drawing/2014/main" id="{C0A458A9-23F1-4C45-94EC-63DDEF854E32}"/>
              </a:ext>
            </a:extLst>
          </p:cNvPr>
          <p:cNvSpPr/>
          <p:nvPr/>
        </p:nvSpPr>
        <p:spPr>
          <a:xfrm>
            <a:off x="7473779" y="2402732"/>
            <a:ext cx="1089497" cy="787940"/>
          </a:xfrm>
          <a:prstGeom prst="flowChartPunchedCar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游戏</a:t>
            </a:r>
            <a:r>
              <a:rPr lang="en-US" altLang="zh-CN" sz="1600" dirty="0"/>
              <a:t>A</a:t>
            </a:r>
            <a:endParaRPr lang="zh-CN" altLang="en-US" sz="1600" dirty="0"/>
          </a:p>
        </p:txBody>
      </p:sp>
      <p:sp>
        <p:nvSpPr>
          <p:cNvPr id="149" name="流程图: 延期 148">
            <a:extLst>
              <a:ext uri="{FF2B5EF4-FFF2-40B4-BE49-F238E27FC236}">
                <a16:creationId xmlns:a16="http://schemas.microsoft.com/office/drawing/2014/main" id="{F8A59971-C353-430F-8A91-46D00B85508C}"/>
              </a:ext>
            </a:extLst>
          </p:cNvPr>
          <p:cNvSpPr/>
          <p:nvPr/>
        </p:nvSpPr>
        <p:spPr>
          <a:xfrm>
            <a:off x="7593907" y="4684733"/>
            <a:ext cx="969369" cy="865762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游戏</a:t>
            </a:r>
            <a:r>
              <a:rPr lang="en-US" altLang="zh-CN" sz="1600" dirty="0"/>
              <a:t>C</a:t>
            </a:r>
            <a:endParaRPr lang="zh-CN" altLang="en-US" sz="1600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9A0B9AC-50E7-4B2A-A1BF-1D5A81A6B902}"/>
              </a:ext>
            </a:extLst>
          </p:cNvPr>
          <p:cNvSpPr txBox="1"/>
          <p:nvPr/>
        </p:nvSpPr>
        <p:spPr>
          <a:xfrm>
            <a:off x="6185510" y="2719408"/>
            <a:ext cx="74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</a:rPr>
              <a:t>使用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0B4D8B99-0646-4239-AB7B-8584AAC8F058}"/>
              </a:ext>
            </a:extLst>
          </p:cNvPr>
          <p:cNvSpPr/>
          <p:nvPr/>
        </p:nvSpPr>
        <p:spPr>
          <a:xfrm>
            <a:off x="4429767" y="2694488"/>
            <a:ext cx="1282018" cy="29670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929DE9D-A572-4366-9158-C0C45309B675}"/>
              </a:ext>
            </a:extLst>
          </p:cNvPr>
          <p:cNvSpPr txBox="1"/>
          <p:nvPr/>
        </p:nvSpPr>
        <p:spPr>
          <a:xfrm>
            <a:off x="4303852" y="2271351"/>
            <a:ext cx="74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</a:rPr>
              <a:t>平台</a:t>
            </a:r>
          </a:p>
        </p:txBody>
      </p: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6FF42CB8-B609-4FC1-82CD-FDD550D19610}"/>
              </a:ext>
            </a:extLst>
          </p:cNvPr>
          <p:cNvCxnSpPr>
            <a:cxnSpLocks/>
          </p:cNvCxnSpPr>
          <p:nvPr/>
        </p:nvCxnSpPr>
        <p:spPr>
          <a:xfrm flipV="1">
            <a:off x="3190672" y="1352146"/>
            <a:ext cx="0" cy="5243207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3" name="箭头: 下 142">
            <a:extLst>
              <a:ext uri="{FF2B5EF4-FFF2-40B4-BE49-F238E27FC236}">
                <a16:creationId xmlns:a16="http://schemas.microsoft.com/office/drawing/2014/main" id="{CDDEC7CF-EA00-4519-AF80-23E8BD7DA2C6}"/>
              </a:ext>
            </a:extLst>
          </p:cNvPr>
          <p:cNvSpPr/>
          <p:nvPr/>
        </p:nvSpPr>
        <p:spPr>
          <a:xfrm rot="16200000">
            <a:off x="3386551" y="2594641"/>
            <a:ext cx="419100" cy="1249618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2173EF9F-4752-4092-A8E4-2BE9E714751F}"/>
              </a:ext>
            </a:extLst>
          </p:cNvPr>
          <p:cNvSpPr/>
          <p:nvPr/>
        </p:nvSpPr>
        <p:spPr>
          <a:xfrm>
            <a:off x="1183051" y="2543264"/>
            <a:ext cx="1098291" cy="44694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微信</a:t>
            </a: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5F6B192D-5749-49D2-898B-A526F6468BE2}"/>
              </a:ext>
            </a:extLst>
          </p:cNvPr>
          <p:cNvSpPr/>
          <p:nvPr/>
        </p:nvSpPr>
        <p:spPr>
          <a:xfrm>
            <a:off x="1183051" y="3132296"/>
            <a:ext cx="1098291" cy="44694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支付宝</a:t>
            </a: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FD406EE0-9133-4752-AC65-95DEF9DACDC4}"/>
              </a:ext>
            </a:extLst>
          </p:cNvPr>
          <p:cNvSpPr/>
          <p:nvPr/>
        </p:nvSpPr>
        <p:spPr>
          <a:xfrm>
            <a:off x="1074393" y="4807102"/>
            <a:ext cx="1600710" cy="45908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MoneyButton</a:t>
            </a:r>
            <a:endParaRPr lang="zh-CN" altLang="en-US" sz="1400" dirty="0"/>
          </a:p>
        </p:txBody>
      </p:sp>
      <p:sp>
        <p:nvSpPr>
          <p:cNvPr id="165" name="箭头: 下 164">
            <a:extLst>
              <a:ext uri="{FF2B5EF4-FFF2-40B4-BE49-F238E27FC236}">
                <a16:creationId xmlns:a16="http://schemas.microsoft.com/office/drawing/2014/main" id="{F86B58E9-0B5B-402D-83B6-5AEF7461155A}"/>
              </a:ext>
            </a:extLst>
          </p:cNvPr>
          <p:cNvSpPr/>
          <p:nvPr/>
        </p:nvSpPr>
        <p:spPr>
          <a:xfrm rot="5400000" flipH="1">
            <a:off x="6358018" y="4399166"/>
            <a:ext cx="419100" cy="143689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82679C-CB25-4CBE-8624-6819599CD45A}"/>
              </a:ext>
            </a:extLst>
          </p:cNvPr>
          <p:cNvSpPr txBox="1"/>
          <p:nvPr/>
        </p:nvSpPr>
        <p:spPr>
          <a:xfrm>
            <a:off x="6192800" y="4680328"/>
            <a:ext cx="74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</a:rPr>
              <a:t>奖励</a:t>
            </a:r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A6018B12-E633-4720-9BF7-C847415FF73D}"/>
              </a:ext>
            </a:extLst>
          </p:cNvPr>
          <p:cNvSpPr/>
          <p:nvPr/>
        </p:nvSpPr>
        <p:spPr>
          <a:xfrm>
            <a:off x="4580655" y="4814083"/>
            <a:ext cx="947452" cy="6070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BSV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BEAB409-7905-4B3B-AAA4-4B045C298A1C}"/>
              </a:ext>
            </a:extLst>
          </p:cNvPr>
          <p:cNvSpPr/>
          <p:nvPr/>
        </p:nvSpPr>
        <p:spPr>
          <a:xfrm>
            <a:off x="850322" y="3967249"/>
            <a:ext cx="1992193" cy="1453894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C47E1A36-7D50-477E-970E-9F22DF14580C}"/>
              </a:ext>
            </a:extLst>
          </p:cNvPr>
          <p:cNvSpPr txBox="1"/>
          <p:nvPr/>
        </p:nvSpPr>
        <p:spPr>
          <a:xfrm>
            <a:off x="679101" y="5550495"/>
            <a:ext cx="116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</a:rPr>
              <a:t>BSV</a:t>
            </a:r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</a:rPr>
              <a:t>钱包</a:t>
            </a:r>
          </a:p>
        </p:txBody>
      </p:sp>
      <p:sp>
        <p:nvSpPr>
          <p:cNvPr id="171" name="箭头: 下 170">
            <a:extLst>
              <a:ext uri="{FF2B5EF4-FFF2-40B4-BE49-F238E27FC236}">
                <a16:creationId xmlns:a16="http://schemas.microsoft.com/office/drawing/2014/main" id="{0F30FBE3-D09F-490A-95D6-58173FB4D2A0}"/>
              </a:ext>
            </a:extLst>
          </p:cNvPr>
          <p:cNvSpPr/>
          <p:nvPr/>
        </p:nvSpPr>
        <p:spPr>
          <a:xfrm rot="5400000" flipH="1">
            <a:off x="3408071" y="4382017"/>
            <a:ext cx="419100" cy="143689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E138D45-D425-4027-8390-90E9D7A485D9}"/>
              </a:ext>
            </a:extLst>
          </p:cNvPr>
          <p:cNvSpPr txBox="1"/>
          <p:nvPr/>
        </p:nvSpPr>
        <p:spPr>
          <a:xfrm>
            <a:off x="3190672" y="4660194"/>
            <a:ext cx="1030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</a:rPr>
              <a:t>转出 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</a:rPr>
              <a:t>BSV</a:t>
            </a:r>
            <a:endParaRPr lang="zh-CN" alt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0" name="箭头: 下 149">
            <a:extLst>
              <a:ext uri="{FF2B5EF4-FFF2-40B4-BE49-F238E27FC236}">
                <a16:creationId xmlns:a16="http://schemas.microsoft.com/office/drawing/2014/main" id="{B85BC0CB-740C-4475-8C8A-28AA9949E3FF}"/>
              </a:ext>
            </a:extLst>
          </p:cNvPr>
          <p:cNvSpPr/>
          <p:nvPr/>
        </p:nvSpPr>
        <p:spPr>
          <a:xfrm rot="16200000">
            <a:off x="6358019" y="2495159"/>
            <a:ext cx="419100" cy="1436896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3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5" grpId="0"/>
      <p:bldP spid="151" grpId="0"/>
      <p:bldP spid="154" grpId="0"/>
      <p:bldP spid="143" grpId="0" animBg="1"/>
      <p:bldP spid="165" grpId="0" animBg="1"/>
      <p:bldP spid="166" grpId="0"/>
      <p:bldP spid="170" grpId="0"/>
      <p:bldP spid="171" grpId="0" animBg="1"/>
      <p:bldP spid="172" grpId="0"/>
      <p:bldP spid="15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satoplay_fontset">
      <a:majorFont>
        <a:latin typeface="Calibri"/>
        <a:ea typeface="微软雅黑"/>
        <a:cs typeface=""/>
      </a:majorFont>
      <a:minorFont>
        <a:latin typeface="Calibri"/>
        <a:ea typeface="微软雅黑 Light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3671</TotalTime>
  <Words>1028</Words>
  <Application>Microsoft Office PowerPoint</Application>
  <PresentationFormat>宽屏</PresentationFormat>
  <Paragraphs>276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Montserrat</vt:lpstr>
      <vt:lpstr>等线</vt:lpstr>
      <vt:lpstr>思源黑体 CN</vt:lpstr>
      <vt:lpstr>微软雅黑 Light</vt:lpstr>
      <vt:lpstr>Arial</vt:lpstr>
      <vt:lpstr>Calibri</vt:lpstr>
      <vt:lpstr>Impact</vt:lpstr>
      <vt:lpstr>Tahoma</vt:lpstr>
      <vt:lpstr>Wingdings</vt:lpstr>
      <vt:lpstr>Wingdings 3</vt:lpstr>
      <vt:lpstr>离子</vt:lpstr>
      <vt:lpstr>bitcoin: a brief intro</vt:lpstr>
      <vt:lpstr>So… what is bitcoin?</vt:lpstr>
      <vt:lpstr>bitcoin as a system</vt:lpstr>
      <vt:lpstr>bitcoin, or blockchain?</vt:lpstr>
      <vt:lpstr>From a programmer’s perspective</vt:lpstr>
      <vt:lpstr>From a programmer’s perspective</vt:lpstr>
      <vt:lpstr>The short history of bitcoin</vt:lpstr>
      <vt:lpstr>小聪游戏简介</vt:lpstr>
      <vt:lpstr>小聪业务模型演进 v1.0 (2020.01)</vt:lpstr>
      <vt:lpstr>小聪产品历程 (2020)</vt:lpstr>
      <vt:lpstr>小聪业务模型演进 v1.2 (2020.08)</vt:lpstr>
      <vt:lpstr>游戏内虚拟资产解决方案 (GAS) </vt:lpstr>
      <vt:lpstr>链上可验证逻辑方案 (GVS)</vt:lpstr>
      <vt:lpstr>小聪业务模型演进 v2.0 (2020.12)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Gu</dc:creator>
  <cp:lastModifiedBy>Lu Gu</cp:lastModifiedBy>
  <cp:revision>1130</cp:revision>
  <dcterms:created xsi:type="dcterms:W3CDTF">2020-09-14T00:13:58Z</dcterms:created>
  <dcterms:modified xsi:type="dcterms:W3CDTF">2020-10-19T07:13:00Z</dcterms:modified>
</cp:coreProperties>
</file>