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7" r:id="rId3"/>
    <p:sldId id="274" r:id="rId4"/>
    <p:sldId id="257" r:id="rId5"/>
    <p:sldId id="258" r:id="rId6"/>
    <p:sldId id="259" r:id="rId7"/>
    <p:sldId id="268" r:id="rId8"/>
    <p:sldId id="261" r:id="rId9"/>
    <p:sldId id="269" r:id="rId10"/>
    <p:sldId id="270" r:id="rId11"/>
    <p:sldId id="271" r:id="rId12"/>
    <p:sldId id="273" r:id="rId13"/>
    <p:sldId id="264" r:id="rId14"/>
    <p:sldId id="272" r:id="rId15"/>
    <p:sldId id="27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4B9CD-76D5-4DED-BB61-2BC9B6E927DE}" v="873" dt="2024-05-07T03:42:31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5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73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5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8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51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54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5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1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62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FEB6E54-A3E4-03E4-3F46-AEA0232E41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238290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7772400" imgH="10058400" progId="TCLayout.ActiveDocument.1">
                  <p:embed/>
                </p:oleObj>
              </mc:Choice>
              <mc:Fallback>
                <p:oleObj name="think-cell 幻灯片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6D2F-6D7D-0444-A2DA-86E40E1F4266}" type="datetimeFigureOut">
              <a:rPr kumimoji="1" lang="zh-CN" altLang="en-US" smtClean="0"/>
              <a:t>2024/5/7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59FF-56A9-724D-928E-F08E43793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2.jp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wrds-www.wharton.upenn.edu/" TargetMode="Externa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094625E-A64C-332F-D5D6-9FCF47582A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71359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A59459E-3B88-63D0-6580-DA5DA69F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21" y="2960029"/>
            <a:ext cx="11046372" cy="2387600"/>
          </a:xfrm>
        </p:spPr>
        <p:txBody>
          <a:bodyPr vert="horz">
            <a:normAutofit fontScale="90000"/>
          </a:bodyPr>
          <a:lstStyle/>
          <a:p>
            <a:pPr>
              <a:lnSpc>
                <a:spcPts val="9080"/>
              </a:lnSpc>
            </a:pP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ORIE 5741 Project Presentation</a:t>
            </a:r>
            <a:b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Pair Trading Strategy</a:t>
            </a:r>
            <a:endParaRPr kumimoji="1" lang="zh-CN" alt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43D92-CE72-6D0D-8A68-221934892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639" y="5575804"/>
            <a:ext cx="9144000" cy="40125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/>
              <a:t>Xiyao</a:t>
            </a:r>
            <a:r>
              <a:rPr kumimoji="1" lang="en-US" altLang="zh-CN" dirty="0"/>
              <a:t> Fu, Kelvin Jiang, </a:t>
            </a:r>
            <a:r>
              <a:rPr kumimoji="1" lang="en-US" altLang="zh-CN" dirty="0" err="1"/>
              <a:t>Hengli</a:t>
            </a:r>
            <a:r>
              <a:rPr kumimoji="1" lang="en-US" altLang="zh-CN" dirty="0"/>
              <a:t> Zhu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6C20F8-D57F-14DD-02A1-EA558D49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12" y="880946"/>
            <a:ext cx="2168175" cy="21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4D8E7F-4EAE-F24F-EAF5-986DE89858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D8E7F-4EAE-F24F-EAF5-986DE898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7A5A18-318C-3F59-CA33-E647EF49D174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Rolling Regression-Sample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Pair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[MS, GS]</a:t>
            </a:r>
          </a:p>
        </p:txBody>
      </p:sp>
      <p:pic>
        <p:nvPicPr>
          <p:cNvPr id="11" name="Content Placeholder 1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1877C98-4229-7C09-A702-39BE6461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66338" y="2045138"/>
            <a:ext cx="3758780" cy="1908647"/>
          </a:xfrm>
        </p:spPr>
      </p:pic>
      <p:pic>
        <p:nvPicPr>
          <p:cNvPr id="12" name="Picture 14" descr="A graph with blue lines and green lines&#10;&#10;Description automatically generated">
            <a:extLst>
              <a:ext uri="{FF2B5EF4-FFF2-40B4-BE49-F238E27FC236}">
                <a16:creationId xmlns:a16="http://schemas.microsoft.com/office/drawing/2014/main" id="{DDE4FD87-F85F-9841-C448-E4452224C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147" y="2070811"/>
            <a:ext cx="3768354" cy="1908647"/>
          </a:xfrm>
          <a:prstGeom prst="rect">
            <a:avLst/>
          </a:prstGeom>
        </p:spPr>
      </p:pic>
      <p:pic>
        <p:nvPicPr>
          <p:cNvPr id="14" name="Picture 16" descr="A graph of blue lines&#10;&#10;Description automatically generated">
            <a:extLst>
              <a:ext uri="{FF2B5EF4-FFF2-40B4-BE49-F238E27FC236}">
                <a16:creationId xmlns:a16="http://schemas.microsoft.com/office/drawing/2014/main" id="{E07F76F4-474F-F17F-7BB7-BFFB5C353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17" y="3953738"/>
            <a:ext cx="3830301" cy="2065938"/>
          </a:xfrm>
          <a:prstGeom prst="rect">
            <a:avLst/>
          </a:prstGeom>
        </p:spPr>
      </p:pic>
      <p:pic>
        <p:nvPicPr>
          <p:cNvPr id="15" name="Picture 18" descr="A graph with blue lines&#10;&#10;Description automatically generated">
            <a:extLst>
              <a:ext uri="{FF2B5EF4-FFF2-40B4-BE49-F238E27FC236}">
                <a16:creationId xmlns:a16="http://schemas.microsoft.com/office/drawing/2014/main" id="{7BE723A8-F7B1-008F-B018-C03778BF2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890" y="3953738"/>
            <a:ext cx="3911558" cy="2114888"/>
          </a:xfrm>
          <a:prstGeom prst="rect">
            <a:avLst/>
          </a:prstGeom>
        </p:spPr>
      </p:pic>
      <p:sp>
        <p:nvSpPr>
          <p:cNvPr id="16" name="Arrow: Pentagon 26">
            <a:extLst>
              <a:ext uri="{FF2B5EF4-FFF2-40B4-BE49-F238E27FC236}">
                <a16:creationId xmlns:a16="http://schemas.microsoft.com/office/drawing/2014/main" id="{BE13F697-6774-5A04-F42E-6F8A2C13E2EF}"/>
              </a:ext>
            </a:extLst>
          </p:cNvPr>
          <p:cNvSpPr/>
          <p:nvPr/>
        </p:nvSpPr>
        <p:spPr>
          <a:xfrm>
            <a:off x="4859572" y="3313298"/>
            <a:ext cx="2472856" cy="995944"/>
          </a:xfrm>
          <a:prstGeom prst="homePlate">
            <a:avLst/>
          </a:prstGeom>
          <a:solidFill>
            <a:srgbClr val="FF9E9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Adding Rolling Signal</a:t>
            </a:r>
          </a:p>
          <a:p>
            <a:pPr algn="ctr"/>
            <a:r>
              <a:rPr lang="en-US" b="1" dirty="0"/>
              <a:t>&amp; Train-test Split</a:t>
            </a: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CC36B957-A38A-F214-3973-90DC49F419FF}"/>
              </a:ext>
            </a:extLst>
          </p:cNvPr>
          <p:cNvSpPr/>
          <p:nvPr/>
        </p:nvSpPr>
        <p:spPr>
          <a:xfrm>
            <a:off x="872480" y="1552706"/>
            <a:ext cx="3552638" cy="431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Before</a:t>
            </a: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6B2E4A4D-A312-9F10-8761-DF9CC9BFD629}"/>
              </a:ext>
            </a:extLst>
          </p:cNvPr>
          <p:cNvSpPr/>
          <p:nvPr/>
        </p:nvSpPr>
        <p:spPr>
          <a:xfrm>
            <a:off x="7720005" y="1552705"/>
            <a:ext cx="3660496" cy="4310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3830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4D8E7F-4EAE-F24F-EAF5-986DE89858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D8E7F-4EAE-F24F-EAF5-986DE898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7A5A18-318C-3F59-CA33-E647EF49D174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Rolling Regression-Sample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Pair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[MS, GS]</a:t>
            </a:r>
          </a:p>
        </p:txBody>
      </p:sp>
      <p:pic>
        <p:nvPicPr>
          <p:cNvPr id="7" name="Picture 24" descr="A graph showing a line&#10;&#10;Description automatically generated">
            <a:extLst>
              <a:ext uri="{FF2B5EF4-FFF2-40B4-BE49-F238E27FC236}">
                <a16:creationId xmlns:a16="http://schemas.microsoft.com/office/drawing/2014/main" id="{C6DC08B8-DFC6-86CE-51FC-512744F74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771" y="3009738"/>
            <a:ext cx="5064318" cy="2946222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99AD0E20-8CAF-8018-E0BA-6E5DEEFBBFB6}"/>
              </a:ext>
            </a:extLst>
          </p:cNvPr>
          <p:cNvSpPr/>
          <p:nvPr/>
        </p:nvSpPr>
        <p:spPr>
          <a:xfrm rot="16200000">
            <a:off x="-1247026" y="3497625"/>
            <a:ext cx="4633145" cy="7474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Trading Signal Across Time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F310294-6101-3E91-DD54-D08398CEE238}"/>
              </a:ext>
            </a:extLst>
          </p:cNvPr>
          <p:cNvSpPr/>
          <p:nvPr/>
        </p:nvSpPr>
        <p:spPr>
          <a:xfrm>
            <a:off x="6884966" y="2036677"/>
            <a:ext cx="4633145" cy="7474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Performance of Self-Financing Strategy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23B09B7-59F3-6853-0B3E-046BC32A6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28" y="3936564"/>
            <a:ext cx="4777048" cy="23826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676F8A4-4B0A-6B06-79CA-6D78B83A5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459" y="1537247"/>
            <a:ext cx="4812917" cy="23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3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C6D86C1-F450-CAA9-3494-4D56E6601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700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F7A5F0C-95A5-2879-3B09-AF3CF7761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033" y="1118020"/>
            <a:ext cx="8281934" cy="53847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78459C-BFE3-C7BD-2A66-20036E4AE1FA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Rolling Regression-All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29653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A75ABDA-E82D-D436-4444-65CEC67918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98959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46AC177-2031-E402-8C44-C1C61E34423B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Rolling Regression-Kalman Filter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BB1A94-7FC9-4259-94EA-AE1EBE26233B}"/>
              </a:ext>
            </a:extLst>
          </p:cNvPr>
          <p:cNvSpPr/>
          <p:nvPr/>
        </p:nvSpPr>
        <p:spPr>
          <a:xfrm>
            <a:off x="1263104" y="1152833"/>
            <a:ext cx="9761838" cy="104846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2954C4-E5F0-3A53-0F05-5197DECEA763}"/>
              </a:ext>
            </a:extLst>
          </p:cNvPr>
          <p:cNvSpPr txBox="1"/>
          <p:nvPr/>
        </p:nvSpPr>
        <p:spPr>
          <a:xfrm>
            <a:off x="1569215" y="1313892"/>
            <a:ext cx="97618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recursive algorithm used to estimate the state of a dynamic system with noisy measurements</a:t>
            </a: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3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4735AD1-C9CB-EA42-E1D4-2473CCAE3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95" t="-2413" r="28461" b="80641"/>
          <a:stretch/>
        </p:blipFill>
        <p:spPr>
          <a:xfrm>
            <a:off x="1359150" y="3627597"/>
            <a:ext cx="3056985" cy="7839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3E5754-36AC-F290-AD3D-1F0D5D3D3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9272" y="4293014"/>
            <a:ext cx="2746863" cy="92130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026CB39-50CA-8491-49D3-A2D744197BCE}"/>
              </a:ext>
            </a:extLst>
          </p:cNvPr>
          <p:cNvSpPr/>
          <p:nvPr/>
        </p:nvSpPr>
        <p:spPr>
          <a:xfrm>
            <a:off x="1263104" y="3601994"/>
            <a:ext cx="3153031" cy="161232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CF33745-6C4A-2539-2971-6C5735E10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372" y="3088482"/>
            <a:ext cx="5436524" cy="327894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92654B1-A7AA-376B-FB23-B57F50752B5A}"/>
              </a:ext>
            </a:extLst>
          </p:cNvPr>
          <p:cNvSpPr/>
          <p:nvPr/>
        </p:nvSpPr>
        <p:spPr>
          <a:xfrm>
            <a:off x="5396326" y="2947812"/>
            <a:ext cx="5628616" cy="341961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B38AA8BC-765D-46F7-7B90-D41B3112A427}"/>
              </a:ext>
            </a:extLst>
          </p:cNvPr>
          <p:cNvSpPr/>
          <p:nvPr/>
        </p:nvSpPr>
        <p:spPr>
          <a:xfrm>
            <a:off x="1263104" y="3194189"/>
            <a:ext cx="3153031" cy="419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Theory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71C420B-2B85-892F-0FD5-AEB58D87E39F}"/>
              </a:ext>
            </a:extLst>
          </p:cNvPr>
          <p:cNvSpPr/>
          <p:nvPr/>
        </p:nvSpPr>
        <p:spPr>
          <a:xfrm>
            <a:off x="5396326" y="2528772"/>
            <a:ext cx="5628616" cy="419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Trading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Signal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799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AB3F7EF-79B9-8B6A-F485-2415E0948A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339488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18E2C98-A587-0AD1-56DC-B74E8016682A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Kalman Filter-Sample Pair [BAC, PNC]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CFB4B-1582-85C8-D370-301415735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01" y="2893726"/>
            <a:ext cx="4228724" cy="318657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620C01D-FDE7-5AE8-7F5F-B86AE67284ED}"/>
              </a:ext>
            </a:extLst>
          </p:cNvPr>
          <p:cNvSpPr/>
          <p:nvPr/>
        </p:nvSpPr>
        <p:spPr>
          <a:xfrm>
            <a:off x="748002" y="2114612"/>
            <a:ext cx="4228723" cy="5531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Slope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and Intercept</a:t>
            </a:r>
            <a:endParaRPr lang="en-US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8FF314-13A8-18E1-D6F1-C15E98C4C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973" y="2114612"/>
            <a:ext cx="5902768" cy="21676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0AA66B-8CE1-370D-DC92-2B7D81A0A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973" y="4336507"/>
            <a:ext cx="5902768" cy="2167698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2447BDD-0032-1071-8833-AFE8C374DCF9}"/>
              </a:ext>
            </a:extLst>
          </p:cNvPr>
          <p:cNvSpPr/>
          <p:nvPr/>
        </p:nvSpPr>
        <p:spPr>
          <a:xfrm>
            <a:off x="5462973" y="1325563"/>
            <a:ext cx="5902768" cy="5531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Performance of Trading Strategy </a:t>
            </a:r>
          </a:p>
        </p:txBody>
      </p:sp>
    </p:spTree>
    <p:extLst>
      <p:ext uri="{BB962C8B-B14F-4D97-AF65-F5344CB8AC3E}">
        <p14:creationId xmlns:p14="http://schemas.microsoft.com/office/powerpoint/2010/main" val="193440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01A6F54-2A2F-7AEF-FDEA-B44AB2D8B0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546718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09A3CF69-7BF7-F112-E834-B468794A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599" y="2766218"/>
            <a:ext cx="10515600" cy="1325563"/>
          </a:xfrm>
        </p:spPr>
        <p:txBody>
          <a:bodyPr vert="horz">
            <a:normAutofit/>
          </a:bodyPr>
          <a:lstStyle/>
          <a:p>
            <a:r>
              <a:rPr kumimoji="1" lang="en-US" altLang="zh-CN" sz="8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kumimoji="1" lang="zh-CN" altLang="en-US" sz="8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8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kumimoji="1" lang="zh-CN" altLang="en-US" sz="8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5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08E26AB-0F42-5693-CA41-7B3E998B73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0936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113C3E-E688-CFFA-FB15-0568AB36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0" y="0"/>
            <a:ext cx="10515600" cy="1325563"/>
          </a:xfrm>
        </p:spPr>
        <p:txBody>
          <a:bodyPr vert="horz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Motivation – Pair Trading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B9D684-0DC2-BA56-5AA9-2F8840F16F14}"/>
              </a:ext>
            </a:extLst>
          </p:cNvPr>
          <p:cNvSpPr/>
          <p:nvPr/>
        </p:nvSpPr>
        <p:spPr>
          <a:xfrm>
            <a:off x="838200" y="1641269"/>
            <a:ext cx="10515600" cy="1107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D7D00-5882-9EF1-9759-12F530053820}"/>
              </a:ext>
            </a:extLst>
          </p:cNvPr>
          <p:cNvSpPr txBox="1"/>
          <p:nvPr/>
        </p:nvSpPr>
        <p:spPr>
          <a:xfrm>
            <a:off x="1014762" y="1796632"/>
            <a:ext cx="10238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Exploits price inefficiencies between two correlated stocks, allowing for profit regardless of market direction.</a:t>
            </a:r>
          </a:p>
          <a:p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EA4E67-5190-7572-5B92-5C49B55EE9C8}"/>
              </a:ext>
            </a:extLst>
          </p:cNvPr>
          <p:cNvSpPr/>
          <p:nvPr/>
        </p:nvSpPr>
        <p:spPr>
          <a:xfrm>
            <a:off x="838200" y="3457588"/>
            <a:ext cx="10515600" cy="1107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D3B2B3-B04C-9F34-57E4-94FAB386F1E5}"/>
              </a:ext>
            </a:extLst>
          </p:cNvPr>
          <p:cNvSpPr txBox="1"/>
          <p:nvPr/>
        </p:nvSpPr>
        <p:spPr>
          <a:xfrm>
            <a:off x="938561" y="3584434"/>
            <a:ext cx="1078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Reduces exposure to broad market movements and enhances stability through diversification.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1AE1F4-A64C-0C4A-B671-C958DB44D530}"/>
              </a:ext>
            </a:extLst>
          </p:cNvPr>
          <p:cNvSpPr/>
          <p:nvPr/>
        </p:nvSpPr>
        <p:spPr>
          <a:xfrm>
            <a:off x="838200" y="5286432"/>
            <a:ext cx="10515600" cy="1107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F64365-E81B-C819-21D2-676D4668B1AF}"/>
              </a:ext>
            </a:extLst>
          </p:cNvPr>
          <p:cNvSpPr txBox="1"/>
          <p:nvPr/>
        </p:nvSpPr>
        <p:spPr>
          <a:xfrm>
            <a:off x="938561" y="5413278"/>
            <a:ext cx="1078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Capitalizes on temporary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mispricings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caused by varied reactions to market events.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339026-4DF7-950F-F47A-3C2155EF18B2}"/>
              </a:ext>
            </a:extLst>
          </p:cNvPr>
          <p:cNvSpPr/>
          <p:nvPr/>
        </p:nvSpPr>
        <p:spPr>
          <a:xfrm>
            <a:off x="815897" y="1195024"/>
            <a:ext cx="4302511" cy="44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Market-Neutral Strategy</a:t>
            </a:r>
            <a:endParaRPr kumimoji="1" lang="zh-CN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B41F28-20E1-671E-06E6-085D323B92FB}"/>
              </a:ext>
            </a:extLst>
          </p:cNvPr>
          <p:cNvSpPr/>
          <p:nvPr/>
        </p:nvSpPr>
        <p:spPr>
          <a:xfrm>
            <a:off x="815897" y="3024666"/>
            <a:ext cx="4302512" cy="44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Risk Mitigation</a:t>
            </a:r>
            <a:endParaRPr lang="zh-CN" altLang="en-US" sz="24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712B85-D756-B6E0-6435-CD8F5C56A11D}"/>
              </a:ext>
            </a:extLst>
          </p:cNvPr>
          <p:cNvSpPr/>
          <p:nvPr/>
        </p:nvSpPr>
        <p:spPr>
          <a:xfrm>
            <a:off x="815896" y="4845469"/>
            <a:ext cx="4302513" cy="44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Exploiting Market Inefficiencies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398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2CF8FC9-29ED-173E-C3CE-A795B701B0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CF8FC9-29ED-173E-C3CE-A795B701B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8E1AF-718A-62D2-2CD9-CEA5AEF8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80" y="1848740"/>
            <a:ext cx="10313020" cy="4351338"/>
          </a:xfrm>
        </p:spPr>
        <p:txBody>
          <a:bodyPr>
            <a:normAutofit fontScale="92500"/>
          </a:bodyPr>
          <a:lstStyle/>
          <a:p>
            <a:pPr marL="0" defTabSz="457200" fontAlgn="base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a pairs trading strategy using machine learning techniques ​</a:t>
            </a:r>
          </a:p>
          <a:p>
            <a:pPr marL="0" defTabSz="457200" fontAlgn="base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Applied Principal Component Analysis(PCA) and K-Means clustering algorithm to identify pairs of assets that have a strong cointegration​</a:t>
            </a:r>
          </a:p>
          <a:p>
            <a:pPr marL="0" defTabSz="457200" fontAlgn="base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Employ the rolling regression with a lookback window and Kalman Filter to estimate the hedging ratio between pairs​</a:t>
            </a:r>
          </a:p>
          <a:p>
            <a:pPr marL="0" defTabSz="457200" fontAlgn="base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Back-test our model using various modules and P&amp;L metrics to evaluate its 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0A195A-F81A-C166-8192-8565490480A5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US" sz="3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197A9-2ABE-96F5-B5E9-86BDA15B5A89}"/>
              </a:ext>
            </a:extLst>
          </p:cNvPr>
          <p:cNvSpPr/>
          <p:nvPr/>
        </p:nvSpPr>
        <p:spPr>
          <a:xfrm>
            <a:off x="838200" y="1271626"/>
            <a:ext cx="10515600" cy="492845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2CF8FC9-29ED-173E-C3CE-A795B701B0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833781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8E1AF-718A-62D2-2CD9-CEA5AEF8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90" y="1587151"/>
            <a:ext cx="10313020" cy="4351338"/>
          </a:xfrm>
        </p:spPr>
        <p:txBody>
          <a:bodyPr>
            <a:normAutofit lnSpcReduction="10000"/>
          </a:bodyPr>
          <a:lstStyle/>
          <a:p>
            <a:pPr marL="0" defTabSz="457200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datasets are provided by 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Wharton Research Data Services (WRDS)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mainly obtained the daily stock files from file from CRSP.</a:t>
            </a:r>
          </a:p>
          <a:p>
            <a:pPr marL="0" defTabSz="457200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raw data contains 3000 stocks which are constituents of Russell 3000. we obtain their prices, stock identifiers, sector, volume.</a:t>
            </a:r>
          </a:p>
          <a:p>
            <a:pPr marL="0" defTabSz="457200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 collection spans 10 years, from 2014-01-01 to 2023-12-31.</a:t>
            </a:r>
          </a:p>
          <a:p>
            <a:pPr marL="0" defTabSz="457200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choose stocks from energy sector and financials sector ( 296 stocks) because stocks in these sectors always move together and may imply higher correlation.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0A195A-F81A-C166-8192-8565490480A5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finding pairs</a:t>
            </a:r>
            <a:endParaRPr lang="en-US" sz="3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197A9-2ABE-96F5-B5E9-86BDA15B5A89}"/>
              </a:ext>
            </a:extLst>
          </p:cNvPr>
          <p:cNvSpPr/>
          <p:nvPr/>
        </p:nvSpPr>
        <p:spPr>
          <a:xfrm>
            <a:off x="838200" y="1271626"/>
            <a:ext cx="10515600" cy="492845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24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BE5A083-93B1-E506-964B-2A09EA4A65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01450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B929E-F174-7CF0-E50D-37A62D01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05" y="1918688"/>
            <a:ext cx="10404389" cy="4351338"/>
          </a:xfrm>
        </p:spPr>
        <p:txBody>
          <a:bodyPr/>
          <a:lstStyle/>
          <a:p>
            <a:pPr marL="0" defTabSz="457200">
              <a:lnSpc>
                <a:spcPct val="13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 threshold-based approach to remove rows (stocks) where more than 0.01% of the values were missing.</a:t>
            </a:r>
          </a:p>
          <a:p>
            <a:pPr marL="0" defTabSz="457200">
              <a:lnSpc>
                <a:spcPct val="139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Missing values: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Time-weighted interpolation. Emphasize nearby data points.</a:t>
            </a:r>
          </a:p>
          <a:p>
            <a:pPr marL="0" defTabSz="457200">
              <a:lnSpc>
                <a:spcPct val="139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Stock returns data: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Standardized the return data using the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StandardScaler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from scikit-learn.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B8CCF7-3902-E887-FBB9-9697AF0FA359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Processing</a:t>
            </a:r>
            <a:endParaRPr lang="en-US" sz="3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DD6915-F750-C5B2-11FD-5CE605B61F02}"/>
              </a:ext>
            </a:extLst>
          </p:cNvPr>
          <p:cNvSpPr/>
          <p:nvPr/>
        </p:nvSpPr>
        <p:spPr>
          <a:xfrm>
            <a:off x="782594" y="1864751"/>
            <a:ext cx="10515600" cy="363400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98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1279FE2-DAA6-A9A9-68E3-61E0E1BDDA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19749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CAE4-DE83-E95E-5B36-678C7E8A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08" y="1641683"/>
            <a:ext cx="10515600" cy="990314"/>
          </a:xfrm>
        </p:spPr>
        <p:txBody>
          <a:bodyPr/>
          <a:lstStyle/>
          <a:p>
            <a:pPr marL="0" defTabSz="457200">
              <a:lnSpc>
                <a:spcPct val="8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Dimensionality reduction. Identify hidden patterns in the data </a:t>
            </a:r>
          </a:p>
          <a:p>
            <a:pPr marL="0" defTabSz="457200">
              <a:lnSpc>
                <a:spcPct val="8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157 components.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371310A-91E2-243B-B464-DBECF152D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378" y="2825202"/>
            <a:ext cx="4716780" cy="3469815"/>
          </a:xfrm>
          <a:prstGeom prst="rect">
            <a:avLst/>
          </a:prstGeom>
        </p:spPr>
      </p:pic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04B834D6-F9E5-EE99-005C-A41AE150F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858" y="3097051"/>
            <a:ext cx="3048693" cy="25633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DE68BE-B57E-7A21-36B8-FF9EEF02FDB3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PCA</a:t>
            </a:r>
            <a:endParaRPr lang="en-US" sz="3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F4C28-A336-666F-1D89-1B7588B891BD}"/>
              </a:ext>
            </a:extLst>
          </p:cNvPr>
          <p:cNvSpPr/>
          <p:nvPr/>
        </p:nvSpPr>
        <p:spPr>
          <a:xfrm>
            <a:off x="838200" y="1518769"/>
            <a:ext cx="10515600" cy="111322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919A65-263E-3340-AB62-1868F8F087F4}"/>
              </a:ext>
            </a:extLst>
          </p:cNvPr>
          <p:cNvSpPr/>
          <p:nvPr/>
        </p:nvSpPr>
        <p:spPr>
          <a:xfrm>
            <a:off x="825843" y="1072524"/>
            <a:ext cx="4302511" cy="44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Principal Component Analysis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743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1279FE2-DAA6-A9A9-68E3-61E0E1BDDA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279FE2-DAA6-A9A9-68E3-61E0E1BDD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CCAE4-DE83-E95E-5B36-678C7E8A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5" y="2080352"/>
            <a:ext cx="4450492" cy="990314"/>
          </a:xfrm>
        </p:spPr>
        <p:txBody>
          <a:bodyPr>
            <a:noAutofit/>
          </a:bodyPr>
          <a:lstStyle/>
          <a:p>
            <a:pPr marL="0" defTabSz="457200">
              <a:lnSpc>
                <a:spcPct val="10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Determined the optimal number of clusters using the elbow method and silhouette analysis</a:t>
            </a:r>
          </a:p>
          <a:p>
            <a:pPr marL="0" defTabSz="457200">
              <a:lnSpc>
                <a:spcPct val="109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 similar stocks together based on their price movements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DE68BE-B57E-7A21-36B8-FF9EEF02FDB3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K-Means</a:t>
            </a:r>
            <a:r>
              <a:rPr lang="zh-CN" altLang="en-US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F4C28-A336-666F-1D89-1B7588B891BD}"/>
              </a:ext>
            </a:extLst>
          </p:cNvPr>
          <p:cNvSpPr/>
          <p:nvPr/>
        </p:nvSpPr>
        <p:spPr>
          <a:xfrm>
            <a:off x="702276" y="1957437"/>
            <a:ext cx="4808838" cy="329418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 descr="图表, 散点图&#10;&#10;描述已自动生成">
            <a:extLst>
              <a:ext uri="{FF2B5EF4-FFF2-40B4-BE49-F238E27FC236}">
                <a16:creationId xmlns:a16="http://schemas.microsoft.com/office/drawing/2014/main" id="{8B8AC4D9-42C5-EC66-5378-5451EE2C63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658" t="-220" r="2947"/>
          <a:stretch/>
        </p:blipFill>
        <p:spPr>
          <a:xfrm>
            <a:off x="5039504" y="1634458"/>
            <a:ext cx="6531819" cy="394014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89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4D8E7F-4EAE-F24F-EAF5-986DE89858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65375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7A5A18-318C-3F59-CA33-E647EF49D174}"/>
              </a:ext>
            </a:extLst>
          </p:cNvPr>
          <p:cNvSpPr txBox="1">
            <a:spLocks/>
          </p:cNvSpPr>
          <p:nvPr/>
        </p:nvSpPr>
        <p:spPr>
          <a:xfrm>
            <a:off x="367990" y="288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Cointegration and Pair Selection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6ACDF3-E4CB-A0B0-713E-70FC852EB9C5}"/>
              </a:ext>
            </a:extLst>
          </p:cNvPr>
          <p:cNvSpPr/>
          <p:nvPr/>
        </p:nvSpPr>
        <p:spPr>
          <a:xfrm>
            <a:off x="704335" y="1665374"/>
            <a:ext cx="5820034" cy="186248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CC3AF3-150F-78B1-6360-A60C049DAD31}"/>
              </a:ext>
            </a:extLst>
          </p:cNvPr>
          <p:cNvSpPr txBox="1"/>
          <p:nvPr/>
        </p:nvSpPr>
        <p:spPr>
          <a:xfrm>
            <a:off x="939114" y="1858580"/>
            <a:ext cx="5585254" cy="15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09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Find pairs in each cluster</a:t>
            </a:r>
          </a:p>
          <a:p>
            <a:pPr indent="-228600">
              <a:lnSpc>
                <a:spcPct val="109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Engle-Granger two-step approach</a:t>
            </a:r>
          </a:p>
          <a:p>
            <a:pPr indent="-228600">
              <a:lnSpc>
                <a:spcPct val="109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ADF test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3CD5B-FFBA-E5FC-4D09-82CC9971236A}"/>
              </a:ext>
            </a:extLst>
          </p:cNvPr>
          <p:cNvSpPr/>
          <p:nvPr/>
        </p:nvSpPr>
        <p:spPr>
          <a:xfrm>
            <a:off x="704335" y="3863713"/>
            <a:ext cx="5792961" cy="186247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005EF5-AB47-FE2D-D3BB-7681500B4839}"/>
              </a:ext>
            </a:extLst>
          </p:cNvPr>
          <p:cNvSpPr txBox="1"/>
          <p:nvPr/>
        </p:nvSpPr>
        <p:spPr>
          <a:xfrm>
            <a:off x="827903" y="3863713"/>
            <a:ext cx="569646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choose our pairs based on the cointegration result and fundamental analysis of the chosen companies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3E690A41-542C-5541-1D9C-CE62A6F2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9292"/>
              </p:ext>
            </p:extLst>
          </p:nvPr>
        </p:nvGraphicFramePr>
        <p:xfrm>
          <a:off x="6967132" y="1820410"/>
          <a:ext cx="4285754" cy="37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77">
                  <a:extLst>
                    <a:ext uri="{9D8B030D-6E8A-4147-A177-3AD203B41FA5}">
                      <a16:colId xmlns:a16="http://schemas.microsoft.com/office/drawing/2014/main" val="113767069"/>
                    </a:ext>
                  </a:extLst>
                </a:gridCol>
                <a:gridCol w="2142877">
                  <a:extLst>
                    <a:ext uri="{9D8B030D-6E8A-4147-A177-3AD203B41FA5}">
                      <a16:colId xmlns:a16="http://schemas.microsoft.com/office/drawing/2014/main" val="1534885857"/>
                    </a:ext>
                  </a:extLst>
                </a:gridCol>
              </a:tblGrid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Asset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Asset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92101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81279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STWD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ARI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54528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STWD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TWO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374486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BAC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33600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81999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MRO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13187"/>
                  </a:ext>
                </a:extLst>
              </a:tr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PXD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EOG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9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2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4D8E7F-4EAE-F24F-EAF5-986DE89858B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D8E7F-4EAE-F24F-EAF5-986DE898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7A5A18-318C-3F59-CA33-E647EF49D174}"/>
              </a:ext>
            </a:extLst>
          </p:cNvPr>
          <p:cNvSpPr txBox="1">
            <a:spLocks/>
          </p:cNvSpPr>
          <p:nvPr/>
        </p:nvSpPr>
        <p:spPr>
          <a:xfrm>
            <a:off x="36799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Rolling Regression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6ACDF3-E4CB-A0B0-713E-70FC852EB9C5}"/>
              </a:ext>
            </a:extLst>
          </p:cNvPr>
          <p:cNvSpPr/>
          <p:nvPr/>
        </p:nvSpPr>
        <p:spPr>
          <a:xfrm>
            <a:off x="1263104" y="1152833"/>
            <a:ext cx="9761838" cy="104846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CC3AF3-150F-78B1-6360-A60C049DAD31}"/>
              </a:ext>
            </a:extLst>
          </p:cNvPr>
          <p:cNvSpPr txBox="1"/>
          <p:nvPr/>
        </p:nvSpPr>
        <p:spPr>
          <a:xfrm>
            <a:off x="1607686" y="1229723"/>
            <a:ext cx="10216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allow β to float within a range, β is simply the price ratio of two Stocks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en-US" altLang="zh-CN" sz="36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DF1DAEF-A8E1-502F-C169-27F872BC2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67" y="1584224"/>
            <a:ext cx="2621692" cy="558979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638E-4F6E-926B-B936-1CCFB0607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90460"/>
              </p:ext>
            </p:extLst>
          </p:nvPr>
        </p:nvGraphicFramePr>
        <p:xfrm>
          <a:off x="2126847" y="2346331"/>
          <a:ext cx="8034352" cy="159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28">
                  <a:extLst>
                    <a:ext uri="{9D8B030D-6E8A-4147-A177-3AD203B41FA5}">
                      <a16:colId xmlns:a16="http://schemas.microsoft.com/office/drawing/2014/main" val="4186119509"/>
                    </a:ext>
                  </a:extLst>
                </a:gridCol>
                <a:gridCol w="1835276">
                  <a:extLst>
                    <a:ext uri="{9D8B030D-6E8A-4147-A177-3AD203B41FA5}">
                      <a16:colId xmlns:a16="http://schemas.microsoft.com/office/drawing/2014/main" val="1252368520"/>
                    </a:ext>
                  </a:extLst>
                </a:gridCol>
                <a:gridCol w="1835276">
                  <a:extLst>
                    <a:ext uri="{9D8B030D-6E8A-4147-A177-3AD203B41FA5}">
                      <a16:colId xmlns:a16="http://schemas.microsoft.com/office/drawing/2014/main" val="3764413077"/>
                    </a:ext>
                  </a:extLst>
                </a:gridCol>
                <a:gridCol w="2522172">
                  <a:extLst>
                    <a:ext uri="{9D8B030D-6E8A-4147-A177-3AD203B41FA5}">
                      <a16:colId xmlns:a16="http://schemas.microsoft.com/office/drawing/2014/main" val="1808002244"/>
                    </a:ext>
                  </a:extLst>
                </a:gridCol>
              </a:tblGrid>
              <a:tr h="532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β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Y_t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C00000"/>
                          </a:solidFill>
                        </a:rPr>
                        <a:t>X_t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Strategy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272433"/>
                  </a:ext>
                </a:extLst>
              </a:tr>
              <a:tr h="53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 Higher Band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Too expensive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Too Cheap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 </a:t>
                      </a:r>
                      <a:r>
                        <a:rPr lang="en-US" sz="2000" dirty="0" err="1"/>
                        <a:t>Y_t</a:t>
                      </a:r>
                      <a:r>
                        <a:rPr lang="en-US" sz="2000" dirty="0"/>
                        <a:t> + Long </a:t>
                      </a:r>
                      <a:r>
                        <a:rPr lang="en-US" sz="2000" dirty="0" err="1"/>
                        <a:t>X_t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34332"/>
                  </a:ext>
                </a:extLst>
              </a:tr>
              <a:tr h="53286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&lt; Lower Band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Too Cheap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Too expensive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Long </a:t>
                      </a:r>
                      <a:r>
                        <a:rPr lang="en-US" sz="2000" dirty="0" err="1"/>
                        <a:t>Y_t</a:t>
                      </a:r>
                      <a:r>
                        <a:rPr lang="en-US" sz="2000" dirty="0"/>
                        <a:t> + Short </a:t>
                      </a:r>
                      <a:r>
                        <a:rPr lang="en-US" sz="2000" dirty="0" err="1"/>
                        <a:t>X_t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70308"/>
                  </a:ext>
                </a:extLst>
              </a:tr>
            </a:tbl>
          </a:graphicData>
        </a:graphic>
      </p:graphicFrame>
      <p:pic>
        <p:nvPicPr>
          <p:cNvPr id="4" name="Picture 8">
            <a:extLst>
              <a:ext uri="{FF2B5EF4-FFF2-40B4-BE49-F238E27FC236}">
                <a16:creationId xmlns:a16="http://schemas.microsoft.com/office/drawing/2014/main" id="{40E91297-38BE-44C2-1239-CE34F4A15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847" y="4689769"/>
            <a:ext cx="4330148" cy="842668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DD5AA36-53DE-CF48-6326-3238B4989A97}"/>
              </a:ext>
            </a:extLst>
          </p:cNvPr>
          <p:cNvSpPr txBox="1"/>
          <p:nvPr/>
        </p:nvSpPr>
        <p:spPr>
          <a:xfrm>
            <a:off x="2126847" y="5565991"/>
            <a:ext cx="3099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 Higher Band = mean + 1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sz="1800" dirty="0"/>
              <a:t>std</a:t>
            </a:r>
          </a:p>
          <a:p>
            <a:r>
              <a:rPr lang="en-US" dirty="0"/>
              <a:t>* L</a:t>
            </a:r>
            <a:r>
              <a:rPr lang="en-US" altLang="zh-CN" dirty="0"/>
              <a:t>ower Band = mean – 1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std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1BCD39-1D87-CE5C-B8C0-0653E0BAED5E}"/>
              </a:ext>
            </a:extLst>
          </p:cNvPr>
          <p:cNvSpPr/>
          <p:nvPr/>
        </p:nvSpPr>
        <p:spPr>
          <a:xfrm>
            <a:off x="1383957" y="4399805"/>
            <a:ext cx="5708821" cy="2186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CV</a:t>
            </a:r>
            <a:endParaRPr kumimoji="1" lang="zh-CN" alt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79C3BF5-9173-2824-C41F-8E2FB9949FF1}"/>
              </a:ext>
            </a:extLst>
          </p:cNvPr>
          <p:cNvSpPr/>
          <p:nvPr/>
        </p:nvSpPr>
        <p:spPr>
          <a:xfrm>
            <a:off x="7268159" y="4409603"/>
            <a:ext cx="3756783" cy="2176548"/>
          </a:xfrm>
          <a:prstGeom prst="rect">
            <a:avLst/>
          </a:prstGeom>
          <a:solidFill>
            <a:srgbClr val="FF9E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B6EE99-0DED-B492-625C-13AE95AAA8EA}"/>
              </a:ext>
            </a:extLst>
          </p:cNvPr>
          <p:cNvSpPr txBox="1"/>
          <p:nvPr/>
        </p:nvSpPr>
        <p:spPr>
          <a:xfrm>
            <a:off x="7621975" y="4689769"/>
            <a:ext cx="32616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altLang="zh-CN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Trading Strategy:​</a:t>
            </a:r>
            <a:endParaRPr lang="en-US" altLang="zh-CN" sz="2000" b="1" i="0" u="none" strike="noStrike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 every trade, we trade one share of Y and β share of X to hedge in the opposite direction</a:t>
            </a:r>
            <a:endParaRPr lang="en-US" altLang="zh-C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328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540</Words>
  <Application>Microsoft Macintosh PowerPoint</Application>
  <PresentationFormat>宽屏</PresentationFormat>
  <Paragraphs>93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</vt:lpstr>
      <vt:lpstr>Arial</vt:lpstr>
      <vt:lpstr>Calibri</vt:lpstr>
      <vt:lpstr>Calibri Light</vt:lpstr>
      <vt:lpstr>Segoe UI</vt:lpstr>
      <vt:lpstr>Office 2013 - 2022 主题</vt:lpstr>
      <vt:lpstr>think-cell 幻灯片</vt:lpstr>
      <vt:lpstr>ORIE 5741 Project Presentation Pair Trading Strategy</vt:lpstr>
      <vt:lpstr>Motivation – Pair Trading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Xiyao Fu</dc:creator>
  <cp:lastModifiedBy>Hengli Zhu</cp:lastModifiedBy>
  <cp:revision>5</cp:revision>
  <dcterms:created xsi:type="dcterms:W3CDTF">2024-05-06T02:18:36Z</dcterms:created>
  <dcterms:modified xsi:type="dcterms:W3CDTF">2024-05-07T15:34:32Z</dcterms:modified>
</cp:coreProperties>
</file>