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74" r:id="rId3"/>
    <p:sldId id="275" r:id="rId4"/>
    <p:sldId id="276" r:id="rId5"/>
    <p:sldId id="257" r:id="rId6"/>
    <p:sldId id="258" r:id="rId7"/>
    <p:sldId id="261" r:id="rId8"/>
    <p:sldId id="277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8" r:id="rId17"/>
    <p:sldId id="279" r:id="rId18"/>
    <p:sldId id="280" r:id="rId19"/>
    <p:sldId id="281" r:id="rId20"/>
    <p:sldId id="271" r:id="rId21"/>
    <p:sldId id="282" r:id="rId22"/>
    <p:sldId id="27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9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0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302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22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97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83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90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6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1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3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35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73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5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86CDCD-8A0F-4584-BF0D-DD4AB6EBE3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EC8799-89E7-457F-899D-9511AF181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08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CB73-1B03-E961-BF2E-1CA64020A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181" y="1682496"/>
            <a:ext cx="8991600" cy="1645920"/>
          </a:xfr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LARAVEL CERTIFICATE COURSE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C2DD-7EF7-07E1-9B86-31EBFCF33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181" y="4313608"/>
            <a:ext cx="6801612" cy="172379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100" i="1" u="sng" dirty="0">
                <a:solidFill>
                  <a:srgbClr val="92D050"/>
                </a:solidFill>
              </a:rPr>
              <a:t>Name</a:t>
            </a:r>
            <a:r>
              <a:rPr lang="en-US" sz="3100" dirty="0">
                <a:solidFill>
                  <a:srgbClr val="92D050"/>
                </a:solidFill>
              </a:rPr>
              <a:t>: </a:t>
            </a:r>
            <a:r>
              <a:rPr lang="en-US" sz="3100" i="1" dirty="0">
                <a:solidFill>
                  <a:srgbClr val="92D050"/>
                </a:solidFill>
              </a:rPr>
              <a:t>Henil Patel</a:t>
            </a:r>
          </a:p>
          <a:p>
            <a:pPr algn="l"/>
            <a:r>
              <a:rPr lang="en-US" sz="3100" i="1" u="sng" dirty="0">
                <a:solidFill>
                  <a:srgbClr val="92D050"/>
                </a:solidFill>
              </a:rPr>
              <a:t>Enrollment No</a:t>
            </a:r>
            <a:r>
              <a:rPr lang="en-US" sz="3100" dirty="0">
                <a:solidFill>
                  <a:srgbClr val="92D050"/>
                </a:solidFill>
              </a:rPr>
              <a:t>.: </a:t>
            </a:r>
            <a:r>
              <a:rPr lang="en-US" sz="3100" i="1" dirty="0">
                <a:solidFill>
                  <a:srgbClr val="92D050"/>
                </a:solidFill>
              </a:rPr>
              <a:t>23000004</a:t>
            </a:r>
          </a:p>
          <a:p>
            <a:pPr algn="l"/>
            <a:r>
              <a:rPr lang="en-US" sz="3100" i="1" u="sng" dirty="0">
                <a:solidFill>
                  <a:srgbClr val="92D050"/>
                </a:solidFill>
              </a:rPr>
              <a:t>Batch</a:t>
            </a:r>
            <a:r>
              <a:rPr lang="en-US" sz="3100" dirty="0">
                <a:solidFill>
                  <a:srgbClr val="92D050"/>
                </a:solidFill>
              </a:rPr>
              <a:t>: </a:t>
            </a:r>
            <a:r>
              <a:rPr lang="en-US" sz="3100" i="1" dirty="0">
                <a:solidFill>
                  <a:srgbClr val="92D050"/>
                </a:solidFill>
              </a:rPr>
              <a:t>B(SYBCA)</a:t>
            </a:r>
            <a:endParaRPr lang="en-IN" i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0621C-E51B-0A5D-CC63-9D2DE276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84" y="217594"/>
            <a:ext cx="1329504" cy="1382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779FA-969D-5B1A-75A4-F54DAFD5D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49" y="480040"/>
            <a:ext cx="3372009" cy="8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5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C6F409-F6EB-C2CF-ABE9-176C18F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27" y="206478"/>
            <a:ext cx="10353762" cy="970450"/>
          </a:xfrm>
        </p:spPr>
        <p:txBody>
          <a:bodyPr/>
          <a:lstStyle/>
          <a:p>
            <a:r>
              <a:rPr lang="en-US" u="sng" dirty="0"/>
              <a:t>Examples of MVC in the Laravel</a:t>
            </a:r>
            <a:endParaRPr lang="en-IN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CC682-AEE1-3FBB-69A2-335C156A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261129"/>
            <a:ext cx="3300984" cy="576262"/>
          </a:xfrm>
        </p:spPr>
        <p:txBody>
          <a:bodyPr/>
          <a:lstStyle/>
          <a:p>
            <a:r>
              <a:rPr lang="en-IN" u="sng" dirty="0"/>
              <a:t>Model (M):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F08481-1583-EA51-3747-28A51B8B4215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1952318"/>
            <a:ext cx="3300984" cy="3219450"/>
          </a:xfrm>
        </p:spPr>
        <p:txBody>
          <a:bodyPr>
            <a:noAutofit/>
          </a:bodyPr>
          <a:lstStyle/>
          <a:p>
            <a:r>
              <a:rPr lang="en-IN" dirty="0"/>
              <a:t>Model is represented by Eloquent ORM entity:</a:t>
            </a:r>
          </a:p>
          <a:p>
            <a:endParaRPr lang="en-IN" dirty="0"/>
          </a:p>
          <a:p>
            <a:r>
              <a:rPr lang="en-IN" dirty="0">
                <a:solidFill>
                  <a:srgbClr val="00B0F0"/>
                </a:solidFill>
              </a:rPr>
              <a:t>&lt;?php</a:t>
            </a:r>
          </a:p>
          <a:p>
            <a:r>
              <a:rPr lang="en-IN" dirty="0">
                <a:solidFill>
                  <a:srgbClr val="00B0F0"/>
                </a:solidFill>
              </a:rPr>
              <a:t>namespace App;</a:t>
            </a:r>
          </a:p>
          <a:p>
            <a:r>
              <a:rPr lang="en-IN" dirty="0">
                <a:solidFill>
                  <a:srgbClr val="00B0F0"/>
                </a:solidFill>
              </a:rPr>
              <a:t>use Illuminate\Database\Eloquent\Model;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class User extends Model</a:t>
            </a:r>
          </a:p>
          <a:p>
            <a:r>
              <a:rPr lang="en-IN" dirty="0">
                <a:solidFill>
                  <a:srgbClr val="00B0F0"/>
                </a:solidFill>
              </a:rPr>
              <a:t>{</a:t>
            </a:r>
          </a:p>
          <a:p>
            <a:r>
              <a:rPr lang="en-IN" dirty="0">
                <a:solidFill>
                  <a:srgbClr val="00B0F0"/>
                </a:solidFill>
              </a:rPr>
              <a:t>      public function posts() {</a:t>
            </a:r>
          </a:p>
          <a:p>
            <a:r>
              <a:rPr lang="en-IN" dirty="0">
                <a:solidFill>
                  <a:srgbClr val="00B0F0"/>
                </a:solidFill>
              </a:rPr>
              <a:t>            return $this-&gt;hasMany(Post::class);</a:t>
            </a:r>
          </a:p>
          <a:p>
            <a:r>
              <a:rPr lang="en-IN" dirty="0">
                <a:solidFill>
                  <a:srgbClr val="00B0F0"/>
                </a:solidFill>
              </a:rPr>
              <a:t>      }</a:t>
            </a:r>
          </a:p>
          <a:p>
            <a:r>
              <a:rPr lang="en-IN" sz="16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42F046-B7CE-75C8-ED99-1990E0456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1435" y="1261129"/>
            <a:ext cx="3300984" cy="576262"/>
          </a:xfrm>
        </p:spPr>
        <p:txBody>
          <a:bodyPr/>
          <a:lstStyle/>
          <a:p>
            <a:r>
              <a:rPr lang="en-IN" u="sng" dirty="0"/>
              <a:t>View (V):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9EBDC7-17F0-A777-8DD3-4520783DF07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1952318"/>
            <a:ext cx="3300984" cy="3219450"/>
          </a:xfrm>
        </p:spPr>
        <p:txBody>
          <a:bodyPr>
            <a:normAutofit/>
          </a:bodyPr>
          <a:lstStyle/>
          <a:p>
            <a:r>
              <a:rPr lang="en-IN" dirty="0"/>
              <a:t>View is represented by Blade Templates:</a:t>
            </a:r>
          </a:p>
          <a:p>
            <a:endParaRPr lang="en-IN" dirty="0"/>
          </a:p>
          <a:p>
            <a:r>
              <a:rPr lang="en-IN" dirty="0">
                <a:solidFill>
                  <a:srgbClr val="00B0F0"/>
                </a:solidFill>
              </a:rPr>
              <a:t>&lt;!-- resources/views/users/show.blade.php</a:t>
            </a:r>
          </a:p>
          <a:p>
            <a:r>
              <a:rPr lang="en-IN" dirty="0">
                <a:solidFill>
                  <a:srgbClr val="00B0F0"/>
                </a:solidFill>
              </a:rPr>
              <a:t>--&gt;</a:t>
            </a:r>
          </a:p>
          <a:p>
            <a:r>
              <a:rPr lang="en-IN" dirty="0">
                <a:solidFill>
                  <a:srgbClr val="00B0F0"/>
                </a:solidFill>
              </a:rPr>
              <a:t>&lt;h1&gt;User Profile&lt;/h1&gt;</a:t>
            </a:r>
          </a:p>
          <a:p>
            <a:r>
              <a:rPr lang="en-IN" dirty="0">
                <a:solidFill>
                  <a:srgbClr val="00B0F0"/>
                </a:solidFill>
              </a:rPr>
              <a:t>&lt;p&gt;Name: {{ $user-&gt;name }}&lt;/p&gt;</a:t>
            </a:r>
          </a:p>
          <a:p>
            <a:r>
              <a:rPr lang="en-IN" dirty="0">
                <a:solidFill>
                  <a:srgbClr val="00B0F0"/>
                </a:solidFill>
              </a:rPr>
              <a:t>&lt;p&gt;Email: {{ $user-&gt;email }}&lt;/p&gt;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D399D6-743A-D9E0-DB8A-FB742018F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261129"/>
            <a:ext cx="3300984" cy="576262"/>
          </a:xfrm>
        </p:spPr>
        <p:txBody>
          <a:bodyPr/>
          <a:lstStyle/>
          <a:p>
            <a:r>
              <a:rPr lang="en-IN" u="sng" dirty="0"/>
              <a:t>Controller (C):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439081-E07E-E833-9A34-6388AB0F76B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7221" y="1936955"/>
            <a:ext cx="3300984" cy="3219450"/>
          </a:xfrm>
        </p:spPr>
        <p:txBody>
          <a:bodyPr>
            <a:noAutofit/>
          </a:bodyPr>
          <a:lstStyle/>
          <a:p>
            <a:r>
              <a:rPr lang="en-IN" dirty="0"/>
              <a:t>Controller is represented by the corresponding classes:</a:t>
            </a:r>
          </a:p>
          <a:p>
            <a:endParaRPr lang="en-IN" dirty="0"/>
          </a:p>
          <a:p>
            <a:r>
              <a:rPr lang="en-IN" dirty="0">
                <a:solidFill>
                  <a:srgbClr val="00B0F0"/>
                </a:solidFill>
              </a:rPr>
              <a:t>&lt;?php</a:t>
            </a:r>
          </a:p>
          <a:p>
            <a:r>
              <a:rPr lang="en-IN" dirty="0">
                <a:solidFill>
                  <a:srgbClr val="00B0F0"/>
                </a:solidFill>
              </a:rPr>
              <a:t>namespace App\Http\Controllers;</a:t>
            </a:r>
          </a:p>
          <a:p>
            <a:r>
              <a:rPr lang="en-IN" dirty="0">
                <a:solidFill>
                  <a:srgbClr val="00B0F0"/>
                </a:solidFill>
              </a:rPr>
              <a:t>use App\User; use Illuminate\Http\Request;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class UserController extends Controller</a:t>
            </a:r>
          </a:p>
          <a:p>
            <a:r>
              <a:rPr lang="en-IN" dirty="0">
                <a:solidFill>
                  <a:srgbClr val="00B0F0"/>
                </a:solidFill>
              </a:rPr>
              <a:t>{</a:t>
            </a:r>
          </a:p>
          <a:p>
            <a:r>
              <a:rPr lang="en-IN" dirty="0">
                <a:solidFill>
                  <a:srgbClr val="00B0F0"/>
                </a:solidFill>
              </a:rPr>
              <a:t>      public function show($id) {</a:t>
            </a:r>
          </a:p>
          <a:p>
            <a:r>
              <a:rPr lang="en-IN" dirty="0">
                <a:solidFill>
                  <a:srgbClr val="00B0F0"/>
                </a:solidFill>
              </a:rPr>
              <a:t>            $user = User::find($id);</a:t>
            </a:r>
          </a:p>
          <a:p>
            <a:r>
              <a:rPr lang="en-IN" dirty="0">
                <a:solidFill>
                  <a:srgbClr val="00B0F0"/>
                </a:solidFill>
              </a:rPr>
              <a:t>            return view('users.show', ['user' =&gt; $user]);</a:t>
            </a:r>
          </a:p>
          <a:p>
            <a:r>
              <a:rPr lang="en-IN" dirty="0">
                <a:solidFill>
                  <a:srgbClr val="00B0F0"/>
                </a:solidFill>
              </a:rPr>
              <a:t>      }</a:t>
            </a:r>
          </a:p>
          <a:p>
            <a:r>
              <a:rPr lang="en-IN" dirty="0">
                <a:solidFill>
                  <a:srgbClr val="00B0F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592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3C01-24F4-4D31-52D0-E22456C5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Step 1: Install Composer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43D1-D87E-82B2-8C29-4335A25D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l" fontAlgn="base">
              <a:buNone/>
            </a:pPr>
            <a:endParaRPr lang="en-IN" dirty="0"/>
          </a:p>
          <a:p>
            <a:pPr marL="36900" indent="0" algn="l" fontAlgn="base">
              <a:buNone/>
            </a:pPr>
            <a:endParaRPr lang="en-IN" dirty="0"/>
          </a:p>
          <a:p>
            <a:pPr marL="36900" indent="0" algn="l" fontAlgn="base">
              <a:buNone/>
            </a:pPr>
            <a:endParaRPr lang="en-IN" dirty="0"/>
          </a:p>
          <a:p>
            <a:pPr marL="36900" indent="0" algn="l" fontAlgn="base">
              <a:buNone/>
            </a:pPr>
            <a:endParaRPr lang="en-IN" dirty="0"/>
          </a:p>
          <a:p>
            <a:pPr marL="36900" indent="0" algn="l" fontAlgn="base">
              <a:buNone/>
            </a:pPr>
            <a:endParaRPr lang="en-IN" dirty="0"/>
          </a:p>
          <a:p>
            <a:pPr marL="36900" indent="0" algn="l" fontAlgn="base">
              <a:buNone/>
            </a:pPr>
            <a:endParaRPr lang="en-IN" dirty="0"/>
          </a:p>
          <a:p>
            <a:pPr marL="36900" indent="0" algn="l" fontAlgn="base">
              <a:buNone/>
            </a:pPr>
            <a:endParaRPr lang="en-IN" dirty="0"/>
          </a:p>
          <a:p>
            <a:pPr marL="36900" indent="0" algn="l" fontAlgn="base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5A7975-FC4D-2879-E790-3E4E681F9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285" y="1512340"/>
            <a:ext cx="9665429" cy="4736060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3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FCF1-3977-C8B5-C5D2-1E3D40F0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Step 2: Create a Laravel Project</a:t>
            </a:r>
            <a:endParaRPr lang="en-IN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732E-4489-ADAC-FF68-2FE0D7EE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After installing Composer, open your terminal and navigate to the desired directory for your Laravel project. Run this command:	</a:t>
            </a:r>
            <a:r>
              <a:rPr lang="en-US" dirty="0">
                <a:solidFill>
                  <a:srgbClr val="00B0F0"/>
                </a:solidFill>
              </a:rPr>
              <a:t>composer create-project --prefer-</a:t>
            </a:r>
            <a:r>
              <a:rPr lang="en-US" dirty="0" err="1">
                <a:solidFill>
                  <a:srgbClr val="00B0F0"/>
                </a:solidFill>
              </a:rPr>
              <a:t>dist</a:t>
            </a:r>
            <a:r>
              <a:rPr lang="en-US" dirty="0">
                <a:solidFill>
                  <a:srgbClr val="00B0F0"/>
                </a:solidFill>
              </a:rPr>
              <a:t> laravel/laravel laravel-project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Replace </a:t>
            </a:r>
            <a:r>
              <a:rPr lang="en-US" dirty="0">
                <a:solidFill>
                  <a:srgbClr val="00B050"/>
                </a:solidFill>
              </a:rPr>
              <a:t>laravel-project</a:t>
            </a:r>
            <a:r>
              <a:rPr lang="en-US" dirty="0"/>
              <a:t> with your preferred project name. This command will download and install the latest version of Laravel and its dependencies. 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871071-2219-FB89-72E8-EB8FC428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29" y="4007623"/>
            <a:ext cx="6730567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99CD-CE6E-CE9A-82AF-7B265E04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Step 3: Set Application Key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06E0-55F7-F0E1-D208-C44F75C3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1751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Navigate to your project directory:		 </a:t>
            </a:r>
            <a:r>
              <a:rPr lang="en-US" dirty="0">
                <a:solidFill>
                  <a:srgbClr val="00B0F0"/>
                </a:solidFill>
              </a:rPr>
              <a:t>cd laravel-project</a:t>
            </a:r>
          </a:p>
          <a:p>
            <a:pPr marL="36900" indent="0">
              <a:buNone/>
            </a:pPr>
            <a:r>
              <a:rPr lang="en-US" dirty="0"/>
              <a:t>Then, run this command to generate the application key:	 </a:t>
            </a:r>
            <a:r>
              <a:rPr lang="en-US" dirty="0">
                <a:solidFill>
                  <a:srgbClr val="00B0F0"/>
                </a:solidFill>
              </a:rPr>
              <a:t>php artisan key:generate</a:t>
            </a:r>
          </a:p>
          <a:p>
            <a:pPr marL="36900" indent="0">
              <a:buNone/>
            </a:pPr>
            <a:r>
              <a:rPr lang="en-US" dirty="0"/>
              <a:t>This command creates a random application key and adds it to your </a:t>
            </a:r>
            <a:r>
              <a:rPr lang="en-US" dirty="0">
                <a:solidFill>
                  <a:srgbClr val="00B050"/>
                </a:solidFill>
              </a:rPr>
              <a:t>.env </a:t>
            </a:r>
            <a:r>
              <a:rPr lang="en-US" dirty="0"/>
              <a:t>file, which Laravel uses for encryption and security operations. Setting the application key is crucial for security, as it serves as a salt or secret key for various functions in the Laravel framework, including encryption and hashing.</a:t>
            </a:r>
          </a:p>
          <a:p>
            <a:pPr marL="36900" indent="0">
              <a:buNone/>
            </a:pPr>
            <a:r>
              <a:rPr lang="en-US" dirty="0"/>
              <a:t>Encryption &amp; Decryption: Laravel uses the application key to encrypt and decrypt data, like session data, cookies, and sensitive information.</a:t>
            </a:r>
          </a:p>
          <a:p>
            <a:pPr marL="36900" indent="0">
              <a:buNone/>
            </a:pPr>
            <a:r>
              <a:rPr lang="en-US" dirty="0"/>
              <a:t>Security Hashing: The key acts as a salt for hashing user passwords, enhancing the security of stored credentials.</a:t>
            </a:r>
          </a:p>
          <a:p>
            <a:pPr marL="36900" indent="0">
              <a:buNone/>
            </a:pPr>
            <a:r>
              <a:rPr lang="en-US" dirty="0"/>
              <a:t>Secure Cookies: Laravel uses the application key to sign cookies, ensuring they haven't been tampered with during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15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F202-C118-9326-6BFB-0A949638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Step 4: Serve the Application</a:t>
            </a:r>
            <a:endParaRPr lang="en-IN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749B-D504-3019-33A7-527B511C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26" y="1484211"/>
            <a:ext cx="10515600" cy="435133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You can run your Laravel application using the built-in PHP development server with this command:		</a:t>
            </a:r>
            <a:r>
              <a:rPr lang="en-US" dirty="0">
                <a:solidFill>
                  <a:srgbClr val="00B0F0"/>
                </a:solidFill>
              </a:rPr>
              <a:t>php artisan serve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This starts a development server at </a:t>
            </a:r>
            <a:r>
              <a:rPr lang="en-US" dirty="0">
                <a:solidFill>
                  <a:srgbClr val="00B050"/>
                </a:solidFill>
              </a:rPr>
              <a:t>http://127.0.0.1:8000</a:t>
            </a:r>
            <a:r>
              <a:rPr lang="en-US" dirty="0"/>
              <a:t>.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2A3922D5-5794-0C0E-0EE6-4A8748E74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64" y="3429000"/>
            <a:ext cx="8747872" cy="249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6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DC28-E83D-2655-4A25-7F9C5570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5125"/>
            <a:ext cx="10353762" cy="970450"/>
          </a:xfrm>
        </p:spPr>
        <p:txBody>
          <a:bodyPr>
            <a:normAutofit/>
          </a:bodyPr>
          <a:lstStyle/>
          <a:p>
            <a:r>
              <a:rPr lang="en-US" sz="3600" u="sng" dirty="0"/>
              <a:t>Step 5: Access Your Application</a:t>
            </a:r>
            <a:endParaRPr lang="en-IN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B7FD-63DB-18C5-63E6-9BBFEB1D9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4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Open a web browser and go to </a:t>
            </a:r>
            <a:r>
              <a:rPr lang="en-US" dirty="0">
                <a:solidFill>
                  <a:srgbClr val="00B050"/>
                </a:solidFill>
              </a:rPr>
              <a:t>http://127.0.0.1:8000 </a:t>
            </a:r>
            <a:r>
              <a:rPr lang="en-US" dirty="0"/>
              <a:t>to see your Laravel application running.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You’ve successfully installed Laravel with Composer and can now start building your application using its powerful features!</a:t>
            </a:r>
            <a:endParaRPr lang="en-IN" dirty="0"/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EF77F172-8AB2-8354-FBB8-24328AD5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73" y="3189860"/>
            <a:ext cx="6604206" cy="346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0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B776-D128-23E8-E94C-9FB47D18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5639"/>
            <a:ext cx="10353762" cy="970450"/>
          </a:xfrm>
        </p:spPr>
        <p:txBody>
          <a:bodyPr>
            <a:normAutofit/>
          </a:bodyPr>
          <a:lstStyle/>
          <a:p>
            <a:r>
              <a:rPr lang="en-IN" sz="3600" u="sng" dirty="0"/>
              <a:t>Laravel Framework Key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7844-4FED-3CDB-5EBC-A1B54060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26089"/>
            <a:ext cx="10353762" cy="5302530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/>
              <a:t>In a fresh Laravel project, you'll find several important folders that organize various aspects of the application: </a:t>
            </a:r>
          </a:p>
          <a:p>
            <a:pPr marL="36900" indent="0">
              <a:buNone/>
            </a:pPr>
            <a:r>
              <a:rPr lang="en-US" dirty="0"/>
              <a:t>(a) </a:t>
            </a:r>
            <a:r>
              <a:rPr lang="en-US" dirty="0">
                <a:solidFill>
                  <a:srgbClr val="FFC000"/>
                </a:solidFill>
              </a:rPr>
              <a:t>app</a:t>
            </a:r>
            <a:r>
              <a:rPr lang="en-US" dirty="0"/>
              <a:t>: This is the core of your application and contains: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Console</a:t>
            </a:r>
            <a:r>
              <a:rPr lang="en-US" dirty="0"/>
              <a:t>: Artisan commands.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Exceptions</a:t>
            </a:r>
            <a:r>
              <a:rPr lang="en-US" dirty="0"/>
              <a:t>: Exception handling.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Http</a:t>
            </a:r>
            <a:r>
              <a:rPr lang="en-US" dirty="0"/>
              <a:t>: Controllers, middleware, form requests, and route definitions.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Models</a:t>
            </a:r>
            <a:r>
              <a:rPr lang="en-US" dirty="0"/>
              <a:t>: Data models for your application.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Providers</a:t>
            </a:r>
            <a:r>
              <a:rPr lang="en-US" dirty="0"/>
              <a:t>: Service providers management.</a:t>
            </a:r>
          </a:p>
          <a:p>
            <a:pPr marL="36900" indent="0">
              <a:buNone/>
            </a:pPr>
            <a:r>
              <a:rPr lang="en-US" dirty="0"/>
              <a:t> (b) </a:t>
            </a:r>
            <a:r>
              <a:rPr lang="en-US" dirty="0">
                <a:solidFill>
                  <a:srgbClr val="FFC000"/>
                </a:solidFill>
              </a:rPr>
              <a:t>bootstrap</a:t>
            </a:r>
            <a:r>
              <a:rPr lang="en-US" dirty="0"/>
              <a:t>: This folder contains files that bootstrap the Laravel application and load necessary components.</a:t>
            </a:r>
          </a:p>
          <a:p>
            <a:pPr marL="36900" indent="0">
              <a:buNone/>
            </a:pPr>
            <a:r>
              <a:rPr lang="en-US" dirty="0"/>
              <a:t>(c) </a:t>
            </a:r>
            <a:r>
              <a:rPr lang="en-US" dirty="0">
                <a:solidFill>
                  <a:srgbClr val="FFC000"/>
                </a:solidFill>
              </a:rPr>
              <a:t>config</a:t>
            </a:r>
            <a:r>
              <a:rPr lang="en-US" dirty="0"/>
              <a:t>: Holds configuration files for different application parts, like database connections and cache settings.</a:t>
            </a:r>
          </a:p>
          <a:p>
            <a:pPr marL="36900" indent="0">
              <a:buNone/>
            </a:pPr>
            <a:r>
              <a:rPr lang="en-US" dirty="0"/>
              <a:t>(d) </a:t>
            </a:r>
            <a:r>
              <a:rPr lang="en-US" dirty="0">
                <a:solidFill>
                  <a:srgbClr val="FFC000"/>
                </a:solidFill>
              </a:rPr>
              <a:t>database</a:t>
            </a:r>
            <a:r>
              <a:rPr lang="en-US" dirty="0"/>
              <a:t>: Contains database-related files: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migrations</a:t>
            </a:r>
            <a:r>
              <a:rPr lang="en-US" dirty="0"/>
              <a:t>: Files for database schema changes.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seeds</a:t>
            </a:r>
            <a:r>
              <a:rPr lang="en-US" dirty="0"/>
              <a:t>: Files to populate the database with test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80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9183-EDEE-B964-D0DF-F7D53B46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6477"/>
            <a:ext cx="10353762" cy="970450"/>
          </a:xfrm>
        </p:spPr>
        <p:txBody>
          <a:bodyPr>
            <a:normAutofit/>
          </a:bodyPr>
          <a:lstStyle/>
          <a:p>
            <a:r>
              <a:rPr lang="en-US" sz="3600" u="sng" dirty="0"/>
              <a:t>Laravel Framework Key Folders 2</a:t>
            </a:r>
            <a:endParaRPr lang="en-IN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54A1-C9FB-D9D6-4EF8-62536F54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76927"/>
            <a:ext cx="10353762" cy="537135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(a) </a:t>
            </a:r>
            <a:r>
              <a:rPr lang="en-US" dirty="0">
                <a:solidFill>
                  <a:srgbClr val="FFC000"/>
                </a:solidFill>
              </a:rPr>
              <a:t>public</a:t>
            </a:r>
            <a:r>
              <a:rPr lang="en-US" dirty="0"/>
              <a:t>: This is the entry point of your application, containing the </a:t>
            </a:r>
            <a:r>
              <a:rPr lang="en-US" dirty="0">
                <a:solidFill>
                  <a:srgbClr val="00B050"/>
                </a:solidFill>
              </a:rPr>
              <a:t>index.php </a:t>
            </a:r>
            <a:r>
              <a:rPr lang="en-US" dirty="0"/>
              <a:t>file and publicly accessible assets like CSS, JavaScript, and images.</a:t>
            </a:r>
          </a:p>
          <a:p>
            <a:pPr marL="36900" indent="0">
              <a:buNone/>
            </a:pPr>
            <a:r>
              <a:rPr lang="en-US" dirty="0"/>
              <a:t>(b) </a:t>
            </a:r>
            <a:r>
              <a:rPr lang="en-US" dirty="0">
                <a:solidFill>
                  <a:srgbClr val="FFC000"/>
                </a:solidFill>
              </a:rPr>
              <a:t>resources</a:t>
            </a:r>
            <a:r>
              <a:rPr lang="en-US" dirty="0"/>
              <a:t>: This directory stores non-PHP resources, including:</a:t>
            </a:r>
          </a:p>
          <a:p>
            <a:pPr marL="450000" lvl="1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views</a:t>
            </a:r>
            <a:r>
              <a:rPr lang="en-US" sz="2000" dirty="0"/>
              <a:t>: Blade templates for the UI.</a:t>
            </a:r>
          </a:p>
          <a:p>
            <a:pPr marL="450000" lvl="1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lang</a:t>
            </a:r>
            <a:r>
              <a:rPr lang="en-US" sz="2000" dirty="0"/>
              <a:t>: Language files for internationalization.</a:t>
            </a:r>
          </a:p>
          <a:p>
            <a:pPr marL="72900" indent="0">
              <a:buNone/>
            </a:pPr>
            <a:r>
              <a:rPr lang="en-US" dirty="0"/>
              <a:t>(c) </a:t>
            </a:r>
            <a:r>
              <a:rPr lang="en-US" dirty="0">
                <a:solidFill>
                  <a:srgbClr val="FFC000"/>
                </a:solidFill>
              </a:rPr>
              <a:t>routes</a:t>
            </a:r>
            <a:r>
              <a:rPr lang="en-US" dirty="0"/>
              <a:t>: Contains route definitions that organize how HTTP requests are handled.</a:t>
            </a:r>
          </a:p>
          <a:p>
            <a:pPr marL="72900" indent="0">
              <a:buNone/>
            </a:pPr>
            <a:r>
              <a:rPr lang="en-US" dirty="0"/>
              <a:t>(d) </a:t>
            </a:r>
            <a:r>
              <a:rPr lang="en-US" dirty="0">
                <a:solidFill>
                  <a:srgbClr val="FFC000"/>
                </a:solidFill>
              </a:rPr>
              <a:t>storage</a:t>
            </a:r>
            <a:r>
              <a:rPr lang="en-US" dirty="0"/>
              <a:t>: Holds temporary files generated by the application, such as logs, cache, and session files.</a:t>
            </a:r>
          </a:p>
          <a:p>
            <a:pPr marL="72900" indent="0">
              <a:buNone/>
            </a:pPr>
            <a:r>
              <a:rPr lang="en-US" dirty="0"/>
              <a:t>(e) </a:t>
            </a:r>
            <a:r>
              <a:rPr lang="en-US" dirty="0">
                <a:solidFill>
                  <a:srgbClr val="FFC000"/>
                </a:solidFill>
              </a:rPr>
              <a:t>tests</a:t>
            </a:r>
            <a:r>
              <a:rPr lang="en-US" dirty="0"/>
              <a:t>: Contains test cases for your application.</a:t>
            </a:r>
          </a:p>
          <a:p>
            <a:pPr marL="72900" indent="0">
              <a:buNone/>
            </a:pPr>
            <a:r>
              <a:rPr lang="en-US" dirty="0"/>
              <a:t>(f) </a:t>
            </a:r>
            <a:r>
              <a:rPr lang="en-US" dirty="0">
                <a:solidFill>
                  <a:srgbClr val="FFC000"/>
                </a:solidFill>
              </a:rPr>
              <a:t>vendor</a:t>
            </a:r>
            <a:r>
              <a:rPr lang="en-US" dirty="0"/>
              <a:t>: This folder holds Composer dependencies, including the Laravel framework and other libraries/packages used in your project.</a:t>
            </a:r>
          </a:p>
          <a:p>
            <a:pPr marL="72900" indent="0">
              <a:buNone/>
            </a:pPr>
            <a:r>
              <a:rPr lang="en-US" dirty="0"/>
              <a:t>These folders help keep a clear separation of concerns and organize the various aspects of a Laravel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484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E306-72BF-E969-2EB3-41CBF345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6813"/>
            <a:ext cx="10353762" cy="970450"/>
          </a:xfrm>
        </p:spPr>
        <p:txBody>
          <a:bodyPr>
            <a:normAutofit/>
          </a:bodyPr>
          <a:lstStyle/>
          <a:p>
            <a:r>
              <a:rPr lang="en-IN" sz="3600" u="sng" dirty="0"/>
              <a:t>Laravel "App" 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C4AF-C2E0-8FDE-D85D-DA6EFADC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57263"/>
            <a:ext cx="10353762" cy="5391021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IN" dirty="0"/>
              <a:t>The "app" folder is essential in a Laravel application, containing the core code and the following subfolders:</a:t>
            </a:r>
          </a:p>
          <a:p>
            <a:pPr marL="36900" indent="0">
              <a:buNone/>
            </a:pPr>
            <a:r>
              <a:rPr lang="en-IN" dirty="0"/>
              <a:t>(a) </a:t>
            </a:r>
            <a:r>
              <a:rPr lang="en-IN" dirty="0">
                <a:solidFill>
                  <a:srgbClr val="FFC000"/>
                </a:solidFill>
              </a:rPr>
              <a:t>Console</a:t>
            </a:r>
            <a:r>
              <a:rPr lang="en-IN" dirty="0"/>
              <a:t>: Contains Artisan commands and console functionality.</a:t>
            </a:r>
          </a:p>
          <a:p>
            <a:pPr marL="36900" indent="0">
              <a:buNone/>
            </a:pPr>
            <a:r>
              <a:rPr lang="en-IN" dirty="0"/>
              <a:t>(b) </a:t>
            </a:r>
            <a:r>
              <a:rPr lang="en-IN" dirty="0">
                <a:solidFill>
                  <a:srgbClr val="FFC000"/>
                </a:solidFill>
              </a:rPr>
              <a:t>Exceptions</a:t>
            </a:r>
            <a:r>
              <a:rPr lang="en-IN" dirty="0"/>
              <a:t>: Houses custom exception classes.</a:t>
            </a:r>
          </a:p>
          <a:p>
            <a:pPr marL="36900" indent="0">
              <a:buNone/>
            </a:pPr>
            <a:r>
              <a:rPr lang="en-IN" dirty="0"/>
              <a:t>(c) </a:t>
            </a:r>
            <a:r>
              <a:rPr lang="en-IN" dirty="0">
                <a:solidFill>
                  <a:srgbClr val="FFC000"/>
                </a:solidFill>
              </a:rPr>
              <a:t>Http</a:t>
            </a:r>
            <a:r>
              <a:rPr lang="en-IN" dirty="0"/>
              <a:t>: Contains controllers, middleware, and form requests for handling HTTP requests.</a:t>
            </a:r>
          </a:p>
          <a:p>
            <a:pPr marL="36900" indent="0">
              <a:buNone/>
            </a:pPr>
            <a:r>
              <a:rPr lang="en-IN" dirty="0"/>
              <a:t>(d) </a:t>
            </a:r>
            <a:r>
              <a:rPr lang="en-IN" dirty="0">
                <a:solidFill>
                  <a:srgbClr val="FFC000"/>
                </a:solidFill>
              </a:rPr>
              <a:t>Jobs</a:t>
            </a:r>
            <a:r>
              <a:rPr lang="en-IN" dirty="0"/>
              <a:t>: Stores queued job classes.</a:t>
            </a:r>
          </a:p>
          <a:p>
            <a:pPr marL="36900" indent="0">
              <a:buNone/>
            </a:pPr>
            <a:r>
              <a:rPr lang="en-IN" dirty="0"/>
              <a:t>(e) </a:t>
            </a:r>
            <a:r>
              <a:rPr lang="en-IN" dirty="0">
                <a:solidFill>
                  <a:srgbClr val="FFC000"/>
                </a:solidFill>
              </a:rPr>
              <a:t>Listeners</a:t>
            </a:r>
            <a:r>
              <a:rPr lang="en-IN" dirty="0"/>
              <a:t>: Holds event listener classes for managing events and broadcasting.</a:t>
            </a:r>
          </a:p>
          <a:p>
            <a:pPr marL="36900" indent="0">
              <a:buNone/>
            </a:pPr>
            <a:r>
              <a:rPr lang="en-IN" dirty="0"/>
              <a:t>(f) </a:t>
            </a:r>
            <a:r>
              <a:rPr lang="en-IN" dirty="0">
                <a:solidFill>
                  <a:srgbClr val="FFC000"/>
                </a:solidFill>
              </a:rPr>
              <a:t>Mail</a:t>
            </a:r>
            <a:r>
              <a:rPr lang="en-IN" dirty="0"/>
              <a:t>: Contains classes for building and sending emails.</a:t>
            </a:r>
          </a:p>
          <a:p>
            <a:pPr marL="36900" indent="0">
              <a:buNone/>
            </a:pPr>
            <a:r>
              <a:rPr lang="en-IN" dirty="0"/>
              <a:t>(g) </a:t>
            </a:r>
            <a:r>
              <a:rPr lang="en-IN" dirty="0">
                <a:solidFill>
                  <a:srgbClr val="FFC000"/>
                </a:solidFill>
              </a:rPr>
              <a:t>Models</a:t>
            </a:r>
            <a:r>
              <a:rPr lang="en-IN" dirty="0"/>
              <a:t>: Home to Eloquent model classes that represent database tables.</a:t>
            </a:r>
          </a:p>
          <a:p>
            <a:pPr marL="36900" indent="0">
              <a:buNone/>
            </a:pPr>
            <a:r>
              <a:rPr lang="en-IN" dirty="0"/>
              <a:t>(h) </a:t>
            </a:r>
            <a:r>
              <a:rPr lang="en-IN" dirty="0">
                <a:solidFill>
                  <a:srgbClr val="FFC000"/>
                </a:solidFill>
              </a:rPr>
              <a:t>Notifications</a:t>
            </a:r>
            <a:r>
              <a:rPr lang="en-IN" dirty="0"/>
              <a:t>: Holds classes for defining notification messages.</a:t>
            </a:r>
          </a:p>
          <a:p>
            <a:pPr marL="36900" indent="0">
              <a:buNone/>
            </a:pPr>
            <a:r>
              <a:rPr lang="en-IN" dirty="0"/>
              <a:t>(i) </a:t>
            </a:r>
            <a:r>
              <a:rPr lang="en-IN" dirty="0">
                <a:solidFill>
                  <a:srgbClr val="FFC000"/>
                </a:solidFill>
              </a:rPr>
              <a:t>Policies</a:t>
            </a:r>
            <a:r>
              <a:rPr lang="en-IN" dirty="0"/>
              <a:t>: Contains policy classes for handling authorization.</a:t>
            </a:r>
          </a:p>
          <a:p>
            <a:pPr marL="36900" indent="0">
              <a:buNone/>
            </a:pPr>
            <a:r>
              <a:rPr lang="en-IN" dirty="0"/>
              <a:t>(j) </a:t>
            </a:r>
            <a:r>
              <a:rPr lang="en-IN" dirty="0">
                <a:solidFill>
                  <a:srgbClr val="FFC000"/>
                </a:solidFill>
              </a:rPr>
              <a:t>Providers</a:t>
            </a:r>
            <a:r>
              <a:rPr lang="en-IN" dirty="0"/>
              <a:t>: Houses service providers that bootstrap and configure the application.</a:t>
            </a:r>
          </a:p>
          <a:p>
            <a:pPr marL="36900" indent="0">
              <a:buNone/>
            </a:pPr>
            <a:r>
              <a:rPr lang="en-IN" dirty="0"/>
              <a:t>(k) </a:t>
            </a:r>
            <a:r>
              <a:rPr lang="en-IN" dirty="0">
                <a:solidFill>
                  <a:srgbClr val="FFC000"/>
                </a:solidFill>
              </a:rPr>
              <a:t>Rules</a:t>
            </a:r>
            <a:r>
              <a:rPr lang="en-IN" dirty="0"/>
              <a:t>: Stores custom validation rule classes.</a:t>
            </a:r>
          </a:p>
          <a:p>
            <a:pPr marL="36900" indent="0">
              <a:buNone/>
            </a:pPr>
            <a:r>
              <a:rPr lang="en-IN" dirty="0"/>
              <a:t>(l) </a:t>
            </a:r>
            <a:r>
              <a:rPr lang="en-IN" dirty="0">
                <a:solidFill>
                  <a:srgbClr val="FFC000"/>
                </a:solidFill>
              </a:rPr>
              <a:t>Traits</a:t>
            </a:r>
            <a:r>
              <a:rPr lang="en-IN" dirty="0"/>
              <a:t>: A place for reusable traits that can be applied across multiple classes.</a:t>
            </a:r>
          </a:p>
        </p:txBody>
      </p:sp>
    </p:spTree>
    <p:extLst>
      <p:ext uri="{BB962C8B-B14F-4D97-AF65-F5344CB8AC3E}">
        <p14:creationId xmlns:p14="http://schemas.microsoft.com/office/powerpoint/2010/main" val="195175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0AD7-71BC-220F-05ED-117BBDA8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310"/>
            <a:ext cx="10353762" cy="970450"/>
          </a:xfrm>
        </p:spPr>
        <p:txBody>
          <a:bodyPr>
            <a:normAutofit/>
          </a:bodyPr>
          <a:lstStyle/>
          <a:p>
            <a:r>
              <a:rPr lang="en-IN" sz="3600" u="sng" dirty="0"/>
              <a:t>Active Record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28BB-0776-374D-41B0-CF2208D1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86760"/>
            <a:ext cx="10353762" cy="545493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Active Record is a design pattern that offers an object-oriented way to access and manipulate data in a database. It encapsulates business logic within the model, allowing developers to interact with the database through a simple and intuitive API. Laravel's Eloquent ORM is an implementation of this pattern.</a:t>
            </a:r>
          </a:p>
          <a:p>
            <a:pPr marL="36900" indent="0">
              <a:buNone/>
            </a:pPr>
            <a:r>
              <a:rPr lang="en-US" dirty="0"/>
              <a:t>Here are key concepts and features related to the Active Record pattern: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Model Representation</a:t>
            </a:r>
            <a:r>
              <a:rPr lang="en-US" dirty="0"/>
              <a:t>: In Active Record, a model class represents a database table, with 	each instance of 	the model corresponding to a record in that table.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CRUD Operations</a:t>
            </a:r>
            <a:r>
              <a:rPr lang="en-US" dirty="0"/>
              <a:t>: Active Record simplifies database interactions by offering methods for 	Create, Read, Update, and Delete (CRUD) operations. Models usually include methods 	like create, find, update, and delete for these tasks.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Relationships</a:t>
            </a:r>
            <a:r>
              <a:rPr lang="en-US" dirty="0"/>
              <a:t>: Active Record makes it easy to manage relationships between tables. 	Eloquent models define relationships like one-to-one, one-to-many, and many-to-many 	using methods such as hasOne, hasMany, and belongsTo.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C000"/>
                </a:solidFill>
              </a:rPr>
              <a:t>Validation</a:t>
            </a:r>
            <a:r>
              <a:rPr lang="en-US" dirty="0"/>
              <a:t>: Active Record models often include validation rules. Laravel's Eloquent lets 	you define these rules for model attributes.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03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CF9C9E5-1D0C-8643-FF3E-81A17F649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6168" y="728246"/>
            <a:ext cx="7639664" cy="5401508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05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3C1E-F8F8-456C-3813-D80EA27D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/>
              <a:t>Migrations in the Laravel: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7EEB-9EBD-5B21-C111-A6B9ACD0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In Laravel, migrations are a powerful tool for managing database schema changes and version control. They let you define and modify the structure of your database tables over time. To create a new migration, use the </a:t>
            </a:r>
            <a:r>
              <a:rPr lang="en-US" dirty="0">
                <a:solidFill>
                  <a:srgbClr val="00B050"/>
                </a:solidFill>
              </a:rPr>
              <a:t>make:migration </a:t>
            </a:r>
            <a:r>
              <a:rPr lang="en-US" dirty="0"/>
              <a:t>Artisan command, like this:		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php artisan make:migration create_users_table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This command creates a new migration file in the </a:t>
            </a:r>
            <a:r>
              <a:rPr lang="en-US" dirty="0">
                <a:solidFill>
                  <a:srgbClr val="00B050"/>
                </a:solidFill>
              </a:rPr>
              <a:t>database/migrations </a:t>
            </a:r>
            <a:r>
              <a:rPr lang="en-US" dirty="0"/>
              <a:t>directory. Each migration file has two methods: </a:t>
            </a:r>
            <a:r>
              <a:rPr lang="en-US" dirty="0">
                <a:solidFill>
                  <a:srgbClr val="00B050"/>
                </a:solidFill>
              </a:rPr>
              <a:t>up</a:t>
            </a:r>
            <a:r>
              <a:rPr lang="en-US" dirty="0"/>
              <a:t>, which defines the changes to the database, and </a:t>
            </a:r>
            <a:r>
              <a:rPr lang="en-US" dirty="0">
                <a:solidFill>
                  <a:srgbClr val="00B050"/>
                </a:solidFill>
              </a:rPr>
              <a:t>down</a:t>
            </a:r>
            <a:r>
              <a:rPr lang="en-US" dirty="0"/>
              <a:t>, which specifies how to reverse those changes. To run pending migrations, use the migrate Artisan command:		</a:t>
            </a:r>
            <a:r>
              <a:rPr lang="en-US" dirty="0">
                <a:solidFill>
                  <a:srgbClr val="00B0F0"/>
                </a:solidFill>
              </a:rPr>
              <a:t>php artisan migrate</a:t>
            </a:r>
          </a:p>
          <a:p>
            <a:pPr marL="3690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42EE719E-A753-6328-3ABD-81E9DD956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443" y="5250116"/>
            <a:ext cx="8907113" cy="13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8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7EFB-9EB9-16D1-B7E7-BEC510C8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/>
              <a:t>Eloquent in the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5DD5-9E51-6327-36A1-63F01187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9784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Eloquent Models are the backbone of database interaction in Laravel, offering an elegant way to work with databases. They act as an abstraction layer, representing tables and allowing intuitive, object-oriented data manipulation. Eloquent replaces the need for raw SQL queries with a clean, expressive syntax.</a:t>
            </a:r>
          </a:p>
          <a:p>
            <a:pPr marL="36900" indent="0">
              <a:buNone/>
            </a:pPr>
            <a:r>
              <a:rPr lang="en-US" dirty="0">
                <a:solidFill>
                  <a:srgbClr val="FFC000"/>
                </a:solidFill>
              </a:rPr>
              <a:t>Location</a:t>
            </a:r>
            <a:r>
              <a:rPr lang="en-US" dirty="0"/>
              <a:t>: By convention, Eloquent Models are placed in the </a:t>
            </a:r>
            <a:r>
              <a:rPr lang="en-US" dirty="0">
                <a:solidFill>
                  <a:srgbClr val="00B050"/>
                </a:solidFill>
              </a:rPr>
              <a:t>app/Models </a:t>
            </a:r>
            <a:r>
              <a:rPr lang="en-US" dirty="0"/>
              <a:t>directory, but 	you can customize the location if needed.</a:t>
            </a:r>
          </a:p>
          <a:p>
            <a:pPr marL="36900" indent="0">
              <a:buNone/>
            </a:pPr>
            <a:r>
              <a:rPr lang="en-US" dirty="0">
                <a:solidFill>
                  <a:srgbClr val="FFC000"/>
                </a:solidFill>
              </a:rPr>
              <a:t>Creating a Model</a:t>
            </a:r>
            <a:r>
              <a:rPr lang="en-US" dirty="0"/>
              <a:t>: To create a new model using Artisan, run:	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php artisan make:model YourModel</a:t>
            </a:r>
          </a:p>
          <a:p>
            <a:pPr marL="36900" indent="0">
              <a:buNone/>
            </a:pPr>
            <a:r>
              <a:rPr lang="en-US" dirty="0"/>
              <a:t>This command generates a new Eloquent Model file named </a:t>
            </a:r>
            <a:r>
              <a:rPr lang="en-US" dirty="0">
                <a:solidFill>
                  <a:srgbClr val="00B050"/>
                </a:solidFill>
              </a:rPr>
              <a:t>YourModel.php</a:t>
            </a:r>
            <a:r>
              <a:rPr lang="en-US" dirty="0"/>
              <a:t> in the </a:t>
            </a:r>
            <a:r>
              <a:rPr lang="en-US" dirty="0">
                <a:solidFill>
                  <a:srgbClr val="00B050"/>
                </a:solidFill>
              </a:rPr>
              <a:t>app/Models </a:t>
            </a:r>
            <a:r>
              <a:rPr lang="en-US" dirty="0"/>
              <a:t>directory by default, representing data from the </a:t>
            </a:r>
            <a:r>
              <a:rPr lang="en-US" dirty="0">
                <a:solidFill>
                  <a:srgbClr val="00B050"/>
                </a:solidFill>
              </a:rPr>
              <a:t>your_models </a:t>
            </a:r>
            <a:r>
              <a:rPr lang="en-US" dirty="0"/>
              <a:t>table. You can retrieve, create, update, and delete entities with this model.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397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90B7-0161-3613-402F-A3FFA52D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55638"/>
            <a:ext cx="10353762" cy="970450"/>
          </a:xfrm>
        </p:spPr>
        <p:txBody>
          <a:bodyPr>
            <a:normAutofit/>
          </a:bodyPr>
          <a:lstStyle/>
          <a:p>
            <a:r>
              <a:rPr lang="en-IN" sz="3600" u="sng" dirty="0"/>
              <a:t>View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C314-313C-7647-12E6-F0518D98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226088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Views in Laravel are the UI components of your web application that help display information. Blade, the templating engine, makes it easy to create these views. Blade files have a .blade.php extension and are stored in the resources/views directory. You can use a Blade template in a controller using the view helper.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For example, if you create an app.blade.php template, you can use it in a controller action like this: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$name = 'John Doe';</a:t>
            </a:r>
          </a:p>
          <a:p>
            <a:pPr marL="36900" indent="0">
              <a:buNone/>
            </a:pPr>
            <a:r>
              <a:rPr lang="en-US" dirty="0">
                <a:solidFill>
                  <a:srgbClr val="00B0F0"/>
                </a:solidFill>
              </a:rPr>
              <a:t>return view('app', compact('name'));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7AB2FB16-839D-9EE8-2A0F-3895AA1D5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84" y="4874490"/>
            <a:ext cx="8260860" cy="160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385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4B27-2935-E45B-6346-CB383565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6142"/>
            <a:ext cx="10353762" cy="970450"/>
          </a:xfrm>
        </p:spPr>
        <p:txBody>
          <a:bodyPr>
            <a:normAutofit/>
          </a:bodyPr>
          <a:lstStyle/>
          <a:p>
            <a:r>
              <a:rPr lang="en-IN" sz="3600" u="sng" dirty="0"/>
              <a:t>Blade Engine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B68B-3EDA-2978-ABD1-CF926E2CE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96592"/>
            <a:ext cx="10353762" cy="5435266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Blade provides useful directives for control structures, simplifying the implementation of logic in your views. Some popular directives include @section, @show, @yield, @extends, @include, @for, @foreach, @if, and @else.</a:t>
            </a:r>
          </a:p>
          <a:p>
            <a:pPr marL="36900" indent="0">
              <a:buNone/>
            </a:pPr>
            <a:r>
              <a:rPr lang="en-US" dirty="0"/>
              <a:t>Examples:</a:t>
            </a:r>
          </a:p>
          <a:p>
            <a:pPr marL="41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@extends('layouts.app')</a:t>
            </a:r>
          </a:p>
          <a:p>
            <a:pPr marL="41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@section('content') &lt;p&gt;This is the content of the child view.&lt;/p&gt; @endsection</a:t>
            </a:r>
          </a:p>
          <a:p>
            <a:pPr marL="41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@foreach($users as $user) &lt;p&gt;{{ $user-&gt;name }}&lt;/p&gt; @endforeach</a:t>
            </a:r>
          </a:p>
          <a:p>
            <a:pPr marL="41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@if($condition) </a:t>
            </a:r>
          </a:p>
          <a:p>
            <a:pPr marL="41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&lt;p&gt;Condition is true.&lt;/p&gt; </a:t>
            </a:r>
          </a:p>
          <a:p>
            <a:pPr marL="41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@elseif($anotherCondition) </a:t>
            </a:r>
          </a:p>
          <a:p>
            <a:pPr marL="41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&lt;p&gt;Another condition is true.&lt;/p&gt; </a:t>
            </a:r>
          </a:p>
          <a:p>
            <a:pPr marL="41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@else </a:t>
            </a:r>
          </a:p>
          <a:p>
            <a:pPr marL="41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&lt;p&gt;Neither condition is true.&lt;/p&gt; </a:t>
            </a:r>
          </a:p>
          <a:p>
            <a:pPr marL="41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@endif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89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6D27-17A8-9D6E-A8A5-5AA91231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6478"/>
            <a:ext cx="10353762" cy="970450"/>
          </a:xfrm>
        </p:spPr>
        <p:txBody>
          <a:bodyPr>
            <a:normAutofit/>
          </a:bodyPr>
          <a:lstStyle/>
          <a:p>
            <a:r>
              <a:rPr lang="en-IN" sz="3600" u="sng" dirty="0"/>
              <a:t>Controller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582D-8FBB-2557-1671-BC4326EE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76928"/>
            <a:ext cx="10353762" cy="547459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In Laravel, a controller is a class that handles incoming HTTP requests and manages the application's logic to produce the right HTTP response. It acts as a bridge between the model (which manages data) and the view (which displays the user interface), playing a key role in maintaining the separation of concerns in the MVC (Model-View-Controller) architecture.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 Key purposes of Laravel controllers include:</a:t>
            </a:r>
          </a:p>
          <a:p>
            <a:pPr marL="414000" lvl="1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Handling HTTP Requests</a:t>
            </a:r>
            <a:r>
              <a:rPr lang="en-US" sz="2000" dirty="0"/>
              <a:t>: Controllers are responsible for managing incoming HTTP requests from clients, such as web browsers or mobile applications.</a:t>
            </a:r>
          </a:p>
          <a:p>
            <a:pPr marL="414000" lvl="1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Application Logic</a:t>
            </a:r>
            <a:r>
              <a:rPr lang="en-US" sz="2000" dirty="0"/>
              <a:t>: Controllers hold the application's logic, including data manipulation, validation, and interactions with the model to fetch or update data.</a:t>
            </a:r>
          </a:p>
          <a:p>
            <a:pPr marL="414000" lvl="1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Routing and Actions</a:t>
            </a:r>
            <a:r>
              <a:rPr lang="en-US" sz="2000" dirty="0"/>
              <a:t>: Controllers are linked to specific routes in Laravel and define the actions or methods that execute when those routes are accessed.</a:t>
            </a:r>
          </a:p>
          <a:p>
            <a:pPr marL="414000" lvl="1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Response Generation</a:t>
            </a:r>
            <a:r>
              <a:rPr lang="en-US" sz="2000" dirty="0"/>
              <a:t>: Controllers create the appropriate HTTP responses to send back to the client, which can include rendering views, returning JSON, or handling redirects.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55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41F0-DC44-AB2F-206B-7BBF44AC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5008"/>
            <a:ext cx="10353762" cy="970450"/>
          </a:xfrm>
        </p:spPr>
        <p:txBody>
          <a:bodyPr>
            <a:normAutofit/>
          </a:bodyPr>
          <a:lstStyle/>
          <a:p>
            <a:r>
              <a:rPr lang="en-IN" sz="3600" u="sng" dirty="0"/>
              <a:t>Define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54473-38F9-147B-ED59-E38FA923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45458"/>
            <a:ext cx="10353762" cy="5537534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>
                <a:solidFill>
                  <a:srgbClr val="FFC000"/>
                </a:solidFill>
              </a:rPr>
              <a:t>Method 1: Using Artisan Command:</a:t>
            </a:r>
          </a:p>
          <a:p>
            <a:pPr marL="36900" indent="0">
              <a:buNone/>
            </a:pPr>
            <a:r>
              <a:rPr lang="en-US" dirty="0"/>
              <a:t>To create a new controller with Artisan, open your terminal, navigate to your Laravel project's root directory, and run:	</a:t>
            </a:r>
            <a:r>
              <a:rPr lang="it-IT" dirty="0">
                <a:solidFill>
                  <a:srgbClr val="00B0F0"/>
                </a:solidFill>
              </a:rPr>
              <a:t>php artisan make:controller UserController</a:t>
            </a:r>
          </a:p>
          <a:p>
            <a:pPr marL="36900" indent="0">
              <a:buNone/>
            </a:pPr>
            <a:r>
              <a:rPr lang="en-US" dirty="0"/>
              <a:t>Replace "UserController" with your preferred controller name. This command generates a new controller file in the </a:t>
            </a:r>
            <a:r>
              <a:rPr lang="en-US" dirty="0">
                <a:solidFill>
                  <a:srgbClr val="00B050"/>
                </a:solidFill>
              </a:rPr>
              <a:t>app/Http/Controllers </a:t>
            </a:r>
            <a:r>
              <a:rPr lang="en-US" dirty="0"/>
              <a:t>directory.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>
                <a:solidFill>
                  <a:srgbClr val="FFC000"/>
                </a:solidFill>
              </a:rPr>
              <a:t>Method 2: Manual Creation:</a:t>
            </a:r>
          </a:p>
          <a:p>
            <a:pPr marL="36900" indent="0">
              <a:buNone/>
            </a:pPr>
            <a:r>
              <a:rPr lang="en-US" dirty="0"/>
              <a:t>Create a new PHP file in the </a:t>
            </a:r>
            <a:r>
              <a:rPr lang="en-US" dirty="0">
                <a:solidFill>
                  <a:srgbClr val="00B050"/>
                </a:solidFill>
              </a:rPr>
              <a:t>app/Http/Controllers </a:t>
            </a:r>
            <a:r>
              <a:rPr lang="en-US" dirty="0"/>
              <a:t>directory, such as </a:t>
            </a:r>
            <a:r>
              <a:rPr lang="en-US" dirty="0">
                <a:solidFill>
                  <a:srgbClr val="00B050"/>
                </a:solidFill>
              </a:rPr>
              <a:t>UserController.php </a:t>
            </a:r>
            <a:r>
              <a:rPr lang="en-US" dirty="0"/>
              <a:t>. The basic structure should look like this:</a:t>
            </a:r>
          </a:p>
          <a:p>
            <a:pPr marL="414000" lvl="1" indent="0">
              <a:buNone/>
            </a:pPr>
            <a:r>
              <a:rPr lang="en-IN" sz="2200" dirty="0">
                <a:solidFill>
                  <a:srgbClr val="00B0F0"/>
                </a:solidFill>
              </a:rPr>
              <a:t>&lt;?php</a:t>
            </a:r>
          </a:p>
          <a:p>
            <a:pPr marL="414000" lvl="1" indent="0">
              <a:buNone/>
            </a:pPr>
            <a:r>
              <a:rPr lang="en-IN" sz="2200" dirty="0">
                <a:solidFill>
                  <a:srgbClr val="00B0F0"/>
                </a:solidFill>
              </a:rPr>
              <a:t>namespace App\Http\Controllers;</a:t>
            </a:r>
          </a:p>
          <a:p>
            <a:pPr marL="414000" lvl="1" indent="0">
              <a:buNone/>
            </a:pPr>
            <a:r>
              <a:rPr lang="en-IN" sz="2200" dirty="0">
                <a:solidFill>
                  <a:srgbClr val="00B0F0"/>
                </a:solidFill>
              </a:rPr>
              <a:t>use Illuminate\Http\Request;</a:t>
            </a:r>
          </a:p>
          <a:p>
            <a:pPr marL="414000" lvl="1" indent="0">
              <a:buNone/>
            </a:pPr>
            <a:endParaRPr lang="en-IN" sz="2200" dirty="0">
              <a:solidFill>
                <a:srgbClr val="00B0F0"/>
              </a:solidFill>
            </a:endParaRPr>
          </a:p>
          <a:p>
            <a:pPr marL="414000" lvl="1" indent="0">
              <a:buNone/>
            </a:pPr>
            <a:r>
              <a:rPr lang="en-IN" sz="2200" dirty="0">
                <a:solidFill>
                  <a:srgbClr val="00B0F0"/>
                </a:solidFill>
              </a:rPr>
              <a:t>class UserController extends Controller {}</a:t>
            </a:r>
          </a:p>
          <a:p>
            <a:pPr marL="36900" indent="0">
              <a:buNone/>
            </a:pPr>
            <a:r>
              <a:rPr lang="en-US" dirty="0"/>
              <a:t>After creating the controller, you can define methods within it to handle different HTTP requests and perform various actions in your application.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439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7E28-AF8E-9B7A-AE0B-D69DD5E5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310"/>
            <a:ext cx="10353762" cy="970450"/>
          </a:xfrm>
        </p:spPr>
        <p:txBody>
          <a:bodyPr>
            <a:normAutofit/>
          </a:bodyPr>
          <a:lstStyle/>
          <a:p>
            <a:r>
              <a:rPr lang="en-IN" sz="3600" u="sng" dirty="0"/>
              <a:t>Routing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E5FC9-F961-F33A-BBFF-FE5B8D164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0165"/>
            <a:ext cx="10353762" cy="517962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In Laravel, routes are defined in routes/web.php for web routes and routes/api.php for API routes. The basic syntax for defining a route is: 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Route::get('/example', function () { return 'Hello, this is an example route!'; });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This defines a route for the HTTP GET method that maps to the /example URI, returning a simple string when accessed.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You can also define routes that point to controller methods for better code organization: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Route::get('/user/{id}', 'UserController@show'); // let's call 'show' action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IN" dirty="0"/>
              <a:t>In this case, the show method of the UserController </a:t>
            </a:r>
            <a:r>
              <a:rPr lang="en-US" dirty="0"/>
              <a:t>will be called when the route is accessed.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017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BCAF-872B-E471-65ED-DF11362B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5974"/>
            <a:ext cx="10353762" cy="970450"/>
          </a:xfrm>
        </p:spPr>
        <p:txBody>
          <a:bodyPr>
            <a:normAutofit/>
          </a:bodyPr>
          <a:lstStyle/>
          <a:p>
            <a:r>
              <a:rPr lang="en-IN" sz="3600" u="sng" dirty="0"/>
              <a:t>Using Named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3BB0-AB9B-258F-A4B1-96E92CB6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6424"/>
            <a:ext cx="10353762" cy="5415602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We can use the name() method to assign a specific name to a route.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Route::get('/users', 'UsersController@list')-&gt;name('users’);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Then, we can use the defined name to refer to the route from various places.</a:t>
            </a:r>
          </a:p>
          <a:p>
            <a:pPr marL="36900" indent="0">
              <a:buNone/>
            </a:pPr>
            <a:r>
              <a:rPr lang="en-US" dirty="0"/>
              <a:t>Show the named route as the URL in the view template: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&lt;a href="{{ route('users') }}"&gt;Go to Users Page&lt;/a&gt;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You can also use the named route in the controller. After performing an action, you can redirect the user to the "users" route like this:</a:t>
            </a:r>
          </a:p>
          <a:p>
            <a:pPr marL="720000" lvl="2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public function update() {</a:t>
            </a:r>
          </a:p>
          <a:p>
            <a:pPr marL="720000" lvl="2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// performing some update operations and then</a:t>
            </a:r>
          </a:p>
          <a:p>
            <a:pPr marL="720000" lvl="2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return redirect()-&gt;route('users');</a:t>
            </a:r>
          </a:p>
          <a:p>
            <a:pPr marL="720000" lvl="2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}</a:t>
            </a:r>
            <a:endParaRPr lang="en-I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0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1E82-67C6-BB0E-2BCE-5C4FA3B4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Introduction of Laravel Framework</a:t>
            </a:r>
            <a:endParaRPr lang="en-IN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5CB5-B808-1846-BBD5-766B910B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Laravel is a popular PHP framework designed to make web development easier and faster. 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It provides a robust set of tools and resources to build and maintain modern PHP applications, including user authentication, database management, and routing. </a:t>
            </a:r>
          </a:p>
          <a:p>
            <a:endParaRPr lang="en-US" dirty="0"/>
          </a:p>
          <a:p>
            <a:r>
              <a:rPr lang="en-US" dirty="0"/>
              <a:t>Laravel follows the Model-View-Controller (MVC) architecture, which helps in organizing code logically, making it more readable and maintainable. </a:t>
            </a:r>
          </a:p>
          <a:p>
            <a:endParaRPr lang="en-US" dirty="0"/>
          </a:p>
          <a:p>
            <a:r>
              <a:rPr lang="en-US" dirty="0"/>
              <a:t>It also includes built-in features like templating, caching, and security, making it a powerful choice for creating full-featured web applications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85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48D1-EDD2-1725-5BCF-C12A83D5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/>
              <a:t>What's the Laravel Purpose?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6A6F-D1E4-6981-B1F1-8AB49A7F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Laravel streamlines development with clean, expressive syntax, making common tasks easier. This allows developers to focus on building unique application features, reducing repetitive coding.</a:t>
            </a:r>
          </a:p>
          <a:p>
            <a:endParaRPr lang="en-US" dirty="0"/>
          </a:p>
          <a:p>
            <a:r>
              <a:rPr lang="en-US" dirty="0"/>
              <a:t>Laravel accelerates development with a vast library of pre-built components and tools, giving developers a strong foundation to build robust applications without starting from scratch.</a:t>
            </a:r>
          </a:p>
          <a:p>
            <a:endParaRPr lang="en-US" dirty="0"/>
          </a:p>
          <a:p>
            <a:r>
              <a:rPr lang="en-US" dirty="0"/>
              <a:t>Laravel includes essential features like routing, authentication, caching, and sessions. These built-in tools save developers from recreating standard functionalities, allowing them to focus on the unique aspects of their applications.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Laravel’s elegant syntax, simplified tasks, and extensive tools empower developers to build sophisticated, feature-rich applications quickly, fostering creativity and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62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7890-784E-6475-B72A-D24F40BD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5471"/>
            <a:ext cx="10353762" cy="970450"/>
          </a:xfrm>
        </p:spPr>
        <p:txBody>
          <a:bodyPr>
            <a:normAutofit/>
          </a:bodyPr>
          <a:lstStyle/>
          <a:p>
            <a:r>
              <a:rPr lang="en-IN" sz="3600" u="sng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E1470-A870-F71B-AF33-2FADB12856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400" y="1235921"/>
            <a:ext cx="10353675" cy="657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Scalability and Maintainability</a:t>
            </a:r>
            <a:r>
              <a:rPr lang="en-US" dirty="0"/>
              <a:t>: Laravel’s MVC structure keeps code organized and separate, making it easier to scale and maintain as the application grows.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Extensive Ecosystem</a:t>
            </a:r>
            <a:r>
              <a:rPr lang="en-US" dirty="0"/>
              <a:t>: Laravel has a wide range of packages for added functionality, from authentication to complex API integrations, enabling developers to easily use pre-built solutions.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Community Support and Documentation</a:t>
            </a:r>
            <a:r>
              <a:rPr lang="en-US" dirty="0"/>
              <a:t>: Laravel has a strong community with active forums, tutorials, and resources, making it easy for developers to find answers and stay updated on best practices.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Modern Tooling and Features</a:t>
            </a:r>
            <a:r>
              <a:rPr lang="en-US" dirty="0"/>
              <a:t>: Laravel incorporates modern PHP tools like Eloquent ORM (Object-Relational Mapper) for database interactions, Blade for templating, Artisan CLI for automation, and robust testing utilities, improving the development experience.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2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E4C182-1EBE-D79A-4A62-ADFA0560B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87" y="361311"/>
            <a:ext cx="4652348" cy="2833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536C3-6841-9BB4-DA65-4A74ACEB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71" y="361311"/>
            <a:ext cx="3773897" cy="283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7C4231-5642-6C82-572D-497E105C1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3663130"/>
            <a:ext cx="5389924" cy="2833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90230-868D-6B15-9257-AD4697AF6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871" y="3429000"/>
            <a:ext cx="3773897" cy="29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B0EA-2E48-B1C6-494E-FEA431E1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2494-24E0-FCC9-AB20-F0A5E635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Model-View-Controller (MVC) architecture is a design pattern in web development that divides an application into three components: Model, View, and Controller. In Laravel, MVC is essential for organizing and structuring code effectively. Here's an overview of</a:t>
            </a:r>
            <a:r>
              <a:rPr lang="en-US" dirty="0"/>
              <a:t> Model-View-Controller (MVC) architecture:</a:t>
            </a:r>
            <a:endParaRPr lang="en-IN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548AD07-5ECE-A978-FE2D-EDAA7733C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12" y="3616305"/>
            <a:ext cx="7240576" cy="28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40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70F0-DFAD-DBE2-ACF9-83AF122A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Here's an overview of each element and its significance within Laravel:</a:t>
            </a:r>
            <a:endParaRPr lang="en-IN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704A7-189D-212D-3CD2-D58123AB2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u="sng" dirty="0"/>
              <a:t>Model (M)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0C3E3-7DAD-92AE-BEEB-4255BA0C092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C000"/>
                </a:solidFill>
              </a:rPr>
              <a:t>Purpose</a:t>
            </a:r>
            <a:r>
              <a:rPr lang="en-US" sz="1600" dirty="0"/>
              <a:t>: The Model handles the application’s data and business logic, managing interactions with the database, including data access, manipulation, and validation.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C000"/>
                </a:solidFill>
              </a:rPr>
              <a:t>Significance in Laravel</a:t>
            </a:r>
            <a:r>
              <a:rPr lang="en-US" sz="1600" dirty="0"/>
              <a:t>: In Laravel, Models are PHP classes linked to database tables. They define relationships, perform CRUD operations, and enforce business rules.</a:t>
            </a:r>
            <a:endParaRPr lang="en-IN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708C7-F8D3-A2DB-F1D0-26886DAAE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u="sng" dirty="0"/>
              <a:t>View (V)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9E22C-40AA-B1A8-4330-AC466E9E531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C000"/>
                </a:solidFill>
              </a:rPr>
              <a:t>Purpose</a:t>
            </a:r>
            <a:r>
              <a:rPr lang="en-US" sz="1600" dirty="0"/>
              <a:t>: The View displays data to users and includes user interface elements like HTML, CSS, and JavaScript.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C000"/>
                </a:solidFill>
              </a:rPr>
              <a:t>Significance in Laravel</a:t>
            </a:r>
            <a:r>
              <a:rPr lang="en-US" sz="1600" dirty="0"/>
              <a:t>: In Laravel, Views are made using the Blade templating engine or plain PHP, enabling dynamic, reusable templates that present data from Controllers.</a:t>
            </a:r>
            <a:endParaRPr lang="en-IN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13DC7E-6A4C-F25B-E13E-2D764BC892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u="sng" dirty="0"/>
              <a:t>Controller (C)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9CF6CA-2A8C-29AB-B460-23B3599D9AD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C000"/>
                </a:solidFill>
              </a:rPr>
              <a:t>Purpose</a:t>
            </a:r>
            <a:r>
              <a:rPr lang="en-US" sz="1600" dirty="0"/>
              <a:t>: The Controller serves as a link between the Model and View. It manages user requests, processes input, retrieves data from the Model, and sends it to the View for display.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C000"/>
                </a:solidFill>
              </a:rPr>
              <a:t>Significance in Laravel</a:t>
            </a:r>
            <a:r>
              <a:rPr lang="en-US" sz="1600" dirty="0"/>
              <a:t>: In Laravel, Controllers are PHP classes that handle HTTP requests. They include methods for different user interactions, retrieve and manipulate data from Models, and pass it to the appropriate View for rendering.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4470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AF0D-7C0D-E95C-09C1-AF8CA7B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Significance of MVC in Laravel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DDC8-A5EB-1C35-7214-8E1A1587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85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Separation of Concerns: MVC clearly separates responsibilities</a:t>
            </a:r>
            <a:r>
              <a:rPr lang="en-US" dirty="0"/>
              <a:t>: Models manage data, Views handle presentation, and Controllers control the application flow. This improves code organization, readability, and maintainability.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Code Reusability</a:t>
            </a:r>
            <a:r>
              <a:rPr lang="en-US" dirty="0"/>
              <a:t>: Each MVC component can be developed independently. Views can be reused with different Controllers, and Models can be shared across the application, reducing duplication and increasing efficiency.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Scalability and Maintainability</a:t>
            </a:r>
            <a:r>
              <a:rPr lang="en-US" dirty="0"/>
              <a:t>: MVC's separation of components makes applications easier to maintain and scale. Changes in one component, like updating the Model’s database schema, don't affect the others directly.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Supports Testing</a:t>
            </a:r>
            <a:r>
              <a:rPr lang="en-US" dirty="0"/>
              <a:t>: The separation of concerns allows for unit testing, enabling developers to test Models, Views, and Controllers independently to ensure each component works correctly.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Laravel, using the MVC pattern helps developers build well-structured and maintainable applications by clearly separating the responsibilities of the Model, View, and Controller components.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424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346</TotalTime>
  <Words>3111</Words>
  <Application>Microsoft Office PowerPoint</Application>
  <PresentationFormat>Widescreen</PresentationFormat>
  <Paragraphs>234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Calisto MT</vt:lpstr>
      <vt:lpstr>Wingdings</vt:lpstr>
      <vt:lpstr>Wingdings 2</vt:lpstr>
      <vt:lpstr>Slate</vt:lpstr>
      <vt:lpstr>LARAVEL CERTIFICATE COURSE</vt:lpstr>
      <vt:lpstr>PowerPoint Presentation</vt:lpstr>
      <vt:lpstr>Introduction of Laravel Framework</vt:lpstr>
      <vt:lpstr>What's the Laravel Purpose?</vt:lpstr>
      <vt:lpstr>Advantages</vt:lpstr>
      <vt:lpstr>PowerPoint Presentation</vt:lpstr>
      <vt:lpstr>MVC Architecture</vt:lpstr>
      <vt:lpstr>Here's an overview of each element and its significance within Laravel:</vt:lpstr>
      <vt:lpstr>Significance of MVC in Laravel</vt:lpstr>
      <vt:lpstr>Examples of MVC in the Laravel</vt:lpstr>
      <vt:lpstr>Step 1: Install Composer </vt:lpstr>
      <vt:lpstr>Step 2: Create a Laravel Project</vt:lpstr>
      <vt:lpstr>Step 3: Set Application Key </vt:lpstr>
      <vt:lpstr>Step 4: Serve the Application</vt:lpstr>
      <vt:lpstr>Step 5: Access Your Application</vt:lpstr>
      <vt:lpstr>Laravel Framework Key Folders</vt:lpstr>
      <vt:lpstr>Laravel Framework Key Folders 2</vt:lpstr>
      <vt:lpstr>Laravel "App" Folder Structure</vt:lpstr>
      <vt:lpstr>Active Record Introduction</vt:lpstr>
      <vt:lpstr>Migrations in the Laravel:</vt:lpstr>
      <vt:lpstr>Eloquent in the Laravel</vt:lpstr>
      <vt:lpstr>View Introduction</vt:lpstr>
      <vt:lpstr>Blade Engine Directives</vt:lpstr>
      <vt:lpstr>Controller Introduction</vt:lpstr>
      <vt:lpstr>Define Controller</vt:lpstr>
      <vt:lpstr>Routing Introduction</vt:lpstr>
      <vt:lpstr>Using Named Routes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Henil Patel</dc:creator>
  <cp:lastModifiedBy>Henil Patel</cp:lastModifiedBy>
  <cp:revision>8</cp:revision>
  <dcterms:created xsi:type="dcterms:W3CDTF">2024-10-21T15:32:12Z</dcterms:created>
  <dcterms:modified xsi:type="dcterms:W3CDTF">2024-10-28T09:10:32Z</dcterms:modified>
</cp:coreProperties>
</file>