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318" r:id="rId12"/>
    <p:sldId id="371" r:id="rId13"/>
    <p:sldId id="372" r:id="rId14"/>
    <p:sldId id="379" r:id="rId15"/>
    <p:sldId id="392" r:id="rId16"/>
    <p:sldId id="395" r:id="rId17"/>
    <p:sldId id="380" r:id="rId18"/>
    <p:sldId id="381" r:id="rId19"/>
    <p:sldId id="382" r:id="rId20"/>
    <p:sldId id="390" r:id="rId21"/>
    <p:sldId id="391" r:id="rId22"/>
    <p:sldId id="383" r:id="rId23"/>
    <p:sldId id="388" r:id="rId24"/>
    <p:sldId id="389" r:id="rId25"/>
    <p:sldId id="396" r:id="rId26"/>
    <p:sldId id="275" r:id="rId27"/>
    <p:sldId id="393" r:id="rId28"/>
    <p:sldId id="384" r:id="rId29"/>
    <p:sldId id="394" r:id="rId30"/>
    <p:sldId id="385" r:id="rId31"/>
    <p:sldId id="386" r:id="rId32"/>
    <p:sldId id="387" r:id="rId33"/>
    <p:sldId id="317" r:id="rId34"/>
    <p:sldId id="263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9" r:id="rId45"/>
    <p:sldId id="328" r:id="rId46"/>
    <p:sldId id="330" r:id="rId47"/>
    <p:sldId id="338" r:id="rId48"/>
    <p:sldId id="339" r:id="rId49"/>
    <p:sldId id="331" r:id="rId50"/>
    <p:sldId id="333" r:id="rId51"/>
    <p:sldId id="332" r:id="rId52"/>
    <p:sldId id="340" r:id="rId53"/>
    <p:sldId id="334" r:id="rId54"/>
    <p:sldId id="335" r:id="rId55"/>
    <p:sldId id="336" r:id="rId56"/>
    <p:sldId id="337" r:id="rId57"/>
    <p:sldId id="341" r:id="rId58"/>
    <p:sldId id="342" r:id="rId59"/>
    <p:sldId id="343" r:id="rId60"/>
    <p:sldId id="344" r:id="rId61"/>
    <p:sldId id="345" r:id="rId62"/>
    <p:sldId id="346" r:id="rId63"/>
    <p:sldId id="347" r:id="rId64"/>
    <p:sldId id="348" r:id="rId65"/>
    <p:sldId id="349" r:id="rId66"/>
    <p:sldId id="351" r:id="rId67"/>
    <p:sldId id="350" r:id="rId68"/>
    <p:sldId id="355" r:id="rId69"/>
    <p:sldId id="357" r:id="rId70"/>
    <p:sldId id="356" r:id="rId71"/>
    <p:sldId id="358" r:id="rId72"/>
    <p:sldId id="359" r:id="rId73"/>
    <p:sldId id="360" r:id="rId74"/>
    <p:sldId id="361" r:id="rId75"/>
    <p:sldId id="362" r:id="rId76"/>
    <p:sldId id="352" r:id="rId77"/>
    <p:sldId id="353" r:id="rId78"/>
    <p:sldId id="363" r:id="rId79"/>
    <p:sldId id="364" r:id="rId80"/>
    <p:sldId id="365" r:id="rId81"/>
    <p:sldId id="366" r:id="rId82"/>
    <p:sldId id="367" r:id="rId83"/>
    <p:sldId id="368" r:id="rId84"/>
    <p:sldId id="354" r:id="rId85"/>
    <p:sldId id="369" r:id="rId86"/>
    <p:sldId id="370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0279B-038D-498C-A26E-BF007BEC710D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9C08A-CF23-424D-AC34-25236FF65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521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65844192-3B9C-09EB-7B5A-E46710B0F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C03DD81-80E0-0E60-93B7-A690333AC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b="0" i="1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F05B39FE-2A64-F7F5-09A7-55CEB7FB6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019BBF54-0A4C-1452-DAE3-7923F33E7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DBF30C15-8505-9499-8DC9-7331D5000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76F5F80F-EC93-D11B-C477-76943CA2C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b="0" i="1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6088" name="Rectangle 8">
            <a:extLst>
              <a:ext uri="{FF2B5EF4-FFF2-40B4-BE49-F238E27FC236}">
                <a16:creationId xmlns:a16="http://schemas.microsoft.com/office/drawing/2014/main" id="{309A24BD-820D-18FF-2670-8047B9A2A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9" name="Rectangle 9">
            <a:extLst>
              <a:ext uri="{FF2B5EF4-FFF2-40B4-BE49-F238E27FC236}">
                <a16:creationId xmlns:a16="http://schemas.microsoft.com/office/drawing/2014/main" id="{8E96CBA9-E0E2-C645-28F8-07800BA8F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0" name="Rectangle 10">
            <a:extLst>
              <a:ext uri="{FF2B5EF4-FFF2-40B4-BE49-F238E27FC236}">
                <a16:creationId xmlns:a16="http://schemas.microsoft.com/office/drawing/2014/main" id="{311732B0-43A7-8ED1-DAC2-4CBE09FAD7F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6091" name="Rectangle 11">
            <a:extLst>
              <a:ext uri="{FF2B5EF4-FFF2-40B4-BE49-F238E27FC236}">
                <a16:creationId xmlns:a16="http://schemas.microsoft.com/office/drawing/2014/main" id="{79AA3826-8493-BB4F-ABDD-BCDFF1F769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50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1F67117D-688F-9296-B116-25AA4D999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87BF7D8-38C7-ADEE-AEB9-EE11A629A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/>
              <a:t>20</a:t>
            </a: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C366C113-C58E-2730-6CED-C534C02D8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02E6AD58-975B-AD7D-14E1-A74F26360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C03D6126-3CD0-7705-5C77-B991BC51859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4039" name="Rectangle 7">
            <a:extLst>
              <a:ext uri="{FF2B5EF4-FFF2-40B4-BE49-F238E27FC236}">
                <a16:creationId xmlns:a16="http://schemas.microsoft.com/office/drawing/2014/main" id="{4FD9FBD6-A816-251D-A9EB-A29C5EB714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89000"/>
              </a:lnSpc>
            </a:pP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270C803-8E70-3021-5DB9-D590BCEBA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44A6A85-8390-DE1A-4594-EB0B7A7E3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/>
              <a:t>21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33178F2D-E95C-74B6-109F-1012FEE5C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FAA21F54-49EF-EECA-6EC8-1DF2A0451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083E24FE-C277-CA61-A038-FA5AE43BD01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3AFC55E4-90D5-B81F-2240-6C56F8FB9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89000"/>
              </a:lnSpc>
            </a:pPr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9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04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8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36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00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01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1A68F3D5-9A3E-055E-6CBC-3BC6ECF74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35351CBA-F413-DF83-F226-689EE26DD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b="0" i="1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BBE54370-75A1-0D3C-263F-C3D8F50D9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2DD6FEC9-C7BB-4A56-F07F-A65B256E7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66BD6ECF-7E84-5F8A-1CD8-BDFA67C90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615955F2-303E-156D-3A4A-4C1AA76ED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b="0" i="1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48136" name="Rectangle 8">
            <a:extLst>
              <a:ext uri="{FF2B5EF4-FFF2-40B4-BE49-F238E27FC236}">
                <a16:creationId xmlns:a16="http://schemas.microsoft.com/office/drawing/2014/main" id="{29440B8D-F37C-F064-2F4E-968E44C16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37" name="Rectangle 9">
            <a:extLst>
              <a:ext uri="{FF2B5EF4-FFF2-40B4-BE49-F238E27FC236}">
                <a16:creationId xmlns:a16="http://schemas.microsoft.com/office/drawing/2014/main" id="{4AC3101D-C524-A682-5008-EC9BA882D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38" name="Rectangle 10">
            <a:extLst>
              <a:ext uri="{FF2B5EF4-FFF2-40B4-BE49-F238E27FC236}">
                <a16:creationId xmlns:a16="http://schemas.microsoft.com/office/drawing/2014/main" id="{29D02D39-EB12-3CEF-FE5A-81F1E663D38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8139" name="Rectangle 11">
            <a:extLst>
              <a:ext uri="{FF2B5EF4-FFF2-40B4-BE49-F238E27FC236}">
                <a16:creationId xmlns:a16="http://schemas.microsoft.com/office/drawing/2014/main" id="{5227999F-3ED1-FE66-3F29-F105D4B67E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55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115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646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587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392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982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008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722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862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61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8BFE9D3A-02A8-4F0F-8F97-E27EE9735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4A4B60D0-E453-1C60-B8FA-3780C4B6B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b="0" i="1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A3B39B35-3B2B-B9CF-989B-0ACB90049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4E947E3F-6CC0-233F-C3A7-E9BF18281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47529B4F-160C-E9B2-150D-AFDD914CA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183" name="Rectangle 7">
            <a:extLst>
              <a:ext uri="{FF2B5EF4-FFF2-40B4-BE49-F238E27FC236}">
                <a16:creationId xmlns:a16="http://schemas.microsoft.com/office/drawing/2014/main" id="{5FC2D970-B9EB-965D-90C8-F20EC0498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b="0" i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50184" name="Rectangle 8">
            <a:extLst>
              <a:ext uri="{FF2B5EF4-FFF2-40B4-BE49-F238E27FC236}">
                <a16:creationId xmlns:a16="http://schemas.microsoft.com/office/drawing/2014/main" id="{CA7BEE7E-40C7-3862-04C8-F5EBCFF2D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185" name="Rectangle 9">
            <a:extLst>
              <a:ext uri="{FF2B5EF4-FFF2-40B4-BE49-F238E27FC236}">
                <a16:creationId xmlns:a16="http://schemas.microsoft.com/office/drawing/2014/main" id="{A6FDAC08-DCFC-0DB3-A6F3-B855733AD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186" name="Rectangle 10">
            <a:extLst>
              <a:ext uri="{FF2B5EF4-FFF2-40B4-BE49-F238E27FC236}">
                <a16:creationId xmlns:a16="http://schemas.microsoft.com/office/drawing/2014/main" id="{D9D128D2-F894-5CE9-7E49-449369FB508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0187" name="Rectangle 11">
            <a:extLst>
              <a:ext uri="{FF2B5EF4-FFF2-40B4-BE49-F238E27FC236}">
                <a16:creationId xmlns:a16="http://schemas.microsoft.com/office/drawing/2014/main" id="{6642D200-E503-023C-0822-5514E2425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343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224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954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067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654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078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72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070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914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61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D56876CF-F37F-A74C-9F93-D5F70D98E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7FC8B190-1D0C-592A-A75B-56326CBDA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b="0" i="1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13DD9288-C972-F898-241E-E132D80B8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1A08F16D-12D9-1F3B-BA59-F03549B5F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28B20151-0B40-E3EA-E577-B5D5B44D7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94B0C1C9-F4D0-AD4D-C72A-1A94723E9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b="0" i="1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52232" name="Rectangle 8">
            <a:extLst>
              <a:ext uri="{FF2B5EF4-FFF2-40B4-BE49-F238E27FC236}">
                <a16:creationId xmlns:a16="http://schemas.microsoft.com/office/drawing/2014/main" id="{D3317C23-1363-C1A5-8309-4863C2D31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33" name="Rectangle 9">
            <a:extLst>
              <a:ext uri="{FF2B5EF4-FFF2-40B4-BE49-F238E27FC236}">
                <a16:creationId xmlns:a16="http://schemas.microsoft.com/office/drawing/2014/main" id="{1BB87E93-F360-7A35-A63A-28770180E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34" name="Rectangle 10">
            <a:extLst>
              <a:ext uri="{FF2B5EF4-FFF2-40B4-BE49-F238E27FC236}">
                <a16:creationId xmlns:a16="http://schemas.microsoft.com/office/drawing/2014/main" id="{63EC407B-060D-3B37-FC8D-12079E5ACE1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2235" name="Rectangle 11">
            <a:extLst>
              <a:ext uri="{FF2B5EF4-FFF2-40B4-BE49-F238E27FC236}">
                <a16:creationId xmlns:a16="http://schemas.microsoft.com/office/drawing/2014/main" id="{157A5FCE-21DE-10B8-FAC5-905AC3AF66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410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037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585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321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30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C6B1101A-A02E-EE7A-0108-765071B0F7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3ED1092-BFBB-42E0-EF56-A5DFDB2B4E2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D71A3605-6FAA-5FA9-4271-650D79BC4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52E5A36C-9DB3-A3D3-59E3-9DDFF94D4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b="0" i="1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B9ED7D87-C005-A3EF-1596-35320A19B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1BCE9F0E-8C77-445A-277E-B31F3C4B5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326" name="Rectangle 6">
            <a:extLst>
              <a:ext uri="{FF2B5EF4-FFF2-40B4-BE49-F238E27FC236}">
                <a16:creationId xmlns:a16="http://schemas.microsoft.com/office/drawing/2014/main" id="{DDEDEB54-7AAA-5D30-565B-D4E72C0F9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327" name="Rectangle 7">
            <a:extLst>
              <a:ext uri="{FF2B5EF4-FFF2-40B4-BE49-F238E27FC236}">
                <a16:creationId xmlns:a16="http://schemas.microsoft.com/office/drawing/2014/main" id="{0C066F9E-1357-86AA-3D52-180135564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b="0" i="1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56328" name="Rectangle 8">
            <a:extLst>
              <a:ext uri="{FF2B5EF4-FFF2-40B4-BE49-F238E27FC236}">
                <a16:creationId xmlns:a16="http://schemas.microsoft.com/office/drawing/2014/main" id="{E43318F9-C871-771F-C95A-958B04798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329" name="Rectangle 9">
            <a:extLst>
              <a:ext uri="{FF2B5EF4-FFF2-40B4-BE49-F238E27FC236}">
                <a16:creationId xmlns:a16="http://schemas.microsoft.com/office/drawing/2014/main" id="{66224405-E0C1-0502-6A81-E1793A1A6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330" name="Rectangle 10">
            <a:extLst>
              <a:ext uri="{FF2B5EF4-FFF2-40B4-BE49-F238E27FC236}">
                <a16:creationId xmlns:a16="http://schemas.microsoft.com/office/drawing/2014/main" id="{74E56030-66F8-2C09-3953-8358B7DDD83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6331" name="Rectangle 11">
            <a:extLst>
              <a:ext uri="{FF2B5EF4-FFF2-40B4-BE49-F238E27FC236}">
                <a16:creationId xmlns:a16="http://schemas.microsoft.com/office/drawing/2014/main" id="{A46FB80A-77C4-EBD2-C404-972D0CAF93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D0BA3BC1-DD39-A38E-EDBA-DC8CB04C7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A0FDDB6E-4C5E-21FC-7D5E-2AA151191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b="0" i="1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46FC5585-C534-7B8B-9538-095D0F2F8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BFA4F960-622D-871F-888D-6FFC4C241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374" name="Rectangle 6">
            <a:extLst>
              <a:ext uri="{FF2B5EF4-FFF2-40B4-BE49-F238E27FC236}">
                <a16:creationId xmlns:a16="http://schemas.microsoft.com/office/drawing/2014/main" id="{138B355E-3D61-9C55-C5F4-D16AF5391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375" name="Rectangle 7">
            <a:extLst>
              <a:ext uri="{FF2B5EF4-FFF2-40B4-BE49-F238E27FC236}">
                <a16:creationId xmlns:a16="http://schemas.microsoft.com/office/drawing/2014/main" id="{50226DA8-8544-0529-2AFF-03521C732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b="0" i="1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58376" name="Rectangle 8">
            <a:extLst>
              <a:ext uri="{FF2B5EF4-FFF2-40B4-BE49-F238E27FC236}">
                <a16:creationId xmlns:a16="http://schemas.microsoft.com/office/drawing/2014/main" id="{702C6AE1-F584-601C-73B9-C5990B9E4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377" name="Rectangle 9">
            <a:extLst>
              <a:ext uri="{FF2B5EF4-FFF2-40B4-BE49-F238E27FC236}">
                <a16:creationId xmlns:a16="http://schemas.microsoft.com/office/drawing/2014/main" id="{D4DA5527-D43B-9435-B5A4-0F41E88D5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378" name="Rectangle 10">
            <a:extLst>
              <a:ext uri="{FF2B5EF4-FFF2-40B4-BE49-F238E27FC236}">
                <a16:creationId xmlns:a16="http://schemas.microsoft.com/office/drawing/2014/main" id="{A388E40E-DF5F-4800-D2B9-EAAD93FCBC0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8379" name="Rectangle 11">
            <a:extLst>
              <a:ext uri="{FF2B5EF4-FFF2-40B4-BE49-F238E27FC236}">
                <a16:creationId xmlns:a16="http://schemas.microsoft.com/office/drawing/2014/main" id="{9C0EE208-FF59-E3CB-C9D9-3DECB1700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3C6DBCDD-B975-7746-34C8-792CAE7E4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E605056E-F2B5-C988-71D8-020037657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b="0" i="1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BE33BE3B-56A7-A809-45EE-01BACE7DB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E5BB4638-D9FF-55A3-51A9-A6F95F71F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2A2337A8-1C9D-AFBA-5EF9-25A0CA9FB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23" name="Rectangle 7">
            <a:extLst>
              <a:ext uri="{FF2B5EF4-FFF2-40B4-BE49-F238E27FC236}">
                <a16:creationId xmlns:a16="http://schemas.microsoft.com/office/drawing/2014/main" id="{4AAFC310-3972-3023-7808-386B71F5D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b="0" i="1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60424" name="Rectangle 8">
            <a:extLst>
              <a:ext uri="{FF2B5EF4-FFF2-40B4-BE49-F238E27FC236}">
                <a16:creationId xmlns:a16="http://schemas.microsoft.com/office/drawing/2014/main" id="{EFFA4548-51A5-FFC4-9E65-3FEB44C9B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25" name="Rectangle 9">
            <a:extLst>
              <a:ext uri="{FF2B5EF4-FFF2-40B4-BE49-F238E27FC236}">
                <a16:creationId xmlns:a16="http://schemas.microsoft.com/office/drawing/2014/main" id="{D49FBCDE-94BB-6750-36CA-6F6C38036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26" name="Rectangle 10">
            <a:extLst>
              <a:ext uri="{FF2B5EF4-FFF2-40B4-BE49-F238E27FC236}">
                <a16:creationId xmlns:a16="http://schemas.microsoft.com/office/drawing/2014/main" id="{8E68CB8D-D0BA-2E26-998A-B17B54738A4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0427" name="Rectangle 11">
            <a:extLst>
              <a:ext uri="{FF2B5EF4-FFF2-40B4-BE49-F238E27FC236}">
                <a16:creationId xmlns:a16="http://schemas.microsoft.com/office/drawing/2014/main" id="{7F8226EA-810A-C173-CA4A-91D745272E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DA34AA86-DEFF-FB9C-FD18-EF82D6A77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40A31B82-40DC-BB5E-0F70-B4FC43F9F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b="0" i="1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4A556721-A258-E185-277F-CFD2D078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CC1A1D37-EEA6-A5DD-FD0F-00B7A2D17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44D4E9F7-6F62-1A5F-CEB4-233C65FA0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05C204BF-9B25-4A69-15E8-8DF22BD2B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b="0" i="1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62472" name="Rectangle 8">
            <a:extLst>
              <a:ext uri="{FF2B5EF4-FFF2-40B4-BE49-F238E27FC236}">
                <a16:creationId xmlns:a16="http://schemas.microsoft.com/office/drawing/2014/main" id="{31E464A7-91CB-728E-F65E-58B67040D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2473" name="Rectangle 9">
            <a:extLst>
              <a:ext uri="{FF2B5EF4-FFF2-40B4-BE49-F238E27FC236}">
                <a16:creationId xmlns:a16="http://schemas.microsoft.com/office/drawing/2014/main" id="{B1B93503-EF46-CBDE-88A8-31B7DE199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2474" name="Rectangle 10">
            <a:extLst>
              <a:ext uri="{FF2B5EF4-FFF2-40B4-BE49-F238E27FC236}">
                <a16:creationId xmlns:a16="http://schemas.microsoft.com/office/drawing/2014/main" id="{02788090-CD5A-8A5C-A9FE-69BA32E8148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2475" name="Rectangle 11">
            <a:extLst>
              <a:ext uri="{FF2B5EF4-FFF2-40B4-BE49-F238E27FC236}">
                <a16:creationId xmlns:a16="http://schemas.microsoft.com/office/drawing/2014/main" id="{9448A95D-5F6E-8292-1956-2AF4D32517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536A9-3958-0DD0-7936-C35BBC103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59659-709F-EABB-5A21-19EAA2886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DB64D-813F-12CB-423C-FB38C11D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968B-528D-4AAD-A782-BBFCEA1C948A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2C794-A8F5-C736-12FD-D44A34A0B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D6116-64E6-F7E1-B20C-774925E0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4E77-B436-48EE-9DE6-390EF58F41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07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412B-B0A5-9D6F-17D3-E697CDE1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0C52A-39FB-2C7C-F120-9AC463F78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BC5A1-65E6-3875-DE6D-CA1BE9916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968B-528D-4AAD-A782-BBFCEA1C948A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04883-37FB-DF47-7ECC-96A13C32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17F3D-C4B7-F807-C2D2-4BFC2473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4E77-B436-48EE-9DE6-390EF58F41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03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209126-149E-7A97-8F59-54D924AB2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FA5AD-7827-BA90-4D79-83A5D8A4E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4FEAF-AA99-D428-F018-09A451C4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968B-528D-4AAD-A782-BBFCEA1C948A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716DA-C7A4-9FD7-E367-764708DD9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C7E61-3C0A-8695-7AA0-08330DC5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4E77-B436-48EE-9DE6-390EF58F41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41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43E5-0ECF-9D6B-3BA5-8983BA79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DA884-338C-EA78-7FFB-FE8C0960B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E1216-AC69-E41B-767C-D655C0AC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968B-528D-4AAD-A782-BBFCEA1C948A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BD978-AEFD-E99F-046E-31D0C687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5E141-6624-DC1D-5BDF-C9521102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4E77-B436-48EE-9DE6-390EF58F41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88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969E-E642-6DBA-91AF-12CBCBD4B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E3B91-E294-AA68-6EF0-555D2A722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49F71-8D4C-C166-96FA-F137CC5DF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968B-528D-4AAD-A782-BBFCEA1C948A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F46A5-9A4E-FCC2-CCA4-E7D52778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1A9BE-A9FF-6288-29EA-7AB69DB7A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4E77-B436-48EE-9DE6-390EF58F41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57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72B6-65A2-AE24-A13F-9A8BCBBA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04061-98C6-E94B-8AE8-397B64F16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98508-589F-278E-051D-1CE25D725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194F8-3A49-065E-2393-79216BF1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968B-528D-4AAD-A782-BBFCEA1C948A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62BC4-2370-625D-4933-1975F8C7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73EB2-C899-F1D7-58EF-F822B319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4E77-B436-48EE-9DE6-390EF58F41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56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33D5-0177-4D1F-08F7-579B76911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C2FEE-BB71-90A2-46BC-2E867838B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1EE37-54FF-B72B-9272-29AF8B0FB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1787C-E944-1A57-9DEE-D98611D66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E5E9F-EF86-9421-8E9A-474447C24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8057E0-1310-0EF0-2E5B-80DA88AA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968B-528D-4AAD-A782-BBFCEA1C948A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9D090-9F99-C25C-FAF1-28A0B6B5A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42AB0F-F789-1097-396D-E952888DD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4E77-B436-48EE-9DE6-390EF58F41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41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A02A-2CE5-436E-1FD1-1A7F5CB0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81084B-7F81-EAD3-B04F-BD1ED1EE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968B-528D-4AAD-A782-BBFCEA1C948A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BEE8D-076D-2414-E8FC-6AF4AE6DE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3457B-F751-064F-04EA-F9FA9FFC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4E77-B436-48EE-9DE6-390EF58F41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71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5A9C64-23E0-661E-6B20-3EEF61E3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968B-528D-4AAD-A782-BBFCEA1C948A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752B04-1202-ACE2-8C07-723C01596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7540B-F7D4-5517-4183-F8D29C3E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4E77-B436-48EE-9DE6-390EF58F41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04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F554-433E-EF31-D372-73A71B236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FCFBB-9CCE-F3C3-A6EC-6DF3D5D7E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EF35C-F113-8B4E-D230-84F815D74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011BE-4E99-810D-CC89-4AB2E7B1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968B-528D-4AAD-A782-BBFCEA1C948A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74AD7-2AEF-26C6-E1FD-3D290E3EF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2E17C-B404-4A18-28EF-CB9AD4B1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4E77-B436-48EE-9DE6-390EF58F41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7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5E60-0B54-519E-F064-7790B0AB3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272774-0399-8119-8F48-6753A6CF9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21680-DD56-EED7-EAC2-6D5DD81C9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29EC9-04A2-5326-21F9-635614EE9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968B-528D-4AAD-A782-BBFCEA1C948A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E5482-C355-56C9-1D9B-D400E63C4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535D7-23E8-5980-9B78-B49068FEA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4E77-B436-48EE-9DE6-390EF58F41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97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E38BD-6293-037B-4B3C-B89016C17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CE849-C95E-C5CE-0B3E-AAF4372AB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6E262-8654-C39E-F7B6-D3D3B0CC7F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7968B-528D-4AAD-A782-BBFCEA1C948A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77AB5-10D9-E554-9D27-CBE133F38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5B7D3-69AC-AB1B-E6E0-7804ECE6F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34E77-B436-48EE-9DE6-390EF58F41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24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12" Type="http://schemas.openxmlformats.org/officeDocument/2006/relationships/image" Target="../media/image16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5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7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7.e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30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6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0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7A02-4629-96FE-EDE7-43BFD4323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144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09457-4A9B-1446-5BBC-CF3096C62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58160"/>
            <a:ext cx="9144000" cy="166116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of Central Tendency and Dispersion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807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2D6B17EF-4731-6955-C67D-6F0185784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46" name="Rectangle 6">
            <a:extLst>
              <a:ext uri="{FF2B5EF4-FFF2-40B4-BE49-F238E27FC236}">
                <a16:creationId xmlns:a16="http://schemas.microsoft.com/office/drawing/2014/main" id="{8CE53810-717D-F637-D664-CDD55712A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b"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Level, Operations and Statistical Methods</a:t>
            </a:r>
          </a:p>
        </p:txBody>
      </p:sp>
      <p:grpSp>
        <p:nvGrpSpPr>
          <p:cNvPr id="61456" name="Group 16">
            <a:extLst>
              <a:ext uri="{FF2B5EF4-FFF2-40B4-BE49-F238E27FC236}">
                <a16:creationId xmlns:a16="http://schemas.microsoft.com/office/drawing/2014/main" id="{1CA75438-CF3D-29DB-3387-498ABE9FE639}"/>
              </a:ext>
            </a:extLst>
          </p:cNvPr>
          <p:cNvGrpSpPr>
            <a:grpSpLocks/>
          </p:cNvGrpSpPr>
          <p:nvPr/>
        </p:nvGrpSpPr>
        <p:grpSpPr bwMode="auto">
          <a:xfrm>
            <a:off x="1903228" y="2073348"/>
            <a:ext cx="7920222" cy="4016301"/>
            <a:chOff x="628" y="1252"/>
            <a:chExt cx="4600" cy="2584"/>
          </a:xfrm>
        </p:grpSpPr>
        <p:grpSp>
          <p:nvGrpSpPr>
            <p:cNvPr id="61449" name="Group 9">
              <a:extLst>
                <a:ext uri="{FF2B5EF4-FFF2-40B4-BE49-F238E27FC236}">
                  <a16:creationId xmlns:a16="http://schemas.microsoft.com/office/drawing/2014/main" id="{4B1183A8-D0F2-D651-F67E-1BB8B73083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8" y="1252"/>
              <a:ext cx="856" cy="2584"/>
              <a:chOff x="628" y="1252"/>
              <a:chExt cx="856" cy="2584"/>
            </a:xfrm>
          </p:grpSpPr>
          <p:sp>
            <p:nvSpPr>
              <p:cNvPr id="61447" name="Rectangle 7">
                <a:extLst>
                  <a:ext uri="{FF2B5EF4-FFF2-40B4-BE49-F238E27FC236}">
                    <a16:creationId xmlns:a16="http://schemas.microsoft.com/office/drawing/2014/main" id="{7AA31DD0-2661-3CF3-2F76-1597ED9CC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1252"/>
                <a:ext cx="856" cy="424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Level</a:t>
                </a:r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48" name="Rectangle 8">
                <a:extLst>
                  <a:ext uri="{FF2B5EF4-FFF2-40B4-BE49-F238E27FC236}">
                    <a16:creationId xmlns:a16="http://schemas.microsoft.com/office/drawing/2014/main" id="{06B2AA33-48DF-132E-306F-52710845D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1684"/>
                <a:ext cx="856" cy="2152"/>
              </a:xfrm>
              <a:prstGeom prst="rect">
                <a:avLst/>
              </a:prstGeom>
              <a:solidFill>
                <a:srgbClr val="FFFFFF"/>
              </a:solidFill>
              <a:ln w="12699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2562" tIns="182562" rIns="182562" bIns="182562"/>
              <a:lstStyle/>
              <a:p>
                <a:pPr>
                  <a:spcBef>
                    <a:spcPct val="100000"/>
                  </a:spcBef>
                </a:pPr>
                <a:r>
                  <a:rPr lang="en-US" altLang="en-US">
                    <a:solidFill>
                      <a:srgbClr val="FF99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Nominal</a:t>
                </a:r>
              </a:p>
              <a:p>
                <a:pPr>
                  <a:spcBef>
                    <a:spcPct val="100000"/>
                  </a:spcBef>
                </a:pPr>
                <a:r>
                  <a:rPr lang="en-US" altLang="en-US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Ordinal</a:t>
                </a:r>
              </a:p>
              <a:p>
                <a:pPr>
                  <a:spcBef>
                    <a:spcPct val="100000"/>
                  </a:spcBef>
                </a:pPr>
                <a:r>
                  <a:rPr lang="en-US" altLang="en-US">
                    <a:solidFill>
                      <a:srgbClr val="0099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Interval</a:t>
                </a:r>
              </a:p>
              <a:p>
                <a:pPr>
                  <a:spcBef>
                    <a:spcPct val="100000"/>
                  </a:spcBef>
                </a:pPr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100000"/>
                  </a:spcBef>
                </a:pPr>
                <a:r>
                  <a:rPr lang="en-US" altLang="en-US">
                    <a:solidFill>
                      <a:srgbClr val="5F5F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Ratio</a:t>
                </a:r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452" name="Group 12">
              <a:extLst>
                <a:ext uri="{FF2B5EF4-FFF2-40B4-BE49-F238E27FC236}">
                  <a16:creationId xmlns:a16="http://schemas.microsoft.com/office/drawing/2014/main" id="{45B8F708-895F-341D-B295-E462082AFE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2" y="1252"/>
              <a:ext cx="2248" cy="2584"/>
              <a:chOff x="1492" y="1252"/>
              <a:chExt cx="2248" cy="2584"/>
            </a:xfrm>
          </p:grpSpPr>
          <p:sp>
            <p:nvSpPr>
              <p:cNvPr id="61450" name="Rectangle 10">
                <a:extLst>
                  <a:ext uri="{FF2B5EF4-FFF2-40B4-BE49-F238E27FC236}">
                    <a16:creationId xmlns:a16="http://schemas.microsoft.com/office/drawing/2014/main" id="{B4C4B42B-26C4-87B8-3E4C-8ED1A2DEC8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2" y="1252"/>
                <a:ext cx="2248" cy="424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Meaningful Operations</a:t>
                </a:r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51" name="Rectangle 11">
                <a:extLst>
                  <a:ext uri="{FF2B5EF4-FFF2-40B4-BE49-F238E27FC236}">
                    <a16:creationId xmlns:a16="http://schemas.microsoft.com/office/drawing/2014/main" id="{0C8EB2EA-4622-D2DE-4FB8-82282A10A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2" y="1684"/>
                <a:ext cx="2248" cy="2152"/>
              </a:xfrm>
              <a:prstGeom prst="rect">
                <a:avLst/>
              </a:prstGeom>
              <a:solidFill>
                <a:srgbClr val="FFFFFF"/>
              </a:solidFill>
              <a:ln w="12699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2562" tIns="182562" rIns="182562" bIns="182562"/>
              <a:lstStyle/>
              <a:p>
                <a:pPr>
                  <a:spcBef>
                    <a:spcPct val="100000"/>
                  </a:spcBef>
                </a:pPr>
                <a:r>
                  <a:rPr lang="en-US" altLang="en-US">
                    <a:solidFill>
                      <a:srgbClr val="FF99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Classifying and Counting</a:t>
                </a:r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100000"/>
                  </a:spcBef>
                </a:pPr>
                <a:r>
                  <a:rPr lang="en-US" altLang="en-US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of the above plus Ranking</a:t>
                </a:r>
              </a:p>
              <a:p>
                <a:pPr>
                  <a:spcBef>
                    <a:spcPct val="100000"/>
                  </a:spcBef>
                </a:pPr>
                <a:r>
                  <a:rPr lang="en-US" altLang="en-US">
                    <a:solidFill>
                      <a:srgbClr val="0099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of the above plus Addition, Subtraction, Multiplication, and Division</a:t>
                </a:r>
              </a:p>
              <a:p>
                <a:pPr>
                  <a:spcBef>
                    <a:spcPct val="100000"/>
                  </a:spcBef>
                </a:pPr>
                <a:r>
                  <a:rPr lang="en-US" altLang="en-US">
                    <a:solidFill>
                      <a:srgbClr val="5F5F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of the above</a:t>
                </a:r>
              </a:p>
              <a:p>
                <a:pPr latinLnBrk="1">
                  <a:spcBef>
                    <a:spcPct val="100000"/>
                  </a:spcBef>
                </a:pPr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455" name="Group 15">
              <a:extLst>
                <a:ext uri="{FF2B5EF4-FFF2-40B4-BE49-F238E27FC236}">
                  <a16:creationId xmlns:a16="http://schemas.microsoft.com/office/drawing/2014/main" id="{787EB1C5-33FF-41E3-1A9A-45FD5D9E6C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0" y="1252"/>
              <a:ext cx="1528" cy="2584"/>
              <a:chOff x="3700" y="1252"/>
              <a:chExt cx="1528" cy="2584"/>
            </a:xfrm>
          </p:grpSpPr>
          <p:sp>
            <p:nvSpPr>
              <p:cNvPr id="61453" name="Rectangle 13">
                <a:extLst>
                  <a:ext uri="{FF2B5EF4-FFF2-40B4-BE49-F238E27FC236}">
                    <a16:creationId xmlns:a16="http://schemas.microsoft.com/office/drawing/2014/main" id="{E34C9D64-B0E7-943A-0170-5AC87B8DD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0" y="1252"/>
                <a:ext cx="1528" cy="424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Statistical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Methods</a:t>
                </a:r>
              </a:p>
            </p:txBody>
          </p:sp>
          <p:sp>
            <p:nvSpPr>
              <p:cNvPr id="61454" name="Rectangle 14">
                <a:extLst>
                  <a:ext uri="{FF2B5EF4-FFF2-40B4-BE49-F238E27FC236}">
                    <a16:creationId xmlns:a16="http://schemas.microsoft.com/office/drawing/2014/main" id="{618979B0-224B-BE89-15B2-88C451BBF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0" y="1684"/>
                <a:ext cx="1528" cy="2152"/>
              </a:xfrm>
              <a:prstGeom prst="rect">
                <a:avLst/>
              </a:prstGeom>
              <a:solidFill>
                <a:srgbClr val="FFFFFF"/>
              </a:solidFill>
              <a:ln w="12699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2562" tIns="182562" rIns="182562" bIns="182562"/>
              <a:lstStyle/>
              <a:p>
                <a:pPr>
                  <a:spcBef>
                    <a:spcPct val="100000"/>
                  </a:spcBef>
                </a:pPr>
                <a:r>
                  <a:rPr lang="en-US" altLang="en-US">
                    <a:solidFill>
                      <a:srgbClr val="FF99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Nonparametric</a:t>
                </a:r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100000"/>
                  </a:spcBef>
                </a:pPr>
                <a:r>
                  <a:rPr lang="en-US" altLang="en-US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Nonparametric</a:t>
                </a:r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100000"/>
                  </a:spcBef>
                </a:pPr>
                <a:r>
                  <a:rPr lang="en-US" altLang="en-US">
                    <a:solidFill>
                      <a:srgbClr val="0099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Parametric</a:t>
                </a:r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100000"/>
                  </a:spcBef>
                </a:pPr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100000"/>
                  </a:spcBef>
                </a:pPr>
                <a:r>
                  <a:rPr lang="en-US" altLang="en-US">
                    <a:solidFill>
                      <a:srgbClr val="5F5F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Parametric</a:t>
                </a:r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ransition>
    <p:split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A3EC3-D007-61E5-890C-8A4DA591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177"/>
            <a:ext cx="10515600" cy="1158875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Statistics:  Numerical Measures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B53DE60E-BC7C-24C6-D88D-9345943DB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029" y="1564804"/>
            <a:ext cx="10139445" cy="489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Measures of Central Tendency/ Measures of Central Location</a:t>
            </a:r>
            <a:endParaRPr 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0791F23D-BFBE-7412-4348-5A9DF5AA2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90" y="2300359"/>
            <a:ext cx="4479420" cy="237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57200" indent="-457200" algn="l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</a:p>
          <a:p>
            <a:pPr marL="457200" indent="-457200" algn="l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</a:p>
          <a:p>
            <a:pPr marL="457200" indent="-457200" algn="l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</a:t>
            </a:r>
          </a:p>
          <a:p>
            <a:pPr marL="457200" indent="-457200" algn="l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Percentile</a:t>
            </a:r>
          </a:p>
          <a:p>
            <a:pPr marL="457200" indent="-457200" algn="l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Quartile</a:t>
            </a:r>
          </a:p>
          <a:p>
            <a:pPr marL="457200" indent="-457200" algn="l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36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3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A3EC3-D007-61E5-890C-8A4DA591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177"/>
            <a:ext cx="10515600" cy="1158875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Statistics:  Numerical Measures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B29C0DB-471D-3524-7700-8D82D1809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763" y="1662944"/>
            <a:ext cx="10139445" cy="489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Measures of Dispersion/ Variability</a:t>
            </a:r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D8060A81-EA11-401F-A225-CF797A7C7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76" y="2312022"/>
            <a:ext cx="5075657" cy="26214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Interquartile Range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Variance</a:t>
            </a:r>
          </a:p>
        </p:txBody>
      </p:sp>
    </p:spTree>
    <p:extLst>
      <p:ext uri="{BB962C8B-B14F-4D97-AF65-F5344CB8AC3E}">
        <p14:creationId xmlns:p14="http://schemas.microsoft.com/office/powerpoint/2010/main" val="147437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2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399881"/>
            <a:ext cx="10490200" cy="100982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Tendency/Location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B84E46B4-B5A1-E6F5-C683-07C4F63D0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2" y="1244259"/>
            <a:ext cx="10490200" cy="1403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 wrap="none" anchor="ctr"/>
          <a:lstStyle/>
          <a:p>
            <a:pPr marL="457200" indent="-457200" algn="just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itchFamily="18" charset="0"/>
              </a:rPr>
              <a:t>Central tendency is the middle point of a distribution.</a:t>
            </a:r>
          </a:p>
          <a:p>
            <a:pPr marL="457200" indent="-457200" algn="just">
              <a:buSzPct val="100000"/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itchFamily="18" charset="0"/>
              </a:rPr>
              <a:t>Measures of central tendency are also called measures of location.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0915429-C034-6C51-918A-CA95588403CD}"/>
              </a:ext>
            </a:extLst>
          </p:cNvPr>
          <p:cNvSpPr txBox="1">
            <a:spLocks noChangeArrowheads="1"/>
          </p:cNvSpPr>
          <p:nvPr/>
        </p:nvSpPr>
        <p:spPr>
          <a:xfrm>
            <a:off x="816341" y="2920144"/>
            <a:ext cx="10490200" cy="1009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Dispersion/ Variability 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4359469-CB1F-194A-BA91-3DDBD84DB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143" y="3833870"/>
            <a:ext cx="10490200" cy="24237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 wrap="none" anchor="ctr"/>
          <a:lstStyle/>
          <a:p>
            <a:pPr marL="457200" indent="-457200" algn="just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itchFamily="18" charset="0"/>
              </a:rPr>
              <a:t>Dispersion is spread of the data in a distribution, that is, the extent </a:t>
            </a:r>
          </a:p>
          <a:p>
            <a:pPr algn="just">
              <a:lnSpc>
                <a:spcPct val="150000"/>
              </a:lnSpc>
              <a:buSzPct val="100000"/>
            </a:pPr>
            <a:r>
              <a:rPr lang="en-US" sz="2600" dirty="0">
                <a:latin typeface="Book Antiqua" pitchFamily="18" charset="0"/>
              </a:rPr>
              <a:t>      to which the observations are scattered.</a:t>
            </a:r>
          </a:p>
          <a:p>
            <a:pPr marL="457200" indent="-457200" algn="just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itchFamily="18" charset="0"/>
              </a:rPr>
              <a:t>Dispersion is contrasted with location or central tendency.</a:t>
            </a:r>
          </a:p>
        </p:txBody>
      </p:sp>
    </p:spTree>
    <p:extLst>
      <p:ext uri="{BB962C8B-B14F-4D97-AF65-F5344CB8AC3E}">
        <p14:creationId xmlns:p14="http://schemas.microsoft.com/office/powerpoint/2010/main" val="211885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812800" y="1267326"/>
            <a:ext cx="10393915" cy="540619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data set, mean is sum of the values divided by the number of values.</a:t>
            </a:r>
          </a:p>
          <a:p>
            <a:pPr algn="just">
              <a:lnSpc>
                <a:spcPct val="110000"/>
              </a:lnSpc>
              <a:buSzPct val="100000"/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is a unique measure of central tendency, because every data set has one and only one mean.</a:t>
            </a:r>
          </a:p>
          <a:p>
            <a:pPr algn="just">
              <a:lnSpc>
                <a:spcPct val="170000"/>
              </a:lnSpc>
              <a:buSzPct val="100000"/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highly influenced by extreme values.</a:t>
            </a:r>
          </a:p>
          <a:p>
            <a:pPr algn="just">
              <a:lnSpc>
                <a:spcPct val="170000"/>
              </a:lnSpc>
              <a:buSzPct val="100000"/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can not be calculated for open class interval.</a:t>
            </a:r>
          </a:p>
          <a:p>
            <a:pPr algn="just">
              <a:lnSpc>
                <a:spcPct val="170000"/>
              </a:lnSpc>
              <a:buSzPct val="100000"/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can be calculated only for quantitative measurement.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Applicable for interval and ratio data</a:t>
            </a:r>
          </a:p>
          <a:p>
            <a:pPr algn="just">
              <a:lnSpc>
                <a:spcPct val="17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applicable for nominal or ordinal data</a:t>
            </a:r>
          </a:p>
          <a:p>
            <a:pPr algn="just">
              <a:lnSpc>
                <a:spcPct val="17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Affected by each value in the data set, including extreme values</a:t>
            </a:r>
          </a:p>
          <a:p>
            <a:pPr algn="just">
              <a:lnSpc>
                <a:spcPct val="170000"/>
              </a:lnSpc>
              <a:buSzPct val="100000"/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6A184AC-D3A9-31B6-54C9-746EB456F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2800" y="399882"/>
            <a:ext cx="10490200" cy="97974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11FFAA8D-715A-C703-9BF4-7DC47745B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0" y="1924050"/>
            <a:ext cx="2533650" cy="21336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D7B872-234C-FB2C-BC5B-D9A4E8EF7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3350"/>
            <a:ext cx="7772400" cy="649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Sample Mean </a:t>
            </a:r>
          </a:p>
        </p:txBody>
      </p:sp>
      <p:sp>
        <p:nvSpPr>
          <p:cNvPr id="5" name="Oval 13">
            <a:extLst>
              <a:ext uri="{FF2B5EF4-FFF2-40B4-BE49-F238E27FC236}">
                <a16:creationId xmlns:a16="http://schemas.microsoft.com/office/drawing/2014/main" id="{6567D992-2394-B248-8794-D65DA9BA9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095500"/>
            <a:ext cx="1428750" cy="990600"/>
          </a:xfrm>
          <a:prstGeom prst="ellipse">
            <a:avLst/>
          </a:prstGeom>
          <a:gradFill rotWithShape="0">
            <a:gsLst>
              <a:gs pos="0">
                <a:srgbClr val="7B7BA7"/>
              </a:gs>
              <a:gs pos="100000">
                <a:srgbClr val="7B7BA7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4">
            <a:extLst>
              <a:ext uri="{FF2B5EF4-FFF2-40B4-BE49-F238E27FC236}">
                <a16:creationId xmlns:a16="http://schemas.microsoft.com/office/drawing/2014/main" id="{92885702-BFF5-33ED-77EE-3A19894069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1450" y="3790950"/>
            <a:ext cx="59055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7" name="Oval 15">
            <a:extLst>
              <a:ext uri="{FF2B5EF4-FFF2-40B4-BE49-F238E27FC236}">
                <a16:creationId xmlns:a16="http://schemas.microsoft.com/office/drawing/2014/main" id="{41B11001-976B-B1AE-D74B-90F850B7E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300" y="4191000"/>
            <a:ext cx="3124200" cy="1314450"/>
          </a:xfrm>
          <a:prstGeom prst="ellipse">
            <a:avLst/>
          </a:prstGeom>
          <a:gradFill rotWithShape="0">
            <a:gsLst>
              <a:gs pos="0">
                <a:srgbClr val="7B7BA7"/>
              </a:gs>
              <a:gs pos="100000">
                <a:srgbClr val="7B7BA7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Number of</a:t>
            </a:r>
          </a:p>
          <a:p>
            <a:pPr>
              <a:lnSpc>
                <a:spcPct val="9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observations</a:t>
            </a:r>
          </a:p>
          <a:p>
            <a:pPr>
              <a:lnSpc>
                <a:spcPct val="9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 the sample</a:t>
            </a:r>
          </a:p>
        </p:txBody>
      </p:sp>
      <p:sp>
        <p:nvSpPr>
          <p:cNvPr id="8" name="Oval 16">
            <a:extLst>
              <a:ext uri="{FF2B5EF4-FFF2-40B4-BE49-F238E27FC236}">
                <a16:creationId xmlns:a16="http://schemas.microsoft.com/office/drawing/2014/main" id="{ECC04BF1-C175-E2D5-4263-AE2F78754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1428750"/>
            <a:ext cx="3409950" cy="1028700"/>
          </a:xfrm>
          <a:prstGeom prst="ellipse">
            <a:avLst/>
          </a:prstGeom>
          <a:gradFill rotWithShape="0">
            <a:gsLst>
              <a:gs pos="0">
                <a:srgbClr val="7B7BA7"/>
              </a:gs>
              <a:gs pos="100000">
                <a:srgbClr val="7B7BA7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Sum of the values</a:t>
            </a:r>
          </a:p>
          <a:p>
            <a:pPr>
              <a:lnSpc>
                <a:spcPct val="90000"/>
              </a:lnSpc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of the 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observations</a:t>
            </a:r>
          </a:p>
        </p:txBody>
      </p:sp>
      <p:sp>
        <p:nvSpPr>
          <p:cNvPr id="9" name="Line 17">
            <a:extLst>
              <a:ext uri="{FF2B5EF4-FFF2-40B4-BE49-F238E27FC236}">
                <a16:creationId xmlns:a16="http://schemas.microsoft.com/office/drawing/2014/main" id="{231D2680-F9B5-03F9-E63E-4DE11C2662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81500" y="2095500"/>
            <a:ext cx="723900" cy="285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2007BDBB-0585-4F57-02AC-BE6D25C9A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3276600"/>
            <a:ext cx="781050" cy="590550"/>
          </a:xfrm>
          <a:prstGeom prst="ellipse">
            <a:avLst/>
          </a:prstGeom>
          <a:gradFill rotWithShape="0">
            <a:gsLst>
              <a:gs pos="0">
                <a:srgbClr val="7B7BA7"/>
              </a:gs>
              <a:gs pos="100000">
                <a:srgbClr val="7B7BA7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" name="Object 7">
            <a:hlinkClick r:id="" action="ppaction://ole?verb=0"/>
            <a:extLst>
              <a:ext uri="{FF2B5EF4-FFF2-40B4-BE49-F238E27FC236}">
                <a16:creationId xmlns:a16="http://schemas.microsoft.com/office/drawing/2014/main" id="{C37191E9-3730-38A7-F3D8-BC60AA19F748}"/>
              </a:ext>
            </a:extLst>
          </p:cNvPr>
          <p:cNvGraphicFramePr>
            <a:graphicFrameLocks/>
          </p:cNvGraphicFramePr>
          <p:nvPr/>
        </p:nvGraphicFramePr>
        <p:xfrm>
          <a:off x="2493963" y="2252663"/>
          <a:ext cx="1812925" cy="149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0800" imgH="977760" progId="Equation.DSMT4">
                  <p:embed/>
                </p:oleObj>
              </mc:Choice>
              <mc:Fallback>
                <p:oleObj name="Equation" r:id="rId2" imgW="1180800" imgH="977760" progId="Equation.DSMT4">
                  <p:embed/>
                  <p:pic>
                    <p:nvPicPr>
                      <p:cNvPr id="139271" name="Object 7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2252663"/>
                        <a:ext cx="1812925" cy="149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33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7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 autoUpdateAnimBg="0"/>
      <p:bldP spid="8" grpId="0" animBg="1" autoUpdateAnimBg="0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D7B872-234C-FB2C-BC5B-D9A4E8EF7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58654"/>
            <a:ext cx="7772400" cy="649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 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B6B269-8D8B-4D0E-B343-A89EC49CA6B3}"/>
              </a:ext>
            </a:extLst>
          </p:cNvPr>
          <p:cNvSpPr txBox="1"/>
          <p:nvPr/>
        </p:nvSpPr>
        <p:spPr>
          <a:xfrm>
            <a:off x="1158949" y="1796648"/>
            <a:ext cx="1015409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score of students in a class are 1,2,3,4,20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if we calculate the mean =(1+2+3+4+20)/5=30/5=6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Median =3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So, median is better or appropriate measure because 20 is much greater than other numbers and because of 20 the mean has come out to 6.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∴ Its better to take median than mean.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000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812800" y="1646239"/>
            <a:ext cx="10490200" cy="2691846"/>
          </a:xfrm>
        </p:spPr>
        <p:txBody>
          <a:bodyPr/>
          <a:lstStyle/>
          <a:p>
            <a:pPr algn="just">
              <a:lnSpc>
                <a:spcPct val="100000"/>
              </a:lnSpc>
              <a:spcAft>
                <a:spcPts val="1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weighted mean enables us to calculate an average, that takes into account the importance of each value to the overall total.</a:t>
            </a:r>
          </a:p>
          <a:p>
            <a:pPr algn="just">
              <a:lnSpc>
                <a:spcPct val="10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mean is calculated when there are several observation having same value but different frequencies.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2F1161D-5071-E72E-7755-9EF79B6386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2800" y="399881"/>
            <a:ext cx="10490200" cy="100982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Mean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812799" y="1646238"/>
            <a:ext cx="10490199" cy="3627511"/>
          </a:xfrm>
        </p:spPr>
        <p:txBody>
          <a:bodyPr>
            <a:normAutofit/>
          </a:bodyPr>
          <a:lstStyle/>
          <a:p>
            <a:pPr algn="just">
              <a:buSzPct val="100000"/>
              <a:buFont typeface="Wingdings" panose="05000000000000000000" pitchFamily="2" charset="2"/>
              <a:buChar char="Ø"/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are dealing with quantities that change over a period of time, we are interested to know an average rate of change.</a:t>
            </a:r>
          </a:p>
          <a:p>
            <a:pPr algn="just">
              <a:buSzPct val="100000"/>
              <a:buFont typeface="Wingdings" panose="05000000000000000000" pitchFamily="2" charset="2"/>
              <a:buChar char="Ø"/>
            </a:pP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00000"/>
              <a:buFont typeface="Wingdings" panose="05000000000000000000" pitchFamily="2" charset="2"/>
              <a:buChar char="Ø"/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such cases, geometric mean is preferred over arithmetic mean.</a:t>
            </a:r>
          </a:p>
          <a:p>
            <a:pPr algn="just">
              <a:buSzPct val="100000"/>
              <a:buFont typeface="Wingdings" panose="05000000000000000000" pitchFamily="2" charset="2"/>
              <a:buChar char="Ø"/>
            </a:pP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00000"/>
              <a:buFont typeface="Wingdings" panose="05000000000000000000" pitchFamily="2" charset="2"/>
              <a:buChar char="Ø"/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Geometric mean is used to show multiplicative effects over time in compound interest and inflation calculations.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2891DE5-2555-B416-EC4C-79125157F0D5}"/>
              </a:ext>
            </a:extLst>
          </p:cNvPr>
          <p:cNvSpPr txBox="1">
            <a:spLocks noChangeArrowheads="1"/>
          </p:cNvSpPr>
          <p:nvPr/>
        </p:nvSpPr>
        <p:spPr>
          <a:xfrm>
            <a:off x="812800" y="399881"/>
            <a:ext cx="10490200" cy="1009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Geometric Mean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812800" y="1655501"/>
            <a:ext cx="10490200" cy="4584877"/>
          </a:xfrm>
        </p:spPr>
        <p:txBody>
          <a:bodyPr>
            <a:normAutofit/>
          </a:bodyPr>
          <a:lstStyle/>
          <a:p>
            <a:pPr algn="just">
              <a:spcAft>
                <a:spcPts val="1200"/>
              </a:spcAft>
              <a:buSzPct val="100000"/>
              <a:buFont typeface="Wingdings" panose="05000000000000000000" pitchFamily="2" charset="2"/>
              <a:buChar char="Ø"/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median is a single value from the data set that measures the central item in the data.</a:t>
            </a:r>
          </a:p>
          <a:p>
            <a:pPr algn="just">
              <a:spcAft>
                <a:spcPts val="1200"/>
              </a:spcAft>
              <a:buSzPct val="100000"/>
              <a:buFont typeface="Wingdings" panose="05000000000000000000" pitchFamily="2" charset="2"/>
              <a:buChar char="Ø"/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is not influenced by extreme values.</a:t>
            </a:r>
          </a:p>
          <a:p>
            <a:pPr algn="just">
              <a:spcAft>
                <a:spcPts val="1200"/>
              </a:spcAft>
              <a:buSzPct val="100000"/>
              <a:buFont typeface="Wingdings" panose="05000000000000000000" pitchFamily="2" charset="2"/>
              <a:buChar char="Ø"/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understand and can be calculated for any kind of data, even for grouped data with open-ended classes.</a:t>
            </a:r>
          </a:p>
          <a:p>
            <a:pPr algn="just">
              <a:buSzPct val="100000"/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 value in an ordered array of numbers.</a:t>
            </a:r>
          </a:p>
          <a:p>
            <a:pPr algn="just">
              <a:buSzPct val="100000"/>
              <a:buFont typeface="Wingdings" panose="05000000000000000000" pitchFamily="2" charset="2"/>
              <a:buChar char="Ø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Applicable for ordinal, interval, and ratio data </a:t>
            </a:r>
          </a:p>
          <a:p>
            <a:pPr algn="just">
              <a:buSzPct val="100000"/>
              <a:buFont typeface="Wingdings" panose="05000000000000000000" pitchFamily="2" charset="2"/>
              <a:buChar char="Ø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applicable for nominal data</a:t>
            </a:r>
          </a:p>
          <a:p>
            <a:pPr algn="just">
              <a:buSzPct val="100000"/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Unaffected by extremely large and extremely small values.</a:t>
            </a:r>
          </a:p>
          <a:p>
            <a:pPr algn="just">
              <a:buSzPct val="100000"/>
              <a:buFont typeface="Wingdings" panose="05000000000000000000" pitchFamily="2" charset="2"/>
              <a:buChar char="Ø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12667CB-1218-9E1D-0FA1-C64F8E2A64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2800" y="399881"/>
            <a:ext cx="10490200" cy="100982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DB03E5F6-5CB6-EF03-3E81-AE0CB18192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8428D6-3EAD-4367-8C4B-FD571547FCD2}" type="slidenum">
              <a:rPr lang="en-US" altLang="en-US"/>
              <a:pPr/>
              <a:t>2</a:t>
            </a:fld>
            <a:r>
              <a:rPr lang="en-US" altLang="en-US"/>
              <a:t>5-</a:t>
            </a: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EB9452D8-5DDA-082C-1C8E-4F2D0A852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AEF8590-12F7-AD18-47C5-0FB7160C2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3A01D0D7-F962-6CC6-3C32-2FAC98C3F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5FB74E22-2D0E-8245-CDB7-6AF91C1928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b"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Levels of Data Measurement</a:t>
            </a:r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F8DC4F4E-7EB3-4794-2C04-F4E63016B8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Nominal — Lowest level of measurement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Ordinal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Interval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Ratio — Highest level of measurement</a:t>
            </a:r>
          </a:p>
        </p:txBody>
      </p:sp>
    </p:spTree>
  </p:cSld>
  <p:clrMapOvr>
    <a:masterClrMapping/>
  </p:clrMapOvr>
  <p:transition>
    <p:pull dir="r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1FCFE725-C957-7777-8390-6A612ED9B54E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2733675"/>
            <a:ext cx="4267200" cy="476250"/>
            <a:chOff x="900" y="1776"/>
            <a:chExt cx="2688" cy="300"/>
          </a:xfrm>
        </p:grpSpPr>
        <p:sp>
          <p:nvSpPr>
            <p:cNvPr id="3" name="Rectangle 4">
              <a:extLst>
                <a:ext uri="{FF2B5EF4-FFF2-40B4-BE49-F238E27FC236}">
                  <a16:creationId xmlns:a16="http://schemas.microsoft.com/office/drawing/2014/main" id="{EA552F49-BC09-1DBF-7B6C-497ACE875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" y="1776"/>
              <a:ext cx="384" cy="300"/>
            </a:xfrm>
            <a:prstGeom prst="rect">
              <a:avLst/>
            </a:prstGeom>
            <a:gradFill rotWithShape="0">
              <a:gsLst>
                <a:gs pos="0">
                  <a:srgbClr val="993366">
                    <a:gamma/>
                    <a:shade val="46275"/>
                    <a:invGamma/>
                  </a:srgbClr>
                </a:gs>
                <a:gs pos="50000">
                  <a:srgbClr val="993366"/>
                </a:gs>
                <a:gs pos="100000">
                  <a:srgbClr val="9933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6B1F2E0F-A6D2-B60D-7E2B-98CA0CB6F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" y="1776"/>
              <a:ext cx="384" cy="300"/>
            </a:xfrm>
            <a:prstGeom prst="rect">
              <a:avLst/>
            </a:prstGeom>
            <a:gradFill rotWithShape="0">
              <a:gsLst>
                <a:gs pos="0">
                  <a:srgbClr val="993366">
                    <a:gamma/>
                    <a:shade val="46275"/>
                    <a:invGamma/>
                  </a:srgbClr>
                </a:gs>
                <a:gs pos="50000">
                  <a:srgbClr val="993366"/>
                </a:gs>
                <a:gs pos="100000">
                  <a:srgbClr val="9933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45E2830-00F7-800F-180C-6ACE36386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" y="1776"/>
              <a:ext cx="384" cy="300"/>
            </a:xfrm>
            <a:prstGeom prst="rect">
              <a:avLst/>
            </a:prstGeom>
            <a:gradFill rotWithShape="0">
              <a:gsLst>
                <a:gs pos="0">
                  <a:srgbClr val="993366">
                    <a:gamma/>
                    <a:shade val="46275"/>
                    <a:invGamma/>
                  </a:srgbClr>
                </a:gs>
                <a:gs pos="50000">
                  <a:srgbClr val="993366"/>
                </a:gs>
                <a:gs pos="100000">
                  <a:srgbClr val="9933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EAF345B2-60C2-E89B-CCA4-C9ABB8DD5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1776"/>
              <a:ext cx="384" cy="300"/>
            </a:xfrm>
            <a:prstGeom prst="rect">
              <a:avLst/>
            </a:prstGeom>
            <a:gradFill rotWithShape="0">
              <a:gsLst>
                <a:gs pos="0">
                  <a:srgbClr val="993366">
                    <a:gamma/>
                    <a:shade val="46275"/>
                    <a:invGamma/>
                  </a:srgbClr>
                </a:gs>
                <a:gs pos="50000">
                  <a:srgbClr val="993366"/>
                </a:gs>
                <a:gs pos="100000">
                  <a:srgbClr val="9933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7BDF5E73-2A29-0576-6E9A-20D02A9C8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1776"/>
              <a:ext cx="384" cy="300"/>
            </a:xfrm>
            <a:prstGeom prst="rect">
              <a:avLst/>
            </a:prstGeom>
            <a:gradFill rotWithShape="0">
              <a:gsLst>
                <a:gs pos="0">
                  <a:srgbClr val="993366">
                    <a:gamma/>
                    <a:shade val="46275"/>
                    <a:invGamma/>
                  </a:srgbClr>
                </a:gs>
                <a:gs pos="50000">
                  <a:srgbClr val="993366"/>
                </a:gs>
                <a:gs pos="100000">
                  <a:srgbClr val="9933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3715655E-93D7-69D9-9592-C948136C8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" y="1776"/>
              <a:ext cx="384" cy="300"/>
            </a:xfrm>
            <a:prstGeom prst="rect">
              <a:avLst/>
            </a:prstGeom>
            <a:gradFill rotWithShape="0">
              <a:gsLst>
                <a:gs pos="0">
                  <a:srgbClr val="993366">
                    <a:gamma/>
                    <a:shade val="46275"/>
                    <a:invGamma/>
                  </a:srgbClr>
                </a:gs>
                <a:gs pos="50000">
                  <a:srgbClr val="993366"/>
                </a:gs>
                <a:gs pos="100000">
                  <a:srgbClr val="9933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B3458DC3-F0C2-0FC3-4BCC-A772454D3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776"/>
              <a:ext cx="384" cy="300"/>
            </a:xfrm>
            <a:prstGeom prst="rect">
              <a:avLst/>
            </a:prstGeom>
            <a:gradFill rotWithShape="0">
              <a:gsLst>
                <a:gs pos="0">
                  <a:srgbClr val="993366">
                    <a:gamma/>
                    <a:shade val="46275"/>
                    <a:invGamma/>
                  </a:srgbClr>
                </a:gs>
                <a:gs pos="50000">
                  <a:srgbClr val="993366"/>
                </a:gs>
                <a:gs pos="100000">
                  <a:srgbClr val="9933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10" name="Text Box 11">
            <a:extLst>
              <a:ext uri="{FF2B5EF4-FFF2-40B4-BE49-F238E27FC236}">
                <a16:creationId xmlns:a16="http://schemas.microsoft.com/office/drawing/2014/main" id="{00E6AC44-2908-0AB7-5A25-E2EDF6D30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7775" y="2747963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12</a:t>
            </a: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3FA06C59-45C7-D33D-6CEC-5585944A9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75" y="2747963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14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AA8A741B-D3FF-9039-1313-751D50C57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6575" y="2747963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19</a:t>
            </a: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1EFA1B9C-CEAE-1783-305B-A9870FF05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6175" y="2747963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26</a:t>
            </a:r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278E42A6-E72D-322D-F7A0-6F11E66E2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2747963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27</a:t>
            </a: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365420EE-56EB-722A-62D1-1B44213CD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975" y="2747963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18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A5CC9951-72CD-8744-6E37-0D9D53FB3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050" y="2733675"/>
            <a:ext cx="609600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27</a:t>
            </a:r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B15A29F5-C9A0-1730-09F7-9BE08636C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962025"/>
            <a:ext cx="7810500" cy="1009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an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odd number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of observations: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</a:t>
            </a:r>
          </a:p>
        </p:txBody>
      </p:sp>
      <p:sp>
        <p:nvSpPr>
          <p:cNvPr id="19" name="Text Box 20">
            <a:extLst>
              <a:ext uri="{FF2B5EF4-FFF2-40B4-BE49-F238E27FC236}">
                <a16:creationId xmlns:a16="http://schemas.microsoft.com/office/drawing/2014/main" id="{3FC9AEFC-FD52-0DCD-C48F-B2F93423F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2747963"/>
            <a:ext cx="27051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 ascending order</a:t>
            </a:r>
          </a:p>
        </p:txBody>
      </p:sp>
      <p:sp>
        <p:nvSpPr>
          <p:cNvPr id="20" name="Oval 21">
            <a:extLst>
              <a:ext uri="{FF2B5EF4-FFF2-40B4-BE49-F238E27FC236}">
                <a16:creationId xmlns:a16="http://schemas.microsoft.com/office/drawing/2014/main" id="{63996D8B-2B82-34F2-50A1-6CBA5C012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2657475"/>
            <a:ext cx="590550" cy="628650"/>
          </a:xfrm>
          <a:prstGeom prst="ellipse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2">
            <a:extLst>
              <a:ext uri="{FF2B5EF4-FFF2-40B4-BE49-F238E27FC236}">
                <a16:creationId xmlns:a16="http://schemas.microsoft.com/office/drawing/2014/main" id="{D270E110-A7E6-590C-8CCC-8193D36B3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819275"/>
            <a:ext cx="609600" cy="47625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26</a:t>
            </a: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08A50EA3-9B6D-818E-18EC-FFE93AF1A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050" y="1819275"/>
            <a:ext cx="609600" cy="47625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18</a:t>
            </a:r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0AF4B03A-2712-9A84-82ED-910D9CF9B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650" y="1819275"/>
            <a:ext cx="609600" cy="47625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27</a:t>
            </a:r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BEC405DD-F8B2-E330-AE01-9285E3C6B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250" y="1819275"/>
            <a:ext cx="609600" cy="47625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12</a:t>
            </a:r>
          </a:p>
        </p:txBody>
      </p:sp>
      <p:sp>
        <p:nvSpPr>
          <p:cNvPr id="25" name="Rectangle 26">
            <a:extLst>
              <a:ext uri="{FF2B5EF4-FFF2-40B4-BE49-F238E27FC236}">
                <a16:creationId xmlns:a16="http://schemas.microsoft.com/office/drawing/2014/main" id="{11E8298A-2EF9-5A80-56B7-B8AC09509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5850" y="1819275"/>
            <a:ext cx="609600" cy="47625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14</a:t>
            </a:r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9B71AC92-AC94-2C0B-CB55-330B1D994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5450" y="1819275"/>
            <a:ext cx="609600" cy="47625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27</a:t>
            </a:r>
          </a:p>
        </p:txBody>
      </p:sp>
      <p:sp>
        <p:nvSpPr>
          <p:cNvPr id="27" name="Rectangle 28">
            <a:extLst>
              <a:ext uri="{FF2B5EF4-FFF2-40B4-BE49-F238E27FC236}">
                <a16:creationId xmlns:a16="http://schemas.microsoft.com/office/drawing/2014/main" id="{DA32E1AA-A41A-7C3C-362B-D381460A5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050" y="1819275"/>
            <a:ext cx="609600" cy="47625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19</a:t>
            </a:r>
          </a:p>
        </p:txBody>
      </p:sp>
      <p:sp>
        <p:nvSpPr>
          <p:cNvPr id="28" name="Text Box 29">
            <a:extLst>
              <a:ext uri="{FF2B5EF4-FFF2-40B4-BE49-F238E27FC236}">
                <a16:creationId xmlns:a16="http://schemas.microsoft.com/office/drawing/2014/main" id="{0D722C44-897B-4809-FDDB-CFC16CFC1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138" y="1881188"/>
            <a:ext cx="2205037" cy="420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7  observations</a:t>
            </a:r>
          </a:p>
        </p:txBody>
      </p:sp>
      <p:sp>
        <p:nvSpPr>
          <p:cNvPr id="29" name="Rectangle 30">
            <a:extLst>
              <a:ext uri="{FF2B5EF4-FFF2-40B4-BE49-F238E27FC236}">
                <a16:creationId xmlns:a16="http://schemas.microsoft.com/office/drawing/2014/main" id="{EFD5540C-4C37-6E90-B99D-6D42DE817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3286125"/>
            <a:ext cx="5086350" cy="857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median is the middle value.</a:t>
            </a:r>
          </a:p>
        </p:txBody>
      </p:sp>
      <p:sp>
        <p:nvSpPr>
          <p:cNvPr id="30" name="Rectangle 31">
            <a:extLst>
              <a:ext uri="{FF2B5EF4-FFF2-40B4-BE49-F238E27FC236}">
                <a16:creationId xmlns:a16="http://schemas.microsoft.com/office/drawing/2014/main" id="{56FBAB21-FD65-77BE-FBAA-1000BB41F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200" y="4067175"/>
            <a:ext cx="2628900" cy="628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Median =   19</a:t>
            </a:r>
          </a:p>
        </p:txBody>
      </p:sp>
      <p:sp>
        <p:nvSpPr>
          <p:cNvPr id="31" name="Oval 32">
            <a:extLst>
              <a:ext uri="{FF2B5EF4-FFF2-40B4-BE49-F238E27FC236}">
                <a16:creationId xmlns:a16="http://schemas.microsoft.com/office/drawing/2014/main" id="{2591B2D3-E359-C07E-733B-BBE1C9BE5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0" y="4092575"/>
            <a:ext cx="723900" cy="571500"/>
          </a:xfrm>
          <a:prstGeom prst="ellipse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0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9" grpId="0" autoUpdateAnimBg="0"/>
      <p:bldP spid="20" grpId="0" animBg="1"/>
      <p:bldP spid="29" grpId="0" autoUpdateAnimBg="0"/>
      <p:bldP spid="30" grpId="0" autoUpdateAnimBg="0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54">
            <a:extLst>
              <a:ext uri="{FF2B5EF4-FFF2-40B4-BE49-F238E27FC236}">
                <a16:creationId xmlns:a16="http://schemas.microsoft.com/office/drawing/2014/main" id="{5989587B-ECFA-2AF6-261F-156ABED4A0B0}"/>
              </a:ext>
            </a:extLst>
          </p:cNvPr>
          <p:cNvGrpSpPr>
            <a:grpSpLocks/>
          </p:cNvGrpSpPr>
          <p:nvPr/>
        </p:nvGrpSpPr>
        <p:grpSpPr bwMode="auto">
          <a:xfrm>
            <a:off x="1193800" y="2733675"/>
            <a:ext cx="4876800" cy="476250"/>
            <a:chOff x="768" y="1776"/>
            <a:chExt cx="3072" cy="300"/>
          </a:xfrm>
        </p:grpSpPr>
        <p:grpSp>
          <p:nvGrpSpPr>
            <p:cNvPr id="33" name="Group 49">
              <a:extLst>
                <a:ext uri="{FF2B5EF4-FFF2-40B4-BE49-F238E27FC236}">
                  <a16:creationId xmlns:a16="http://schemas.microsoft.com/office/drawing/2014/main" id="{DEC6F902-4C5E-B88D-F2C4-A7CFE8704A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776"/>
              <a:ext cx="2688" cy="300"/>
              <a:chOff x="900" y="1776"/>
              <a:chExt cx="2688" cy="300"/>
            </a:xfrm>
          </p:grpSpPr>
          <p:sp>
            <p:nvSpPr>
              <p:cNvPr id="35" name="Rectangle 9">
                <a:extLst>
                  <a:ext uri="{FF2B5EF4-FFF2-40B4-BE49-F238E27FC236}">
                    <a16:creationId xmlns:a16="http://schemas.microsoft.com/office/drawing/2014/main" id="{D0002C4D-9F39-AE32-9572-769D3D4853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0" y="1776"/>
                <a:ext cx="384" cy="300"/>
              </a:xfrm>
              <a:prstGeom prst="rect">
                <a:avLst/>
              </a:prstGeom>
              <a:gradFill rotWithShape="0">
                <a:gsLst>
                  <a:gs pos="0">
                    <a:srgbClr val="993366">
                      <a:gamma/>
                      <a:shade val="46275"/>
                      <a:invGamma/>
                    </a:srgbClr>
                  </a:gs>
                  <a:gs pos="50000">
                    <a:srgbClr val="993366"/>
                  </a:gs>
                  <a:gs pos="100000">
                    <a:srgbClr val="993366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endParaRPr>
              </a:p>
            </p:txBody>
          </p:sp>
          <p:sp>
            <p:nvSpPr>
              <p:cNvPr id="36" name="Rectangle 13">
                <a:extLst>
                  <a:ext uri="{FF2B5EF4-FFF2-40B4-BE49-F238E27FC236}">
                    <a16:creationId xmlns:a16="http://schemas.microsoft.com/office/drawing/2014/main" id="{71157D83-9252-1524-2FC6-CBCC275E2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4" y="1776"/>
                <a:ext cx="384" cy="300"/>
              </a:xfrm>
              <a:prstGeom prst="rect">
                <a:avLst/>
              </a:prstGeom>
              <a:gradFill rotWithShape="0">
                <a:gsLst>
                  <a:gs pos="0">
                    <a:srgbClr val="993366">
                      <a:gamma/>
                      <a:shade val="46275"/>
                      <a:invGamma/>
                    </a:srgbClr>
                  </a:gs>
                  <a:gs pos="50000">
                    <a:srgbClr val="993366"/>
                  </a:gs>
                  <a:gs pos="100000">
                    <a:srgbClr val="993366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endParaRPr>
              </a:p>
            </p:txBody>
          </p:sp>
          <p:sp>
            <p:nvSpPr>
              <p:cNvPr id="37" name="Rectangle 15">
                <a:extLst>
                  <a:ext uri="{FF2B5EF4-FFF2-40B4-BE49-F238E27FC236}">
                    <a16:creationId xmlns:a16="http://schemas.microsoft.com/office/drawing/2014/main" id="{17491E38-BE09-A287-F1FA-574A173889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2" y="1776"/>
                <a:ext cx="384" cy="300"/>
              </a:xfrm>
              <a:prstGeom prst="rect">
                <a:avLst/>
              </a:prstGeom>
              <a:gradFill rotWithShape="0">
                <a:gsLst>
                  <a:gs pos="0">
                    <a:srgbClr val="993366">
                      <a:gamma/>
                      <a:shade val="46275"/>
                      <a:invGamma/>
                    </a:srgbClr>
                  </a:gs>
                  <a:gs pos="50000">
                    <a:srgbClr val="993366"/>
                  </a:gs>
                  <a:gs pos="100000">
                    <a:srgbClr val="993366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endParaRPr>
              </a:p>
            </p:txBody>
          </p:sp>
          <p:sp>
            <p:nvSpPr>
              <p:cNvPr id="38" name="Rectangle 16">
                <a:extLst>
                  <a:ext uri="{FF2B5EF4-FFF2-40B4-BE49-F238E27FC236}">
                    <a16:creationId xmlns:a16="http://schemas.microsoft.com/office/drawing/2014/main" id="{AC5E8586-82B6-C2C4-FCE6-105836059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6" y="1776"/>
                <a:ext cx="384" cy="300"/>
              </a:xfrm>
              <a:prstGeom prst="rect">
                <a:avLst/>
              </a:prstGeom>
              <a:gradFill rotWithShape="0">
                <a:gsLst>
                  <a:gs pos="0">
                    <a:srgbClr val="993366">
                      <a:gamma/>
                      <a:shade val="46275"/>
                      <a:invGamma/>
                    </a:srgbClr>
                  </a:gs>
                  <a:gs pos="50000">
                    <a:srgbClr val="993366"/>
                  </a:gs>
                  <a:gs pos="100000">
                    <a:srgbClr val="993366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endParaRPr>
              </a:p>
            </p:txBody>
          </p:sp>
          <p:sp>
            <p:nvSpPr>
              <p:cNvPr id="39" name="Rectangle 17">
                <a:extLst>
                  <a:ext uri="{FF2B5EF4-FFF2-40B4-BE49-F238E27FC236}">
                    <a16:creationId xmlns:a16="http://schemas.microsoft.com/office/drawing/2014/main" id="{9A3F5708-7EBE-6813-A910-6C19CA3AD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" y="1776"/>
                <a:ext cx="384" cy="300"/>
              </a:xfrm>
              <a:prstGeom prst="rect">
                <a:avLst/>
              </a:prstGeom>
              <a:gradFill rotWithShape="0">
                <a:gsLst>
                  <a:gs pos="0">
                    <a:srgbClr val="993366">
                      <a:gamma/>
                      <a:shade val="46275"/>
                      <a:invGamma/>
                    </a:srgbClr>
                  </a:gs>
                  <a:gs pos="50000">
                    <a:srgbClr val="993366"/>
                  </a:gs>
                  <a:gs pos="100000">
                    <a:srgbClr val="993366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endParaRPr>
              </a:p>
            </p:txBody>
          </p:sp>
          <p:sp>
            <p:nvSpPr>
              <p:cNvPr id="40" name="Rectangle 46">
                <a:extLst>
                  <a:ext uri="{FF2B5EF4-FFF2-40B4-BE49-F238E27FC236}">
                    <a16:creationId xmlns:a16="http://schemas.microsoft.com/office/drawing/2014/main" id="{D135A2F9-3D0A-C241-5DF7-8D4D1E8753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" y="1776"/>
                <a:ext cx="384" cy="300"/>
              </a:xfrm>
              <a:prstGeom prst="rect">
                <a:avLst/>
              </a:prstGeom>
              <a:gradFill rotWithShape="0">
                <a:gsLst>
                  <a:gs pos="0">
                    <a:srgbClr val="993366">
                      <a:gamma/>
                      <a:shade val="46275"/>
                      <a:invGamma/>
                    </a:srgbClr>
                  </a:gs>
                  <a:gs pos="50000">
                    <a:srgbClr val="993366"/>
                  </a:gs>
                  <a:gs pos="100000">
                    <a:srgbClr val="993366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endParaRPr>
              </a:p>
            </p:txBody>
          </p:sp>
          <p:sp>
            <p:nvSpPr>
              <p:cNvPr id="41" name="Rectangle 48">
                <a:extLst>
                  <a:ext uri="{FF2B5EF4-FFF2-40B4-BE49-F238E27FC236}">
                    <a16:creationId xmlns:a16="http://schemas.microsoft.com/office/drawing/2014/main" id="{A7CADC94-0578-D819-4A47-6C9927D7C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4" y="1776"/>
                <a:ext cx="384" cy="300"/>
              </a:xfrm>
              <a:prstGeom prst="rect">
                <a:avLst/>
              </a:prstGeom>
              <a:gradFill rotWithShape="0">
                <a:gsLst>
                  <a:gs pos="0">
                    <a:srgbClr val="993366">
                      <a:gamma/>
                      <a:shade val="46275"/>
                      <a:invGamma/>
                    </a:srgbClr>
                  </a:gs>
                  <a:gs pos="50000">
                    <a:srgbClr val="993366"/>
                  </a:gs>
                  <a:gs pos="100000">
                    <a:srgbClr val="993366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endParaRPr>
              </a:p>
            </p:txBody>
          </p:sp>
        </p:grpSp>
        <p:sp>
          <p:nvSpPr>
            <p:cNvPr id="34" name="Rectangle 52">
              <a:extLst>
                <a:ext uri="{FF2B5EF4-FFF2-40B4-BE49-F238E27FC236}">
                  <a16:creationId xmlns:a16="http://schemas.microsoft.com/office/drawing/2014/main" id="{4FC6C2BC-4803-6A4A-F7F1-FDFD46842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776"/>
              <a:ext cx="384" cy="300"/>
            </a:xfrm>
            <a:prstGeom prst="rect">
              <a:avLst/>
            </a:prstGeom>
            <a:gradFill rotWithShape="0">
              <a:gsLst>
                <a:gs pos="0">
                  <a:srgbClr val="993366">
                    <a:gamma/>
                    <a:shade val="46275"/>
                    <a:invGamma/>
                  </a:srgbClr>
                </a:gs>
                <a:gs pos="50000">
                  <a:srgbClr val="993366"/>
                </a:gs>
                <a:gs pos="100000">
                  <a:srgbClr val="9933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42" name="Oval 53">
            <a:extLst>
              <a:ext uri="{FF2B5EF4-FFF2-40B4-BE49-F238E27FC236}">
                <a16:creationId xmlns:a16="http://schemas.microsoft.com/office/drawing/2014/main" id="{71480E68-47B9-66FB-3604-DED19C79B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300" y="4124325"/>
            <a:ext cx="838200" cy="666750"/>
          </a:xfrm>
          <a:prstGeom prst="ellipse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32">
            <a:extLst>
              <a:ext uri="{FF2B5EF4-FFF2-40B4-BE49-F238E27FC236}">
                <a16:creationId xmlns:a16="http://schemas.microsoft.com/office/drawing/2014/main" id="{15B98F6D-AEA9-84A3-C896-BEEB20A52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25" y="2747963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12</a:t>
            </a:r>
          </a:p>
        </p:txBody>
      </p:sp>
      <p:sp>
        <p:nvSpPr>
          <p:cNvPr id="44" name="Text Box 33">
            <a:extLst>
              <a:ext uri="{FF2B5EF4-FFF2-40B4-BE49-F238E27FC236}">
                <a16:creationId xmlns:a16="http://schemas.microsoft.com/office/drawing/2014/main" id="{884BFC01-F76B-6185-A26D-14B714847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725" y="2747963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14</a:t>
            </a:r>
          </a:p>
        </p:txBody>
      </p:sp>
      <p:sp>
        <p:nvSpPr>
          <p:cNvPr id="45" name="Text Box 35">
            <a:extLst>
              <a:ext uri="{FF2B5EF4-FFF2-40B4-BE49-F238E27FC236}">
                <a16:creationId xmlns:a16="http://schemas.microsoft.com/office/drawing/2014/main" id="{41FB6294-BA57-FB8E-C86D-CDAA466B4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925" y="2747963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19</a:t>
            </a:r>
          </a:p>
        </p:txBody>
      </p:sp>
      <p:sp>
        <p:nvSpPr>
          <p:cNvPr id="46" name="Text Box 37">
            <a:extLst>
              <a:ext uri="{FF2B5EF4-FFF2-40B4-BE49-F238E27FC236}">
                <a16:creationId xmlns:a16="http://schemas.microsoft.com/office/drawing/2014/main" id="{AE93197A-E658-AAAB-F6E3-9B741B400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2525" y="2747963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26</a:t>
            </a:r>
          </a:p>
        </p:txBody>
      </p:sp>
      <p:sp>
        <p:nvSpPr>
          <p:cNvPr id="47" name="Text Box 38">
            <a:extLst>
              <a:ext uri="{FF2B5EF4-FFF2-40B4-BE49-F238E27FC236}">
                <a16:creationId xmlns:a16="http://schemas.microsoft.com/office/drawing/2014/main" id="{1D38ED58-E439-26B9-A550-DA1A12210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25" y="2747963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27</a:t>
            </a:r>
          </a:p>
        </p:txBody>
      </p:sp>
      <p:sp>
        <p:nvSpPr>
          <p:cNvPr id="48" name="Text Box 47">
            <a:extLst>
              <a:ext uri="{FF2B5EF4-FFF2-40B4-BE49-F238E27FC236}">
                <a16:creationId xmlns:a16="http://schemas.microsoft.com/office/drawing/2014/main" id="{5AF355A3-AEF1-A15D-B82D-63281F676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3325" y="2747963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18</a:t>
            </a:r>
          </a:p>
        </p:txBody>
      </p:sp>
      <p:sp>
        <p:nvSpPr>
          <p:cNvPr id="49" name="Rectangle 19">
            <a:extLst>
              <a:ext uri="{FF2B5EF4-FFF2-40B4-BE49-F238E27FC236}">
                <a16:creationId xmlns:a16="http://schemas.microsoft.com/office/drawing/2014/main" id="{49795B04-F672-28B4-27A3-605A9FAED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400" y="2733675"/>
            <a:ext cx="609600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27</a:t>
            </a:r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43D252C7-B7CF-625D-283E-730F77372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962025"/>
            <a:ext cx="7810500" cy="1009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For an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even number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of observations: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</a:t>
            </a:r>
          </a:p>
        </p:txBody>
      </p:sp>
      <p:sp>
        <p:nvSpPr>
          <p:cNvPr id="52" name="Text Box 20">
            <a:extLst>
              <a:ext uri="{FF2B5EF4-FFF2-40B4-BE49-F238E27FC236}">
                <a16:creationId xmlns:a16="http://schemas.microsoft.com/office/drawing/2014/main" id="{D06E5457-9F84-6C38-A8FE-E5E822C26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747963"/>
            <a:ext cx="27051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 ascending order</a:t>
            </a:r>
          </a:p>
        </p:txBody>
      </p:sp>
      <p:sp>
        <p:nvSpPr>
          <p:cNvPr id="53" name="Oval 21">
            <a:extLst>
              <a:ext uri="{FF2B5EF4-FFF2-40B4-BE49-F238E27FC236}">
                <a16:creationId xmlns:a16="http://schemas.microsoft.com/office/drawing/2014/main" id="{720570D7-856A-C47F-1629-04D6654CC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650" y="2619375"/>
            <a:ext cx="1181100" cy="704850"/>
          </a:xfrm>
          <a:prstGeom prst="ellipse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22">
            <a:extLst>
              <a:ext uri="{FF2B5EF4-FFF2-40B4-BE49-F238E27FC236}">
                <a16:creationId xmlns:a16="http://schemas.microsoft.com/office/drawing/2014/main" id="{27C80F35-1383-0601-2A55-FFA6FBF8A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800" y="1819275"/>
            <a:ext cx="609600" cy="47625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26</a:t>
            </a:r>
          </a:p>
        </p:txBody>
      </p:sp>
      <p:sp>
        <p:nvSpPr>
          <p:cNvPr id="55" name="Rectangle 23">
            <a:extLst>
              <a:ext uri="{FF2B5EF4-FFF2-40B4-BE49-F238E27FC236}">
                <a16:creationId xmlns:a16="http://schemas.microsoft.com/office/drawing/2014/main" id="{D715ACAE-DBA4-E7BC-2D19-DADBF5B1E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400" y="1819275"/>
            <a:ext cx="609600" cy="47625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18</a:t>
            </a:r>
          </a:p>
        </p:txBody>
      </p:sp>
      <p:sp>
        <p:nvSpPr>
          <p:cNvPr id="56" name="Rectangle 24">
            <a:extLst>
              <a:ext uri="{FF2B5EF4-FFF2-40B4-BE49-F238E27FC236}">
                <a16:creationId xmlns:a16="http://schemas.microsoft.com/office/drawing/2014/main" id="{EA259DDD-4819-ADC9-0D95-CBEACD42B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1819275"/>
            <a:ext cx="609600" cy="47625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27</a:t>
            </a:r>
          </a:p>
        </p:txBody>
      </p:sp>
      <p:sp>
        <p:nvSpPr>
          <p:cNvPr id="57" name="Rectangle 25">
            <a:extLst>
              <a:ext uri="{FF2B5EF4-FFF2-40B4-BE49-F238E27FC236}">
                <a16:creationId xmlns:a16="http://schemas.microsoft.com/office/drawing/2014/main" id="{E7A09953-C772-518E-9B6C-A16427D09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2600" y="1819275"/>
            <a:ext cx="609600" cy="47625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12</a:t>
            </a:r>
          </a:p>
        </p:txBody>
      </p:sp>
      <p:sp>
        <p:nvSpPr>
          <p:cNvPr id="58" name="Rectangle 26">
            <a:extLst>
              <a:ext uri="{FF2B5EF4-FFF2-40B4-BE49-F238E27FC236}">
                <a16:creationId xmlns:a16="http://schemas.microsoft.com/office/drawing/2014/main" id="{886B7EEA-0E5E-78B4-41DE-35A50086E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2200" y="1819275"/>
            <a:ext cx="609600" cy="47625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14</a:t>
            </a:r>
          </a:p>
        </p:txBody>
      </p:sp>
      <p:sp>
        <p:nvSpPr>
          <p:cNvPr id="59" name="Rectangle 27">
            <a:extLst>
              <a:ext uri="{FF2B5EF4-FFF2-40B4-BE49-F238E27FC236}">
                <a16:creationId xmlns:a16="http://schemas.microsoft.com/office/drawing/2014/main" id="{3958BF9C-5F81-6E10-665E-6E7EA0C53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00" y="1819275"/>
            <a:ext cx="609600" cy="47625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27</a:t>
            </a:r>
          </a:p>
        </p:txBody>
      </p:sp>
      <p:sp>
        <p:nvSpPr>
          <p:cNvPr id="60" name="Rectangle 28">
            <a:extLst>
              <a:ext uri="{FF2B5EF4-FFF2-40B4-BE49-F238E27FC236}">
                <a16:creationId xmlns:a16="http://schemas.microsoft.com/office/drawing/2014/main" id="{D38ABB64-7C3D-5438-489F-E4CF7FB7F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400" y="1819275"/>
            <a:ext cx="609600" cy="47625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30</a:t>
            </a:r>
          </a:p>
        </p:txBody>
      </p:sp>
      <p:sp>
        <p:nvSpPr>
          <p:cNvPr id="61" name="Text Box 29">
            <a:extLst>
              <a:ext uri="{FF2B5EF4-FFF2-40B4-BE49-F238E27FC236}">
                <a16:creationId xmlns:a16="http://schemas.microsoft.com/office/drawing/2014/main" id="{092727AE-FD9D-59FB-AD90-E0C258EE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1881188"/>
            <a:ext cx="2205037" cy="420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8  observations</a:t>
            </a:r>
          </a:p>
        </p:txBody>
      </p:sp>
      <p:sp>
        <p:nvSpPr>
          <p:cNvPr id="62" name="Rectangle 43">
            <a:extLst>
              <a:ext uri="{FF2B5EF4-FFF2-40B4-BE49-F238E27FC236}">
                <a16:creationId xmlns:a16="http://schemas.microsoft.com/office/drawing/2014/main" id="{980FF097-52C4-2092-EF3D-5A0EB4C71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550" y="3362325"/>
            <a:ext cx="7296150" cy="723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median is the average of the middle two values.</a:t>
            </a:r>
          </a:p>
        </p:txBody>
      </p:sp>
      <p:sp>
        <p:nvSpPr>
          <p:cNvPr id="63" name="Rectangle 50">
            <a:extLst>
              <a:ext uri="{FF2B5EF4-FFF2-40B4-BE49-F238E27FC236}">
                <a16:creationId xmlns:a16="http://schemas.microsoft.com/office/drawing/2014/main" id="{11BCBAED-A014-7FAB-E018-6924307F5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350" y="4029075"/>
            <a:ext cx="4305300" cy="857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Median = (19 + 26)/2 =   22.5</a:t>
            </a:r>
          </a:p>
        </p:txBody>
      </p:sp>
      <p:sp>
        <p:nvSpPr>
          <p:cNvPr id="64" name="Rectangle 51">
            <a:extLst>
              <a:ext uri="{FF2B5EF4-FFF2-40B4-BE49-F238E27FC236}">
                <a16:creationId xmlns:a16="http://schemas.microsoft.com/office/drawing/2014/main" id="{1A036ED4-3E94-FE34-25C7-A79DDD6E6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0" y="1819275"/>
            <a:ext cx="609600" cy="47625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19</a:t>
            </a:r>
          </a:p>
        </p:txBody>
      </p:sp>
      <p:sp>
        <p:nvSpPr>
          <p:cNvPr id="65" name="Rectangle 55">
            <a:extLst>
              <a:ext uri="{FF2B5EF4-FFF2-40B4-BE49-F238E27FC236}">
                <a16:creationId xmlns:a16="http://schemas.microsoft.com/office/drawing/2014/main" id="{1883368C-F138-A9AB-4980-A7863E660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0" y="2733675"/>
            <a:ext cx="609600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01877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5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utoUpdateAnimBg="0"/>
      <p:bldP spid="44" grpId="0" autoUpdateAnimBg="0"/>
      <p:bldP spid="45" grpId="0" autoUpdateAnimBg="0"/>
      <p:bldP spid="46" grpId="0" autoUpdateAnimBg="0"/>
      <p:bldP spid="47" grpId="0" autoUpdateAnimBg="0"/>
      <p:bldP spid="48" grpId="0" autoUpdateAnimBg="0"/>
      <p:bldP spid="49" grpId="0" autoUpdateAnimBg="0"/>
      <p:bldP spid="52" grpId="0" autoUpdateAnimBg="0"/>
      <p:bldP spid="53" grpId="0" animBg="1"/>
      <p:bldP spid="62" grpId="0" autoUpdateAnimBg="0"/>
      <p:bldP spid="63" grpId="0" autoUpdateAnimBg="0"/>
      <p:bldP spid="6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812800" y="1496012"/>
            <a:ext cx="10490200" cy="4351338"/>
          </a:xfrm>
        </p:spPr>
        <p:txBody>
          <a:bodyPr>
            <a:noAutofit/>
          </a:bodyPr>
          <a:lstStyle/>
          <a:p>
            <a:pPr algn="just">
              <a:spcAft>
                <a:spcPts val="1200"/>
              </a:spcAft>
              <a:buSzPct val="100000"/>
              <a:buFont typeface="Wingdings" panose="05000000000000000000" pitchFamily="2" charset="2"/>
              <a:buChar char="Ø"/>
              <a:tabLst>
                <a:tab pos="7796213" algn="l"/>
              </a:tabLst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frequently occurring value in a data set.</a:t>
            </a:r>
          </a:p>
          <a:p>
            <a:pPr algn="just">
              <a:spcAft>
                <a:spcPts val="1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Applicable to all levels of data measurement (nominal, ordinal, interval, and ratio)</a:t>
            </a:r>
          </a:p>
          <a:p>
            <a:pPr algn="just">
              <a:spcAft>
                <a:spcPts val="1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Bimodal -- Data sets that have two modes</a:t>
            </a:r>
          </a:p>
          <a:p>
            <a:pPr algn="just">
              <a:spcAft>
                <a:spcPts val="1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Multimodal -- Data sets that contain more than two modes</a:t>
            </a:r>
          </a:p>
          <a:p>
            <a:pPr algn="just">
              <a:spcAft>
                <a:spcPts val="1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The mode is 44.</a:t>
            </a:r>
          </a:p>
          <a:p>
            <a:pPr algn="just">
              <a:spcAft>
                <a:spcPts val="1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more 44s than any other value.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173613A-7491-71ED-F8C8-9657A0C364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2800" y="399881"/>
            <a:ext cx="10490200" cy="100982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A7A6DDF-6431-D8FE-F511-4C633C174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2862191"/>
            <a:ext cx="2515203" cy="37401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812800" y="1496012"/>
            <a:ext cx="10490200" cy="4351338"/>
          </a:xfrm>
        </p:spPr>
        <p:txBody>
          <a:bodyPr>
            <a:noAutofit/>
          </a:bodyPr>
          <a:lstStyle/>
          <a:p>
            <a:pPr algn="just">
              <a:spcAft>
                <a:spcPts val="1200"/>
              </a:spcAft>
              <a:buSzPct val="100000"/>
              <a:buFont typeface="Wingdings" panose="05000000000000000000" pitchFamily="2" charset="2"/>
              <a:buChar char="Ø"/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is different from mean but somewhat similar to median,  because it is not actually calculated by process of arithmetic.</a:t>
            </a:r>
          </a:p>
          <a:p>
            <a:pPr algn="just">
              <a:spcAft>
                <a:spcPts val="1200"/>
              </a:spcAft>
              <a:buSzPct val="100000"/>
              <a:buFont typeface="Wingdings" panose="05000000000000000000" pitchFamily="2" charset="2"/>
              <a:buChar char="Ø"/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can be used as a measure of location for quantitative as well as qualitative data.</a:t>
            </a:r>
          </a:p>
          <a:p>
            <a:pPr algn="just">
              <a:spcAft>
                <a:spcPts val="1200"/>
              </a:spcAft>
              <a:buSzPct val="100000"/>
              <a:buFont typeface="Wingdings" panose="05000000000000000000" pitchFamily="2" charset="2"/>
              <a:buChar char="Ø"/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is not affected by extreme values and can be used for open-ended data also.</a:t>
            </a:r>
          </a:p>
          <a:p>
            <a:pPr algn="just">
              <a:spcAft>
                <a:spcPts val="1200"/>
              </a:spcAft>
              <a:buSzPct val="100000"/>
              <a:buFont typeface="Wingdings" panose="05000000000000000000" pitchFamily="2" charset="2"/>
              <a:buChar char="Ø"/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data set has two or more modes, it is difficult to intercept.</a:t>
            </a:r>
          </a:p>
          <a:p>
            <a:pPr algn="just">
              <a:buSzPct val="100000"/>
              <a:buFont typeface="Wingdings" panose="05000000000000000000" pitchFamily="2" charset="2"/>
              <a:buChar char="Ø"/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continuous data, sometimes there is no mode.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173613A-7491-71ED-F8C8-9657A0C364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2800" y="399881"/>
            <a:ext cx="10490200" cy="100982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726804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86D9E27-C53F-57B5-25BC-CF44087D3F1B}"/>
              </a:ext>
            </a:extLst>
          </p:cNvPr>
          <p:cNvSpPr txBox="1">
            <a:spLocks noChangeArrowheads="1"/>
          </p:cNvSpPr>
          <p:nvPr/>
        </p:nvSpPr>
        <p:spPr>
          <a:xfrm>
            <a:off x="1006643" y="467391"/>
            <a:ext cx="7772400" cy="711200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</a:p>
        </p:txBody>
      </p:sp>
      <p:sp>
        <p:nvSpPr>
          <p:cNvPr id="3" name="Oval 1184">
            <a:extLst>
              <a:ext uri="{FF2B5EF4-FFF2-40B4-BE49-F238E27FC236}">
                <a16:creationId xmlns:a16="http://schemas.microsoft.com/office/drawing/2014/main" id="{589FD60B-108E-9565-418D-17B208353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306" y="2312066"/>
            <a:ext cx="860425" cy="514350"/>
          </a:xfrm>
          <a:prstGeom prst="ellipse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200">
            <a:extLst>
              <a:ext uri="{FF2B5EF4-FFF2-40B4-BE49-F238E27FC236}">
                <a16:creationId xmlns:a16="http://schemas.microsoft.com/office/drawing/2014/main" id="{0FF4762C-39A1-A5A1-BAF9-7E0FF6919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793" y="1854866"/>
            <a:ext cx="558165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450 occurred most frequently (7 times)</a:t>
            </a:r>
          </a:p>
        </p:txBody>
      </p:sp>
      <p:sp>
        <p:nvSpPr>
          <p:cNvPr id="6" name="Rectangle 1201">
            <a:extLst>
              <a:ext uri="{FF2B5EF4-FFF2-40B4-BE49-F238E27FC236}">
                <a16:creationId xmlns:a16="http://schemas.microsoft.com/office/drawing/2014/main" id="{BF778781-3F3F-47D7-F60C-55F0DB09E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243" y="2350166"/>
            <a:ext cx="2114550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Mode =   450</a:t>
            </a:r>
          </a:p>
        </p:txBody>
      </p:sp>
      <p:sp>
        <p:nvSpPr>
          <p:cNvPr id="7" name="AutoShape 1791">
            <a:extLst>
              <a:ext uri="{FF2B5EF4-FFF2-40B4-BE49-F238E27FC236}">
                <a16:creationId xmlns:a16="http://schemas.microsoft.com/office/drawing/2014/main" id="{B7BF6DE9-1622-46E6-2BDA-4EA6FD862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768" y="5544216"/>
            <a:ext cx="4281488" cy="40862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99CC">
                  <a:gamma/>
                  <a:shade val="46275"/>
                  <a:invGamma/>
                </a:srgbClr>
              </a:gs>
              <a:gs pos="50000">
                <a:srgbClr val="0099CC"/>
              </a:gs>
              <a:gs pos="100000">
                <a:srgbClr val="0099CC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Note: Data is in ascending order.</a:t>
            </a:r>
          </a:p>
        </p:txBody>
      </p:sp>
      <p:pic>
        <p:nvPicPr>
          <p:cNvPr id="8" name="Picture 1792">
            <a:extLst>
              <a:ext uri="{FF2B5EF4-FFF2-40B4-BE49-F238E27FC236}">
                <a16:creationId xmlns:a16="http://schemas.microsoft.com/office/drawing/2014/main" id="{B204D573-7C47-5F05-ABF0-D1A818E9D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1256" y="2920079"/>
            <a:ext cx="7775575" cy="2517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9" name="Rectangle 1197">
            <a:extLst>
              <a:ext uri="{FF2B5EF4-FFF2-40B4-BE49-F238E27FC236}">
                <a16:creationId xmlns:a16="http://schemas.microsoft.com/office/drawing/2014/main" id="{8C97B0E1-8D58-1A28-784C-F87A38BDD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843" y="3613816"/>
            <a:ext cx="3886200" cy="387350"/>
          </a:xfrm>
          <a:prstGeom prst="rect">
            <a:avLst/>
          </a:prstGeom>
          <a:noFill/>
          <a:ln w="5715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198">
            <a:extLst>
              <a:ext uri="{FF2B5EF4-FFF2-40B4-BE49-F238E27FC236}">
                <a16:creationId xmlns:a16="http://schemas.microsoft.com/office/drawing/2014/main" id="{1A26FBD9-911D-DDDA-A1FA-828FADD79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743" y="3289966"/>
            <a:ext cx="1574800" cy="349250"/>
          </a:xfrm>
          <a:prstGeom prst="rect">
            <a:avLst/>
          </a:prstGeom>
          <a:noFill/>
          <a:ln w="5715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793">
            <a:extLst>
              <a:ext uri="{FF2B5EF4-FFF2-40B4-BE49-F238E27FC236}">
                <a16:creationId xmlns:a16="http://schemas.microsoft.com/office/drawing/2014/main" id="{A1BB39D0-6CDB-4866-F7F3-8621592AF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543" y="1397666"/>
            <a:ext cx="535305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Example:  Apartment Rents</a:t>
            </a:r>
          </a:p>
        </p:txBody>
      </p:sp>
    </p:spTree>
    <p:extLst>
      <p:ext uri="{BB962C8B-B14F-4D97-AF65-F5344CB8AC3E}">
        <p14:creationId xmlns:p14="http://schemas.microsoft.com/office/powerpoint/2010/main" val="279789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utoUpdateAnimBg="0"/>
      <p:bldP spid="6" grpId="0" autoUpdateAnimBg="0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D7B872-234C-FB2C-BC5B-D9A4E8EF7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9041"/>
            <a:ext cx="7772400" cy="3770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Difference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14BAA5-2098-A819-733D-D6035118E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691471"/>
              </p:ext>
            </p:extLst>
          </p:nvPr>
        </p:nvGraphicFramePr>
        <p:xfrm>
          <a:off x="499730" y="882497"/>
          <a:ext cx="11036600" cy="5808481"/>
        </p:xfrm>
        <a:graphic>
          <a:graphicData uri="http://schemas.openxmlformats.org/drawingml/2006/table">
            <a:tbl>
              <a:tblPr/>
              <a:tblGrid>
                <a:gridCol w="776177">
                  <a:extLst>
                    <a:ext uri="{9D8B030D-6E8A-4147-A177-3AD203B41FA5}">
                      <a16:colId xmlns:a16="http://schemas.microsoft.com/office/drawing/2014/main" val="3992005207"/>
                    </a:ext>
                  </a:extLst>
                </a:gridCol>
                <a:gridCol w="3402419">
                  <a:extLst>
                    <a:ext uri="{9D8B030D-6E8A-4147-A177-3AD203B41FA5}">
                      <a16:colId xmlns:a16="http://schemas.microsoft.com/office/drawing/2014/main" val="2599983422"/>
                    </a:ext>
                  </a:extLst>
                </a:gridCol>
                <a:gridCol w="3668232">
                  <a:extLst>
                    <a:ext uri="{9D8B030D-6E8A-4147-A177-3AD203B41FA5}">
                      <a16:colId xmlns:a16="http://schemas.microsoft.com/office/drawing/2014/main" val="1532625202"/>
                    </a:ext>
                  </a:extLst>
                </a:gridCol>
                <a:gridCol w="3189772">
                  <a:extLst>
                    <a:ext uri="{9D8B030D-6E8A-4147-A177-3AD203B41FA5}">
                      <a16:colId xmlns:a16="http://schemas.microsoft.com/office/drawing/2014/main" val="3586527891"/>
                    </a:ext>
                  </a:extLst>
                </a:gridCol>
              </a:tblGrid>
              <a:tr h="5359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Sr.No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183468"/>
                  </a:ext>
                </a:extLst>
              </a:tr>
              <a:tr h="10903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average taken of given observations is called Mean. 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middle number in a given set of observations is called Median.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most frequently occurred number in a given set of observations is called mode.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148713"/>
                  </a:ext>
                </a:extLst>
              </a:tr>
              <a:tr h="8131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up all the numbers and divide by the total number of terms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 all the numbers in ascending or descending order 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the mode is derived when a number has frequency occurred in a series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155611"/>
                  </a:ext>
                </a:extLst>
              </a:tr>
              <a:tr h="10903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Once the above step is finished, what we get is the mean.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arranging everything from smallest to biggest, take out the middle number, which is your median.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mode can be one or more than one. It is possible to have no mode at all, as well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646712"/>
                  </a:ext>
                </a:extLst>
              </a:tr>
              <a:tr h="10903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is the arithmetic mean or in a  simple way can be a simple average or weighted average. 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 series have even numbers, median is the simple average of the middle pair of numbers. 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there is a unique data set, there is no mode at all.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452045"/>
                  </a:ext>
                </a:extLst>
              </a:tr>
              <a:tr h="8131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 data is normally distributed, the mean is widely preferred.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 data distribution is skewed, median is the best representative.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 there is a nominal distribution of data, the mode is preferred.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769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976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EA99AB4-83F8-7982-8EAE-2AE64B4AE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450" y="57086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0AE2D998-0B49-E36B-8779-049A3DCBA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676400"/>
            <a:ext cx="8140700" cy="4254500"/>
          </a:xfrm>
          <a:prstGeom prst="rect">
            <a:avLst/>
          </a:prstGeom>
          <a:solidFill>
            <a:schemeClr val="tx1"/>
          </a:solidFill>
          <a:ln w="50800">
            <a:solidFill>
              <a:srgbClr val="F6BF6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721CD4CA-3949-782E-E74F-94BB75E3FF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512763"/>
            <a:ext cx="8458200" cy="838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Variability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42E8E389-9DC1-8708-27E8-38E4F5AA0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5" y="1779588"/>
            <a:ext cx="2247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C83C6CC6-DD50-4C0E-7D94-2CF825D4D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6614" y="1952626"/>
            <a:ext cx="1029129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</a:p>
        </p:txBody>
      </p:sp>
      <p:sp>
        <p:nvSpPr>
          <p:cNvPr id="43016" name="Rectangle 8">
            <a:extLst>
              <a:ext uri="{FF2B5EF4-FFF2-40B4-BE49-F238E27FC236}">
                <a16:creationId xmlns:a16="http://schemas.microsoft.com/office/drawing/2014/main" id="{CDAF3909-C376-25A4-C9B6-ACBD0F7FD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9964" y="4105276"/>
            <a:ext cx="1029129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</a:p>
        </p:txBody>
      </p:sp>
      <p:grpSp>
        <p:nvGrpSpPr>
          <p:cNvPr id="43019" name="Group 11">
            <a:extLst>
              <a:ext uri="{FF2B5EF4-FFF2-40B4-BE49-F238E27FC236}">
                <a16:creationId xmlns:a16="http://schemas.microsoft.com/office/drawing/2014/main" id="{DD4CAB7A-D81F-03E0-E2D2-1245F1189C93}"/>
              </a:ext>
            </a:extLst>
          </p:cNvPr>
          <p:cNvGrpSpPr>
            <a:grpSpLocks/>
          </p:cNvGrpSpPr>
          <p:nvPr/>
        </p:nvGrpSpPr>
        <p:grpSpPr bwMode="auto">
          <a:xfrm>
            <a:off x="8804278" y="1781175"/>
            <a:ext cx="1138238" cy="1493838"/>
            <a:chOff x="4590" y="1462"/>
            <a:chExt cx="717" cy="941"/>
          </a:xfrm>
        </p:grpSpPr>
        <p:pic>
          <p:nvPicPr>
            <p:cNvPr id="43017" name="Picture 9">
              <a:extLst>
                <a:ext uri="{FF2B5EF4-FFF2-40B4-BE49-F238E27FC236}">
                  <a16:creationId xmlns:a16="http://schemas.microsoft.com/office/drawing/2014/main" id="{7C38DC08-92D5-78D8-6661-826227C2D54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0" y="1799"/>
              <a:ext cx="686" cy="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018" name="Rectangle 10">
              <a:extLst>
                <a:ext uri="{FF2B5EF4-FFF2-40B4-BE49-F238E27FC236}">
                  <a16:creationId xmlns:a16="http://schemas.microsoft.com/office/drawing/2014/main" id="{1B199376-0D3C-8474-0E61-60B8198B6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" y="1462"/>
              <a:ext cx="648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8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Mean</a:t>
              </a:r>
            </a:p>
          </p:txBody>
        </p:sp>
      </p:grpSp>
      <p:grpSp>
        <p:nvGrpSpPr>
          <p:cNvPr id="43038" name="Group 30">
            <a:extLst>
              <a:ext uri="{FF2B5EF4-FFF2-40B4-BE49-F238E27FC236}">
                <a16:creationId xmlns:a16="http://schemas.microsoft.com/office/drawing/2014/main" id="{8A49D6CE-6A4E-270A-EACD-A6EA84B5DB00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1746250"/>
            <a:ext cx="7843838" cy="3970338"/>
            <a:chOff x="366" y="1426"/>
            <a:chExt cx="4941" cy="2501"/>
          </a:xfrm>
        </p:grpSpPr>
        <p:grpSp>
          <p:nvGrpSpPr>
            <p:cNvPr id="43026" name="Group 18">
              <a:extLst>
                <a:ext uri="{FF2B5EF4-FFF2-40B4-BE49-F238E27FC236}">
                  <a16:creationId xmlns:a16="http://schemas.microsoft.com/office/drawing/2014/main" id="{82B8D366-D554-298E-99E3-EB0E79F5C6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" y="1426"/>
              <a:ext cx="3422" cy="977"/>
              <a:chOff x="366" y="1426"/>
              <a:chExt cx="3422" cy="977"/>
            </a:xfrm>
          </p:grpSpPr>
          <p:grpSp>
            <p:nvGrpSpPr>
              <p:cNvPr id="43024" name="Group 16">
                <a:extLst>
                  <a:ext uri="{FF2B5EF4-FFF2-40B4-BE49-F238E27FC236}">
                    <a16:creationId xmlns:a16="http://schemas.microsoft.com/office/drawing/2014/main" id="{213A7B02-164D-4C5A-FECD-6692854783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6" y="1799"/>
                <a:ext cx="3422" cy="604"/>
                <a:chOff x="366" y="1799"/>
                <a:chExt cx="3422" cy="604"/>
              </a:xfrm>
            </p:grpSpPr>
            <p:pic>
              <p:nvPicPr>
                <p:cNvPr id="43020" name="Picture 12">
                  <a:extLst>
                    <a:ext uri="{FF2B5EF4-FFF2-40B4-BE49-F238E27FC236}">
                      <a16:creationId xmlns:a16="http://schemas.microsoft.com/office/drawing/2014/main" id="{C6439DFA-AF38-1CCF-8E24-2B8A68BAD4BF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6" y="1799"/>
                  <a:ext cx="686" cy="6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3021" name="Picture 13">
                  <a:extLst>
                    <a:ext uri="{FF2B5EF4-FFF2-40B4-BE49-F238E27FC236}">
                      <a16:creationId xmlns:a16="http://schemas.microsoft.com/office/drawing/2014/main" id="{2D4A9B3A-D61D-BC67-37F7-A3640F0213FA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78" y="1799"/>
                  <a:ext cx="686" cy="6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3022" name="Picture 14">
                  <a:extLst>
                    <a:ext uri="{FF2B5EF4-FFF2-40B4-BE49-F238E27FC236}">
                      <a16:creationId xmlns:a16="http://schemas.microsoft.com/office/drawing/2014/main" id="{7D0BAF4D-394E-617F-21B6-6779A1676C26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90" y="1799"/>
                  <a:ext cx="686" cy="6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3023" name="Picture 15">
                  <a:extLst>
                    <a:ext uri="{FF2B5EF4-FFF2-40B4-BE49-F238E27FC236}">
                      <a16:creationId xmlns:a16="http://schemas.microsoft.com/office/drawing/2014/main" id="{B650CF47-B89A-5CBF-B342-D85A397A7E26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02" y="1799"/>
                  <a:ext cx="686" cy="6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43025" name="Rectangle 17">
                <a:extLst>
                  <a:ext uri="{FF2B5EF4-FFF2-40B4-BE49-F238E27FC236}">
                    <a16:creationId xmlns:a16="http://schemas.microsoft.com/office/drawing/2014/main" id="{4D8E18CD-DD94-C3F6-A970-8BFC9A1D03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" y="1426"/>
                <a:ext cx="2806" cy="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2800" b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Variability in Cash Flow</a:t>
                </a:r>
              </a:p>
            </p:txBody>
          </p:sp>
        </p:grpSp>
        <p:grpSp>
          <p:nvGrpSpPr>
            <p:cNvPr id="43037" name="Group 29">
              <a:extLst>
                <a:ext uri="{FF2B5EF4-FFF2-40B4-BE49-F238E27FC236}">
                  <a16:creationId xmlns:a16="http://schemas.microsoft.com/office/drawing/2014/main" id="{31B2C563-16BF-FC05-E7EB-CB93478443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" y="2722"/>
              <a:ext cx="4940" cy="1205"/>
              <a:chOff x="367" y="2722"/>
              <a:chExt cx="4940" cy="1205"/>
            </a:xfrm>
          </p:grpSpPr>
          <p:sp>
            <p:nvSpPr>
              <p:cNvPr id="43027" name="Rectangle 19">
                <a:extLst>
                  <a:ext uri="{FF2B5EF4-FFF2-40B4-BE49-F238E27FC236}">
                    <a16:creationId xmlns:a16="http://schemas.microsoft.com/office/drawing/2014/main" id="{7A1D57E0-F606-C838-78B8-8974921F0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" y="2722"/>
                <a:ext cx="2476" cy="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2800" b="1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Variability in Cash Flow</a:t>
                </a:r>
              </a:p>
            </p:txBody>
          </p:sp>
          <p:grpSp>
            <p:nvGrpSpPr>
              <p:cNvPr id="43036" name="Group 28">
                <a:extLst>
                  <a:ext uri="{FF2B5EF4-FFF2-40B4-BE49-F238E27FC236}">
                    <a16:creationId xmlns:a16="http://schemas.microsoft.com/office/drawing/2014/main" id="{A6249D4B-5D41-C105-8CAC-981EDD543D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1" y="2722"/>
                <a:ext cx="4936" cy="1205"/>
                <a:chOff x="371" y="2722"/>
                <a:chExt cx="4936" cy="1205"/>
              </a:xfrm>
            </p:grpSpPr>
            <p:grpSp>
              <p:nvGrpSpPr>
                <p:cNvPr id="43032" name="Group 24">
                  <a:extLst>
                    <a:ext uri="{FF2B5EF4-FFF2-40B4-BE49-F238E27FC236}">
                      <a16:creationId xmlns:a16="http://schemas.microsoft.com/office/drawing/2014/main" id="{A4903151-5226-CB5B-5937-886894D3556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1" y="3025"/>
                  <a:ext cx="3264" cy="902"/>
                  <a:chOff x="371" y="3025"/>
                  <a:chExt cx="3264" cy="902"/>
                </a:xfrm>
              </p:grpSpPr>
              <p:pic>
                <p:nvPicPr>
                  <p:cNvPr id="43028" name="Picture 20">
                    <a:extLst>
                      <a:ext uri="{FF2B5EF4-FFF2-40B4-BE49-F238E27FC236}">
                        <a16:creationId xmlns:a16="http://schemas.microsoft.com/office/drawing/2014/main" id="{CF2E483E-AA60-695D-3F3F-C24BA5E16D56}"/>
                      </a:ext>
                    </a:extLst>
                  </p:cNvPr>
                  <p:cNvPicPr>
                    <a:picLocks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71" y="3621"/>
                    <a:ext cx="347" cy="30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43029" name="Picture 21">
                    <a:extLst>
                      <a:ext uri="{FF2B5EF4-FFF2-40B4-BE49-F238E27FC236}">
                        <a16:creationId xmlns:a16="http://schemas.microsoft.com/office/drawing/2014/main" id="{87496FA4-9C42-E86B-D528-5559AAB85C71}"/>
                      </a:ext>
                    </a:extLst>
                  </p:cNvPr>
                  <p:cNvPicPr>
                    <a:picLocks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18" y="3472"/>
                    <a:ext cx="517" cy="45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43030" name="Picture 22">
                    <a:extLst>
                      <a:ext uri="{FF2B5EF4-FFF2-40B4-BE49-F238E27FC236}">
                        <a16:creationId xmlns:a16="http://schemas.microsoft.com/office/drawing/2014/main" id="{A0302F02-9384-EA60-73A4-CD3C34BBB426}"/>
                      </a:ext>
                    </a:extLst>
                  </p:cNvPr>
                  <p:cNvPicPr>
                    <a:picLocks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81" y="3174"/>
                    <a:ext cx="856" cy="75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43031" name="Picture 23">
                    <a:extLst>
                      <a:ext uri="{FF2B5EF4-FFF2-40B4-BE49-F238E27FC236}">
                        <a16:creationId xmlns:a16="http://schemas.microsoft.com/office/drawing/2014/main" id="{6EF82F59-B4E7-D9D0-0FBC-790CB7BE36A9}"/>
                      </a:ext>
                    </a:extLst>
                  </p:cNvPr>
                  <p:cNvPicPr>
                    <a:picLocks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01" y="3025"/>
                    <a:ext cx="1025" cy="90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grpSp>
              <p:nvGrpSpPr>
                <p:cNvPr id="43035" name="Group 27">
                  <a:extLst>
                    <a:ext uri="{FF2B5EF4-FFF2-40B4-BE49-F238E27FC236}">
                      <a16:creationId xmlns:a16="http://schemas.microsoft.com/office/drawing/2014/main" id="{91C728E8-45B0-01D9-0D49-9C0BDB642A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66" y="2722"/>
                  <a:ext cx="741" cy="1205"/>
                  <a:chOff x="4566" y="2722"/>
                  <a:chExt cx="741" cy="1205"/>
                </a:xfrm>
              </p:grpSpPr>
              <p:pic>
                <p:nvPicPr>
                  <p:cNvPr id="43033" name="Picture 25">
                    <a:extLst>
                      <a:ext uri="{FF2B5EF4-FFF2-40B4-BE49-F238E27FC236}">
                        <a16:creationId xmlns:a16="http://schemas.microsoft.com/office/drawing/2014/main" id="{46C1B923-1131-946B-8738-08152F26CE35}"/>
                      </a:ext>
                    </a:extLst>
                  </p:cNvPr>
                  <p:cNvPicPr>
                    <a:picLocks noChangeArrowheads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66" y="3323"/>
                    <a:ext cx="686" cy="6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43034" name="Rectangle 26">
                    <a:extLst>
                      <a:ext uri="{FF2B5EF4-FFF2-40B4-BE49-F238E27FC236}">
                        <a16:creationId xmlns:a16="http://schemas.microsoft.com/office/drawing/2014/main" id="{A315F1B7-B340-4AE0-8641-F10E34974F2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9" y="2722"/>
                    <a:ext cx="648" cy="3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altLang="en-US" sz="28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Mean</a:t>
                    </a:r>
                  </a:p>
                </p:txBody>
              </p:sp>
            </p:grpSp>
          </p:grpSp>
        </p:grpSp>
      </p:grp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6400B7F1-D775-DDB5-7134-B63CE16905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3-</a:t>
            </a:r>
            <a:fld id="{EC4A8EA8-A406-4294-9342-445E5B7E61F7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5D67919E-5B0B-32AD-64BC-C95AD3A00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1AD8820A-CB76-77A0-A690-AD112076C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Variability</a:t>
            </a:r>
          </a:p>
        </p:txBody>
      </p:sp>
      <p:grpSp>
        <p:nvGrpSpPr>
          <p:cNvPr id="45329" name="Group 273">
            <a:extLst>
              <a:ext uri="{FF2B5EF4-FFF2-40B4-BE49-F238E27FC236}">
                <a16:creationId xmlns:a16="http://schemas.microsoft.com/office/drawing/2014/main" id="{C4B4ABB7-7194-79DD-95F4-40157D25915E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5105400"/>
            <a:ext cx="7759700" cy="1016000"/>
            <a:chOff x="310" y="3364"/>
            <a:chExt cx="4888" cy="640"/>
          </a:xfrm>
        </p:grpSpPr>
        <p:sp>
          <p:nvSpPr>
            <p:cNvPr id="45061" name="Rectangle 5">
              <a:extLst>
                <a:ext uri="{FF2B5EF4-FFF2-40B4-BE49-F238E27FC236}">
                  <a16:creationId xmlns:a16="http://schemas.microsoft.com/office/drawing/2014/main" id="{C5974E2B-7774-C231-963B-76E41A6F6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" y="3364"/>
              <a:ext cx="4888" cy="640"/>
            </a:xfrm>
            <a:prstGeom prst="rect">
              <a:avLst/>
            </a:prstGeom>
            <a:solidFill>
              <a:srgbClr val="8CF4EA"/>
            </a:solidFill>
            <a:ln w="50800">
              <a:solidFill>
                <a:srgbClr val="F6BF6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5327" name="Group 271">
              <a:extLst>
                <a:ext uri="{FF2B5EF4-FFF2-40B4-BE49-F238E27FC236}">
                  <a16:creationId xmlns:a16="http://schemas.microsoft.com/office/drawing/2014/main" id="{6FF55592-3029-452D-936D-7E1809FE5A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" y="3505"/>
              <a:ext cx="4638" cy="353"/>
              <a:chOff x="456" y="3505"/>
              <a:chExt cx="4638" cy="353"/>
            </a:xfrm>
          </p:grpSpPr>
          <p:sp>
            <p:nvSpPr>
              <p:cNvPr id="45062" name="Rectangle 6">
                <a:extLst>
                  <a:ext uri="{FF2B5EF4-FFF2-40B4-BE49-F238E27FC236}">
                    <a16:creationId xmlns:a16="http://schemas.microsoft.com/office/drawing/2014/main" id="{C094BF21-59B4-66E9-2462-811C37D54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5" y="3526"/>
                <a:ext cx="1479" cy="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2800" b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Variability</a:t>
                </a:r>
              </a:p>
            </p:txBody>
          </p:sp>
          <p:grpSp>
            <p:nvGrpSpPr>
              <p:cNvPr id="45128" name="Group 72">
                <a:extLst>
                  <a:ext uri="{FF2B5EF4-FFF2-40B4-BE49-F238E27FC236}">
                    <a16:creationId xmlns:a16="http://schemas.microsoft.com/office/drawing/2014/main" id="{1BA32F23-0075-A207-7232-3D58C2BB1B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40" y="3505"/>
                <a:ext cx="428" cy="353"/>
                <a:chOff x="2340" y="3505"/>
                <a:chExt cx="428" cy="353"/>
              </a:xfrm>
            </p:grpSpPr>
            <p:sp>
              <p:nvSpPr>
                <p:cNvPr id="45063" name="Freeform 7">
                  <a:extLst>
                    <a:ext uri="{FF2B5EF4-FFF2-40B4-BE49-F238E27FC236}">
                      <a16:creationId xmlns:a16="http://schemas.microsoft.com/office/drawing/2014/main" id="{0E2B515E-E18D-8BCC-45B6-45748770CF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5" y="3533"/>
                  <a:ext cx="331" cy="297"/>
                </a:xfrm>
                <a:custGeom>
                  <a:avLst/>
                  <a:gdLst>
                    <a:gd name="T0" fmla="*/ 152 w 331"/>
                    <a:gd name="T1" fmla="*/ 1 h 297"/>
                    <a:gd name="T2" fmla="*/ 174 w 331"/>
                    <a:gd name="T3" fmla="*/ 4 h 297"/>
                    <a:gd name="T4" fmla="*/ 188 w 331"/>
                    <a:gd name="T5" fmla="*/ 10 h 297"/>
                    <a:gd name="T6" fmla="*/ 204 w 331"/>
                    <a:gd name="T7" fmla="*/ 17 h 297"/>
                    <a:gd name="T8" fmla="*/ 220 w 331"/>
                    <a:gd name="T9" fmla="*/ 22 h 297"/>
                    <a:gd name="T10" fmla="*/ 237 w 331"/>
                    <a:gd name="T11" fmla="*/ 29 h 297"/>
                    <a:gd name="T12" fmla="*/ 247 w 331"/>
                    <a:gd name="T13" fmla="*/ 35 h 297"/>
                    <a:gd name="T14" fmla="*/ 260 w 331"/>
                    <a:gd name="T15" fmla="*/ 45 h 297"/>
                    <a:gd name="T16" fmla="*/ 290 w 331"/>
                    <a:gd name="T17" fmla="*/ 72 h 297"/>
                    <a:gd name="T18" fmla="*/ 311 w 331"/>
                    <a:gd name="T19" fmla="*/ 105 h 297"/>
                    <a:gd name="T20" fmla="*/ 323 w 331"/>
                    <a:gd name="T21" fmla="*/ 138 h 297"/>
                    <a:gd name="T22" fmla="*/ 328 w 331"/>
                    <a:gd name="T23" fmla="*/ 158 h 297"/>
                    <a:gd name="T24" fmla="*/ 330 w 331"/>
                    <a:gd name="T25" fmla="*/ 174 h 297"/>
                    <a:gd name="T26" fmla="*/ 326 w 331"/>
                    <a:gd name="T27" fmla="*/ 189 h 297"/>
                    <a:gd name="T28" fmla="*/ 316 w 331"/>
                    <a:gd name="T29" fmla="*/ 201 h 297"/>
                    <a:gd name="T30" fmla="*/ 302 w 331"/>
                    <a:gd name="T31" fmla="*/ 212 h 297"/>
                    <a:gd name="T32" fmla="*/ 264 w 331"/>
                    <a:gd name="T33" fmla="*/ 231 h 297"/>
                    <a:gd name="T34" fmla="*/ 234 w 331"/>
                    <a:gd name="T35" fmla="*/ 247 h 297"/>
                    <a:gd name="T36" fmla="*/ 211 w 331"/>
                    <a:gd name="T37" fmla="*/ 255 h 297"/>
                    <a:gd name="T38" fmla="*/ 193 w 331"/>
                    <a:gd name="T39" fmla="*/ 259 h 297"/>
                    <a:gd name="T40" fmla="*/ 178 w 331"/>
                    <a:gd name="T41" fmla="*/ 262 h 297"/>
                    <a:gd name="T42" fmla="*/ 149 w 331"/>
                    <a:gd name="T43" fmla="*/ 272 h 297"/>
                    <a:gd name="T44" fmla="*/ 118 w 331"/>
                    <a:gd name="T45" fmla="*/ 291 h 297"/>
                    <a:gd name="T46" fmla="*/ 99 w 331"/>
                    <a:gd name="T47" fmla="*/ 295 h 297"/>
                    <a:gd name="T48" fmla="*/ 74 w 331"/>
                    <a:gd name="T49" fmla="*/ 296 h 297"/>
                    <a:gd name="T50" fmla="*/ 57 w 331"/>
                    <a:gd name="T51" fmla="*/ 294 h 297"/>
                    <a:gd name="T52" fmla="*/ 34 w 331"/>
                    <a:gd name="T53" fmla="*/ 284 h 297"/>
                    <a:gd name="T54" fmla="*/ 11 w 331"/>
                    <a:gd name="T55" fmla="*/ 264 h 297"/>
                    <a:gd name="T56" fmla="*/ 0 w 331"/>
                    <a:gd name="T57" fmla="*/ 217 h 297"/>
                    <a:gd name="T58" fmla="*/ 1 w 331"/>
                    <a:gd name="T59" fmla="*/ 186 h 297"/>
                    <a:gd name="T60" fmla="*/ 5 w 331"/>
                    <a:gd name="T61" fmla="*/ 173 h 297"/>
                    <a:gd name="T62" fmla="*/ 7 w 331"/>
                    <a:gd name="T63" fmla="*/ 147 h 297"/>
                    <a:gd name="T64" fmla="*/ 14 w 331"/>
                    <a:gd name="T65" fmla="*/ 100 h 297"/>
                    <a:gd name="T66" fmla="*/ 26 w 331"/>
                    <a:gd name="T67" fmla="*/ 73 h 297"/>
                    <a:gd name="T68" fmla="*/ 35 w 331"/>
                    <a:gd name="T69" fmla="*/ 45 h 297"/>
                    <a:gd name="T70" fmla="*/ 57 w 331"/>
                    <a:gd name="T71" fmla="*/ 25 h 297"/>
                    <a:gd name="T72" fmla="*/ 93 w 331"/>
                    <a:gd name="T73" fmla="*/ 7 h 297"/>
                    <a:gd name="T74" fmla="*/ 121 w 331"/>
                    <a:gd name="T75" fmla="*/ 0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31" h="297">
                      <a:moveTo>
                        <a:pt x="144" y="1"/>
                      </a:moveTo>
                      <a:lnTo>
                        <a:pt x="152" y="1"/>
                      </a:lnTo>
                      <a:lnTo>
                        <a:pt x="165" y="1"/>
                      </a:lnTo>
                      <a:lnTo>
                        <a:pt x="174" y="4"/>
                      </a:lnTo>
                      <a:lnTo>
                        <a:pt x="181" y="7"/>
                      </a:lnTo>
                      <a:lnTo>
                        <a:pt x="188" y="10"/>
                      </a:lnTo>
                      <a:lnTo>
                        <a:pt x="195" y="13"/>
                      </a:lnTo>
                      <a:lnTo>
                        <a:pt x="204" y="17"/>
                      </a:lnTo>
                      <a:lnTo>
                        <a:pt x="210" y="20"/>
                      </a:lnTo>
                      <a:lnTo>
                        <a:pt x="220" y="22"/>
                      </a:lnTo>
                      <a:lnTo>
                        <a:pt x="228" y="25"/>
                      </a:lnTo>
                      <a:lnTo>
                        <a:pt x="237" y="29"/>
                      </a:lnTo>
                      <a:lnTo>
                        <a:pt x="241" y="32"/>
                      </a:lnTo>
                      <a:lnTo>
                        <a:pt x="247" y="35"/>
                      </a:lnTo>
                      <a:lnTo>
                        <a:pt x="252" y="40"/>
                      </a:lnTo>
                      <a:lnTo>
                        <a:pt x="260" y="45"/>
                      </a:lnTo>
                      <a:lnTo>
                        <a:pt x="270" y="53"/>
                      </a:lnTo>
                      <a:lnTo>
                        <a:pt x="290" y="72"/>
                      </a:lnTo>
                      <a:lnTo>
                        <a:pt x="302" y="85"/>
                      </a:lnTo>
                      <a:lnTo>
                        <a:pt x="311" y="105"/>
                      </a:lnTo>
                      <a:lnTo>
                        <a:pt x="319" y="123"/>
                      </a:lnTo>
                      <a:lnTo>
                        <a:pt x="323" y="138"/>
                      </a:lnTo>
                      <a:lnTo>
                        <a:pt x="328" y="154"/>
                      </a:lnTo>
                      <a:lnTo>
                        <a:pt x="328" y="158"/>
                      </a:lnTo>
                      <a:lnTo>
                        <a:pt x="330" y="167"/>
                      </a:lnTo>
                      <a:lnTo>
                        <a:pt x="330" y="174"/>
                      </a:lnTo>
                      <a:lnTo>
                        <a:pt x="329" y="180"/>
                      </a:lnTo>
                      <a:lnTo>
                        <a:pt x="326" y="189"/>
                      </a:lnTo>
                      <a:lnTo>
                        <a:pt x="321" y="195"/>
                      </a:lnTo>
                      <a:lnTo>
                        <a:pt x="316" y="201"/>
                      </a:lnTo>
                      <a:lnTo>
                        <a:pt x="310" y="206"/>
                      </a:lnTo>
                      <a:lnTo>
                        <a:pt x="302" y="212"/>
                      </a:lnTo>
                      <a:lnTo>
                        <a:pt x="285" y="222"/>
                      </a:lnTo>
                      <a:lnTo>
                        <a:pt x="264" y="231"/>
                      </a:lnTo>
                      <a:lnTo>
                        <a:pt x="248" y="239"/>
                      </a:lnTo>
                      <a:lnTo>
                        <a:pt x="234" y="247"/>
                      </a:lnTo>
                      <a:lnTo>
                        <a:pt x="223" y="251"/>
                      </a:lnTo>
                      <a:lnTo>
                        <a:pt x="211" y="255"/>
                      </a:lnTo>
                      <a:lnTo>
                        <a:pt x="200" y="257"/>
                      </a:lnTo>
                      <a:lnTo>
                        <a:pt x="193" y="259"/>
                      </a:lnTo>
                      <a:lnTo>
                        <a:pt x="185" y="260"/>
                      </a:lnTo>
                      <a:lnTo>
                        <a:pt x="178" y="262"/>
                      </a:lnTo>
                      <a:lnTo>
                        <a:pt x="163" y="265"/>
                      </a:lnTo>
                      <a:lnTo>
                        <a:pt x="149" y="272"/>
                      </a:lnTo>
                      <a:lnTo>
                        <a:pt x="129" y="285"/>
                      </a:lnTo>
                      <a:lnTo>
                        <a:pt x="118" y="291"/>
                      </a:lnTo>
                      <a:lnTo>
                        <a:pt x="111" y="293"/>
                      </a:lnTo>
                      <a:lnTo>
                        <a:pt x="99" y="295"/>
                      </a:lnTo>
                      <a:lnTo>
                        <a:pt x="89" y="296"/>
                      </a:lnTo>
                      <a:lnTo>
                        <a:pt x="74" y="296"/>
                      </a:lnTo>
                      <a:lnTo>
                        <a:pt x="65" y="295"/>
                      </a:lnTo>
                      <a:lnTo>
                        <a:pt x="57" y="294"/>
                      </a:lnTo>
                      <a:lnTo>
                        <a:pt x="50" y="291"/>
                      </a:lnTo>
                      <a:lnTo>
                        <a:pt x="34" y="284"/>
                      </a:lnTo>
                      <a:lnTo>
                        <a:pt x="19" y="273"/>
                      </a:lnTo>
                      <a:lnTo>
                        <a:pt x="11" y="264"/>
                      </a:lnTo>
                      <a:lnTo>
                        <a:pt x="2" y="243"/>
                      </a:lnTo>
                      <a:lnTo>
                        <a:pt x="0" y="217"/>
                      </a:lnTo>
                      <a:lnTo>
                        <a:pt x="1" y="200"/>
                      </a:lnTo>
                      <a:lnTo>
                        <a:pt x="1" y="186"/>
                      </a:lnTo>
                      <a:lnTo>
                        <a:pt x="3" y="177"/>
                      </a:lnTo>
                      <a:lnTo>
                        <a:pt x="5" y="173"/>
                      </a:lnTo>
                      <a:lnTo>
                        <a:pt x="9" y="161"/>
                      </a:lnTo>
                      <a:lnTo>
                        <a:pt x="7" y="147"/>
                      </a:lnTo>
                      <a:lnTo>
                        <a:pt x="11" y="132"/>
                      </a:lnTo>
                      <a:lnTo>
                        <a:pt x="14" y="100"/>
                      </a:lnTo>
                      <a:lnTo>
                        <a:pt x="17" y="91"/>
                      </a:lnTo>
                      <a:lnTo>
                        <a:pt x="26" y="73"/>
                      </a:lnTo>
                      <a:lnTo>
                        <a:pt x="30" y="57"/>
                      </a:lnTo>
                      <a:lnTo>
                        <a:pt x="35" y="45"/>
                      </a:lnTo>
                      <a:lnTo>
                        <a:pt x="44" y="35"/>
                      </a:lnTo>
                      <a:lnTo>
                        <a:pt x="57" y="25"/>
                      </a:lnTo>
                      <a:lnTo>
                        <a:pt x="73" y="17"/>
                      </a:lnTo>
                      <a:lnTo>
                        <a:pt x="93" y="7"/>
                      </a:lnTo>
                      <a:lnTo>
                        <a:pt x="106" y="3"/>
                      </a:lnTo>
                      <a:lnTo>
                        <a:pt x="121" y="0"/>
                      </a:lnTo>
                      <a:lnTo>
                        <a:pt x="144" y="1"/>
                      </a:lnTo>
                    </a:path>
                  </a:pathLst>
                </a:custGeom>
                <a:solidFill>
                  <a:srgbClr val="10206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064" name="Freeform 8">
                  <a:extLst>
                    <a:ext uri="{FF2B5EF4-FFF2-40B4-BE49-F238E27FC236}">
                      <a16:creationId xmlns:a16="http://schemas.microsoft.com/office/drawing/2014/main" id="{534D7FCB-DC9C-A080-4429-ADD05E5D30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3539"/>
                  <a:ext cx="290" cy="129"/>
                </a:xfrm>
                <a:custGeom>
                  <a:avLst/>
                  <a:gdLst>
                    <a:gd name="T0" fmla="*/ 8 w 290"/>
                    <a:gd name="T1" fmla="*/ 76 h 129"/>
                    <a:gd name="T2" fmla="*/ 18 w 290"/>
                    <a:gd name="T3" fmla="*/ 66 h 129"/>
                    <a:gd name="T4" fmla="*/ 27 w 290"/>
                    <a:gd name="T5" fmla="*/ 58 h 129"/>
                    <a:gd name="T6" fmla="*/ 36 w 290"/>
                    <a:gd name="T7" fmla="*/ 53 h 129"/>
                    <a:gd name="T8" fmla="*/ 50 w 290"/>
                    <a:gd name="T9" fmla="*/ 48 h 129"/>
                    <a:gd name="T10" fmla="*/ 65 w 290"/>
                    <a:gd name="T11" fmla="*/ 51 h 129"/>
                    <a:gd name="T12" fmla="*/ 80 w 290"/>
                    <a:gd name="T13" fmla="*/ 56 h 129"/>
                    <a:gd name="T14" fmla="*/ 96 w 290"/>
                    <a:gd name="T15" fmla="*/ 63 h 129"/>
                    <a:gd name="T16" fmla="*/ 117 w 290"/>
                    <a:gd name="T17" fmla="*/ 75 h 129"/>
                    <a:gd name="T18" fmla="*/ 129 w 290"/>
                    <a:gd name="T19" fmla="*/ 83 h 129"/>
                    <a:gd name="T20" fmla="*/ 141 w 290"/>
                    <a:gd name="T21" fmla="*/ 90 h 129"/>
                    <a:gd name="T22" fmla="*/ 152 w 290"/>
                    <a:gd name="T23" fmla="*/ 96 h 129"/>
                    <a:gd name="T24" fmla="*/ 166 w 290"/>
                    <a:gd name="T25" fmla="*/ 106 h 129"/>
                    <a:gd name="T26" fmla="*/ 173 w 290"/>
                    <a:gd name="T27" fmla="*/ 112 h 129"/>
                    <a:gd name="T28" fmla="*/ 182 w 290"/>
                    <a:gd name="T29" fmla="*/ 120 h 129"/>
                    <a:gd name="T30" fmla="*/ 189 w 290"/>
                    <a:gd name="T31" fmla="*/ 121 h 129"/>
                    <a:gd name="T32" fmla="*/ 194 w 290"/>
                    <a:gd name="T33" fmla="*/ 113 h 129"/>
                    <a:gd name="T34" fmla="*/ 200 w 290"/>
                    <a:gd name="T35" fmla="*/ 106 h 129"/>
                    <a:gd name="T36" fmla="*/ 209 w 290"/>
                    <a:gd name="T37" fmla="*/ 101 h 129"/>
                    <a:gd name="T38" fmla="*/ 217 w 290"/>
                    <a:gd name="T39" fmla="*/ 100 h 129"/>
                    <a:gd name="T40" fmla="*/ 225 w 290"/>
                    <a:gd name="T41" fmla="*/ 100 h 129"/>
                    <a:gd name="T42" fmla="*/ 235 w 290"/>
                    <a:gd name="T43" fmla="*/ 102 h 129"/>
                    <a:gd name="T44" fmla="*/ 246 w 290"/>
                    <a:gd name="T45" fmla="*/ 104 h 129"/>
                    <a:gd name="T46" fmla="*/ 259 w 290"/>
                    <a:gd name="T47" fmla="*/ 110 h 129"/>
                    <a:gd name="T48" fmla="*/ 271 w 290"/>
                    <a:gd name="T49" fmla="*/ 116 h 129"/>
                    <a:gd name="T50" fmla="*/ 282 w 290"/>
                    <a:gd name="T51" fmla="*/ 121 h 129"/>
                    <a:gd name="T52" fmla="*/ 287 w 290"/>
                    <a:gd name="T53" fmla="*/ 116 h 129"/>
                    <a:gd name="T54" fmla="*/ 283 w 290"/>
                    <a:gd name="T55" fmla="*/ 105 h 129"/>
                    <a:gd name="T56" fmla="*/ 278 w 290"/>
                    <a:gd name="T57" fmla="*/ 95 h 129"/>
                    <a:gd name="T58" fmla="*/ 273 w 290"/>
                    <a:gd name="T59" fmla="*/ 86 h 129"/>
                    <a:gd name="T60" fmla="*/ 267 w 290"/>
                    <a:gd name="T61" fmla="*/ 75 h 129"/>
                    <a:gd name="T62" fmla="*/ 261 w 290"/>
                    <a:gd name="T63" fmla="*/ 66 h 129"/>
                    <a:gd name="T64" fmla="*/ 250 w 290"/>
                    <a:gd name="T65" fmla="*/ 55 h 129"/>
                    <a:gd name="T66" fmla="*/ 234 w 290"/>
                    <a:gd name="T67" fmla="*/ 45 h 129"/>
                    <a:gd name="T68" fmla="*/ 219 w 290"/>
                    <a:gd name="T69" fmla="*/ 35 h 129"/>
                    <a:gd name="T70" fmla="*/ 205 w 290"/>
                    <a:gd name="T71" fmla="*/ 29 h 129"/>
                    <a:gd name="T72" fmla="*/ 192 w 290"/>
                    <a:gd name="T73" fmla="*/ 23 h 129"/>
                    <a:gd name="T74" fmla="*/ 175 w 290"/>
                    <a:gd name="T75" fmla="*/ 19 h 129"/>
                    <a:gd name="T76" fmla="*/ 163 w 290"/>
                    <a:gd name="T77" fmla="*/ 13 h 129"/>
                    <a:gd name="T78" fmla="*/ 149 w 290"/>
                    <a:gd name="T79" fmla="*/ 8 h 129"/>
                    <a:gd name="T80" fmla="*/ 136 w 290"/>
                    <a:gd name="T81" fmla="*/ 2 h 129"/>
                    <a:gd name="T82" fmla="*/ 122 w 290"/>
                    <a:gd name="T83" fmla="*/ 0 h 129"/>
                    <a:gd name="T84" fmla="*/ 106 w 290"/>
                    <a:gd name="T85" fmla="*/ 0 h 129"/>
                    <a:gd name="T86" fmla="*/ 85 w 290"/>
                    <a:gd name="T87" fmla="*/ 2 h 129"/>
                    <a:gd name="T88" fmla="*/ 69 w 290"/>
                    <a:gd name="T89" fmla="*/ 6 h 129"/>
                    <a:gd name="T90" fmla="*/ 60 w 290"/>
                    <a:gd name="T91" fmla="*/ 10 h 129"/>
                    <a:gd name="T92" fmla="*/ 46 w 290"/>
                    <a:gd name="T93" fmla="*/ 16 h 129"/>
                    <a:gd name="T94" fmla="*/ 33 w 290"/>
                    <a:gd name="T95" fmla="*/ 23 h 129"/>
                    <a:gd name="T96" fmla="*/ 23 w 290"/>
                    <a:gd name="T97" fmla="*/ 31 h 129"/>
                    <a:gd name="T98" fmla="*/ 13 w 290"/>
                    <a:gd name="T99" fmla="*/ 39 h 129"/>
                    <a:gd name="T100" fmla="*/ 6 w 290"/>
                    <a:gd name="T101" fmla="*/ 51 h 129"/>
                    <a:gd name="T102" fmla="*/ 5 w 290"/>
                    <a:gd name="T103" fmla="*/ 63 h 129"/>
                    <a:gd name="T104" fmla="*/ 5 w 290"/>
                    <a:gd name="T105" fmla="*/ 73 h 129"/>
                    <a:gd name="T106" fmla="*/ 0 w 290"/>
                    <a:gd name="T107" fmla="*/ 82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0" h="129">
                      <a:moveTo>
                        <a:pt x="0" y="82"/>
                      </a:moveTo>
                      <a:lnTo>
                        <a:pt x="8" y="76"/>
                      </a:lnTo>
                      <a:lnTo>
                        <a:pt x="13" y="71"/>
                      </a:lnTo>
                      <a:lnTo>
                        <a:pt x="18" y="66"/>
                      </a:lnTo>
                      <a:lnTo>
                        <a:pt x="24" y="61"/>
                      </a:lnTo>
                      <a:lnTo>
                        <a:pt x="27" y="58"/>
                      </a:lnTo>
                      <a:lnTo>
                        <a:pt x="32" y="54"/>
                      </a:lnTo>
                      <a:lnTo>
                        <a:pt x="36" y="53"/>
                      </a:lnTo>
                      <a:lnTo>
                        <a:pt x="42" y="50"/>
                      </a:lnTo>
                      <a:lnTo>
                        <a:pt x="50" y="48"/>
                      </a:lnTo>
                      <a:lnTo>
                        <a:pt x="59" y="49"/>
                      </a:lnTo>
                      <a:lnTo>
                        <a:pt x="65" y="51"/>
                      </a:lnTo>
                      <a:lnTo>
                        <a:pt x="72" y="53"/>
                      </a:lnTo>
                      <a:lnTo>
                        <a:pt x="80" y="56"/>
                      </a:lnTo>
                      <a:lnTo>
                        <a:pt x="89" y="60"/>
                      </a:lnTo>
                      <a:lnTo>
                        <a:pt x="96" y="63"/>
                      </a:lnTo>
                      <a:lnTo>
                        <a:pt x="107" y="70"/>
                      </a:lnTo>
                      <a:lnTo>
                        <a:pt x="117" y="75"/>
                      </a:lnTo>
                      <a:lnTo>
                        <a:pt x="123" y="79"/>
                      </a:lnTo>
                      <a:lnTo>
                        <a:pt x="129" y="83"/>
                      </a:lnTo>
                      <a:lnTo>
                        <a:pt x="136" y="87"/>
                      </a:lnTo>
                      <a:lnTo>
                        <a:pt x="141" y="90"/>
                      </a:lnTo>
                      <a:lnTo>
                        <a:pt x="147" y="94"/>
                      </a:lnTo>
                      <a:lnTo>
                        <a:pt x="152" y="96"/>
                      </a:lnTo>
                      <a:lnTo>
                        <a:pt x="157" y="100"/>
                      </a:lnTo>
                      <a:lnTo>
                        <a:pt x="166" y="106"/>
                      </a:lnTo>
                      <a:lnTo>
                        <a:pt x="169" y="108"/>
                      </a:lnTo>
                      <a:lnTo>
                        <a:pt x="173" y="112"/>
                      </a:lnTo>
                      <a:lnTo>
                        <a:pt x="177" y="116"/>
                      </a:lnTo>
                      <a:lnTo>
                        <a:pt x="182" y="120"/>
                      </a:lnTo>
                      <a:lnTo>
                        <a:pt x="187" y="128"/>
                      </a:lnTo>
                      <a:lnTo>
                        <a:pt x="189" y="121"/>
                      </a:lnTo>
                      <a:lnTo>
                        <a:pt x="191" y="117"/>
                      </a:lnTo>
                      <a:lnTo>
                        <a:pt x="194" y="113"/>
                      </a:lnTo>
                      <a:lnTo>
                        <a:pt x="197" y="110"/>
                      </a:lnTo>
                      <a:lnTo>
                        <a:pt x="200" y="106"/>
                      </a:lnTo>
                      <a:lnTo>
                        <a:pt x="204" y="104"/>
                      </a:lnTo>
                      <a:lnTo>
                        <a:pt x="209" y="101"/>
                      </a:lnTo>
                      <a:lnTo>
                        <a:pt x="213" y="100"/>
                      </a:lnTo>
                      <a:lnTo>
                        <a:pt x="217" y="100"/>
                      </a:lnTo>
                      <a:lnTo>
                        <a:pt x="220" y="100"/>
                      </a:lnTo>
                      <a:lnTo>
                        <a:pt x="225" y="100"/>
                      </a:lnTo>
                      <a:lnTo>
                        <a:pt x="230" y="100"/>
                      </a:lnTo>
                      <a:lnTo>
                        <a:pt x="235" y="102"/>
                      </a:lnTo>
                      <a:lnTo>
                        <a:pt x="241" y="103"/>
                      </a:lnTo>
                      <a:lnTo>
                        <a:pt x="246" y="104"/>
                      </a:lnTo>
                      <a:lnTo>
                        <a:pt x="252" y="107"/>
                      </a:lnTo>
                      <a:lnTo>
                        <a:pt x="259" y="110"/>
                      </a:lnTo>
                      <a:lnTo>
                        <a:pt x="265" y="113"/>
                      </a:lnTo>
                      <a:lnTo>
                        <a:pt x="271" y="116"/>
                      </a:lnTo>
                      <a:lnTo>
                        <a:pt x="278" y="118"/>
                      </a:lnTo>
                      <a:lnTo>
                        <a:pt x="282" y="121"/>
                      </a:lnTo>
                      <a:lnTo>
                        <a:pt x="289" y="125"/>
                      </a:lnTo>
                      <a:lnTo>
                        <a:pt x="287" y="116"/>
                      </a:lnTo>
                      <a:lnTo>
                        <a:pt x="285" y="110"/>
                      </a:lnTo>
                      <a:lnTo>
                        <a:pt x="283" y="105"/>
                      </a:lnTo>
                      <a:lnTo>
                        <a:pt x="281" y="99"/>
                      </a:lnTo>
                      <a:lnTo>
                        <a:pt x="278" y="95"/>
                      </a:lnTo>
                      <a:lnTo>
                        <a:pt x="276" y="91"/>
                      </a:lnTo>
                      <a:lnTo>
                        <a:pt x="273" y="86"/>
                      </a:lnTo>
                      <a:lnTo>
                        <a:pt x="271" y="80"/>
                      </a:lnTo>
                      <a:lnTo>
                        <a:pt x="267" y="75"/>
                      </a:lnTo>
                      <a:lnTo>
                        <a:pt x="265" y="70"/>
                      </a:lnTo>
                      <a:lnTo>
                        <a:pt x="261" y="66"/>
                      </a:lnTo>
                      <a:lnTo>
                        <a:pt x="256" y="60"/>
                      </a:lnTo>
                      <a:lnTo>
                        <a:pt x="250" y="55"/>
                      </a:lnTo>
                      <a:lnTo>
                        <a:pt x="242" y="50"/>
                      </a:lnTo>
                      <a:lnTo>
                        <a:pt x="234" y="45"/>
                      </a:lnTo>
                      <a:lnTo>
                        <a:pt x="227" y="39"/>
                      </a:lnTo>
                      <a:lnTo>
                        <a:pt x="219" y="35"/>
                      </a:lnTo>
                      <a:lnTo>
                        <a:pt x="213" y="32"/>
                      </a:lnTo>
                      <a:lnTo>
                        <a:pt x="205" y="29"/>
                      </a:lnTo>
                      <a:lnTo>
                        <a:pt x="198" y="26"/>
                      </a:lnTo>
                      <a:lnTo>
                        <a:pt x="192" y="23"/>
                      </a:lnTo>
                      <a:lnTo>
                        <a:pt x="184" y="21"/>
                      </a:lnTo>
                      <a:lnTo>
                        <a:pt x="175" y="19"/>
                      </a:lnTo>
                      <a:lnTo>
                        <a:pt x="169" y="16"/>
                      </a:lnTo>
                      <a:lnTo>
                        <a:pt x="163" y="13"/>
                      </a:lnTo>
                      <a:lnTo>
                        <a:pt x="156" y="11"/>
                      </a:lnTo>
                      <a:lnTo>
                        <a:pt x="149" y="8"/>
                      </a:lnTo>
                      <a:lnTo>
                        <a:pt x="142" y="5"/>
                      </a:lnTo>
                      <a:lnTo>
                        <a:pt x="136" y="2"/>
                      </a:lnTo>
                      <a:lnTo>
                        <a:pt x="131" y="1"/>
                      </a:lnTo>
                      <a:lnTo>
                        <a:pt x="122" y="0"/>
                      </a:lnTo>
                      <a:lnTo>
                        <a:pt x="115" y="0"/>
                      </a:lnTo>
                      <a:lnTo>
                        <a:pt x="106" y="0"/>
                      </a:lnTo>
                      <a:lnTo>
                        <a:pt x="96" y="1"/>
                      </a:lnTo>
                      <a:lnTo>
                        <a:pt x="85" y="2"/>
                      </a:lnTo>
                      <a:lnTo>
                        <a:pt x="75" y="2"/>
                      </a:lnTo>
                      <a:lnTo>
                        <a:pt x="69" y="6"/>
                      </a:lnTo>
                      <a:lnTo>
                        <a:pt x="64" y="8"/>
                      </a:lnTo>
                      <a:lnTo>
                        <a:pt x="60" y="10"/>
                      </a:lnTo>
                      <a:lnTo>
                        <a:pt x="54" y="12"/>
                      </a:lnTo>
                      <a:lnTo>
                        <a:pt x="46" y="16"/>
                      </a:lnTo>
                      <a:lnTo>
                        <a:pt x="39" y="20"/>
                      </a:lnTo>
                      <a:lnTo>
                        <a:pt x="33" y="23"/>
                      </a:lnTo>
                      <a:lnTo>
                        <a:pt x="28" y="27"/>
                      </a:lnTo>
                      <a:lnTo>
                        <a:pt x="23" y="31"/>
                      </a:lnTo>
                      <a:lnTo>
                        <a:pt x="18" y="33"/>
                      </a:lnTo>
                      <a:lnTo>
                        <a:pt x="13" y="39"/>
                      </a:lnTo>
                      <a:lnTo>
                        <a:pt x="8" y="45"/>
                      </a:lnTo>
                      <a:lnTo>
                        <a:pt x="6" y="51"/>
                      </a:lnTo>
                      <a:lnTo>
                        <a:pt x="5" y="55"/>
                      </a:lnTo>
                      <a:lnTo>
                        <a:pt x="5" y="63"/>
                      </a:lnTo>
                      <a:lnTo>
                        <a:pt x="5" y="69"/>
                      </a:lnTo>
                      <a:lnTo>
                        <a:pt x="5" y="73"/>
                      </a:lnTo>
                      <a:lnTo>
                        <a:pt x="3" y="78"/>
                      </a:lnTo>
                      <a:lnTo>
                        <a:pt x="0" y="82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065" name="Freeform 9">
                  <a:extLst>
                    <a:ext uri="{FF2B5EF4-FFF2-40B4-BE49-F238E27FC236}">
                      <a16:creationId xmlns:a16="http://schemas.microsoft.com/office/drawing/2014/main" id="{50BB5B5A-233F-B7BD-5B8F-F0176887B6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59" y="3505"/>
                  <a:ext cx="114" cy="54"/>
                </a:xfrm>
                <a:custGeom>
                  <a:avLst/>
                  <a:gdLst>
                    <a:gd name="T0" fmla="*/ 5 w 114"/>
                    <a:gd name="T1" fmla="*/ 4 h 54"/>
                    <a:gd name="T2" fmla="*/ 12 w 114"/>
                    <a:gd name="T3" fmla="*/ 7 h 54"/>
                    <a:gd name="T4" fmla="*/ 21 w 114"/>
                    <a:gd name="T5" fmla="*/ 13 h 54"/>
                    <a:gd name="T6" fmla="*/ 27 w 114"/>
                    <a:gd name="T7" fmla="*/ 19 h 54"/>
                    <a:gd name="T8" fmla="*/ 32 w 114"/>
                    <a:gd name="T9" fmla="*/ 27 h 54"/>
                    <a:gd name="T10" fmla="*/ 44 w 114"/>
                    <a:gd name="T11" fmla="*/ 28 h 54"/>
                    <a:gd name="T12" fmla="*/ 52 w 114"/>
                    <a:gd name="T13" fmla="*/ 31 h 54"/>
                    <a:gd name="T14" fmla="*/ 61 w 114"/>
                    <a:gd name="T15" fmla="*/ 34 h 54"/>
                    <a:gd name="T16" fmla="*/ 68 w 114"/>
                    <a:gd name="T17" fmla="*/ 38 h 54"/>
                    <a:gd name="T18" fmla="*/ 76 w 114"/>
                    <a:gd name="T19" fmla="*/ 40 h 54"/>
                    <a:gd name="T20" fmla="*/ 84 w 114"/>
                    <a:gd name="T21" fmla="*/ 44 h 54"/>
                    <a:gd name="T22" fmla="*/ 97 w 114"/>
                    <a:gd name="T23" fmla="*/ 47 h 54"/>
                    <a:gd name="T24" fmla="*/ 113 w 114"/>
                    <a:gd name="T25" fmla="*/ 53 h 54"/>
                    <a:gd name="T26" fmla="*/ 107 w 114"/>
                    <a:gd name="T27" fmla="*/ 40 h 54"/>
                    <a:gd name="T28" fmla="*/ 103 w 114"/>
                    <a:gd name="T29" fmla="*/ 33 h 54"/>
                    <a:gd name="T30" fmla="*/ 100 w 114"/>
                    <a:gd name="T31" fmla="*/ 33 h 54"/>
                    <a:gd name="T32" fmla="*/ 98 w 114"/>
                    <a:gd name="T33" fmla="*/ 33 h 54"/>
                    <a:gd name="T34" fmla="*/ 92 w 114"/>
                    <a:gd name="T35" fmla="*/ 22 h 54"/>
                    <a:gd name="T36" fmla="*/ 90 w 114"/>
                    <a:gd name="T37" fmla="*/ 30 h 54"/>
                    <a:gd name="T38" fmla="*/ 83 w 114"/>
                    <a:gd name="T39" fmla="*/ 20 h 54"/>
                    <a:gd name="T40" fmla="*/ 76 w 114"/>
                    <a:gd name="T41" fmla="*/ 13 h 54"/>
                    <a:gd name="T42" fmla="*/ 66 w 114"/>
                    <a:gd name="T43" fmla="*/ 10 h 54"/>
                    <a:gd name="T44" fmla="*/ 69 w 114"/>
                    <a:gd name="T45" fmla="*/ 16 h 54"/>
                    <a:gd name="T46" fmla="*/ 70 w 114"/>
                    <a:gd name="T47" fmla="*/ 23 h 54"/>
                    <a:gd name="T48" fmla="*/ 63 w 114"/>
                    <a:gd name="T49" fmla="*/ 14 h 54"/>
                    <a:gd name="T50" fmla="*/ 54 w 114"/>
                    <a:gd name="T51" fmla="*/ 6 h 54"/>
                    <a:gd name="T52" fmla="*/ 45 w 114"/>
                    <a:gd name="T53" fmla="*/ 1 h 54"/>
                    <a:gd name="T54" fmla="*/ 50 w 114"/>
                    <a:gd name="T55" fmla="*/ 11 h 54"/>
                    <a:gd name="T56" fmla="*/ 54 w 114"/>
                    <a:gd name="T57" fmla="*/ 18 h 54"/>
                    <a:gd name="T58" fmla="*/ 52 w 114"/>
                    <a:gd name="T59" fmla="*/ 18 h 54"/>
                    <a:gd name="T60" fmla="*/ 46 w 114"/>
                    <a:gd name="T61" fmla="*/ 11 h 54"/>
                    <a:gd name="T62" fmla="*/ 38 w 114"/>
                    <a:gd name="T63" fmla="*/ 5 h 54"/>
                    <a:gd name="T64" fmla="*/ 28 w 114"/>
                    <a:gd name="T65" fmla="*/ 1 h 54"/>
                    <a:gd name="T66" fmla="*/ 27 w 114"/>
                    <a:gd name="T67" fmla="*/ 3 h 54"/>
                    <a:gd name="T68" fmla="*/ 31 w 114"/>
                    <a:gd name="T69" fmla="*/ 11 h 54"/>
                    <a:gd name="T70" fmla="*/ 21 w 114"/>
                    <a:gd name="T71" fmla="*/ 5 h 54"/>
                    <a:gd name="T72" fmla="*/ 11 w 114"/>
                    <a:gd name="T73" fmla="*/ 3 h 54"/>
                    <a:gd name="T74" fmla="*/ 0 w 114"/>
                    <a:gd name="T75" fmla="*/ 3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14" h="54">
                      <a:moveTo>
                        <a:pt x="0" y="3"/>
                      </a:moveTo>
                      <a:lnTo>
                        <a:pt x="5" y="4"/>
                      </a:lnTo>
                      <a:lnTo>
                        <a:pt x="9" y="5"/>
                      </a:lnTo>
                      <a:lnTo>
                        <a:pt x="12" y="7"/>
                      </a:lnTo>
                      <a:lnTo>
                        <a:pt x="17" y="10"/>
                      </a:lnTo>
                      <a:lnTo>
                        <a:pt x="21" y="13"/>
                      </a:lnTo>
                      <a:lnTo>
                        <a:pt x="24" y="16"/>
                      </a:lnTo>
                      <a:lnTo>
                        <a:pt x="27" y="19"/>
                      </a:lnTo>
                      <a:lnTo>
                        <a:pt x="29" y="22"/>
                      </a:lnTo>
                      <a:lnTo>
                        <a:pt x="32" y="27"/>
                      </a:lnTo>
                      <a:lnTo>
                        <a:pt x="39" y="27"/>
                      </a:lnTo>
                      <a:lnTo>
                        <a:pt x="44" y="28"/>
                      </a:lnTo>
                      <a:lnTo>
                        <a:pt x="48" y="29"/>
                      </a:lnTo>
                      <a:lnTo>
                        <a:pt x="52" y="31"/>
                      </a:lnTo>
                      <a:lnTo>
                        <a:pt x="56" y="32"/>
                      </a:lnTo>
                      <a:lnTo>
                        <a:pt x="61" y="34"/>
                      </a:lnTo>
                      <a:lnTo>
                        <a:pt x="65" y="36"/>
                      </a:lnTo>
                      <a:lnTo>
                        <a:pt x="68" y="38"/>
                      </a:lnTo>
                      <a:lnTo>
                        <a:pt x="73" y="39"/>
                      </a:lnTo>
                      <a:lnTo>
                        <a:pt x="76" y="40"/>
                      </a:lnTo>
                      <a:lnTo>
                        <a:pt x="80" y="42"/>
                      </a:lnTo>
                      <a:lnTo>
                        <a:pt x="84" y="44"/>
                      </a:lnTo>
                      <a:lnTo>
                        <a:pt x="89" y="45"/>
                      </a:lnTo>
                      <a:lnTo>
                        <a:pt x="97" y="47"/>
                      </a:lnTo>
                      <a:lnTo>
                        <a:pt x="104" y="49"/>
                      </a:lnTo>
                      <a:lnTo>
                        <a:pt x="113" y="53"/>
                      </a:lnTo>
                      <a:lnTo>
                        <a:pt x="110" y="46"/>
                      </a:lnTo>
                      <a:lnTo>
                        <a:pt x="107" y="40"/>
                      </a:lnTo>
                      <a:lnTo>
                        <a:pt x="105" y="37"/>
                      </a:lnTo>
                      <a:lnTo>
                        <a:pt x="103" y="33"/>
                      </a:lnTo>
                      <a:lnTo>
                        <a:pt x="99" y="28"/>
                      </a:lnTo>
                      <a:lnTo>
                        <a:pt x="100" y="33"/>
                      </a:lnTo>
                      <a:lnTo>
                        <a:pt x="99" y="38"/>
                      </a:lnTo>
                      <a:lnTo>
                        <a:pt x="98" y="33"/>
                      </a:lnTo>
                      <a:lnTo>
                        <a:pt x="95" y="28"/>
                      </a:lnTo>
                      <a:lnTo>
                        <a:pt x="92" y="22"/>
                      </a:lnTo>
                      <a:lnTo>
                        <a:pt x="91" y="27"/>
                      </a:lnTo>
                      <a:lnTo>
                        <a:pt x="90" y="30"/>
                      </a:lnTo>
                      <a:lnTo>
                        <a:pt x="86" y="24"/>
                      </a:lnTo>
                      <a:lnTo>
                        <a:pt x="83" y="20"/>
                      </a:lnTo>
                      <a:lnTo>
                        <a:pt x="79" y="16"/>
                      </a:lnTo>
                      <a:lnTo>
                        <a:pt x="76" y="13"/>
                      </a:lnTo>
                      <a:lnTo>
                        <a:pt x="72" y="12"/>
                      </a:lnTo>
                      <a:lnTo>
                        <a:pt x="66" y="10"/>
                      </a:lnTo>
                      <a:lnTo>
                        <a:pt x="68" y="13"/>
                      </a:lnTo>
                      <a:lnTo>
                        <a:pt x="69" y="16"/>
                      </a:lnTo>
                      <a:lnTo>
                        <a:pt x="70" y="20"/>
                      </a:lnTo>
                      <a:lnTo>
                        <a:pt x="70" y="23"/>
                      </a:lnTo>
                      <a:lnTo>
                        <a:pt x="66" y="18"/>
                      </a:lnTo>
                      <a:lnTo>
                        <a:pt x="63" y="14"/>
                      </a:lnTo>
                      <a:lnTo>
                        <a:pt x="58" y="10"/>
                      </a:lnTo>
                      <a:lnTo>
                        <a:pt x="54" y="6"/>
                      </a:lnTo>
                      <a:lnTo>
                        <a:pt x="50" y="4"/>
                      </a:lnTo>
                      <a:lnTo>
                        <a:pt x="45" y="1"/>
                      </a:lnTo>
                      <a:lnTo>
                        <a:pt x="48" y="6"/>
                      </a:lnTo>
                      <a:lnTo>
                        <a:pt x="50" y="11"/>
                      </a:lnTo>
                      <a:lnTo>
                        <a:pt x="52" y="14"/>
                      </a:lnTo>
                      <a:lnTo>
                        <a:pt x="54" y="18"/>
                      </a:lnTo>
                      <a:lnTo>
                        <a:pt x="55" y="22"/>
                      </a:lnTo>
                      <a:lnTo>
                        <a:pt x="52" y="18"/>
                      </a:lnTo>
                      <a:lnTo>
                        <a:pt x="48" y="13"/>
                      </a:lnTo>
                      <a:lnTo>
                        <a:pt x="46" y="11"/>
                      </a:lnTo>
                      <a:lnTo>
                        <a:pt x="43" y="8"/>
                      </a:lnTo>
                      <a:lnTo>
                        <a:pt x="38" y="5"/>
                      </a:lnTo>
                      <a:lnTo>
                        <a:pt x="33" y="3"/>
                      </a:lnTo>
                      <a:lnTo>
                        <a:pt x="28" y="1"/>
                      </a:lnTo>
                      <a:lnTo>
                        <a:pt x="23" y="0"/>
                      </a:lnTo>
                      <a:lnTo>
                        <a:pt x="27" y="3"/>
                      </a:lnTo>
                      <a:lnTo>
                        <a:pt x="30" y="9"/>
                      </a:lnTo>
                      <a:lnTo>
                        <a:pt x="31" y="11"/>
                      </a:lnTo>
                      <a:lnTo>
                        <a:pt x="26" y="7"/>
                      </a:lnTo>
                      <a:lnTo>
                        <a:pt x="21" y="5"/>
                      </a:lnTo>
                      <a:lnTo>
                        <a:pt x="17" y="4"/>
                      </a:lnTo>
                      <a:lnTo>
                        <a:pt x="11" y="3"/>
                      </a:lnTo>
                      <a:lnTo>
                        <a:pt x="7" y="2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10206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066" name="Freeform 10">
                  <a:extLst>
                    <a:ext uri="{FF2B5EF4-FFF2-40B4-BE49-F238E27FC236}">
                      <a16:creationId xmlns:a16="http://schemas.microsoft.com/office/drawing/2014/main" id="{349D2838-8B5A-374C-05A2-5767D1B0E0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26" y="3799"/>
                  <a:ext cx="85" cy="59"/>
                </a:xfrm>
                <a:custGeom>
                  <a:avLst/>
                  <a:gdLst>
                    <a:gd name="T0" fmla="*/ 83 w 85"/>
                    <a:gd name="T1" fmla="*/ 5 h 59"/>
                    <a:gd name="T2" fmla="*/ 81 w 85"/>
                    <a:gd name="T3" fmla="*/ 8 h 59"/>
                    <a:gd name="T4" fmla="*/ 78 w 85"/>
                    <a:gd name="T5" fmla="*/ 13 h 59"/>
                    <a:gd name="T6" fmla="*/ 77 w 85"/>
                    <a:gd name="T7" fmla="*/ 15 h 59"/>
                    <a:gd name="T8" fmla="*/ 73 w 85"/>
                    <a:gd name="T9" fmla="*/ 19 h 59"/>
                    <a:gd name="T10" fmla="*/ 69 w 85"/>
                    <a:gd name="T11" fmla="*/ 23 h 59"/>
                    <a:gd name="T12" fmla="*/ 66 w 85"/>
                    <a:gd name="T13" fmla="*/ 25 h 59"/>
                    <a:gd name="T14" fmla="*/ 61 w 85"/>
                    <a:gd name="T15" fmla="*/ 30 h 59"/>
                    <a:gd name="T16" fmla="*/ 56 w 85"/>
                    <a:gd name="T17" fmla="*/ 34 h 59"/>
                    <a:gd name="T18" fmla="*/ 52 w 85"/>
                    <a:gd name="T19" fmla="*/ 36 h 59"/>
                    <a:gd name="T20" fmla="*/ 49 w 85"/>
                    <a:gd name="T21" fmla="*/ 39 h 59"/>
                    <a:gd name="T22" fmla="*/ 43 w 85"/>
                    <a:gd name="T23" fmla="*/ 42 h 59"/>
                    <a:gd name="T24" fmla="*/ 39 w 85"/>
                    <a:gd name="T25" fmla="*/ 44 h 59"/>
                    <a:gd name="T26" fmla="*/ 33 w 85"/>
                    <a:gd name="T27" fmla="*/ 47 h 59"/>
                    <a:gd name="T28" fmla="*/ 26 w 85"/>
                    <a:gd name="T29" fmla="*/ 50 h 59"/>
                    <a:gd name="T30" fmla="*/ 20 w 85"/>
                    <a:gd name="T31" fmla="*/ 53 h 59"/>
                    <a:gd name="T32" fmla="*/ 15 w 85"/>
                    <a:gd name="T33" fmla="*/ 53 h 59"/>
                    <a:gd name="T34" fmla="*/ 10 w 85"/>
                    <a:gd name="T35" fmla="*/ 55 h 59"/>
                    <a:gd name="T36" fmla="*/ 6 w 85"/>
                    <a:gd name="T37" fmla="*/ 57 h 59"/>
                    <a:gd name="T38" fmla="*/ 0 w 85"/>
                    <a:gd name="T39" fmla="*/ 58 h 59"/>
                    <a:gd name="T40" fmla="*/ 6 w 85"/>
                    <a:gd name="T41" fmla="*/ 54 h 59"/>
                    <a:gd name="T42" fmla="*/ 10 w 85"/>
                    <a:gd name="T43" fmla="*/ 51 h 59"/>
                    <a:gd name="T44" fmla="*/ 14 w 85"/>
                    <a:gd name="T45" fmla="*/ 47 h 59"/>
                    <a:gd name="T46" fmla="*/ 18 w 85"/>
                    <a:gd name="T47" fmla="*/ 44 h 59"/>
                    <a:gd name="T48" fmla="*/ 21 w 85"/>
                    <a:gd name="T49" fmla="*/ 40 h 59"/>
                    <a:gd name="T50" fmla="*/ 27 w 85"/>
                    <a:gd name="T51" fmla="*/ 34 h 59"/>
                    <a:gd name="T52" fmla="*/ 34 w 85"/>
                    <a:gd name="T53" fmla="*/ 29 h 59"/>
                    <a:gd name="T54" fmla="*/ 43 w 85"/>
                    <a:gd name="T55" fmla="*/ 21 h 59"/>
                    <a:gd name="T56" fmla="*/ 48 w 85"/>
                    <a:gd name="T57" fmla="*/ 16 h 59"/>
                    <a:gd name="T58" fmla="*/ 52 w 85"/>
                    <a:gd name="T59" fmla="*/ 13 h 59"/>
                    <a:gd name="T60" fmla="*/ 55 w 85"/>
                    <a:gd name="T61" fmla="*/ 10 h 59"/>
                    <a:gd name="T62" fmla="*/ 60 w 85"/>
                    <a:gd name="T63" fmla="*/ 7 h 59"/>
                    <a:gd name="T64" fmla="*/ 64 w 85"/>
                    <a:gd name="T65" fmla="*/ 5 h 59"/>
                    <a:gd name="T66" fmla="*/ 68 w 85"/>
                    <a:gd name="T67" fmla="*/ 4 h 59"/>
                    <a:gd name="T68" fmla="*/ 73 w 85"/>
                    <a:gd name="T69" fmla="*/ 3 h 59"/>
                    <a:gd name="T70" fmla="*/ 76 w 85"/>
                    <a:gd name="T71" fmla="*/ 1 h 59"/>
                    <a:gd name="T72" fmla="*/ 80 w 85"/>
                    <a:gd name="T73" fmla="*/ 0 h 59"/>
                    <a:gd name="T74" fmla="*/ 84 w 85"/>
                    <a:gd name="T75" fmla="*/ 0 h 59"/>
                    <a:gd name="T76" fmla="*/ 83 w 85"/>
                    <a:gd name="T77" fmla="*/ 5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85" h="59">
                      <a:moveTo>
                        <a:pt x="83" y="5"/>
                      </a:moveTo>
                      <a:lnTo>
                        <a:pt x="81" y="8"/>
                      </a:lnTo>
                      <a:lnTo>
                        <a:pt x="78" y="13"/>
                      </a:lnTo>
                      <a:lnTo>
                        <a:pt x="77" y="15"/>
                      </a:lnTo>
                      <a:lnTo>
                        <a:pt x="73" y="19"/>
                      </a:lnTo>
                      <a:lnTo>
                        <a:pt x="69" y="23"/>
                      </a:lnTo>
                      <a:lnTo>
                        <a:pt x="66" y="25"/>
                      </a:lnTo>
                      <a:lnTo>
                        <a:pt x="61" y="30"/>
                      </a:lnTo>
                      <a:lnTo>
                        <a:pt x="56" y="34"/>
                      </a:lnTo>
                      <a:lnTo>
                        <a:pt x="52" y="36"/>
                      </a:lnTo>
                      <a:lnTo>
                        <a:pt x="49" y="39"/>
                      </a:lnTo>
                      <a:lnTo>
                        <a:pt x="43" y="42"/>
                      </a:lnTo>
                      <a:lnTo>
                        <a:pt x="39" y="44"/>
                      </a:lnTo>
                      <a:lnTo>
                        <a:pt x="33" y="47"/>
                      </a:lnTo>
                      <a:lnTo>
                        <a:pt x="26" y="50"/>
                      </a:lnTo>
                      <a:lnTo>
                        <a:pt x="20" y="53"/>
                      </a:lnTo>
                      <a:lnTo>
                        <a:pt x="15" y="53"/>
                      </a:lnTo>
                      <a:lnTo>
                        <a:pt x="10" y="55"/>
                      </a:lnTo>
                      <a:lnTo>
                        <a:pt x="6" y="57"/>
                      </a:lnTo>
                      <a:lnTo>
                        <a:pt x="0" y="58"/>
                      </a:lnTo>
                      <a:lnTo>
                        <a:pt x="6" y="54"/>
                      </a:lnTo>
                      <a:lnTo>
                        <a:pt x="10" y="51"/>
                      </a:lnTo>
                      <a:lnTo>
                        <a:pt x="14" y="47"/>
                      </a:lnTo>
                      <a:lnTo>
                        <a:pt x="18" y="44"/>
                      </a:lnTo>
                      <a:lnTo>
                        <a:pt x="21" y="40"/>
                      </a:lnTo>
                      <a:lnTo>
                        <a:pt x="27" y="34"/>
                      </a:lnTo>
                      <a:lnTo>
                        <a:pt x="34" y="29"/>
                      </a:lnTo>
                      <a:lnTo>
                        <a:pt x="43" y="21"/>
                      </a:lnTo>
                      <a:lnTo>
                        <a:pt x="48" y="16"/>
                      </a:lnTo>
                      <a:lnTo>
                        <a:pt x="52" y="13"/>
                      </a:lnTo>
                      <a:lnTo>
                        <a:pt x="55" y="10"/>
                      </a:lnTo>
                      <a:lnTo>
                        <a:pt x="60" y="7"/>
                      </a:lnTo>
                      <a:lnTo>
                        <a:pt x="64" y="5"/>
                      </a:lnTo>
                      <a:lnTo>
                        <a:pt x="68" y="4"/>
                      </a:lnTo>
                      <a:lnTo>
                        <a:pt x="73" y="3"/>
                      </a:lnTo>
                      <a:lnTo>
                        <a:pt x="76" y="1"/>
                      </a:lnTo>
                      <a:lnTo>
                        <a:pt x="80" y="0"/>
                      </a:lnTo>
                      <a:lnTo>
                        <a:pt x="84" y="0"/>
                      </a:lnTo>
                      <a:lnTo>
                        <a:pt x="83" y="5"/>
                      </a:lnTo>
                    </a:path>
                  </a:pathLst>
                </a:custGeom>
                <a:solidFill>
                  <a:srgbClr val="FF6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067" name="Freeform 11">
                  <a:extLst>
                    <a:ext uri="{FF2B5EF4-FFF2-40B4-BE49-F238E27FC236}">
                      <a16:creationId xmlns:a16="http://schemas.microsoft.com/office/drawing/2014/main" id="{8D341088-9192-D69E-5871-3483CD7D85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8" y="3829"/>
                  <a:ext cx="60" cy="23"/>
                </a:xfrm>
                <a:custGeom>
                  <a:avLst/>
                  <a:gdLst>
                    <a:gd name="T0" fmla="*/ 57 w 60"/>
                    <a:gd name="T1" fmla="*/ 2 h 23"/>
                    <a:gd name="T2" fmla="*/ 55 w 60"/>
                    <a:gd name="T3" fmla="*/ 3 h 23"/>
                    <a:gd name="T4" fmla="*/ 52 w 60"/>
                    <a:gd name="T5" fmla="*/ 6 h 23"/>
                    <a:gd name="T6" fmla="*/ 48 w 60"/>
                    <a:gd name="T7" fmla="*/ 8 h 23"/>
                    <a:gd name="T8" fmla="*/ 44 w 60"/>
                    <a:gd name="T9" fmla="*/ 9 h 23"/>
                    <a:gd name="T10" fmla="*/ 41 w 60"/>
                    <a:gd name="T11" fmla="*/ 11 h 23"/>
                    <a:gd name="T12" fmla="*/ 36 w 60"/>
                    <a:gd name="T13" fmla="*/ 13 h 23"/>
                    <a:gd name="T14" fmla="*/ 33 w 60"/>
                    <a:gd name="T15" fmla="*/ 15 h 23"/>
                    <a:gd name="T16" fmla="*/ 25 w 60"/>
                    <a:gd name="T17" fmla="*/ 17 h 23"/>
                    <a:gd name="T18" fmla="*/ 20 w 60"/>
                    <a:gd name="T19" fmla="*/ 19 h 23"/>
                    <a:gd name="T20" fmla="*/ 14 w 60"/>
                    <a:gd name="T21" fmla="*/ 20 h 23"/>
                    <a:gd name="T22" fmla="*/ 8 w 60"/>
                    <a:gd name="T23" fmla="*/ 21 h 23"/>
                    <a:gd name="T24" fmla="*/ 0 w 60"/>
                    <a:gd name="T25" fmla="*/ 22 h 23"/>
                    <a:gd name="T26" fmla="*/ 9 w 60"/>
                    <a:gd name="T27" fmla="*/ 18 h 23"/>
                    <a:gd name="T28" fmla="*/ 14 w 60"/>
                    <a:gd name="T29" fmla="*/ 16 h 23"/>
                    <a:gd name="T30" fmla="*/ 26 w 60"/>
                    <a:gd name="T31" fmla="*/ 10 h 23"/>
                    <a:gd name="T32" fmla="*/ 32 w 60"/>
                    <a:gd name="T33" fmla="*/ 8 h 23"/>
                    <a:gd name="T34" fmla="*/ 37 w 60"/>
                    <a:gd name="T35" fmla="*/ 5 h 23"/>
                    <a:gd name="T36" fmla="*/ 40 w 60"/>
                    <a:gd name="T37" fmla="*/ 3 h 23"/>
                    <a:gd name="T38" fmla="*/ 44 w 60"/>
                    <a:gd name="T39" fmla="*/ 3 h 23"/>
                    <a:gd name="T40" fmla="*/ 48 w 60"/>
                    <a:gd name="T41" fmla="*/ 2 h 23"/>
                    <a:gd name="T42" fmla="*/ 52 w 60"/>
                    <a:gd name="T43" fmla="*/ 2 h 23"/>
                    <a:gd name="T44" fmla="*/ 55 w 60"/>
                    <a:gd name="T45" fmla="*/ 2 h 23"/>
                    <a:gd name="T46" fmla="*/ 59 w 60"/>
                    <a:gd name="T47" fmla="*/ 0 h 23"/>
                    <a:gd name="T48" fmla="*/ 57 w 60"/>
                    <a:gd name="T49" fmla="*/ 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0" h="23">
                      <a:moveTo>
                        <a:pt x="57" y="2"/>
                      </a:moveTo>
                      <a:lnTo>
                        <a:pt x="55" y="3"/>
                      </a:lnTo>
                      <a:lnTo>
                        <a:pt x="52" y="6"/>
                      </a:lnTo>
                      <a:lnTo>
                        <a:pt x="48" y="8"/>
                      </a:lnTo>
                      <a:lnTo>
                        <a:pt x="44" y="9"/>
                      </a:lnTo>
                      <a:lnTo>
                        <a:pt x="41" y="11"/>
                      </a:lnTo>
                      <a:lnTo>
                        <a:pt x="36" y="13"/>
                      </a:lnTo>
                      <a:lnTo>
                        <a:pt x="33" y="15"/>
                      </a:lnTo>
                      <a:lnTo>
                        <a:pt x="25" y="17"/>
                      </a:lnTo>
                      <a:lnTo>
                        <a:pt x="20" y="19"/>
                      </a:lnTo>
                      <a:lnTo>
                        <a:pt x="14" y="20"/>
                      </a:lnTo>
                      <a:lnTo>
                        <a:pt x="8" y="21"/>
                      </a:lnTo>
                      <a:lnTo>
                        <a:pt x="0" y="22"/>
                      </a:lnTo>
                      <a:lnTo>
                        <a:pt x="9" y="18"/>
                      </a:lnTo>
                      <a:lnTo>
                        <a:pt x="14" y="16"/>
                      </a:lnTo>
                      <a:lnTo>
                        <a:pt x="26" y="10"/>
                      </a:lnTo>
                      <a:lnTo>
                        <a:pt x="32" y="8"/>
                      </a:lnTo>
                      <a:lnTo>
                        <a:pt x="37" y="5"/>
                      </a:lnTo>
                      <a:lnTo>
                        <a:pt x="40" y="3"/>
                      </a:lnTo>
                      <a:lnTo>
                        <a:pt x="44" y="3"/>
                      </a:lnTo>
                      <a:lnTo>
                        <a:pt x="48" y="2"/>
                      </a:lnTo>
                      <a:lnTo>
                        <a:pt x="52" y="2"/>
                      </a:lnTo>
                      <a:lnTo>
                        <a:pt x="55" y="2"/>
                      </a:lnTo>
                      <a:lnTo>
                        <a:pt x="59" y="0"/>
                      </a:lnTo>
                      <a:lnTo>
                        <a:pt x="57" y="2"/>
                      </a:lnTo>
                    </a:path>
                  </a:pathLst>
                </a:custGeom>
                <a:solidFill>
                  <a:srgbClr val="FF602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068" name="Freeform 12">
                  <a:extLst>
                    <a:ext uri="{FF2B5EF4-FFF2-40B4-BE49-F238E27FC236}">
                      <a16:creationId xmlns:a16="http://schemas.microsoft.com/office/drawing/2014/main" id="{709E26A8-5AE4-1D2F-8558-B318C06CBC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71" y="3834"/>
                  <a:ext cx="47" cy="17"/>
                </a:xfrm>
                <a:custGeom>
                  <a:avLst/>
                  <a:gdLst>
                    <a:gd name="T0" fmla="*/ 42 w 47"/>
                    <a:gd name="T1" fmla="*/ 3 h 17"/>
                    <a:gd name="T2" fmla="*/ 38 w 47"/>
                    <a:gd name="T3" fmla="*/ 4 h 17"/>
                    <a:gd name="T4" fmla="*/ 34 w 47"/>
                    <a:gd name="T5" fmla="*/ 6 h 17"/>
                    <a:gd name="T6" fmla="*/ 30 w 47"/>
                    <a:gd name="T7" fmla="*/ 9 h 17"/>
                    <a:gd name="T8" fmla="*/ 27 w 47"/>
                    <a:gd name="T9" fmla="*/ 11 h 17"/>
                    <a:gd name="T10" fmla="*/ 23 w 47"/>
                    <a:gd name="T11" fmla="*/ 12 h 17"/>
                    <a:gd name="T12" fmla="*/ 19 w 47"/>
                    <a:gd name="T13" fmla="*/ 14 h 17"/>
                    <a:gd name="T14" fmla="*/ 15 w 47"/>
                    <a:gd name="T15" fmla="*/ 16 h 17"/>
                    <a:gd name="T16" fmla="*/ 12 w 47"/>
                    <a:gd name="T17" fmla="*/ 16 h 17"/>
                    <a:gd name="T18" fmla="*/ 7 w 47"/>
                    <a:gd name="T19" fmla="*/ 16 h 17"/>
                    <a:gd name="T20" fmla="*/ 0 w 47"/>
                    <a:gd name="T21" fmla="*/ 14 h 17"/>
                    <a:gd name="T22" fmla="*/ 8 w 47"/>
                    <a:gd name="T23" fmla="*/ 12 h 17"/>
                    <a:gd name="T24" fmla="*/ 15 w 47"/>
                    <a:gd name="T25" fmla="*/ 12 h 17"/>
                    <a:gd name="T26" fmla="*/ 22 w 47"/>
                    <a:gd name="T27" fmla="*/ 9 h 17"/>
                    <a:gd name="T28" fmla="*/ 27 w 47"/>
                    <a:gd name="T29" fmla="*/ 6 h 17"/>
                    <a:gd name="T30" fmla="*/ 32 w 47"/>
                    <a:gd name="T31" fmla="*/ 4 h 17"/>
                    <a:gd name="T32" fmla="*/ 38 w 47"/>
                    <a:gd name="T33" fmla="*/ 1 h 17"/>
                    <a:gd name="T34" fmla="*/ 42 w 47"/>
                    <a:gd name="T35" fmla="*/ 1 h 17"/>
                    <a:gd name="T36" fmla="*/ 46 w 47"/>
                    <a:gd name="T37" fmla="*/ 0 h 17"/>
                    <a:gd name="T38" fmla="*/ 42 w 47"/>
                    <a:gd name="T39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7" h="17">
                      <a:moveTo>
                        <a:pt x="42" y="3"/>
                      </a:moveTo>
                      <a:lnTo>
                        <a:pt x="38" y="4"/>
                      </a:lnTo>
                      <a:lnTo>
                        <a:pt x="34" y="6"/>
                      </a:lnTo>
                      <a:lnTo>
                        <a:pt x="30" y="9"/>
                      </a:lnTo>
                      <a:lnTo>
                        <a:pt x="27" y="11"/>
                      </a:lnTo>
                      <a:lnTo>
                        <a:pt x="23" y="12"/>
                      </a:lnTo>
                      <a:lnTo>
                        <a:pt x="19" y="14"/>
                      </a:lnTo>
                      <a:lnTo>
                        <a:pt x="15" y="16"/>
                      </a:lnTo>
                      <a:lnTo>
                        <a:pt x="12" y="16"/>
                      </a:lnTo>
                      <a:lnTo>
                        <a:pt x="7" y="16"/>
                      </a:lnTo>
                      <a:lnTo>
                        <a:pt x="0" y="14"/>
                      </a:lnTo>
                      <a:lnTo>
                        <a:pt x="8" y="12"/>
                      </a:lnTo>
                      <a:lnTo>
                        <a:pt x="15" y="12"/>
                      </a:lnTo>
                      <a:lnTo>
                        <a:pt x="22" y="9"/>
                      </a:lnTo>
                      <a:lnTo>
                        <a:pt x="27" y="6"/>
                      </a:lnTo>
                      <a:lnTo>
                        <a:pt x="32" y="4"/>
                      </a:lnTo>
                      <a:lnTo>
                        <a:pt x="38" y="1"/>
                      </a:lnTo>
                      <a:lnTo>
                        <a:pt x="42" y="1"/>
                      </a:lnTo>
                      <a:lnTo>
                        <a:pt x="46" y="0"/>
                      </a:lnTo>
                      <a:lnTo>
                        <a:pt x="42" y="3"/>
                      </a:lnTo>
                    </a:path>
                  </a:pathLst>
                </a:custGeom>
                <a:solidFill>
                  <a:srgbClr val="FF602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069" name="Freeform 13">
                  <a:extLst>
                    <a:ext uri="{FF2B5EF4-FFF2-40B4-BE49-F238E27FC236}">
                      <a16:creationId xmlns:a16="http://schemas.microsoft.com/office/drawing/2014/main" id="{A2066A61-18BC-432E-92A3-73A9B0153D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56" y="3594"/>
                  <a:ext cx="193" cy="125"/>
                </a:xfrm>
                <a:custGeom>
                  <a:avLst/>
                  <a:gdLst>
                    <a:gd name="T0" fmla="*/ 10 w 193"/>
                    <a:gd name="T1" fmla="*/ 35 h 125"/>
                    <a:gd name="T2" fmla="*/ 18 w 193"/>
                    <a:gd name="T3" fmla="*/ 30 h 125"/>
                    <a:gd name="T4" fmla="*/ 25 w 193"/>
                    <a:gd name="T5" fmla="*/ 23 h 125"/>
                    <a:gd name="T6" fmla="*/ 32 w 193"/>
                    <a:gd name="T7" fmla="*/ 15 h 125"/>
                    <a:gd name="T8" fmla="*/ 40 w 193"/>
                    <a:gd name="T9" fmla="*/ 10 h 125"/>
                    <a:gd name="T10" fmla="*/ 48 w 193"/>
                    <a:gd name="T11" fmla="*/ 5 h 125"/>
                    <a:gd name="T12" fmla="*/ 57 w 193"/>
                    <a:gd name="T13" fmla="*/ 1 h 125"/>
                    <a:gd name="T14" fmla="*/ 66 w 193"/>
                    <a:gd name="T15" fmla="*/ 0 h 125"/>
                    <a:gd name="T16" fmla="*/ 74 w 193"/>
                    <a:gd name="T17" fmla="*/ 2 h 125"/>
                    <a:gd name="T18" fmla="*/ 84 w 193"/>
                    <a:gd name="T19" fmla="*/ 6 h 125"/>
                    <a:gd name="T20" fmla="*/ 97 w 193"/>
                    <a:gd name="T21" fmla="*/ 10 h 125"/>
                    <a:gd name="T22" fmla="*/ 112 w 193"/>
                    <a:gd name="T23" fmla="*/ 19 h 125"/>
                    <a:gd name="T24" fmla="*/ 126 w 193"/>
                    <a:gd name="T25" fmla="*/ 27 h 125"/>
                    <a:gd name="T26" fmla="*/ 137 w 193"/>
                    <a:gd name="T27" fmla="*/ 34 h 125"/>
                    <a:gd name="T28" fmla="*/ 145 w 193"/>
                    <a:gd name="T29" fmla="*/ 40 h 125"/>
                    <a:gd name="T30" fmla="*/ 157 w 193"/>
                    <a:gd name="T31" fmla="*/ 47 h 125"/>
                    <a:gd name="T32" fmla="*/ 169 w 193"/>
                    <a:gd name="T33" fmla="*/ 54 h 125"/>
                    <a:gd name="T34" fmla="*/ 177 w 193"/>
                    <a:gd name="T35" fmla="*/ 61 h 125"/>
                    <a:gd name="T36" fmla="*/ 185 w 193"/>
                    <a:gd name="T37" fmla="*/ 68 h 125"/>
                    <a:gd name="T38" fmla="*/ 191 w 193"/>
                    <a:gd name="T39" fmla="*/ 76 h 125"/>
                    <a:gd name="T40" fmla="*/ 191 w 193"/>
                    <a:gd name="T41" fmla="*/ 84 h 125"/>
                    <a:gd name="T42" fmla="*/ 185 w 193"/>
                    <a:gd name="T43" fmla="*/ 88 h 125"/>
                    <a:gd name="T44" fmla="*/ 179 w 193"/>
                    <a:gd name="T45" fmla="*/ 92 h 125"/>
                    <a:gd name="T46" fmla="*/ 177 w 193"/>
                    <a:gd name="T47" fmla="*/ 96 h 125"/>
                    <a:gd name="T48" fmla="*/ 180 w 193"/>
                    <a:gd name="T49" fmla="*/ 124 h 125"/>
                    <a:gd name="T50" fmla="*/ 169 w 193"/>
                    <a:gd name="T51" fmla="*/ 108 h 125"/>
                    <a:gd name="T52" fmla="*/ 154 w 193"/>
                    <a:gd name="T53" fmla="*/ 93 h 125"/>
                    <a:gd name="T54" fmla="*/ 141 w 193"/>
                    <a:gd name="T55" fmla="*/ 82 h 125"/>
                    <a:gd name="T56" fmla="*/ 129 w 193"/>
                    <a:gd name="T57" fmla="*/ 75 h 125"/>
                    <a:gd name="T58" fmla="*/ 112 w 193"/>
                    <a:gd name="T59" fmla="*/ 71 h 125"/>
                    <a:gd name="T60" fmla="*/ 102 w 193"/>
                    <a:gd name="T61" fmla="*/ 69 h 125"/>
                    <a:gd name="T62" fmla="*/ 102 w 193"/>
                    <a:gd name="T63" fmla="*/ 72 h 125"/>
                    <a:gd name="T64" fmla="*/ 108 w 193"/>
                    <a:gd name="T65" fmla="*/ 78 h 125"/>
                    <a:gd name="T66" fmla="*/ 81 w 193"/>
                    <a:gd name="T67" fmla="*/ 74 h 125"/>
                    <a:gd name="T68" fmla="*/ 59 w 193"/>
                    <a:gd name="T69" fmla="*/ 73 h 125"/>
                    <a:gd name="T70" fmla="*/ 40 w 193"/>
                    <a:gd name="T71" fmla="*/ 78 h 125"/>
                    <a:gd name="T72" fmla="*/ 18 w 193"/>
                    <a:gd name="T73" fmla="*/ 87 h 125"/>
                    <a:gd name="T74" fmla="*/ 2 w 193"/>
                    <a:gd name="T75" fmla="*/ 96 h 125"/>
                    <a:gd name="T76" fmla="*/ 1 w 193"/>
                    <a:gd name="T77" fmla="*/ 88 h 125"/>
                    <a:gd name="T78" fmla="*/ 0 w 193"/>
                    <a:gd name="T79" fmla="*/ 80 h 125"/>
                    <a:gd name="T80" fmla="*/ 2 w 193"/>
                    <a:gd name="T81" fmla="*/ 73 h 125"/>
                    <a:gd name="T82" fmla="*/ 6 w 193"/>
                    <a:gd name="T83" fmla="*/ 66 h 125"/>
                    <a:gd name="T84" fmla="*/ 9 w 193"/>
                    <a:gd name="T85" fmla="*/ 57 h 125"/>
                    <a:gd name="T86" fmla="*/ 10 w 193"/>
                    <a:gd name="T87" fmla="*/ 47 h 125"/>
                    <a:gd name="T88" fmla="*/ 10 w 193"/>
                    <a:gd name="T89" fmla="*/ 40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3" h="125">
                      <a:moveTo>
                        <a:pt x="5" y="36"/>
                      </a:moveTo>
                      <a:lnTo>
                        <a:pt x="10" y="35"/>
                      </a:lnTo>
                      <a:lnTo>
                        <a:pt x="14" y="32"/>
                      </a:lnTo>
                      <a:lnTo>
                        <a:pt x="18" y="30"/>
                      </a:lnTo>
                      <a:lnTo>
                        <a:pt x="22" y="26"/>
                      </a:lnTo>
                      <a:lnTo>
                        <a:pt x="25" y="23"/>
                      </a:lnTo>
                      <a:lnTo>
                        <a:pt x="29" y="19"/>
                      </a:lnTo>
                      <a:lnTo>
                        <a:pt x="32" y="15"/>
                      </a:lnTo>
                      <a:lnTo>
                        <a:pt x="36" y="12"/>
                      </a:lnTo>
                      <a:lnTo>
                        <a:pt x="40" y="10"/>
                      </a:lnTo>
                      <a:lnTo>
                        <a:pt x="44" y="7"/>
                      </a:lnTo>
                      <a:lnTo>
                        <a:pt x="48" y="5"/>
                      </a:lnTo>
                      <a:lnTo>
                        <a:pt x="52" y="2"/>
                      </a:lnTo>
                      <a:lnTo>
                        <a:pt x="57" y="1"/>
                      </a:lnTo>
                      <a:lnTo>
                        <a:pt x="61" y="0"/>
                      </a:lnTo>
                      <a:lnTo>
                        <a:pt x="66" y="0"/>
                      </a:lnTo>
                      <a:lnTo>
                        <a:pt x="69" y="1"/>
                      </a:lnTo>
                      <a:lnTo>
                        <a:pt x="74" y="2"/>
                      </a:lnTo>
                      <a:lnTo>
                        <a:pt x="80" y="4"/>
                      </a:lnTo>
                      <a:lnTo>
                        <a:pt x="84" y="6"/>
                      </a:lnTo>
                      <a:lnTo>
                        <a:pt x="91" y="8"/>
                      </a:lnTo>
                      <a:lnTo>
                        <a:pt x="97" y="10"/>
                      </a:lnTo>
                      <a:lnTo>
                        <a:pt x="103" y="14"/>
                      </a:lnTo>
                      <a:lnTo>
                        <a:pt x="112" y="19"/>
                      </a:lnTo>
                      <a:lnTo>
                        <a:pt x="120" y="24"/>
                      </a:lnTo>
                      <a:lnTo>
                        <a:pt x="126" y="27"/>
                      </a:lnTo>
                      <a:lnTo>
                        <a:pt x="132" y="31"/>
                      </a:lnTo>
                      <a:lnTo>
                        <a:pt x="137" y="34"/>
                      </a:lnTo>
                      <a:lnTo>
                        <a:pt x="142" y="37"/>
                      </a:lnTo>
                      <a:lnTo>
                        <a:pt x="145" y="40"/>
                      </a:lnTo>
                      <a:lnTo>
                        <a:pt x="151" y="43"/>
                      </a:lnTo>
                      <a:lnTo>
                        <a:pt x="157" y="47"/>
                      </a:lnTo>
                      <a:lnTo>
                        <a:pt x="162" y="51"/>
                      </a:lnTo>
                      <a:lnTo>
                        <a:pt x="169" y="54"/>
                      </a:lnTo>
                      <a:lnTo>
                        <a:pt x="174" y="58"/>
                      </a:lnTo>
                      <a:lnTo>
                        <a:pt x="177" y="61"/>
                      </a:lnTo>
                      <a:lnTo>
                        <a:pt x="181" y="64"/>
                      </a:lnTo>
                      <a:lnTo>
                        <a:pt x="185" y="68"/>
                      </a:lnTo>
                      <a:lnTo>
                        <a:pt x="188" y="72"/>
                      </a:lnTo>
                      <a:lnTo>
                        <a:pt x="191" y="76"/>
                      </a:lnTo>
                      <a:lnTo>
                        <a:pt x="192" y="80"/>
                      </a:lnTo>
                      <a:lnTo>
                        <a:pt x="191" y="84"/>
                      </a:lnTo>
                      <a:lnTo>
                        <a:pt x="189" y="86"/>
                      </a:lnTo>
                      <a:lnTo>
                        <a:pt x="185" y="88"/>
                      </a:lnTo>
                      <a:lnTo>
                        <a:pt x="182" y="90"/>
                      </a:lnTo>
                      <a:lnTo>
                        <a:pt x="179" y="92"/>
                      </a:lnTo>
                      <a:lnTo>
                        <a:pt x="177" y="93"/>
                      </a:lnTo>
                      <a:lnTo>
                        <a:pt x="177" y="96"/>
                      </a:lnTo>
                      <a:lnTo>
                        <a:pt x="177" y="98"/>
                      </a:lnTo>
                      <a:lnTo>
                        <a:pt x="180" y="124"/>
                      </a:lnTo>
                      <a:lnTo>
                        <a:pt x="174" y="114"/>
                      </a:lnTo>
                      <a:lnTo>
                        <a:pt x="169" y="108"/>
                      </a:lnTo>
                      <a:lnTo>
                        <a:pt x="163" y="102"/>
                      </a:lnTo>
                      <a:lnTo>
                        <a:pt x="154" y="93"/>
                      </a:lnTo>
                      <a:lnTo>
                        <a:pt x="146" y="87"/>
                      </a:lnTo>
                      <a:lnTo>
                        <a:pt x="141" y="82"/>
                      </a:lnTo>
                      <a:lnTo>
                        <a:pt x="135" y="79"/>
                      </a:lnTo>
                      <a:lnTo>
                        <a:pt x="129" y="75"/>
                      </a:lnTo>
                      <a:lnTo>
                        <a:pt x="121" y="72"/>
                      </a:lnTo>
                      <a:lnTo>
                        <a:pt x="112" y="71"/>
                      </a:lnTo>
                      <a:lnTo>
                        <a:pt x="105" y="70"/>
                      </a:lnTo>
                      <a:lnTo>
                        <a:pt x="102" y="69"/>
                      </a:lnTo>
                      <a:lnTo>
                        <a:pt x="101" y="71"/>
                      </a:lnTo>
                      <a:lnTo>
                        <a:pt x="102" y="72"/>
                      </a:lnTo>
                      <a:lnTo>
                        <a:pt x="103" y="73"/>
                      </a:lnTo>
                      <a:lnTo>
                        <a:pt x="108" y="78"/>
                      </a:lnTo>
                      <a:lnTo>
                        <a:pt x="94" y="75"/>
                      </a:lnTo>
                      <a:lnTo>
                        <a:pt x="81" y="74"/>
                      </a:lnTo>
                      <a:lnTo>
                        <a:pt x="70" y="73"/>
                      </a:lnTo>
                      <a:lnTo>
                        <a:pt x="59" y="73"/>
                      </a:lnTo>
                      <a:lnTo>
                        <a:pt x="50" y="75"/>
                      </a:lnTo>
                      <a:lnTo>
                        <a:pt x="40" y="78"/>
                      </a:lnTo>
                      <a:lnTo>
                        <a:pt x="28" y="82"/>
                      </a:lnTo>
                      <a:lnTo>
                        <a:pt x="18" y="87"/>
                      </a:lnTo>
                      <a:lnTo>
                        <a:pt x="11" y="92"/>
                      </a:lnTo>
                      <a:lnTo>
                        <a:pt x="2" y="96"/>
                      </a:lnTo>
                      <a:lnTo>
                        <a:pt x="2" y="92"/>
                      </a:lnTo>
                      <a:lnTo>
                        <a:pt x="1" y="88"/>
                      </a:lnTo>
                      <a:lnTo>
                        <a:pt x="0" y="84"/>
                      </a:lnTo>
                      <a:lnTo>
                        <a:pt x="0" y="80"/>
                      </a:lnTo>
                      <a:lnTo>
                        <a:pt x="1" y="76"/>
                      </a:lnTo>
                      <a:lnTo>
                        <a:pt x="2" y="73"/>
                      </a:lnTo>
                      <a:lnTo>
                        <a:pt x="4" y="70"/>
                      </a:lnTo>
                      <a:lnTo>
                        <a:pt x="6" y="66"/>
                      </a:lnTo>
                      <a:lnTo>
                        <a:pt x="8" y="62"/>
                      </a:lnTo>
                      <a:lnTo>
                        <a:pt x="9" y="57"/>
                      </a:lnTo>
                      <a:lnTo>
                        <a:pt x="10" y="52"/>
                      </a:lnTo>
                      <a:lnTo>
                        <a:pt x="10" y="47"/>
                      </a:lnTo>
                      <a:lnTo>
                        <a:pt x="10" y="43"/>
                      </a:lnTo>
                      <a:lnTo>
                        <a:pt x="10" y="40"/>
                      </a:lnTo>
                      <a:lnTo>
                        <a:pt x="5" y="3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070" name="Freeform 14">
                  <a:extLst>
                    <a:ext uri="{FF2B5EF4-FFF2-40B4-BE49-F238E27FC236}">
                      <a16:creationId xmlns:a16="http://schemas.microsoft.com/office/drawing/2014/main" id="{D20EF542-88BC-BD1B-66B9-59D8088D3E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45" y="3677"/>
                  <a:ext cx="161" cy="147"/>
                </a:xfrm>
                <a:custGeom>
                  <a:avLst/>
                  <a:gdLst>
                    <a:gd name="T0" fmla="*/ 15 w 161"/>
                    <a:gd name="T1" fmla="*/ 22 h 147"/>
                    <a:gd name="T2" fmla="*/ 30 w 161"/>
                    <a:gd name="T3" fmla="*/ 13 h 147"/>
                    <a:gd name="T4" fmla="*/ 45 w 161"/>
                    <a:gd name="T5" fmla="*/ 7 h 147"/>
                    <a:gd name="T6" fmla="*/ 57 w 161"/>
                    <a:gd name="T7" fmla="*/ 2 h 147"/>
                    <a:gd name="T8" fmla="*/ 70 w 161"/>
                    <a:gd name="T9" fmla="*/ 0 h 147"/>
                    <a:gd name="T10" fmla="*/ 83 w 161"/>
                    <a:gd name="T11" fmla="*/ 0 h 147"/>
                    <a:gd name="T12" fmla="*/ 97 w 161"/>
                    <a:gd name="T13" fmla="*/ 1 h 147"/>
                    <a:gd name="T14" fmla="*/ 116 w 161"/>
                    <a:gd name="T15" fmla="*/ 3 h 147"/>
                    <a:gd name="T16" fmla="*/ 129 w 161"/>
                    <a:gd name="T17" fmla="*/ 10 h 147"/>
                    <a:gd name="T18" fmla="*/ 137 w 161"/>
                    <a:gd name="T19" fmla="*/ 19 h 147"/>
                    <a:gd name="T20" fmla="*/ 144 w 161"/>
                    <a:gd name="T21" fmla="*/ 31 h 147"/>
                    <a:gd name="T22" fmla="*/ 148 w 161"/>
                    <a:gd name="T23" fmla="*/ 47 h 147"/>
                    <a:gd name="T24" fmla="*/ 150 w 161"/>
                    <a:gd name="T25" fmla="*/ 56 h 147"/>
                    <a:gd name="T26" fmla="*/ 155 w 161"/>
                    <a:gd name="T27" fmla="*/ 63 h 147"/>
                    <a:gd name="T28" fmla="*/ 157 w 161"/>
                    <a:gd name="T29" fmla="*/ 69 h 147"/>
                    <a:gd name="T30" fmla="*/ 153 w 161"/>
                    <a:gd name="T31" fmla="*/ 76 h 147"/>
                    <a:gd name="T32" fmla="*/ 150 w 161"/>
                    <a:gd name="T33" fmla="*/ 84 h 147"/>
                    <a:gd name="T34" fmla="*/ 149 w 161"/>
                    <a:gd name="T35" fmla="*/ 92 h 147"/>
                    <a:gd name="T36" fmla="*/ 150 w 161"/>
                    <a:gd name="T37" fmla="*/ 101 h 147"/>
                    <a:gd name="T38" fmla="*/ 157 w 161"/>
                    <a:gd name="T39" fmla="*/ 113 h 147"/>
                    <a:gd name="T40" fmla="*/ 147 w 161"/>
                    <a:gd name="T41" fmla="*/ 116 h 147"/>
                    <a:gd name="T42" fmla="*/ 138 w 161"/>
                    <a:gd name="T43" fmla="*/ 121 h 147"/>
                    <a:gd name="T44" fmla="*/ 129 w 161"/>
                    <a:gd name="T45" fmla="*/ 127 h 147"/>
                    <a:gd name="T46" fmla="*/ 119 w 161"/>
                    <a:gd name="T47" fmla="*/ 134 h 147"/>
                    <a:gd name="T48" fmla="*/ 104 w 161"/>
                    <a:gd name="T49" fmla="*/ 140 h 147"/>
                    <a:gd name="T50" fmla="*/ 92 w 161"/>
                    <a:gd name="T51" fmla="*/ 144 h 147"/>
                    <a:gd name="T52" fmla="*/ 77 w 161"/>
                    <a:gd name="T53" fmla="*/ 146 h 147"/>
                    <a:gd name="T54" fmla="*/ 63 w 161"/>
                    <a:gd name="T55" fmla="*/ 145 h 147"/>
                    <a:gd name="T56" fmla="*/ 52 w 161"/>
                    <a:gd name="T57" fmla="*/ 144 h 147"/>
                    <a:gd name="T58" fmla="*/ 40 w 161"/>
                    <a:gd name="T59" fmla="*/ 140 h 147"/>
                    <a:gd name="T60" fmla="*/ 30 w 161"/>
                    <a:gd name="T61" fmla="*/ 133 h 147"/>
                    <a:gd name="T62" fmla="*/ 14 w 161"/>
                    <a:gd name="T63" fmla="*/ 122 h 147"/>
                    <a:gd name="T64" fmla="*/ 6 w 161"/>
                    <a:gd name="T65" fmla="*/ 110 h 147"/>
                    <a:gd name="T66" fmla="*/ 4 w 161"/>
                    <a:gd name="T67" fmla="*/ 99 h 147"/>
                    <a:gd name="T68" fmla="*/ 0 w 161"/>
                    <a:gd name="T69" fmla="*/ 72 h 147"/>
                    <a:gd name="T70" fmla="*/ 0 w 161"/>
                    <a:gd name="T71" fmla="*/ 50 h 147"/>
                    <a:gd name="T72" fmla="*/ 2 w 161"/>
                    <a:gd name="T73" fmla="*/ 44 h 147"/>
                    <a:gd name="T74" fmla="*/ 4 w 161"/>
                    <a:gd name="T75" fmla="*/ 36 h 147"/>
                    <a:gd name="T76" fmla="*/ 9 w 161"/>
                    <a:gd name="T77" fmla="*/ 28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61" h="147">
                      <a:moveTo>
                        <a:pt x="9" y="28"/>
                      </a:moveTo>
                      <a:lnTo>
                        <a:pt x="15" y="22"/>
                      </a:lnTo>
                      <a:lnTo>
                        <a:pt x="22" y="18"/>
                      </a:lnTo>
                      <a:lnTo>
                        <a:pt x="30" y="13"/>
                      </a:lnTo>
                      <a:lnTo>
                        <a:pt x="37" y="11"/>
                      </a:lnTo>
                      <a:lnTo>
                        <a:pt x="45" y="7"/>
                      </a:lnTo>
                      <a:lnTo>
                        <a:pt x="51" y="4"/>
                      </a:lnTo>
                      <a:lnTo>
                        <a:pt x="57" y="2"/>
                      </a:lnTo>
                      <a:lnTo>
                        <a:pt x="65" y="1"/>
                      </a:lnTo>
                      <a:lnTo>
                        <a:pt x="70" y="0"/>
                      </a:lnTo>
                      <a:lnTo>
                        <a:pt x="76" y="0"/>
                      </a:lnTo>
                      <a:lnTo>
                        <a:pt x="83" y="0"/>
                      </a:lnTo>
                      <a:lnTo>
                        <a:pt x="90" y="0"/>
                      </a:lnTo>
                      <a:lnTo>
                        <a:pt x="97" y="1"/>
                      </a:lnTo>
                      <a:lnTo>
                        <a:pt x="106" y="2"/>
                      </a:lnTo>
                      <a:lnTo>
                        <a:pt x="116" y="3"/>
                      </a:lnTo>
                      <a:lnTo>
                        <a:pt x="123" y="4"/>
                      </a:lnTo>
                      <a:lnTo>
                        <a:pt x="129" y="10"/>
                      </a:lnTo>
                      <a:lnTo>
                        <a:pt x="134" y="14"/>
                      </a:lnTo>
                      <a:lnTo>
                        <a:pt x="137" y="19"/>
                      </a:lnTo>
                      <a:lnTo>
                        <a:pt x="141" y="25"/>
                      </a:lnTo>
                      <a:lnTo>
                        <a:pt x="144" y="31"/>
                      </a:lnTo>
                      <a:lnTo>
                        <a:pt x="147" y="39"/>
                      </a:lnTo>
                      <a:lnTo>
                        <a:pt x="148" y="47"/>
                      </a:lnTo>
                      <a:lnTo>
                        <a:pt x="149" y="52"/>
                      </a:lnTo>
                      <a:lnTo>
                        <a:pt x="150" y="56"/>
                      </a:lnTo>
                      <a:lnTo>
                        <a:pt x="152" y="60"/>
                      </a:lnTo>
                      <a:lnTo>
                        <a:pt x="155" y="63"/>
                      </a:lnTo>
                      <a:lnTo>
                        <a:pt x="160" y="66"/>
                      </a:lnTo>
                      <a:lnTo>
                        <a:pt x="157" y="69"/>
                      </a:lnTo>
                      <a:lnTo>
                        <a:pt x="155" y="72"/>
                      </a:lnTo>
                      <a:lnTo>
                        <a:pt x="153" y="76"/>
                      </a:lnTo>
                      <a:lnTo>
                        <a:pt x="151" y="80"/>
                      </a:lnTo>
                      <a:lnTo>
                        <a:pt x="150" y="84"/>
                      </a:lnTo>
                      <a:lnTo>
                        <a:pt x="149" y="88"/>
                      </a:lnTo>
                      <a:lnTo>
                        <a:pt x="149" y="92"/>
                      </a:lnTo>
                      <a:lnTo>
                        <a:pt x="149" y="97"/>
                      </a:lnTo>
                      <a:lnTo>
                        <a:pt x="150" y="101"/>
                      </a:lnTo>
                      <a:lnTo>
                        <a:pt x="151" y="106"/>
                      </a:lnTo>
                      <a:lnTo>
                        <a:pt x="157" y="113"/>
                      </a:lnTo>
                      <a:lnTo>
                        <a:pt x="151" y="114"/>
                      </a:lnTo>
                      <a:lnTo>
                        <a:pt x="147" y="116"/>
                      </a:lnTo>
                      <a:lnTo>
                        <a:pt x="143" y="118"/>
                      </a:lnTo>
                      <a:lnTo>
                        <a:pt x="138" y="121"/>
                      </a:lnTo>
                      <a:lnTo>
                        <a:pt x="134" y="123"/>
                      </a:lnTo>
                      <a:lnTo>
                        <a:pt x="129" y="127"/>
                      </a:lnTo>
                      <a:lnTo>
                        <a:pt x="123" y="130"/>
                      </a:lnTo>
                      <a:lnTo>
                        <a:pt x="119" y="134"/>
                      </a:lnTo>
                      <a:lnTo>
                        <a:pt x="113" y="136"/>
                      </a:lnTo>
                      <a:lnTo>
                        <a:pt x="104" y="140"/>
                      </a:lnTo>
                      <a:lnTo>
                        <a:pt x="98" y="143"/>
                      </a:lnTo>
                      <a:lnTo>
                        <a:pt x="92" y="144"/>
                      </a:lnTo>
                      <a:lnTo>
                        <a:pt x="84" y="145"/>
                      </a:lnTo>
                      <a:lnTo>
                        <a:pt x="77" y="146"/>
                      </a:lnTo>
                      <a:lnTo>
                        <a:pt x="68" y="146"/>
                      </a:lnTo>
                      <a:lnTo>
                        <a:pt x="63" y="145"/>
                      </a:lnTo>
                      <a:lnTo>
                        <a:pt x="57" y="145"/>
                      </a:lnTo>
                      <a:lnTo>
                        <a:pt x="52" y="144"/>
                      </a:lnTo>
                      <a:lnTo>
                        <a:pt x="46" y="142"/>
                      </a:lnTo>
                      <a:lnTo>
                        <a:pt x="40" y="140"/>
                      </a:lnTo>
                      <a:lnTo>
                        <a:pt x="36" y="137"/>
                      </a:lnTo>
                      <a:lnTo>
                        <a:pt x="30" y="133"/>
                      </a:lnTo>
                      <a:lnTo>
                        <a:pt x="23" y="129"/>
                      </a:lnTo>
                      <a:lnTo>
                        <a:pt x="14" y="122"/>
                      </a:lnTo>
                      <a:lnTo>
                        <a:pt x="9" y="115"/>
                      </a:lnTo>
                      <a:lnTo>
                        <a:pt x="6" y="110"/>
                      </a:lnTo>
                      <a:lnTo>
                        <a:pt x="3" y="104"/>
                      </a:lnTo>
                      <a:lnTo>
                        <a:pt x="4" y="99"/>
                      </a:lnTo>
                      <a:lnTo>
                        <a:pt x="0" y="91"/>
                      </a:lnTo>
                      <a:lnTo>
                        <a:pt x="0" y="72"/>
                      </a:lnTo>
                      <a:lnTo>
                        <a:pt x="0" y="62"/>
                      </a:lnTo>
                      <a:lnTo>
                        <a:pt x="0" y="50"/>
                      </a:lnTo>
                      <a:lnTo>
                        <a:pt x="0" y="47"/>
                      </a:lnTo>
                      <a:lnTo>
                        <a:pt x="2" y="44"/>
                      </a:lnTo>
                      <a:lnTo>
                        <a:pt x="2" y="38"/>
                      </a:lnTo>
                      <a:lnTo>
                        <a:pt x="4" y="36"/>
                      </a:lnTo>
                      <a:lnTo>
                        <a:pt x="7" y="31"/>
                      </a:lnTo>
                      <a:lnTo>
                        <a:pt x="9" y="28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071" name="Freeform 15">
                  <a:extLst>
                    <a:ext uri="{FF2B5EF4-FFF2-40B4-BE49-F238E27FC236}">
                      <a16:creationId xmlns:a16="http://schemas.microsoft.com/office/drawing/2014/main" id="{D014C1ED-6B49-FBA3-CFBF-99FBAA6C4F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05" y="3735"/>
                  <a:ext cx="78" cy="55"/>
                </a:xfrm>
                <a:custGeom>
                  <a:avLst/>
                  <a:gdLst>
                    <a:gd name="T0" fmla="*/ 32 w 78"/>
                    <a:gd name="T1" fmla="*/ 4 h 55"/>
                    <a:gd name="T2" fmla="*/ 31 w 78"/>
                    <a:gd name="T3" fmla="*/ 7 h 55"/>
                    <a:gd name="T4" fmla="*/ 27 w 78"/>
                    <a:gd name="T5" fmla="*/ 11 h 55"/>
                    <a:gd name="T6" fmla="*/ 24 w 78"/>
                    <a:gd name="T7" fmla="*/ 14 h 55"/>
                    <a:gd name="T8" fmla="*/ 20 w 78"/>
                    <a:gd name="T9" fmla="*/ 14 h 55"/>
                    <a:gd name="T10" fmla="*/ 17 w 78"/>
                    <a:gd name="T11" fmla="*/ 14 h 55"/>
                    <a:gd name="T12" fmla="*/ 13 w 78"/>
                    <a:gd name="T13" fmla="*/ 14 h 55"/>
                    <a:gd name="T14" fmla="*/ 10 w 78"/>
                    <a:gd name="T15" fmla="*/ 14 h 55"/>
                    <a:gd name="T16" fmla="*/ 8 w 78"/>
                    <a:gd name="T17" fmla="*/ 13 h 55"/>
                    <a:gd name="T18" fmla="*/ 6 w 78"/>
                    <a:gd name="T19" fmla="*/ 15 h 55"/>
                    <a:gd name="T20" fmla="*/ 4 w 78"/>
                    <a:gd name="T21" fmla="*/ 19 h 55"/>
                    <a:gd name="T22" fmla="*/ 1 w 78"/>
                    <a:gd name="T23" fmla="*/ 23 h 55"/>
                    <a:gd name="T24" fmla="*/ 0 w 78"/>
                    <a:gd name="T25" fmla="*/ 27 h 55"/>
                    <a:gd name="T26" fmla="*/ 0 w 78"/>
                    <a:gd name="T27" fmla="*/ 32 h 55"/>
                    <a:gd name="T28" fmla="*/ 0 w 78"/>
                    <a:gd name="T29" fmla="*/ 36 h 55"/>
                    <a:gd name="T30" fmla="*/ 0 w 78"/>
                    <a:gd name="T31" fmla="*/ 41 h 55"/>
                    <a:gd name="T32" fmla="*/ 2 w 78"/>
                    <a:gd name="T33" fmla="*/ 45 h 55"/>
                    <a:gd name="T34" fmla="*/ 4 w 78"/>
                    <a:gd name="T35" fmla="*/ 49 h 55"/>
                    <a:gd name="T36" fmla="*/ 6 w 78"/>
                    <a:gd name="T37" fmla="*/ 50 h 55"/>
                    <a:gd name="T38" fmla="*/ 8 w 78"/>
                    <a:gd name="T39" fmla="*/ 54 h 55"/>
                    <a:gd name="T40" fmla="*/ 17 w 78"/>
                    <a:gd name="T41" fmla="*/ 54 h 55"/>
                    <a:gd name="T42" fmla="*/ 26 w 78"/>
                    <a:gd name="T43" fmla="*/ 54 h 55"/>
                    <a:gd name="T44" fmla="*/ 30 w 78"/>
                    <a:gd name="T45" fmla="*/ 54 h 55"/>
                    <a:gd name="T46" fmla="*/ 34 w 78"/>
                    <a:gd name="T47" fmla="*/ 53 h 55"/>
                    <a:gd name="T48" fmla="*/ 38 w 78"/>
                    <a:gd name="T49" fmla="*/ 53 h 55"/>
                    <a:gd name="T50" fmla="*/ 43 w 78"/>
                    <a:gd name="T51" fmla="*/ 52 h 55"/>
                    <a:gd name="T52" fmla="*/ 46 w 78"/>
                    <a:gd name="T53" fmla="*/ 51 h 55"/>
                    <a:gd name="T54" fmla="*/ 50 w 78"/>
                    <a:gd name="T55" fmla="*/ 50 h 55"/>
                    <a:gd name="T56" fmla="*/ 54 w 78"/>
                    <a:gd name="T57" fmla="*/ 49 h 55"/>
                    <a:gd name="T58" fmla="*/ 58 w 78"/>
                    <a:gd name="T59" fmla="*/ 47 h 55"/>
                    <a:gd name="T60" fmla="*/ 61 w 78"/>
                    <a:gd name="T61" fmla="*/ 46 h 55"/>
                    <a:gd name="T62" fmla="*/ 66 w 78"/>
                    <a:gd name="T63" fmla="*/ 43 h 55"/>
                    <a:gd name="T64" fmla="*/ 71 w 78"/>
                    <a:gd name="T65" fmla="*/ 41 h 55"/>
                    <a:gd name="T66" fmla="*/ 77 w 78"/>
                    <a:gd name="T67" fmla="*/ 38 h 55"/>
                    <a:gd name="T68" fmla="*/ 71 w 78"/>
                    <a:gd name="T69" fmla="*/ 38 h 55"/>
                    <a:gd name="T70" fmla="*/ 66 w 78"/>
                    <a:gd name="T71" fmla="*/ 37 h 55"/>
                    <a:gd name="T72" fmla="*/ 62 w 78"/>
                    <a:gd name="T73" fmla="*/ 36 h 55"/>
                    <a:gd name="T74" fmla="*/ 58 w 78"/>
                    <a:gd name="T75" fmla="*/ 33 h 55"/>
                    <a:gd name="T76" fmla="*/ 54 w 78"/>
                    <a:gd name="T77" fmla="*/ 32 h 55"/>
                    <a:gd name="T78" fmla="*/ 49 w 78"/>
                    <a:gd name="T79" fmla="*/ 30 h 55"/>
                    <a:gd name="T80" fmla="*/ 45 w 78"/>
                    <a:gd name="T81" fmla="*/ 26 h 55"/>
                    <a:gd name="T82" fmla="*/ 42 w 78"/>
                    <a:gd name="T83" fmla="*/ 23 h 55"/>
                    <a:gd name="T84" fmla="*/ 39 w 78"/>
                    <a:gd name="T85" fmla="*/ 20 h 55"/>
                    <a:gd name="T86" fmla="*/ 37 w 78"/>
                    <a:gd name="T87" fmla="*/ 16 h 55"/>
                    <a:gd name="T88" fmla="*/ 35 w 78"/>
                    <a:gd name="T89" fmla="*/ 13 h 55"/>
                    <a:gd name="T90" fmla="*/ 34 w 78"/>
                    <a:gd name="T91" fmla="*/ 8 h 55"/>
                    <a:gd name="T92" fmla="*/ 34 w 78"/>
                    <a:gd name="T93" fmla="*/ 5 h 55"/>
                    <a:gd name="T94" fmla="*/ 34 w 78"/>
                    <a:gd name="T95" fmla="*/ 0 h 55"/>
                    <a:gd name="T96" fmla="*/ 32 w 78"/>
                    <a:gd name="T97" fmla="*/ 4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8" h="55">
                      <a:moveTo>
                        <a:pt x="32" y="4"/>
                      </a:moveTo>
                      <a:lnTo>
                        <a:pt x="31" y="7"/>
                      </a:lnTo>
                      <a:lnTo>
                        <a:pt x="27" y="11"/>
                      </a:lnTo>
                      <a:lnTo>
                        <a:pt x="24" y="14"/>
                      </a:lnTo>
                      <a:lnTo>
                        <a:pt x="20" y="14"/>
                      </a:lnTo>
                      <a:lnTo>
                        <a:pt x="17" y="14"/>
                      </a:lnTo>
                      <a:lnTo>
                        <a:pt x="13" y="14"/>
                      </a:lnTo>
                      <a:lnTo>
                        <a:pt x="10" y="14"/>
                      </a:lnTo>
                      <a:lnTo>
                        <a:pt x="8" y="13"/>
                      </a:lnTo>
                      <a:lnTo>
                        <a:pt x="6" y="15"/>
                      </a:lnTo>
                      <a:lnTo>
                        <a:pt x="4" y="19"/>
                      </a:lnTo>
                      <a:lnTo>
                        <a:pt x="1" y="23"/>
                      </a:lnTo>
                      <a:lnTo>
                        <a:pt x="0" y="27"/>
                      </a:lnTo>
                      <a:lnTo>
                        <a:pt x="0" y="32"/>
                      </a:lnTo>
                      <a:lnTo>
                        <a:pt x="0" y="36"/>
                      </a:lnTo>
                      <a:lnTo>
                        <a:pt x="0" y="41"/>
                      </a:lnTo>
                      <a:lnTo>
                        <a:pt x="2" y="45"/>
                      </a:lnTo>
                      <a:lnTo>
                        <a:pt x="4" y="49"/>
                      </a:lnTo>
                      <a:lnTo>
                        <a:pt x="6" y="50"/>
                      </a:lnTo>
                      <a:lnTo>
                        <a:pt x="8" y="54"/>
                      </a:lnTo>
                      <a:lnTo>
                        <a:pt x="17" y="54"/>
                      </a:lnTo>
                      <a:lnTo>
                        <a:pt x="26" y="54"/>
                      </a:lnTo>
                      <a:lnTo>
                        <a:pt x="30" y="54"/>
                      </a:lnTo>
                      <a:lnTo>
                        <a:pt x="34" y="53"/>
                      </a:lnTo>
                      <a:lnTo>
                        <a:pt x="38" y="53"/>
                      </a:lnTo>
                      <a:lnTo>
                        <a:pt x="43" y="52"/>
                      </a:lnTo>
                      <a:lnTo>
                        <a:pt x="46" y="51"/>
                      </a:lnTo>
                      <a:lnTo>
                        <a:pt x="50" y="50"/>
                      </a:lnTo>
                      <a:lnTo>
                        <a:pt x="54" y="49"/>
                      </a:lnTo>
                      <a:lnTo>
                        <a:pt x="58" y="47"/>
                      </a:lnTo>
                      <a:lnTo>
                        <a:pt x="61" y="46"/>
                      </a:lnTo>
                      <a:lnTo>
                        <a:pt x="66" y="43"/>
                      </a:lnTo>
                      <a:lnTo>
                        <a:pt x="71" y="41"/>
                      </a:lnTo>
                      <a:lnTo>
                        <a:pt x="77" y="38"/>
                      </a:lnTo>
                      <a:lnTo>
                        <a:pt x="71" y="38"/>
                      </a:lnTo>
                      <a:lnTo>
                        <a:pt x="66" y="37"/>
                      </a:lnTo>
                      <a:lnTo>
                        <a:pt x="62" y="36"/>
                      </a:lnTo>
                      <a:lnTo>
                        <a:pt x="58" y="33"/>
                      </a:lnTo>
                      <a:lnTo>
                        <a:pt x="54" y="32"/>
                      </a:lnTo>
                      <a:lnTo>
                        <a:pt x="49" y="30"/>
                      </a:lnTo>
                      <a:lnTo>
                        <a:pt x="45" y="26"/>
                      </a:lnTo>
                      <a:lnTo>
                        <a:pt x="42" y="23"/>
                      </a:lnTo>
                      <a:lnTo>
                        <a:pt x="39" y="20"/>
                      </a:lnTo>
                      <a:lnTo>
                        <a:pt x="37" y="16"/>
                      </a:lnTo>
                      <a:lnTo>
                        <a:pt x="35" y="13"/>
                      </a:lnTo>
                      <a:lnTo>
                        <a:pt x="34" y="8"/>
                      </a:lnTo>
                      <a:lnTo>
                        <a:pt x="34" y="5"/>
                      </a:lnTo>
                      <a:lnTo>
                        <a:pt x="34" y="0"/>
                      </a:lnTo>
                      <a:lnTo>
                        <a:pt x="32" y="4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072" name="Freeform 16">
                  <a:extLst>
                    <a:ext uri="{FF2B5EF4-FFF2-40B4-BE49-F238E27FC236}">
                      <a16:creationId xmlns:a16="http://schemas.microsoft.com/office/drawing/2014/main" id="{A8EE279B-C0EC-436F-48CB-685CC5692C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4" y="3668"/>
                  <a:ext cx="45" cy="100"/>
                </a:xfrm>
                <a:custGeom>
                  <a:avLst/>
                  <a:gdLst>
                    <a:gd name="T0" fmla="*/ 19 w 45"/>
                    <a:gd name="T1" fmla="*/ 0 h 100"/>
                    <a:gd name="T2" fmla="*/ 18 w 45"/>
                    <a:gd name="T3" fmla="*/ 4 h 100"/>
                    <a:gd name="T4" fmla="*/ 16 w 45"/>
                    <a:gd name="T5" fmla="*/ 8 h 100"/>
                    <a:gd name="T6" fmla="*/ 15 w 45"/>
                    <a:gd name="T7" fmla="*/ 11 h 100"/>
                    <a:gd name="T8" fmla="*/ 12 w 45"/>
                    <a:gd name="T9" fmla="*/ 15 h 100"/>
                    <a:gd name="T10" fmla="*/ 10 w 45"/>
                    <a:gd name="T11" fmla="*/ 18 h 100"/>
                    <a:gd name="T12" fmla="*/ 7 w 45"/>
                    <a:gd name="T13" fmla="*/ 20 h 100"/>
                    <a:gd name="T14" fmla="*/ 4 w 45"/>
                    <a:gd name="T15" fmla="*/ 22 h 100"/>
                    <a:gd name="T16" fmla="*/ 1 w 45"/>
                    <a:gd name="T17" fmla="*/ 25 h 100"/>
                    <a:gd name="T18" fmla="*/ 0 w 45"/>
                    <a:gd name="T19" fmla="*/ 26 h 100"/>
                    <a:gd name="T20" fmla="*/ 0 w 45"/>
                    <a:gd name="T21" fmla="*/ 30 h 100"/>
                    <a:gd name="T22" fmla="*/ 1 w 45"/>
                    <a:gd name="T23" fmla="*/ 34 h 100"/>
                    <a:gd name="T24" fmla="*/ 1 w 45"/>
                    <a:gd name="T25" fmla="*/ 39 h 100"/>
                    <a:gd name="T26" fmla="*/ 1 w 45"/>
                    <a:gd name="T27" fmla="*/ 43 h 100"/>
                    <a:gd name="T28" fmla="*/ 2 w 45"/>
                    <a:gd name="T29" fmla="*/ 47 h 100"/>
                    <a:gd name="T30" fmla="*/ 2 w 45"/>
                    <a:gd name="T31" fmla="*/ 59 h 100"/>
                    <a:gd name="T32" fmla="*/ 2 w 45"/>
                    <a:gd name="T33" fmla="*/ 64 h 100"/>
                    <a:gd name="T34" fmla="*/ 2 w 45"/>
                    <a:gd name="T35" fmla="*/ 70 h 100"/>
                    <a:gd name="T36" fmla="*/ 3 w 45"/>
                    <a:gd name="T37" fmla="*/ 74 h 100"/>
                    <a:gd name="T38" fmla="*/ 4 w 45"/>
                    <a:gd name="T39" fmla="*/ 79 h 100"/>
                    <a:gd name="T40" fmla="*/ 8 w 45"/>
                    <a:gd name="T41" fmla="*/ 84 h 100"/>
                    <a:gd name="T42" fmla="*/ 11 w 45"/>
                    <a:gd name="T43" fmla="*/ 88 h 100"/>
                    <a:gd name="T44" fmla="*/ 14 w 45"/>
                    <a:gd name="T45" fmla="*/ 91 h 100"/>
                    <a:gd name="T46" fmla="*/ 18 w 45"/>
                    <a:gd name="T47" fmla="*/ 92 h 100"/>
                    <a:gd name="T48" fmla="*/ 22 w 45"/>
                    <a:gd name="T49" fmla="*/ 95 h 100"/>
                    <a:gd name="T50" fmla="*/ 26 w 45"/>
                    <a:gd name="T51" fmla="*/ 97 h 100"/>
                    <a:gd name="T52" fmla="*/ 31 w 45"/>
                    <a:gd name="T53" fmla="*/ 98 h 100"/>
                    <a:gd name="T54" fmla="*/ 35 w 45"/>
                    <a:gd name="T55" fmla="*/ 99 h 100"/>
                    <a:gd name="T56" fmla="*/ 39 w 45"/>
                    <a:gd name="T57" fmla="*/ 98 h 100"/>
                    <a:gd name="T58" fmla="*/ 44 w 45"/>
                    <a:gd name="T59" fmla="*/ 93 h 100"/>
                    <a:gd name="T60" fmla="*/ 38 w 45"/>
                    <a:gd name="T61" fmla="*/ 91 h 100"/>
                    <a:gd name="T62" fmla="*/ 33 w 45"/>
                    <a:gd name="T63" fmla="*/ 90 h 100"/>
                    <a:gd name="T64" fmla="*/ 30 w 45"/>
                    <a:gd name="T65" fmla="*/ 85 h 100"/>
                    <a:gd name="T66" fmla="*/ 27 w 45"/>
                    <a:gd name="T67" fmla="*/ 81 h 100"/>
                    <a:gd name="T68" fmla="*/ 26 w 45"/>
                    <a:gd name="T69" fmla="*/ 76 h 100"/>
                    <a:gd name="T70" fmla="*/ 27 w 45"/>
                    <a:gd name="T71" fmla="*/ 73 h 100"/>
                    <a:gd name="T72" fmla="*/ 29 w 45"/>
                    <a:gd name="T73" fmla="*/ 68 h 100"/>
                    <a:gd name="T74" fmla="*/ 31 w 45"/>
                    <a:gd name="T75" fmla="*/ 64 h 100"/>
                    <a:gd name="T76" fmla="*/ 33 w 45"/>
                    <a:gd name="T77" fmla="*/ 61 h 100"/>
                    <a:gd name="T78" fmla="*/ 33 w 45"/>
                    <a:gd name="T79" fmla="*/ 57 h 100"/>
                    <a:gd name="T80" fmla="*/ 35 w 45"/>
                    <a:gd name="T81" fmla="*/ 52 h 100"/>
                    <a:gd name="T82" fmla="*/ 36 w 45"/>
                    <a:gd name="T83" fmla="*/ 47 h 100"/>
                    <a:gd name="T84" fmla="*/ 37 w 45"/>
                    <a:gd name="T85" fmla="*/ 42 h 100"/>
                    <a:gd name="T86" fmla="*/ 37 w 45"/>
                    <a:gd name="T87" fmla="*/ 39 h 100"/>
                    <a:gd name="T88" fmla="*/ 37 w 45"/>
                    <a:gd name="T89" fmla="*/ 34 h 100"/>
                    <a:gd name="T90" fmla="*/ 36 w 45"/>
                    <a:gd name="T91" fmla="*/ 30 h 100"/>
                    <a:gd name="T92" fmla="*/ 35 w 45"/>
                    <a:gd name="T93" fmla="*/ 26 h 100"/>
                    <a:gd name="T94" fmla="*/ 34 w 45"/>
                    <a:gd name="T95" fmla="*/ 22 h 100"/>
                    <a:gd name="T96" fmla="*/ 33 w 45"/>
                    <a:gd name="T97" fmla="*/ 17 h 100"/>
                    <a:gd name="T98" fmla="*/ 31 w 45"/>
                    <a:gd name="T99" fmla="*/ 13 h 100"/>
                    <a:gd name="T100" fmla="*/ 28 w 45"/>
                    <a:gd name="T101" fmla="*/ 9 h 100"/>
                    <a:gd name="T102" fmla="*/ 26 w 45"/>
                    <a:gd name="T103" fmla="*/ 6 h 100"/>
                    <a:gd name="T104" fmla="*/ 24 w 45"/>
                    <a:gd name="T105" fmla="*/ 4 h 100"/>
                    <a:gd name="T106" fmla="*/ 21 w 45"/>
                    <a:gd name="T107" fmla="*/ 2 h 100"/>
                    <a:gd name="T108" fmla="*/ 19 w 45"/>
                    <a:gd name="T109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45" h="100">
                      <a:moveTo>
                        <a:pt x="19" y="0"/>
                      </a:moveTo>
                      <a:lnTo>
                        <a:pt x="18" y="4"/>
                      </a:lnTo>
                      <a:lnTo>
                        <a:pt x="16" y="8"/>
                      </a:lnTo>
                      <a:lnTo>
                        <a:pt x="15" y="11"/>
                      </a:lnTo>
                      <a:lnTo>
                        <a:pt x="12" y="15"/>
                      </a:lnTo>
                      <a:lnTo>
                        <a:pt x="10" y="18"/>
                      </a:lnTo>
                      <a:lnTo>
                        <a:pt x="7" y="20"/>
                      </a:lnTo>
                      <a:lnTo>
                        <a:pt x="4" y="22"/>
                      </a:lnTo>
                      <a:lnTo>
                        <a:pt x="1" y="25"/>
                      </a:lnTo>
                      <a:lnTo>
                        <a:pt x="0" y="26"/>
                      </a:lnTo>
                      <a:lnTo>
                        <a:pt x="0" y="30"/>
                      </a:lnTo>
                      <a:lnTo>
                        <a:pt x="1" y="34"/>
                      </a:lnTo>
                      <a:lnTo>
                        <a:pt x="1" y="39"/>
                      </a:lnTo>
                      <a:lnTo>
                        <a:pt x="1" y="43"/>
                      </a:lnTo>
                      <a:lnTo>
                        <a:pt x="2" y="47"/>
                      </a:lnTo>
                      <a:lnTo>
                        <a:pt x="2" y="59"/>
                      </a:lnTo>
                      <a:lnTo>
                        <a:pt x="2" y="64"/>
                      </a:lnTo>
                      <a:lnTo>
                        <a:pt x="2" y="70"/>
                      </a:lnTo>
                      <a:lnTo>
                        <a:pt x="3" y="74"/>
                      </a:lnTo>
                      <a:lnTo>
                        <a:pt x="4" y="79"/>
                      </a:lnTo>
                      <a:lnTo>
                        <a:pt x="8" y="84"/>
                      </a:lnTo>
                      <a:lnTo>
                        <a:pt x="11" y="88"/>
                      </a:lnTo>
                      <a:lnTo>
                        <a:pt x="14" y="91"/>
                      </a:lnTo>
                      <a:lnTo>
                        <a:pt x="18" y="92"/>
                      </a:lnTo>
                      <a:lnTo>
                        <a:pt x="22" y="95"/>
                      </a:lnTo>
                      <a:lnTo>
                        <a:pt x="26" y="97"/>
                      </a:lnTo>
                      <a:lnTo>
                        <a:pt x="31" y="98"/>
                      </a:lnTo>
                      <a:lnTo>
                        <a:pt x="35" y="99"/>
                      </a:lnTo>
                      <a:lnTo>
                        <a:pt x="39" y="98"/>
                      </a:lnTo>
                      <a:lnTo>
                        <a:pt x="44" y="93"/>
                      </a:lnTo>
                      <a:lnTo>
                        <a:pt x="38" y="91"/>
                      </a:lnTo>
                      <a:lnTo>
                        <a:pt x="33" y="90"/>
                      </a:lnTo>
                      <a:lnTo>
                        <a:pt x="30" y="85"/>
                      </a:lnTo>
                      <a:lnTo>
                        <a:pt x="27" y="81"/>
                      </a:lnTo>
                      <a:lnTo>
                        <a:pt x="26" y="76"/>
                      </a:lnTo>
                      <a:lnTo>
                        <a:pt x="27" y="73"/>
                      </a:lnTo>
                      <a:lnTo>
                        <a:pt x="29" y="68"/>
                      </a:lnTo>
                      <a:lnTo>
                        <a:pt x="31" y="64"/>
                      </a:lnTo>
                      <a:lnTo>
                        <a:pt x="33" y="61"/>
                      </a:lnTo>
                      <a:lnTo>
                        <a:pt x="33" y="57"/>
                      </a:lnTo>
                      <a:lnTo>
                        <a:pt x="35" y="52"/>
                      </a:lnTo>
                      <a:lnTo>
                        <a:pt x="36" y="47"/>
                      </a:lnTo>
                      <a:lnTo>
                        <a:pt x="37" y="42"/>
                      </a:lnTo>
                      <a:lnTo>
                        <a:pt x="37" y="39"/>
                      </a:lnTo>
                      <a:lnTo>
                        <a:pt x="37" y="34"/>
                      </a:lnTo>
                      <a:lnTo>
                        <a:pt x="36" y="30"/>
                      </a:lnTo>
                      <a:lnTo>
                        <a:pt x="35" y="26"/>
                      </a:lnTo>
                      <a:lnTo>
                        <a:pt x="34" y="22"/>
                      </a:lnTo>
                      <a:lnTo>
                        <a:pt x="33" y="17"/>
                      </a:lnTo>
                      <a:lnTo>
                        <a:pt x="31" y="13"/>
                      </a:lnTo>
                      <a:lnTo>
                        <a:pt x="28" y="9"/>
                      </a:lnTo>
                      <a:lnTo>
                        <a:pt x="26" y="6"/>
                      </a:lnTo>
                      <a:lnTo>
                        <a:pt x="24" y="4"/>
                      </a:lnTo>
                      <a:lnTo>
                        <a:pt x="21" y="2"/>
                      </a:lnTo>
                      <a:lnTo>
                        <a:pt x="19" y="0"/>
                      </a:lnTo>
                    </a:path>
                  </a:pathLst>
                </a:custGeom>
                <a:solidFill>
                  <a:srgbClr val="FF6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073" name="Freeform 17">
                  <a:extLst>
                    <a:ext uri="{FF2B5EF4-FFF2-40B4-BE49-F238E27FC236}">
                      <a16:creationId xmlns:a16="http://schemas.microsoft.com/office/drawing/2014/main" id="{03C89FEF-C182-94CA-17DE-823FC75A48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9" y="3690"/>
                  <a:ext cx="50" cy="66"/>
                </a:xfrm>
                <a:custGeom>
                  <a:avLst/>
                  <a:gdLst>
                    <a:gd name="T0" fmla="*/ 7 w 50"/>
                    <a:gd name="T1" fmla="*/ 0 h 66"/>
                    <a:gd name="T2" fmla="*/ 9 w 50"/>
                    <a:gd name="T3" fmla="*/ 5 h 66"/>
                    <a:gd name="T4" fmla="*/ 10 w 50"/>
                    <a:gd name="T5" fmla="*/ 8 h 66"/>
                    <a:gd name="T6" fmla="*/ 10 w 50"/>
                    <a:gd name="T7" fmla="*/ 12 h 66"/>
                    <a:gd name="T8" fmla="*/ 10 w 50"/>
                    <a:gd name="T9" fmla="*/ 16 h 66"/>
                    <a:gd name="T10" fmla="*/ 10 w 50"/>
                    <a:gd name="T11" fmla="*/ 19 h 66"/>
                    <a:gd name="T12" fmla="*/ 10 w 50"/>
                    <a:gd name="T13" fmla="*/ 23 h 66"/>
                    <a:gd name="T14" fmla="*/ 10 w 50"/>
                    <a:gd name="T15" fmla="*/ 27 h 66"/>
                    <a:gd name="T16" fmla="*/ 9 w 50"/>
                    <a:gd name="T17" fmla="*/ 31 h 66"/>
                    <a:gd name="T18" fmla="*/ 7 w 50"/>
                    <a:gd name="T19" fmla="*/ 35 h 66"/>
                    <a:gd name="T20" fmla="*/ 5 w 50"/>
                    <a:gd name="T21" fmla="*/ 38 h 66"/>
                    <a:gd name="T22" fmla="*/ 4 w 50"/>
                    <a:gd name="T23" fmla="*/ 43 h 66"/>
                    <a:gd name="T24" fmla="*/ 3 w 50"/>
                    <a:gd name="T25" fmla="*/ 46 h 66"/>
                    <a:gd name="T26" fmla="*/ 1 w 50"/>
                    <a:gd name="T27" fmla="*/ 51 h 66"/>
                    <a:gd name="T28" fmla="*/ 0 w 50"/>
                    <a:gd name="T29" fmla="*/ 55 h 66"/>
                    <a:gd name="T30" fmla="*/ 2 w 50"/>
                    <a:gd name="T31" fmla="*/ 59 h 66"/>
                    <a:gd name="T32" fmla="*/ 4 w 50"/>
                    <a:gd name="T33" fmla="*/ 61 h 66"/>
                    <a:gd name="T34" fmla="*/ 9 w 50"/>
                    <a:gd name="T35" fmla="*/ 64 h 66"/>
                    <a:gd name="T36" fmla="*/ 13 w 50"/>
                    <a:gd name="T37" fmla="*/ 64 h 66"/>
                    <a:gd name="T38" fmla="*/ 18 w 50"/>
                    <a:gd name="T39" fmla="*/ 65 h 66"/>
                    <a:gd name="T40" fmla="*/ 23 w 50"/>
                    <a:gd name="T41" fmla="*/ 62 h 66"/>
                    <a:gd name="T42" fmla="*/ 28 w 50"/>
                    <a:gd name="T43" fmla="*/ 60 h 66"/>
                    <a:gd name="T44" fmla="*/ 32 w 50"/>
                    <a:gd name="T45" fmla="*/ 57 h 66"/>
                    <a:gd name="T46" fmla="*/ 36 w 50"/>
                    <a:gd name="T47" fmla="*/ 53 h 66"/>
                    <a:gd name="T48" fmla="*/ 38 w 50"/>
                    <a:gd name="T49" fmla="*/ 50 h 66"/>
                    <a:gd name="T50" fmla="*/ 42 w 50"/>
                    <a:gd name="T51" fmla="*/ 48 h 66"/>
                    <a:gd name="T52" fmla="*/ 45 w 50"/>
                    <a:gd name="T53" fmla="*/ 44 h 66"/>
                    <a:gd name="T54" fmla="*/ 47 w 50"/>
                    <a:gd name="T55" fmla="*/ 40 h 66"/>
                    <a:gd name="T56" fmla="*/ 49 w 50"/>
                    <a:gd name="T57" fmla="*/ 37 h 66"/>
                    <a:gd name="T58" fmla="*/ 49 w 50"/>
                    <a:gd name="T59" fmla="*/ 33 h 66"/>
                    <a:gd name="T60" fmla="*/ 47 w 50"/>
                    <a:gd name="T61" fmla="*/ 29 h 66"/>
                    <a:gd name="T62" fmla="*/ 44 w 50"/>
                    <a:gd name="T63" fmla="*/ 25 h 66"/>
                    <a:gd name="T64" fmla="*/ 41 w 50"/>
                    <a:gd name="T65" fmla="*/ 22 h 66"/>
                    <a:gd name="T66" fmla="*/ 38 w 50"/>
                    <a:gd name="T67" fmla="*/ 18 h 66"/>
                    <a:gd name="T68" fmla="*/ 34 w 50"/>
                    <a:gd name="T69" fmla="*/ 14 h 66"/>
                    <a:gd name="T70" fmla="*/ 30 w 50"/>
                    <a:gd name="T71" fmla="*/ 10 h 66"/>
                    <a:gd name="T72" fmla="*/ 27 w 50"/>
                    <a:gd name="T73" fmla="*/ 7 h 66"/>
                    <a:gd name="T74" fmla="*/ 22 w 50"/>
                    <a:gd name="T75" fmla="*/ 8 h 66"/>
                    <a:gd name="T76" fmla="*/ 18 w 50"/>
                    <a:gd name="T77" fmla="*/ 7 h 66"/>
                    <a:gd name="T78" fmla="*/ 14 w 50"/>
                    <a:gd name="T79" fmla="*/ 6 h 66"/>
                    <a:gd name="T80" fmla="*/ 11 w 50"/>
                    <a:gd name="T81" fmla="*/ 5 h 66"/>
                    <a:gd name="T82" fmla="*/ 9 w 50"/>
                    <a:gd name="T83" fmla="*/ 3 h 66"/>
                    <a:gd name="T84" fmla="*/ 7 w 50"/>
                    <a:gd name="T85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50" h="66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10" y="8"/>
                      </a:lnTo>
                      <a:lnTo>
                        <a:pt x="10" y="12"/>
                      </a:lnTo>
                      <a:lnTo>
                        <a:pt x="10" y="16"/>
                      </a:lnTo>
                      <a:lnTo>
                        <a:pt x="10" y="19"/>
                      </a:lnTo>
                      <a:lnTo>
                        <a:pt x="10" y="23"/>
                      </a:lnTo>
                      <a:lnTo>
                        <a:pt x="10" y="27"/>
                      </a:lnTo>
                      <a:lnTo>
                        <a:pt x="9" y="31"/>
                      </a:lnTo>
                      <a:lnTo>
                        <a:pt x="7" y="35"/>
                      </a:lnTo>
                      <a:lnTo>
                        <a:pt x="5" y="38"/>
                      </a:lnTo>
                      <a:lnTo>
                        <a:pt x="4" y="43"/>
                      </a:lnTo>
                      <a:lnTo>
                        <a:pt x="3" y="46"/>
                      </a:lnTo>
                      <a:lnTo>
                        <a:pt x="1" y="51"/>
                      </a:lnTo>
                      <a:lnTo>
                        <a:pt x="0" y="55"/>
                      </a:lnTo>
                      <a:lnTo>
                        <a:pt x="2" y="59"/>
                      </a:lnTo>
                      <a:lnTo>
                        <a:pt x="4" y="61"/>
                      </a:lnTo>
                      <a:lnTo>
                        <a:pt x="9" y="64"/>
                      </a:lnTo>
                      <a:lnTo>
                        <a:pt x="13" y="64"/>
                      </a:lnTo>
                      <a:lnTo>
                        <a:pt x="18" y="65"/>
                      </a:lnTo>
                      <a:lnTo>
                        <a:pt x="23" y="62"/>
                      </a:lnTo>
                      <a:lnTo>
                        <a:pt x="28" y="60"/>
                      </a:lnTo>
                      <a:lnTo>
                        <a:pt x="32" y="57"/>
                      </a:lnTo>
                      <a:lnTo>
                        <a:pt x="36" y="53"/>
                      </a:lnTo>
                      <a:lnTo>
                        <a:pt x="38" y="50"/>
                      </a:lnTo>
                      <a:lnTo>
                        <a:pt x="42" y="48"/>
                      </a:lnTo>
                      <a:lnTo>
                        <a:pt x="45" y="44"/>
                      </a:lnTo>
                      <a:lnTo>
                        <a:pt x="47" y="40"/>
                      </a:lnTo>
                      <a:lnTo>
                        <a:pt x="49" y="37"/>
                      </a:lnTo>
                      <a:lnTo>
                        <a:pt x="49" y="33"/>
                      </a:lnTo>
                      <a:lnTo>
                        <a:pt x="47" y="29"/>
                      </a:lnTo>
                      <a:lnTo>
                        <a:pt x="44" y="25"/>
                      </a:lnTo>
                      <a:lnTo>
                        <a:pt x="41" y="22"/>
                      </a:lnTo>
                      <a:lnTo>
                        <a:pt x="38" y="18"/>
                      </a:lnTo>
                      <a:lnTo>
                        <a:pt x="34" y="14"/>
                      </a:lnTo>
                      <a:lnTo>
                        <a:pt x="30" y="10"/>
                      </a:lnTo>
                      <a:lnTo>
                        <a:pt x="27" y="7"/>
                      </a:lnTo>
                      <a:lnTo>
                        <a:pt x="22" y="8"/>
                      </a:lnTo>
                      <a:lnTo>
                        <a:pt x="18" y="7"/>
                      </a:lnTo>
                      <a:lnTo>
                        <a:pt x="14" y="6"/>
                      </a:lnTo>
                      <a:lnTo>
                        <a:pt x="11" y="5"/>
                      </a:lnTo>
                      <a:lnTo>
                        <a:pt x="9" y="3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FF6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074" name="Freeform 18">
                  <a:extLst>
                    <a:ext uri="{FF2B5EF4-FFF2-40B4-BE49-F238E27FC236}">
                      <a16:creationId xmlns:a16="http://schemas.microsoft.com/office/drawing/2014/main" id="{B4C2EA91-2291-1B19-42E8-1772BCB419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69" y="3649"/>
                  <a:ext cx="96" cy="41"/>
                </a:xfrm>
                <a:custGeom>
                  <a:avLst/>
                  <a:gdLst>
                    <a:gd name="T0" fmla="*/ 2 w 96"/>
                    <a:gd name="T1" fmla="*/ 10 h 41"/>
                    <a:gd name="T2" fmla="*/ 5 w 96"/>
                    <a:gd name="T3" fmla="*/ 7 h 41"/>
                    <a:gd name="T4" fmla="*/ 8 w 96"/>
                    <a:gd name="T5" fmla="*/ 4 h 41"/>
                    <a:gd name="T6" fmla="*/ 13 w 96"/>
                    <a:gd name="T7" fmla="*/ 2 h 41"/>
                    <a:gd name="T8" fmla="*/ 17 w 96"/>
                    <a:gd name="T9" fmla="*/ 1 h 41"/>
                    <a:gd name="T10" fmla="*/ 21 w 96"/>
                    <a:gd name="T11" fmla="*/ 0 h 41"/>
                    <a:gd name="T12" fmla="*/ 24 w 96"/>
                    <a:gd name="T13" fmla="*/ 0 h 41"/>
                    <a:gd name="T14" fmla="*/ 29 w 96"/>
                    <a:gd name="T15" fmla="*/ 0 h 41"/>
                    <a:gd name="T16" fmla="*/ 34 w 96"/>
                    <a:gd name="T17" fmla="*/ 1 h 41"/>
                    <a:gd name="T18" fmla="*/ 38 w 96"/>
                    <a:gd name="T19" fmla="*/ 2 h 41"/>
                    <a:gd name="T20" fmla="*/ 41 w 96"/>
                    <a:gd name="T21" fmla="*/ 3 h 41"/>
                    <a:gd name="T22" fmla="*/ 45 w 96"/>
                    <a:gd name="T23" fmla="*/ 4 h 41"/>
                    <a:gd name="T24" fmla="*/ 50 w 96"/>
                    <a:gd name="T25" fmla="*/ 5 h 41"/>
                    <a:gd name="T26" fmla="*/ 53 w 96"/>
                    <a:gd name="T27" fmla="*/ 7 h 41"/>
                    <a:gd name="T28" fmla="*/ 57 w 96"/>
                    <a:gd name="T29" fmla="*/ 9 h 41"/>
                    <a:gd name="T30" fmla="*/ 61 w 96"/>
                    <a:gd name="T31" fmla="*/ 10 h 41"/>
                    <a:gd name="T32" fmla="*/ 66 w 96"/>
                    <a:gd name="T33" fmla="*/ 12 h 41"/>
                    <a:gd name="T34" fmla="*/ 72 w 96"/>
                    <a:gd name="T35" fmla="*/ 15 h 41"/>
                    <a:gd name="T36" fmla="*/ 77 w 96"/>
                    <a:gd name="T37" fmla="*/ 17 h 41"/>
                    <a:gd name="T38" fmla="*/ 83 w 96"/>
                    <a:gd name="T39" fmla="*/ 21 h 41"/>
                    <a:gd name="T40" fmla="*/ 90 w 96"/>
                    <a:gd name="T41" fmla="*/ 24 h 41"/>
                    <a:gd name="T42" fmla="*/ 92 w 96"/>
                    <a:gd name="T43" fmla="*/ 30 h 41"/>
                    <a:gd name="T44" fmla="*/ 93 w 96"/>
                    <a:gd name="T45" fmla="*/ 34 h 41"/>
                    <a:gd name="T46" fmla="*/ 95 w 96"/>
                    <a:gd name="T47" fmla="*/ 40 h 41"/>
                    <a:gd name="T48" fmla="*/ 88 w 96"/>
                    <a:gd name="T49" fmla="*/ 37 h 41"/>
                    <a:gd name="T50" fmla="*/ 83 w 96"/>
                    <a:gd name="T51" fmla="*/ 33 h 41"/>
                    <a:gd name="T52" fmla="*/ 77 w 96"/>
                    <a:gd name="T53" fmla="*/ 30 h 41"/>
                    <a:gd name="T54" fmla="*/ 73 w 96"/>
                    <a:gd name="T55" fmla="*/ 28 h 41"/>
                    <a:gd name="T56" fmla="*/ 70 w 96"/>
                    <a:gd name="T57" fmla="*/ 27 h 41"/>
                    <a:gd name="T58" fmla="*/ 66 w 96"/>
                    <a:gd name="T59" fmla="*/ 25 h 41"/>
                    <a:gd name="T60" fmla="*/ 62 w 96"/>
                    <a:gd name="T61" fmla="*/ 24 h 41"/>
                    <a:gd name="T62" fmla="*/ 58 w 96"/>
                    <a:gd name="T63" fmla="*/ 23 h 41"/>
                    <a:gd name="T64" fmla="*/ 53 w 96"/>
                    <a:gd name="T65" fmla="*/ 21 h 41"/>
                    <a:gd name="T66" fmla="*/ 49 w 96"/>
                    <a:gd name="T67" fmla="*/ 19 h 41"/>
                    <a:gd name="T68" fmla="*/ 43 w 96"/>
                    <a:gd name="T69" fmla="*/ 17 h 41"/>
                    <a:gd name="T70" fmla="*/ 40 w 96"/>
                    <a:gd name="T71" fmla="*/ 14 h 41"/>
                    <a:gd name="T72" fmla="*/ 36 w 96"/>
                    <a:gd name="T73" fmla="*/ 11 h 41"/>
                    <a:gd name="T74" fmla="*/ 31 w 96"/>
                    <a:gd name="T75" fmla="*/ 9 h 41"/>
                    <a:gd name="T76" fmla="*/ 24 w 96"/>
                    <a:gd name="T77" fmla="*/ 6 h 41"/>
                    <a:gd name="T78" fmla="*/ 16 w 96"/>
                    <a:gd name="T79" fmla="*/ 5 h 41"/>
                    <a:gd name="T80" fmla="*/ 15 w 96"/>
                    <a:gd name="T81" fmla="*/ 10 h 41"/>
                    <a:gd name="T82" fmla="*/ 14 w 96"/>
                    <a:gd name="T83" fmla="*/ 14 h 41"/>
                    <a:gd name="T84" fmla="*/ 13 w 96"/>
                    <a:gd name="T85" fmla="*/ 18 h 41"/>
                    <a:gd name="T86" fmla="*/ 13 w 96"/>
                    <a:gd name="T87" fmla="*/ 23 h 41"/>
                    <a:gd name="T88" fmla="*/ 13 w 96"/>
                    <a:gd name="T89" fmla="*/ 26 h 41"/>
                    <a:gd name="T90" fmla="*/ 10 w 96"/>
                    <a:gd name="T91" fmla="*/ 21 h 41"/>
                    <a:gd name="T92" fmla="*/ 8 w 96"/>
                    <a:gd name="T93" fmla="*/ 18 h 41"/>
                    <a:gd name="T94" fmla="*/ 5 w 96"/>
                    <a:gd name="T95" fmla="*/ 15 h 41"/>
                    <a:gd name="T96" fmla="*/ 0 w 96"/>
                    <a:gd name="T97" fmla="*/ 13 h 41"/>
                    <a:gd name="T98" fmla="*/ 2 w 96"/>
                    <a:gd name="T99" fmla="*/ 1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96" h="41">
                      <a:moveTo>
                        <a:pt x="2" y="10"/>
                      </a:moveTo>
                      <a:lnTo>
                        <a:pt x="5" y="7"/>
                      </a:lnTo>
                      <a:lnTo>
                        <a:pt x="8" y="4"/>
                      </a:lnTo>
                      <a:lnTo>
                        <a:pt x="13" y="2"/>
                      </a:lnTo>
                      <a:lnTo>
                        <a:pt x="17" y="1"/>
                      </a:lnTo>
                      <a:lnTo>
                        <a:pt x="21" y="0"/>
                      </a:lnTo>
                      <a:lnTo>
                        <a:pt x="24" y="0"/>
                      </a:lnTo>
                      <a:lnTo>
                        <a:pt x="29" y="0"/>
                      </a:lnTo>
                      <a:lnTo>
                        <a:pt x="34" y="1"/>
                      </a:lnTo>
                      <a:lnTo>
                        <a:pt x="38" y="2"/>
                      </a:lnTo>
                      <a:lnTo>
                        <a:pt x="41" y="3"/>
                      </a:lnTo>
                      <a:lnTo>
                        <a:pt x="45" y="4"/>
                      </a:lnTo>
                      <a:lnTo>
                        <a:pt x="50" y="5"/>
                      </a:lnTo>
                      <a:lnTo>
                        <a:pt x="53" y="7"/>
                      </a:lnTo>
                      <a:lnTo>
                        <a:pt x="57" y="9"/>
                      </a:lnTo>
                      <a:lnTo>
                        <a:pt x="61" y="10"/>
                      </a:lnTo>
                      <a:lnTo>
                        <a:pt x="66" y="12"/>
                      </a:lnTo>
                      <a:lnTo>
                        <a:pt x="72" y="15"/>
                      </a:lnTo>
                      <a:lnTo>
                        <a:pt x="77" y="17"/>
                      </a:lnTo>
                      <a:lnTo>
                        <a:pt x="83" y="21"/>
                      </a:lnTo>
                      <a:lnTo>
                        <a:pt x="90" y="24"/>
                      </a:lnTo>
                      <a:lnTo>
                        <a:pt x="92" y="30"/>
                      </a:lnTo>
                      <a:lnTo>
                        <a:pt x="93" y="34"/>
                      </a:lnTo>
                      <a:lnTo>
                        <a:pt x="95" y="40"/>
                      </a:lnTo>
                      <a:lnTo>
                        <a:pt x="88" y="37"/>
                      </a:lnTo>
                      <a:lnTo>
                        <a:pt x="83" y="33"/>
                      </a:lnTo>
                      <a:lnTo>
                        <a:pt x="77" y="30"/>
                      </a:lnTo>
                      <a:lnTo>
                        <a:pt x="73" y="28"/>
                      </a:lnTo>
                      <a:lnTo>
                        <a:pt x="70" y="27"/>
                      </a:lnTo>
                      <a:lnTo>
                        <a:pt x="66" y="25"/>
                      </a:lnTo>
                      <a:lnTo>
                        <a:pt x="62" y="24"/>
                      </a:lnTo>
                      <a:lnTo>
                        <a:pt x="58" y="23"/>
                      </a:lnTo>
                      <a:lnTo>
                        <a:pt x="53" y="21"/>
                      </a:lnTo>
                      <a:lnTo>
                        <a:pt x="49" y="19"/>
                      </a:lnTo>
                      <a:lnTo>
                        <a:pt x="43" y="17"/>
                      </a:lnTo>
                      <a:lnTo>
                        <a:pt x="40" y="14"/>
                      </a:lnTo>
                      <a:lnTo>
                        <a:pt x="36" y="11"/>
                      </a:lnTo>
                      <a:lnTo>
                        <a:pt x="31" y="9"/>
                      </a:lnTo>
                      <a:lnTo>
                        <a:pt x="24" y="6"/>
                      </a:lnTo>
                      <a:lnTo>
                        <a:pt x="16" y="5"/>
                      </a:lnTo>
                      <a:lnTo>
                        <a:pt x="15" y="10"/>
                      </a:lnTo>
                      <a:lnTo>
                        <a:pt x="14" y="14"/>
                      </a:lnTo>
                      <a:lnTo>
                        <a:pt x="13" y="18"/>
                      </a:lnTo>
                      <a:lnTo>
                        <a:pt x="13" y="23"/>
                      </a:lnTo>
                      <a:lnTo>
                        <a:pt x="13" y="26"/>
                      </a:lnTo>
                      <a:lnTo>
                        <a:pt x="10" y="21"/>
                      </a:lnTo>
                      <a:lnTo>
                        <a:pt x="8" y="18"/>
                      </a:lnTo>
                      <a:lnTo>
                        <a:pt x="5" y="15"/>
                      </a:lnTo>
                      <a:lnTo>
                        <a:pt x="0" y="13"/>
                      </a:lnTo>
                      <a:lnTo>
                        <a:pt x="2" y="10"/>
                      </a:lnTo>
                    </a:path>
                  </a:pathLst>
                </a:custGeom>
                <a:solidFill>
                  <a:srgbClr val="FF6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075" name="Freeform 19">
                  <a:extLst>
                    <a:ext uri="{FF2B5EF4-FFF2-40B4-BE49-F238E27FC236}">
                      <a16:creationId xmlns:a16="http://schemas.microsoft.com/office/drawing/2014/main" id="{A129DFBF-C6FD-99C7-57CD-43C4F0A03C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13" y="3675"/>
                  <a:ext cx="54" cy="45"/>
                </a:xfrm>
                <a:custGeom>
                  <a:avLst/>
                  <a:gdLst>
                    <a:gd name="T0" fmla="*/ 13 w 54"/>
                    <a:gd name="T1" fmla="*/ 3 h 45"/>
                    <a:gd name="T2" fmla="*/ 6 w 54"/>
                    <a:gd name="T3" fmla="*/ 0 h 45"/>
                    <a:gd name="T4" fmla="*/ 7 w 54"/>
                    <a:gd name="T5" fmla="*/ 4 h 45"/>
                    <a:gd name="T6" fmla="*/ 7 w 54"/>
                    <a:gd name="T7" fmla="*/ 7 h 45"/>
                    <a:gd name="T8" fmla="*/ 6 w 54"/>
                    <a:gd name="T9" fmla="*/ 11 h 45"/>
                    <a:gd name="T10" fmla="*/ 4 w 54"/>
                    <a:gd name="T11" fmla="*/ 13 h 45"/>
                    <a:gd name="T12" fmla="*/ 3 w 54"/>
                    <a:gd name="T13" fmla="*/ 15 h 45"/>
                    <a:gd name="T14" fmla="*/ 0 w 54"/>
                    <a:gd name="T15" fmla="*/ 18 h 45"/>
                    <a:gd name="T16" fmla="*/ 4 w 54"/>
                    <a:gd name="T17" fmla="*/ 22 h 45"/>
                    <a:gd name="T18" fmla="*/ 9 w 54"/>
                    <a:gd name="T19" fmla="*/ 26 h 45"/>
                    <a:gd name="T20" fmla="*/ 13 w 54"/>
                    <a:gd name="T21" fmla="*/ 29 h 45"/>
                    <a:gd name="T22" fmla="*/ 16 w 54"/>
                    <a:gd name="T23" fmla="*/ 33 h 45"/>
                    <a:gd name="T24" fmla="*/ 20 w 54"/>
                    <a:gd name="T25" fmla="*/ 38 h 45"/>
                    <a:gd name="T26" fmla="*/ 24 w 54"/>
                    <a:gd name="T27" fmla="*/ 44 h 45"/>
                    <a:gd name="T28" fmla="*/ 27 w 54"/>
                    <a:gd name="T29" fmla="*/ 41 h 45"/>
                    <a:gd name="T30" fmla="*/ 30 w 54"/>
                    <a:gd name="T31" fmla="*/ 38 h 45"/>
                    <a:gd name="T32" fmla="*/ 31 w 54"/>
                    <a:gd name="T33" fmla="*/ 35 h 45"/>
                    <a:gd name="T34" fmla="*/ 33 w 54"/>
                    <a:gd name="T35" fmla="*/ 33 h 45"/>
                    <a:gd name="T36" fmla="*/ 36 w 54"/>
                    <a:gd name="T37" fmla="*/ 31 h 45"/>
                    <a:gd name="T38" fmla="*/ 39 w 54"/>
                    <a:gd name="T39" fmla="*/ 30 h 45"/>
                    <a:gd name="T40" fmla="*/ 42 w 54"/>
                    <a:gd name="T41" fmla="*/ 30 h 45"/>
                    <a:gd name="T42" fmla="*/ 46 w 54"/>
                    <a:gd name="T43" fmla="*/ 30 h 45"/>
                    <a:gd name="T44" fmla="*/ 50 w 54"/>
                    <a:gd name="T45" fmla="*/ 29 h 45"/>
                    <a:gd name="T46" fmla="*/ 53 w 54"/>
                    <a:gd name="T47" fmla="*/ 28 h 45"/>
                    <a:gd name="T48" fmla="*/ 53 w 54"/>
                    <a:gd name="T49" fmla="*/ 26 h 45"/>
                    <a:gd name="T50" fmla="*/ 52 w 54"/>
                    <a:gd name="T51" fmla="*/ 23 h 45"/>
                    <a:gd name="T52" fmla="*/ 48 w 54"/>
                    <a:gd name="T53" fmla="*/ 20 h 45"/>
                    <a:gd name="T54" fmla="*/ 41 w 54"/>
                    <a:gd name="T55" fmla="*/ 18 h 45"/>
                    <a:gd name="T56" fmla="*/ 37 w 54"/>
                    <a:gd name="T57" fmla="*/ 14 h 45"/>
                    <a:gd name="T58" fmla="*/ 32 w 54"/>
                    <a:gd name="T59" fmla="*/ 11 h 45"/>
                    <a:gd name="T60" fmla="*/ 29 w 54"/>
                    <a:gd name="T61" fmla="*/ 10 h 45"/>
                    <a:gd name="T62" fmla="*/ 25 w 54"/>
                    <a:gd name="T63" fmla="*/ 8 h 45"/>
                    <a:gd name="T64" fmla="*/ 21 w 54"/>
                    <a:gd name="T65" fmla="*/ 5 h 45"/>
                    <a:gd name="T66" fmla="*/ 13 w 54"/>
                    <a:gd name="T67" fmla="*/ 3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54" h="45">
                      <a:moveTo>
                        <a:pt x="13" y="3"/>
                      </a:moveTo>
                      <a:lnTo>
                        <a:pt x="6" y="0"/>
                      </a:lnTo>
                      <a:lnTo>
                        <a:pt x="7" y="4"/>
                      </a:lnTo>
                      <a:lnTo>
                        <a:pt x="7" y="7"/>
                      </a:lnTo>
                      <a:lnTo>
                        <a:pt x="6" y="11"/>
                      </a:lnTo>
                      <a:lnTo>
                        <a:pt x="4" y="13"/>
                      </a:lnTo>
                      <a:lnTo>
                        <a:pt x="3" y="15"/>
                      </a:lnTo>
                      <a:lnTo>
                        <a:pt x="0" y="18"/>
                      </a:lnTo>
                      <a:lnTo>
                        <a:pt x="4" y="22"/>
                      </a:lnTo>
                      <a:lnTo>
                        <a:pt x="9" y="26"/>
                      </a:lnTo>
                      <a:lnTo>
                        <a:pt x="13" y="29"/>
                      </a:lnTo>
                      <a:lnTo>
                        <a:pt x="16" y="33"/>
                      </a:lnTo>
                      <a:lnTo>
                        <a:pt x="20" y="38"/>
                      </a:lnTo>
                      <a:lnTo>
                        <a:pt x="24" y="44"/>
                      </a:lnTo>
                      <a:lnTo>
                        <a:pt x="27" y="41"/>
                      </a:lnTo>
                      <a:lnTo>
                        <a:pt x="30" y="38"/>
                      </a:lnTo>
                      <a:lnTo>
                        <a:pt x="31" y="35"/>
                      </a:lnTo>
                      <a:lnTo>
                        <a:pt x="33" y="33"/>
                      </a:lnTo>
                      <a:lnTo>
                        <a:pt x="36" y="31"/>
                      </a:lnTo>
                      <a:lnTo>
                        <a:pt x="39" y="30"/>
                      </a:lnTo>
                      <a:lnTo>
                        <a:pt x="42" y="30"/>
                      </a:lnTo>
                      <a:lnTo>
                        <a:pt x="46" y="30"/>
                      </a:lnTo>
                      <a:lnTo>
                        <a:pt x="50" y="29"/>
                      </a:lnTo>
                      <a:lnTo>
                        <a:pt x="53" y="28"/>
                      </a:lnTo>
                      <a:lnTo>
                        <a:pt x="53" y="26"/>
                      </a:lnTo>
                      <a:lnTo>
                        <a:pt x="52" y="23"/>
                      </a:lnTo>
                      <a:lnTo>
                        <a:pt x="48" y="20"/>
                      </a:lnTo>
                      <a:lnTo>
                        <a:pt x="41" y="18"/>
                      </a:lnTo>
                      <a:lnTo>
                        <a:pt x="37" y="14"/>
                      </a:lnTo>
                      <a:lnTo>
                        <a:pt x="32" y="11"/>
                      </a:lnTo>
                      <a:lnTo>
                        <a:pt x="29" y="10"/>
                      </a:lnTo>
                      <a:lnTo>
                        <a:pt x="25" y="8"/>
                      </a:lnTo>
                      <a:lnTo>
                        <a:pt x="21" y="5"/>
                      </a:lnTo>
                      <a:lnTo>
                        <a:pt x="13" y="3"/>
                      </a:lnTo>
                    </a:path>
                  </a:pathLst>
                </a:custGeom>
                <a:solidFill>
                  <a:srgbClr val="FF6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076" name="Freeform 20">
                  <a:extLst>
                    <a:ext uri="{FF2B5EF4-FFF2-40B4-BE49-F238E27FC236}">
                      <a16:creationId xmlns:a16="http://schemas.microsoft.com/office/drawing/2014/main" id="{1C79E9BC-7FF6-857E-F78B-388CFDE645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5" y="3658"/>
                  <a:ext cx="17" cy="17"/>
                </a:xfrm>
                <a:custGeom>
                  <a:avLst/>
                  <a:gdLst>
                    <a:gd name="T0" fmla="*/ 0 w 17"/>
                    <a:gd name="T1" fmla="*/ 16 h 17"/>
                    <a:gd name="T2" fmla="*/ 1 w 17"/>
                    <a:gd name="T3" fmla="*/ 8 h 17"/>
                    <a:gd name="T4" fmla="*/ 4 w 17"/>
                    <a:gd name="T5" fmla="*/ 4 h 17"/>
                    <a:gd name="T6" fmla="*/ 4 w 17"/>
                    <a:gd name="T7" fmla="*/ 0 h 17"/>
                    <a:gd name="T8" fmla="*/ 9 w 17"/>
                    <a:gd name="T9" fmla="*/ 1 h 17"/>
                    <a:gd name="T10" fmla="*/ 12 w 17"/>
                    <a:gd name="T11" fmla="*/ 2 h 17"/>
                    <a:gd name="T12" fmla="*/ 16 w 17"/>
                    <a:gd name="T13" fmla="*/ 4 h 17"/>
                    <a:gd name="T14" fmla="*/ 10 w 17"/>
                    <a:gd name="T15" fmla="*/ 4 h 17"/>
                    <a:gd name="T16" fmla="*/ 6 w 17"/>
                    <a:gd name="T17" fmla="*/ 7 h 17"/>
                    <a:gd name="T18" fmla="*/ 5 w 17"/>
                    <a:gd name="T19" fmla="*/ 8 h 17"/>
                    <a:gd name="T20" fmla="*/ 2 w 17"/>
                    <a:gd name="T21" fmla="*/ 11 h 17"/>
                    <a:gd name="T22" fmla="*/ 0 w 17"/>
                    <a:gd name="T23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" h="17">
                      <a:moveTo>
                        <a:pt x="0" y="16"/>
                      </a:moveTo>
                      <a:lnTo>
                        <a:pt x="1" y="8"/>
                      </a:lnTo>
                      <a:lnTo>
                        <a:pt x="4" y="4"/>
                      </a:lnTo>
                      <a:lnTo>
                        <a:pt x="4" y="0"/>
                      </a:lnTo>
                      <a:lnTo>
                        <a:pt x="9" y="1"/>
                      </a:lnTo>
                      <a:lnTo>
                        <a:pt x="12" y="2"/>
                      </a:lnTo>
                      <a:lnTo>
                        <a:pt x="16" y="4"/>
                      </a:lnTo>
                      <a:lnTo>
                        <a:pt x="10" y="4"/>
                      </a:lnTo>
                      <a:lnTo>
                        <a:pt x="6" y="7"/>
                      </a:lnTo>
                      <a:lnTo>
                        <a:pt x="5" y="8"/>
                      </a:lnTo>
                      <a:lnTo>
                        <a:pt x="2" y="11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077" name="Freeform 21">
                  <a:extLst>
                    <a:ext uri="{FF2B5EF4-FFF2-40B4-BE49-F238E27FC236}">
                      <a16:creationId xmlns:a16="http://schemas.microsoft.com/office/drawing/2014/main" id="{2B4F72E2-45D3-4228-212E-B0A3B96A99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0" y="3711"/>
                  <a:ext cx="27" cy="17"/>
                </a:xfrm>
                <a:custGeom>
                  <a:avLst/>
                  <a:gdLst>
                    <a:gd name="T0" fmla="*/ 2 w 27"/>
                    <a:gd name="T1" fmla="*/ 13 h 17"/>
                    <a:gd name="T2" fmla="*/ 3 w 27"/>
                    <a:gd name="T3" fmla="*/ 12 h 17"/>
                    <a:gd name="T4" fmla="*/ 6 w 27"/>
                    <a:gd name="T5" fmla="*/ 9 h 17"/>
                    <a:gd name="T6" fmla="*/ 7 w 27"/>
                    <a:gd name="T7" fmla="*/ 9 h 17"/>
                    <a:gd name="T8" fmla="*/ 8 w 27"/>
                    <a:gd name="T9" fmla="*/ 6 h 17"/>
                    <a:gd name="T10" fmla="*/ 9 w 27"/>
                    <a:gd name="T11" fmla="*/ 4 h 17"/>
                    <a:gd name="T12" fmla="*/ 11 w 27"/>
                    <a:gd name="T13" fmla="*/ 2 h 17"/>
                    <a:gd name="T14" fmla="*/ 14 w 27"/>
                    <a:gd name="T15" fmla="*/ 1 h 17"/>
                    <a:gd name="T16" fmla="*/ 18 w 27"/>
                    <a:gd name="T17" fmla="*/ 1 h 17"/>
                    <a:gd name="T18" fmla="*/ 21 w 27"/>
                    <a:gd name="T19" fmla="*/ 1 h 17"/>
                    <a:gd name="T20" fmla="*/ 24 w 27"/>
                    <a:gd name="T21" fmla="*/ 1 h 17"/>
                    <a:gd name="T22" fmla="*/ 26 w 27"/>
                    <a:gd name="T23" fmla="*/ 0 h 17"/>
                    <a:gd name="T24" fmla="*/ 24 w 27"/>
                    <a:gd name="T25" fmla="*/ 3 h 17"/>
                    <a:gd name="T26" fmla="*/ 21 w 27"/>
                    <a:gd name="T27" fmla="*/ 6 h 17"/>
                    <a:gd name="T28" fmla="*/ 19 w 27"/>
                    <a:gd name="T29" fmla="*/ 6 h 17"/>
                    <a:gd name="T30" fmla="*/ 15 w 27"/>
                    <a:gd name="T31" fmla="*/ 6 h 17"/>
                    <a:gd name="T32" fmla="*/ 14 w 27"/>
                    <a:gd name="T33" fmla="*/ 7 h 17"/>
                    <a:gd name="T34" fmla="*/ 12 w 27"/>
                    <a:gd name="T35" fmla="*/ 9 h 17"/>
                    <a:gd name="T36" fmla="*/ 11 w 27"/>
                    <a:gd name="T37" fmla="*/ 12 h 17"/>
                    <a:gd name="T38" fmla="*/ 10 w 27"/>
                    <a:gd name="T39" fmla="*/ 13 h 17"/>
                    <a:gd name="T40" fmla="*/ 8 w 27"/>
                    <a:gd name="T41" fmla="*/ 14 h 17"/>
                    <a:gd name="T42" fmla="*/ 7 w 27"/>
                    <a:gd name="T43" fmla="*/ 16 h 17"/>
                    <a:gd name="T44" fmla="*/ 4 w 27"/>
                    <a:gd name="T45" fmla="*/ 16 h 17"/>
                    <a:gd name="T46" fmla="*/ 2 w 27"/>
                    <a:gd name="T47" fmla="*/ 16 h 17"/>
                    <a:gd name="T48" fmla="*/ 0 w 27"/>
                    <a:gd name="T49" fmla="*/ 14 h 17"/>
                    <a:gd name="T50" fmla="*/ 2 w 27"/>
                    <a:gd name="T51" fmla="*/ 1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" h="17">
                      <a:moveTo>
                        <a:pt x="2" y="13"/>
                      </a:moveTo>
                      <a:lnTo>
                        <a:pt x="3" y="12"/>
                      </a:lnTo>
                      <a:lnTo>
                        <a:pt x="6" y="9"/>
                      </a:lnTo>
                      <a:lnTo>
                        <a:pt x="7" y="9"/>
                      </a:lnTo>
                      <a:lnTo>
                        <a:pt x="8" y="6"/>
                      </a:lnTo>
                      <a:lnTo>
                        <a:pt x="9" y="4"/>
                      </a:lnTo>
                      <a:lnTo>
                        <a:pt x="11" y="2"/>
                      </a:lnTo>
                      <a:lnTo>
                        <a:pt x="14" y="1"/>
                      </a:lnTo>
                      <a:lnTo>
                        <a:pt x="18" y="1"/>
                      </a:lnTo>
                      <a:lnTo>
                        <a:pt x="21" y="1"/>
                      </a:lnTo>
                      <a:lnTo>
                        <a:pt x="24" y="1"/>
                      </a:lnTo>
                      <a:lnTo>
                        <a:pt x="26" y="0"/>
                      </a:lnTo>
                      <a:lnTo>
                        <a:pt x="24" y="3"/>
                      </a:lnTo>
                      <a:lnTo>
                        <a:pt x="21" y="6"/>
                      </a:lnTo>
                      <a:lnTo>
                        <a:pt x="19" y="6"/>
                      </a:lnTo>
                      <a:lnTo>
                        <a:pt x="15" y="6"/>
                      </a:lnTo>
                      <a:lnTo>
                        <a:pt x="14" y="7"/>
                      </a:lnTo>
                      <a:lnTo>
                        <a:pt x="12" y="9"/>
                      </a:lnTo>
                      <a:lnTo>
                        <a:pt x="11" y="12"/>
                      </a:lnTo>
                      <a:lnTo>
                        <a:pt x="10" y="13"/>
                      </a:lnTo>
                      <a:lnTo>
                        <a:pt x="8" y="14"/>
                      </a:lnTo>
                      <a:lnTo>
                        <a:pt x="7" y="16"/>
                      </a:lnTo>
                      <a:lnTo>
                        <a:pt x="4" y="16"/>
                      </a:lnTo>
                      <a:lnTo>
                        <a:pt x="2" y="16"/>
                      </a:lnTo>
                      <a:lnTo>
                        <a:pt x="0" y="14"/>
                      </a:lnTo>
                      <a:lnTo>
                        <a:pt x="2" y="13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078" name="Freeform 22">
                  <a:extLst>
                    <a:ext uri="{FF2B5EF4-FFF2-40B4-BE49-F238E27FC236}">
                      <a16:creationId xmlns:a16="http://schemas.microsoft.com/office/drawing/2014/main" id="{63990FD2-4B75-EB13-2E5E-533CB400F3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1" y="3719"/>
                  <a:ext cx="17" cy="17"/>
                </a:xfrm>
                <a:custGeom>
                  <a:avLst/>
                  <a:gdLst>
                    <a:gd name="T0" fmla="*/ 16 w 17"/>
                    <a:gd name="T1" fmla="*/ 0 h 17"/>
                    <a:gd name="T2" fmla="*/ 14 w 17"/>
                    <a:gd name="T3" fmla="*/ 10 h 17"/>
                    <a:gd name="T4" fmla="*/ 9 w 17"/>
                    <a:gd name="T5" fmla="*/ 16 h 17"/>
                    <a:gd name="T6" fmla="*/ 5 w 17"/>
                    <a:gd name="T7" fmla="*/ 16 h 17"/>
                    <a:gd name="T8" fmla="*/ 0 w 17"/>
                    <a:gd name="T9" fmla="*/ 16 h 17"/>
                    <a:gd name="T10" fmla="*/ 4 w 17"/>
                    <a:gd name="T11" fmla="*/ 13 h 17"/>
                    <a:gd name="T12" fmla="*/ 5 w 17"/>
                    <a:gd name="T13" fmla="*/ 10 h 17"/>
                    <a:gd name="T14" fmla="*/ 6 w 17"/>
                    <a:gd name="T15" fmla="*/ 8 h 17"/>
                    <a:gd name="T16" fmla="*/ 8 w 17"/>
                    <a:gd name="T17" fmla="*/ 5 h 17"/>
                    <a:gd name="T18" fmla="*/ 10 w 17"/>
                    <a:gd name="T19" fmla="*/ 2 h 17"/>
                    <a:gd name="T20" fmla="*/ 14 w 17"/>
                    <a:gd name="T21" fmla="*/ 2 h 17"/>
                    <a:gd name="T22" fmla="*/ 16 w 17"/>
                    <a:gd name="T2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" h="17">
                      <a:moveTo>
                        <a:pt x="16" y="0"/>
                      </a:moveTo>
                      <a:lnTo>
                        <a:pt x="14" y="10"/>
                      </a:lnTo>
                      <a:lnTo>
                        <a:pt x="9" y="16"/>
                      </a:lnTo>
                      <a:lnTo>
                        <a:pt x="5" y="16"/>
                      </a:lnTo>
                      <a:lnTo>
                        <a:pt x="0" y="16"/>
                      </a:lnTo>
                      <a:lnTo>
                        <a:pt x="4" y="13"/>
                      </a:lnTo>
                      <a:lnTo>
                        <a:pt x="5" y="10"/>
                      </a:lnTo>
                      <a:lnTo>
                        <a:pt x="6" y="8"/>
                      </a:lnTo>
                      <a:lnTo>
                        <a:pt x="8" y="5"/>
                      </a:lnTo>
                      <a:lnTo>
                        <a:pt x="10" y="2"/>
                      </a:lnTo>
                      <a:lnTo>
                        <a:pt x="14" y="2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079" name="Freeform 23">
                  <a:extLst>
                    <a:ext uri="{FF2B5EF4-FFF2-40B4-BE49-F238E27FC236}">
                      <a16:creationId xmlns:a16="http://schemas.microsoft.com/office/drawing/2014/main" id="{742DAA17-8A04-98CD-072D-6AAA8E25D1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15" y="3731"/>
                  <a:ext cx="41" cy="24"/>
                </a:xfrm>
                <a:custGeom>
                  <a:avLst/>
                  <a:gdLst>
                    <a:gd name="T0" fmla="*/ 18 w 41"/>
                    <a:gd name="T1" fmla="*/ 3 h 24"/>
                    <a:gd name="T2" fmla="*/ 17 w 41"/>
                    <a:gd name="T3" fmla="*/ 6 h 24"/>
                    <a:gd name="T4" fmla="*/ 12 w 41"/>
                    <a:gd name="T5" fmla="*/ 10 h 24"/>
                    <a:gd name="T6" fmla="*/ 7 w 41"/>
                    <a:gd name="T7" fmla="*/ 15 h 24"/>
                    <a:gd name="T8" fmla="*/ 2 w 41"/>
                    <a:gd name="T9" fmla="*/ 18 h 24"/>
                    <a:gd name="T10" fmla="*/ 0 w 41"/>
                    <a:gd name="T11" fmla="*/ 21 h 24"/>
                    <a:gd name="T12" fmla="*/ 1 w 41"/>
                    <a:gd name="T13" fmla="*/ 23 h 24"/>
                    <a:gd name="T14" fmla="*/ 4 w 41"/>
                    <a:gd name="T15" fmla="*/ 23 h 24"/>
                    <a:gd name="T16" fmla="*/ 12 w 41"/>
                    <a:gd name="T17" fmla="*/ 21 h 24"/>
                    <a:gd name="T18" fmla="*/ 22 w 41"/>
                    <a:gd name="T19" fmla="*/ 15 h 24"/>
                    <a:gd name="T20" fmla="*/ 28 w 41"/>
                    <a:gd name="T21" fmla="*/ 11 h 24"/>
                    <a:gd name="T22" fmla="*/ 33 w 41"/>
                    <a:gd name="T23" fmla="*/ 9 h 24"/>
                    <a:gd name="T24" fmla="*/ 37 w 41"/>
                    <a:gd name="T25" fmla="*/ 6 h 24"/>
                    <a:gd name="T26" fmla="*/ 40 w 41"/>
                    <a:gd name="T27" fmla="*/ 2 h 24"/>
                    <a:gd name="T28" fmla="*/ 36 w 41"/>
                    <a:gd name="T29" fmla="*/ 4 h 24"/>
                    <a:gd name="T30" fmla="*/ 33 w 41"/>
                    <a:gd name="T31" fmla="*/ 3 h 24"/>
                    <a:gd name="T32" fmla="*/ 29 w 41"/>
                    <a:gd name="T33" fmla="*/ 3 h 24"/>
                    <a:gd name="T34" fmla="*/ 26 w 41"/>
                    <a:gd name="T35" fmla="*/ 2 h 24"/>
                    <a:gd name="T36" fmla="*/ 23 w 41"/>
                    <a:gd name="T37" fmla="*/ 2 h 24"/>
                    <a:gd name="T38" fmla="*/ 20 w 41"/>
                    <a:gd name="T39" fmla="*/ 0 h 24"/>
                    <a:gd name="T40" fmla="*/ 18 w 41"/>
                    <a:gd name="T41" fmla="*/ 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1" h="24">
                      <a:moveTo>
                        <a:pt x="18" y="3"/>
                      </a:moveTo>
                      <a:lnTo>
                        <a:pt x="17" y="6"/>
                      </a:lnTo>
                      <a:lnTo>
                        <a:pt x="12" y="10"/>
                      </a:lnTo>
                      <a:lnTo>
                        <a:pt x="7" y="15"/>
                      </a:lnTo>
                      <a:lnTo>
                        <a:pt x="2" y="18"/>
                      </a:lnTo>
                      <a:lnTo>
                        <a:pt x="0" y="21"/>
                      </a:lnTo>
                      <a:lnTo>
                        <a:pt x="1" y="23"/>
                      </a:lnTo>
                      <a:lnTo>
                        <a:pt x="4" y="23"/>
                      </a:lnTo>
                      <a:lnTo>
                        <a:pt x="12" y="21"/>
                      </a:lnTo>
                      <a:lnTo>
                        <a:pt x="22" y="15"/>
                      </a:lnTo>
                      <a:lnTo>
                        <a:pt x="28" y="11"/>
                      </a:lnTo>
                      <a:lnTo>
                        <a:pt x="33" y="9"/>
                      </a:lnTo>
                      <a:lnTo>
                        <a:pt x="37" y="6"/>
                      </a:lnTo>
                      <a:lnTo>
                        <a:pt x="40" y="2"/>
                      </a:lnTo>
                      <a:lnTo>
                        <a:pt x="36" y="4"/>
                      </a:lnTo>
                      <a:lnTo>
                        <a:pt x="33" y="3"/>
                      </a:lnTo>
                      <a:lnTo>
                        <a:pt x="29" y="3"/>
                      </a:lnTo>
                      <a:lnTo>
                        <a:pt x="26" y="2"/>
                      </a:lnTo>
                      <a:lnTo>
                        <a:pt x="23" y="2"/>
                      </a:lnTo>
                      <a:lnTo>
                        <a:pt x="20" y="0"/>
                      </a:lnTo>
                      <a:lnTo>
                        <a:pt x="18" y="3"/>
                      </a:lnTo>
                    </a:path>
                  </a:pathLst>
                </a:custGeom>
                <a:solidFill>
                  <a:srgbClr val="FF6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080" name="Freeform 24">
                  <a:extLst>
                    <a:ext uri="{FF2B5EF4-FFF2-40B4-BE49-F238E27FC236}">
                      <a16:creationId xmlns:a16="http://schemas.microsoft.com/office/drawing/2014/main" id="{92E6E988-AAEB-4294-FEAF-006BE5045C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1" y="3758"/>
                  <a:ext cx="25" cy="17"/>
                </a:xfrm>
                <a:custGeom>
                  <a:avLst/>
                  <a:gdLst>
                    <a:gd name="T0" fmla="*/ 17 w 25"/>
                    <a:gd name="T1" fmla="*/ 0 h 17"/>
                    <a:gd name="T2" fmla="*/ 17 w 25"/>
                    <a:gd name="T3" fmla="*/ 1 h 17"/>
                    <a:gd name="T4" fmla="*/ 18 w 25"/>
                    <a:gd name="T5" fmla="*/ 4 h 17"/>
                    <a:gd name="T6" fmla="*/ 20 w 25"/>
                    <a:gd name="T7" fmla="*/ 4 h 17"/>
                    <a:gd name="T8" fmla="*/ 24 w 25"/>
                    <a:gd name="T9" fmla="*/ 4 h 17"/>
                    <a:gd name="T10" fmla="*/ 15 w 25"/>
                    <a:gd name="T11" fmla="*/ 8 h 17"/>
                    <a:gd name="T12" fmla="*/ 0 w 25"/>
                    <a:gd name="T13" fmla="*/ 16 h 17"/>
                    <a:gd name="T14" fmla="*/ 3 w 25"/>
                    <a:gd name="T15" fmla="*/ 13 h 17"/>
                    <a:gd name="T16" fmla="*/ 6 w 25"/>
                    <a:gd name="T17" fmla="*/ 10 h 17"/>
                    <a:gd name="T18" fmla="*/ 6 w 25"/>
                    <a:gd name="T19" fmla="*/ 8 h 17"/>
                    <a:gd name="T20" fmla="*/ 7 w 25"/>
                    <a:gd name="T21" fmla="*/ 7 h 17"/>
                    <a:gd name="T22" fmla="*/ 11 w 25"/>
                    <a:gd name="T23" fmla="*/ 4 h 17"/>
                    <a:gd name="T24" fmla="*/ 17 w 25"/>
                    <a:gd name="T2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5" h="17">
                      <a:moveTo>
                        <a:pt x="17" y="0"/>
                      </a:moveTo>
                      <a:lnTo>
                        <a:pt x="17" y="1"/>
                      </a:lnTo>
                      <a:lnTo>
                        <a:pt x="18" y="4"/>
                      </a:lnTo>
                      <a:lnTo>
                        <a:pt x="20" y="4"/>
                      </a:lnTo>
                      <a:lnTo>
                        <a:pt x="24" y="4"/>
                      </a:lnTo>
                      <a:lnTo>
                        <a:pt x="15" y="8"/>
                      </a:lnTo>
                      <a:lnTo>
                        <a:pt x="0" y="16"/>
                      </a:lnTo>
                      <a:lnTo>
                        <a:pt x="3" y="13"/>
                      </a:lnTo>
                      <a:lnTo>
                        <a:pt x="6" y="10"/>
                      </a:lnTo>
                      <a:lnTo>
                        <a:pt x="6" y="8"/>
                      </a:lnTo>
                      <a:lnTo>
                        <a:pt x="7" y="7"/>
                      </a:lnTo>
                      <a:lnTo>
                        <a:pt x="11" y="4"/>
                      </a:lnTo>
                      <a:lnTo>
                        <a:pt x="17" y="0"/>
                      </a:lnTo>
                    </a:path>
                  </a:pathLst>
                </a:custGeom>
                <a:solidFill>
                  <a:srgbClr val="10206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081" name="Freeform 25">
                  <a:extLst>
                    <a:ext uri="{FF2B5EF4-FFF2-40B4-BE49-F238E27FC236}">
                      <a16:creationId xmlns:a16="http://schemas.microsoft.com/office/drawing/2014/main" id="{5AB6860B-BE91-AF4E-176A-AFB37A041C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67" y="3671"/>
                  <a:ext cx="49" cy="67"/>
                </a:xfrm>
                <a:custGeom>
                  <a:avLst/>
                  <a:gdLst>
                    <a:gd name="T0" fmla="*/ 0 w 49"/>
                    <a:gd name="T1" fmla="*/ 0 h 67"/>
                    <a:gd name="T2" fmla="*/ 3 w 49"/>
                    <a:gd name="T3" fmla="*/ 4 h 67"/>
                    <a:gd name="T4" fmla="*/ 11 w 49"/>
                    <a:gd name="T5" fmla="*/ 11 h 67"/>
                    <a:gd name="T6" fmla="*/ 17 w 49"/>
                    <a:gd name="T7" fmla="*/ 17 h 67"/>
                    <a:gd name="T8" fmla="*/ 21 w 49"/>
                    <a:gd name="T9" fmla="*/ 23 h 67"/>
                    <a:gd name="T10" fmla="*/ 24 w 49"/>
                    <a:gd name="T11" fmla="*/ 28 h 67"/>
                    <a:gd name="T12" fmla="*/ 28 w 49"/>
                    <a:gd name="T13" fmla="*/ 36 h 67"/>
                    <a:gd name="T14" fmla="*/ 30 w 49"/>
                    <a:gd name="T15" fmla="*/ 44 h 67"/>
                    <a:gd name="T16" fmla="*/ 32 w 49"/>
                    <a:gd name="T17" fmla="*/ 50 h 67"/>
                    <a:gd name="T18" fmla="*/ 36 w 49"/>
                    <a:gd name="T19" fmla="*/ 56 h 67"/>
                    <a:gd name="T20" fmla="*/ 44 w 49"/>
                    <a:gd name="T21" fmla="*/ 64 h 67"/>
                    <a:gd name="T22" fmla="*/ 48 w 49"/>
                    <a:gd name="T23" fmla="*/ 66 h 67"/>
                    <a:gd name="T24" fmla="*/ 43 w 49"/>
                    <a:gd name="T25" fmla="*/ 61 h 67"/>
                    <a:gd name="T26" fmla="*/ 39 w 49"/>
                    <a:gd name="T27" fmla="*/ 57 h 67"/>
                    <a:gd name="T28" fmla="*/ 36 w 49"/>
                    <a:gd name="T29" fmla="*/ 52 h 67"/>
                    <a:gd name="T30" fmla="*/ 36 w 49"/>
                    <a:gd name="T31" fmla="*/ 51 h 67"/>
                    <a:gd name="T32" fmla="*/ 34 w 49"/>
                    <a:gd name="T33" fmla="*/ 47 h 67"/>
                    <a:gd name="T34" fmla="*/ 29 w 49"/>
                    <a:gd name="T35" fmla="*/ 39 h 67"/>
                    <a:gd name="T36" fmla="*/ 28 w 49"/>
                    <a:gd name="T37" fmla="*/ 32 h 67"/>
                    <a:gd name="T38" fmla="*/ 25 w 49"/>
                    <a:gd name="T39" fmla="*/ 26 h 67"/>
                    <a:gd name="T40" fmla="*/ 21 w 49"/>
                    <a:gd name="T41" fmla="*/ 20 h 67"/>
                    <a:gd name="T42" fmla="*/ 18 w 49"/>
                    <a:gd name="T43" fmla="*/ 16 h 67"/>
                    <a:gd name="T44" fmla="*/ 12 w 49"/>
                    <a:gd name="T45" fmla="*/ 10 h 67"/>
                    <a:gd name="T46" fmla="*/ 8 w 49"/>
                    <a:gd name="T47" fmla="*/ 6 h 67"/>
                    <a:gd name="T48" fmla="*/ 4 w 49"/>
                    <a:gd name="T49" fmla="*/ 3 h 67"/>
                    <a:gd name="T50" fmla="*/ 0 w 49"/>
                    <a:gd name="T51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9" h="67">
                      <a:moveTo>
                        <a:pt x="0" y="0"/>
                      </a:moveTo>
                      <a:lnTo>
                        <a:pt x="3" y="4"/>
                      </a:lnTo>
                      <a:lnTo>
                        <a:pt x="11" y="11"/>
                      </a:lnTo>
                      <a:lnTo>
                        <a:pt x="17" y="17"/>
                      </a:lnTo>
                      <a:lnTo>
                        <a:pt x="21" y="23"/>
                      </a:lnTo>
                      <a:lnTo>
                        <a:pt x="24" y="28"/>
                      </a:lnTo>
                      <a:lnTo>
                        <a:pt x="28" y="36"/>
                      </a:lnTo>
                      <a:lnTo>
                        <a:pt x="30" y="44"/>
                      </a:lnTo>
                      <a:lnTo>
                        <a:pt x="32" y="50"/>
                      </a:lnTo>
                      <a:lnTo>
                        <a:pt x="36" y="56"/>
                      </a:lnTo>
                      <a:lnTo>
                        <a:pt x="44" y="64"/>
                      </a:lnTo>
                      <a:lnTo>
                        <a:pt x="48" y="66"/>
                      </a:lnTo>
                      <a:lnTo>
                        <a:pt x="43" y="61"/>
                      </a:lnTo>
                      <a:lnTo>
                        <a:pt x="39" y="57"/>
                      </a:lnTo>
                      <a:lnTo>
                        <a:pt x="36" y="52"/>
                      </a:lnTo>
                      <a:lnTo>
                        <a:pt x="36" y="51"/>
                      </a:lnTo>
                      <a:lnTo>
                        <a:pt x="34" y="47"/>
                      </a:lnTo>
                      <a:lnTo>
                        <a:pt x="29" y="39"/>
                      </a:lnTo>
                      <a:lnTo>
                        <a:pt x="28" y="32"/>
                      </a:lnTo>
                      <a:lnTo>
                        <a:pt x="25" y="26"/>
                      </a:lnTo>
                      <a:lnTo>
                        <a:pt x="21" y="20"/>
                      </a:lnTo>
                      <a:lnTo>
                        <a:pt x="18" y="16"/>
                      </a:lnTo>
                      <a:lnTo>
                        <a:pt x="12" y="10"/>
                      </a:lnTo>
                      <a:lnTo>
                        <a:pt x="8" y="6"/>
                      </a:lnTo>
                      <a:lnTo>
                        <a:pt x="4" y="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602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082" name="Freeform 26">
                  <a:extLst>
                    <a:ext uri="{FF2B5EF4-FFF2-40B4-BE49-F238E27FC236}">
                      <a16:creationId xmlns:a16="http://schemas.microsoft.com/office/drawing/2014/main" id="{7C9337CF-BE19-9793-0945-039F7527A0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72" y="3672"/>
                  <a:ext cx="61" cy="69"/>
                </a:xfrm>
                <a:custGeom>
                  <a:avLst/>
                  <a:gdLst>
                    <a:gd name="T0" fmla="*/ 0 w 61"/>
                    <a:gd name="T1" fmla="*/ 0 h 69"/>
                    <a:gd name="T2" fmla="*/ 5 w 61"/>
                    <a:gd name="T3" fmla="*/ 6 h 69"/>
                    <a:gd name="T4" fmla="*/ 13 w 61"/>
                    <a:gd name="T5" fmla="*/ 12 h 69"/>
                    <a:gd name="T6" fmla="*/ 16 w 61"/>
                    <a:gd name="T7" fmla="*/ 16 h 69"/>
                    <a:gd name="T8" fmla="*/ 19 w 61"/>
                    <a:gd name="T9" fmla="*/ 19 h 69"/>
                    <a:gd name="T10" fmla="*/ 21 w 61"/>
                    <a:gd name="T11" fmla="*/ 23 h 69"/>
                    <a:gd name="T12" fmla="*/ 23 w 61"/>
                    <a:gd name="T13" fmla="*/ 28 h 69"/>
                    <a:gd name="T14" fmla="*/ 25 w 61"/>
                    <a:gd name="T15" fmla="*/ 34 h 69"/>
                    <a:gd name="T16" fmla="*/ 27 w 61"/>
                    <a:gd name="T17" fmla="*/ 40 h 69"/>
                    <a:gd name="T18" fmla="*/ 31 w 61"/>
                    <a:gd name="T19" fmla="*/ 45 h 69"/>
                    <a:gd name="T20" fmla="*/ 33 w 61"/>
                    <a:gd name="T21" fmla="*/ 50 h 69"/>
                    <a:gd name="T22" fmla="*/ 37 w 61"/>
                    <a:gd name="T23" fmla="*/ 56 h 69"/>
                    <a:gd name="T24" fmla="*/ 41 w 61"/>
                    <a:gd name="T25" fmla="*/ 60 h 69"/>
                    <a:gd name="T26" fmla="*/ 43 w 61"/>
                    <a:gd name="T27" fmla="*/ 62 h 69"/>
                    <a:gd name="T28" fmla="*/ 45 w 61"/>
                    <a:gd name="T29" fmla="*/ 65 h 69"/>
                    <a:gd name="T30" fmla="*/ 48 w 61"/>
                    <a:gd name="T31" fmla="*/ 68 h 69"/>
                    <a:gd name="T32" fmla="*/ 52 w 61"/>
                    <a:gd name="T33" fmla="*/ 68 h 69"/>
                    <a:gd name="T34" fmla="*/ 55 w 61"/>
                    <a:gd name="T35" fmla="*/ 65 h 69"/>
                    <a:gd name="T36" fmla="*/ 57 w 61"/>
                    <a:gd name="T37" fmla="*/ 62 h 69"/>
                    <a:gd name="T38" fmla="*/ 59 w 61"/>
                    <a:gd name="T39" fmla="*/ 58 h 69"/>
                    <a:gd name="T40" fmla="*/ 60 w 61"/>
                    <a:gd name="T41" fmla="*/ 54 h 69"/>
                    <a:gd name="T42" fmla="*/ 59 w 61"/>
                    <a:gd name="T43" fmla="*/ 51 h 69"/>
                    <a:gd name="T44" fmla="*/ 58 w 61"/>
                    <a:gd name="T45" fmla="*/ 49 h 69"/>
                    <a:gd name="T46" fmla="*/ 55 w 61"/>
                    <a:gd name="T47" fmla="*/ 48 h 69"/>
                    <a:gd name="T48" fmla="*/ 52 w 61"/>
                    <a:gd name="T49" fmla="*/ 48 h 69"/>
                    <a:gd name="T50" fmla="*/ 48 w 61"/>
                    <a:gd name="T51" fmla="*/ 51 h 69"/>
                    <a:gd name="T52" fmla="*/ 46 w 61"/>
                    <a:gd name="T53" fmla="*/ 53 h 69"/>
                    <a:gd name="T54" fmla="*/ 43 w 61"/>
                    <a:gd name="T55" fmla="*/ 54 h 69"/>
                    <a:gd name="T56" fmla="*/ 40 w 61"/>
                    <a:gd name="T57" fmla="*/ 54 h 69"/>
                    <a:gd name="T58" fmla="*/ 37 w 61"/>
                    <a:gd name="T59" fmla="*/ 52 h 69"/>
                    <a:gd name="T60" fmla="*/ 33 w 61"/>
                    <a:gd name="T61" fmla="*/ 47 h 69"/>
                    <a:gd name="T62" fmla="*/ 31 w 61"/>
                    <a:gd name="T63" fmla="*/ 42 h 69"/>
                    <a:gd name="T64" fmla="*/ 29 w 61"/>
                    <a:gd name="T65" fmla="*/ 39 h 69"/>
                    <a:gd name="T66" fmla="*/ 25 w 61"/>
                    <a:gd name="T67" fmla="*/ 30 h 69"/>
                    <a:gd name="T68" fmla="*/ 22 w 61"/>
                    <a:gd name="T69" fmla="*/ 21 h 69"/>
                    <a:gd name="T70" fmla="*/ 18 w 61"/>
                    <a:gd name="T71" fmla="*/ 16 h 69"/>
                    <a:gd name="T72" fmla="*/ 14 w 61"/>
                    <a:gd name="T73" fmla="*/ 11 h 69"/>
                    <a:gd name="T74" fmla="*/ 0 w 61"/>
                    <a:gd name="T75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61" h="69">
                      <a:moveTo>
                        <a:pt x="0" y="0"/>
                      </a:moveTo>
                      <a:lnTo>
                        <a:pt x="5" y="6"/>
                      </a:lnTo>
                      <a:lnTo>
                        <a:pt x="13" y="12"/>
                      </a:lnTo>
                      <a:lnTo>
                        <a:pt x="16" y="16"/>
                      </a:lnTo>
                      <a:lnTo>
                        <a:pt x="19" y="19"/>
                      </a:lnTo>
                      <a:lnTo>
                        <a:pt x="21" y="23"/>
                      </a:lnTo>
                      <a:lnTo>
                        <a:pt x="23" y="28"/>
                      </a:lnTo>
                      <a:lnTo>
                        <a:pt x="25" y="34"/>
                      </a:lnTo>
                      <a:lnTo>
                        <a:pt x="27" y="40"/>
                      </a:lnTo>
                      <a:lnTo>
                        <a:pt x="31" y="45"/>
                      </a:lnTo>
                      <a:lnTo>
                        <a:pt x="33" y="50"/>
                      </a:lnTo>
                      <a:lnTo>
                        <a:pt x="37" y="56"/>
                      </a:lnTo>
                      <a:lnTo>
                        <a:pt x="41" y="60"/>
                      </a:lnTo>
                      <a:lnTo>
                        <a:pt x="43" y="62"/>
                      </a:lnTo>
                      <a:lnTo>
                        <a:pt x="45" y="65"/>
                      </a:lnTo>
                      <a:lnTo>
                        <a:pt x="48" y="68"/>
                      </a:lnTo>
                      <a:lnTo>
                        <a:pt x="52" y="68"/>
                      </a:lnTo>
                      <a:lnTo>
                        <a:pt x="55" y="65"/>
                      </a:lnTo>
                      <a:lnTo>
                        <a:pt x="57" y="62"/>
                      </a:lnTo>
                      <a:lnTo>
                        <a:pt x="59" y="58"/>
                      </a:lnTo>
                      <a:lnTo>
                        <a:pt x="60" y="54"/>
                      </a:lnTo>
                      <a:lnTo>
                        <a:pt x="59" y="51"/>
                      </a:lnTo>
                      <a:lnTo>
                        <a:pt x="58" y="49"/>
                      </a:lnTo>
                      <a:lnTo>
                        <a:pt x="55" y="48"/>
                      </a:lnTo>
                      <a:lnTo>
                        <a:pt x="52" y="48"/>
                      </a:lnTo>
                      <a:lnTo>
                        <a:pt x="48" y="51"/>
                      </a:lnTo>
                      <a:lnTo>
                        <a:pt x="46" y="53"/>
                      </a:lnTo>
                      <a:lnTo>
                        <a:pt x="43" y="54"/>
                      </a:lnTo>
                      <a:lnTo>
                        <a:pt x="40" y="54"/>
                      </a:lnTo>
                      <a:lnTo>
                        <a:pt x="37" y="52"/>
                      </a:lnTo>
                      <a:lnTo>
                        <a:pt x="33" y="47"/>
                      </a:lnTo>
                      <a:lnTo>
                        <a:pt x="31" y="42"/>
                      </a:lnTo>
                      <a:lnTo>
                        <a:pt x="29" y="39"/>
                      </a:lnTo>
                      <a:lnTo>
                        <a:pt x="25" y="30"/>
                      </a:lnTo>
                      <a:lnTo>
                        <a:pt x="22" y="21"/>
                      </a:lnTo>
                      <a:lnTo>
                        <a:pt x="18" y="16"/>
                      </a:lnTo>
                      <a:lnTo>
                        <a:pt x="14" y="1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6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083" name="Freeform 27">
                  <a:extLst>
                    <a:ext uri="{FF2B5EF4-FFF2-40B4-BE49-F238E27FC236}">
                      <a16:creationId xmlns:a16="http://schemas.microsoft.com/office/drawing/2014/main" id="{52537EFD-09F9-E0C8-2ED3-AAA244F543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03" y="3728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2 w 17"/>
                    <a:gd name="T3" fmla="*/ 5 h 17"/>
                    <a:gd name="T4" fmla="*/ 7 w 17"/>
                    <a:gd name="T5" fmla="*/ 11 h 17"/>
                    <a:gd name="T6" fmla="*/ 11 w 17"/>
                    <a:gd name="T7" fmla="*/ 14 h 17"/>
                    <a:gd name="T8" fmla="*/ 16 w 17"/>
                    <a:gd name="T9" fmla="*/ 16 h 17"/>
                    <a:gd name="T10" fmla="*/ 11 w 17"/>
                    <a:gd name="T11" fmla="*/ 16 h 17"/>
                    <a:gd name="T12" fmla="*/ 7 w 17"/>
                    <a:gd name="T13" fmla="*/ 14 h 17"/>
                    <a:gd name="T14" fmla="*/ 4 w 17"/>
                    <a:gd name="T15" fmla="*/ 11 h 17"/>
                    <a:gd name="T16" fmla="*/ 1 w 17"/>
                    <a:gd name="T17" fmla="*/ 7 h 17"/>
                    <a:gd name="T18" fmla="*/ 0 w 17"/>
                    <a:gd name="T1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2" y="5"/>
                      </a:lnTo>
                      <a:lnTo>
                        <a:pt x="7" y="11"/>
                      </a:lnTo>
                      <a:lnTo>
                        <a:pt x="11" y="14"/>
                      </a:lnTo>
                      <a:lnTo>
                        <a:pt x="16" y="16"/>
                      </a:lnTo>
                      <a:lnTo>
                        <a:pt x="11" y="16"/>
                      </a:lnTo>
                      <a:lnTo>
                        <a:pt x="7" y="14"/>
                      </a:lnTo>
                      <a:lnTo>
                        <a:pt x="4" y="11"/>
                      </a:lnTo>
                      <a:lnTo>
                        <a:pt x="1" y="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602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084" name="Freeform 28">
                  <a:extLst>
                    <a:ext uri="{FF2B5EF4-FFF2-40B4-BE49-F238E27FC236}">
                      <a16:creationId xmlns:a16="http://schemas.microsoft.com/office/drawing/2014/main" id="{2CD9EB9F-6930-0C4B-4A3A-EE26811F7A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77" y="3673"/>
                  <a:ext cx="49" cy="43"/>
                </a:xfrm>
                <a:custGeom>
                  <a:avLst/>
                  <a:gdLst>
                    <a:gd name="T0" fmla="*/ 0 w 49"/>
                    <a:gd name="T1" fmla="*/ 0 h 43"/>
                    <a:gd name="T2" fmla="*/ 7 w 49"/>
                    <a:gd name="T3" fmla="*/ 4 h 43"/>
                    <a:gd name="T4" fmla="*/ 14 w 49"/>
                    <a:gd name="T5" fmla="*/ 7 h 43"/>
                    <a:gd name="T6" fmla="*/ 20 w 49"/>
                    <a:gd name="T7" fmla="*/ 11 h 43"/>
                    <a:gd name="T8" fmla="*/ 27 w 49"/>
                    <a:gd name="T9" fmla="*/ 17 h 43"/>
                    <a:gd name="T10" fmla="*/ 32 w 49"/>
                    <a:gd name="T11" fmla="*/ 21 h 43"/>
                    <a:gd name="T12" fmla="*/ 37 w 49"/>
                    <a:gd name="T13" fmla="*/ 26 h 43"/>
                    <a:gd name="T14" fmla="*/ 43 w 49"/>
                    <a:gd name="T15" fmla="*/ 32 h 43"/>
                    <a:gd name="T16" fmla="*/ 46 w 49"/>
                    <a:gd name="T17" fmla="*/ 38 h 43"/>
                    <a:gd name="T18" fmla="*/ 48 w 49"/>
                    <a:gd name="T19" fmla="*/ 42 h 43"/>
                    <a:gd name="T20" fmla="*/ 43 w 49"/>
                    <a:gd name="T21" fmla="*/ 35 h 43"/>
                    <a:gd name="T22" fmla="*/ 37 w 49"/>
                    <a:gd name="T23" fmla="*/ 29 h 43"/>
                    <a:gd name="T24" fmla="*/ 29 w 49"/>
                    <a:gd name="T25" fmla="*/ 20 h 43"/>
                    <a:gd name="T26" fmla="*/ 20 w 49"/>
                    <a:gd name="T27" fmla="*/ 12 h 43"/>
                    <a:gd name="T28" fmla="*/ 15 w 49"/>
                    <a:gd name="T29" fmla="*/ 9 h 43"/>
                    <a:gd name="T30" fmla="*/ 12 w 49"/>
                    <a:gd name="T31" fmla="*/ 7 h 43"/>
                    <a:gd name="T32" fmla="*/ 6 w 49"/>
                    <a:gd name="T33" fmla="*/ 4 h 43"/>
                    <a:gd name="T34" fmla="*/ 0 w 49"/>
                    <a:gd name="T35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9" h="43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4" y="7"/>
                      </a:lnTo>
                      <a:lnTo>
                        <a:pt x="20" y="11"/>
                      </a:lnTo>
                      <a:lnTo>
                        <a:pt x="27" y="17"/>
                      </a:lnTo>
                      <a:lnTo>
                        <a:pt x="32" y="21"/>
                      </a:lnTo>
                      <a:lnTo>
                        <a:pt x="37" y="26"/>
                      </a:lnTo>
                      <a:lnTo>
                        <a:pt x="43" y="32"/>
                      </a:lnTo>
                      <a:lnTo>
                        <a:pt x="46" y="38"/>
                      </a:lnTo>
                      <a:lnTo>
                        <a:pt x="48" y="42"/>
                      </a:lnTo>
                      <a:lnTo>
                        <a:pt x="43" y="35"/>
                      </a:lnTo>
                      <a:lnTo>
                        <a:pt x="37" y="29"/>
                      </a:lnTo>
                      <a:lnTo>
                        <a:pt x="29" y="20"/>
                      </a:lnTo>
                      <a:lnTo>
                        <a:pt x="20" y="12"/>
                      </a:lnTo>
                      <a:lnTo>
                        <a:pt x="15" y="9"/>
                      </a:lnTo>
                      <a:lnTo>
                        <a:pt x="12" y="7"/>
                      </a:lnTo>
                      <a:lnTo>
                        <a:pt x="6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6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085" name="Freeform 29">
                  <a:extLst>
                    <a:ext uri="{FF2B5EF4-FFF2-40B4-BE49-F238E27FC236}">
                      <a16:creationId xmlns:a16="http://schemas.microsoft.com/office/drawing/2014/main" id="{B189B1D2-E42F-6E3A-17A1-A1D840EBC4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87" y="3681"/>
                  <a:ext cx="36" cy="37"/>
                </a:xfrm>
                <a:custGeom>
                  <a:avLst/>
                  <a:gdLst>
                    <a:gd name="T0" fmla="*/ 0 w 36"/>
                    <a:gd name="T1" fmla="*/ 0 h 37"/>
                    <a:gd name="T2" fmla="*/ 5 w 36"/>
                    <a:gd name="T3" fmla="*/ 3 h 37"/>
                    <a:gd name="T4" fmla="*/ 10 w 36"/>
                    <a:gd name="T5" fmla="*/ 6 h 37"/>
                    <a:gd name="T6" fmla="*/ 16 w 36"/>
                    <a:gd name="T7" fmla="*/ 12 h 37"/>
                    <a:gd name="T8" fmla="*/ 22 w 36"/>
                    <a:gd name="T9" fmla="*/ 18 h 37"/>
                    <a:gd name="T10" fmla="*/ 27 w 36"/>
                    <a:gd name="T11" fmla="*/ 24 h 37"/>
                    <a:gd name="T12" fmla="*/ 32 w 36"/>
                    <a:gd name="T13" fmla="*/ 33 h 37"/>
                    <a:gd name="T14" fmla="*/ 35 w 36"/>
                    <a:gd name="T15" fmla="*/ 36 h 37"/>
                    <a:gd name="T16" fmla="*/ 30 w 36"/>
                    <a:gd name="T17" fmla="*/ 31 h 37"/>
                    <a:gd name="T18" fmla="*/ 25 w 36"/>
                    <a:gd name="T19" fmla="*/ 24 h 37"/>
                    <a:gd name="T20" fmla="*/ 20 w 36"/>
                    <a:gd name="T21" fmla="*/ 19 h 37"/>
                    <a:gd name="T22" fmla="*/ 15 w 36"/>
                    <a:gd name="T23" fmla="*/ 13 h 37"/>
                    <a:gd name="T24" fmla="*/ 11 w 36"/>
                    <a:gd name="T25" fmla="*/ 9 h 37"/>
                    <a:gd name="T26" fmla="*/ 7 w 36"/>
                    <a:gd name="T27" fmla="*/ 5 h 37"/>
                    <a:gd name="T28" fmla="*/ 0 w 36"/>
                    <a:gd name="T2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6" h="37">
                      <a:moveTo>
                        <a:pt x="0" y="0"/>
                      </a:moveTo>
                      <a:lnTo>
                        <a:pt x="5" y="3"/>
                      </a:lnTo>
                      <a:lnTo>
                        <a:pt x="10" y="6"/>
                      </a:lnTo>
                      <a:lnTo>
                        <a:pt x="16" y="12"/>
                      </a:lnTo>
                      <a:lnTo>
                        <a:pt x="22" y="18"/>
                      </a:lnTo>
                      <a:lnTo>
                        <a:pt x="27" y="24"/>
                      </a:lnTo>
                      <a:lnTo>
                        <a:pt x="32" y="33"/>
                      </a:lnTo>
                      <a:lnTo>
                        <a:pt x="35" y="36"/>
                      </a:lnTo>
                      <a:lnTo>
                        <a:pt x="30" y="31"/>
                      </a:lnTo>
                      <a:lnTo>
                        <a:pt x="25" y="24"/>
                      </a:lnTo>
                      <a:lnTo>
                        <a:pt x="20" y="19"/>
                      </a:lnTo>
                      <a:lnTo>
                        <a:pt x="15" y="13"/>
                      </a:lnTo>
                      <a:lnTo>
                        <a:pt x="11" y="9"/>
                      </a:lnTo>
                      <a:lnTo>
                        <a:pt x="7" y="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6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086" name="Freeform 30">
                  <a:extLst>
                    <a:ext uri="{FF2B5EF4-FFF2-40B4-BE49-F238E27FC236}">
                      <a16:creationId xmlns:a16="http://schemas.microsoft.com/office/drawing/2014/main" id="{74EDA017-DA0E-369F-D6C6-62AEA2789D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5" y="3821"/>
                  <a:ext cx="69" cy="36"/>
                </a:xfrm>
                <a:custGeom>
                  <a:avLst/>
                  <a:gdLst>
                    <a:gd name="T0" fmla="*/ 58 w 69"/>
                    <a:gd name="T1" fmla="*/ 5 h 36"/>
                    <a:gd name="T2" fmla="*/ 49 w 69"/>
                    <a:gd name="T3" fmla="*/ 13 h 36"/>
                    <a:gd name="T4" fmla="*/ 39 w 69"/>
                    <a:gd name="T5" fmla="*/ 19 h 36"/>
                    <a:gd name="T6" fmla="*/ 31 w 69"/>
                    <a:gd name="T7" fmla="*/ 23 h 36"/>
                    <a:gd name="T8" fmla="*/ 23 w 69"/>
                    <a:gd name="T9" fmla="*/ 26 h 36"/>
                    <a:gd name="T10" fmla="*/ 11 w 69"/>
                    <a:gd name="T11" fmla="*/ 32 h 36"/>
                    <a:gd name="T12" fmla="*/ 0 w 69"/>
                    <a:gd name="T13" fmla="*/ 35 h 36"/>
                    <a:gd name="T14" fmla="*/ 13 w 69"/>
                    <a:gd name="T15" fmla="*/ 32 h 36"/>
                    <a:gd name="T16" fmla="*/ 21 w 69"/>
                    <a:gd name="T17" fmla="*/ 30 h 36"/>
                    <a:gd name="T18" fmla="*/ 29 w 69"/>
                    <a:gd name="T19" fmla="*/ 26 h 36"/>
                    <a:gd name="T20" fmla="*/ 36 w 69"/>
                    <a:gd name="T21" fmla="*/ 24 h 36"/>
                    <a:gd name="T22" fmla="*/ 41 w 69"/>
                    <a:gd name="T23" fmla="*/ 21 h 36"/>
                    <a:gd name="T24" fmla="*/ 47 w 69"/>
                    <a:gd name="T25" fmla="*/ 18 h 36"/>
                    <a:gd name="T26" fmla="*/ 51 w 69"/>
                    <a:gd name="T27" fmla="*/ 15 h 36"/>
                    <a:gd name="T28" fmla="*/ 54 w 69"/>
                    <a:gd name="T29" fmla="*/ 12 h 36"/>
                    <a:gd name="T30" fmla="*/ 58 w 69"/>
                    <a:gd name="T31" fmla="*/ 9 h 36"/>
                    <a:gd name="T32" fmla="*/ 68 w 69"/>
                    <a:gd name="T33" fmla="*/ 0 h 36"/>
                    <a:gd name="T34" fmla="*/ 58 w 69"/>
                    <a:gd name="T35" fmla="*/ 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9" h="36">
                      <a:moveTo>
                        <a:pt x="58" y="5"/>
                      </a:moveTo>
                      <a:lnTo>
                        <a:pt x="49" y="13"/>
                      </a:lnTo>
                      <a:lnTo>
                        <a:pt x="39" y="19"/>
                      </a:lnTo>
                      <a:lnTo>
                        <a:pt x="31" y="23"/>
                      </a:lnTo>
                      <a:lnTo>
                        <a:pt x="23" y="26"/>
                      </a:lnTo>
                      <a:lnTo>
                        <a:pt x="11" y="32"/>
                      </a:lnTo>
                      <a:lnTo>
                        <a:pt x="0" y="35"/>
                      </a:lnTo>
                      <a:lnTo>
                        <a:pt x="13" y="32"/>
                      </a:lnTo>
                      <a:lnTo>
                        <a:pt x="21" y="30"/>
                      </a:lnTo>
                      <a:lnTo>
                        <a:pt x="29" y="26"/>
                      </a:lnTo>
                      <a:lnTo>
                        <a:pt x="36" y="24"/>
                      </a:lnTo>
                      <a:lnTo>
                        <a:pt x="41" y="21"/>
                      </a:lnTo>
                      <a:lnTo>
                        <a:pt x="47" y="18"/>
                      </a:lnTo>
                      <a:lnTo>
                        <a:pt x="51" y="15"/>
                      </a:lnTo>
                      <a:lnTo>
                        <a:pt x="54" y="12"/>
                      </a:lnTo>
                      <a:lnTo>
                        <a:pt x="58" y="9"/>
                      </a:lnTo>
                      <a:lnTo>
                        <a:pt x="68" y="0"/>
                      </a:lnTo>
                      <a:lnTo>
                        <a:pt x="58" y="5"/>
                      </a:lnTo>
                    </a:path>
                  </a:pathLst>
                </a:custGeom>
                <a:solidFill>
                  <a:srgbClr val="FF6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087" name="Freeform 31">
                  <a:extLst>
                    <a:ext uri="{FF2B5EF4-FFF2-40B4-BE49-F238E27FC236}">
                      <a16:creationId xmlns:a16="http://schemas.microsoft.com/office/drawing/2014/main" id="{E07B3F6D-3279-7DC9-704C-C196AE57B6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98" y="3695"/>
                  <a:ext cx="22" cy="27"/>
                </a:xfrm>
                <a:custGeom>
                  <a:avLst/>
                  <a:gdLst>
                    <a:gd name="T0" fmla="*/ 0 w 22"/>
                    <a:gd name="T1" fmla="*/ 0 h 27"/>
                    <a:gd name="T2" fmla="*/ 2 w 22"/>
                    <a:gd name="T3" fmla="*/ 7 h 27"/>
                    <a:gd name="T4" fmla="*/ 4 w 22"/>
                    <a:gd name="T5" fmla="*/ 10 h 27"/>
                    <a:gd name="T6" fmla="*/ 7 w 22"/>
                    <a:gd name="T7" fmla="*/ 18 h 27"/>
                    <a:gd name="T8" fmla="*/ 10 w 22"/>
                    <a:gd name="T9" fmla="*/ 22 h 27"/>
                    <a:gd name="T10" fmla="*/ 13 w 22"/>
                    <a:gd name="T11" fmla="*/ 24 h 27"/>
                    <a:gd name="T12" fmla="*/ 16 w 22"/>
                    <a:gd name="T13" fmla="*/ 26 h 27"/>
                    <a:gd name="T14" fmla="*/ 19 w 22"/>
                    <a:gd name="T15" fmla="*/ 26 h 27"/>
                    <a:gd name="T16" fmla="*/ 21 w 22"/>
                    <a:gd name="T17" fmla="*/ 24 h 27"/>
                    <a:gd name="T18" fmla="*/ 18 w 22"/>
                    <a:gd name="T19" fmla="*/ 24 h 27"/>
                    <a:gd name="T20" fmla="*/ 15 w 22"/>
                    <a:gd name="T21" fmla="*/ 23 h 27"/>
                    <a:gd name="T22" fmla="*/ 12 w 22"/>
                    <a:gd name="T23" fmla="*/ 21 h 27"/>
                    <a:gd name="T24" fmla="*/ 9 w 22"/>
                    <a:gd name="T25" fmla="*/ 17 h 27"/>
                    <a:gd name="T26" fmla="*/ 6 w 22"/>
                    <a:gd name="T27" fmla="*/ 12 h 27"/>
                    <a:gd name="T28" fmla="*/ 0 w 22"/>
                    <a:gd name="T2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2" h="27">
                      <a:moveTo>
                        <a:pt x="0" y="0"/>
                      </a:moveTo>
                      <a:lnTo>
                        <a:pt x="2" y="7"/>
                      </a:lnTo>
                      <a:lnTo>
                        <a:pt x="4" y="10"/>
                      </a:lnTo>
                      <a:lnTo>
                        <a:pt x="7" y="18"/>
                      </a:lnTo>
                      <a:lnTo>
                        <a:pt x="10" y="22"/>
                      </a:lnTo>
                      <a:lnTo>
                        <a:pt x="13" y="24"/>
                      </a:lnTo>
                      <a:lnTo>
                        <a:pt x="16" y="26"/>
                      </a:lnTo>
                      <a:lnTo>
                        <a:pt x="19" y="26"/>
                      </a:lnTo>
                      <a:lnTo>
                        <a:pt x="21" y="24"/>
                      </a:lnTo>
                      <a:lnTo>
                        <a:pt x="18" y="24"/>
                      </a:lnTo>
                      <a:lnTo>
                        <a:pt x="15" y="23"/>
                      </a:lnTo>
                      <a:lnTo>
                        <a:pt x="12" y="21"/>
                      </a:lnTo>
                      <a:lnTo>
                        <a:pt x="9" y="17"/>
                      </a:lnTo>
                      <a:lnTo>
                        <a:pt x="6" y="1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602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088" name="Freeform 32">
                  <a:extLst>
                    <a:ext uri="{FF2B5EF4-FFF2-40B4-BE49-F238E27FC236}">
                      <a16:creationId xmlns:a16="http://schemas.microsoft.com/office/drawing/2014/main" id="{DC0F2C2E-9385-AFB5-A116-43A705F8DE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6" y="3510"/>
                  <a:ext cx="156" cy="116"/>
                </a:xfrm>
                <a:custGeom>
                  <a:avLst/>
                  <a:gdLst>
                    <a:gd name="T0" fmla="*/ 18 w 156"/>
                    <a:gd name="T1" fmla="*/ 109 h 116"/>
                    <a:gd name="T2" fmla="*/ 14 w 156"/>
                    <a:gd name="T3" fmla="*/ 96 h 116"/>
                    <a:gd name="T4" fmla="*/ 9 w 156"/>
                    <a:gd name="T5" fmla="*/ 86 h 116"/>
                    <a:gd name="T6" fmla="*/ 0 w 156"/>
                    <a:gd name="T7" fmla="*/ 78 h 116"/>
                    <a:gd name="T8" fmla="*/ 0 w 156"/>
                    <a:gd name="T9" fmla="*/ 70 h 116"/>
                    <a:gd name="T10" fmla="*/ 0 w 156"/>
                    <a:gd name="T11" fmla="*/ 62 h 116"/>
                    <a:gd name="T12" fmla="*/ 6 w 156"/>
                    <a:gd name="T13" fmla="*/ 54 h 116"/>
                    <a:gd name="T14" fmla="*/ 14 w 156"/>
                    <a:gd name="T15" fmla="*/ 46 h 116"/>
                    <a:gd name="T16" fmla="*/ 26 w 156"/>
                    <a:gd name="T17" fmla="*/ 39 h 116"/>
                    <a:gd name="T18" fmla="*/ 36 w 156"/>
                    <a:gd name="T19" fmla="*/ 30 h 116"/>
                    <a:gd name="T20" fmla="*/ 43 w 156"/>
                    <a:gd name="T21" fmla="*/ 24 h 116"/>
                    <a:gd name="T22" fmla="*/ 52 w 156"/>
                    <a:gd name="T23" fmla="*/ 16 h 116"/>
                    <a:gd name="T24" fmla="*/ 61 w 156"/>
                    <a:gd name="T25" fmla="*/ 10 h 116"/>
                    <a:gd name="T26" fmla="*/ 74 w 156"/>
                    <a:gd name="T27" fmla="*/ 6 h 116"/>
                    <a:gd name="T28" fmla="*/ 88 w 156"/>
                    <a:gd name="T29" fmla="*/ 6 h 116"/>
                    <a:gd name="T30" fmla="*/ 99 w 156"/>
                    <a:gd name="T31" fmla="*/ 7 h 116"/>
                    <a:gd name="T32" fmla="*/ 108 w 156"/>
                    <a:gd name="T33" fmla="*/ 6 h 116"/>
                    <a:gd name="T34" fmla="*/ 115 w 156"/>
                    <a:gd name="T35" fmla="*/ 2 h 116"/>
                    <a:gd name="T36" fmla="*/ 123 w 156"/>
                    <a:gd name="T37" fmla="*/ 1 h 116"/>
                    <a:gd name="T38" fmla="*/ 135 w 156"/>
                    <a:gd name="T39" fmla="*/ 6 h 116"/>
                    <a:gd name="T40" fmla="*/ 146 w 156"/>
                    <a:gd name="T41" fmla="*/ 12 h 116"/>
                    <a:gd name="T42" fmla="*/ 155 w 156"/>
                    <a:gd name="T43" fmla="*/ 25 h 116"/>
                    <a:gd name="T44" fmla="*/ 146 w 156"/>
                    <a:gd name="T45" fmla="*/ 25 h 116"/>
                    <a:gd name="T46" fmla="*/ 139 w 156"/>
                    <a:gd name="T47" fmla="*/ 25 h 116"/>
                    <a:gd name="T48" fmla="*/ 131 w 156"/>
                    <a:gd name="T49" fmla="*/ 24 h 116"/>
                    <a:gd name="T50" fmla="*/ 119 w 156"/>
                    <a:gd name="T51" fmla="*/ 25 h 116"/>
                    <a:gd name="T52" fmla="*/ 107 w 156"/>
                    <a:gd name="T53" fmla="*/ 29 h 116"/>
                    <a:gd name="T54" fmla="*/ 98 w 156"/>
                    <a:gd name="T55" fmla="*/ 32 h 116"/>
                    <a:gd name="T56" fmla="*/ 89 w 156"/>
                    <a:gd name="T57" fmla="*/ 37 h 116"/>
                    <a:gd name="T58" fmla="*/ 73 w 156"/>
                    <a:gd name="T59" fmla="*/ 46 h 116"/>
                    <a:gd name="T60" fmla="*/ 60 w 156"/>
                    <a:gd name="T61" fmla="*/ 54 h 116"/>
                    <a:gd name="T62" fmla="*/ 48 w 156"/>
                    <a:gd name="T63" fmla="*/ 64 h 116"/>
                    <a:gd name="T64" fmla="*/ 42 w 156"/>
                    <a:gd name="T65" fmla="*/ 74 h 116"/>
                    <a:gd name="T66" fmla="*/ 40 w 156"/>
                    <a:gd name="T67" fmla="*/ 87 h 116"/>
                    <a:gd name="T68" fmla="*/ 39 w 156"/>
                    <a:gd name="T69" fmla="*/ 99 h 116"/>
                    <a:gd name="T70" fmla="*/ 36 w 156"/>
                    <a:gd name="T71" fmla="*/ 105 h 116"/>
                    <a:gd name="T72" fmla="*/ 28 w 156"/>
                    <a:gd name="T73" fmla="*/ 110 h 116"/>
                    <a:gd name="T74" fmla="*/ 18 w 156"/>
                    <a:gd name="T75" fmla="*/ 115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56" h="116">
                      <a:moveTo>
                        <a:pt x="18" y="115"/>
                      </a:moveTo>
                      <a:lnTo>
                        <a:pt x="18" y="109"/>
                      </a:lnTo>
                      <a:lnTo>
                        <a:pt x="17" y="103"/>
                      </a:lnTo>
                      <a:lnTo>
                        <a:pt x="14" y="96"/>
                      </a:lnTo>
                      <a:lnTo>
                        <a:pt x="12" y="91"/>
                      </a:lnTo>
                      <a:lnTo>
                        <a:pt x="9" y="86"/>
                      </a:lnTo>
                      <a:lnTo>
                        <a:pt x="4" y="82"/>
                      </a:lnTo>
                      <a:lnTo>
                        <a:pt x="0" y="78"/>
                      </a:lnTo>
                      <a:lnTo>
                        <a:pt x="0" y="74"/>
                      </a:lnTo>
                      <a:lnTo>
                        <a:pt x="0" y="70"/>
                      </a:lnTo>
                      <a:lnTo>
                        <a:pt x="0" y="66"/>
                      </a:lnTo>
                      <a:lnTo>
                        <a:pt x="0" y="62"/>
                      </a:lnTo>
                      <a:lnTo>
                        <a:pt x="2" y="58"/>
                      </a:lnTo>
                      <a:lnTo>
                        <a:pt x="6" y="54"/>
                      </a:lnTo>
                      <a:lnTo>
                        <a:pt x="11" y="50"/>
                      </a:lnTo>
                      <a:lnTo>
                        <a:pt x="14" y="46"/>
                      </a:lnTo>
                      <a:lnTo>
                        <a:pt x="20" y="43"/>
                      </a:lnTo>
                      <a:lnTo>
                        <a:pt x="26" y="39"/>
                      </a:lnTo>
                      <a:lnTo>
                        <a:pt x="32" y="34"/>
                      </a:lnTo>
                      <a:lnTo>
                        <a:pt x="36" y="30"/>
                      </a:lnTo>
                      <a:lnTo>
                        <a:pt x="39" y="28"/>
                      </a:lnTo>
                      <a:lnTo>
                        <a:pt x="43" y="24"/>
                      </a:lnTo>
                      <a:lnTo>
                        <a:pt x="48" y="19"/>
                      </a:lnTo>
                      <a:lnTo>
                        <a:pt x="52" y="16"/>
                      </a:lnTo>
                      <a:lnTo>
                        <a:pt x="56" y="12"/>
                      </a:lnTo>
                      <a:lnTo>
                        <a:pt x="61" y="10"/>
                      </a:lnTo>
                      <a:lnTo>
                        <a:pt x="67" y="7"/>
                      </a:lnTo>
                      <a:lnTo>
                        <a:pt x="74" y="6"/>
                      </a:lnTo>
                      <a:lnTo>
                        <a:pt x="81" y="6"/>
                      </a:lnTo>
                      <a:lnTo>
                        <a:pt x="88" y="6"/>
                      </a:lnTo>
                      <a:lnTo>
                        <a:pt x="92" y="6"/>
                      </a:lnTo>
                      <a:lnTo>
                        <a:pt x="99" y="7"/>
                      </a:lnTo>
                      <a:lnTo>
                        <a:pt x="103" y="6"/>
                      </a:lnTo>
                      <a:lnTo>
                        <a:pt x="108" y="6"/>
                      </a:lnTo>
                      <a:lnTo>
                        <a:pt x="112" y="5"/>
                      </a:lnTo>
                      <a:lnTo>
                        <a:pt x="115" y="2"/>
                      </a:lnTo>
                      <a:lnTo>
                        <a:pt x="117" y="0"/>
                      </a:lnTo>
                      <a:lnTo>
                        <a:pt x="123" y="1"/>
                      </a:lnTo>
                      <a:lnTo>
                        <a:pt x="129" y="3"/>
                      </a:lnTo>
                      <a:lnTo>
                        <a:pt x="135" y="6"/>
                      </a:lnTo>
                      <a:lnTo>
                        <a:pt x="140" y="8"/>
                      </a:lnTo>
                      <a:lnTo>
                        <a:pt x="146" y="12"/>
                      </a:lnTo>
                      <a:lnTo>
                        <a:pt x="150" y="17"/>
                      </a:lnTo>
                      <a:lnTo>
                        <a:pt x="155" y="25"/>
                      </a:lnTo>
                      <a:lnTo>
                        <a:pt x="151" y="25"/>
                      </a:lnTo>
                      <a:lnTo>
                        <a:pt x="146" y="25"/>
                      </a:lnTo>
                      <a:lnTo>
                        <a:pt x="142" y="25"/>
                      </a:lnTo>
                      <a:lnTo>
                        <a:pt x="139" y="25"/>
                      </a:lnTo>
                      <a:lnTo>
                        <a:pt x="135" y="25"/>
                      </a:lnTo>
                      <a:lnTo>
                        <a:pt x="131" y="24"/>
                      </a:lnTo>
                      <a:lnTo>
                        <a:pt x="126" y="25"/>
                      </a:lnTo>
                      <a:lnTo>
                        <a:pt x="119" y="25"/>
                      </a:lnTo>
                      <a:lnTo>
                        <a:pt x="113" y="27"/>
                      </a:lnTo>
                      <a:lnTo>
                        <a:pt x="107" y="29"/>
                      </a:lnTo>
                      <a:lnTo>
                        <a:pt x="102" y="30"/>
                      </a:lnTo>
                      <a:lnTo>
                        <a:pt x="98" y="32"/>
                      </a:lnTo>
                      <a:lnTo>
                        <a:pt x="94" y="34"/>
                      </a:lnTo>
                      <a:lnTo>
                        <a:pt x="89" y="37"/>
                      </a:lnTo>
                      <a:lnTo>
                        <a:pt x="82" y="41"/>
                      </a:lnTo>
                      <a:lnTo>
                        <a:pt x="73" y="46"/>
                      </a:lnTo>
                      <a:lnTo>
                        <a:pt x="66" y="49"/>
                      </a:lnTo>
                      <a:lnTo>
                        <a:pt x="60" y="54"/>
                      </a:lnTo>
                      <a:lnTo>
                        <a:pt x="55" y="59"/>
                      </a:lnTo>
                      <a:lnTo>
                        <a:pt x="48" y="64"/>
                      </a:lnTo>
                      <a:lnTo>
                        <a:pt x="44" y="69"/>
                      </a:lnTo>
                      <a:lnTo>
                        <a:pt x="42" y="74"/>
                      </a:lnTo>
                      <a:lnTo>
                        <a:pt x="40" y="80"/>
                      </a:lnTo>
                      <a:lnTo>
                        <a:pt x="40" y="87"/>
                      </a:lnTo>
                      <a:lnTo>
                        <a:pt x="40" y="91"/>
                      </a:lnTo>
                      <a:lnTo>
                        <a:pt x="39" y="99"/>
                      </a:lnTo>
                      <a:lnTo>
                        <a:pt x="39" y="104"/>
                      </a:lnTo>
                      <a:lnTo>
                        <a:pt x="36" y="105"/>
                      </a:lnTo>
                      <a:lnTo>
                        <a:pt x="33" y="107"/>
                      </a:lnTo>
                      <a:lnTo>
                        <a:pt x="28" y="110"/>
                      </a:lnTo>
                      <a:lnTo>
                        <a:pt x="22" y="113"/>
                      </a:lnTo>
                      <a:lnTo>
                        <a:pt x="18" y="115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089" name="Freeform 33">
                  <a:extLst>
                    <a:ext uri="{FF2B5EF4-FFF2-40B4-BE49-F238E27FC236}">
                      <a16:creationId xmlns:a16="http://schemas.microsoft.com/office/drawing/2014/main" id="{3CE100DF-7AA6-2236-5237-B8CB1D9A2B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" y="3635"/>
                  <a:ext cx="26" cy="72"/>
                </a:xfrm>
                <a:custGeom>
                  <a:avLst/>
                  <a:gdLst>
                    <a:gd name="T0" fmla="*/ 16 w 26"/>
                    <a:gd name="T1" fmla="*/ 0 h 72"/>
                    <a:gd name="T2" fmla="*/ 15 w 26"/>
                    <a:gd name="T3" fmla="*/ 5 h 72"/>
                    <a:gd name="T4" fmla="*/ 13 w 26"/>
                    <a:gd name="T5" fmla="*/ 9 h 72"/>
                    <a:gd name="T6" fmla="*/ 11 w 26"/>
                    <a:gd name="T7" fmla="*/ 13 h 72"/>
                    <a:gd name="T8" fmla="*/ 10 w 26"/>
                    <a:gd name="T9" fmla="*/ 17 h 72"/>
                    <a:gd name="T10" fmla="*/ 6 w 26"/>
                    <a:gd name="T11" fmla="*/ 20 h 72"/>
                    <a:gd name="T12" fmla="*/ 5 w 26"/>
                    <a:gd name="T13" fmla="*/ 24 h 72"/>
                    <a:gd name="T14" fmla="*/ 3 w 26"/>
                    <a:gd name="T15" fmla="*/ 28 h 72"/>
                    <a:gd name="T16" fmla="*/ 2 w 26"/>
                    <a:gd name="T17" fmla="*/ 32 h 72"/>
                    <a:gd name="T18" fmla="*/ 0 w 26"/>
                    <a:gd name="T19" fmla="*/ 36 h 72"/>
                    <a:gd name="T20" fmla="*/ 0 w 26"/>
                    <a:gd name="T21" fmla="*/ 40 h 72"/>
                    <a:gd name="T22" fmla="*/ 0 w 26"/>
                    <a:gd name="T23" fmla="*/ 43 h 72"/>
                    <a:gd name="T24" fmla="*/ 1 w 26"/>
                    <a:gd name="T25" fmla="*/ 47 h 72"/>
                    <a:gd name="T26" fmla="*/ 2 w 26"/>
                    <a:gd name="T27" fmla="*/ 51 h 72"/>
                    <a:gd name="T28" fmla="*/ 2 w 26"/>
                    <a:gd name="T29" fmla="*/ 55 h 72"/>
                    <a:gd name="T30" fmla="*/ 2 w 26"/>
                    <a:gd name="T31" fmla="*/ 59 h 72"/>
                    <a:gd name="T32" fmla="*/ 1 w 26"/>
                    <a:gd name="T33" fmla="*/ 64 h 72"/>
                    <a:gd name="T34" fmla="*/ 1 w 26"/>
                    <a:gd name="T35" fmla="*/ 68 h 72"/>
                    <a:gd name="T36" fmla="*/ 2 w 26"/>
                    <a:gd name="T37" fmla="*/ 71 h 72"/>
                    <a:gd name="T38" fmla="*/ 8 w 26"/>
                    <a:gd name="T39" fmla="*/ 66 h 72"/>
                    <a:gd name="T40" fmla="*/ 14 w 26"/>
                    <a:gd name="T41" fmla="*/ 63 h 72"/>
                    <a:gd name="T42" fmla="*/ 18 w 26"/>
                    <a:gd name="T43" fmla="*/ 57 h 72"/>
                    <a:gd name="T44" fmla="*/ 19 w 26"/>
                    <a:gd name="T45" fmla="*/ 53 h 72"/>
                    <a:gd name="T46" fmla="*/ 19 w 26"/>
                    <a:gd name="T47" fmla="*/ 49 h 72"/>
                    <a:gd name="T48" fmla="*/ 18 w 26"/>
                    <a:gd name="T49" fmla="*/ 43 h 72"/>
                    <a:gd name="T50" fmla="*/ 17 w 26"/>
                    <a:gd name="T51" fmla="*/ 41 h 72"/>
                    <a:gd name="T52" fmla="*/ 17 w 26"/>
                    <a:gd name="T53" fmla="*/ 36 h 72"/>
                    <a:gd name="T54" fmla="*/ 18 w 26"/>
                    <a:gd name="T55" fmla="*/ 32 h 72"/>
                    <a:gd name="T56" fmla="*/ 19 w 26"/>
                    <a:gd name="T57" fmla="*/ 29 h 72"/>
                    <a:gd name="T58" fmla="*/ 21 w 26"/>
                    <a:gd name="T59" fmla="*/ 26 h 72"/>
                    <a:gd name="T60" fmla="*/ 23 w 26"/>
                    <a:gd name="T61" fmla="*/ 21 h 72"/>
                    <a:gd name="T62" fmla="*/ 24 w 26"/>
                    <a:gd name="T63" fmla="*/ 17 h 72"/>
                    <a:gd name="T64" fmla="*/ 24 w 26"/>
                    <a:gd name="T65" fmla="*/ 11 h 72"/>
                    <a:gd name="T66" fmla="*/ 25 w 26"/>
                    <a:gd name="T67" fmla="*/ 7 h 72"/>
                    <a:gd name="T68" fmla="*/ 23 w 26"/>
                    <a:gd name="T69" fmla="*/ 4 h 72"/>
                    <a:gd name="T70" fmla="*/ 20 w 26"/>
                    <a:gd name="T71" fmla="*/ 1 h 72"/>
                    <a:gd name="T72" fmla="*/ 16 w 26"/>
                    <a:gd name="T73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6" h="72">
                      <a:moveTo>
                        <a:pt x="16" y="0"/>
                      </a:moveTo>
                      <a:lnTo>
                        <a:pt x="15" y="5"/>
                      </a:lnTo>
                      <a:lnTo>
                        <a:pt x="13" y="9"/>
                      </a:lnTo>
                      <a:lnTo>
                        <a:pt x="11" y="13"/>
                      </a:lnTo>
                      <a:lnTo>
                        <a:pt x="10" y="17"/>
                      </a:lnTo>
                      <a:lnTo>
                        <a:pt x="6" y="20"/>
                      </a:lnTo>
                      <a:lnTo>
                        <a:pt x="5" y="24"/>
                      </a:lnTo>
                      <a:lnTo>
                        <a:pt x="3" y="28"/>
                      </a:lnTo>
                      <a:lnTo>
                        <a:pt x="2" y="32"/>
                      </a:lnTo>
                      <a:lnTo>
                        <a:pt x="0" y="36"/>
                      </a:lnTo>
                      <a:lnTo>
                        <a:pt x="0" y="40"/>
                      </a:lnTo>
                      <a:lnTo>
                        <a:pt x="0" y="43"/>
                      </a:lnTo>
                      <a:lnTo>
                        <a:pt x="1" y="47"/>
                      </a:lnTo>
                      <a:lnTo>
                        <a:pt x="2" y="51"/>
                      </a:lnTo>
                      <a:lnTo>
                        <a:pt x="2" y="55"/>
                      </a:lnTo>
                      <a:lnTo>
                        <a:pt x="2" y="59"/>
                      </a:lnTo>
                      <a:lnTo>
                        <a:pt x="1" y="64"/>
                      </a:lnTo>
                      <a:lnTo>
                        <a:pt x="1" y="68"/>
                      </a:lnTo>
                      <a:lnTo>
                        <a:pt x="2" y="71"/>
                      </a:lnTo>
                      <a:lnTo>
                        <a:pt x="8" y="66"/>
                      </a:lnTo>
                      <a:lnTo>
                        <a:pt x="14" y="63"/>
                      </a:lnTo>
                      <a:lnTo>
                        <a:pt x="18" y="57"/>
                      </a:lnTo>
                      <a:lnTo>
                        <a:pt x="19" y="53"/>
                      </a:lnTo>
                      <a:lnTo>
                        <a:pt x="19" y="49"/>
                      </a:lnTo>
                      <a:lnTo>
                        <a:pt x="18" y="43"/>
                      </a:lnTo>
                      <a:lnTo>
                        <a:pt x="17" y="41"/>
                      </a:lnTo>
                      <a:lnTo>
                        <a:pt x="17" y="36"/>
                      </a:lnTo>
                      <a:lnTo>
                        <a:pt x="18" y="32"/>
                      </a:lnTo>
                      <a:lnTo>
                        <a:pt x="19" y="29"/>
                      </a:lnTo>
                      <a:lnTo>
                        <a:pt x="21" y="26"/>
                      </a:lnTo>
                      <a:lnTo>
                        <a:pt x="23" y="21"/>
                      </a:lnTo>
                      <a:lnTo>
                        <a:pt x="24" y="17"/>
                      </a:lnTo>
                      <a:lnTo>
                        <a:pt x="24" y="11"/>
                      </a:lnTo>
                      <a:lnTo>
                        <a:pt x="25" y="7"/>
                      </a:lnTo>
                      <a:lnTo>
                        <a:pt x="23" y="4"/>
                      </a:lnTo>
                      <a:lnTo>
                        <a:pt x="20" y="1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090" name="Freeform 34">
                  <a:extLst>
                    <a:ext uri="{FF2B5EF4-FFF2-40B4-BE49-F238E27FC236}">
                      <a16:creationId xmlns:a16="http://schemas.microsoft.com/office/drawing/2014/main" id="{50E19112-0128-09D3-6CA1-1C77296FA1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1" y="3697"/>
                  <a:ext cx="96" cy="137"/>
                </a:xfrm>
                <a:custGeom>
                  <a:avLst/>
                  <a:gdLst>
                    <a:gd name="T0" fmla="*/ 23 w 96"/>
                    <a:gd name="T1" fmla="*/ 11 h 137"/>
                    <a:gd name="T2" fmla="*/ 13 w 96"/>
                    <a:gd name="T3" fmla="*/ 15 h 137"/>
                    <a:gd name="T4" fmla="*/ 6 w 96"/>
                    <a:gd name="T5" fmla="*/ 18 h 137"/>
                    <a:gd name="T6" fmla="*/ 1 w 96"/>
                    <a:gd name="T7" fmla="*/ 29 h 137"/>
                    <a:gd name="T8" fmla="*/ 0 w 96"/>
                    <a:gd name="T9" fmla="*/ 43 h 137"/>
                    <a:gd name="T10" fmla="*/ 1 w 96"/>
                    <a:gd name="T11" fmla="*/ 60 h 137"/>
                    <a:gd name="T12" fmla="*/ 4 w 96"/>
                    <a:gd name="T13" fmla="*/ 73 h 137"/>
                    <a:gd name="T14" fmla="*/ 10 w 96"/>
                    <a:gd name="T15" fmla="*/ 83 h 137"/>
                    <a:gd name="T16" fmla="*/ 16 w 96"/>
                    <a:gd name="T17" fmla="*/ 89 h 137"/>
                    <a:gd name="T18" fmla="*/ 23 w 96"/>
                    <a:gd name="T19" fmla="*/ 97 h 137"/>
                    <a:gd name="T20" fmla="*/ 30 w 96"/>
                    <a:gd name="T21" fmla="*/ 104 h 137"/>
                    <a:gd name="T22" fmla="*/ 32 w 96"/>
                    <a:gd name="T23" fmla="*/ 109 h 137"/>
                    <a:gd name="T24" fmla="*/ 39 w 96"/>
                    <a:gd name="T25" fmla="*/ 116 h 137"/>
                    <a:gd name="T26" fmla="*/ 46 w 96"/>
                    <a:gd name="T27" fmla="*/ 125 h 137"/>
                    <a:gd name="T28" fmla="*/ 45 w 96"/>
                    <a:gd name="T29" fmla="*/ 129 h 137"/>
                    <a:gd name="T30" fmla="*/ 41 w 96"/>
                    <a:gd name="T31" fmla="*/ 133 h 137"/>
                    <a:gd name="T32" fmla="*/ 56 w 96"/>
                    <a:gd name="T33" fmla="*/ 136 h 137"/>
                    <a:gd name="T34" fmla="*/ 64 w 96"/>
                    <a:gd name="T35" fmla="*/ 136 h 137"/>
                    <a:gd name="T36" fmla="*/ 72 w 96"/>
                    <a:gd name="T37" fmla="*/ 136 h 137"/>
                    <a:gd name="T38" fmla="*/ 80 w 96"/>
                    <a:gd name="T39" fmla="*/ 135 h 137"/>
                    <a:gd name="T40" fmla="*/ 87 w 96"/>
                    <a:gd name="T41" fmla="*/ 133 h 137"/>
                    <a:gd name="T42" fmla="*/ 95 w 96"/>
                    <a:gd name="T43" fmla="*/ 129 h 137"/>
                    <a:gd name="T44" fmla="*/ 86 w 96"/>
                    <a:gd name="T45" fmla="*/ 129 h 137"/>
                    <a:gd name="T46" fmla="*/ 76 w 96"/>
                    <a:gd name="T47" fmla="*/ 126 h 137"/>
                    <a:gd name="T48" fmla="*/ 67 w 96"/>
                    <a:gd name="T49" fmla="*/ 122 h 137"/>
                    <a:gd name="T50" fmla="*/ 58 w 96"/>
                    <a:gd name="T51" fmla="*/ 116 h 137"/>
                    <a:gd name="T52" fmla="*/ 51 w 96"/>
                    <a:gd name="T53" fmla="*/ 111 h 137"/>
                    <a:gd name="T54" fmla="*/ 44 w 96"/>
                    <a:gd name="T55" fmla="*/ 105 h 137"/>
                    <a:gd name="T56" fmla="*/ 39 w 96"/>
                    <a:gd name="T57" fmla="*/ 101 h 137"/>
                    <a:gd name="T58" fmla="*/ 34 w 96"/>
                    <a:gd name="T59" fmla="*/ 94 h 137"/>
                    <a:gd name="T60" fmla="*/ 31 w 96"/>
                    <a:gd name="T61" fmla="*/ 86 h 137"/>
                    <a:gd name="T62" fmla="*/ 29 w 96"/>
                    <a:gd name="T63" fmla="*/ 79 h 137"/>
                    <a:gd name="T64" fmla="*/ 26 w 96"/>
                    <a:gd name="T65" fmla="*/ 71 h 137"/>
                    <a:gd name="T66" fmla="*/ 26 w 96"/>
                    <a:gd name="T67" fmla="*/ 61 h 137"/>
                    <a:gd name="T68" fmla="*/ 26 w 96"/>
                    <a:gd name="T69" fmla="*/ 52 h 137"/>
                    <a:gd name="T70" fmla="*/ 26 w 96"/>
                    <a:gd name="T71" fmla="*/ 41 h 137"/>
                    <a:gd name="T72" fmla="*/ 26 w 96"/>
                    <a:gd name="T73" fmla="*/ 31 h 137"/>
                    <a:gd name="T74" fmla="*/ 28 w 96"/>
                    <a:gd name="T75" fmla="*/ 22 h 137"/>
                    <a:gd name="T76" fmla="*/ 33 w 96"/>
                    <a:gd name="T77" fmla="*/ 8 h 137"/>
                    <a:gd name="T78" fmla="*/ 32 w 96"/>
                    <a:gd name="T79" fmla="*/ 5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96" h="137">
                      <a:moveTo>
                        <a:pt x="26" y="9"/>
                      </a:moveTo>
                      <a:lnTo>
                        <a:pt x="23" y="11"/>
                      </a:lnTo>
                      <a:lnTo>
                        <a:pt x="19" y="14"/>
                      </a:lnTo>
                      <a:lnTo>
                        <a:pt x="13" y="15"/>
                      </a:lnTo>
                      <a:lnTo>
                        <a:pt x="9" y="16"/>
                      </a:lnTo>
                      <a:lnTo>
                        <a:pt x="6" y="18"/>
                      </a:lnTo>
                      <a:lnTo>
                        <a:pt x="4" y="23"/>
                      </a:lnTo>
                      <a:lnTo>
                        <a:pt x="1" y="29"/>
                      </a:lnTo>
                      <a:lnTo>
                        <a:pt x="1" y="34"/>
                      </a:lnTo>
                      <a:lnTo>
                        <a:pt x="0" y="43"/>
                      </a:lnTo>
                      <a:lnTo>
                        <a:pt x="0" y="52"/>
                      </a:lnTo>
                      <a:lnTo>
                        <a:pt x="1" y="60"/>
                      </a:lnTo>
                      <a:lnTo>
                        <a:pt x="2" y="66"/>
                      </a:lnTo>
                      <a:lnTo>
                        <a:pt x="4" y="73"/>
                      </a:lnTo>
                      <a:lnTo>
                        <a:pt x="8" y="79"/>
                      </a:lnTo>
                      <a:lnTo>
                        <a:pt x="10" y="83"/>
                      </a:lnTo>
                      <a:lnTo>
                        <a:pt x="12" y="86"/>
                      </a:lnTo>
                      <a:lnTo>
                        <a:pt x="16" y="89"/>
                      </a:lnTo>
                      <a:lnTo>
                        <a:pt x="19" y="94"/>
                      </a:lnTo>
                      <a:lnTo>
                        <a:pt x="23" y="97"/>
                      </a:lnTo>
                      <a:lnTo>
                        <a:pt x="26" y="102"/>
                      </a:lnTo>
                      <a:lnTo>
                        <a:pt x="30" y="104"/>
                      </a:lnTo>
                      <a:lnTo>
                        <a:pt x="27" y="105"/>
                      </a:lnTo>
                      <a:lnTo>
                        <a:pt x="32" y="109"/>
                      </a:lnTo>
                      <a:lnTo>
                        <a:pt x="36" y="113"/>
                      </a:lnTo>
                      <a:lnTo>
                        <a:pt x="39" y="116"/>
                      </a:lnTo>
                      <a:lnTo>
                        <a:pt x="42" y="121"/>
                      </a:lnTo>
                      <a:lnTo>
                        <a:pt x="46" y="125"/>
                      </a:lnTo>
                      <a:lnTo>
                        <a:pt x="50" y="128"/>
                      </a:lnTo>
                      <a:lnTo>
                        <a:pt x="45" y="129"/>
                      </a:lnTo>
                      <a:lnTo>
                        <a:pt x="55" y="131"/>
                      </a:lnTo>
                      <a:lnTo>
                        <a:pt x="41" y="133"/>
                      </a:lnTo>
                      <a:lnTo>
                        <a:pt x="52" y="135"/>
                      </a:lnTo>
                      <a:lnTo>
                        <a:pt x="56" y="136"/>
                      </a:lnTo>
                      <a:lnTo>
                        <a:pt x="60" y="136"/>
                      </a:lnTo>
                      <a:lnTo>
                        <a:pt x="64" y="136"/>
                      </a:lnTo>
                      <a:lnTo>
                        <a:pt x="69" y="136"/>
                      </a:lnTo>
                      <a:lnTo>
                        <a:pt x="72" y="136"/>
                      </a:lnTo>
                      <a:lnTo>
                        <a:pt x="76" y="135"/>
                      </a:lnTo>
                      <a:lnTo>
                        <a:pt x="80" y="135"/>
                      </a:lnTo>
                      <a:lnTo>
                        <a:pt x="84" y="134"/>
                      </a:lnTo>
                      <a:lnTo>
                        <a:pt x="87" y="133"/>
                      </a:lnTo>
                      <a:lnTo>
                        <a:pt x="90" y="131"/>
                      </a:lnTo>
                      <a:lnTo>
                        <a:pt x="95" y="129"/>
                      </a:lnTo>
                      <a:lnTo>
                        <a:pt x="89" y="129"/>
                      </a:lnTo>
                      <a:lnTo>
                        <a:pt x="86" y="129"/>
                      </a:lnTo>
                      <a:lnTo>
                        <a:pt x="80" y="128"/>
                      </a:lnTo>
                      <a:lnTo>
                        <a:pt x="76" y="126"/>
                      </a:lnTo>
                      <a:lnTo>
                        <a:pt x="71" y="125"/>
                      </a:lnTo>
                      <a:lnTo>
                        <a:pt x="67" y="122"/>
                      </a:lnTo>
                      <a:lnTo>
                        <a:pt x="62" y="120"/>
                      </a:lnTo>
                      <a:lnTo>
                        <a:pt x="58" y="116"/>
                      </a:lnTo>
                      <a:lnTo>
                        <a:pt x="55" y="114"/>
                      </a:lnTo>
                      <a:lnTo>
                        <a:pt x="51" y="111"/>
                      </a:lnTo>
                      <a:lnTo>
                        <a:pt x="47" y="108"/>
                      </a:lnTo>
                      <a:lnTo>
                        <a:pt x="44" y="105"/>
                      </a:lnTo>
                      <a:lnTo>
                        <a:pt x="41" y="103"/>
                      </a:lnTo>
                      <a:lnTo>
                        <a:pt x="39" y="101"/>
                      </a:lnTo>
                      <a:lnTo>
                        <a:pt x="36" y="98"/>
                      </a:lnTo>
                      <a:lnTo>
                        <a:pt x="34" y="94"/>
                      </a:lnTo>
                      <a:lnTo>
                        <a:pt x="33" y="90"/>
                      </a:lnTo>
                      <a:lnTo>
                        <a:pt x="31" y="86"/>
                      </a:lnTo>
                      <a:lnTo>
                        <a:pt x="29" y="82"/>
                      </a:lnTo>
                      <a:lnTo>
                        <a:pt x="29" y="79"/>
                      </a:lnTo>
                      <a:lnTo>
                        <a:pt x="26" y="75"/>
                      </a:lnTo>
                      <a:lnTo>
                        <a:pt x="26" y="71"/>
                      </a:lnTo>
                      <a:lnTo>
                        <a:pt x="25" y="66"/>
                      </a:lnTo>
                      <a:lnTo>
                        <a:pt x="26" y="61"/>
                      </a:lnTo>
                      <a:lnTo>
                        <a:pt x="26" y="57"/>
                      </a:lnTo>
                      <a:lnTo>
                        <a:pt x="26" y="52"/>
                      </a:lnTo>
                      <a:lnTo>
                        <a:pt x="26" y="46"/>
                      </a:lnTo>
                      <a:lnTo>
                        <a:pt x="26" y="41"/>
                      </a:lnTo>
                      <a:lnTo>
                        <a:pt x="26" y="36"/>
                      </a:lnTo>
                      <a:lnTo>
                        <a:pt x="26" y="31"/>
                      </a:lnTo>
                      <a:lnTo>
                        <a:pt x="26" y="26"/>
                      </a:lnTo>
                      <a:lnTo>
                        <a:pt x="28" y="22"/>
                      </a:lnTo>
                      <a:lnTo>
                        <a:pt x="27" y="17"/>
                      </a:lnTo>
                      <a:lnTo>
                        <a:pt x="33" y="8"/>
                      </a:lnTo>
                      <a:lnTo>
                        <a:pt x="37" y="0"/>
                      </a:lnTo>
                      <a:lnTo>
                        <a:pt x="32" y="5"/>
                      </a:lnTo>
                      <a:lnTo>
                        <a:pt x="26" y="9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091" name="Freeform 35">
                  <a:extLst>
                    <a:ext uri="{FF2B5EF4-FFF2-40B4-BE49-F238E27FC236}">
                      <a16:creationId xmlns:a16="http://schemas.microsoft.com/office/drawing/2014/main" id="{19BA2FFA-8094-1537-85F0-27E30A9FE5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40" y="3617"/>
                  <a:ext cx="105" cy="110"/>
                </a:xfrm>
                <a:custGeom>
                  <a:avLst/>
                  <a:gdLst>
                    <a:gd name="T0" fmla="*/ 93 w 105"/>
                    <a:gd name="T1" fmla="*/ 18 h 110"/>
                    <a:gd name="T2" fmla="*/ 86 w 105"/>
                    <a:gd name="T3" fmla="*/ 17 h 110"/>
                    <a:gd name="T4" fmla="*/ 78 w 105"/>
                    <a:gd name="T5" fmla="*/ 16 h 110"/>
                    <a:gd name="T6" fmla="*/ 71 w 105"/>
                    <a:gd name="T7" fmla="*/ 14 h 110"/>
                    <a:gd name="T8" fmla="*/ 64 w 105"/>
                    <a:gd name="T9" fmla="*/ 12 h 110"/>
                    <a:gd name="T10" fmla="*/ 58 w 105"/>
                    <a:gd name="T11" fmla="*/ 9 h 110"/>
                    <a:gd name="T12" fmla="*/ 52 w 105"/>
                    <a:gd name="T13" fmla="*/ 8 h 110"/>
                    <a:gd name="T14" fmla="*/ 46 w 105"/>
                    <a:gd name="T15" fmla="*/ 6 h 110"/>
                    <a:gd name="T16" fmla="*/ 41 w 105"/>
                    <a:gd name="T17" fmla="*/ 4 h 110"/>
                    <a:gd name="T18" fmla="*/ 33 w 105"/>
                    <a:gd name="T19" fmla="*/ 2 h 110"/>
                    <a:gd name="T20" fmla="*/ 28 w 105"/>
                    <a:gd name="T21" fmla="*/ 1 h 110"/>
                    <a:gd name="T22" fmla="*/ 24 w 105"/>
                    <a:gd name="T23" fmla="*/ 0 h 110"/>
                    <a:gd name="T24" fmla="*/ 19 w 105"/>
                    <a:gd name="T25" fmla="*/ 1 h 110"/>
                    <a:gd name="T26" fmla="*/ 14 w 105"/>
                    <a:gd name="T27" fmla="*/ 3 h 110"/>
                    <a:gd name="T28" fmla="*/ 10 w 105"/>
                    <a:gd name="T29" fmla="*/ 7 h 110"/>
                    <a:gd name="T30" fmla="*/ 7 w 105"/>
                    <a:gd name="T31" fmla="*/ 11 h 110"/>
                    <a:gd name="T32" fmla="*/ 4 w 105"/>
                    <a:gd name="T33" fmla="*/ 17 h 110"/>
                    <a:gd name="T34" fmla="*/ 2 w 105"/>
                    <a:gd name="T35" fmla="*/ 22 h 110"/>
                    <a:gd name="T36" fmla="*/ 0 w 105"/>
                    <a:gd name="T37" fmla="*/ 30 h 110"/>
                    <a:gd name="T38" fmla="*/ 0 w 105"/>
                    <a:gd name="T39" fmla="*/ 38 h 110"/>
                    <a:gd name="T40" fmla="*/ 1 w 105"/>
                    <a:gd name="T41" fmla="*/ 45 h 110"/>
                    <a:gd name="T42" fmla="*/ 1 w 105"/>
                    <a:gd name="T43" fmla="*/ 54 h 110"/>
                    <a:gd name="T44" fmla="*/ 1 w 105"/>
                    <a:gd name="T45" fmla="*/ 62 h 110"/>
                    <a:gd name="T46" fmla="*/ 3 w 105"/>
                    <a:gd name="T47" fmla="*/ 69 h 110"/>
                    <a:gd name="T48" fmla="*/ 5 w 105"/>
                    <a:gd name="T49" fmla="*/ 77 h 110"/>
                    <a:gd name="T50" fmla="*/ 6 w 105"/>
                    <a:gd name="T51" fmla="*/ 82 h 110"/>
                    <a:gd name="T52" fmla="*/ 8 w 105"/>
                    <a:gd name="T53" fmla="*/ 86 h 110"/>
                    <a:gd name="T54" fmla="*/ 10 w 105"/>
                    <a:gd name="T55" fmla="*/ 91 h 110"/>
                    <a:gd name="T56" fmla="*/ 12 w 105"/>
                    <a:gd name="T57" fmla="*/ 95 h 110"/>
                    <a:gd name="T58" fmla="*/ 15 w 105"/>
                    <a:gd name="T59" fmla="*/ 99 h 110"/>
                    <a:gd name="T60" fmla="*/ 19 w 105"/>
                    <a:gd name="T61" fmla="*/ 102 h 110"/>
                    <a:gd name="T62" fmla="*/ 24 w 105"/>
                    <a:gd name="T63" fmla="*/ 105 h 110"/>
                    <a:gd name="T64" fmla="*/ 26 w 105"/>
                    <a:gd name="T65" fmla="*/ 107 h 110"/>
                    <a:gd name="T66" fmla="*/ 30 w 105"/>
                    <a:gd name="T67" fmla="*/ 108 h 110"/>
                    <a:gd name="T68" fmla="*/ 35 w 105"/>
                    <a:gd name="T69" fmla="*/ 109 h 110"/>
                    <a:gd name="T70" fmla="*/ 40 w 105"/>
                    <a:gd name="T71" fmla="*/ 109 h 110"/>
                    <a:gd name="T72" fmla="*/ 44 w 105"/>
                    <a:gd name="T73" fmla="*/ 109 h 110"/>
                    <a:gd name="T74" fmla="*/ 50 w 105"/>
                    <a:gd name="T75" fmla="*/ 107 h 110"/>
                    <a:gd name="T76" fmla="*/ 55 w 105"/>
                    <a:gd name="T77" fmla="*/ 105 h 110"/>
                    <a:gd name="T78" fmla="*/ 59 w 105"/>
                    <a:gd name="T79" fmla="*/ 103 h 110"/>
                    <a:gd name="T80" fmla="*/ 62 w 105"/>
                    <a:gd name="T81" fmla="*/ 100 h 110"/>
                    <a:gd name="T82" fmla="*/ 67 w 105"/>
                    <a:gd name="T83" fmla="*/ 97 h 110"/>
                    <a:gd name="T84" fmla="*/ 73 w 105"/>
                    <a:gd name="T85" fmla="*/ 93 h 110"/>
                    <a:gd name="T86" fmla="*/ 78 w 105"/>
                    <a:gd name="T87" fmla="*/ 91 h 110"/>
                    <a:gd name="T88" fmla="*/ 81 w 105"/>
                    <a:gd name="T89" fmla="*/ 90 h 110"/>
                    <a:gd name="T90" fmla="*/ 87 w 105"/>
                    <a:gd name="T91" fmla="*/ 90 h 110"/>
                    <a:gd name="T92" fmla="*/ 88 w 105"/>
                    <a:gd name="T93" fmla="*/ 85 h 110"/>
                    <a:gd name="T94" fmla="*/ 87 w 105"/>
                    <a:gd name="T95" fmla="*/ 79 h 110"/>
                    <a:gd name="T96" fmla="*/ 87 w 105"/>
                    <a:gd name="T97" fmla="*/ 74 h 110"/>
                    <a:gd name="T98" fmla="*/ 87 w 105"/>
                    <a:gd name="T99" fmla="*/ 69 h 110"/>
                    <a:gd name="T100" fmla="*/ 86 w 105"/>
                    <a:gd name="T101" fmla="*/ 64 h 110"/>
                    <a:gd name="T102" fmla="*/ 85 w 105"/>
                    <a:gd name="T103" fmla="*/ 56 h 110"/>
                    <a:gd name="T104" fmla="*/ 85 w 105"/>
                    <a:gd name="T105" fmla="*/ 50 h 110"/>
                    <a:gd name="T106" fmla="*/ 88 w 105"/>
                    <a:gd name="T107" fmla="*/ 46 h 110"/>
                    <a:gd name="T108" fmla="*/ 91 w 105"/>
                    <a:gd name="T109" fmla="*/ 42 h 110"/>
                    <a:gd name="T110" fmla="*/ 93 w 105"/>
                    <a:gd name="T111" fmla="*/ 37 h 110"/>
                    <a:gd name="T112" fmla="*/ 95 w 105"/>
                    <a:gd name="T113" fmla="*/ 33 h 110"/>
                    <a:gd name="T114" fmla="*/ 98 w 105"/>
                    <a:gd name="T115" fmla="*/ 30 h 110"/>
                    <a:gd name="T116" fmla="*/ 101 w 105"/>
                    <a:gd name="T117" fmla="*/ 27 h 110"/>
                    <a:gd name="T118" fmla="*/ 104 w 105"/>
                    <a:gd name="T119" fmla="*/ 19 h 110"/>
                    <a:gd name="T120" fmla="*/ 97 w 105"/>
                    <a:gd name="T121" fmla="*/ 19 h 110"/>
                    <a:gd name="T122" fmla="*/ 93 w 105"/>
                    <a:gd name="T123" fmla="*/ 1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05" h="110">
                      <a:moveTo>
                        <a:pt x="93" y="18"/>
                      </a:moveTo>
                      <a:lnTo>
                        <a:pt x="86" y="17"/>
                      </a:lnTo>
                      <a:lnTo>
                        <a:pt x="78" y="16"/>
                      </a:lnTo>
                      <a:lnTo>
                        <a:pt x="71" y="14"/>
                      </a:lnTo>
                      <a:lnTo>
                        <a:pt x="64" y="12"/>
                      </a:lnTo>
                      <a:lnTo>
                        <a:pt x="58" y="9"/>
                      </a:lnTo>
                      <a:lnTo>
                        <a:pt x="52" y="8"/>
                      </a:lnTo>
                      <a:lnTo>
                        <a:pt x="46" y="6"/>
                      </a:lnTo>
                      <a:lnTo>
                        <a:pt x="41" y="4"/>
                      </a:lnTo>
                      <a:lnTo>
                        <a:pt x="33" y="2"/>
                      </a:lnTo>
                      <a:lnTo>
                        <a:pt x="28" y="1"/>
                      </a:lnTo>
                      <a:lnTo>
                        <a:pt x="24" y="0"/>
                      </a:lnTo>
                      <a:lnTo>
                        <a:pt x="19" y="1"/>
                      </a:lnTo>
                      <a:lnTo>
                        <a:pt x="14" y="3"/>
                      </a:lnTo>
                      <a:lnTo>
                        <a:pt x="10" y="7"/>
                      </a:lnTo>
                      <a:lnTo>
                        <a:pt x="7" y="11"/>
                      </a:lnTo>
                      <a:lnTo>
                        <a:pt x="4" y="17"/>
                      </a:lnTo>
                      <a:lnTo>
                        <a:pt x="2" y="22"/>
                      </a:lnTo>
                      <a:lnTo>
                        <a:pt x="0" y="30"/>
                      </a:lnTo>
                      <a:lnTo>
                        <a:pt x="0" y="38"/>
                      </a:lnTo>
                      <a:lnTo>
                        <a:pt x="1" y="45"/>
                      </a:lnTo>
                      <a:lnTo>
                        <a:pt x="1" y="54"/>
                      </a:lnTo>
                      <a:lnTo>
                        <a:pt x="1" y="62"/>
                      </a:lnTo>
                      <a:lnTo>
                        <a:pt x="3" y="69"/>
                      </a:lnTo>
                      <a:lnTo>
                        <a:pt x="5" y="77"/>
                      </a:lnTo>
                      <a:lnTo>
                        <a:pt x="6" y="82"/>
                      </a:lnTo>
                      <a:lnTo>
                        <a:pt x="8" y="86"/>
                      </a:lnTo>
                      <a:lnTo>
                        <a:pt x="10" y="91"/>
                      </a:lnTo>
                      <a:lnTo>
                        <a:pt x="12" y="95"/>
                      </a:lnTo>
                      <a:lnTo>
                        <a:pt x="15" y="99"/>
                      </a:lnTo>
                      <a:lnTo>
                        <a:pt x="19" y="102"/>
                      </a:lnTo>
                      <a:lnTo>
                        <a:pt x="24" y="105"/>
                      </a:lnTo>
                      <a:lnTo>
                        <a:pt x="26" y="107"/>
                      </a:lnTo>
                      <a:lnTo>
                        <a:pt x="30" y="108"/>
                      </a:lnTo>
                      <a:lnTo>
                        <a:pt x="35" y="109"/>
                      </a:lnTo>
                      <a:lnTo>
                        <a:pt x="40" y="109"/>
                      </a:lnTo>
                      <a:lnTo>
                        <a:pt x="44" y="109"/>
                      </a:lnTo>
                      <a:lnTo>
                        <a:pt x="50" y="107"/>
                      </a:lnTo>
                      <a:lnTo>
                        <a:pt x="55" y="105"/>
                      </a:lnTo>
                      <a:lnTo>
                        <a:pt x="59" y="103"/>
                      </a:lnTo>
                      <a:lnTo>
                        <a:pt x="62" y="100"/>
                      </a:lnTo>
                      <a:lnTo>
                        <a:pt x="67" y="97"/>
                      </a:lnTo>
                      <a:lnTo>
                        <a:pt x="73" y="93"/>
                      </a:lnTo>
                      <a:lnTo>
                        <a:pt x="78" y="91"/>
                      </a:lnTo>
                      <a:lnTo>
                        <a:pt x="81" y="90"/>
                      </a:lnTo>
                      <a:lnTo>
                        <a:pt x="87" y="90"/>
                      </a:lnTo>
                      <a:lnTo>
                        <a:pt x="88" y="85"/>
                      </a:lnTo>
                      <a:lnTo>
                        <a:pt x="87" y="79"/>
                      </a:lnTo>
                      <a:lnTo>
                        <a:pt x="87" y="74"/>
                      </a:lnTo>
                      <a:lnTo>
                        <a:pt x="87" y="69"/>
                      </a:lnTo>
                      <a:lnTo>
                        <a:pt x="86" y="64"/>
                      </a:lnTo>
                      <a:lnTo>
                        <a:pt x="85" y="56"/>
                      </a:lnTo>
                      <a:lnTo>
                        <a:pt x="85" y="50"/>
                      </a:lnTo>
                      <a:lnTo>
                        <a:pt x="88" y="46"/>
                      </a:lnTo>
                      <a:lnTo>
                        <a:pt x="91" y="42"/>
                      </a:lnTo>
                      <a:lnTo>
                        <a:pt x="93" y="37"/>
                      </a:lnTo>
                      <a:lnTo>
                        <a:pt x="95" y="33"/>
                      </a:lnTo>
                      <a:lnTo>
                        <a:pt x="98" y="30"/>
                      </a:lnTo>
                      <a:lnTo>
                        <a:pt x="101" y="27"/>
                      </a:lnTo>
                      <a:lnTo>
                        <a:pt x="104" y="19"/>
                      </a:lnTo>
                      <a:lnTo>
                        <a:pt x="97" y="19"/>
                      </a:lnTo>
                      <a:lnTo>
                        <a:pt x="93" y="18"/>
                      </a:lnTo>
                    </a:path>
                  </a:pathLst>
                </a:custGeom>
                <a:solidFill>
                  <a:srgbClr val="10206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092" name="Freeform 36">
                  <a:extLst>
                    <a:ext uri="{FF2B5EF4-FFF2-40B4-BE49-F238E27FC236}">
                      <a16:creationId xmlns:a16="http://schemas.microsoft.com/office/drawing/2014/main" id="{2F2DF86C-77C7-EAF1-7552-DF0038DF4A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48" y="3617"/>
                  <a:ext cx="97" cy="26"/>
                </a:xfrm>
                <a:custGeom>
                  <a:avLst/>
                  <a:gdLst>
                    <a:gd name="T0" fmla="*/ 0 w 97"/>
                    <a:gd name="T1" fmla="*/ 8 h 26"/>
                    <a:gd name="T2" fmla="*/ 10 w 97"/>
                    <a:gd name="T3" fmla="*/ 10 h 26"/>
                    <a:gd name="T4" fmla="*/ 18 w 97"/>
                    <a:gd name="T5" fmla="*/ 10 h 26"/>
                    <a:gd name="T6" fmla="*/ 24 w 97"/>
                    <a:gd name="T7" fmla="*/ 12 h 26"/>
                    <a:gd name="T8" fmla="*/ 36 w 97"/>
                    <a:gd name="T9" fmla="*/ 15 h 26"/>
                    <a:gd name="T10" fmla="*/ 47 w 97"/>
                    <a:gd name="T11" fmla="*/ 19 h 26"/>
                    <a:gd name="T12" fmla="*/ 57 w 97"/>
                    <a:gd name="T13" fmla="*/ 21 h 26"/>
                    <a:gd name="T14" fmla="*/ 67 w 97"/>
                    <a:gd name="T15" fmla="*/ 23 h 26"/>
                    <a:gd name="T16" fmla="*/ 74 w 97"/>
                    <a:gd name="T17" fmla="*/ 23 h 26"/>
                    <a:gd name="T18" fmla="*/ 82 w 97"/>
                    <a:gd name="T19" fmla="*/ 24 h 26"/>
                    <a:gd name="T20" fmla="*/ 87 w 97"/>
                    <a:gd name="T21" fmla="*/ 25 h 26"/>
                    <a:gd name="T22" fmla="*/ 91 w 97"/>
                    <a:gd name="T23" fmla="*/ 24 h 26"/>
                    <a:gd name="T24" fmla="*/ 93 w 97"/>
                    <a:gd name="T25" fmla="*/ 21 h 26"/>
                    <a:gd name="T26" fmla="*/ 96 w 97"/>
                    <a:gd name="T27" fmla="*/ 16 h 26"/>
                    <a:gd name="T28" fmla="*/ 90 w 97"/>
                    <a:gd name="T29" fmla="*/ 16 h 26"/>
                    <a:gd name="T30" fmla="*/ 85 w 97"/>
                    <a:gd name="T31" fmla="*/ 15 h 26"/>
                    <a:gd name="T32" fmla="*/ 78 w 97"/>
                    <a:gd name="T33" fmla="*/ 15 h 26"/>
                    <a:gd name="T34" fmla="*/ 71 w 97"/>
                    <a:gd name="T35" fmla="*/ 14 h 26"/>
                    <a:gd name="T36" fmla="*/ 64 w 97"/>
                    <a:gd name="T37" fmla="*/ 12 h 26"/>
                    <a:gd name="T38" fmla="*/ 56 w 97"/>
                    <a:gd name="T39" fmla="*/ 10 h 26"/>
                    <a:gd name="T40" fmla="*/ 48 w 97"/>
                    <a:gd name="T41" fmla="*/ 8 h 26"/>
                    <a:gd name="T42" fmla="*/ 40 w 97"/>
                    <a:gd name="T43" fmla="*/ 5 h 26"/>
                    <a:gd name="T44" fmla="*/ 33 w 97"/>
                    <a:gd name="T45" fmla="*/ 3 h 26"/>
                    <a:gd name="T46" fmla="*/ 24 w 97"/>
                    <a:gd name="T47" fmla="*/ 1 h 26"/>
                    <a:gd name="T48" fmla="*/ 21 w 97"/>
                    <a:gd name="T49" fmla="*/ 0 h 26"/>
                    <a:gd name="T50" fmla="*/ 16 w 97"/>
                    <a:gd name="T51" fmla="*/ 0 h 26"/>
                    <a:gd name="T52" fmla="*/ 13 w 97"/>
                    <a:gd name="T53" fmla="*/ 0 h 26"/>
                    <a:gd name="T54" fmla="*/ 11 w 97"/>
                    <a:gd name="T55" fmla="*/ 0 h 26"/>
                    <a:gd name="T56" fmla="*/ 8 w 97"/>
                    <a:gd name="T57" fmla="*/ 2 h 26"/>
                    <a:gd name="T58" fmla="*/ 6 w 97"/>
                    <a:gd name="T59" fmla="*/ 3 h 26"/>
                    <a:gd name="T60" fmla="*/ 3 w 97"/>
                    <a:gd name="T61" fmla="*/ 6 h 26"/>
                    <a:gd name="T62" fmla="*/ 0 w 97"/>
                    <a:gd name="T63" fmla="*/ 8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97" h="26">
                      <a:moveTo>
                        <a:pt x="0" y="8"/>
                      </a:moveTo>
                      <a:lnTo>
                        <a:pt x="10" y="10"/>
                      </a:lnTo>
                      <a:lnTo>
                        <a:pt x="18" y="10"/>
                      </a:lnTo>
                      <a:lnTo>
                        <a:pt x="24" y="12"/>
                      </a:lnTo>
                      <a:lnTo>
                        <a:pt x="36" y="15"/>
                      </a:lnTo>
                      <a:lnTo>
                        <a:pt x="47" y="19"/>
                      </a:lnTo>
                      <a:lnTo>
                        <a:pt x="57" y="21"/>
                      </a:lnTo>
                      <a:lnTo>
                        <a:pt x="67" y="23"/>
                      </a:lnTo>
                      <a:lnTo>
                        <a:pt x="74" y="23"/>
                      </a:lnTo>
                      <a:lnTo>
                        <a:pt x="82" y="24"/>
                      </a:lnTo>
                      <a:lnTo>
                        <a:pt x="87" y="25"/>
                      </a:lnTo>
                      <a:lnTo>
                        <a:pt x="91" y="24"/>
                      </a:lnTo>
                      <a:lnTo>
                        <a:pt x="93" y="21"/>
                      </a:lnTo>
                      <a:lnTo>
                        <a:pt x="96" y="16"/>
                      </a:lnTo>
                      <a:lnTo>
                        <a:pt x="90" y="16"/>
                      </a:lnTo>
                      <a:lnTo>
                        <a:pt x="85" y="15"/>
                      </a:lnTo>
                      <a:lnTo>
                        <a:pt x="78" y="15"/>
                      </a:lnTo>
                      <a:lnTo>
                        <a:pt x="71" y="14"/>
                      </a:lnTo>
                      <a:lnTo>
                        <a:pt x="64" y="12"/>
                      </a:lnTo>
                      <a:lnTo>
                        <a:pt x="56" y="10"/>
                      </a:lnTo>
                      <a:lnTo>
                        <a:pt x="48" y="8"/>
                      </a:lnTo>
                      <a:lnTo>
                        <a:pt x="40" y="5"/>
                      </a:lnTo>
                      <a:lnTo>
                        <a:pt x="33" y="3"/>
                      </a:lnTo>
                      <a:lnTo>
                        <a:pt x="24" y="1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3" y="0"/>
                      </a:lnTo>
                      <a:lnTo>
                        <a:pt x="11" y="0"/>
                      </a:lnTo>
                      <a:lnTo>
                        <a:pt x="8" y="2"/>
                      </a:lnTo>
                      <a:lnTo>
                        <a:pt x="6" y="3"/>
                      </a:lnTo>
                      <a:lnTo>
                        <a:pt x="3" y="6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093" name="Freeform 37">
                  <a:extLst>
                    <a:ext uri="{FF2B5EF4-FFF2-40B4-BE49-F238E27FC236}">
                      <a16:creationId xmlns:a16="http://schemas.microsoft.com/office/drawing/2014/main" id="{C317150D-B096-E1BD-4AAC-019D2E929A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40" y="3630"/>
                  <a:ext cx="96" cy="28"/>
                </a:xfrm>
                <a:custGeom>
                  <a:avLst/>
                  <a:gdLst>
                    <a:gd name="T0" fmla="*/ 7 w 96"/>
                    <a:gd name="T1" fmla="*/ 0 h 28"/>
                    <a:gd name="T2" fmla="*/ 18 w 96"/>
                    <a:gd name="T3" fmla="*/ 2 h 28"/>
                    <a:gd name="T4" fmla="*/ 28 w 96"/>
                    <a:gd name="T5" fmla="*/ 4 h 28"/>
                    <a:gd name="T6" fmla="*/ 45 w 96"/>
                    <a:gd name="T7" fmla="*/ 8 h 28"/>
                    <a:gd name="T8" fmla="*/ 58 w 96"/>
                    <a:gd name="T9" fmla="*/ 12 h 28"/>
                    <a:gd name="T10" fmla="*/ 67 w 96"/>
                    <a:gd name="T11" fmla="*/ 14 h 28"/>
                    <a:gd name="T12" fmla="*/ 73 w 96"/>
                    <a:gd name="T13" fmla="*/ 16 h 28"/>
                    <a:gd name="T14" fmla="*/ 83 w 96"/>
                    <a:gd name="T15" fmla="*/ 16 h 28"/>
                    <a:gd name="T16" fmla="*/ 89 w 96"/>
                    <a:gd name="T17" fmla="*/ 17 h 28"/>
                    <a:gd name="T18" fmla="*/ 95 w 96"/>
                    <a:gd name="T19" fmla="*/ 17 h 28"/>
                    <a:gd name="T20" fmla="*/ 94 w 96"/>
                    <a:gd name="T21" fmla="*/ 19 h 28"/>
                    <a:gd name="T22" fmla="*/ 92 w 96"/>
                    <a:gd name="T23" fmla="*/ 21 h 28"/>
                    <a:gd name="T24" fmla="*/ 89 w 96"/>
                    <a:gd name="T25" fmla="*/ 27 h 28"/>
                    <a:gd name="T26" fmla="*/ 81 w 96"/>
                    <a:gd name="T27" fmla="*/ 25 h 28"/>
                    <a:gd name="T28" fmla="*/ 70 w 96"/>
                    <a:gd name="T29" fmla="*/ 25 h 28"/>
                    <a:gd name="T30" fmla="*/ 56 w 96"/>
                    <a:gd name="T31" fmla="*/ 24 h 28"/>
                    <a:gd name="T32" fmla="*/ 40 w 96"/>
                    <a:gd name="T33" fmla="*/ 21 h 28"/>
                    <a:gd name="T34" fmla="*/ 29 w 96"/>
                    <a:gd name="T35" fmla="*/ 20 h 28"/>
                    <a:gd name="T36" fmla="*/ 19 w 96"/>
                    <a:gd name="T37" fmla="*/ 19 h 28"/>
                    <a:gd name="T38" fmla="*/ 11 w 96"/>
                    <a:gd name="T39" fmla="*/ 18 h 28"/>
                    <a:gd name="T40" fmla="*/ 0 w 96"/>
                    <a:gd name="T41" fmla="*/ 20 h 28"/>
                    <a:gd name="T42" fmla="*/ 0 w 96"/>
                    <a:gd name="T43" fmla="*/ 16 h 28"/>
                    <a:gd name="T44" fmla="*/ 1 w 96"/>
                    <a:gd name="T45" fmla="*/ 11 h 28"/>
                    <a:gd name="T46" fmla="*/ 2 w 96"/>
                    <a:gd name="T47" fmla="*/ 8 h 28"/>
                    <a:gd name="T48" fmla="*/ 4 w 96"/>
                    <a:gd name="T49" fmla="*/ 4 h 28"/>
                    <a:gd name="T50" fmla="*/ 7 w 96"/>
                    <a:gd name="T5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96" h="28">
                      <a:moveTo>
                        <a:pt x="7" y="0"/>
                      </a:moveTo>
                      <a:lnTo>
                        <a:pt x="18" y="2"/>
                      </a:lnTo>
                      <a:lnTo>
                        <a:pt x="28" y="4"/>
                      </a:lnTo>
                      <a:lnTo>
                        <a:pt x="45" y="8"/>
                      </a:lnTo>
                      <a:lnTo>
                        <a:pt x="58" y="12"/>
                      </a:lnTo>
                      <a:lnTo>
                        <a:pt x="67" y="14"/>
                      </a:lnTo>
                      <a:lnTo>
                        <a:pt x="73" y="16"/>
                      </a:lnTo>
                      <a:lnTo>
                        <a:pt x="83" y="16"/>
                      </a:lnTo>
                      <a:lnTo>
                        <a:pt x="89" y="17"/>
                      </a:lnTo>
                      <a:lnTo>
                        <a:pt x="95" y="17"/>
                      </a:lnTo>
                      <a:lnTo>
                        <a:pt x="94" y="19"/>
                      </a:lnTo>
                      <a:lnTo>
                        <a:pt x="92" y="21"/>
                      </a:lnTo>
                      <a:lnTo>
                        <a:pt x="89" y="27"/>
                      </a:lnTo>
                      <a:lnTo>
                        <a:pt x="81" y="25"/>
                      </a:lnTo>
                      <a:lnTo>
                        <a:pt x="70" y="25"/>
                      </a:lnTo>
                      <a:lnTo>
                        <a:pt x="56" y="24"/>
                      </a:lnTo>
                      <a:lnTo>
                        <a:pt x="40" y="21"/>
                      </a:lnTo>
                      <a:lnTo>
                        <a:pt x="29" y="20"/>
                      </a:lnTo>
                      <a:lnTo>
                        <a:pt x="19" y="19"/>
                      </a:lnTo>
                      <a:lnTo>
                        <a:pt x="11" y="18"/>
                      </a:lnTo>
                      <a:lnTo>
                        <a:pt x="0" y="20"/>
                      </a:lnTo>
                      <a:lnTo>
                        <a:pt x="0" y="16"/>
                      </a:lnTo>
                      <a:lnTo>
                        <a:pt x="1" y="11"/>
                      </a:lnTo>
                      <a:lnTo>
                        <a:pt x="2" y="8"/>
                      </a:lnTo>
                      <a:lnTo>
                        <a:pt x="4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FFA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094" name="Freeform 38">
                  <a:extLst>
                    <a:ext uri="{FF2B5EF4-FFF2-40B4-BE49-F238E27FC236}">
                      <a16:creationId xmlns:a16="http://schemas.microsoft.com/office/drawing/2014/main" id="{4254D983-C8E4-E278-2BE2-90B135C1E4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40" y="3657"/>
                  <a:ext cx="88" cy="24"/>
                </a:xfrm>
                <a:custGeom>
                  <a:avLst/>
                  <a:gdLst>
                    <a:gd name="T0" fmla="*/ 0 w 88"/>
                    <a:gd name="T1" fmla="*/ 2 h 24"/>
                    <a:gd name="T2" fmla="*/ 6 w 88"/>
                    <a:gd name="T3" fmla="*/ 2 h 24"/>
                    <a:gd name="T4" fmla="*/ 12 w 88"/>
                    <a:gd name="T5" fmla="*/ 0 h 24"/>
                    <a:gd name="T6" fmla="*/ 20 w 88"/>
                    <a:gd name="T7" fmla="*/ 1 h 24"/>
                    <a:gd name="T8" fmla="*/ 25 w 88"/>
                    <a:gd name="T9" fmla="*/ 1 h 24"/>
                    <a:gd name="T10" fmla="*/ 32 w 88"/>
                    <a:gd name="T11" fmla="*/ 2 h 24"/>
                    <a:gd name="T12" fmla="*/ 41 w 88"/>
                    <a:gd name="T13" fmla="*/ 3 h 24"/>
                    <a:gd name="T14" fmla="*/ 51 w 88"/>
                    <a:gd name="T15" fmla="*/ 4 h 24"/>
                    <a:gd name="T16" fmla="*/ 60 w 88"/>
                    <a:gd name="T17" fmla="*/ 5 h 24"/>
                    <a:gd name="T18" fmla="*/ 73 w 88"/>
                    <a:gd name="T19" fmla="*/ 6 h 24"/>
                    <a:gd name="T20" fmla="*/ 82 w 88"/>
                    <a:gd name="T21" fmla="*/ 6 h 24"/>
                    <a:gd name="T22" fmla="*/ 87 w 88"/>
                    <a:gd name="T23" fmla="*/ 7 h 24"/>
                    <a:gd name="T24" fmla="*/ 84 w 88"/>
                    <a:gd name="T25" fmla="*/ 10 h 24"/>
                    <a:gd name="T26" fmla="*/ 84 w 88"/>
                    <a:gd name="T27" fmla="*/ 18 h 24"/>
                    <a:gd name="T28" fmla="*/ 73 w 88"/>
                    <a:gd name="T29" fmla="*/ 18 h 24"/>
                    <a:gd name="T30" fmla="*/ 64 w 88"/>
                    <a:gd name="T31" fmla="*/ 18 h 24"/>
                    <a:gd name="T32" fmla="*/ 51 w 88"/>
                    <a:gd name="T33" fmla="*/ 19 h 24"/>
                    <a:gd name="T34" fmla="*/ 40 w 88"/>
                    <a:gd name="T35" fmla="*/ 20 h 24"/>
                    <a:gd name="T36" fmla="*/ 30 w 88"/>
                    <a:gd name="T37" fmla="*/ 20 h 24"/>
                    <a:gd name="T38" fmla="*/ 21 w 88"/>
                    <a:gd name="T39" fmla="*/ 21 h 24"/>
                    <a:gd name="T40" fmla="*/ 10 w 88"/>
                    <a:gd name="T41" fmla="*/ 22 h 24"/>
                    <a:gd name="T42" fmla="*/ 2 w 88"/>
                    <a:gd name="T43" fmla="*/ 23 h 24"/>
                    <a:gd name="T44" fmla="*/ 1 w 88"/>
                    <a:gd name="T45" fmla="*/ 11 h 24"/>
                    <a:gd name="T46" fmla="*/ 1 w 88"/>
                    <a:gd name="T47" fmla="*/ 7 h 24"/>
                    <a:gd name="T48" fmla="*/ 0 w 88"/>
                    <a:gd name="T49" fmla="*/ 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88" h="24">
                      <a:moveTo>
                        <a:pt x="0" y="2"/>
                      </a:moveTo>
                      <a:lnTo>
                        <a:pt x="6" y="2"/>
                      </a:lnTo>
                      <a:lnTo>
                        <a:pt x="12" y="0"/>
                      </a:lnTo>
                      <a:lnTo>
                        <a:pt x="20" y="1"/>
                      </a:lnTo>
                      <a:lnTo>
                        <a:pt x="25" y="1"/>
                      </a:lnTo>
                      <a:lnTo>
                        <a:pt x="32" y="2"/>
                      </a:lnTo>
                      <a:lnTo>
                        <a:pt x="41" y="3"/>
                      </a:lnTo>
                      <a:lnTo>
                        <a:pt x="51" y="4"/>
                      </a:lnTo>
                      <a:lnTo>
                        <a:pt x="60" y="5"/>
                      </a:lnTo>
                      <a:lnTo>
                        <a:pt x="73" y="6"/>
                      </a:lnTo>
                      <a:lnTo>
                        <a:pt x="82" y="6"/>
                      </a:lnTo>
                      <a:lnTo>
                        <a:pt x="87" y="7"/>
                      </a:lnTo>
                      <a:lnTo>
                        <a:pt x="84" y="10"/>
                      </a:lnTo>
                      <a:lnTo>
                        <a:pt x="84" y="18"/>
                      </a:lnTo>
                      <a:lnTo>
                        <a:pt x="73" y="18"/>
                      </a:lnTo>
                      <a:lnTo>
                        <a:pt x="64" y="18"/>
                      </a:lnTo>
                      <a:lnTo>
                        <a:pt x="51" y="19"/>
                      </a:lnTo>
                      <a:lnTo>
                        <a:pt x="40" y="20"/>
                      </a:lnTo>
                      <a:lnTo>
                        <a:pt x="30" y="20"/>
                      </a:lnTo>
                      <a:lnTo>
                        <a:pt x="21" y="21"/>
                      </a:lnTo>
                      <a:lnTo>
                        <a:pt x="10" y="22"/>
                      </a:lnTo>
                      <a:lnTo>
                        <a:pt x="2" y="23"/>
                      </a:lnTo>
                      <a:lnTo>
                        <a:pt x="1" y="11"/>
                      </a:lnTo>
                      <a:lnTo>
                        <a:pt x="1" y="7"/>
                      </a:lnTo>
                      <a:lnTo>
                        <a:pt x="0" y="2"/>
                      </a:lnTo>
                    </a:path>
                  </a:pathLst>
                </a:custGeom>
                <a:solidFill>
                  <a:srgbClr val="FFA0A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095" name="Freeform 39">
                  <a:extLst>
                    <a:ext uri="{FF2B5EF4-FFF2-40B4-BE49-F238E27FC236}">
                      <a16:creationId xmlns:a16="http://schemas.microsoft.com/office/drawing/2014/main" id="{5CC57EDA-0794-E66B-8E27-4FDEB41C29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43" y="3683"/>
                  <a:ext cx="84" cy="19"/>
                </a:xfrm>
                <a:custGeom>
                  <a:avLst/>
                  <a:gdLst>
                    <a:gd name="T0" fmla="*/ 0 w 84"/>
                    <a:gd name="T1" fmla="*/ 6 h 19"/>
                    <a:gd name="T2" fmla="*/ 7 w 84"/>
                    <a:gd name="T3" fmla="*/ 5 h 19"/>
                    <a:gd name="T4" fmla="*/ 15 w 84"/>
                    <a:gd name="T5" fmla="*/ 4 h 19"/>
                    <a:gd name="T6" fmla="*/ 27 w 84"/>
                    <a:gd name="T7" fmla="*/ 2 h 19"/>
                    <a:gd name="T8" fmla="*/ 43 w 84"/>
                    <a:gd name="T9" fmla="*/ 2 h 19"/>
                    <a:gd name="T10" fmla="*/ 58 w 84"/>
                    <a:gd name="T11" fmla="*/ 2 h 19"/>
                    <a:gd name="T12" fmla="*/ 75 w 84"/>
                    <a:gd name="T13" fmla="*/ 1 h 19"/>
                    <a:gd name="T14" fmla="*/ 81 w 84"/>
                    <a:gd name="T15" fmla="*/ 0 h 19"/>
                    <a:gd name="T16" fmla="*/ 82 w 84"/>
                    <a:gd name="T17" fmla="*/ 4 h 19"/>
                    <a:gd name="T18" fmla="*/ 83 w 84"/>
                    <a:gd name="T19" fmla="*/ 8 h 19"/>
                    <a:gd name="T20" fmla="*/ 68 w 84"/>
                    <a:gd name="T21" fmla="*/ 9 h 19"/>
                    <a:gd name="T22" fmla="*/ 51 w 84"/>
                    <a:gd name="T23" fmla="*/ 11 h 19"/>
                    <a:gd name="T24" fmla="*/ 41 w 84"/>
                    <a:gd name="T25" fmla="*/ 13 h 19"/>
                    <a:gd name="T26" fmla="*/ 30 w 84"/>
                    <a:gd name="T27" fmla="*/ 14 h 19"/>
                    <a:gd name="T28" fmla="*/ 21 w 84"/>
                    <a:gd name="T29" fmla="*/ 16 h 19"/>
                    <a:gd name="T30" fmla="*/ 14 w 84"/>
                    <a:gd name="T31" fmla="*/ 17 h 19"/>
                    <a:gd name="T32" fmla="*/ 8 w 84"/>
                    <a:gd name="T33" fmla="*/ 18 h 19"/>
                    <a:gd name="T34" fmla="*/ 5 w 84"/>
                    <a:gd name="T35" fmla="*/ 18 h 19"/>
                    <a:gd name="T36" fmla="*/ 3 w 84"/>
                    <a:gd name="T37" fmla="*/ 15 h 19"/>
                    <a:gd name="T38" fmla="*/ 2 w 84"/>
                    <a:gd name="T39" fmla="*/ 11 h 19"/>
                    <a:gd name="T40" fmla="*/ 0 w 84"/>
                    <a:gd name="T41" fmla="*/ 6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4" h="19">
                      <a:moveTo>
                        <a:pt x="0" y="6"/>
                      </a:moveTo>
                      <a:lnTo>
                        <a:pt x="7" y="5"/>
                      </a:lnTo>
                      <a:lnTo>
                        <a:pt x="15" y="4"/>
                      </a:lnTo>
                      <a:lnTo>
                        <a:pt x="27" y="2"/>
                      </a:lnTo>
                      <a:lnTo>
                        <a:pt x="43" y="2"/>
                      </a:lnTo>
                      <a:lnTo>
                        <a:pt x="58" y="2"/>
                      </a:lnTo>
                      <a:lnTo>
                        <a:pt x="75" y="1"/>
                      </a:lnTo>
                      <a:lnTo>
                        <a:pt x="81" y="0"/>
                      </a:lnTo>
                      <a:lnTo>
                        <a:pt x="82" y="4"/>
                      </a:lnTo>
                      <a:lnTo>
                        <a:pt x="83" y="8"/>
                      </a:lnTo>
                      <a:lnTo>
                        <a:pt x="68" y="9"/>
                      </a:lnTo>
                      <a:lnTo>
                        <a:pt x="51" y="11"/>
                      </a:lnTo>
                      <a:lnTo>
                        <a:pt x="41" y="13"/>
                      </a:lnTo>
                      <a:lnTo>
                        <a:pt x="30" y="14"/>
                      </a:lnTo>
                      <a:lnTo>
                        <a:pt x="21" y="16"/>
                      </a:lnTo>
                      <a:lnTo>
                        <a:pt x="14" y="17"/>
                      </a:lnTo>
                      <a:lnTo>
                        <a:pt x="8" y="18"/>
                      </a:lnTo>
                      <a:lnTo>
                        <a:pt x="5" y="18"/>
                      </a:lnTo>
                      <a:lnTo>
                        <a:pt x="3" y="15"/>
                      </a:lnTo>
                      <a:lnTo>
                        <a:pt x="2" y="11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FFA0A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096" name="Freeform 40">
                  <a:extLst>
                    <a:ext uri="{FF2B5EF4-FFF2-40B4-BE49-F238E27FC236}">
                      <a16:creationId xmlns:a16="http://schemas.microsoft.com/office/drawing/2014/main" id="{2A2DFF4C-A2FB-4747-85D2-55ADD3B51B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0" y="3697"/>
                  <a:ext cx="78" cy="24"/>
                </a:xfrm>
                <a:custGeom>
                  <a:avLst/>
                  <a:gdLst>
                    <a:gd name="T0" fmla="*/ 0 w 78"/>
                    <a:gd name="T1" fmla="*/ 11 h 24"/>
                    <a:gd name="T2" fmla="*/ 6 w 78"/>
                    <a:gd name="T3" fmla="*/ 11 h 24"/>
                    <a:gd name="T4" fmla="*/ 11 w 78"/>
                    <a:gd name="T5" fmla="*/ 10 h 24"/>
                    <a:gd name="T6" fmla="*/ 19 w 78"/>
                    <a:gd name="T7" fmla="*/ 8 h 24"/>
                    <a:gd name="T8" fmla="*/ 28 w 78"/>
                    <a:gd name="T9" fmla="*/ 6 h 24"/>
                    <a:gd name="T10" fmla="*/ 37 w 78"/>
                    <a:gd name="T11" fmla="*/ 6 h 24"/>
                    <a:gd name="T12" fmla="*/ 45 w 78"/>
                    <a:gd name="T13" fmla="*/ 4 h 24"/>
                    <a:gd name="T14" fmla="*/ 54 w 78"/>
                    <a:gd name="T15" fmla="*/ 3 h 24"/>
                    <a:gd name="T16" fmla="*/ 63 w 78"/>
                    <a:gd name="T17" fmla="*/ 2 h 24"/>
                    <a:gd name="T18" fmla="*/ 72 w 78"/>
                    <a:gd name="T19" fmla="*/ 0 h 24"/>
                    <a:gd name="T20" fmla="*/ 76 w 78"/>
                    <a:gd name="T21" fmla="*/ 0 h 24"/>
                    <a:gd name="T22" fmla="*/ 77 w 78"/>
                    <a:gd name="T23" fmla="*/ 4 h 24"/>
                    <a:gd name="T24" fmla="*/ 77 w 78"/>
                    <a:gd name="T25" fmla="*/ 6 h 24"/>
                    <a:gd name="T26" fmla="*/ 71 w 78"/>
                    <a:gd name="T27" fmla="*/ 7 h 24"/>
                    <a:gd name="T28" fmla="*/ 62 w 78"/>
                    <a:gd name="T29" fmla="*/ 8 h 24"/>
                    <a:gd name="T30" fmla="*/ 58 w 78"/>
                    <a:gd name="T31" fmla="*/ 9 h 24"/>
                    <a:gd name="T32" fmla="*/ 50 w 78"/>
                    <a:gd name="T33" fmla="*/ 10 h 24"/>
                    <a:gd name="T34" fmla="*/ 43 w 78"/>
                    <a:gd name="T35" fmla="*/ 13 h 24"/>
                    <a:gd name="T36" fmla="*/ 36 w 78"/>
                    <a:gd name="T37" fmla="*/ 15 h 24"/>
                    <a:gd name="T38" fmla="*/ 30 w 78"/>
                    <a:gd name="T39" fmla="*/ 17 h 24"/>
                    <a:gd name="T40" fmla="*/ 22 w 78"/>
                    <a:gd name="T41" fmla="*/ 20 h 24"/>
                    <a:gd name="T42" fmla="*/ 16 w 78"/>
                    <a:gd name="T43" fmla="*/ 21 h 24"/>
                    <a:gd name="T44" fmla="*/ 10 w 78"/>
                    <a:gd name="T45" fmla="*/ 23 h 24"/>
                    <a:gd name="T46" fmla="*/ 8 w 78"/>
                    <a:gd name="T47" fmla="*/ 21 h 24"/>
                    <a:gd name="T48" fmla="*/ 6 w 78"/>
                    <a:gd name="T49" fmla="*/ 20 h 24"/>
                    <a:gd name="T50" fmla="*/ 5 w 78"/>
                    <a:gd name="T51" fmla="*/ 18 h 24"/>
                    <a:gd name="T52" fmla="*/ 3 w 78"/>
                    <a:gd name="T53" fmla="*/ 16 h 24"/>
                    <a:gd name="T54" fmla="*/ 2 w 78"/>
                    <a:gd name="T55" fmla="*/ 14 h 24"/>
                    <a:gd name="T56" fmla="*/ 0 w 78"/>
                    <a:gd name="T57" fmla="*/ 1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8" h="24">
                      <a:moveTo>
                        <a:pt x="0" y="11"/>
                      </a:moveTo>
                      <a:lnTo>
                        <a:pt x="6" y="11"/>
                      </a:lnTo>
                      <a:lnTo>
                        <a:pt x="11" y="10"/>
                      </a:lnTo>
                      <a:lnTo>
                        <a:pt x="19" y="8"/>
                      </a:lnTo>
                      <a:lnTo>
                        <a:pt x="28" y="6"/>
                      </a:lnTo>
                      <a:lnTo>
                        <a:pt x="37" y="6"/>
                      </a:lnTo>
                      <a:lnTo>
                        <a:pt x="45" y="4"/>
                      </a:lnTo>
                      <a:lnTo>
                        <a:pt x="54" y="3"/>
                      </a:lnTo>
                      <a:lnTo>
                        <a:pt x="63" y="2"/>
                      </a:lnTo>
                      <a:lnTo>
                        <a:pt x="72" y="0"/>
                      </a:lnTo>
                      <a:lnTo>
                        <a:pt x="76" y="0"/>
                      </a:lnTo>
                      <a:lnTo>
                        <a:pt x="77" y="4"/>
                      </a:lnTo>
                      <a:lnTo>
                        <a:pt x="77" y="6"/>
                      </a:lnTo>
                      <a:lnTo>
                        <a:pt x="71" y="7"/>
                      </a:lnTo>
                      <a:lnTo>
                        <a:pt x="62" y="8"/>
                      </a:lnTo>
                      <a:lnTo>
                        <a:pt x="58" y="9"/>
                      </a:lnTo>
                      <a:lnTo>
                        <a:pt x="50" y="10"/>
                      </a:lnTo>
                      <a:lnTo>
                        <a:pt x="43" y="13"/>
                      </a:lnTo>
                      <a:lnTo>
                        <a:pt x="36" y="15"/>
                      </a:lnTo>
                      <a:lnTo>
                        <a:pt x="30" y="17"/>
                      </a:lnTo>
                      <a:lnTo>
                        <a:pt x="22" y="20"/>
                      </a:lnTo>
                      <a:lnTo>
                        <a:pt x="16" y="21"/>
                      </a:lnTo>
                      <a:lnTo>
                        <a:pt x="10" y="23"/>
                      </a:lnTo>
                      <a:lnTo>
                        <a:pt x="8" y="21"/>
                      </a:lnTo>
                      <a:lnTo>
                        <a:pt x="6" y="20"/>
                      </a:lnTo>
                      <a:lnTo>
                        <a:pt x="5" y="18"/>
                      </a:lnTo>
                      <a:lnTo>
                        <a:pt x="3" y="16"/>
                      </a:lnTo>
                      <a:lnTo>
                        <a:pt x="2" y="14"/>
                      </a:lnTo>
                      <a:lnTo>
                        <a:pt x="0" y="11"/>
                      </a:lnTo>
                    </a:path>
                  </a:pathLst>
                </a:custGeom>
                <a:solidFill>
                  <a:srgbClr val="FF80A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097" name="Freeform 41">
                  <a:extLst>
                    <a:ext uri="{FF2B5EF4-FFF2-40B4-BE49-F238E27FC236}">
                      <a16:creationId xmlns:a16="http://schemas.microsoft.com/office/drawing/2014/main" id="{3688D4F0-652D-95A7-429E-7E5AA92894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66" y="3708"/>
                  <a:ext cx="62" cy="19"/>
                </a:xfrm>
                <a:custGeom>
                  <a:avLst/>
                  <a:gdLst>
                    <a:gd name="T0" fmla="*/ 0 w 62"/>
                    <a:gd name="T1" fmla="*/ 15 h 19"/>
                    <a:gd name="T2" fmla="*/ 6 w 62"/>
                    <a:gd name="T3" fmla="*/ 14 h 19"/>
                    <a:gd name="T4" fmla="*/ 11 w 62"/>
                    <a:gd name="T5" fmla="*/ 13 h 19"/>
                    <a:gd name="T6" fmla="*/ 17 w 62"/>
                    <a:gd name="T7" fmla="*/ 10 h 19"/>
                    <a:gd name="T8" fmla="*/ 23 w 62"/>
                    <a:gd name="T9" fmla="*/ 8 h 19"/>
                    <a:gd name="T10" fmla="*/ 29 w 62"/>
                    <a:gd name="T11" fmla="*/ 6 h 19"/>
                    <a:gd name="T12" fmla="*/ 36 w 62"/>
                    <a:gd name="T13" fmla="*/ 4 h 19"/>
                    <a:gd name="T14" fmla="*/ 41 w 62"/>
                    <a:gd name="T15" fmla="*/ 3 h 19"/>
                    <a:gd name="T16" fmla="*/ 47 w 62"/>
                    <a:gd name="T17" fmla="*/ 2 h 19"/>
                    <a:gd name="T18" fmla="*/ 55 w 62"/>
                    <a:gd name="T19" fmla="*/ 1 h 19"/>
                    <a:gd name="T20" fmla="*/ 58 w 62"/>
                    <a:gd name="T21" fmla="*/ 1 h 19"/>
                    <a:gd name="T22" fmla="*/ 61 w 62"/>
                    <a:gd name="T23" fmla="*/ 0 h 19"/>
                    <a:gd name="T24" fmla="*/ 60 w 62"/>
                    <a:gd name="T25" fmla="*/ 3 h 19"/>
                    <a:gd name="T26" fmla="*/ 57 w 62"/>
                    <a:gd name="T27" fmla="*/ 3 h 19"/>
                    <a:gd name="T28" fmla="*/ 54 w 62"/>
                    <a:gd name="T29" fmla="*/ 3 h 19"/>
                    <a:gd name="T30" fmla="*/ 50 w 62"/>
                    <a:gd name="T31" fmla="*/ 4 h 19"/>
                    <a:gd name="T32" fmla="*/ 47 w 62"/>
                    <a:gd name="T33" fmla="*/ 5 h 19"/>
                    <a:gd name="T34" fmla="*/ 44 w 62"/>
                    <a:gd name="T35" fmla="*/ 7 h 19"/>
                    <a:gd name="T36" fmla="*/ 41 w 62"/>
                    <a:gd name="T37" fmla="*/ 8 h 19"/>
                    <a:gd name="T38" fmla="*/ 38 w 62"/>
                    <a:gd name="T39" fmla="*/ 11 h 19"/>
                    <a:gd name="T40" fmla="*/ 36 w 62"/>
                    <a:gd name="T41" fmla="*/ 12 h 19"/>
                    <a:gd name="T42" fmla="*/ 33 w 62"/>
                    <a:gd name="T43" fmla="*/ 13 h 19"/>
                    <a:gd name="T44" fmla="*/ 29 w 62"/>
                    <a:gd name="T45" fmla="*/ 15 h 19"/>
                    <a:gd name="T46" fmla="*/ 25 w 62"/>
                    <a:gd name="T47" fmla="*/ 17 h 19"/>
                    <a:gd name="T48" fmla="*/ 20 w 62"/>
                    <a:gd name="T49" fmla="*/ 18 h 19"/>
                    <a:gd name="T50" fmla="*/ 16 w 62"/>
                    <a:gd name="T51" fmla="*/ 18 h 19"/>
                    <a:gd name="T52" fmla="*/ 14 w 62"/>
                    <a:gd name="T53" fmla="*/ 18 h 19"/>
                    <a:gd name="T54" fmla="*/ 5 w 62"/>
                    <a:gd name="T55" fmla="*/ 17 h 19"/>
                    <a:gd name="T56" fmla="*/ 2 w 62"/>
                    <a:gd name="T57" fmla="*/ 17 h 19"/>
                    <a:gd name="T58" fmla="*/ 0 w 62"/>
                    <a:gd name="T59" fmla="*/ 1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2" h="19">
                      <a:moveTo>
                        <a:pt x="0" y="15"/>
                      </a:moveTo>
                      <a:lnTo>
                        <a:pt x="6" y="14"/>
                      </a:lnTo>
                      <a:lnTo>
                        <a:pt x="11" y="13"/>
                      </a:lnTo>
                      <a:lnTo>
                        <a:pt x="17" y="10"/>
                      </a:lnTo>
                      <a:lnTo>
                        <a:pt x="23" y="8"/>
                      </a:lnTo>
                      <a:lnTo>
                        <a:pt x="29" y="6"/>
                      </a:lnTo>
                      <a:lnTo>
                        <a:pt x="36" y="4"/>
                      </a:lnTo>
                      <a:lnTo>
                        <a:pt x="41" y="3"/>
                      </a:lnTo>
                      <a:lnTo>
                        <a:pt x="47" y="2"/>
                      </a:lnTo>
                      <a:lnTo>
                        <a:pt x="55" y="1"/>
                      </a:lnTo>
                      <a:lnTo>
                        <a:pt x="58" y="1"/>
                      </a:lnTo>
                      <a:lnTo>
                        <a:pt x="61" y="0"/>
                      </a:lnTo>
                      <a:lnTo>
                        <a:pt x="60" y="3"/>
                      </a:lnTo>
                      <a:lnTo>
                        <a:pt x="57" y="3"/>
                      </a:lnTo>
                      <a:lnTo>
                        <a:pt x="54" y="3"/>
                      </a:lnTo>
                      <a:lnTo>
                        <a:pt x="50" y="4"/>
                      </a:lnTo>
                      <a:lnTo>
                        <a:pt x="47" y="5"/>
                      </a:lnTo>
                      <a:lnTo>
                        <a:pt x="44" y="7"/>
                      </a:lnTo>
                      <a:lnTo>
                        <a:pt x="41" y="8"/>
                      </a:lnTo>
                      <a:lnTo>
                        <a:pt x="38" y="11"/>
                      </a:lnTo>
                      <a:lnTo>
                        <a:pt x="36" y="12"/>
                      </a:lnTo>
                      <a:lnTo>
                        <a:pt x="33" y="13"/>
                      </a:lnTo>
                      <a:lnTo>
                        <a:pt x="29" y="15"/>
                      </a:lnTo>
                      <a:lnTo>
                        <a:pt x="25" y="17"/>
                      </a:lnTo>
                      <a:lnTo>
                        <a:pt x="20" y="18"/>
                      </a:lnTo>
                      <a:lnTo>
                        <a:pt x="16" y="18"/>
                      </a:lnTo>
                      <a:lnTo>
                        <a:pt x="14" y="18"/>
                      </a:lnTo>
                      <a:lnTo>
                        <a:pt x="5" y="17"/>
                      </a:lnTo>
                      <a:lnTo>
                        <a:pt x="2" y="17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FF6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5109" name="Group 53">
                  <a:extLst>
                    <a:ext uri="{FF2B5EF4-FFF2-40B4-BE49-F238E27FC236}">
                      <a16:creationId xmlns:a16="http://schemas.microsoft.com/office/drawing/2014/main" id="{B0F2C6DF-E07D-85C8-1E31-B2A4B2FC1C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5" y="3534"/>
                  <a:ext cx="77" cy="101"/>
                  <a:chOff x="2385" y="3534"/>
                  <a:chExt cx="77" cy="101"/>
                </a:xfrm>
              </p:grpSpPr>
              <p:sp>
                <p:nvSpPr>
                  <p:cNvPr id="45098" name="Freeform 42">
                    <a:extLst>
                      <a:ext uri="{FF2B5EF4-FFF2-40B4-BE49-F238E27FC236}">
                        <a16:creationId xmlns:a16="http://schemas.microsoft.com/office/drawing/2014/main" id="{48EE79A3-306E-914B-EB92-7213768299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86" y="3534"/>
                    <a:ext cx="76" cy="93"/>
                  </a:xfrm>
                  <a:custGeom>
                    <a:avLst/>
                    <a:gdLst>
                      <a:gd name="T0" fmla="*/ 42 w 76"/>
                      <a:gd name="T1" fmla="*/ 91 h 93"/>
                      <a:gd name="T2" fmla="*/ 54 w 76"/>
                      <a:gd name="T3" fmla="*/ 92 h 93"/>
                      <a:gd name="T4" fmla="*/ 54 w 76"/>
                      <a:gd name="T5" fmla="*/ 86 h 93"/>
                      <a:gd name="T6" fmla="*/ 52 w 76"/>
                      <a:gd name="T7" fmla="*/ 81 h 93"/>
                      <a:gd name="T8" fmla="*/ 51 w 76"/>
                      <a:gd name="T9" fmla="*/ 76 h 93"/>
                      <a:gd name="T10" fmla="*/ 48 w 76"/>
                      <a:gd name="T11" fmla="*/ 72 h 93"/>
                      <a:gd name="T12" fmla="*/ 46 w 76"/>
                      <a:gd name="T13" fmla="*/ 69 h 93"/>
                      <a:gd name="T14" fmla="*/ 43 w 76"/>
                      <a:gd name="T15" fmla="*/ 64 h 93"/>
                      <a:gd name="T16" fmla="*/ 40 w 76"/>
                      <a:gd name="T17" fmla="*/ 60 h 93"/>
                      <a:gd name="T18" fmla="*/ 36 w 76"/>
                      <a:gd name="T19" fmla="*/ 56 h 93"/>
                      <a:gd name="T20" fmla="*/ 35 w 76"/>
                      <a:gd name="T21" fmla="*/ 53 h 93"/>
                      <a:gd name="T22" fmla="*/ 35 w 76"/>
                      <a:gd name="T23" fmla="*/ 48 h 93"/>
                      <a:gd name="T24" fmla="*/ 35 w 76"/>
                      <a:gd name="T25" fmla="*/ 41 h 93"/>
                      <a:gd name="T26" fmla="*/ 35 w 76"/>
                      <a:gd name="T27" fmla="*/ 38 h 93"/>
                      <a:gd name="T28" fmla="*/ 37 w 76"/>
                      <a:gd name="T29" fmla="*/ 34 h 93"/>
                      <a:gd name="T30" fmla="*/ 39 w 76"/>
                      <a:gd name="T31" fmla="*/ 31 h 93"/>
                      <a:gd name="T32" fmla="*/ 42 w 76"/>
                      <a:gd name="T33" fmla="*/ 27 h 93"/>
                      <a:gd name="T34" fmla="*/ 46 w 76"/>
                      <a:gd name="T35" fmla="*/ 24 h 93"/>
                      <a:gd name="T36" fmla="*/ 49 w 76"/>
                      <a:gd name="T37" fmla="*/ 20 h 93"/>
                      <a:gd name="T38" fmla="*/ 54 w 76"/>
                      <a:gd name="T39" fmla="*/ 18 h 93"/>
                      <a:gd name="T40" fmla="*/ 56 w 76"/>
                      <a:gd name="T41" fmla="*/ 14 h 93"/>
                      <a:gd name="T42" fmla="*/ 62 w 76"/>
                      <a:gd name="T43" fmla="*/ 11 h 93"/>
                      <a:gd name="T44" fmla="*/ 68 w 76"/>
                      <a:gd name="T45" fmla="*/ 7 h 93"/>
                      <a:gd name="T46" fmla="*/ 75 w 76"/>
                      <a:gd name="T47" fmla="*/ 0 h 93"/>
                      <a:gd name="T48" fmla="*/ 68 w 76"/>
                      <a:gd name="T49" fmla="*/ 2 h 93"/>
                      <a:gd name="T50" fmla="*/ 59 w 76"/>
                      <a:gd name="T51" fmla="*/ 5 h 93"/>
                      <a:gd name="T52" fmla="*/ 54 w 76"/>
                      <a:gd name="T53" fmla="*/ 8 h 93"/>
                      <a:gd name="T54" fmla="*/ 48 w 76"/>
                      <a:gd name="T55" fmla="*/ 9 h 93"/>
                      <a:gd name="T56" fmla="*/ 44 w 76"/>
                      <a:gd name="T57" fmla="*/ 11 h 93"/>
                      <a:gd name="T58" fmla="*/ 40 w 76"/>
                      <a:gd name="T59" fmla="*/ 13 h 93"/>
                      <a:gd name="T60" fmla="*/ 36 w 76"/>
                      <a:gd name="T61" fmla="*/ 15 h 93"/>
                      <a:gd name="T62" fmla="*/ 32 w 76"/>
                      <a:gd name="T63" fmla="*/ 17 h 93"/>
                      <a:gd name="T64" fmla="*/ 27 w 76"/>
                      <a:gd name="T65" fmla="*/ 20 h 93"/>
                      <a:gd name="T66" fmla="*/ 22 w 76"/>
                      <a:gd name="T67" fmla="*/ 23 h 93"/>
                      <a:gd name="T68" fmla="*/ 17 w 76"/>
                      <a:gd name="T69" fmla="*/ 26 h 93"/>
                      <a:gd name="T70" fmla="*/ 12 w 76"/>
                      <a:gd name="T71" fmla="*/ 30 h 93"/>
                      <a:gd name="T72" fmla="*/ 8 w 76"/>
                      <a:gd name="T73" fmla="*/ 33 h 93"/>
                      <a:gd name="T74" fmla="*/ 5 w 76"/>
                      <a:gd name="T75" fmla="*/ 37 h 93"/>
                      <a:gd name="T76" fmla="*/ 2 w 76"/>
                      <a:gd name="T77" fmla="*/ 40 h 93"/>
                      <a:gd name="T78" fmla="*/ 0 w 76"/>
                      <a:gd name="T79" fmla="*/ 44 h 93"/>
                      <a:gd name="T80" fmla="*/ 2 w 76"/>
                      <a:gd name="T81" fmla="*/ 48 h 93"/>
                      <a:gd name="T82" fmla="*/ 3 w 76"/>
                      <a:gd name="T83" fmla="*/ 52 h 93"/>
                      <a:gd name="T84" fmla="*/ 3 w 76"/>
                      <a:gd name="T85" fmla="*/ 56 h 93"/>
                      <a:gd name="T86" fmla="*/ 3 w 76"/>
                      <a:gd name="T87" fmla="*/ 60 h 93"/>
                      <a:gd name="T88" fmla="*/ 5 w 76"/>
                      <a:gd name="T89" fmla="*/ 64 h 93"/>
                      <a:gd name="T90" fmla="*/ 7 w 76"/>
                      <a:gd name="T91" fmla="*/ 68 h 93"/>
                      <a:gd name="T92" fmla="*/ 10 w 76"/>
                      <a:gd name="T93" fmla="*/ 70 h 93"/>
                      <a:gd name="T94" fmla="*/ 13 w 76"/>
                      <a:gd name="T95" fmla="*/ 75 h 93"/>
                      <a:gd name="T96" fmla="*/ 15 w 76"/>
                      <a:gd name="T97" fmla="*/ 81 h 93"/>
                      <a:gd name="T98" fmla="*/ 19 w 76"/>
                      <a:gd name="T99" fmla="*/ 84 h 93"/>
                      <a:gd name="T100" fmla="*/ 23 w 76"/>
                      <a:gd name="T101" fmla="*/ 86 h 93"/>
                      <a:gd name="T102" fmla="*/ 27 w 76"/>
                      <a:gd name="T103" fmla="*/ 88 h 93"/>
                      <a:gd name="T104" fmla="*/ 33 w 76"/>
                      <a:gd name="T105" fmla="*/ 89 h 93"/>
                      <a:gd name="T106" fmla="*/ 42 w 76"/>
                      <a:gd name="T107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76" h="93">
                        <a:moveTo>
                          <a:pt x="42" y="91"/>
                        </a:moveTo>
                        <a:lnTo>
                          <a:pt x="54" y="92"/>
                        </a:lnTo>
                        <a:lnTo>
                          <a:pt x="54" y="86"/>
                        </a:lnTo>
                        <a:lnTo>
                          <a:pt x="52" y="81"/>
                        </a:lnTo>
                        <a:lnTo>
                          <a:pt x="51" y="76"/>
                        </a:lnTo>
                        <a:lnTo>
                          <a:pt x="48" y="72"/>
                        </a:lnTo>
                        <a:lnTo>
                          <a:pt x="46" y="69"/>
                        </a:lnTo>
                        <a:lnTo>
                          <a:pt x="43" y="64"/>
                        </a:lnTo>
                        <a:lnTo>
                          <a:pt x="40" y="60"/>
                        </a:lnTo>
                        <a:lnTo>
                          <a:pt x="36" y="56"/>
                        </a:lnTo>
                        <a:lnTo>
                          <a:pt x="35" y="53"/>
                        </a:lnTo>
                        <a:lnTo>
                          <a:pt x="35" y="48"/>
                        </a:lnTo>
                        <a:lnTo>
                          <a:pt x="35" y="41"/>
                        </a:lnTo>
                        <a:lnTo>
                          <a:pt x="35" y="38"/>
                        </a:lnTo>
                        <a:lnTo>
                          <a:pt x="37" y="34"/>
                        </a:lnTo>
                        <a:lnTo>
                          <a:pt x="39" y="31"/>
                        </a:lnTo>
                        <a:lnTo>
                          <a:pt x="42" y="27"/>
                        </a:lnTo>
                        <a:lnTo>
                          <a:pt x="46" y="24"/>
                        </a:lnTo>
                        <a:lnTo>
                          <a:pt x="49" y="20"/>
                        </a:lnTo>
                        <a:lnTo>
                          <a:pt x="54" y="18"/>
                        </a:lnTo>
                        <a:lnTo>
                          <a:pt x="56" y="14"/>
                        </a:lnTo>
                        <a:lnTo>
                          <a:pt x="62" y="11"/>
                        </a:lnTo>
                        <a:lnTo>
                          <a:pt x="68" y="7"/>
                        </a:lnTo>
                        <a:lnTo>
                          <a:pt x="75" y="0"/>
                        </a:lnTo>
                        <a:lnTo>
                          <a:pt x="68" y="2"/>
                        </a:lnTo>
                        <a:lnTo>
                          <a:pt x="59" y="5"/>
                        </a:lnTo>
                        <a:lnTo>
                          <a:pt x="54" y="8"/>
                        </a:lnTo>
                        <a:lnTo>
                          <a:pt x="48" y="9"/>
                        </a:lnTo>
                        <a:lnTo>
                          <a:pt x="44" y="11"/>
                        </a:lnTo>
                        <a:lnTo>
                          <a:pt x="40" y="13"/>
                        </a:lnTo>
                        <a:lnTo>
                          <a:pt x="36" y="15"/>
                        </a:lnTo>
                        <a:lnTo>
                          <a:pt x="32" y="17"/>
                        </a:lnTo>
                        <a:lnTo>
                          <a:pt x="27" y="20"/>
                        </a:lnTo>
                        <a:lnTo>
                          <a:pt x="22" y="23"/>
                        </a:lnTo>
                        <a:lnTo>
                          <a:pt x="17" y="26"/>
                        </a:lnTo>
                        <a:lnTo>
                          <a:pt x="12" y="30"/>
                        </a:lnTo>
                        <a:lnTo>
                          <a:pt x="8" y="33"/>
                        </a:lnTo>
                        <a:lnTo>
                          <a:pt x="5" y="37"/>
                        </a:lnTo>
                        <a:lnTo>
                          <a:pt x="2" y="40"/>
                        </a:lnTo>
                        <a:lnTo>
                          <a:pt x="0" y="44"/>
                        </a:lnTo>
                        <a:lnTo>
                          <a:pt x="2" y="48"/>
                        </a:lnTo>
                        <a:lnTo>
                          <a:pt x="3" y="52"/>
                        </a:lnTo>
                        <a:lnTo>
                          <a:pt x="3" y="56"/>
                        </a:lnTo>
                        <a:lnTo>
                          <a:pt x="3" y="60"/>
                        </a:lnTo>
                        <a:lnTo>
                          <a:pt x="5" y="64"/>
                        </a:lnTo>
                        <a:lnTo>
                          <a:pt x="7" y="68"/>
                        </a:lnTo>
                        <a:lnTo>
                          <a:pt x="10" y="70"/>
                        </a:lnTo>
                        <a:lnTo>
                          <a:pt x="13" y="75"/>
                        </a:lnTo>
                        <a:lnTo>
                          <a:pt x="15" y="81"/>
                        </a:lnTo>
                        <a:lnTo>
                          <a:pt x="19" y="84"/>
                        </a:lnTo>
                        <a:lnTo>
                          <a:pt x="23" y="86"/>
                        </a:lnTo>
                        <a:lnTo>
                          <a:pt x="27" y="88"/>
                        </a:lnTo>
                        <a:lnTo>
                          <a:pt x="33" y="89"/>
                        </a:lnTo>
                        <a:lnTo>
                          <a:pt x="42" y="91"/>
                        </a:lnTo>
                      </a:path>
                    </a:pathLst>
                  </a:custGeom>
                  <a:solidFill>
                    <a:srgbClr val="10206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45108" name="Group 52">
                    <a:extLst>
                      <a:ext uri="{FF2B5EF4-FFF2-40B4-BE49-F238E27FC236}">
                        <a16:creationId xmlns:a16="http://schemas.microsoft.com/office/drawing/2014/main" id="{59E5CC73-AF59-91BC-269D-54E2572255B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385" y="3534"/>
                    <a:ext cx="76" cy="101"/>
                    <a:chOff x="2385" y="3534"/>
                    <a:chExt cx="76" cy="101"/>
                  </a:xfrm>
                </p:grpSpPr>
                <p:sp>
                  <p:nvSpPr>
                    <p:cNvPr id="45099" name="Freeform 43">
                      <a:extLst>
                        <a:ext uri="{FF2B5EF4-FFF2-40B4-BE49-F238E27FC236}">
                          <a16:creationId xmlns:a16="http://schemas.microsoft.com/office/drawing/2014/main" id="{585B4EF9-1A00-A223-A945-914AA206E54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01" y="3618"/>
                      <a:ext cx="38" cy="17"/>
                    </a:xfrm>
                    <a:custGeom>
                      <a:avLst/>
                      <a:gdLst>
                        <a:gd name="T0" fmla="*/ 0 w 38"/>
                        <a:gd name="T1" fmla="*/ 0 h 17"/>
                        <a:gd name="T2" fmla="*/ 6 w 38"/>
                        <a:gd name="T3" fmla="*/ 2 h 17"/>
                        <a:gd name="T4" fmla="*/ 13 w 38"/>
                        <a:gd name="T5" fmla="*/ 4 h 17"/>
                        <a:gd name="T6" fmla="*/ 23 w 38"/>
                        <a:gd name="T7" fmla="*/ 6 h 17"/>
                        <a:gd name="T8" fmla="*/ 31 w 38"/>
                        <a:gd name="T9" fmla="*/ 9 h 17"/>
                        <a:gd name="T10" fmla="*/ 36 w 38"/>
                        <a:gd name="T11" fmla="*/ 6 h 17"/>
                        <a:gd name="T12" fmla="*/ 37 w 38"/>
                        <a:gd name="T13" fmla="*/ 16 h 17"/>
                        <a:gd name="T14" fmla="*/ 33 w 38"/>
                        <a:gd name="T15" fmla="*/ 16 h 17"/>
                        <a:gd name="T16" fmla="*/ 28 w 38"/>
                        <a:gd name="T17" fmla="*/ 16 h 17"/>
                        <a:gd name="T18" fmla="*/ 22 w 38"/>
                        <a:gd name="T19" fmla="*/ 13 h 17"/>
                        <a:gd name="T20" fmla="*/ 17 w 38"/>
                        <a:gd name="T21" fmla="*/ 13 h 17"/>
                        <a:gd name="T22" fmla="*/ 12 w 38"/>
                        <a:gd name="T23" fmla="*/ 11 h 17"/>
                        <a:gd name="T24" fmla="*/ 8 w 38"/>
                        <a:gd name="T25" fmla="*/ 9 h 17"/>
                        <a:gd name="T26" fmla="*/ 5 w 38"/>
                        <a:gd name="T27" fmla="*/ 9 h 17"/>
                        <a:gd name="T28" fmla="*/ 3 w 38"/>
                        <a:gd name="T29" fmla="*/ 6 h 17"/>
                        <a:gd name="T30" fmla="*/ 2 w 38"/>
                        <a:gd name="T31" fmla="*/ 4 h 17"/>
                        <a:gd name="T32" fmla="*/ 0 w 38"/>
                        <a:gd name="T33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38" h="17">
                          <a:moveTo>
                            <a:pt x="0" y="0"/>
                          </a:moveTo>
                          <a:lnTo>
                            <a:pt x="6" y="2"/>
                          </a:lnTo>
                          <a:lnTo>
                            <a:pt x="13" y="4"/>
                          </a:lnTo>
                          <a:lnTo>
                            <a:pt x="23" y="6"/>
                          </a:lnTo>
                          <a:lnTo>
                            <a:pt x="31" y="9"/>
                          </a:lnTo>
                          <a:lnTo>
                            <a:pt x="36" y="6"/>
                          </a:lnTo>
                          <a:lnTo>
                            <a:pt x="37" y="16"/>
                          </a:lnTo>
                          <a:lnTo>
                            <a:pt x="33" y="16"/>
                          </a:lnTo>
                          <a:lnTo>
                            <a:pt x="28" y="16"/>
                          </a:lnTo>
                          <a:lnTo>
                            <a:pt x="22" y="13"/>
                          </a:lnTo>
                          <a:lnTo>
                            <a:pt x="17" y="13"/>
                          </a:lnTo>
                          <a:lnTo>
                            <a:pt x="12" y="11"/>
                          </a:lnTo>
                          <a:lnTo>
                            <a:pt x="8" y="9"/>
                          </a:lnTo>
                          <a:lnTo>
                            <a:pt x="5" y="9"/>
                          </a:lnTo>
                          <a:lnTo>
                            <a:pt x="3" y="6"/>
                          </a:lnTo>
                          <a:lnTo>
                            <a:pt x="2" y="4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100" name="Freeform 44">
                      <a:extLst>
                        <a:ext uri="{FF2B5EF4-FFF2-40B4-BE49-F238E27FC236}">
                          <a16:creationId xmlns:a16="http://schemas.microsoft.com/office/drawing/2014/main" id="{14098BF6-703C-8237-CCFF-DD7A039096F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396" y="3609"/>
                      <a:ext cx="42" cy="17"/>
                    </a:xfrm>
                    <a:custGeom>
                      <a:avLst/>
                      <a:gdLst>
                        <a:gd name="T0" fmla="*/ 0 w 42"/>
                        <a:gd name="T1" fmla="*/ 0 h 17"/>
                        <a:gd name="T2" fmla="*/ 7 w 42"/>
                        <a:gd name="T3" fmla="*/ 2 h 17"/>
                        <a:gd name="T4" fmla="*/ 12 w 42"/>
                        <a:gd name="T5" fmla="*/ 4 h 17"/>
                        <a:gd name="T6" fmla="*/ 17 w 42"/>
                        <a:gd name="T7" fmla="*/ 4 h 17"/>
                        <a:gd name="T8" fmla="*/ 22 w 42"/>
                        <a:gd name="T9" fmla="*/ 4 h 17"/>
                        <a:gd name="T10" fmla="*/ 27 w 42"/>
                        <a:gd name="T11" fmla="*/ 4 h 17"/>
                        <a:gd name="T12" fmla="*/ 33 w 42"/>
                        <a:gd name="T13" fmla="*/ 4 h 17"/>
                        <a:gd name="T14" fmla="*/ 36 w 42"/>
                        <a:gd name="T15" fmla="*/ 4 h 17"/>
                        <a:gd name="T16" fmla="*/ 38 w 42"/>
                        <a:gd name="T17" fmla="*/ 4 h 17"/>
                        <a:gd name="T18" fmla="*/ 39 w 42"/>
                        <a:gd name="T19" fmla="*/ 9 h 17"/>
                        <a:gd name="T20" fmla="*/ 40 w 42"/>
                        <a:gd name="T21" fmla="*/ 11 h 17"/>
                        <a:gd name="T22" fmla="*/ 41 w 42"/>
                        <a:gd name="T23" fmla="*/ 16 h 17"/>
                        <a:gd name="T24" fmla="*/ 38 w 42"/>
                        <a:gd name="T25" fmla="*/ 16 h 17"/>
                        <a:gd name="T26" fmla="*/ 31 w 42"/>
                        <a:gd name="T27" fmla="*/ 16 h 17"/>
                        <a:gd name="T28" fmla="*/ 27 w 42"/>
                        <a:gd name="T29" fmla="*/ 13 h 17"/>
                        <a:gd name="T30" fmla="*/ 20 w 42"/>
                        <a:gd name="T31" fmla="*/ 13 h 17"/>
                        <a:gd name="T32" fmla="*/ 15 w 42"/>
                        <a:gd name="T33" fmla="*/ 11 h 17"/>
                        <a:gd name="T34" fmla="*/ 9 w 42"/>
                        <a:gd name="T35" fmla="*/ 9 h 17"/>
                        <a:gd name="T36" fmla="*/ 3 w 42"/>
                        <a:gd name="T37" fmla="*/ 9 h 17"/>
                        <a:gd name="T38" fmla="*/ 0 w 42"/>
                        <a:gd name="T3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</a:cxnLst>
                      <a:rect l="0" t="0" r="r" b="b"/>
                      <a:pathLst>
                        <a:path w="42" h="17">
                          <a:moveTo>
                            <a:pt x="0" y="0"/>
                          </a:moveTo>
                          <a:lnTo>
                            <a:pt x="7" y="2"/>
                          </a:lnTo>
                          <a:lnTo>
                            <a:pt x="12" y="4"/>
                          </a:lnTo>
                          <a:lnTo>
                            <a:pt x="17" y="4"/>
                          </a:lnTo>
                          <a:lnTo>
                            <a:pt x="22" y="4"/>
                          </a:lnTo>
                          <a:lnTo>
                            <a:pt x="27" y="4"/>
                          </a:lnTo>
                          <a:lnTo>
                            <a:pt x="33" y="4"/>
                          </a:lnTo>
                          <a:lnTo>
                            <a:pt x="36" y="4"/>
                          </a:lnTo>
                          <a:lnTo>
                            <a:pt x="38" y="4"/>
                          </a:lnTo>
                          <a:lnTo>
                            <a:pt x="39" y="9"/>
                          </a:lnTo>
                          <a:lnTo>
                            <a:pt x="40" y="11"/>
                          </a:lnTo>
                          <a:lnTo>
                            <a:pt x="41" y="16"/>
                          </a:lnTo>
                          <a:lnTo>
                            <a:pt x="38" y="16"/>
                          </a:lnTo>
                          <a:lnTo>
                            <a:pt x="31" y="16"/>
                          </a:lnTo>
                          <a:lnTo>
                            <a:pt x="27" y="13"/>
                          </a:lnTo>
                          <a:lnTo>
                            <a:pt x="20" y="13"/>
                          </a:lnTo>
                          <a:lnTo>
                            <a:pt x="15" y="11"/>
                          </a:lnTo>
                          <a:lnTo>
                            <a:pt x="9" y="9"/>
                          </a:lnTo>
                          <a:lnTo>
                            <a:pt x="3" y="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101" name="Freeform 45">
                      <a:extLst>
                        <a:ext uri="{FF2B5EF4-FFF2-40B4-BE49-F238E27FC236}">
                          <a16:creationId xmlns:a16="http://schemas.microsoft.com/office/drawing/2014/main" id="{437FFE93-1AB9-BF8B-926C-73CAAA49C49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390" y="3599"/>
                      <a:ext cx="43" cy="17"/>
                    </a:xfrm>
                    <a:custGeom>
                      <a:avLst/>
                      <a:gdLst>
                        <a:gd name="T0" fmla="*/ 0 w 43"/>
                        <a:gd name="T1" fmla="*/ 0 h 17"/>
                        <a:gd name="T2" fmla="*/ 11 w 43"/>
                        <a:gd name="T3" fmla="*/ 2 h 17"/>
                        <a:gd name="T4" fmla="*/ 20 w 43"/>
                        <a:gd name="T5" fmla="*/ 2 h 17"/>
                        <a:gd name="T6" fmla="*/ 28 w 43"/>
                        <a:gd name="T7" fmla="*/ 5 h 17"/>
                        <a:gd name="T8" fmla="*/ 33 w 43"/>
                        <a:gd name="T9" fmla="*/ 5 h 17"/>
                        <a:gd name="T10" fmla="*/ 37 w 43"/>
                        <a:gd name="T11" fmla="*/ 5 h 17"/>
                        <a:gd name="T12" fmla="*/ 39 w 43"/>
                        <a:gd name="T13" fmla="*/ 8 h 17"/>
                        <a:gd name="T14" fmla="*/ 42 w 43"/>
                        <a:gd name="T15" fmla="*/ 16 h 17"/>
                        <a:gd name="T16" fmla="*/ 34 w 43"/>
                        <a:gd name="T17" fmla="*/ 16 h 17"/>
                        <a:gd name="T18" fmla="*/ 23 w 43"/>
                        <a:gd name="T19" fmla="*/ 16 h 17"/>
                        <a:gd name="T20" fmla="*/ 13 w 43"/>
                        <a:gd name="T21" fmla="*/ 13 h 17"/>
                        <a:gd name="T22" fmla="*/ 4 w 43"/>
                        <a:gd name="T23" fmla="*/ 10 h 17"/>
                        <a:gd name="T24" fmla="*/ 4 w 43"/>
                        <a:gd name="T25" fmla="*/ 8 h 17"/>
                        <a:gd name="T26" fmla="*/ 2 w 43"/>
                        <a:gd name="T27" fmla="*/ 5 h 17"/>
                        <a:gd name="T28" fmla="*/ 0 w 43"/>
                        <a:gd name="T2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43" h="17">
                          <a:moveTo>
                            <a:pt x="0" y="0"/>
                          </a:moveTo>
                          <a:lnTo>
                            <a:pt x="11" y="2"/>
                          </a:lnTo>
                          <a:lnTo>
                            <a:pt x="20" y="2"/>
                          </a:lnTo>
                          <a:lnTo>
                            <a:pt x="28" y="5"/>
                          </a:lnTo>
                          <a:lnTo>
                            <a:pt x="33" y="5"/>
                          </a:lnTo>
                          <a:lnTo>
                            <a:pt x="37" y="5"/>
                          </a:lnTo>
                          <a:lnTo>
                            <a:pt x="39" y="8"/>
                          </a:lnTo>
                          <a:lnTo>
                            <a:pt x="42" y="16"/>
                          </a:lnTo>
                          <a:lnTo>
                            <a:pt x="34" y="16"/>
                          </a:lnTo>
                          <a:lnTo>
                            <a:pt x="23" y="16"/>
                          </a:lnTo>
                          <a:lnTo>
                            <a:pt x="13" y="13"/>
                          </a:lnTo>
                          <a:lnTo>
                            <a:pt x="4" y="10"/>
                          </a:lnTo>
                          <a:lnTo>
                            <a:pt x="4" y="8"/>
                          </a:lnTo>
                          <a:lnTo>
                            <a:pt x="2" y="5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102" name="Freeform 46">
                      <a:extLst>
                        <a:ext uri="{FF2B5EF4-FFF2-40B4-BE49-F238E27FC236}">
                          <a16:creationId xmlns:a16="http://schemas.microsoft.com/office/drawing/2014/main" id="{E1BE99D3-461D-7139-8AF1-F0237FEDA19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388" y="3585"/>
                      <a:ext cx="35" cy="17"/>
                    </a:xfrm>
                    <a:custGeom>
                      <a:avLst/>
                      <a:gdLst>
                        <a:gd name="T0" fmla="*/ 0 w 35"/>
                        <a:gd name="T1" fmla="*/ 2 h 17"/>
                        <a:gd name="T2" fmla="*/ 9 w 35"/>
                        <a:gd name="T3" fmla="*/ 2 h 17"/>
                        <a:gd name="T4" fmla="*/ 15 w 35"/>
                        <a:gd name="T5" fmla="*/ 4 h 17"/>
                        <a:gd name="T6" fmla="*/ 22 w 35"/>
                        <a:gd name="T7" fmla="*/ 2 h 17"/>
                        <a:gd name="T8" fmla="*/ 26 w 35"/>
                        <a:gd name="T9" fmla="*/ 2 h 17"/>
                        <a:gd name="T10" fmla="*/ 31 w 35"/>
                        <a:gd name="T11" fmla="*/ 0 h 17"/>
                        <a:gd name="T12" fmla="*/ 31 w 35"/>
                        <a:gd name="T13" fmla="*/ 6 h 17"/>
                        <a:gd name="T14" fmla="*/ 31 w 35"/>
                        <a:gd name="T15" fmla="*/ 10 h 17"/>
                        <a:gd name="T16" fmla="*/ 34 w 35"/>
                        <a:gd name="T17" fmla="*/ 14 h 17"/>
                        <a:gd name="T18" fmla="*/ 28 w 35"/>
                        <a:gd name="T19" fmla="*/ 16 h 17"/>
                        <a:gd name="T20" fmla="*/ 22 w 35"/>
                        <a:gd name="T21" fmla="*/ 14 h 17"/>
                        <a:gd name="T22" fmla="*/ 16 w 35"/>
                        <a:gd name="T23" fmla="*/ 14 h 17"/>
                        <a:gd name="T24" fmla="*/ 8 w 35"/>
                        <a:gd name="T25" fmla="*/ 14 h 17"/>
                        <a:gd name="T26" fmla="*/ 1 w 35"/>
                        <a:gd name="T27" fmla="*/ 12 h 17"/>
                        <a:gd name="T28" fmla="*/ 1 w 35"/>
                        <a:gd name="T29" fmla="*/ 8 h 17"/>
                        <a:gd name="T30" fmla="*/ 1 w 35"/>
                        <a:gd name="T31" fmla="*/ 4 h 17"/>
                        <a:gd name="T32" fmla="*/ 0 w 35"/>
                        <a:gd name="T33" fmla="*/ 2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35" h="17">
                          <a:moveTo>
                            <a:pt x="0" y="2"/>
                          </a:moveTo>
                          <a:lnTo>
                            <a:pt x="9" y="2"/>
                          </a:lnTo>
                          <a:lnTo>
                            <a:pt x="15" y="4"/>
                          </a:lnTo>
                          <a:lnTo>
                            <a:pt x="22" y="2"/>
                          </a:lnTo>
                          <a:lnTo>
                            <a:pt x="26" y="2"/>
                          </a:lnTo>
                          <a:lnTo>
                            <a:pt x="31" y="0"/>
                          </a:lnTo>
                          <a:lnTo>
                            <a:pt x="31" y="6"/>
                          </a:lnTo>
                          <a:lnTo>
                            <a:pt x="31" y="10"/>
                          </a:lnTo>
                          <a:lnTo>
                            <a:pt x="34" y="14"/>
                          </a:lnTo>
                          <a:lnTo>
                            <a:pt x="28" y="16"/>
                          </a:lnTo>
                          <a:lnTo>
                            <a:pt x="22" y="14"/>
                          </a:lnTo>
                          <a:lnTo>
                            <a:pt x="16" y="14"/>
                          </a:lnTo>
                          <a:lnTo>
                            <a:pt x="8" y="14"/>
                          </a:lnTo>
                          <a:lnTo>
                            <a:pt x="1" y="12"/>
                          </a:lnTo>
                          <a:lnTo>
                            <a:pt x="1" y="8"/>
                          </a:lnTo>
                          <a:lnTo>
                            <a:pt x="1" y="4"/>
                          </a:lnTo>
                          <a:lnTo>
                            <a:pt x="0" y="2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103" name="Freeform 47">
                      <a:extLst>
                        <a:ext uri="{FF2B5EF4-FFF2-40B4-BE49-F238E27FC236}">
                          <a16:creationId xmlns:a16="http://schemas.microsoft.com/office/drawing/2014/main" id="{E16224B4-0149-B7E6-1E05-A108EB96CDD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385" y="3575"/>
                      <a:ext cx="34" cy="17"/>
                    </a:xfrm>
                    <a:custGeom>
                      <a:avLst/>
                      <a:gdLst>
                        <a:gd name="T0" fmla="*/ 2 w 34"/>
                        <a:gd name="T1" fmla="*/ 12 h 17"/>
                        <a:gd name="T2" fmla="*/ 8 w 34"/>
                        <a:gd name="T3" fmla="*/ 16 h 17"/>
                        <a:gd name="T4" fmla="*/ 13 w 34"/>
                        <a:gd name="T5" fmla="*/ 16 h 17"/>
                        <a:gd name="T6" fmla="*/ 19 w 34"/>
                        <a:gd name="T7" fmla="*/ 16 h 17"/>
                        <a:gd name="T8" fmla="*/ 24 w 34"/>
                        <a:gd name="T9" fmla="*/ 16 h 17"/>
                        <a:gd name="T10" fmla="*/ 30 w 34"/>
                        <a:gd name="T11" fmla="*/ 16 h 17"/>
                        <a:gd name="T12" fmla="*/ 33 w 34"/>
                        <a:gd name="T13" fmla="*/ 12 h 17"/>
                        <a:gd name="T14" fmla="*/ 33 w 34"/>
                        <a:gd name="T15" fmla="*/ 0 h 17"/>
                        <a:gd name="T16" fmla="*/ 25 w 34"/>
                        <a:gd name="T17" fmla="*/ 0 h 17"/>
                        <a:gd name="T18" fmla="*/ 18 w 34"/>
                        <a:gd name="T19" fmla="*/ 0 h 17"/>
                        <a:gd name="T20" fmla="*/ 11 w 34"/>
                        <a:gd name="T21" fmla="*/ 0 h 17"/>
                        <a:gd name="T22" fmla="*/ 5 w 34"/>
                        <a:gd name="T23" fmla="*/ 3 h 17"/>
                        <a:gd name="T24" fmla="*/ 2 w 34"/>
                        <a:gd name="T25" fmla="*/ 3 h 17"/>
                        <a:gd name="T26" fmla="*/ 0 w 34"/>
                        <a:gd name="T27" fmla="*/ 9 h 17"/>
                        <a:gd name="T28" fmla="*/ 2 w 34"/>
                        <a:gd name="T29" fmla="*/ 12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34" h="17">
                          <a:moveTo>
                            <a:pt x="2" y="12"/>
                          </a:moveTo>
                          <a:lnTo>
                            <a:pt x="8" y="16"/>
                          </a:lnTo>
                          <a:lnTo>
                            <a:pt x="13" y="16"/>
                          </a:lnTo>
                          <a:lnTo>
                            <a:pt x="19" y="16"/>
                          </a:lnTo>
                          <a:lnTo>
                            <a:pt x="24" y="16"/>
                          </a:lnTo>
                          <a:lnTo>
                            <a:pt x="30" y="16"/>
                          </a:lnTo>
                          <a:lnTo>
                            <a:pt x="33" y="12"/>
                          </a:lnTo>
                          <a:lnTo>
                            <a:pt x="33" y="0"/>
                          </a:lnTo>
                          <a:lnTo>
                            <a:pt x="25" y="0"/>
                          </a:lnTo>
                          <a:lnTo>
                            <a:pt x="18" y="0"/>
                          </a:lnTo>
                          <a:lnTo>
                            <a:pt x="11" y="0"/>
                          </a:lnTo>
                          <a:lnTo>
                            <a:pt x="5" y="3"/>
                          </a:lnTo>
                          <a:lnTo>
                            <a:pt x="2" y="3"/>
                          </a:lnTo>
                          <a:lnTo>
                            <a:pt x="0" y="9"/>
                          </a:lnTo>
                          <a:lnTo>
                            <a:pt x="2" y="12"/>
                          </a:lnTo>
                        </a:path>
                      </a:pathLst>
                    </a:custGeom>
                    <a:solidFill>
                      <a:srgbClr val="FFA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104" name="Freeform 48">
                      <a:extLst>
                        <a:ext uri="{FF2B5EF4-FFF2-40B4-BE49-F238E27FC236}">
                          <a16:creationId xmlns:a16="http://schemas.microsoft.com/office/drawing/2014/main" id="{07D9084B-CEC4-B36F-9DE3-7D4B9503965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390" y="3566"/>
                      <a:ext cx="32" cy="17"/>
                    </a:xfrm>
                    <a:custGeom>
                      <a:avLst/>
                      <a:gdLst>
                        <a:gd name="T0" fmla="*/ 0 w 32"/>
                        <a:gd name="T1" fmla="*/ 16 h 17"/>
                        <a:gd name="T2" fmla="*/ 9 w 32"/>
                        <a:gd name="T3" fmla="*/ 16 h 17"/>
                        <a:gd name="T4" fmla="*/ 15 w 32"/>
                        <a:gd name="T5" fmla="*/ 16 h 17"/>
                        <a:gd name="T6" fmla="*/ 23 w 32"/>
                        <a:gd name="T7" fmla="*/ 16 h 17"/>
                        <a:gd name="T8" fmla="*/ 28 w 32"/>
                        <a:gd name="T9" fmla="*/ 16 h 17"/>
                        <a:gd name="T10" fmla="*/ 29 w 32"/>
                        <a:gd name="T11" fmla="*/ 8 h 17"/>
                        <a:gd name="T12" fmla="*/ 31 w 32"/>
                        <a:gd name="T13" fmla="*/ 8 h 17"/>
                        <a:gd name="T14" fmla="*/ 26 w 32"/>
                        <a:gd name="T15" fmla="*/ 0 h 17"/>
                        <a:gd name="T16" fmla="*/ 19 w 32"/>
                        <a:gd name="T17" fmla="*/ 0 h 17"/>
                        <a:gd name="T18" fmla="*/ 12 w 32"/>
                        <a:gd name="T19" fmla="*/ 0 h 17"/>
                        <a:gd name="T20" fmla="*/ 6 w 32"/>
                        <a:gd name="T21" fmla="*/ 0 h 17"/>
                        <a:gd name="T22" fmla="*/ 4 w 32"/>
                        <a:gd name="T23" fmla="*/ 8 h 17"/>
                        <a:gd name="T24" fmla="*/ 2 w 32"/>
                        <a:gd name="T25" fmla="*/ 8 h 17"/>
                        <a:gd name="T26" fmla="*/ 0 w 32"/>
                        <a:gd name="T27" fmla="*/ 16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32" h="17">
                          <a:moveTo>
                            <a:pt x="0" y="16"/>
                          </a:moveTo>
                          <a:lnTo>
                            <a:pt x="9" y="16"/>
                          </a:lnTo>
                          <a:lnTo>
                            <a:pt x="15" y="16"/>
                          </a:lnTo>
                          <a:lnTo>
                            <a:pt x="23" y="16"/>
                          </a:lnTo>
                          <a:lnTo>
                            <a:pt x="28" y="16"/>
                          </a:lnTo>
                          <a:lnTo>
                            <a:pt x="29" y="8"/>
                          </a:lnTo>
                          <a:lnTo>
                            <a:pt x="31" y="8"/>
                          </a:lnTo>
                          <a:lnTo>
                            <a:pt x="26" y="0"/>
                          </a:lnTo>
                          <a:lnTo>
                            <a:pt x="19" y="0"/>
                          </a:lnTo>
                          <a:lnTo>
                            <a:pt x="12" y="0"/>
                          </a:lnTo>
                          <a:lnTo>
                            <a:pt x="6" y="0"/>
                          </a:lnTo>
                          <a:lnTo>
                            <a:pt x="4" y="8"/>
                          </a:lnTo>
                          <a:lnTo>
                            <a:pt x="2" y="8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FFA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105" name="Freeform 49">
                      <a:extLst>
                        <a:ext uri="{FF2B5EF4-FFF2-40B4-BE49-F238E27FC236}">
                          <a16:creationId xmlns:a16="http://schemas.microsoft.com/office/drawing/2014/main" id="{18B47D89-A2CF-14C6-70D9-BD884E5DA8C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02" y="3556"/>
                      <a:ext cx="29" cy="17"/>
                    </a:xfrm>
                    <a:custGeom>
                      <a:avLst/>
                      <a:gdLst>
                        <a:gd name="T0" fmla="*/ 6 w 29"/>
                        <a:gd name="T1" fmla="*/ 4 h 17"/>
                        <a:gd name="T2" fmla="*/ 0 w 29"/>
                        <a:gd name="T3" fmla="*/ 12 h 17"/>
                        <a:gd name="T4" fmla="*/ 7 w 29"/>
                        <a:gd name="T5" fmla="*/ 12 h 17"/>
                        <a:gd name="T6" fmla="*/ 13 w 29"/>
                        <a:gd name="T7" fmla="*/ 12 h 17"/>
                        <a:gd name="T8" fmla="*/ 19 w 29"/>
                        <a:gd name="T9" fmla="*/ 16 h 17"/>
                        <a:gd name="T10" fmla="*/ 22 w 29"/>
                        <a:gd name="T11" fmla="*/ 16 h 17"/>
                        <a:gd name="T12" fmla="*/ 24 w 29"/>
                        <a:gd name="T13" fmla="*/ 12 h 17"/>
                        <a:gd name="T14" fmla="*/ 26 w 29"/>
                        <a:gd name="T15" fmla="*/ 8 h 17"/>
                        <a:gd name="T16" fmla="*/ 28 w 29"/>
                        <a:gd name="T17" fmla="*/ 4 h 17"/>
                        <a:gd name="T18" fmla="*/ 24 w 29"/>
                        <a:gd name="T19" fmla="*/ 0 h 17"/>
                        <a:gd name="T20" fmla="*/ 18 w 29"/>
                        <a:gd name="T21" fmla="*/ 0 h 17"/>
                        <a:gd name="T22" fmla="*/ 13 w 29"/>
                        <a:gd name="T23" fmla="*/ 0 h 17"/>
                        <a:gd name="T24" fmla="*/ 6 w 29"/>
                        <a:gd name="T25" fmla="*/ 4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29" h="17">
                          <a:moveTo>
                            <a:pt x="6" y="4"/>
                          </a:moveTo>
                          <a:lnTo>
                            <a:pt x="0" y="12"/>
                          </a:lnTo>
                          <a:lnTo>
                            <a:pt x="7" y="12"/>
                          </a:lnTo>
                          <a:lnTo>
                            <a:pt x="13" y="12"/>
                          </a:lnTo>
                          <a:lnTo>
                            <a:pt x="19" y="16"/>
                          </a:lnTo>
                          <a:lnTo>
                            <a:pt x="22" y="16"/>
                          </a:lnTo>
                          <a:lnTo>
                            <a:pt x="24" y="12"/>
                          </a:lnTo>
                          <a:lnTo>
                            <a:pt x="26" y="8"/>
                          </a:lnTo>
                          <a:lnTo>
                            <a:pt x="28" y="4"/>
                          </a:lnTo>
                          <a:lnTo>
                            <a:pt x="24" y="0"/>
                          </a:lnTo>
                          <a:lnTo>
                            <a:pt x="18" y="0"/>
                          </a:lnTo>
                          <a:lnTo>
                            <a:pt x="13" y="0"/>
                          </a:lnTo>
                          <a:lnTo>
                            <a:pt x="6" y="4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106" name="Freeform 50">
                      <a:extLst>
                        <a:ext uri="{FF2B5EF4-FFF2-40B4-BE49-F238E27FC236}">
                          <a16:creationId xmlns:a16="http://schemas.microsoft.com/office/drawing/2014/main" id="{800654E5-06CA-8F2D-BFE7-1AC958AD349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15" y="3546"/>
                      <a:ext cx="28" cy="17"/>
                    </a:xfrm>
                    <a:custGeom>
                      <a:avLst/>
                      <a:gdLst>
                        <a:gd name="T0" fmla="*/ 19 w 28"/>
                        <a:gd name="T1" fmla="*/ 16 h 17"/>
                        <a:gd name="T2" fmla="*/ 12 w 28"/>
                        <a:gd name="T3" fmla="*/ 12 h 17"/>
                        <a:gd name="T4" fmla="*/ 6 w 28"/>
                        <a:gd name="T5" fmla="*/ 12 h 17"/>
                        <a:gd name="T6" fmla="*/ 0 w 28"/>
                        <a:gd name="T7" fmla="*/ 12 h 17"/>
                        <a:gd name="T8" fmla="*/ 5 w 28"/>
                        <a:gd name="T9" fmla="*/ 9 h 17"/>
                        <a:gd name="T10" fmla="*/ 11 w 28"/>
                        <a:gd name="T11" fmla="*/ 3 h 17"/>
                        <a:gd name="T12" fmla="*/ 14 w 28"/>
                        <a:gd name="T13" fmla="*/ 0 h 17"/>
                        <a:gd name="T14" fmla="*/ 20 w 28"/>
                        <a:gd name="T15" fmla="*/ 0 h 17"/>
                        <a:gd name="T16" fmla="*/ 25 w 28"/>
                        <a:gd name="T17" fmla="*/ 0 h 17"/>
                        <a:gd name="T18" fmla="*/ 27 w 28"/>
                        <a:gd name="T19" fmla="*/ 3 h 17"/>
                        <a:gd name="T20" fmla="*/ 23 w 28"/>
                        <a:gd name="T21" fmla="*/ 9 h 17"/>
                        <a:gd name="T22" fmla="*/ 19 w 28"/>
                        <a:gd name="T23" fmla="*/ 16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28" h="17">
                          <a:moveTo>
                            <a:pt x="19" y="16"/>
                          </a:moveTo>
                          <a:lnTo>
                            <a:pt x="12" y="12"/>
                          </a:lnTo>
                          <a:lnTo>
                            <a:pt x="6" y="12"/>
                          </a:lnTo>
                          <a:lnTo>
                            <a:pt x="0" y="12"/>
                          </a:lnTo>
                          <a:lnTo>
                            <a:pt x="5" y="9"/>
                          </a:lnTo>
                          <a:lnTo>
                            <a:pt x="11" y="3"/>
                          </a:lnTo>
                          <a:lnTo>
                            <a:pt x="14" y="0"/>
                          </a:lnTo>
                          <a:lnTo>
                            <a:pt x="20" y="0"/>
                          </a:lnTo>
                          <a:lnTo>
                            <a:pt x="25" y="0"/>
                          </a:lnTo>
                          <a:lnTo>
                            <a:pt x="27" y="3"/>
                          </a:lnTo>
                          <a:lnTo>
                            <a:pt x="23" y="9"/>
                          </a:lnTo>
                          <a:lnTo>
                            <a:pt x="19" y="16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107" name="Freeform 51">
                      <a:extLst>
                        <a:ext uri="{FF2B5EF4-FFF2-40B4-BE49-F238E27FC236}">
                          <a16:creationId xmlns:a16="http://schemas.microsoft.com/office/drawing/2014/main" id="{3E93ECF1-F42A-EC8F-661D-7D730B56C1C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38" y="3534"/>
                      <a:ext cx="23" cy="17"/>
                    </a:xfrm>
                    <a:custGeom>
                      <a:avLst/>
                      <a:gdLst>
                        <a:gd name="T0" fmla="*/ 0 w 23"/>
                        <a:gd name="T1" fmla="*/ 13 h 17"/>
                        <a:gd name="T2" fmla="*/ 6 w 23"/>
                        <a:gd name="T3" fmla="*/ 16 h 17"/>
                        <a:gd name="T4" fmla="*/ 11 w 23"/>
                        <a:gd name="T5" fmla="*/ 16 h 17"/>
                        <a:gd name="T6" fmla="*/ 16 w 23"/>
                        <a:gd name="T7" fmla="*/ 10 h 17"/>
                        <a:gd name="T8" fmla="*/ 20 w 23"/>
                        <a:gd name="T9" fmla="*/ 5 h 17"/>
                        <a:gd name="T10" fmla="*/ 22 w 23"/>
                        <a:gd name="T11" fmla="*/ 0 h 17"/>
                        <a:gd name="T12" fmla="*/ 14 w 23"/>
                        <a:gd name="T13" fmla="*/ 5 h 17"/>
                        <a:gd name="T14" fmla="*/ 9 w 23"/>
                        <a:gd name="T15" fmla="*/ 8 h 17"/>
                        <a:gd name="T16" fmla="*/ 4 w 23"/>
                        <a:gd name="T17" fmla="*/ 10 h 17"/>
                        <a:gd name="T18" fmla="*/ 0 w 23"/>
                        <a:gd name="T19" fmla="*/ 13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23" h="17">
                          <a:moveTo>
                            <a:pt x="0" y="13"/>
                          </a:moveTo>
                          <a:lnTo>
                            <a:pt x="6" y="16"/>
                          </a:lnTo>
                          <a:lnTo>
                            <a:pt x="11" y="16"/>
                          </a:lnTo>
                          <a:lnTo>
                            <a:pt x="16" y="10"/>
                          </a:lnTo>
                          <a:lnTo>
                            <a:pt x="20" y="5"/>
                          </a:lnTo>
                          <a:lnTo>
                            <a:pt x="22" y="0"/>
                          </a:lnTo>
                          <a:lnTo>
                            <a:pt x="14" y="5"/>
                          </a:lnTo>
                          <a:lnTo>
                            <a:pt x="9" y="8"/>
                          </a:lnTo>
                          <a:lnTo>
                            <a:pt x="4" y="10"/>
                          </a:lnTo>
                          <a:lnTo>
                            <a:pt x="0" y="13"/>
                          </a:lnTo>
                        </a:path>
                      </a:pathLst>
                    </a:custGeom>
                    <a:solidFill>
                      <a:srgbClr val="FFC0C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45110" name="Freeform 54">
                  <a:extLst>
                    <a:ext uri="{FF2B5EF4-FFF2-40B4-BE49-F238E27FC236}">
                      <a16:creationId xmlns:a16="http://schemas.microsoft.com/office/drawing/2014/main" id="{698C036B-5574-72F0-1E6E-CA2C00B952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9" y="3722"/>
                  <a:ext cx="38" cy="64"/>
                </a:xfrm>
                <a:custGeom>
                  <a:avLst/>
                  <a:gdLst>
                    <a:gd name="T0" fmla="*/ 29 w 38"/>
                    <a:gd name="T1" fmla="*/ 0 h 64"/>
                    <a:gd name="T2" fmla="*/ 24 w 38"/>
                    <a:gd name="T3" fmla="*/ 4 h 64"/>
                    <a:gd name="T4" fmla="*/ 20 w 38"/>
                    <a:gd name="T5" fmla="*/ 7 h 64"/>
                    <a:gd name="T6" fmla="*/ 17 w 38"/>
                    <a:gd name="T7" fmla="*/ 9 h 64"/>
                    <a:gd name="T8" fmla="*/ 14 w 38"/>
                    <a:gd name="T9" fmla="*/ 12 h 64"/>
                    <a:gd name="T10" fmla="*/ 9 w 38"/>
                    <a:gd name="T11" fmla="*/ 16 h 64"/>
                    <a:gd name="T12" fmla="*/ 5 w 38"/>
                    <a:gd name="T13" fmla="*/ 20 h 64"/>
                    <a:gd name="T14" fmla="*/ 2 w 38"/>
                    <a:gd name="T15" fmla="*/ 25 h 64"/>
                    <a:gd name="T16" fmla="*/ 0 w 38"/>
                    <a:gd name="T17" fmla="*/ 28 h 64"/>
                    <a:gd name="T18" fmla="*/ 2 w 38"/>
                    <a:gd name="T19" fmla="*/ 32 h 64"/>
                    <a:gd name="T20" fmla="*/ 6 w 38"/>
                    <a:gd name="T21" fmla="*/ 36 h 64"/>
                    <a:gd name="T22" fmla="*/ 9 w 38"/>
                    <a:gd name="T23" fmla="*/ 39 h 64"/>
                    <a:gd name="T24" fmla="*/ 12 w 38"/>
                    <a:gd name="T25" fmla="*/ 43 h 64"/>
                    <a:gd name="T26" fmla="*/ 14 w 38"/>
                    <a:gd name="T27" fmla="*/ 47 h 64"/>
                    <a:gd name="T28" fmla="*/ 16 w 38"/>
                    <a:gd name="T29" fmla="*/ 50 h 64"/>
                    <a:gd name="T30" fmla="*/ 20 w 38"/>
                    <a:gd name="T31" fmla="*/ 53 h 64"/>
                    <a:gd name="T32" fmla="*/ 24 w 38"/>
                    <a:gd name="T33" fmla="*/ 57 h 64"/>
                    <a:gd name="T34" fmla="*/ 37 w 38"/>
                    <a:gd name="T35" fmla="*/ 63 h 64"/>
                    <a:gd name="T36" fmla="*/ 32 w 38"/>
                    <a:gd name="T37" fmla="*/ 55 h 64"/>
                    <a:gd name="T38" fmla="*/ 29 w 38"/>
                    <a:gd name="T39" fmla="*/ 48 h 64"/>
                    <a:gd name="T40" fmla="*/ 27 w 38"/>
                    <a:gd name="T41" fmla="*/ 41 h 64"/>
                    <a:gd name="T42" fmla="*/ 26 w 38"/>
                    <a:gd name="T43" fmla="*/ 35 h 64"/>
                    <a:gd name="T44" fmla="*/ 26 w 38"/>
                    <a:gd name="T45" fmla="*/ 29 h 64"/>
                    <a:gd name="T46" fmla="*/ 26 w 38"/>
                    <a:gd name="T47" fmla="*/ 25 h 64"/>
                    <a:gd name="T48" fmla="*/ 27 w 38"/>
                    <a:gd name="T49" fmla="*/ 18 h 64"/>
                    <a:gd name="T50" fmla="*/ 26 w 38"/>
                    <a:gd name="T51" fmla="*/ 13 h 64"/>
                    <a:gd name="T52" fmla="*/ 27 w 38"/>
                    <a:gd name="T53" fmla="*/ 8 h 64"/>
                    <a:gd name="T54" fmla="*/ 29 w 38"/>
                    <a:gd name="T55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8" h="64">
                      <a:moveTo>
                        <a:pt x="29" y="0"/>
                      </a:moveTo>
                      <a:lnTo>
                        <a:pt x="24" y="4"/>
                      </a:lnTo>
                      <a:lnTo>
                        <a:pt x="20" y="7"/>
                      </a:lnTo>
                      <a:lnTo>
                        <a:pt x="17" y="9"/>
                      </a:lnTo>
                      <a:lnTo>
                        <a:pt x="14" y="12"/>
                      </a:lnTo>
                      <a:lnTo>
                        <a:pt x="9" y="16"/>
                      </a:lnTo>
                      <a:lnTo>
                        <a:pt x="5" y="20"/>
                      </a:lnTo>
                      <a:lnTo>
                        <a:pt x="2" y="25"/>
                      </a:lnTo>
                      <a:lnTo>
                        <a:pt x="0" y="28"/>
                      </a:lnTo>
                      <a:lnTo>
                        <a:pt x="2" y="32"/>
                      </a:lnTo>
                      <a:lnTo>
                        <a:pt x="6" y="36"/>
                      </a:lnTo>
                      <a:lnTo>
                        <a:pt x="9" y="39"/>
                      </a:lnTo>
                      <a:lnTo>
                        <a:pt x="12" y="43"/>
                      </a:lnTo>
                      <a:lnTo>
                        <a:pt x="14" y="47"/>
                      </a:lnTo>
                      <a:lnTo>
                        <a:pt x="16" y="50"/>
                      </a:lnTo>
                      <a:lnTo>
                        <a:pt x="20" y="53"/>
                      </a:lnTo>
                      <a:lnTo>
                        <a:pt x="24" y="57"/>
                      </a:lnTo>
                      <a:lnTo>
                        <a:pt x="37" y="63"/>
                      </a:lnTo>
                      <a:lnTo>
                        <a:pt x="32" y="55"/>
                      </a:lnTo>
                      <a:lnTo>
                        <a:pt x="29" y="48"/>
                      </a:lnTo>
                      <a:lnTo>
                        <a:pt x="27" y="41"/>
                      </a:lnTo>
                      <a:lnTo>
                        <a:pt x="26" y="35"/>
                      </a:lnTo>
                      <a:lnTo>
                        <a:pt x="26" y="29"/>
                      </a:lnTo>
                      <a:lnTo>
                        <a:pt x="26" y="25"/>
                      </a:lnTo>
                      <a:lnTo>
                        <a:pt x="27" y="18"/>
                      </a:lnTo>
                      <a:lnTo>
                        <a:pt x="26" y="13"/>
                      </a:lnTo>
                      <a:lnTo>
                        <a:pt x="27" y="8"/>
                      </a:lnTo>
                      <a:lnTo>
                        <a:pt x="29" y="0"/>
                      </a:lnTo>
                    </a:path>
                  </a:pathLst>
                </a:custGeom>
                <a:solidFill>
                  <a:srgbClr val="FFC06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11" name="Freeform 55">
                  <a:extLst>
                    <a:ext uri="{FF2B5EF4-FFF2-40B4-BE49-F238E27FC236}">
                      <a16:creationId xmlns:a16="http://schemas.microsoft.com/office/drawing/2014/main" id="{C20CA4A6-E7CF-ADCA-CF6B-CE3AAEC261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95" y="3722"/>
                  <a:ext cx="17" cy="17"/>
                </a:xfrm>
                <a:custGeom>
                  <a:avLst/>
                  <a:gdLst>
                    <a:gd name="T0" fmla="*/ 16 w 17"/>
                    <a:gd name="T1" fmla="*/ 0 h 17"/>
                    <a:gd name="T2" fmla="*/ 10 w 17"/>
                    <a:gd name="T3" fmla="*/ 4 h 17"/>
                    <a:gd name="T4" fmla="*/ 6 w 17"/>
                    <a:gd name="T5" fmla="*/ 8 h 17"/>
                    <a:gd name="T6" fmla="*/ 0 w 17"/>
                    <a:gd name="T7" fmla="*/ 16 h 17"/>
                    <a:gd name="T8" fmla="*/ 4 w 17"/>
                    <a:gd name="T9" fmla="*/ 12 h 17"/>
                    <a:gd name="T10" fmla="*/ 9 w 17"/>
                    <a:gd name="T11" fmla="*/ 10 h 17"/>
                    <a:gd name="T12" fmla="*/ 13 w 17"/>
                    <a:gd name="T13" fmla="*/ 10 h 17"/>
                    <a:gd name="T14" fmla="*/ 16 w 17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17">
                      <a:moveTo>
                        <a:pt x="16" y="0"/>
                      </a:moveTo>
                      <a:lnTo>
                        <a:pt x="10" y="4"/>
                      </a:lnTo>
                      <a:lnTo>
                        <a:pt x="6" y="8"/>
                      </a:lnTo>
                      <a:lnTo>
                        <a:pt x="0" y="16"/>
                      </a:lnTo>
                      <a:lnTo>
                        <a:pt x="4" y="12"/>
                      </a:lnTo>
                      <a:lnTo>
                        <a:pt x="9" y="10"/>
                      </a:lnTo>
                      <a:lnTo>
                        <a:pt x="13" y="10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FFA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12" name="Freeform 56">
                  <a:extLst>
                    <a:ext uri="{FF2B5EF4-FFF2-40B4-BE49-F238E27FC236}">
                      <a16:creationId xmlns:a16="http://schemas.microsoft.com/office/drawing/2014/main" id="{52784810-A848-62BE-A425-8355DD1A2E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80" y="3734"/>
                  <a:ext cx="25" cy="17"/>
                </a:xfrm>
                <a:custGeom>
                  <a:avLst/>
                  <a:gdLst>
                    <a:gd name="T0" fmla="*/ 5 w 25"/>
                    <a:gd name="T1" fmla="*/ 7 h 17"/>
                    <a:gd name="T2" fmla="*/ 13 w 25"/>
                    <a:gd name="T3" fmla="*/ 2 h 17"/>
                    <a:gd name="T4" fmla="*/ 18 w 25"/>
                    <a:gd name="T5" fmla="*/ 1 h 17"/>
                    <a:gd name="T6" fmla="*/ 23 w 25"/>
                    <a:gd name="T7" fmla="*/ 0 h 17"/>
                    <a:gd name="T8" fmla="*/ 23 w 25"/>
                    <a:gd name="T9" fmla="*/ 4 h 17"/>
                    <a:gd name="T10" fmla="*/ 24 w 25"/>
                    <a:gd name="T11" fmla="*/ 7 h 17"/>
                    <a:gd name="T12" fmla="*/ 18 w 25"/>
                    <a:gd name="T13" fmla="*/ 7 h 17"/>
                    <a:gd name="T14" fmla="*/ 14 w 25"/>
                    <a:gd name="T15" fmla="*/ 7 h 17"/>
                    <a:gd name="T16" fmla="*/ 10 w 25"/>
                    <a:gd name="T17" fmla="*/ 8 h 17"/>
                    <a:gd name="T18" fmla="*/ 6 w 25"/>
                    <a:gd name="T19" fmla="*/ 10 h 17"/>
                    <a:gd name="T20" fmla="*/ 2 w 25"/>
                    <a:gd name="T21" fmla="*/ 14 h 17"/>
                    <a:gd name="T22" fmla="*/ 0 w 25"/>
                    <a:gd name="T23" fmla="*/ 16 h 17"/>
                    <a:gd name="T24" fmla="*/ 1 w 25"/>
                    <a:gd name="T25" fmla="*/ 13 h 17"/>
                    <a:gd name="T26" fmla="*/ 5 w 25"/>
                    <a:gd name="T27" fmla="*/ 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5" h="17">
                      <a:moveTo>
                        <a:pt x="5" y="7"/>
                      </a:moveTo>
                      <a:lnTo>
                        <a:pt x="13" y="2"/>
                      </a:lnTo>
                      <a:lnTo>
                        <a:pt x="18" y="1"/>
                      </a:lnTo>
                      <a:lnTo>
                        <a:pt x="23" y="0"/>
                      </a:lnTo>
                      <a:lnTo>
                        <a:pt x="23" y="4"/>
                      </a:lnTo>
                      <a:lnTo>
                        <a:pt x="24" y="7"/>
                      </a:lnTo>
                      <a:lnTo>
                        <a:pt x="18" y="7"/>
                      </a:lnTo>
                      <a:lnTo>
                        <a:pt x="14" y="7"/>
                      </a:lnTo>
                      <a:lnTo>
                        <a:pt x="10" y="8"/>
                      </a:lnTo>
                      <a:lnTo>
                        <a:pt x="6" y="10"/>
                      </a:lnTo>
                      <a:lnTo>
                        <a:pt x="2" y="14"/>
                      </a:lnTo>
                      <a:lnTo>
                        <a:pt x="0" y="16"/>
                      </a:lnTo>
                      <a:lnTo>
                        <a:pt x="1" y="13"/>
                      </a:lnTo>
                      <a:lnTo>
                        <a:pt x="5" y="7"/>
                      </a:lnTo>
                    </a:path>
                  </a:pathLst>
                </a:custGeom>
                <a:solidFill>
                  <a:srgbClr val="FFA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13" name="Freeform 57">
                  <a:extLst>
                    <a:ext uri="{FF2B5EF4-FFF2-40B4-BE49-F238E27FC236}">
                      <a16:creationId xmlns:a16="http://schemas.microsoft.com/office/drawing/2014/main" id="{D84B9D0A-BBB3-76E4-5149-EDD095D844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9" y="3744"/>
                  <a:ext cx="25" cy="17"/>
                </a:xfrm>
                <a:custGeom>
                  <a:avLst/>
                  <a:gdLst>
                    <a:gd name="T0" fmla="*/ 0 w 25"/>
                    <a:gd name="T1" fmla="*/ 12 h 17"/>
                    <a:gd name="T2" fmla="*/ 4 w 25"/>
                    <a:gd name="T3" fmla="*/ 9 h 17"/>
                    <a:gd name="T4" fmla="*/ 9 w 25"/>
                    <a:gd name="T5" fmla="*/ 6 h 17"/>
                    <a:gd name="T6" fmla="*/ 12 w 25"/>
                    <a:gd name="T7" fmla="*/ 3 h 17"/>
                    <a:gd name="T8" fmla="*/ 16 w 25"/>
                    <a:gd name="T9" fmla="*/ 0 h 17"/>
                    <a:gd name="T10" fmla="*/ 20 w 25"/>
                    <a:gd name="T11" fmla="*/ 0 h 17"/>
                    <a:gd name="T12" fmla="*/ 24 w 25"/>
                    <a:gd name="T13" fmla="*/ 0 h 17"/>
                    <a:gd name="T14" fmla="*/ 24 w 25"/>
                    <a:gd name="T15" fmla="*/ 3 h 17"/>
                    <a:gd name="T16" fmla="*/ 24 w 25"/>
                    <a:gd name="T17" fmla="*/ 9 h 17"/>
                    <a:gd name="T18" fmla="*/ 16 w 25"/>
                    <a:gd name="T19" fmla="*/ 12 h 17"/>
                    <a:gd name="T20" fmla="*/ 11 w 25"/>
                    <a:gd name="T21" fmla="*/ 12 h 17"/>
                    <a:gd name="T22" fmla="*/ 6 w 25"/>
                    <a:gd name="T23" fmla="*/ 12 h 17"/>
                    <a:gd name="T24" fmla="*/ 1 w 25"/>
                    <a:gd name="T25" fmla="*/ 16 h 17"/>
                    <a:gd name="T26" fmla="*/ 0 w 25"/>
                    <a:gd name="T27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5" h="17">
                      <a:moveTo>
                        <a:pt x="0" y="12"/>
                      </a:moveTo>
                      <a:lnTo>
                        <a:pt x="4" y="9"/>
                      </a:lnTo>
                      <a:lnTo>
                        <a:pt x="9" y="6"/>
                      </a:lnTo>
                      <a:lnTo>
                        <a:pt x="12" y="3"/>
                      </a:lnTo>
                      <a:lnTo>
                        <a:pt x="16" y="0"/>
                      </a:lnTo>
                      <a:lnTo>
                        <a:pt x="20" y="0"/>
                      </a:lnTo>
                      <a:lnTo>
                        <a:pt x="24" y="0"/>
                      </a:lnTo>
                      <a:lnTo>
                        <a:pt x="24" y="3"/>
                      </a:lnTo>
                      <a:lnTo>
                        <a:pt x="24" y="9"/>
                      </a:lnTo>
                      <a:lnTo>
                        <a:pt x="16" y="12"/>
                      </a:lnTo>
                      <a:lnTo>
                        <a:pt x="11" y="12"/>
                      </a:lnTo>
                      <a:lnTo>
                        <a:pt x="6" y="12"/>
                      </a:lnTo>
                      <a:lnTo>
                        <a:pt x="1" y="16"/>
                      </a:lnTo>
                      <a:lnTo>
                        <a:pt x="0" y="12"/>
                      </a:lnTo>
                    </a:path>
                  </a:pathLst>
                </a:custGeom>
                <a:solidFill>
                  <a:srgbClr val="FFA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14" name="Freeform 58">
                  <a:extLst>
                    <a:ext uri="{FF2B5EF4-FFF2-40B4-BE49-F238E27FC236}">
                      <a16:creationId xmlns:a16="http://schemas.microsoft.com/office/drawing/2014/main" id="{00DA4B86-B54F-2E8D-BF93-45874B683B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82" y="3755"/>
                  <a:ext cx="22" cy="17"/>
                </a:xfrm>
                <a:custGeom>
                  <a:avLst/>
                  <a:gdLst>
                    <a:gd name="T0" fmla="*/ 0 w 22"/>
                    <a:gd name="T1" fmla="*/ 5 h 17"/>
                    <a:gd name="T2" fmla="*/ 6 w 22"/>
                    <a:gd name="T3" fmla="*/ 0 h 17"/>
                    <a:gd name="T4" fmla="*/ 12 w 22"/>
                    <a:gd name="T5" fmla="*/ 0 h 17"/>
                    <a:gd name="T6" fmla="*/ 19 w 22"/>
                    <a:gd name="T7" fmla="*/ 0 h 17"/>
                    <a:gd name="T8" fmla="*/ 21 w 22"/>
                    <a:gd name="T9" fmla="*/ 5 h 17"/>
                    <a:gd name="T10" fmla="*/ 21 w 22"/>
                    <a:gd name="T11" fmla="*/ 10 h 17"/>
                    <a:gd name="T12" fmla="*/ 21 w 22"/>
                    <a:gd name="T13" fmla="*/ 16 h 17"/>
                    <a:gd name="T14" fmla="*/ 16 w 22"/>
                    <a:gd name="T15" fmla="*/ 16 h 17"/>
                    <a:gd name="T16" fmla="*/ 12 w 22"/>
                    <a:gd name="T17" fmla="*/ 10 h 17"/>
                    <a:gd name="T18" fmla="*/ 9 w 22"/>
                    <a:gd name="T19" fmla="*/ 10 h 17"/>
                    <a:gd name="T20" fmla="*/ 4 w 22"/>
                    <a:gd name="T21" fmla="*/ 10 h 17"/>
                    <a:gd name="T22" fmla="*/ 2 w 22"/>
                    <a:gd name="T23" fmla="*/ 5 h 17"/>
                    <a:gd name="T24" fmla="*/ 0 w 22"/>
                    <a:gd name="T25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2" h="17">
                      <a:moveTo>
                        <a:pt x="0" y="5"/>
                      </a:moveTo>
                      <a:lnTo>
                        <a:pt x="6" y="0"/>
                      </a:lnTo>
                      <a:lnTo>
                        <a:pt x="12" y="0"/>
                      </a:lnTo>
                      <a:lnTo>
                        <a:pt x="19" y="0"/>
                      </a:lnTo>
                      <a:lnTo>
                        <a:pt x="21" y="5"/>
                      </a:lnTo>
                      <a:lnTo>
                        <a:pt x="21" y="10"/>
                      </a:lnTo>
                      <a:lnTo>
                        <a:pt x="21" y="16"/>
                      </a:lnTo>
                      <a:lnTo>
                        <a:pt x="16" y="16"/>
                      </a:lnTo>
                      <a:lnTo>
                        <a:pt x="12" y="10"/>
                      </a:lnTo>
                      <a:lnTo>
                        <a:pt x="9" y="10"/>
                      </a:lnTo>
                      <a:lnTo>
                        <a:pt x="4" y="10"/>
                      </a:lnTo>
                      <a:lnTo>
                        <a:pt x="2" y="5"/>
                      </a:lnTo>
                      <a:lnTo>
                        <a:pt x="0" y="5"/>
                      </a:lnTo>
                    </a:path>
                  </a:pathLst>
                </a:custGeom>
                <a:solidFill>
                  <a:srgbClr val="FF6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15" name="Freeform 59">
                  <a:extLst>
                    <a:ext uri="{FF2B5EF4-FFF2-40B4-BE49-F238E27FC236}">
                      <a16:creationId xmlns:a16="http://schemas.microsoft.com/office/drawing/2014/main" id="{793797BB-FA2D-9C89-30F9-68B76621FF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90" y="3765"/>
                  <a:ext cx="20" cy="17"/>
                </a:xfrm>
                <a:custGeom>
                  <a:avLst/>
                  <a:gdLst>
                    <a:gd name="T0" fmla="*/ 0 w 20"/>
                    <a:gd name="T1" fmla="*/ 0 h 17"/>
                    <a:gd name="T2" fmla="*/ 4 w 20"/>
                    <a:gd name="T3" fmla="*/ 1 h 17"/>
                    <a:gd name="T4" fmla="*/ 7 w 20"/>
                    <a:gd name="T5" fmla="*/ 1 h 17"/>
                    <a:gd name="T6" fmla="*/ 10 w 20"/>
                    <a:gd name="T7" fmla="*/ 1 h 17"/>
                    <a:gd name="T8" fmla="*/ 15 w 20"/>
                    <a:gd name="T9" fmla="*/ 3 h 17"/>
                    <a:gd name="T10" fmla="*/ 16 w 20"/>
                    <a:gd name="T11" fmla="*/ 7 h 17"/>
                    <a:gd name="T12" fmla="*/ 17 w 20"/>
                    <a:gd name="T13" fmla="*/ 12 h 17"/>
                    <a:gd name="T14" fmla="*/ 19 w 20"/>
                    <a:gd name="T15" fmla="*/ 16 h 17"/>
                    <a:gd name="T16" fmla="*/ 14 w 20"/>
                    <a:gd name="T17" fmla="*/ 14 h 17"/>
                    <a:gd name="T18" fmla="*/ 10 w 20"/>
                    <a:gd name="T19" fmla="*/ 10 h 17"/>
                    <a:gd name="T20" fmla="*/ 7 w 20"/>
                    <a:gd name="T21" fmla="*/ 8 h 17"/>
                    <a:gd name="T22" fmla="*/ 3 w 20"/>
                    <a:gd name="T23" fmla="*/ 7 h 17"/>
                    <a:gd name="T24" fmla="*/ 2 w 20"/>
                    <a:gd name="T25" fmla="*/ 3 h 17"/>
                    <a:gd name="T26" fmla="*/ 0 w 20"/>
                    <a:gd name="T2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" h="17">
                      <a:moveTo>
                        <a:pt x="0" y="0"/>
                      </a:moveTo>
                      <a:lnTo>
                        <a:pt x="4" y="1"/>
                      </a:lnTo>
                      <a:lnTo>
                        <a:pt x="7" y="1"/>
                      </a:lnTo>
                      <a:lnTo>
                        <a:pt x="10" y="1"/>
                      </a:lnTo>
                      <a:lnTo>
                        <a:pt x="15" y="3"/>
                      </a:lnTo>
                      <a:lnTo>
                        <a:pt x="16" y="7"/>
                      </a:lnTo>
                      <a:lnTo>
                        <a:pt x="17" y="12"/>
                      </a:lnTo>
                      <a:lnTo>
                        <a:pt x="19" y="16"/>
                      </a:lnTo>
                      <a:lnTo>
                        <a:pt x="14" y="14"/>
                      </a:lnTo>
                      <a:lnTo>
                        <a:pt x="10" y="10"/>
                      </a:lnTo>
                      <a:lnTo>
                        <a:pt x="7" y="8"/>
                      </a:lnTo>
                      <a:lnTo>
                        <a:pt x="3" y="7"/>
                      </a:lnTo>
                      <a:lnTo>
                        <a:pt x="2" y="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602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16" name="Freeform 60">
                  <a:extLst>
                    <a:ext uri="{FF2B5EF4-FFF2-40B4-BE49-F238E27FC236}">
                      <a16:creationId xmlns:a16="http://schemas.microsoft.com/office/drawing/2014/main" id="{25CC0A9D-C9C3-0B37-9A0E-7582F3B4A9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97" y="3776"/>
                  <a:ext cx="20" cy="17"/>
                </a:xfrm>
                <a:custGeom>
                  <a:avLst/>
                  <a:gdLst>
                    <a:gd name="T0" fmla="*/ 0 w 20"/>
                    <a:gd name="T1" fmla="*/ 0 h 17"/>
                    <a:gd name="T2" fmla="*/ 6 w 20"/>
                    <a:gd name="T3" fmla="*/ 3 h 17"/>
                    <a:gd name="T4" fmla="*/ 13 w 20"/>
                    <a:gd name="T5" fmla="*/ 7 h 17"/>
                    <a:gd name="T6" fmla="*/ 16 w 20"/>
                    <a:gd name="T7" fmla="*/ 8 h 17"/>
                    <a:gd name="T8" fmla="*/ 19 w 20"/>
                    <a:gd name="T9" fmla="*/ 16 h 17"/>
                    <a:gd name="T10" fmla="*/ 8 w 20"/>
                    <a:gd name="T11" fmla="*/ 8 h 17"/>
                    <a:gd name="T12" fmla="*/ 3 w 20"/>
                    <a:gd name="T13" fmla="*/ 3 h 17"/>
                    <a:gd name="T14" fmla="*/ 0 w 20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" h="17">
                      <a:moveTo>
                        <a:pt x="0" y="0"/>
                      </a:moveTo>
                      <a:lnTo>
                        <a:pt x="6" y="3"/>
                      </a:lnTo>
                      <a:lnTo>
                        <a:pt x="13" y="7"/>
                      </a:lnTo>
                      <a:lnTo>
                        <a:pt x="16" y="8"/>
                      </a:lnTo>
                      <a:lnTo>
                        <a:pt x="19" y="16"/>
                      </a:lnTo>
                      <a:lnTo>
                        <a:pt x="8" y="8"/>
                      </a:lnTo>
                      <a:lnTo>
                        <a:pt x="3" y="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6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5124" name="Group 68">
                  <a:extLst>
                    <a:ext uri="{FF2B5EF4-FFF2-40B4-BE49-F238E27FC236}">
                      <a16:creationId xmlns:a16="http://schemas.microsoft.com/office/drawing/2014/main" id="{CC81DF1A-D72D-B391-9628-113351DBE54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85" y="3666"/>
                  <a:ext cx="27" cy="23"/>
                  <a:chOff x="2685" y="3666"/>
                  <a:chExt cx="27" cy="23"/>
                </a:xfrm>
              </p:grpSpPr>
              <p:sp>
                <p:nvSpPr>
                  <p:cNvPr id="45117" name="Oval 61">
                    <a:extLst>
                      <a:ext uri="{FF2B5EF4-FFF2-40B4-BE49-F238E27FC236}">
                        <a16:creationId xmlns:a16="http://schemas.microsoft.com/office/drawing/2014/main" id="{137A7564-80C3-6ECF-AC7C-EEC52689FF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85" y="3666"/>
                    <a:ext cx="26" cy="23"/>
                  </a:xfrm>
                  <a:prstGeom prst="ellipse">
                    <a:avLst/>
                  </a:prstGeom>
                  <a:solidFill>
                    <a:srgbClr val="4080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45123" name="Group 67">
                    <a:extLst>
                      <a:ext uri="{FF2B5EF4-FFF2-40B4-BE49-F238E27FC236}">
                        <a16:creationId xmlns:a16="http://schemas.microsoft.com/office/drawing/2014/main" id="{78F86DF9-CC8E-9098-36DC-FA7424757F7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88" y="3666"/>
                    <a:ext cx="24" cy="22"/>
                    <a:chOff x="2688" y="3666"/>
                    <a:chExt cx="24" cy="22"/>
                  </a:xfrm>
                </p:grpSpPr>
                <p:sp>
                  <p:nvSpPr>
                    <p:cNvPr id="45118" name="Oval 62">
                      <a:extLst>
                        <a:ext uri="{FF2B5EF4-FFF2-40B4-BE49-F238E27FC236}">
                          <a16:creationId xmlns:a16="http://schemas.microsoft.com/office/drawing/2014/main" id="{EBE1E131-DA46-9835-83FE-02E7662A36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88" y="3666"/>
                      <a:ext cx="22" cy="22"/>
                    </a:xfrm>
                    <a:prstGeom prst="ellipse">
                      <a:avLst/>
                    </a:prstGeom>
                    <a:solidFill>
                      <a:srgbClr val="0020A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119" name="Oval 63">
                      <a:extLst>
                        <a:ext uri="{FF2B5EF4-FFF2-40B4-BE49-F238E27FC236}">
                          <a16:creationId xmlns:a16="http://schemas.microsoft.com/office/drawing/2014/main" id="{03765841-B395-728F-C825-5690E87CA31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91" y="3668"/>
                      <a:ext cx="17" cy="18"/>
                    </a:xfrm>
                    <a:prstGeom prst="ellipse">
                      <a:avLst/>
                    </a:prstGeom>
                    <a:solidFill>
                      <a:srgbClr val="000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120" name="Oval 64">
                      <a:extLst>
                        <a:ext uri="{FF2B5EF4-FFF2-40B4-BE49-F238E27FC236}">
                          <a16:creationId xmlns:a16="http://schemas.microsoft.com/office/drawing/2014/main" id="{67BF81E1-9558-E6CE-5383-C54B413E58D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93" y="3670"/>
                      <a:ext cx="11" cy="10"/>
                    </a:xfrm>
                    <a:prstGeom prst="ellipse">
                      <a:avLst/>
                    </a:prstGeom>
                    <a:solidFill>
                      <a:srgbClr val="4080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121" name="Oval 65">
                      <a:extLst>
                        <a:ext uri="{FF2B5EF4-FFF2-40B4-BE49-F238E27FC236}">
                          <a16:creationId xmlns:a16="http://schemas.microsoft.com/office/drawing/2014/main" id="{D6FBADF6-99AA-EF37-03C4-59F23258480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96" y="3670"/>
                      <a:ext cx="1" cy="1"/>
                    </a:xfrm>
                    <a:prstGeom prst="ellipse">
                      <a:avLst/>
                    </a:prstGeom>
                    <a:solidFill>
                      <a:srgbClr val="C0E0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122" name="Oval 66">
                      <a:extLst>
                        <a:ext uri="{FF2B5EF4-FFF2-40B4-BE49-F238E27FC236}">
                          <a16:creationId xmlns:a16="http://schemas.microsoft.com/office/drawing/2014/main" id="{1DFE4A0E-35D1-FBB8-0DE8-5FCCA993383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96" y="3672"/>
                      <a:ext cx="16" cy="1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45127" name="Group 71">
                  <a:extLst>
                    <a:ext uri="{FF2B5EF4-FFF2-40B4-BE49-F238E27FC236}">
                      <a16:creationId xmlns:a16="http://schemas.microsoft.com/office/drawing/2014/main" id="{7E3AEAD4-A636-7B55-3BFC-6DC3AB33E8D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95" y="3547"/>
                  <a:ext cx="22" cy="43"/>
                  <a:chOff x="2595" y="3547"/>
                  <a:chExt cx="22" cy="43"/>
                </a:xfrm>
              </p:grpSpPr>
              <p:sp>
                <p:nvSpPr>
                  <p:cNvPr id="45125" name="Oval 69">
                    <a:extLst>
                      <a:ext uri="{FF2B5EF4-FFF2-40B4-BE49-F238E27FC236}">
                        <a16:creationId xmlns:a16="http://schemas.microsoft.com/office/drawing/2014/main" id="{5DEE5EAB-DC86-5A8B-8C08-5EF212373D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95" y="3547"/>
                    <a:ext cx="21" cy="31"/>
                  </a:xfrm>
                  <a:prstGeom prst="ellipse">
                    <a:avLst/>
                  </a:prstGeom>
                  <a:solidFill>
                    <a:srgbClr val="10206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126" name="Oval 70">
                    <a:extLst>
                      <a:ext uri="{FF2B5EF4-FFF2-40B4-BE49-F238E27FC236}">
                        <a16:creationId xmlns:a16="http://schemas.microsoft.com/office/drawing/2014/main" id="{C2977B42-ED17-B9B2-66E9-4F056BA84D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10" y="3583"/>
                    <a:ext cx="7" cy="7"/>
                  </a:xfrm>
                  <a:prstGeom prst="ellipse">
                    <a:avLst/>
                  </a:prstGeom>
                  <a:solidFill>
                    <a:srgbClr val="10206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5194" name="Group 138">
                <a:extLst>
                  <a:ext uri="{FF2B5EF4-FFF2-40B4-BE49-F238E27FC236}">
                    <a16:creationId xmlns:a16="http://schemas.microsoft.com/office/drawing/2014/main" id="{9B7327AF-9C82-655E-D36F-DE7432752E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16" y="3505"/>
                <a:ext cx="428" cy="353"/>
                <a:chOff x="1716" y="3505"/>
                <a:chExt cx="428" cy="353"/>
              </a:xfrm>
            </p:grpSpPr>
            <p:sp>
              <p:nvSpPr>
                <p:cNvPr id="45129" name="Freeform 73">
                  <a:extLst>
                    <a:ext uri="{FF2B5EF4-FFF2-40B4-BE49-F238E27FC236}">
                      <a16:creationId xmlns:a16="http://schemas.microsoft.com/office/drawing/2014/main" id="{3741AF82-2668-46B8-A7C2-396932AC81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1" y="3533"/>
                  <a:ext cx="331" cy="297"/>
                </a:xfrm>
                <a:custGeom>
                  <a:avLst/>
                  <a:gdLst>
                    <a:gd name="T0" fmla="*/ 152 w 331"/>
                    <a:gd name="T1" fmla="*/ 1 h 297"/>
                    <a:gd name="T2" fmla="*/ 174 w 331"/>
                    <a:gd name="T3" fmla="*/ 4 h 297"/>
                    <a:gd name="T4" fmla="*/ 188 w 331"/>
                    <a:gd name="T5" fmla="*/ 10 h 297"/>
                    <a:gd name="T6" fmla="*/ 204 w 331"/>
                    <a:gd name="T7" fmla="*/ 17 h 297"/>
                    <a:gd name="T8" fmla="*/ 220 w 331"/>
                    <a:gd name="T9" fmla="*/ 22 h 297"/>
                    <a:gd name="T10" fmla="*/ 237 w 331"/>
                    <a:gd name="T11" fmla="*/ 29 h 297"/>
                    <a:gd name="T12" fmla="*/ 247 w 331"/>
                    <a:gd name="T13" fmla="*/ 35 h 297"/>
                    <a:gd name="T14" fmla="*/ 260 w 331"/>
                    <a:gd name="T15" fmla="*/ 45 h 297"/>
                    <a:gd name="T16" fmla="*/ 290 w 331"/>
                    <a:gd name="T17" fmla="*/ 72 h 297"/>
                    <a:gd name="T18" fmla="*/ 311 w 331"/>
                    <a:gd name="T19" fmla="*/ 105 h 297"/>
                    <a:gd name="T20" fmla="*/ 323 w 331"/>
                    <a:gd name="T21" fmla="*/ 138 h 297"/>
                    <a:gd name="T22" fmla="*/ 328 w 331"/>
                    <a:gd name="T23" fmla="*/ 158 h 297"/>
                    <a:gd name="T24" fmla="*/ 330 w 331"/>
                    <a:gd name="T25" fmla="*/ 174 h 297"/>
                    <a:gd name="T26" fmla="*/ 326 w 331"/>
                    <a:gd name="T27" fmla="*/ 189 h 297"/>
                    <a:gd name="T28" fmla="*/ 316 w 331"/>
                    <a:gd name="T29" fmla="*/ 201 h 297"/>
                    <a:gd name="T30" fmla="*/ 302 w 331"/>
                    <a:gd name="T31" fmla="*/ 212 h 297"/>
                    <a:gd name="T32" fmla="*/ 264 w 331"/>
                    <a:gd name="T33" fmla="*/ 231 h 297"/>
                    <a:gd name="T34" fmla="*/ 234 w 331"/>
                    <a:gd name="T35" fmla="*/ 247 h 297"/>
                    <a:gd name="T36" fmla="*/ 211 w 331"/>
                    <a:gd name="T37" fmla="*/ 255 h 297"/>
                    <a:gd name="T38" fmla="*/ 193 w 331"/>
                    <a:gd name="T39" fmla="*/ 259 h 297"/>
                    <a:gd name="T40" fmla="*/ 178 w 331"/>
                    <a:gd name="T41" fmla="*/ 262 h 297"/>
                    <a:gd name="T42" fmla="*/ 149 w 331"/>
                    <a:gd name="T43" fmla="*/ 272 h 297"/>
                    <a:gd name="T44" fmla="*/ 118 w 331"/>
                    <a:gd name="T45" fmla="*/ 291 h 297"/>
                    <a:gd name="T46" fmla="*/ 99 w 331"/>
                    <a:gd name="T47" fmla="*/ 295 h 297"/>
                    <a:gd name="T48" fmla="*/ 74 w 331"/>
                    <a:gd name="T49" fmla="*/ 296 h 297"/>
                    <a:gd name="T50" fmla="*/ 57 w 331"/>
                    <a:gd name="T51" fmla="*/ 294 h 297"/>
                    <a:gd name="T52" fmla="*/ 34 w 331"/>
                    <a:gd name="T53" fmla="*/ 284 h 297"/>
                    <a:gd name="T54" fmla="*/ 11 w 331"/>
                    <a:gd name="T55" fmla="*/ 264 h 297"/>
                    <a:gd name="T56" fmla="*/ 0 w 331"/>
                    <a:gd name="T57" fmla="*/ 217 h 297"/>
                    <a:gd name="T58" fmla="*/ 1 w 331"/>
                    <a:gd name="T59" fmla="*/ 186 h 297"/>
                    <a:gd name="T60" fmla="*/ 5 w 331"/>
                    <a:gd name="T61" fmla="*/ 173 h 297"/>
                    <a:gd name="T62" fmla="*/ 7 w 331"/>
                    <a:gd name="T63" fmla="*/ 147 h 297"/>
                    <a:gd name="T64" fmla="*/ 14 w 331"/>
                    <a:gd name="T65" fmla="*/ 100 h 297"/>
                    <a:gd name="T66" fmla="*/ 26 w 331"/>
                    <a:gd name="T67" fmla="*/ 73 h 297"/>
                    <a:gd name="T68" fmla="*/ 35 w 331"/>
                    <a:gd name="T69" fmla="*/ 45 h 297"/>
                    <a:gd name="T70" fmla="*/ 57 w 331"/>
                    <a:gd name="T71" fmla="*/ 25 h 297"/>
                    <a:gd name="T72" fmla="*/ 93 w 331"/>
                    <a:gd name="T73" fmla="*/ 7 h 297"/>
                    <a:gd name="T74" fmla="*/ 121 w 331"/>
                    <a:gd name="T75" fmla="*/ 0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31" h="297">
                      <a:moveTo>
                        <a:pt x="144" y="1"/>
                      </a:moveTo>
                      <a:lnTo>
                        <a:pt x="152" y="1"/>
                      </a:lnTo>
                      <a:lnTo>
                        <a:pt x="165" y="1"/>
                      </a:lnTo>
                      <a:lnTo>
                        <a:pt x="174" y="4"/>
                      </a:lnTo>
                      <a:lnTo>
                        <a:pt x="181" y="7"/>
                      </a:lnTo>
                      <a:lnTo>
                        <a:pt x="188" y="10"/>
                      </a:lnTo>
                      <a:lnTo>
                        <a:pt x="195" y="13"/>
                      </a:lnTo>
                      <a:lnTo>
                        <a:pt x="204" y="17"/>
                      </a:lnTo>
                      <a:lnTo>
                        <a:pt x="210" y="20"/>
                      </a:lnTo>
                      <a:lnTo>
                        <a:pt x="220" y="22"/>
                      </a:lnTo>
                      <a:lnTo>
                        <a:pt x="228" y="25"/>
                      </a:lnTo>
                      <a:lnTo>
                        <a:pt x="237" y="29"/>
                      </a:lnTo>
                      <a:lnTo>
                        <a:pt x="241" y="32"/>
                      </a:lnTo>
                      <a:lnTo>
                        <a:pt x="247" y="35"/>
                      </a:lnTo>
                      <a:lnTo>
                        <a:pt x="252" y="40"/>
                      </a:lnTo>
                      <a:lnTo>
                        <a:pt x="260" y="45"/>
                      </a:lnTo>
                      <a:lnTo>
                        <a:pt x="270" y="53"/>
                      </a:lnTo>
                      <a:lnTo>
                        <a:pt x="290" y="72"/>
                      </a:lnTo>
                      <a:lnTo>
                        <a:pt x="302" y="85"/>
                      </a:lnTo>
                      <a:lnTo>
                        <a:pt x="311" y="105"/>
                      </a:lnTo>
                      <a:lnTo>
                        <a:pt x="319" y="123"/>
                      </a:lnTo>
                      <a:lnTo>
                        <a:pt x="323" y="138"/>
                      </a:lnTo>
                      <a:lnTo>
                        <a:pt x="328" y="154"/>
                      </a:lnTo>
                      <a:lnTo>
                        <a:pt x="328" y="158"/>
                      </a:lnTo>
                      <a:lnTo>
                        <a:pt x="330" y="167"/>
                      </a:lnTo>
                      <a:lnTo>
                        <a:pt x="330" y="174"/>
                      </a:lnTo>
                      <a:lnTo>
                        <a:pt x="329" y="180"/>
                      </a:lnTo>
                      <a:lnTo>
                        <a:pt x="326" y="189"/>
                      </a:lnTo>
                      <a:lnTo>
                        <a:pt x="321" y="195"/>
                      </a:lnTo>
                      <a:lnTo>
                        <a:pt x="316" y="201"/>
                      </a:lnTo>
                      <a:lnTo>
                        <a:pt x="310" y="206"/>
                      </a:lnTo>
                      <a:lnTo>
                        <a:pt x="302" y="212"/>
                      </a:lnTo>
                      <a:lnTo>
                        <a:pt x="285" y="222"/>
                      </a:lnTo>
                      <a:lnTo>
                        <a:pt x="264" y="231"/>
                      </a:lnTo>
                      <a:lnTo>
                        <a:pt x="248" y="239"/>
                      </a:lnTo>
                      <a:lnTo>
                        <a:pt x="234" y="247"/>
                      </a:lnTo>
                      <a:lnTo>
                        <a:pt x="223" y="251"/>
                      </a:lnTo>
                      <a:lnTo>
                        <a:pt x="211" y="255"/>
                      </a:lnTo>
                      <a:lnTo>
                        <a:pt x="200" y="257"/>
                      </a:lnTo>
                      <a:lnTo>
                        <a:pt x="193" y="259"/>
                      </a:lnTo>
                      <a:lnTo>
                        <a:pt x="185" y="260"/>
                      </a:lnTo>
                      <a:lnTo>
                        <a:pt x="178" y="262"/>
                      </a:lnTo>
                      <a:lnTo>
                        <a:pt x="163" y="265"/>
                      </a:lnTo>
                      <a:lnTo>
                        <a:pt x="149" y="272"/>
                      </a:lnTo>
                      <a:lnTo>
                        <a:pt x="129" y="285"/>
                      </a:lnTo>
                      <a:lnTo>
                        <a:pt x="118" y="291"/>
                      </a:lnTo>
                      <a:lnTo>
                        <a:pt x="111" y="293"/>
                      </a:lnTo>
                      <a:lnTo>
                        <a:pt x="99" y="295"/>
                      </a:lnTo>
                      <a:lnTo>
                        <a:pt x="89" y="296"/>
                      </a:lnTo>
                      <a:lnTo>
                        <a:pt x="74" y="296"/>
                      </a:lnTo>
                      <a:lnTo>
                        <a:pt x="65" y="295"/>
                      </a:lnTo>
                      <a:lnTo>
                        <a:pt x="57" y="294"/>
                      </a:lnTo>
                      <a:lnTo>
                        <a:pt x="50" y="291"/>
                      </a:lnTo>
                      <a:lnTo>
                        <a:pt x="34" y="284"/>
                      </a:lnTo>
                      <a:lnTo>
                        <a:pt x="19" y="273"/>
                      </a:lnTo>
                      <a:lnTo>
                        <a:pt x="11" y="264"/>
                      </a:lnTo>
                      <a:lnTo>
                        <a:pt x="2" y="243"/>
                      </a:lnTo>
                      <a:lnTo>
                        <a:pt x="0" y="217"/>
                      </a:lnTo>
                      <a:lnTo>
                        <a:pt x="1" y="200"/>
                      </a:lnTo>
                      <a:lnTo>
                        <a:pt x="1" y="186"/>
                      </a:lnTo>
                      <a:lnTo>
                        <a:pt x="3" y="177"/>
                      </a:lnTo>
                      <a:lnTo>
                        <a:pt x="5" y="173"/>
                      </a:lnTo>
                      <a:lnTo>
                        <a:pt x="9" y="161"/>
                      </a:lnTo>
                      <a:lnTo>
                        <a:pt x="7" y="147"/>
                      </a:lnTo>
                      <a:lnTo>
                        <a:pt x="11" y="132"/>
                      </a:lnTo>
                      <a:lnTo>
                        <a:pt x="14" y="100"/>
                      </a:lnTo>
                      <a:lnTo>
                        <a:pt x="17" y="91"/>
                      </a:lnTo>
                      <a:lnTo>
                        <a:pt x="26" y="73"/>
                      </a:lnTo>
                      <a:lnTo>
                        <a:pt x="30" y="57"/>
                      </a:lnTo>
                      <a:lnTo>
                        <a:pt x="35" y="45"/>
                      </a:lnTo>
                      <a:lnTo>
                        <a:pt x="44" y="35"/>
                      </a:lnTo>
                      <a:lnTo>
                        <a:pt x="57" y="25"/>
                      </a:lnTo>
                      <a:lnTo>
                        <a:pt x="73" y="17"/>
                      </a:lnTo>
                      <a:lnTo>
                        <a:pt x="93" y="7"/>
                      </a:lnTo>
                      <a:lnTo>
                        <a:pt x="106" y="3"/>
                      </a:lnTo>
                      <a:lnTo>
                        <a:pt x="121" y="0"/>
                      </a:lnTo>
                      <a:lnTo>
                        <a:pt x="144" y="1"/>
                      </a:lnTo>
                    </a:path>
                  </a:pathLst>
                </a:custGeom>
                <a:solidFill>
                  <a:srgbClr val="10206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30" name="Freeform 74">
                  <a:extLst>
                    <a:ext uri="{FF2B5EF4-FFF2-40B4-BE49-F238E27FC236}">
                      <a16:creationId xmlns:a16="http://schemas.microsoft.com/office/drawing/2014/main" id="{DFA5531D-6E9E-E50A-77BA-A033B707D3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4" y="3539"/>
                  <a:ext cx="290" cy="129"/>
                </a:xfrm>
                <a:custGeom>
                  <a:avLst/>
                  <a:gdLst>
                    <a:gd name="T0" fmla="*/ 8 w 290"/>
                    <a:gd name="T1" fmla="*/ 76 h 129"/>
                    <a:gd name="T2" fmla="*/ 18 w 290"/>
                    <a:gd name="T3" fmla="*/ 66 h 129"/>
                    <a:gd name="T4" fmla="*/ 27 w 290"/>
                    <a:gd name="T5" fmla="*/ 58 h 129"/>
                    <a:gd name="T6" fmla="*/ 36 w 290"/>
                    <a:gd name="T7" fmla="*/ 53 h 129"/>
                    <a:gd name="T8" fmla="*/ 50 w 290"/>
                    <a:gd name="T9" fmla="*/ 48 h 129"/>
                    <a:gd name="T10" fmla="*/ 65 w 290"/>
                    <a:gd name="T11" fmla="*/ 51 h 129"/>
                    <a:gd name="T12" fmla="*/ 80 w 290"/>
                    <a:gd name="T13" fmla="*/ 56 h 129"/>
                    <a:gd name="T14" fmla="*/ 96 w 290"/>
                    <a:gd name="T15" fmla="*/ 63 h 129"/>
                    <a:gd name="T16" fmla="*/ 117 w 290"/>
                    <a:gd name="T17" fmla="*/ 75 h 129"/>
                    <a:gd name="T18" fmla="*/ 129 w 290"/>
                    <a:gd name="T19" fmla="*/ 83 h 129"/>
                    <a:gd name="T20" fmla="*/ 141 w 290"/>
                    <a:gd name="T21" fmla="*/ 90 h 129"/>
                    <a:gd name="T22" fmla="*/ 152 w 290"/>
                    <a:gd name="T23" fmla="*/ 96 h 129"/>
                    <a:gd name="T24" fmla="*/ 166 w 290"/>
                    <a:gd name="T25" fmla="*/ 106 h 129"/>
                    <a:gd name="T26" fmla="*/ 173 w 290"/>
                    <a:gd name="T27" fmla="*/ 112 h 129"/>
                    <a:gd name="T28" fmla="*/ 182 w 290"/>
                    <a:gd name="T29" fmla="*/ 120 h 129"/>
                    <a:gd name="T30" fmla="*/ 189 w 290"/>
                    <a:gd name="T31" fmla="*/ 121 h 129"/>
                    <a:gd name="T32" fmla="*/ 194 w 290"/>
                    <a:gd name="T33" fmla="*/ 113 h 129"/>
                    <a:gd name="T34" fmla="*/ 200 w 290"/>
                    <a:gd name="T35" fmla="*/ 106 h 129"/>
                    <a:gd name="T36" fmla="*/ 209 w 290"/>
                    <a:gd name="T37" fmla="*/ 101 h 129"/>
                    <a:gd name="T38" fmla="*/ 217 w 290"/>
                    <a:gd name="T39" fmla="*/ 100 h 129"/>
                    <a:gd name="T40" fmla="*/ 225 w 290"/>
                    <a:gd name="T41" fmla="*/ 100 h 129"/>
                    <a:gd name="T42" fmla="*/ 235 w 290"/>
                    <a:gd name="T43" fmla="*/ 102 h 129"/>
                    <a:gd name="T44" fmla="*/ 246 w 290"/>
                    <a:gd name="T45" fmla="*/ 104 h 129"/>
                    <a:gd name="T46" fmla="*/ 259 w 290"/>
                    <a:gd name="T47" fmla="*/ 110 h 129"/>
                    <a:gd name="T48" fmla="*/ 271 w 290"/>
                    <a:gd name="T49" fmla="*/ 116 h 129"/>
                    <a:gd name="T50" fmla="*/ 282 w 290"/>
                    <a:gd name="T51" fmla="*/ 121 h 129"/>
                    <a:gd name="T52" fmla="*/ 287 w 290"/>
                    <a:gd name="T53" fmla="*/ 116 h 129"/>
                    <a:gd name="T54" fmla="*/ 283 w 290"/>
                    <a:gd name="T55" fmla="*/ 105 h 129"/>
                    <a:gd name="T56" fmla="*/ 278 w 290"/>
                    <a:gd name="T57" fmla="*/ 95 h 129"/>
                    <a:gd name="T58" fmla="*/ 273 w 290"/>
                    <a:gd name="T59" fmla="*/ 86 h 129"/>
                    <a:gd name="T60" fmla="*/ 267 w 290"/>
                    <a:gd name="T61" fmla="*/ 75 h 129"/>
                    <a:gd name="T62" fmla="*/ 261 w 290"/>
                    <a:gd name="T63" fmla="*/ 66 h 129"/>
                    <a:gd name="T64" fmla="*/ 250 w 290"/>
                    <a:gd name="T65" fmla="*/ 55 h 129"/>
                    <a:gd name="T66" fmla="*/ 234 w 290"/>
                    <a:gd name="T67" fmla="*/ 45 h 129"/>
                    <a:gd name="T68" fmla="*/ 219 w 290"/>
                    <a:gd name="T69" fmla="*/ 35 h 129"/>
                    <a:gd name="T70" fmla="*/ 205 w 290"/>
                    <a:gd name="T71" fmla="*/ 29 h 129"/>
                    <a:gd name="T72" fmla="*/ 192 w 290"/>
                    <a:gd name="T73" fmla="*/ 23 h 129"/>
                    <a:gd name="T74" fmla="*/ 175 w 290"/>
                    <a:gd name="T75" fmla="*/ 19 h 129"/>
                    <a:gd name="T76" fmla="*/ 163 w 290"/>
                    <a:gd name="T77" fmla="*/ 13 h 129"/>
                    <a:gd name="T78" fmla="*/ 149 w 290"/>
                    <a:gd name="T79" fmla="*/ 8 h 129"/>
                    <a:gd name="T80" fmla="*/ 136 w 290"/>
                    <a:gd name="T81" fmla="*/ 2 h 129"/>
                    <a:gd name="T82" fmla="*/ 122 w 290"/>
                    <a:gd name="T83" fmla="*/ 0 h 129"/>
                    <a:gd name="T84" fmla="*/ 106 w 290"/>
                    <a:gd name="T85" fmla="*/ 0 h 129"/>
                    <a:gd name="T86" fmla="*/ 85 w 290"/>
                    <a:gd name="T87" fmla="*/ 2 h 129"/>
                    <a:gd name="T88" fmla="*/ 69 w 290"/>
                    <a:gd name="T89" fmla="*/ 6 h 129"/>
                    <a:gd name="T90" fmla="*/ 60 w 290"/>
                    <a:gd name="T91" fmla="*/ 10 h 129"/>
                    <a:gd name="T92" fmla="*/ 46 w 290"/>
                    <a:gd name="T93" fmla="*/ 16 h 129"/>
                    <a:gd name="T94" fmla="*/ 33 w 290"/>
                    <a:gd name="T95" fmla="*/ 23 h 129"/>
                    <a:gd name="T96" fmla="*/ 23 w 290"/>
                    <a:gd name="T97" fmla="*/ 31 h 129"/>
                    <a:gd name="T98" fmla="*/ 13 w 290"/>
                    <a:gd name="T99" fmla="*/ 39 h 129"/>
                    <a:gd name="T100" fmla="*/ 6 w 290"/>
                    <a:gd name="T101" fmla="*/ 51 h 129"/>
                    <a:gd name="T102" fmla="*/ 5 w 290"/>
                    <a:gd name="T103" fmla="*/ 63 h 129"/>
                    <a:gd name="T104" fmla="*/ 5 w 290"/>
                    <a:gd name="T105" fmla="*/ 73 h 129"/>
                    <a:gd name="T106" fmla="*/ 0 w 290"/>
                    <a:gd name="T107" fmla="*/ 82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0" h="129">
                      <a:moveTo>
                        <a:pt x="0" y="82"/>
                      </a:moveTo>
                      <a:lnTo>
                        <a:pt x="8" y="76"/>
                      </a:lnTo>
                      <a:lnTo>
                        <a:pt x="13" y="71"/>
                      </a:lnTo>
                      <a:lnTo>
                        <a:pt x="18" y="66"/>
                      </a:lnTo>
                      <a:lnTo>
                        <a:pt x="24" y="61"/>
                      </a:lnTo>
                      <a:lnTo>
                        <a:pt x="27" y="58"/>
                      </a:lnTo>
                      <a:lnTo>
                        <a:pt x="32" y="54"/>
                      </a:lnTo>
                      <a:lnTo>
                        <a:pt x="36" y="53"/>
                      </a:lnTo>
                      <a:lnTo>
                        <a:pt x="42" y="50"/>
                      </a:lnTo>
                      <a:lnTo>
                        <a:pt x="50" y="48"/>
                      </a:lnTo>
                      <a:lnTo>
                        <a:pt x="59" y="49"/>
                      </a:lnTo>
                      <a:lnTo>
                        <a:pt x="65" y="51"/>
                      </a:lnTo>
                      <a:lnTo>
                        <a:pt x="72" y="53"/>
                      </a:lnTo>
                      <a:lnTo>
                        <a:pt x="80" y="56"/>
                      </a:lnTo>
                      <a:lnTo>
                        <a:pt x="89" y="60"/>
                      </a:lnTo>
                      <a:lnTo>
                        <a:pt x="96" y="63"/>
                      </a:lnTo>
                      <a:lnTo>
                        <a:pt x="107" y="70"/>
                      </a:lnTo>
                      <a:lnTo>
                        <a:pt x="117" y="75"/>
                      </a:lnTo>
                      <a:lnTo>
                        <a:pt x="123" y="79"/>
                      </a:lnTo>
                      <a:lnTo>
                        <a:pt x="129" y="83"/>
                      </a:lnTo>
                      <a:lnTo>
                        <a:pt x="136" y="87"/>
                      </a:lnTo>
                      <a:lnTo>
                        <a:pt x="141" y="90"/>
                      </a:lnTo>
                      <a:lnTo>
                        <a:pt x="147" y="94"/>
                      </a:lnTo>
                      <a:lnTo>
                        <a:pt x="152" y="96"/>
                      </a:lnTo>
                      <a:lnTo>
                        <a:pt x="157" y="100"/>
                      </a:lnTo>
                      <a:lnTo>
                        <a:pt x="166" y="106"/>
                      </a:lnTo>
                      <a:lnTo>
                        <a:pt x="169" y="108"/>
                      </a:lnTo>
                      <a:lnTo>
                        <a:pt x="173" y="112"/>
                      </a:lnTo>
                      <a:lnTo>
                        <a:pt x="177" y="116"/>
                      </a:lnTo>
                      <a:lnTo>
                        <a:pt x="182" y="120"/>
                      </a:lnTo>
                      <a:lnTo>
                        <a:pt x="187" y="128"/>
                      </a:lnTo>
                      <a:lnTo>
                        <a:pt x="189" y="121"/>
                      </a:lnTo>
                      <a:lnTo>
                        <a:pt x="191" y="117"/>
                      </a:lnTo>
                      <a:lnTo>
                        <a:pt x="194" y="113"/>
                      </a:lnTo>
                      <a:lnTo>
                        <a:pt x="197" y="110"/>
                      </a:lnTo>
                      <a:lnTo>
                        <a:pt x="200" y="106"/>
                      </a:lnTo>
                      <a:lnTo>
                        <a:pt x="204" y="104"/>
                      </a:lnTo>
                      <a:lnTo>
                        <a:pt x="209" y="101"/>
                      </a:lnTo>
                      <a:lnTo>
                        <a:pt x="213" y="100"/>
                      </a:lnTo>
                      <a:lnTo>
                        <a:pt x="217" y="100"/>
                      </a:lnTo>
                      <a:lnTo>
                        <a:pt x="220" y="100"/>
                      </a:lnTo>
                      <a:lnTo>
                        <a:pt x="225" y="100"/>
                      </a:lnTo>
                      <a:lnTo>
                        <a:pt x="230" y="100"/>
                      </a:lnTo>
                      <a:lnTo>
                        <a:pt x="235" y="102"/>
                      </a:lnTo>
                      <a:lnTo>
                        <a:pt x="241" y="103"/>
                      </a:lnTo>
                      <a:lnTo>
                        <a:pt x="246" y="104"/>
                      </a:lnTo>
                      <a:lnTo>
                        <a:pt x="252" y="107"/>
                      </a:lnTo>
                      <a:lnTo>
                        <a:pt x="259" y="110"/>
                      </a:lnTo>
                      <a:lnTo>
                        <a:pt x="265" y="113"/>
                      </a:lnTo>
                      <a:lnTo>
                        <a:pt x="271" y="116"/>
                      </a:lnTo>
                      <a:lnTo>
                        <a:pt x="278" y="118"/>
                      </a:lnTo>
                      <a:lnTo>
                        <a:pt x="282" y="121"/>
                      </a:lnTo>
                      <a:lnTo>
                        <a:pt x="289" y="125"/>
                      </a:lnTo>
                      <a:lnTo>
                        <a:pt x="287" y="116"/>
                      </a:lnTo>
                      <a:lnTo>
                        <a:pt x="285" y="110"/>
                      </a:lnTo>
                      <a:lnTo>
                        <a:pt x="283" y="105"/>
                      </a:lnTo>
                      <a:lnTo>
                        <a:pt x="281" y="99"/>
                      </a:lnTo>
                      <a:lnTo>
                        <a:pt x="278" y="95"/>
                      </a:lnTo>
                      <a:lnTo>
                        <a:pt x="276" y="91"/>
                      </a:lnTo>
                      <a:lnTo>
                        <a:pt x="273" y="86"/>
                      </a:lnTo>
                      <a:lnTo>
                        <a:pt x="271" y="80"/>
                      </a:lnTo>
                      <a:lnTo>
                        <a:pt x="267" y="75"/>
                      </a:lnTo>
                      <a:lnTo>
                        <a:pt x="265" y="70"/>
                      </a:lnTo>
                      <a:lnTo>
                        <a:pt x="261" y="66"/>
                      </a:lnTo>
                      <a:lnTo>
                        <a:pt x="256" y="60"/>
                      </a:lnTo>
                      <a:lnTo>
                        <a:pt x="250" y="55"/>
                      </a:lnTo>
                      <a:lnTo>
                        <a:pt x="242" y="50"/>
                      </a:lnTo>
                      <a:lnTo>
                        <a:pt x="234" y="45"/>
                      </a:lnTo>
                      <a:lnTo>
                        <a:pt x="227" y="39"/>
                      </a:lnTo>
                      <a:lnTo>
                        <a:pt x="219" y="35"/>
                      </a:lnTo>
                      <a:lnTo>
                        <a:pt x="213" y="32"/>
                      </a:lnTo>
                      <a:lnTo>
                        <a:pt x="205" y="29"/>
                      </a:lnTo>
                      <a:lnTo>
                        <a:pt x="198" y="26"/>
                      </a:lnTo>
                      <a:lnTo>
                        <a:pt x="192" y="23"/>
                      </a:lnTo>
                      <a:lnTo>
                        <a:pt x="184" y="21"/>
                      </a:lnTo>
                      <a:lnTo>
                        <a:pt x="175" y="19"/>
                      </a:lnTo>
                      <a:lnTo>
                        <a:pt x="169" y="16"/>
                      </a:lnTo>
                      <a:lnTo>
                        <a:pt x="163" y="13"/>
                      </a:lnTo>
                      <a:lnTo>
                        <a:pt x="156" y="11"/>
                      </a:lnTo>
                      <a:lnTo>
                        <a:pt x="149" y="8"/>
                      </a:lnTo>
                      <a:lnTo>
                        <a:pt x="142" y="5"/>
                      </a:lnTo>
                      <a:lnTo>
                        <a:pt x="136" y="2"/>
                      </a:lnTo>
                      <a:lnTo>
                        <a:pt x="131" y="1"/>
                      </a:lnTo>
                      <a:lnTo>
                        <a:pt x="122" y="0"/>
                      </a:lnTo>
                      <a:lnTo>
                        <a:pt x="115" y="0"/>
                      </a:lnTo>
                      <a:lnTo>
                        <a:pt x="106" y="0"/>
                      </a:lnTo>
                      <a:lnTo>
                        <a:pt x="96" y="1"/>
                      </a:lnTo>
                      <a:lnTo>
                        <a:pt x="85" y="2"/>
                      </a:lnTo>
                      <a:lnTo>
                        <a:pt x="75" y="2"/>
                      </a:lnTo>
                      <a:lnTo>
                        <a:pt x="69" y="6"/>
                      </a:lnTo>
                      <a:lnTo>
                        <a:pt x="64" y="8"/>
                      </a:lnTo>
                      <a:lnTo>
                        <a:pt x="60" y="10"/>
                      </a:lnTo>
                      <a:lnTo>
                        <a:pt x="54" y="12"/>
                      </a:lnTo>
                      <a:lnTo>
                        <a:pt x="46" y="16"/>
                      </a:lnTo>
                      <a:lnTo>
                        <a:pt x="39" y="20"/>
                      </a:lnTo>
                      <a:lnTo>
                        <a:pt x="33" y="23"/>
                      </a:lnTo>
                      <a:lnTo>
                        <a:pt x="28" y="27"/>
                      </a:lnTo>
                      <a:lnTo>
                        <a:pt x="23" y="31"/>
                      </a:lnTo>
                      <a:lnTo>
                        <a:pt x="18" y="33"/>
                      </a:lnTo>
                      <a:lnTo>
                        <a:pt x="13" y="39"/>
                      </a:lnTo>
                      <a:lnTo>
                        <a:pt x="8" y="45"/>
                      </a:lnTo>
                      <a:lnTo>
                        <a:pt x="6" y="51"/>
                      </a:lnTo>
                      <a:lnTo>
                        <a:pt x="5" y="55"/>
                      </a:lnTo>
                      <a:lnTo>
                        <a:pt x="5" y="63"/>
                      </a:lnTo>
                      <a:lnTo>
                        <a:pt x="5" y="69"/>
                      </a:lnTo>
                      <a:lnTo>
                        <a:pt x="5" y="73"/>
                      </a:lnTo>
                      <a:lnTo>
                        <a:pt x="3" y="78"/>
                      </a:lnTo>
                      <a:lnTo>
                        <a:pt x="0" y="82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31" name="Freeform 75">
                  <a:extLst>
                    <a:ext uri="{FF2B5EF4-FFF2-40B4-BE49-F238E27FC236}">
                      <a16:creationId xmlns:a16="http://schemas.microsoft.com/office/drawing/2014/main" id="{DF54392A-6155-ACA0-B2B8-29A1246103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5" y="3505"/>
                  <a:ext cx="114" cy="54"/>
                </a:xfrm>
                <a:custGeom>
                  <a:avLst/>
                  <a:gdLst>
                    <a:gd name="T0" fmla="*/ 5 w 114"/>
                    <a:gd name="T1" fmla="*/ 4 h 54"/>
                    <a:gd name="T2" fmla="*/ 12 w 114"/>
                    <a:gd name="T3" fmla="*/ 7 h 54"/>
                    <a:gd name="T4" fmla="*/ 21 w 114"/>
                    <a:gd name="T5" fmla="*/ 13 h 54"/>
                    <a:gd name="T6" fmla="*/ 27 w 114"/>
                    <a:gd name="T7" fmla="*/ 19 h 54"/>
                    <a:gd name="T8" fmla="*/ 32 w 114"/>
                    <a:gd name="T9" fmla="*/ 27 h 54"/>
                    <a:gd name="T10" fmla="*/ 44 w 114"/>
                    <a:gd name="T11" fmla="*/ 28 h 54"/>
                    <a:gd name="T12" fmla="*/ 52 w 114"/>
                    <a:gd name="T13" fmla="*/ 31 h 54"/>
                    <a:gd name="T14" fmla="*/ 61 w 114"/>
                    <a:gd name="T15" fmla="*/ 34 h 54"/>
                    <a:gd name="T16" fmla="*/ 68 w 114"/>
                    <a:gd name="T17" fmla="*/ 38 h 54"/>
                    <a:gd name="T18" fmla="*/ 76 w 114"/>
                    <a:gd name="T19" fmla="*/ 40 h 54"/>
                    <a:gd name="T20" fmla="*/ 84 w 114"/>
                    <a:gd name="T21" fmla="*/ 44 h 54"/>
                    <a:gd name="T22" fmla="*/ 97 w 114"/>
                    <a:gd name="T23" fmla="*/ 47 h 54"/>
                    <a:gd name="T24" fmla="*/ 113 w 114"/>
                    <a:gd name="T25" fmla="*/ 53 h 54"/>
                    <a:gd name="T26" fmla="*/ 107 w 114"/>
                    <a:gd name="T27" fmla="*/ 40 h 54"/>
                    <a:gd name="T28" fmla="*/ 103 w 114"/>
                    <a:gd name="T29" fmla="*/ 33 h 54"/>
                    <a:gd name="T30" fmla="*/ 100 w 114"/>
                    <a:gd name="T31" fmla="*/ 33 h 54"/>
                    <a:gd name="T32" fmla="*/ 98 w 114"/>
                    <a:gd name="T33" fmla="*/ 33 h 54"/>
                    <a:gd name="T34" fmla="*/ 92 w 114"/>
                    <a:gd name="T35" fmla="*/ 22 h 54"/>
                    <a:gd name="T36" fmla="*/ 90 w 114"/>
                    <a:gd name="T37" fmla="*/ 30 h 54"/>
                    <a:gd name="T38" fmla="*/ 83 w 114"/>
                    <a:gd name="T39" fmla="*/ 20 h 54"/>
                    <a:gd name="T40" fmla="*/ 76 w 114"/>
                    <a:gd name="T41" fmla="*/ 13 h 54"/>
                    <a:gd name="T42" fmla="*/ 66 w 114"/>
                    <a:gd name="T43" fmla="*/ 10 h 54"/>
                    <a:gd name="T44" fmla="*/ 69 w 114"/>
                    <a:gd name="T45" fmla="*/ 16 h 54"/>
                    <a:gd name="T46" fmla="*/ 70 w 114"/>
                    <a:gd name="T47" fmla="*/ 23 h 54"/>
                    <a:gd name="T48" fmla="*/ 63 w 114"/>
                    <a:gd name="T49" fmla="*/ 14 h 54"/>
                    <a:gd name="T50" fmla="*/ 54 w 114"/>
                    <a:gd name="T51" fmla="*/ 6 h 54"/>
                    <a:gd name="T52" fmla="*/ 45 w 114"/>
                    <a:gd name="T53" fmla="*/ 1 h 54"/>
                    <a:gd name="T54" fmla="*/ 50 w 114"/>
                    <a:gd name="T55" fmla="*/ 11 h 54"/>
                    <a:gd name="T56" fmla="*/ 54 w 114"/>
                    <a:gd name="T57" fmla="*/ 18 h 54"/>
                    <a:gd name="T58" fmla="*/ 52 w 114"/>
                    <a:gd name="T59" fmla="*/ 18 h 54"/>
                    <a:gd name="T60" fmla="*/ 46 w 114"/>
                    <a:gd name="T61" fmla="*/ 11 h 54"/>
                    <a:gd name="T62" fmla="*/ 38 w 114"/>
                    <a:gd name="T63" fmla="*/ 5 h 54"/>
                    <a:gd name="T64" fmla="*/ 28 w 114"/>
                    <a:gd name="T65" fmla="*/ 1 h 54"/>
                    <a:gd name="T66" fmla="*/ 27 w 114"/>
                    <a:gd name="T67" fmla="*/ 3 h 54"/>
                    <a:gd name="T68" fmla="*/ 31 w 114"/>
                    <a:gd name="T69" fmla="*/ 11 h 54"/>
                    <a:gd name="T70" fmla="*/ 21 w 114"/>
                    <a:gd name="T71" fmla="*/ 5 h 54"/>
                    <a:gd name="T72" fmla="*/ 11 w 114"/>
                    <a:gd name="T73" fmla="*/ 3 h 54"/>
                    <a:gd name="T74" fmla="*/ 0 w 114"/>
                    <a:gd name="T75" fmla="*/ 3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14" h="54">
                      <a:moveTo>
                        <a:pt x="0" y="3"/>
                      </a:moveTo>
                      <a:lnTo>
                        <a:pt x="5" y="4"/>
                      </a:lnTo>
                      <a:lnTo>
                        <a:pt x="9" y="5"/>
                      </a:lnTo>
                      <a:lnTo>
                        <a:pt x="12" y="7"/>
                      </a:lnTo>
                      <a:lnTo>
                        <a:pt x="17" y="10"/>
                      </a:lnTo>
                      <a:lnTo>
                        <a:pt x="21" y="13"/>
                      </a:lnTo>
                      <a:lnTo>
                        <a:pt x="24" y="16"/>
                      </a:lnTo>
                      <a:lnTo>
                        <a:pt x="27" y="19"/>
                      </a:lnTo>
                      <a:lnTo>
                        <a:pt x="29" y="22"/>
                      </a:lnTo>
                      <a:lnTo>
                        <a:pt x="32" y="27"/>
                      </a:lnTo>
                      <a:lnTo>
                        <a:pt x="39" y="27"/>
                      </a:lnTo>
                      <a:lnTo>
                        <a:pt x="44" y="28"/>
                      </a:lnTo>
                      <a:lnTo>
                        <a:pt x="48" y="29"/>
                      </a:lnTo>
                      <a:lnTo>
                        <a:pt x="52" y="31"/>
                      </a:lnTo>
                      <a:lnTo>
                        <a:pt x="56" y="32"/>
                      </a:lnTo>
                      <a:lnTo>
                        <a:pt x="61" y="34"/>
                      </a:lnTo>
                      <a:lnTo>
                        <a:pt x="65" y="36"/>
                      </a:lnTo>
                      <a:lnTo>
                        <a:pt x="68" y="38"/>
                      </a:lnTo>
                      <a:lnTo>
                        <a:pt x="73" y="39"/>
                      </a:lnTo>
                      <a:lnTo>
                        <a:pt x="76" y="40"/>
                      </a:lnTo>
                      <a:lnTo>
                        <a:pt x="80" y="42"/>
                      </a:lnTo>
                      <a:lnTo>
                        <a:pt x="84" y="44"/>
                      </a:lnTo>
                      <a:lnTo>
                        <a:pt x="89" y="45"/>
                      </a:lnTo>
                      <a:lnTo>
                        <a:pt x="97" y="47"/>
                      </a:lnTo>
                      <a:lnTo>
                        <a:pt x="104" y="49"/>
                      </a:lnTo>
                      <a:lnTo>
                        <a:pt x="113" y="53"/>
                      </a:lnTo>
                      <a:lnTo>
                        <a:pt x="110" y="46"/>
                      </a:lnTo>
                      <a:lnTo>
                        <a:pt x="107" y="40"/>
                      </a:lnTo>
                      <a:lnTo>
                        <a:pt x="105" y="37"/>
                      </a:lnTo>
                      <a:lnTo>
                        <a:pt x="103" y="33"/>
                      </a:lnTo>
                      <a:lnTo>
                        <a:pt x="99" y="28"/>
                      </a:lnTo>
                      <a:lnTo>
                        <a:pt x="100" y="33"/>
                      </a:lnTo>
                      <a:lnTo>
                        <a:pt x="99" y="38"/>
                      </a:lnTo>
                      <a:lnTo>
                        <a:pt x="98" y="33"/>
                      </a:lnTo>
                      <a:lnTo>
                        <a:pt x="95" y="28"/>
                      </a:lnTo>
                      <a:lnTo>
                        <a:pt x="92" y="22"/>
                      </a:lnTo>
                      <a:lnTo>
                        <a:pt x="91" y="27"/>
                      </a:lnTo>
                      <a:lnTo>
                        <a:pt x="90" y="30"/>
                      </a:lnTo>
                      <a:lnTo>
                        <a:pt x="86" y="24"/>
                      </a:lnTo>
                      <a:lnTo>
                        <a:pt x="83" y="20"/>
                      </a:lnTo>
                      <a:lnTo>
                        <a:pt x="79" y="16"/>
                      </a:lnTo>
                      <a:lnTo>
                        <a:pt x="76" y="13"/>
                      </a:lnTo>
                      <a:lnTo>
                        <a:pt x="72" y="12"/>
                      </a:lnTo>
                      <a:lnTo>
                        <a:pt x="66" y="10"/>
                      </a:lnTo>
                      <a:lnTo>
                        <a:pt x="68" y="13"/>
                      </a:lnTo>
                      <a:lnTo>
                        <a:pt x="69" y="16"/>
                      </a:lnTo>
                      <a:lnTo>
                        <a:pt x="70" y="20"/>
                      </a:lnTo>
                      <a:lnTo>
                        <a:pt x="70" y="23"/>
                      </a:lnTo>
                      <a:lnTo>
                        <a:pt x="66" y="18"/>
                      </a:lnTo>
                      <a:lnTo>
                        <a:pt x="63" y="14"/>
                      </a:lnTo>
                      <a:lnTo>
                        <a:pt x="58" y="10"/>
                      </a:lnTo>
                      <a:lnTo>
                        <a:pt x="54" y="6"/>
                      </a:lnTo>
                      <a:lnTo>
                        <a:pt x="50" y="4"/>
                      </a:lnTo>
                      <a:lnTo>
                        <a:pt x="45" y="1"/>
                      </a:lnTo>
                      <a:lnTo>
                        <a:pt x="48" y="6"/>
                      </a:lnTo>
                      <a:lnTo>
                        <a:pt x="50" y="11"/>
                      </a:lnTo>
                      <a:lnTo>
                        <a:pt x="52" y="14"/>
                      </a:lnTo>
                      <a:lnTo>
                        <a:pt x="54" y="18"/>
                      </a:lnTo>
                      <a:lnTo>
                        <a:pt x="55" y="22"/>
                      </a:lnTo>
                      <a:lnTo>
                        <a:pt x="52" y="18"/>
                      </a:lnTo>
                      <a:lnTo>
                        <a:pt x="48" y="13"/>
                      </a:lnTo>
                      <a:lnTo>
                        <a:pt x="46" y="11"/>
                      </a:lnTo>
                      <a:lnTo>
                        <a:pt x="43" y="8"/>
                      </a:lnTo>
                      <a:lnTo>
                        <a:pt x="38" y="5"/>
                      </a:lnTo>
                      <a:lnTo>
                        <a:pt x="33" y="3"/>
                      </a:lnTo>
                      <a:lnTo>
                        <a:pt x="28" y="1"/>
                      </a:lnTo>
                      <a:lnTo>
                        <a:pt x="23" y="0"/>
                      </a:lnTo>
                      <a:lnTo>
                        <a:pt x="27" y="3"/>
                      </a:lnTo>
                      <a:lnTo>
                        <a:pt x="30" y="9"/>
                      </a:lnTo>
                      <a:lnTo>
                        <a:pt x="31" y="11"/>
                      </a:lnTo>
                      <a:lnTo>
                        <a:pt x="26" y="7"/>
                      </a:lnTo>
                      <a:lnTo>
                        <a:pt x="21" y="5"/>
                      </a:lnTo>
                      <a:lnTo>
                        <a:pt x="17" y="4"/>
                      </a:lnTo>
                      <a:lnTo>
                        <a:pt x="11" y="3"/>
                      </a:lnTo>
                      <a:lnTo>
                        <a:pt x="7" y="2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10206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32" name="Freeform 76">
                  <a:extLst>
                    <a:ext uri="{FF2B5EF4-FFF2-40B4-BE49-F238E27FC236}">
                      <a16:creationId xmlns:a16="http://schemas.microsoft.com/office/drawing/2014/main" id="{023872A3-3521-8F18-D62D-EC6CE82E64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2" y="3799"/>
                  <a:ext cx="85" cy="59"/>
                </a:xfrm>
                <a:custGeom>
                  <a:avLst/>
                  <a:gdLst>
                    <a:gd name="T0" fmla="*/ 83 w 85"/>
                    <a:gd name="T1" fmla="*/ 5 h 59"/>
                    <a:gd name="T2" fmla="*/ 81 w 85"/>
                    <a:gd name="T3" fmla="*/ 8 h 59"/>
                    <a:gd name="T4" fmla="*/ 78 w 85"/>
                    <a:gd name="T5" fmla="*/ 13 h 59"/>
                    <a:gd name="T6" fmla="*/ 77 w 85"/>
                    <a:gd name="T7" fmla="*/ 15 h 59"/>
                    <a:gd name="T8" fmla="*/ 73 w 85"/>
                    <a:gd name="T9" fmla="*/ 19 h 59"/>
                    <a:gd name="T10" fmla="*/ 69 w 85"/>
                    <a:gd name="T11" fmla="*/ 23 h 59"/>
                    <a:gd name="T12" fmla="*/ 66 w 85"/>
                    <a:gd name="T13" fmla="*/ 25 h 59"/>
                    <a:gd name="T14" fmla="*/ 61 w 85"/>
                    <a:gd name="T15" fmla="*/ 30 h 59"/>
                    <a:gd name="T16" fmla="*/ 56 w 85"/>
                    <a:gd name="T17" fmla="*/ 34 h 59"/>
                    <a:gd name="T18" fmla="*/ 52 w 85"/>
                    <a:gd name="T19" fmla="*/ 36 h 59"/>
                    <a:gd name="T20" fmla="*/ 49 w 85"/>
                    <a:gd name="T21" fmla="*/ 39 h 59"/>
                    <a:gd name="T22" fmla="*/ 43 w 85"/>
                    <a:gd name="T23" fmla="*/ 42 h 59"/>
                    <a:gd name="T24" fmla="*/ 39 w 85"/>
                    <a:gd name="T25" fmla="*/ 44 h 59"/>
                    <a:gd name="T26" fmla="*/ 33 w 85"/>
                    <a:gd name="T27" fmla="*/ 47 h 59"/>
                    <a:gd name="T28" fmla="*/ 26 w 85"/>
                    <a:gd name="T29" fmla="*/ 50 h 59"/>
                    <a:gd name="T30" fmla="*/ 20 w 85"/>
                    <a:gd name="T31" fmla="*/ 53 h 59"/>
                    <a:gd name="T32" fmla="*/ 15 w 85"/>
                    <a:gd name="T33" fmla="*/ 53 h 59"/>
                    <a:gd name="T34" fmla="*/ 10 w 85"/>
                    <a:gd name="T35" fmla="*/ 55 h 59"/>
                    <a:gd name="T36" fmla="*/ 6 w 85"/>
                    <a:gd name="T37" fmla="*/ 57 h 59"/>
                    <a:gd name="T38" fmla="*/ 0 w 85"/>
                    <a:gd name="T39" fmla="*/ 58 h 59"/>
                    <a:gd name="T40" fmla="*/ 6 w 85"/>
                    <a:gd name="T41" fmla="*/ 54 h 59"/>
                    <a:gd name="T42" fmla="*/ 10 w 85"/>
                    <a:gd name="T43" fmla="*/ 51 h 59"/>
                    <a:gd name="T44" fmla="*/ 14 w 85"/>
                    <a:gd name="T45" fmla="*/ 47 h 59"/>
                    <a:gd name="T46" fmla="*/ 18 w 85"/>
                    <a:gd name="T47" fmla="*/ 44 h 59"/>
                    <a:gd name="T48" fmla="*/ 21 w 85"/>
                    <a:gd name="T49" fmla="*/ 40 h 59"/>
                    <a:gd name="T50" fmla="*/ 27 w 85"/>
                    <a:gd name="T51" fmla="*/ 34 h 59"/>
                    <a:gd name="T52" fmla="*/ 34 w 85"/>
                    <a:gd name="T53" fmla="*/ 29 h 59"/>
                    <a:gd name="T54" fmla="*/ 43 w 85"/>
                    <a:gd name="T55" fmla="*/ 21 h 59"/>
                    <a:gd name="T56" fmla="*/ 48 w 85"/>
                    <a:gd name="T57" fmla="*/ 16 h 59"/>
                    <a:gd name="T58" fmla="*/ 52 w 85"/>
                    <a:gd name="T59" fmla="*/ 13 h 59"/>
                    <a:gd name="T60" fmla="*/ 55 w 85"/>
                    <a:gd name="T61" fmla="*/ 10 h 59"/>
                    <a:gd name="T62" fmla="*/ 60 w 85"/>
                    <a:gd name="T63" fmla="*/ 7 h 59"/>
                    <a:gd name="T64" fmla="*/ 64 w 85"/>
                    <a:gd name="T65" fmla="*/ 5 h 59"/>
                    <a:gd name="T66" fmla="*/ 68 w 85"/>
                    <a:gd name="T67" fmla="*/ 4 h 59"/>
                    <a:gd name="T68" fmla="*/ 73 w 85"/>
                    <a:gd name="T69" fmla="*/ 3 h 59"/>
                    <a:gd name="T70" fmla="*/ 76 w 85"/>
                    <a:gd name="T71" fmla="*/ 1 h 59"/>
                    <a:gd name="T72" fmla="*/ 80 w 85"/>
                    <a:gd name="T73" fmla="*/ 0 h 59"/>
                    <a:gd name="T74" fmla="*/ 84 w 85"/>
                    <a:gd name="T75" fmla="*/ 0 h 59"/>
                    <a:gd name="T76" fmla="*/ 83 w 85"/>
                    <a:gd name="T77" fmla="*/ 5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85" h="59">
                      <a:moveTo>
                        <a:pt x="83" y="5"/>
                      </a:moveTo>
                      <a:lnTo>
                        <a:pt x="81" y="8"/>
                      </a:lnTo>
                      <a:lnTo>
                        <a:pt x="78" y="13"/>
                      </a:lnTo>
                      <a:lnTo>
                        <a:pt x="77" y="15"/>
                      </a:lnTo>
                      <a:lnTo>
                        <a:pt x="73" y="19"/>
                      </a:lnTo>
                      <a:lnTo>
                        <a:pt x="69" y="23"/>
                      </a:lnTo>
                      <a:lnTo>
                        <a:pt x="66" y="25"/>
                      </a:lnTo>
                      <a:lnTo>
                        <a:pt x="61" y="30"/>
                      </a:lnTo>
                      <a:lnTo>
                        <a:pt x="56" y="34"/>
                      </a:lnTo>
                      <a:lnTo>
                        <a:pt x="52" y="36"/>
                      </a:lnTo>
                      <a:lnTo>
                        <a:pt x="49" y="39"/>
                      </a:lnTo>
                      <a:lnTo>
                        <a:pt x="43" y="42"/>
                      </a:lnTo>
                      <a:lnTo>
                        <a:pt x="39" y="44"/>
                      </a:lnTo>
                      <a:lnTo>
                        <a:pt x="33" y="47"/>
                      </a:lnTo>
                      <a:lnTo>
                        <a:pt x="26" y="50"/>
                      </a:lnTo>
                      <a:lnTo>
                        <a:pt x="20" y="53"/>
                      </a:lnTo>
                      <a:lnTo>
                        <a:pt x="15" y="53"/>
                      </a:lnTo>
                      <a:lnTo>
                        <a:pt x="10" y="55"/>
                      </a:lnTo>
                      <a:lnTo>
                        <a:pt x="6" y="57"/>
                      </a:lnTo>
                      <a:lnTo>
                        <a:pt x="0" y="58"/>
                      </a:lnTo>
                      <a:lnTo>
                        <a:pt x="6" y="54"/>
                      </a:lnTo>
                      <a:lnTo>
                        <a:pt x="10" y="51"/>
                      </a:lnTo>
                      <a:lnTo>
                        <a:pt x="14" y="47"/>
                      </a:lnTo>
                      <a:lnTo>
                        <a:pt x="18" y="44"/>
                      </a:lnTo>
                      <a:lnTo>
                        <a:pt x="21" y="40"/>
                      </a:lnTo>
                      <a:lnTo>
                        <a:pt x="27" y="34"/>
                      </a:lnTo>
                      <a:lnTo>
                        <a:pt x="34" y="29"/>
                      </a:lnTo>
                      <a:lnTo>
                        <a:pt x="43" y="21"/>
                      </a:lnTo>
                      <a:lnTo>
                        <a:pt x="48" y="16"/>
                      </a:lnTo>
                      <a:lnTo>
                        <a:pt x="52" y="13"/>
                      </a:lnTo>
                      <a:lnTo>
                        <a:pt x="55" y="10"/>
                      </a:lnTo>
                      <a:lnTo>
                        <a:pt x="60" y="7"/>
                      </a:lnTo>
                      <a:lnTo>
                        <a:pt x="64" y="5"/>
                      </a:lnTo>
                      <a:lnTo>
                        <a:pt x="68" y="4"/>
                      </a:lnTo>
                      <a:lnTo>
                        <a:pt x="73" y="3"/>
                      </a:lnTo>
                      <a:lnTo>
                        <a:pt x="76" y="1"/>
                      </a:lnTo>
                      <a:lnTo>
                        <a:pt x="80" y="0"/>
                      </a:lnTo>
                      <a:lnTo>
                        <a:pt x="84" y="0"/>
                      </a:lnTo>
                      <a:lnTo>
                        <a:pt x="83" y="5"/>
                      </a:lnTo>
                    </a:path>
                  </a:pathLst>
                </a:custGeom>
                <a:solidFill>
                  <a:srgbClr val="FF6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33" name="Freeform 77">
                  <a:extLst>
                    <a:ext uri="{FF2B5EF4-FFF2-40B4-BE49-F238E27FC236}">
                      <a16:creationId xmlns:a16="http://schemas.microsoft.com/office/drawing/2014/main" id="{1D9C02A7-28EA-CB59-58FF-D22156B7B6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4" y="3829"/>
                  <a:ext cx="60" cy="23"/>
                </a:xfrm>
                <a:custGeom>
                  <a:avLst/>
                  <a:gdLst>
                    <a:gd name="T0" fmla="*/ 57 w 60"/>
                    <a:gd name="T1" fmla="*/ 2 h 23"/>
                    <a:gd name="T2" fmla="*/ 55 w 60"/>
                    <a:gd name="T3" fmla="*/ 3 h 23"/>
                    <a:gd name="T4" fmla="*/ 52 w 60"/>
                    <a:gd name="T5" fmla="*/ 6 h 23"/>
                    <a:gd name="T6" fmla="*/ 48 w 60"/>
                    <a:gd name="T7" fmla="*/ 8 h 23"/>
                    <a:gd name="T8" fmla="*/ 44 w 60"/>
                    <a:gd name="T9" fmla="*/ 9 h 23"/>
                    <a:gd name="T10" fmla="*/ 41 w 60"/>
                    <a:gd name="T11" fmla="*/ 11 h 23"/>
                    <a:gd name="T12" fmla="*/ 36 w 60"/>
                    <a:gd name="T13" fmla="*/ 13 h 23"/>
                    <a:gd name="T14" fmla="*/ 33 w 60"/>
                    <a:gd name="T15" fmla="*/ 15 h 23"/>
                    <a:gd name="T16" fmla="*/ 25 w 60"/>
                    <a:gd name="T17" fmla="*/ 17 h 23"/>
                    <a:gd name="T18" fmla="*/ 20 w 60"/>
                    <a:gd name="T19" fmla="*/ 19 h 23"/>
                    <a:gd name="T20" fmla="*/ 14 w 60"/>
                    <a:gd name="T21" fmla="*/ 20 h 23"/>
                    <a:gd name="T22" fmla="*/ 8 w 60"/>
                    <a:gd name="T23" fmla="*/ 21 h 23"/>
                    <a:gd name="T24" fmla="*/ 0 w 60"/>
                    <a:gd name="T25" fmla="*/ 22 h 23"/>
                    <a:gd name="T26" fmla="*/ 9 w 60"/>
                    <a:gd name="T27" fmla="*/ 18 h 23"/>
                    <a:gd name="T28" fmla="*/ 14 w 60"/>
                    <a:gd name="T29" fmla="*/ 16 h 23"/>
                    <a:gd name="T30" fmla="*/ 26 w 60"/>
                    <a:gd name="T31" fmla="*/ 10 h 23"/>
                    <a:gd name="T32" fmla="*/ 32 w 60"/>
                    <a:gd name="T33" fmla="*/ 8 h 23"/>
                    <a:gd name="T34" fmla="*/ 37 w 60"/>
                    <a:gd name="T35" fmla="*/ 5 h 23"/>
                    <a:gd name="T36" fmla="*/ 40 w 60"/>
                    <a:gd name="T37" fmla="*/ 3 h 23"/>
                    <a:gd name="T38" fmla="*/ 44 w 60"/>
                    <a:gd name="T39" fmla="*/ 3 h 23"/>
                    <a:gd name="T40" fmla="*/ 48 w 60"/>
                    <a:gd name="T41" fmla="*/ 2 h 23"/>
                    <a:gd name="T42" fmla="*/ 52 w 60"/>
                    <a:gd name="T43" fmla="*/ 2 h 23"/>
                    <a:gd name="T44" fmla="*/ 55 w 60"/>
                    <a:gd name="T45" fmla="*/ 2 h 23"/>
                    <a:gd name="T46" fmla="*/ 59 w 60"/>
                    <a:gd name="T47" fmla="*/ 0 h 23"/>
                    <a:gd name="T48" fmla="*/ 57 w 60"/>
                    <a:gd name="T49" fmla="*/ 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0" h="23">
                      <a:moveTo>
                        <a:pt x="57" y="2"/>
                      </a:moveTo>
                      <a:lnTo>
                        <a:pt x="55" y="3"/>
                      </a:lnTo>
                      <a:lnTo>
                        <a:pt x="52" y="6"/>
                      </a:lnTo>
                      <a:lnTo>
                        <a:pt x="48" y="8"/>
                      </a:lnTo>
                      <a:lnTo>
                        <a:pt x="44" y="9"/>
                      </a:lnTo>
                      <a:lnTo>
                        <a:pt x="41" y="11"/>
                      </a:lnTo>
                      <a:lnTo>
                        <a:pt x="36" y="13"/>
                      </a:lnTo>
                      <a:lnTo>
                        <a:pt x="33" y="15"/>
                      </a:lnTo>
                      <a:lnTo>
                        <a:pt x="25" y="17"/>
                      </a:lnTo>
                      <a:lnTo>
                        <a:pt x="20" y="19"/>
                      </a:lnTo>
                      <a:lnTo>
                        <a:pt x="14" y="20"/>
                      </a:lnTo>
                      <a:lnTo>
                        <a:pt x="8" y="21"/>
                      </a:lnTo>
                      <a:lnTo>
                        <a:pt x="0" y="22"/>
                      </a:lnTo>
                      <a:lnTo>
                        <a:pt x="9" y="18"/>
                      </a:lnTo>
                      <a:lnTo>
                        <a:pt x="14" y="16"/>
                      </a:lnTo>
                      <a:lnTo>
                        <a:pt x="26" y="10"/>
                      </a:lnTo>
                      <a:lnTo>
                        <a:pt x="32" y="8"/>
                      </a:lnTo>
                      <a:lnTo>
                        <a:pt x="37" y="5"/>
                      </a:lnTo>
                      <a:lnTo>
                        <a:pt x="40" y="3"/>
                      </a:lnTo>
                      <a:lnTo>
                        <a:pt x="44" y="3"/>
                      </a:lnTo>
                      <a:lnTo>
                        <a:pt x="48" y="2"/>
                      </a:lnTo>
                      <a:lnTo>
                        <a:pt x="52" y="2"/>
                      </a:lnTo>
                      <a:lnTo>
                        <a:pt x="55" y="2"/>
                      </a:lnTo>
                      <a:lnTo>
                        <a:pt x="59" y="0"/>
                      </a:lnTo>
                      <a:lnTo>
                        <a:pt x="57" y="2"/>
                      </a:lnTo>
                    </a:path>
                  </a:pathLst>
                </a:custGeom>
                <a:solidFill>
                  <a:srgbClr val="FF602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34" name="Freeform 78">
                  <a:extLst>
                    <a:ext uri="{FF2B5EF4-FFF2-40B4-BE49-F238E27FC236}">
                      <a16:creationId xmlns:a16="http://schemas.microsoft.com/office/drawing/2014/main" id="{C7823E3D-1E7F-76F0-83B6-88F334EFBD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7" y="3834"/>
                  <a:ext cx="47" cy="17"/>
                </a:xfrm>
                <a:custGeom>
                  <a:avLst/>
                  <a:gdLst>
                    <a:gd name="T0" fmla="*/ 42 w 47"/>
                    <a:gd name="T1" fmla="*/ 3 h 17"/>
                    <a:gd name="T2" fmla="*/ 38 w 47"/>
                    <a:gd name="T3" fmla="*/ 4 h 17"/>
                    <a:gd name="T4" fmla="*/ 34 w 47"/>
                    <a:gd name="T5" fmla="*/ 6 h 17"/>
                    <a:gd name="T6" fmla="*/ 30 w 47"/>
                    <a:gd name="T7" fmla="*/ 9 h 17"/>
                    <a:gd name="T8" fmla="*/ 27 w 47"/>
                    <a:gd name="T9" fmla="*/ 11 h 17"/>
                    <a:gd name="T10" fmla="*/ 23 w 47"/>
                    <a:gd name="T11" fmla="*/ 12 h 17"/>
                    <a:gd name="T12" fmla="*/ 19 w 47"/>
                    <a:gd name="T13" fmla="*/ 14 h 17"/>
                    <a:gd name="T14" fmla="*/ 15 w 47"/>
                    <a:gd name="T15" fmla="*/ 16 h 17"/>
                    <a:gd name="T16" fmla="*/ 12 w 47"/>
                    <a:gd name="T17" fmla="*/ 16 h 17"/>
                    <a:gd name="T18" fmla="*/ 7 w 47"/>
                    <a:gd name="T19" fmla="*/ 16 h 17"/>
                    <a:gd name="T20" fmla="*/ 0 w 47"/>
                    <a:gd name="T21" fmla="*/ 14 h 17"/>
                    <a:gd name="T22" fmla="*/ 8 w 47"/>
                    <a:gd name="T23" fmla="*/ 12 h 17"/>
                    <a:gd name="T24" fmla="*/ 15 w 47"/>
                    <a:gd name="T25" fmla="*/ 12 h 17"/>
                    <a:gd name="T26" fmla="*/ 22 w 47"/>
                    <a:gd name="T27" fmla="*/ 9 h 17"/>
                    <a:gd name="T28" fmla="*/ 27 w 47"/>
                    <a:gd name="T29" fmla="*/ 6 h 17"/>
                    <a:gd name="T30" fmla="*/ 32 w 47"/>
                    <a:gd name="T31" fmla="*/ 4 h 17"/>
                    <a:gd name="T32" fmla="*/ 38 w 47"/>
                    <a:gd name="T33" fmla="*/ 1 h 17"/>
                    <a:gd name="T34" fmla="*/ 42 w 47"/>
                    <a:gd name="T35" fmla="*/ 1 h 17"/>
                    <a:gd name="T36" fmla="*/ 46 w 47"/>
                    <a:gd name="T37" fmla="*/ 0 h 17"/>
                    <a:gd name="T38" fmla="*/ 42 w 47"/>
                    <a:gd name="T39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7" h="17">
                      <a:moveTo>
                        <a:pt x="42" y="3"/>
                      </a:moveTo>
                      <a:lnTo>
                        <a:pt x="38" y="4"/>
                      </a:lnTo>
                      <a:lnTo>
                        <a:pt x="34" y="6"/>
                      </a:lnTo>
                      <a:lnTo>
                        <a:pt x="30" y="9"/>
                      </a:lnTo>
                      <a:lnTo>
                        <a:pt x="27" y="11"/>
                      </a:lnTo>
                      <a:lnTo>
                        <a:pt x="23" y="12"/>
                      </a:lnTo>
                      <a:lnTo>
                        <a:pt x="19" y="14"/>
                      </a:lnTo>
                      <a:lnTo>
                        <a:pt x="15" y="16"/>
                      </a:lnTo>
                      <a:lnTo>
                        <a:pt x="12" y="16"/>
                      </a:lnTo>
                      <a:lnTo>
                        <a:pt x="7" y="16"/>
                      </a:lnTo>
                      <a:lnTo>
                        <a:pt x="0" y="14"/>
                      </a:lnTo>
                      <a:lnTo>
                        <a:pt x="8" y="12"/>
                      </a:lnTo>
                      <a:lnTo>
                        <a:pt x="15" y="12"/>
                      </a:lnTo>
                      <a:lnTo>
                        <a:pt x="22" y="9"/>
                      </a:lnTo>
                      <a:lnTo>
                        <a:pt x="27" y="6"/>
                      </a:lnTo>
                      <a:lnTo>
                        <a:pt x="32" y="4"/>
                      </a:lnTo>
                      <a:lnTo>
                        <a:pt x="38" y="1"/>
                      </a:lnTo>
                      <a:lnTo>
                        <a:pt x="42" y="1"/>
                      </a:lnTo>
                      <a:lnTo>
                        <a:pt x="46" y="0"/>
                      </a:lnTo>
                      <a:lnTo>
                        <a:pt x="42" y="3"/>
                      </a:lnTo>
                    </a:path>
                  </a:pathLst>
                </a:custGeom>
                <a:solidFill>
                  <a:srgbClr val="FF602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35" name="Freeform 79">
                  <a:extLst>
                    <a:ext uri="{FF2B5EF4-FFF2-40B4-BE49-F238E27FC236}">
                      <a16:creationId xmlns:a16="http://schemas.microsoft.com/office/drawing/2014/main" id="{BC36E16B-FF52-D122-ED96-26FCBD6C1F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2" y="3594"/>
                  <a:ext cx="193" cy="125"/>
                </a:xfrm>
                <a:custGeom>
                  <a:avLst/>
                  <a:gdLst>
                    <a:gd name="T0" fmla="*/ 10 w 193"/>
                    <a:gd name="T1" fmla="*/ 35 h 125"/>
                    <a:gd name="T2" fmla="*/ 18 w 193"/>
                    <a:gd name="T3" fmla="*/ 30 h 125"/>
                    <a:gd name="T4" fmla="*/ 25 w 193"/>
                    <a:gd name="T5" fmla="*/ 23 h 125"/>
                    <a:gd name="T6" fmla="*/ 32 w 193"/>
                    <a:gd name="T7" fmla="*/ 15 h 125"/>
                    <a:gd name="T8" fmla="*/ 40 w 193"/>
                    <a:gd name="T9" fmla="*/ 10 h 125"/>
                    <a:gd name="T10" fmla="*/ 48 w 193"/>
                    <a:gd name="T11" fmla="*/ 5 h 125"/>
                    <a:gd name="T12" fmla="*/ 57 w 193"/>
                    <a:gd name="T13" fmla="*/ 1 h 125"/>
                    <a:gd name="T14" fmla="*/ 66 w 193"/>
                    <a:gd name="T15" fmla="*/ 0 h 125"/>
                    <a:gd name="T16" fmla="*/ 74 w 193"/>
                    <a:gd name="T17" fmla="*/ 2 h 125"/>
                    <a:gd name="T18" fmla="*/ 84 w 193"/>
                    <a:gd name="T19" fmla="*/ 6 h 125"/>
                    <a:gd name="T20" fmla="*/ 97 w 193"/>
                    <a:gd name="T21" fmla="*/ 10 h 125"/>
                    <a:gd name="T22" fmla="*/ 112 w 193"/>
                    <a:gd name="T23" fmla="*/ 19 h 125"/>
                    <a:gd name="T24" fmla="*/ 126 w 193"/>
                    <a:gd name="T25" fmla="*/ 27 h 125"/>
                    <a:gd name="T26" fmla="*/ 137 w 193"/>
                    <a:gd name="T27" fmla="*/ 34 h 125"/>
                    <a:gd name="T28" fmla="*/ 145 w 193"/>
                    <a:gd name="T29" fmla="*/ 40 h 125"/>
                    <a:gd name="T30" fmla="*/ 157 w 193"/>
                    <a:gd name="T31" fmla="*/ 47 h 125"/>
                    <a:gd name="T32" fmla="*/ 169 w 193"/>
                    <a:gd name="T33" fmla="*/ 54 h 125"/>
                    <a:gd name="T34" fmla="*/ 177 w 193"/>
                    <a:gd name="T35" fmla="*/ 61 h 125"/>
                    <a:gd name="T36" fmla="*/ 185 w 193"/>
                    <a:gd name="T37" fmla="*/ 68 h 125"/>
                    <a:gd name="T38" fmla="*/ 191 w 193"/>
                    <a:gd name="T39" fmla="*/ 76 h 125"/>
                    <a:gd name="T40" fmla="*/ 191 w 193"/>
                    <a:gd name="T41" fmla="*/ 84 h 125"/>
                    <a:gd name="T42" fmla="*/ 185 w 193"/>
                    <a:gd name="T43" fmla="*/ 88 h 125"/>
                    <a:gd name="T44" fmla="*/ 179 w 193"/>
                    <a:gd name="T45" fmla="*/ 92 h 125"/>
                    <a:gd name="T46" fmla="*/ 177 w 193"/>
                    <a:gd name="T47" fmla="*/ 96 h 125"/>
                    <a:gd name="T48" fmla="*/ 180 w 193"/>
                    <a:gd name="T49" fmla="*/ 124 h 125"/>
                    <a:gd name="T50" fmla="*/ 169 w 193"/>
                    <a:gd name="T51" fmla="*/ 108 h 125"/>
                    <a:gd name="T52" fmla="*/ 154 w 193"/>
                    <a:gd name="T53" fmla="*/ 93 h 125"/>
                    <a:gd name="T54" fmla="*/ 141 w 193"/>
                    <a:gd name="T55" fmla="*/ 82 h 125"/>
                    <a:gd name="T56" fmla="*/ 129 w 193"/>
                    <a:gd name="T57" fmla="*/ 75 h 125"/>
                    <a:gd name="T58" fmla="*/ 112 w 193"/>
                    <a:gd name="T59" fmla="*/ 71 h 125"/>
                    <a:gd name="T60" fmla="*/ 102 w 193"/>
                    <a:gd name="T61" fmla="*/ 69 h 125"/>
                    <a:gd name="T62" fmla="*/ 102 w 193"/>
                    <a:gd name="T63" fmla="*/ 72 h 125"/>
                    <a:gd name="T64" fmla="*/ 108 w 193"/>
                    <a:gd name="T65" fmla="*/ 78 h 125"/>
                    <a:gd name="T66" fmla="*/ 81 w 193"/>
                    <a:gd name="T67" fmla="*/ 74 h 125"/>
                    <a:gd name="T68" fmla="*/ 59 w 193"/>
                    <a:gd name="T69" fmla="*/ 73 h 125"/>
                    <a:gd name="T70" fmla="*/ 40 w 193"/>
                    <a:gd name="T71" fmla="*/ 78 h 125"/>
                    <a:gd name="T72" fmla="*/ 18 w 193"/>
                    <a:gd name="T73" fmla="*/ 87 h 125"/>
                    <a:gd name="T74" fmla="*/ 2 w 193"/>
                    <a:gd name="T75" fmla="*/ 96 h 125"/>
                    <a:gd name="T76" fmla="*/ 1 w 193"/>
                    <a:gd name="T77" fmla="*/ 88 h 125"/>
                    <a:gd name="T78" fmla="*/ 0 w 193"/>
                    <a:gd name="T79" fmla="*/ 80 h 125"/>
                    <a:gd name="T80" fmla="*/ 2 w 193"/>
                    <a:gd name="T81" fmla="*/ 73 h 125"/>
                    <a:gd name="T82" fmla="*/ 6 w 193"/>
                    <a:gd name="T83" fmla="*/ 66 h 125"/>
                    <a:gd name="T84" fmla="*/ 9 w 193"/>
                    <a:gd name="T85" fmla="*/ 57 h 125"/>
                    <a:gd name="T86" fmla="*/ 10 w 193"/>
                    <a:gd name="T87" fmla="*/ 47 h 125"/>
                    <a:gd name="T88" fmla="*/ 10 w 193"/>
                    <a:gd name="T89" fmla="*/ 40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3" h="125">
                      <a:moveTo>
                        <a:pt x="5" y="36"/>
                      </a:moveTo>
                      <a:lnTo>
                        <a:pt x="10" y="35"/>
                      </a:lnTo>
                      <a:lnTo>
                        <a:pt x="14" y="32"/>
                      </a:lnTo>
                      <a:lnTo>
                        <a:pt x="18" y="30"/>
                      </a:lnTo>
                      <a:lnTo>
                        <a:pt x="22" y="26"/>
                      </a:lnTo>
                      <a:lnTo>
                        <a:pt x="25" y="23"/>
                      </a:lnTo>
                      <a:lnTo>
                        <a:pt x="29" y="19"/>
                      </a:lnTo>
                      <a:lnTo>
                        <a:pt x="32" y="15"/>
                      </a:lnTo>
                      <a:lnTo>
                        <a:pt x="36" y="12"/>
                      </a:lnTo>
                      <a:lnTo>
                        <a:pt x="40" y="10"/>
                      </a:lnTo>
                      <a:lnTo>
                        <a:pt x="44" y="7"/>
                      </a:lnTo>
                      <a:lnTo>
                        <a:pt x="48" y="5"/>
                      </a:lnTo>
                      <a:lnTo>
                        <a:pt x="52" y="2"/>
                      </a:lnTo>
                      <a:lnTo>
                        <a:pt x="57" y="1"/>
                      </a:lnTo>
                      <a:lnTo>
                        <a:pt x="61" y="0"/>
                      </a:lnTo>
                      <a:lnTo>
                        <a:pt x="66" y="0"/>
                      </a:lnTo>
                      <a:lnTo>
                        <a:pt x="69" y="1"/>
                      </a:lnTo>
                      <a:lnTo>
                        <a:pt x="74" y="2"/>
                      </a:lnTo>
                      <a:lnTo>
                        <a:pt x="80" y="4"/>
                      </a:lnTo>
                      <a:lnTo>
                        <a:pt x="84" y="6"/>
                      </a:lnTo>
                      <a:lnTo>
                        <a:pt x="91" y="8"/>
                      </a:lnTo>
                      <a:lnTo>
                        <a:pt x="97" y="10"/>
                      </a:lnTo>
                      <a:lnTo>
                        <a:pt x="103" y="14"/>
                      </a:lnTo>
                      <a:lnTo>
                        <a:pt x="112" y="19"/>
                      </a:lnTo>
                      <a:lnTo>
                        <a:pt x="120" y="24"/>
                      </a:lnTo>
                      <a:lnTo>
                        <a:pt x="126" y="27"/>
                      </a:lnTo>
                      <a:lnTo>
                        <a:pt x="132" y="31"/>
                      </a:lnTo>
                      <a:lnTo>
                        <a:pt x="137" y="34"/>
                      </a:lnTo>
                      <a:lnTo>
                        <a:pt x="142" y="37"/>
                      </a:lnTo>
                      <a:lnTo>
                        <a:pt x="145" y="40"/>
                      </a:lnTo>
                      <a:lnTo>
                        <a:pt x="151" y="43"/>
                      </a:lnTo>
                      <a:lnTo>
                        <a:pt x="157" y="47"/>
                      </a:lnTo>
                      <a:lnTo>
                        <a:pt x="162" y="51"/>
                      </a:lnTo>
                      <a:lnTo>
                        <a:pt x="169" y="54"/>
                      </a:lnTo>
                      <a:lnTo>
                        <a:pt x="174" y="58"/>
                      </a:lnTo>
                      <a:lnTo>
                        <a:pt x="177" y="61"/>
                      </a:lnTo>
                      <a:lnTo>
                        <a:pt x="181" y="64"/>
                      </a:lnTo>
                      <a:lnTo>
                        <a:pt x="185" y="68"/>
                      </a:lnTo>
                      <a:lnTo>
                        <a:pt x="188" y="72"/>
                      </a:lnTo>
                      <a:lnTo>
                        <a:pt x="191" y="76"/>
                      </a:lnTo>
                      <a:lnTo>
                        <a:pt x="192" y="80"/>
                      </a:lnTo>
                      <a:lnTo>
                        <a:pt x="191" y="84"/>
                      </a:lnTo>
                      <a:lnTo>
                        <a:pt x="189" y="86"/>
                      </a:lnTo>
                      <a:lnTo>
                        <a:pt x="185" y="88"/>
                      </a:lnTo>
                      <a:lnTo>
                        <a:pt x="182" y="90"/>
                      </a:lnTo>
                      <a:lnTo>
                        <a:pt x="179" y="92"/>
                      </a:lnTo>
                      <a:lnTo>
                        <a:pt x="177" y="93"/>
                      </a:lnTo>
                      <a:lnTo>
                        <a:pt x="177" y="96"/>
                      </a:lnTo>
                      <a:lnTo>
                        <a:pt x="177" y="98"/>
                      </a:lnTo>
                      <a:lnTo>
                        <a:pt x="180" y="124"/>
                      </a:lnTo>
                      <a:lnTo>
                        <a:pt x="174" y="114"/>
                      </a:lnTo>
                      <a:lnTo>
                        <a:pt x="169" y="108"/>
                      </a:lnTo>
                      <a:lnTo>
                        <a:pt x="163" y="102"/>
                      </a:lnTo>
                      <a:lnTo>
                        <a:pt x="154" y="93"/>
                      </a:lnTo>
                      <a:lnTo>
                        <a:pt x="146" y="87"/>
                      </a:lnTo>
                      <a:lnTo>
                        <a:pt x="141" y="82"/>
                      </a:lnTo>
                      <a:lnTo>
                        <a:pt x="135" y="79"/>
                      </a:lnTo>
                      <a:lnTo>
                        <a:pt x="129" y="75"/>
                      </a:lnTo>
                      <a:lnTo>
                        <a:pt x="121" y="72"/>
                      </a:lnTo>
                      <a:lnTo>
                        <a:pt x="112" y="71"/>
                      </a:lnTo>
                      <a:lnTo>
                        <a:pt x="105" y="70"/>
                      </a:lnTo>
                      <a:lnTo>
                        <a:pt x="102" y="69"/>
                      </a:lnTo>
                      <a:lnTo>
                        <a:pt x="101" y="71"/>
                      </a:lnTo>
                      <a:lnTo>
                        <a:pt x="102" y="72"/>
                      </a:lnTo>
                      <a:lnTo>
                        <a:pt x="103" y="73"/>
                      </a:lnTo>
                      <a:lnTo>
                        <a:pt x="108" y="78"/>
                      </a:lnTo>
                      <a:lnTo>
                        <a:pt x="94" y="75"/>
                      </a:lnTo>
                      <a:lnTo>
                        <a:pt x="81" y="74"/>
                      </a:lnTo>
                      <a:lnTo>
                        <a:pt x="70" y="73"/>
                      </a:lnTo>
                      <a:lnTo>
                        <a:pt x="59" y="73"/>
                      </a:lnTo>
                      <a:lnTo>
                        <a:pt x="50" y="75"/>
                      </a:lnTo>
                      <a:lnTo>
                        <a:pt x="40" y="78"/>
                      </a:lnTo>
                      <a:lnTo>
                        <a:pt x="28" y="82"/>
                      </a:lnTo>
                      <a:lnTo>
                        <a:pt x="18" y="87"/>
                      </a:lnTo>
                      <a:lnTo>
                        <a:pt x="11" y="92"/>
                      </a:lnTo>
                      <a:lnTo>
                        <a:pt x="2" y="96"/>
                      </a:lnTo>
                      <a:lnTo>
                        <a:pt x="2" y="92"/>
                      </a:lnTo>
                      <a:lnTo>
                        <a:pt x="1" y="88"/>
                      </a:lnTo>
                      <a:lnTo>
                        <a:pt x="0" y="84"/>
                      </a:lnTo>
                      <a:lnTo>
                        <a:pt x="0" y="80"/>
                      </a:lnTo>
                      <a:lnTo>
                        <a:pt x="1" y="76"/>
                      </a:lnTo>
                      <a:lnTo>
                        <a:pt x="2" y="73"/>
                      </a:lnTo>
                      <a:lnTo>
                        <a:pt x="4" y="70"/>
                      </a:lnTo>
                      <a:lnTo>
                        <a:pt x="6" y="66"/>
                      </a:lnTo>
                      <a:lnTo>
                        <a:pt x="8" y="62"/>
                      </a:lnTo>
                      <a:lnTo>
                        <a:pt x="9" y="57"/>
                      </a:lnTo>
                      <a:lnTo>
                        <a:pt x="10" y="52"/>
                      </a:lnTo>
                      <a:lnTo>
                        <a:pt x="10" y="47"/>
                      </a:lnTo>
                      <a:lnTo>
                        <a:pt x="10" y="43"/>
                      </a:lnTo>
                      <a:lnTo>
                        <a:pt x="10" y="40"/>
                      </a:lnTo>
                      <a:lnTo>
                        <a:pt x="5" y="3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36" name="Freeform 80">
                  <a:extLst>
                    <a:ext uri="{FF2B5EF4-FFF2-40B4-BE49-F238E27FC236}">
                      <a16:creationId xmlns:a16="http://schemas.microsoft.com/office/drawing/2014/main" id="{F4981056-B113-9D5A-A11A-7E3C068AF9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3677"/>
                  <a:ext cx="161" cy="147"/>
                </a:xfrm>
                <a:custGeom>
                  <a:avLst/>
                  <a:gdLst>
                    <a:gd name="T0" fmla="*/ 15 w 161"/>
                    <a:gd name="T1" fmla="*/ 22 h 147"/>
                    <a:gd name="T2" fmla="*/ 30 w 161"/>
                    <a:gd name="T3" fmla="*/ 13 h 147"/>
                    <a:gd name="T4" fmla="*/ 45 w 161"/>
                    <a:gd name="T5" fmla="*/ 7 h 147"/>
                    <a:gd name="T6" fmla="*/ 57 w 161"/>
                    <a:gd name="T7" fmla="*/ 2 h 147"/>
                    <a:gd name="T8" fmla="*/ 70 w 161"/>
                    <a:gd name="T9" fmla="*/ 0 h 147"/>
                    <a:gd name="T10" fmla="*/ 83 w 161"/>
                    <a:gd name="T11" fmla="*/ 0 h 147"/>
                    <a:gd name="T12" fmla="*/ 97 w 161"/>
                    <a:gd name="T13" fmla="*/ 1 h 147"/>
                    <a:gd name="T14" fmla="*/ 116 w 161"/>
                    <a:gd name="T15" fmla="*/ 3 h 147"/>
                    <a:gd name="T16" fmla="*/ 129 w 161"/>
                    <a:gd name="T17" fmla="*/ 10 h 147"/>
                    <a:gd name="T18" fmla="*/ 137 w 161"/>
                    <a:gd name="T19" fmla="*/ 19 h 147"/>
                    <a:gd name="T20" fmla="*/ 144 w 161"/>
                    <a:gd name="T21" fmla="*/ 31 h 147"/>
                    <a:gd name="T22" fmla="*/ 148 w 161"/>
                    <a:gd name="T23" fmla="*/ 47 h 147"/>
                    <a:gd name="T24" fmla="*/ 150 w 161"/>
                    <a:gd name="T25" fmla="*/ 56 h 147"/>
                    <a:gd name="T26" fmla="*/ 155 w 161"/>
                    <a:gd name="T27" fmla="*/ 63 h 147"/>
                    <a:gd name="T28" fmla="*/ 157 w 161"/>
                    <a:gd name="T29" fmla="*/ 69 h 147"/>
                    <a:gd name="T30" fmla="*/ 153 w 161"/>
                    <a:gd name="T31" fmla="*/ 76 h 147"/>
                    <a:gd name="T32" fmla="*/ 150 w 161"/>
                    <a:gd name="T33" fmla="*/ 84 h 147"/>
                    <a:gd name="T34" fmla="*/ 149 w 161"/>
                    <a:gd name="T35" fmla="*/ 92 h 147"/>
                    <a:gd name="T36" fmla="*/ 150 w 161"/>
                    <a:gd name="T37" fmla="*/ 101 h 147"/>
                    <a:gd name="T38" fmla="*/ 157 w 161"/>
                    <a:gd name="T39" fmla="*/ 113 h 147"/>
                    <a:gd name="T40" fmla="*/ 147 w 161"/>
                    <a:gd name="T41" fmla="*/ 116 h 147"/>
                    <a:gd name="T42" fmla="*/ 138 w 161"/>
                    <a:gd name="T43" fmla="*/ 121 h 147"/>
                    <a:gd name="T44" fmla="*/ 129 w 161"/>
                    <a:gd name="T45" fmla="*/ 127 h 147"/>
                    <a:gd name="T46" fmla="*/ 119 w 161"/>
                    <a:gd name="T47" fmla="*/ 134 h 147"/>
                    <a:gd name="T48" fmla="*/ 104 w 161"/>
                    <a:gd name="T49" fmla="*/ 140 h 147"/>
                    <a:gd name="T50" fmla="*/ 92 w 161"/>
                    <a:gd name="T51" fmla="*/ 144 h 147"/>
                    <a:gd name="T52" fmla="*/ 77 w 161"/>
                    <a:gd name="T53" fmla="*/ 146 h 147"/>
                    <a:gd name="T54" fmla="*/ 63 w 161"/>
                    <a:gd name="T55" fmla="*/ 145 h 147"/>
                    <a:gd name="T56" fmla="*/ 52 w 161"/>
                    <a:gd name="T57" fmla="*/ 144 h 147"/>
                    <a:gd name="T58" fmla="*/ 40 w 161"/>
                    <a:gd name="T59" fmla="*/ 140 h 147"/>
                    <a:gd name="T60" fmla="*/ 30 w 161"/>
                    <a:gd name="T61" fmla="*/ 133 h 147"/>
                    <a:gd name="T62" fmla="*/ 14 w 161"/>
                    <a:gd name="T63" fmla="*/ 122 h 147"/>
                    <a:gd name="T64" fmla="*/ 6 w 161"/>
                    <a:gd name="T65" fmla="*/ 110 h 147"/>
                    <a:gd name="T66" fmla="*/ 4 w 161"/>
                    <a:gd name="T67" fmla="*/ 99 h 147"/>
                    <a:gd name="T68" fmla="*/ 0 w 161"/>
                    <a:gd name="T69" fmla="*/ 72 h 147"/>
                    <a:gd name="T70" fmla="*/ 0 w 161"/>
                    <a:gd name="T71" fmla="*/ 50 h 147"/>
                    <a:gd name="T72" fmla="*/ 2 w 161"/>
                    <a:gd name="T73" fmla="*/ 44 h 147"/>
                    <a:gd name="T74" fmla="*/ 4 w 161"/>
                    <a:gd name="T75" fmla="*/ 36 h 147"/>
                    <a:gd name="T76" fmla="*/ 9 w 161"/>
                    <a:gd name="T77" fmla="*/ 28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61" h="147">
                      <a:moveTo>
                        <a:pt x="9" y="28"/>
                      </a:moveTo>
                      <a:lnTo>
                        <a:pt x="15" y="22"/>
                      </a:lnTo>
                      <a:lnTo>
                        <a:pt x="22" y="18"/>
                      </a:lnTo>
                      <a:lnTo>
                        <a:pt x="30" y="13"/>
                      </a:lnTo>
                      <a:lnTo>
                        <a:pt x="37" y="11"/>
                      </a:lnTo>
                      <a:lnTo>
                        <a:pt x="45" y="7"/>
                      </a:lnTo>
                      <a:lnTo>
                        <a:pt x="51" y="4"/>
                      </a:lnTo>
                      <a:lnTo>
                        <a:pt x="57" y="2"/>
                      </a:lnTo>
                      <a:lnTo>
                        <a:pt x="65" y="1"/>
                      </a:lnTo>
                      <a:lnTo>
                        <a:pt x="70" y="0"/>
                      </a:lnTo>
                      <a:lnTo>
                        <a:pt x="76" y="0"/>
                      </a:lnTo>
                      <a:lnTo>
                        <a:pt x="83" y="0"/>
                      </a:lnTo>
                      <a:lnTo>
                        <a:pt x="90" y="0"/>
                      </a:lnTo>
                      <a:lnTo>
                        <a:pt x="97" y="1"/>
                      </a:lnTo>
                      <a:lnTo>
                        <a:pt x="106" y="2"/>
                      </a:lnTo>
                      <a:lnTo>
                        <a:pt x="116" y="3"/>
                      </a:lnTo>
                      <a:lnTo>
                        <a:pt x="123" y="4"/>
                      </a:lnTo>
                      <a:lnTo>
                        <a:pt x="129" y="10"/>
                      </a:lnTo>
                      <a:lnTo>
                        <a:pt x="134" y="14"/>
                      </a:lnTo>
                      <a:lnTo>
                        <a:pt x="137" y="19"/>
                      </a:lnTo>
                      <a:lnTo>
                        <a:pt x="141" y="25"/>
                      </a:lnTo>
                      <a:lnTo>
                        <a:pt x="144" y="31"/>
                      </a:lnTo>
                      <a:lnTo>
                        <a:pt x="147" y="39"/>
                      </a:lnTo>
                      <a:lnTo>
                        <a:pt x="148" y="47"/>
                      </a:lnTo>
                      <a:lnTo>
                        <a:pt x="149" y="52"/>
                      </a:lnTo>
                      <a:lnTo>
                        <a:pt x="150" y="56"/>
                      </a:lnTo>
                      <a:lnTo>
                        <a:pt x="152" y="60"/>
                      </a:lnTo>
                      <a:lnTo>
                        <a:pt x="155" y="63"/>
                      </a:lnTo>
                      <a:lnTo>
                        <a:pt x="160" y="66"/>
                      </a:lnTo>
                      <a:lnTo>
                        <a:pt x="157" y="69"/>
                      </a:lnTo>
                      <a:lnTo>
                        <a:pt x="155" y="72"/>
                      </a:lnTo>
                      <a:lnTo>
                        <a:pt x="153" y="76"/>
                      </a:lnTo>
                      <a:lnTo>
                        <a:pt x="151" y="80"/>
                      </a:lnTo>
                      <a:lnTo>
                        <a:pt x="150" y="84"/>
                      </a:lnTo>
                      <a:lnTo>
                        <a:pt x="149" y="88"/>
                      </a:lnTo>
                      <a:lnTo>
                        <a:pt x="149" y="92"/>
                      </a:lnTo>
                      <a:lnTo>
                        <a:pt x="149" y="97"/>
                      </a:lnTo>
                      <a:lnTo>
                        <a:pt x="150" y="101"/>
                      </a:lnTo>
                      <a:lnTo>
                        <a:pt x="151" y="106"/>
                      </a:lnTo>
                      <a:lnTo>
                        <a:pt x="157" y="113"/>
                      </a:lnTo>
                      <a:lnTo>
                        <a:pt x="151" y="114"/>
                      </a:lnTo>
                      <a:lnTo>
                        <a:pt x="147" y="116"/>
                      </a:lnTo>
                      <a:lnTo>
                        <a:pt x="143" y="118"/>
                      </a:lnTo>
                      <a:lnTo>
                        <a:pt x="138" y="121"/>
                      </a:lnTo>
                      <a:lnTo>
                        <a:pt x="134" y="123"/>
                      </a:lnTo>
                      <a:lnTo>
                        <a:pt x="129" y="127"/>
                      </a:lnTo>
                      <a:lnTo>
                        <a:pt x="123" y="130"/>
                      </a:lnTo>
                      <a:lnTo>
                        <a:pt x="119" y="134"/>
                      </a:lnTo>
                      <a:lnTo>
                        <a:pt x="113" y="136"/>
                      </a:lnTo>
                      <a:lnTo>
                        <a:pt x="104" y="140"/>
                      </a:lnTo>
                      <a:lnTo>
                        <a:pt x="98" y="143"/>
                      </a:lnTo>
                      <a:lnTo>
                        <a:pt x="92" y="144"/>
                      </a:lnTo>
                      <a:lnTo>
                        <a:pt x="84" y="145"/>
                      </a:lnTo>
                      <a:lnTo>
                        <a:pt x="77" y="146"/>
                      </a:lnTo>
                      <a:lnTo>
                        <a:pt x="68" y="146"/>
                      </a:lnTo>
                      <a:lnTo>
                        <a:pt x="63" y="145"/>
                      </a:lnTo>
                      <a:lnTo>
                        <a:pt x="57" y="145"/>
                      </a:lnTo>
                      <a:lnTo>
                        <a:pt x="52" y="144"/>
                      </a:lnTo>
                      <a:lnTo>
                        <a:pt x="46" y="142"/>
                      </a:lnTo>
                      <a:lnTo>
                        <a:pt x="40" y="140"/>
                      </a:lnTo>
                      <a:lnTo>
                        <a:pt x="36" y="137"/>
                      </a:lnTo>
                      <a:lnTo>
                        <a:pt x="30" y="133"/>
                      </a:lnTo>
                      <a:lnTo>
                        <a:pt x="23" y="129"/>
                      </a:lnTo>
                      <a:lnTo>
                        <a:pt x="14" y="122"/>
                      </a:lnTo>
                      <a:lnTo>
                        <a:pt x="9" y="115"/>
                      </a:lnTo>
                      <a:lnTo>
                        <a:pt x="6" y="110"/>
                      </a:lnTo>
                      <a:lnTo>
                        <a:pt x="3" y="104"/>
                      </a:lnTo>
                      <a:lnTo>
                        <a:pt x="4" y="99"/>
                      </a:lnTo>
                      <a:lnTo>
                        <a:pt x="0" y="91"/>
                      </a:lnTo>
                      <a:lnTo>
                        <a:pt x="0" y="72"/>
                      </a:lnTo>
                      <a:lnTo>
                        <a:pt x="0" y="62"/>
                      </a:lnTo>
                      <a:lnTo>
                        <a:pt x="0" y="50"/>
                      </a:lnTo>
                      <a:lnTo>
                        <a:pt x="0" y="47"/>
                      </a:lnTo>
                      <a:lnTo>
                        <a:pt x="2" y="44"/>
                      </a:lnTo>
                      <a:lnTo>
                        <a:pt x="2" y="38"/>
                      </a:lnTo>
                      <a:lnTo>
                        <a:pt x="4" y="36"/>
                      </a:lnTo>
                      <a:lnTo>
                        <a:pt x="7" y="31"/>
                      </a:lnTo>
                      <a:lnTo>
                        <a:pt x="9" y="28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37" name="Freeform 81">
                  <a:extLst>
                    <a:ext uri="{FF2B5EF4-FFF2-40B4-BE49-F238E27FC236}">
                      <a16:creationId xmlns:a16="http://schemas.microsoft.com/office/drawing/2014/main" id="{9E2756EF-7A6C-0710-4A89-62745C771A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1" y="3735"/>
                  <a:ext cx="78" cy="55"/>
                </a:xfrm>
                <a:custGeom>
                  <a:avLst/>
                  <a:gdLst>
                    <a:gd name="T0" fmla="*/ 32 w 78"/>
                    <a:gd name="T1" fmla="*/ 4 h 55"/>
                    <a:gd name="T2" fmla="*/ 31 w 78"/>
                    <a:gd name="T3" fmla="*/ 7 h 55"/>
                    <a:gd name="T4" fmla="*/ 27 w 78"/>
                    <a:gd name="T5" fmla="*/ 11 h 55"/>
                    <a:gd name="T6" fmla="*/ 24 w 78"/>
                    <a:gd name="T7" fmla="*/ 14 h 55"/>
                    <a:gd name="T8" fmla="*/ 20 w 78"/>
                    <a:gd name="T9" fmla="*/ 14 h 55"/>
                    <a:gd name="T10" fmla="*/ 17 w 78"/>
                    <a:gd name="T11" fmla="*/ 14 h 55"/>
                    <a:gd name="T12" fmla="*/ 13 w 78"/>
                    <a:gd name="T13" fmla="*/ 14 h 55"/>
                    <a:gd name="T14" fmla="*/ 10 w 78"/>
                    <a:gd name="T15" fmla="*/ 14 h 55"/>
                    <a:gd name="T16" fmla="*/ 8 w 78"/>
                    <a:gd name="T17" fmla="*/ 13 h 55"/>
                    <a:gd name="T18" fmla="*/ 6 w 78"/>
                    <a:gd name="T19" fmla="*/ 15 h 55"/>
                    <a:gd name="T20" fmla="*/ 4 w 78"/>
                    <a:gd name="T21" fmla="*/ 19 h 55"/>
                    <a:gd name="T22" fmla="*/ 1 w 78"/>
                    <a:gd name="T23" fmla="*/ 23 h 55"/>
                    <a:gd name="T24" fmla="*/ 0 w 78"/>
                    <a:gd name="T25" fmla="*/ 27 h 55"/>
                    <a:gd name="T26" fmla="*/ 0 w 78"/>
                    <a:gd name="T27" fmla="*/ 32 h 55"/>
                    <a:gd name="T28" fmla="*/ 0 w 78"/>
                    <a:gd name="T29" fmla="*/ 36 h 55"/>
                    <a:gd name="T30" fmla="*/ 0 w 78"/>
                    <a:gd name="T31" fmla="*/ 41 h 55"/>
                    <a:gd name="T32" fmla="*/ 2 w 78"/>
                    <a:gd name="T33" fmla="*/ 45 h 55"/>
                    <a:gd name="T34" fmla="*/ 4 w 78"/>
                    <a:gd name="T35" fmla="*/ 49 h 55"/>
                    <a:gd name="T36" fmla="*/ 6 w 78"/>
                    <a:gd name="T37" fmla="*/ 50 h 55"/>
                    <a:gd name="T38" fmla="*/ 8 w 78"/>
                    <a:gd name="T39" fmla="*/ 54 h 55"/>
                    <a:gd name="T40" fmla="*/ 17 w 78"/>
                    <a:gd name="T41" fmla="*/ 54 h 55"/>
                    <a:gd name="T42" fmla="*/ 26 w 78"/>
                    <a:gd name="T43" fmla="*/ 54 h 55"/>
                    <a:gd name="T44" fmla="*/ 30 w 78"/>
                    <a:gd name="T45" fmla="*/ 54 h 55"/>
                    <a:gd name="T46" fmla="*/ 34 w 78"/>
                    <a:gd name="T47" fmla="*/ 53 h 55"/>
                    <a:gd name="T48" fmla="*/ 38 w 78"/>
                    <a:gd name="T49" fmla="*/ 53 h 55"/>
                    <a:gd name="T50" fmla="*/ 43 w 78"/>
                    <a:gd name="T51" fmla="*/ 52 h 55"/>
                    <a:gd name="T52" fmla="*/ 46 w 78"/>
                    <a:gd name="T53" fmla="*/ 51 h 55"/>
                    <a:gd name="T54" fmla="*/ 50 w 78"/>
                    <a:gd name="T55" fmla="*/ 50 h 55"/>
                    <a:gd name="T56" fmla="*/ 54 w 78"/>
                    <a:gd name="T57" fmla="*/ 49 h 55"/>
                    <a:gd name="T58" fmla="*/ 58 w 78"/>
                    <a:gd name="T59" fmla="*/ 47 h 55"/>
                    <a:gd name="T60" fmla="*/ 61 w 78"/>
                    <a:gd name="T61" fmla="*/ 46 h 55"/>
                    <a:gd name="T62" fmla="*/ 66 w 78"/>
                    <a:gd name="T63" fmla="*/ 43 h 55"/>
                    <a:gd name="T64" fmla="*/ 71 w 78"/>
                    <a:gd name="T65" fmla="*/ 41 h 55"/>
                    <a:gd name="T66" fmla="*/ 77 w 78"/>
                    <a:gd name="T67" fmla="*/ 38 h 55"/>
                    <a:gd name="T68" fmla="*/ 71 w 78"/>
                    <a:gd name="T69" fmla="*/ 38 h 55"/>
                    <a:gd name="T70" fmla="*/ 66 w 78"/>
                    <a:gd name="T71" fmla="*/ 37 h 55"/>
                    <a:gd name="T72" fmla="*/ 62 w 78"/>
                    <a:gd name="T73" fmla="*/ 36 h 55"/>
                    <a:gd name="T74" fmla="*/ 58 w 78"/>
                    <a:gd name="T75" fmla="*/ 33 h 55"/>
                    <a:gd name="T76" fmla="*/ 54 w 78"/>
                    <a:gd name="T77" fmla="*/ 32 h 55"/>
                    <a:gd name="T78" fmla="*/ 49 w 78"/>
                    <a:gd name="T79" fmla="*/ 30 h 55"/>
                    <a:gd name="T80" fmla="*/ 45 w 78"/>
                    <a:gd name="T81" fmla="*/ 26 h 55"/>
                    <a:gd name="T82" fmla="*/ 42 w 78"/>
                    <a:gd name="T83" fmla="*/ 23 h 55"/>
                    <a:gd name="T84" fmla="*/ 39 w 78"/>
                    <a:gd name="T85" fmla="*/ 20 h 55"/>
                    <a:gd name="T86" fmla="*/ 37 w 78"/>
                    <a:gd name="T87" fmla="*/ 16 h 55"/>
                    <a:gd name="T88" fmla="*/ 35 w 78"/>
                    <a:gd name="T89" fmla="*/ 13 h 55"/>
                    <a:gd name="T90" fmla="*/ 34 w 78"/>
                    <a:gd name="T91" fmla="*/ 8 h 55"/>
                    <a:gd name="T92" fmla="*/ 34 w 78"/>
                    <a:gd name="T93" fmla="*/ 5 h 55"/>
                    <a:gd name="T94" fmla="*/ 34 w 78"/>
                    <a:gd name="T95" fmla="*/ 0 h 55"/>
                    <a:gd name="T96" fmla="*/ 32 w 78"/>
                    <a:gd name="T97" fmla="*/ 4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8" h="55">
                      <a:moveTo>
                        <a:pt x="32" y="4"/>
                      </a:moveTo>
                      <a:lnTo>
                        <a:pt x="31" y="7"/>
                      </a:lnTo>
                      <a:lnTo>
                        <a:pt x="27" y="11"/>
                      </a:lnTo>
                      <a:lnTo>
                        <a:pt x="24" y="14"/>
                      </a:lnTo>
                      <a:lnTo>
                        <a:pt x="20" y="14"/>
                      </a:lnTo>
                      <a:lnTo>
                        <a:pt x="17" y="14"/>
                      </a:lnTo>
                      <a:lnTo>
                        <a:pt x="13" y="14"/>
                      </a:lnTo>
                      <a:lnTo>
                        <a:pt x="10" y="14"/>
                      </a:lnTo>
                      <a:lnTo>
                        <a:pt x="8" y="13"/>
                      </a:lnTo>
                      <a:lnTo>
                        <a:pt x="6" y="15"/>
                      </a:lnTo>
                      <a:lnTo>
                        <a:pt x="4" y="19"/>
                      </a:lnTo>
                      <a:lnTo>
                        <a:pt x="1" y="23"/>
                      </a:lnTo>
                      <a:lnTo>
                        <a:pt x="0" y="27"/>
                      </a:lnTo>
                      <a:lnTo>
                        <a:pt x="0" y="32"/>
                      </a:lnTo>
                      <a:lnTo>
                        <a:pt x="0" y="36"/>
                      </a:lnTo>
                      <a:lnTo>
                        <a:pt x="0" y="41"/>
                      </a:lnTo>
                      <a:lnTo>
                        <a:pt x="2" y="45"/>
                      </a:lnTo>
                      <a:lnTo>
                        <a:pt x="4" y="49"/>
                      </a:lnTo>
                      <a:lnTo>
                        <a:pt x="6" y="50"/>
                      </a:lnTo>
                      <a:lnTo>
                        <a:pt x="8" y="54"/>
                      </a:lnTo>
                      <a:lnTo>
                        <a:pt x="17" y="54"/>
                      </a:lnTo>
                      <a:lnTo>
                        <a:pt x="26" y="54"/>
                      </a:lnTo>
                      <a:lnTo>
                        <a:pt x="30" y="54"/>
                      </a:lnTo>
                      <a:lnTo>
                        <a:pt x="34" y="53"/>
                      </a:lnTo>
                      <a:lnTo>
                        <a:pt x="38" y="53"/>
                      </a:lnTo>
                      <a:lnTo>
                        <a:pt x="43" y="52"/>
                      </a:lnTo>
                      <a:lnTo>
                        <a:pt x="46" y="51"/>
                      </a:lnTo>
                      <a:lnTo>
                        <a:pt x="50" y="50"/>
                      </a:lnTo>
                      <a:lnTo>
                        <a:pt x="54" y="49"/>
                      </a:lnTo>
                      <a:lnTo>
                        <a:pt x="58" y="47"/>
                      </a:lnTo>
                      <a:lnTo>
                        <a:pt x="61" y="46"/>
                      </a:lnTo>
                      <a:lnTo>
                        <a:pt x="66" y="43"/>
                      </a:lnTo>
                      <a:lnTo>
                        <a:pt x="71" y="41"/>
                      </a:lnTo>
                      <a:lnTo>
                        <a:pt x="77" y="38"/>
                      </a:lnTo>
                      <a:lnTo>
                        <a:pt x="71" y="38"/>
                      </a:lnTo>
                      <a:lnTo>
                        <a:pt x="66" y="37"/>
                      </a:lnTo>
                      <a:lnTo>
                        <a:pt x="62" y="36"/>
                      </a:lnTo>
                      <a:lnTo>
                        <a:pt x="58" y="33"/>
                      </a:lnTo>
                      <a:lnTo>
                        <a:pt x="54" y="32"/>
                      </a:lnTo>
                      <a:lnTo>
                        <a:pt x="49" y="30"/>
                      </a:lnTo>
                      <a:lnTo>
                        <a:pt x="45" y="26"/>
                      </a:lnTo>
                      <a:lnTo>
                        <a:pt x="42" y="23"/>
                      </a:lnTo>
                      <a:lnTo>
                        <a:pt x="39" y="20"/>
                      </a:lnTo>
                      <a:lnTo>
                        <a:pt x="37" y="16"/>
                      </a:lnTo>
                      <a:lnTo>
                        <a:pt x="35" y="13"/>
                      </a:lnTo>
                      <a:lnTo>
                        <a:pt x="34" y="8"/>
                      </a:lnTo>
                      <a:lnTo>
                        <a:pt x="34" y="5"/>
                      </a:lnTo>
                      <a:lnTo>
                        <a:pt x="34" y="0"/>
                      </a:lnTo>
                      <a:lnTo>
                        <a:pt x="32" y="4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38" name="Freeform 82">
                  <a:extLst>
                    <a:ext uri="{FF2B5EF4-FFF2-40B4-BE49-F238E27FC236}">
                      <a16:creationId xmlns:a16="http://schemas.microsoft.com/office/drawing/2014/main" id="{99942E33-608A-6B9D-CEA0-550B9A74C2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3668"/>
                  <a:ext cx="45" cy="100"/>
                </a:xfrm>
                <a:custGeom>
                  <a:avLst/>
                  <a:gdLst>
                    <a:gd name="T0" fmla="*/ 19 w 45"/>
                    <a:gd name="T1" fmla="*/ 0 h 100"/>
                    <a:gd name="T2" fmla="*/ 18 w 45"/>
                    <a:gd name="T3" fmla="*/ 4 h 100"/>
                    <a:gd name="T4" fmla="*/ 16 w 45"/>
                    <a:gd name="T5" fmla="*/ 8 h 100"/>
                    <a:gd name="T6" fmla="*/ 15 w 45"/>
                    <a:gd name="T7" fmla="*/ 11 h 100"/>
                    <a:gd name="T8" fmla="*/ 12 w 45"/>
                    <a:gd name="T9" fmla="*/ 15 h 100"/>
                    <a:gd name="T10" fmla="*/ 10 w 45"/>
                    <a:gd name="T11" fmla="*/ 18 h 100"/>
                    <a:gd name="T12" fmla="*/ 7 w 45"/>
                    <a:gd name="T13" fmla="*/ 20 h 100"/>
                    <a:gd name="T14" fmla="*/ 4 w 45"/>
                    <a:gd name="T15" fmla="*/ 22 h 100"/>
                    <a:gd name="T16" fmla="*/ 1 w 45"/>
                    <a:gd name="T17" fmla="*/ 25 h 100"/>
                    <a:gd name="T18" fmla="*/ 0 w 45"/>
                    <a:gd name="T19" fmla="*/ 26 h 100"/>
                    <a:gd name="T20" fmla="*/ 0 w 45"/>
                    <a:gd name="T21" fmla="*/ 30 h 100"/>
                    <a:gd name="T22" fmla="*/ 1 w 45"/>
                    <a:gd name="T23" fmla="*/ 34 h 100"/>
                    <a:gd name="T24" fmla="*/ 1 w 45"/>
                    <a:gd name="T25" fmla="*/ 39 h 100"/>
                    <a:gd name="T26" fmla="*/ 1 w 45"/>
                    <a:gd name="T27" fmla="*/ 43 h 100"/>
                    <a:gd name="T28" fmla="*/ 2 w 45"/>
                    <a:gd name="T29" fmla="*/ 47 h 100"/>
                    <a:gd name="T30" fmla="*/ 2 w 45"/>
                    <a:gd name="T31" fmla="*/ 59 h 100"/>
                    <a:gd name="T32" fmla="*/ 2 w 45"/>
                    <a:gd name="T33" fmla="*/ 64 h 100"/>
                    <a:gd name="T34" fmla="*/ 2 w 45"/>
                    <a:gd name="T35" fmla="*/ 70 h 100"/>
                    <a:gd name="T36" fmla="*/ 3 w 45"/>
                    <a:gd name="T37" fmla="*/ 74 h 100"/>
                    <a:gd name="T38" fmla="*/ 4 w 45"/>
                    <a:gd name="T39" fmla="*/ 79 h 100"/>
                    <a:gd name="T40" fmla="*/ 8 w 45"/>
                    <a:gd name="T41" fmla="*/ 84 h 100"/>
                    <a:gd name="T42" fmla="*/ 11 w 45"/>
                    <a:gd name="T43" fmla="*/ 88 h 100"/>
                    <a:gd name="T44" fmla="*/ 14 w 45"/>
                    <a:gd name="T45" fmla="*/ 91 h 100"/>
                    <a:gd name="T46" fmla="*/ 18 w 45"/>
                    <a:gd name="T47" fmla="*/ 92 h 100"/>
                    <a:gd name="T48" fmla="*/ 22 w 45"/>
                    <a:gd name="T49" fmla="*/ 95 h 100"/>
                    <a:gd name="T50" fmla="*/ 26 w 45"/>
                    <a:gd name="T51" fmla="*/ 97 h 100"/>
                    <a:gd name="T52" fmla="*/ 31 w 45"/>
                    <a:gd name="T53" fmla="*/ 98 h 100"/>
                    <a:gd name="T54" fmla="*/ 35 w 45"/>
                    <a:gd name="T55" fmla="*/ 99 h 100"/>
                    <a:gd name="T56" fmla="*/ 39 w 45"/>
                    <a:gd name="T57" fmla="*/ 98 h 100"/>
                    <a:gd name="T58" fmla="*/ 44 w 45"/>
                    <a:gd name="T59" fmla="*/ 93 h 100"/>
                    <a:gd name="T60" fmla="*/ 38 w 45"/>
                    <a:gd name="T61" fmla="*/ 91 h 100"/>
                    <a:gd name="T62" fmla="*/ 33 w 45"/>
                    <a:gd name="T63" fmla="*/ 90 h 100"/>
                    <a:gd name="T64" fmla="*/ 30 w 45"/>
                    <a:gd name="T65" fmla="*/ 85 h 100"/>
                    <a:gd name="T66" fmla="*/ 27 w 45"/>
                    <a:gd name="T67" fmla="*/ 81 h 100"/>
                    <a:gd name="T68" fmla="*/ 26 w 45"/>
                    <a:gd name="T69" fmla="*/ 76 h 100"/>
                    <a:gd name="T70" fmla="*/ 27 w 45"/>
                    <a:gd name="T71" fmla="*/ 73 h 100"/>
                    <a:gd name="T72" fmla="*/ 29 w 45"/>
                    <a:gd name="T73" fmla="*/ 68 h 100"/>
                    <a:gd name="T74" fmla="*/ 31 w 45"/>
                    <a:gd name="T75" fmla="*/ 64 h 100"/>
                    <a:gd name="T76" fmla="*/ 33 w 45"/>
                    <a:gd name="T77" fmla="*/ 61 h 100"/>
                    <a:gd name="T78" fmla="*/ 33 w 45"/>
                    <a:gd name="T79" fmla="*/ 57 h 100"/>
                    <a:gd name="T80" fmla="*/ 35 w 45"/>
                    <a:gd name="T81" fmla="*/ 52 h 100"/>
                    <a:gd name="T82" fmla="*/ 36 w 45"/>
                    <a:gd name="T83" fmla="*/ 47 h 100"/>
                    <a:gd name="T84" fmla="*/ 37 w 45"/>
                    <a:gd name="T85" fmla="*/ 42 h 100"/>
                    <a:gd name="T86" fmla="*/ 37 w 45"/>
                    <a:gd name="T87" fmla="*/ 39 h 100"/>
                    <a:gd name="T88" fmla="*/ 37 w 45"/>
                    <a:gd name="T89" fmla="*/ 34 h 100"/>
                    <a:gd name="T90" fmla="*/ 36 w 45"/>
                    <a:gd name="T91" fmla="*/ 30 h 100"/>
                    <a:gd name="T92" fmla="*/ 35 w 45"/>
                    <a:gd name="T93" fmla="*/ 26 h 100"/>
                    <a:gd name="T94" fmla="*/ 34 w 45"/>
                    <a:gd name="T95" fmla="*/ 22 h 100"/>
                    <a:gd name="T96" fmla="*/ 33 w 45"/>
                    <a:gd name="T97" fmla="*/ 17 h 100"/>
                    <a:gd name="T98" fmla="*/ 31 w 45"/>
                    <a:gd name="T99" fmla="*/ 13 h 100"/>
                    <a:gd name="T100" fmla="*/ 28 w 45"/>
                    <a:gd name="T101" fmla="*/ 9 h 100"/>
                    <a:gd name="T102" fmla="*/ 26 w 45"/>
                    <a:gd name="T103" fmla="*/ 6 h 100"/>
                    <a:gd name="T104" fmla="*/ 24 w 45"/>
                    <a:gd name="T105" fmla="*/ 4 h 100"/>
                    <a:gd name="T106" fmla="*/ 21 w 45"/>
                    <a:gd name="T107" fmla="*/ 2 h 100"/>
                    <a:gd name="T108" fmla="*/ 19 w 45"/>
                    <a:gd name="T109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45" h="100">
                      <a:moveTo>
                        <a:pt x="19" y="0"/>
                      </a:moveTo>
                      <a:lnTo>
                        <a:pt x="18" y="4"/>
                      </a:lnTo>
                      <a:lnTo>
                        <a:pt x="16" y="8"/>
                      </a:lnTo>
                      <a:lnTo>
                        <a:pt x="15" y="11"/>
                      </a:lnTo>
                      <a:lnTo>
                        <a:pt x="12" y="15"/>
                      </a:lnTo>
                      <a:lnTo>
                        <a:pt x="10" y="18"/>
                      </a:lnTo>
                      <a:lnTo>
                        <a:pt x="7" y="20"/>
                      </a:lnTo>
                      <a:lnTo>
                        <a:pt x="4" y="22"/>
                      </a:lnTo>
                      <a:lnTo>
                        <a:pt x="1" y="25"/>
                      </a:lnTo>
                      <a:lnTo>
                        <a:pt x="0" y="26"/>
                      </a:lnTo>
                      <a:lnTo>
                        <a:pt x="0" y="30"/>
                      </a:lnTo>
                      <a:lnTo>
                        <a:pt x="1" y="34"/>
                      </a:lnTo>
                      <a:lnTo>
                        <a:pt x="1" y="39"/>
                      </a:lnTo>
                      <a:lnTo>
                        <a:pt x="1" y="43"/>
                      </a:lnTo>
                      <a:lnTo>
                        <a:pt x="2" y="47"/>
                      </a:lnTo>
                      <a:lnTo>
                        <a:pt x="2" y="59"/>
                      </a:lnTo>
                      <a:lnTo>
                        <a:pt x="2" y="64"/>
                      </a:lnTo>
                      <a:lnTo>
                        <a:pt x="2" y="70"/>
                      </a:lnTo>
                      <a:lnTo>
                        <a:pt x="3" y="74"/>
                      </a:lnTo>
                      <a:lnTo>
                        <a:pt x="4" y="79"/>
                      </a:lnTo>
                      <a:lnTo>
                        <a:pt x="8" y="84"/>
                      </a:lnTo>
                      <a:lnTo>
                        <a:pt x="11" y="88"/>
                      </a:lnTo>
                      <a:lnTo>
                        <a:pt x="14" y="91"/>
                      </a:lnTo>
                      <a:lnTo>
                        <a:pt x="18" y="92"/>
                      </a:lnTo>
                      <a:lnTo>
                        <a:pt x="22" y="95"/>
                      </a:lnTo>
                      <a:lnTo>
                        <a:pt x="26" y="97"/>
                      </a:lnTo>
                      <a:lnTo>
                        <a:pt x="31" y="98"/>
                      </a:lnTo>
                      <a:lnTo>
                        <a:pt x="35" y="99"/>
                      </a:lnTo>
                      <a:lnTo>
                        <a:pt x="39" y="98"/>
                      </a:lnTo>
                      <a:lnTo>
                        <a:pt x="44" y="93"/>
                      </a:lnTo>
                      <a:lnTo>
                        <a:pt x="38" y="91"/>
                      </a:lnTo>
                      <a:lnTo>
                        <a:pt x="33" y="90"/>
                      </a:lnTo>
                      <a:lnTo>
                        <a:pt x="30" y="85"/>
                      </a:lnTo>
                      <a:lnTo>
                        <a:pt x="27" y="81"/>
                      </a:lnTo>
                      <a:lnTo>
                        <a:pt x="26" y="76"/>
                      </a:lnTo>
                      <a:lnTo>
                        <a:pt x="27" y="73"/>
                      </a:lnTo>
                      <a:lnTo>
                        <a:pt x="29" y="68"/>
                      </a:lnTo>
                      <a:lnTo>
                        <a:pt x="31" y="64"/>
                      </a:lnTo>
                      <a:lnTo>
                        <a:pt x="33" y="61"/>
                      </a:lnTo>
                      <a:lnTo>
                        <a:pt x="33" y="57"/>
                      </a:lnTo>
                      <a:lnTo>
                        <a:pt x="35" y="52"/>
                      </a:lnTo>
                      <a:lnTo>
                        <a:pt x="36" y="47"/>
                      </a:lnTo>
                      <a:lnTo>
                        <a:pt x="37" y="42"/>
                      </a:lnTo>
                      <a:lnTo>
                        <a:pt x="37" y="39"/>
                      </a:lnTo>
                      <a:lnTo>
                        <a:pt x="37" y="34"/>
                      </a:lnTo>
                      <a:lnTo>
                        <a:pt x="36" y="30"/>
                      </a:lnTo>
                      <a:lnTo>
                        <a:pt x="35" y="26"/>
                      </a:lnTo>
                      <a:lnTo>
                        <a:pt x="34" y="22"/>
                      </a:lnTo>
                      <a:lnTo>
                        <a:pt x="33" y="17"/>
                      </a:lnTo>
                      <a:lnTo>
                        <a:pt x="31" y="13"/>
                      </a:lnTo>
                      <a:lnTo>
                        <a:pt x="28" y="9"/>
                      </a:lnTo>
                      <a:lnTo>
                        <a:pt x="26" y="6"/>
                      </a:lnTo>
                      <a:lnTo>
                        <a:pt x="24" y="4"/>
                      </a:lnTo>
                      <a:lnTo>
                        <a:pt x="21" y="2"/>
                      </a:lnTo>
                      <a:lnTo>
                        <a:pt x="19" y="0"/>
                      </a:lnTo>
                    </a:path>
                  </a:pathLst>
                </a:custGeom>
                <a:solidFill>
                  <a:srgbClr val="FF6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39" name="Freeform 83">
                  <a:extLst>
                    <a:ext uri="{FF2B5EF4-FFF2-40B4-BE49-F238E27FC236}">
                      <a16:creationId xmlns:a16="http://schemas.microsoft.com/office/drawing/2014/main" id="{B251B0B0-6B3B-18DE-EAB0-A060D21A3D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5" y="3690"/>
                  <a:ext cx="50" cy="66"/>
                </a:xfrm>
                <a:custGeom>
                  <a:avLst/>
                  <a:gdLst>
                    <a:gd name="T0" fmla="*/ 7 w 50"/>
                    <a:gd name="T1" fmla="*/ 0 h 66"/>
                    <a:gd name="T2" fmla="*/ 9 w 50"/>
                    <a:gd name="T3" fmla="*/ 5 h 66"/>
                    <a:gd name="T4" fmla="*/ 10 w 50"/>
                    <a:gd name="T5" fmla="*/ 8 h 66"/>
                    <a:gd name="T6" fmla="*/ 10 w 50"/>
                    <a:gd name="T7" fmla="*/ 12 h 66"/>
                    <a:gd name="T8" fmla="*/ 10 w 50"/>
                    <a:gd name="T9" fmla="*/ 16 h 66"/>
                    <a:gd name="T10" fmla="*/ 10 w 50"/>
                    <a:gd name="T11" fmla="*/ 19 h 66"/>
                    <a:gd name="T12" fmla="*/ 10 w 50"/>
                    <a:gd name="T13" fmla="*/ 23 h 66"/>
                    <a:gd name="T14" fmla="*/ 10 w 50"/>
                    <a:gd name="T15" fmla="*/ 27 h 66"/>
                    <a:gd name="T16" fmla="*/ 9 w 50"/>
                    <a:gd name="T17" fmla="*/ 31 h 66"/>
                    <a:gd name="T18" fmla="*/ 7 w 50"/>
                    <a:gd name="T19" fmla="*/ 35 h 66"/>
                    <a:gd name="T20" fmla="*/ 5 w 50"/>
                    <a:gd name="T21" fmla="*/ 38 h 66"/>
                    <a:gd name="T22" fmla="*/ 4 w 50"/>
                    <a:gd name="T23" fmla="*/ 43 h 66"/>
                    <a:gd name="T24" fmla="*/ 3 w 50"/>
                    <a:gd name="T25" fmla="*/ 46 h 66"/>
                    <a:gd name="T26" fmla="*/ 1 w 50"/>
                    <a:gd name="T27" fmla="*/ 51 h 66"/>
                    <a:gd name="T28" fmla="*/ 0 w 50"/>
                    <a:gd name="T29" fmla="*/ 55 h 66"/>
                    <a:gd name="T30" fmla="*/ 2 w 50"/>
                    <a:gd name="T31" fmla="*/ 59 h 66"/>
                    <a:gd name="T32" fmla="*/ 4 w 50"/>
                    <a:gd name="T33" fmla="*/ 61 h 66"/>
                    <a:gd name="T34" fmla="*/ 9 w 50"/>
                    <a:gd name="T35" fmla="*/ 64 h 66"/>
                    <a:gd name="T36" fmla="*/ 13 w 50"/>
                    <a:gd name="T37" fmla="*/ 64 h 66"/>
                    <a:gd name="T38" fmla="*/ 18 w 50"/>
                    <a:gd name="T39" fmla="*/ 65 h 66"/>
                    <a:gd name="T40" fmla="*/ 23 w 50"/>
                    <a:gd name="T41" fmla="*/ 62 h 66"/>
                    <a:gd name="T42" fmla="*/ 28 w 50"/>
                    <a:gd name="T43" fmla="*/ 60 h 66"/>
                    <a:gd name="T44" fmla="*/ 32 w 50"/>
                    <a:gd name="T45" fmla="*/ 57 h 66"/>
                    <a:gd name="T46" fmla="*/ 36 w 50"/>
                    <a:gd name="T47" fmla="*/ 53 h 66"/>
                    <a:gd name="T48" fmla="*/ 38 w 50"/>
                    <a:gd name="T49" fmla="*/ 50 h 66"/>
                    <a:gd name="T50" fmla="*/ 42 w 50"/>
                    <a:gd name="T51" fmla="*/ 48 h 66"/>
                    <a:gd name="T52" fmla="*/ 45 w 50"/>
                    <a:gd name="T53" fmla="*/ 44 h 66"/>
                    <a:gd name="T54" fmla="*/ 47 w 50"/>
                    <a:gd name="T55" fmla="*/ 40 h 66"/>
                    <a:gd name="T56" fmla="*/ 49 w 50"/>
                    <a:gd name="T57" fmla="*/ 37 h 66"/>
                    <a:gd name="T58" fmla="*/ 49 w 50"/>
                    <a:gd name="T59" fmla="*/ 33 h 66"/>
                    <a:gd name="T60" fmla="*/ 47 w 50"/>
                    <a:gd name="T61" fmla="*/ 29 h 66"/>
                    <a:gd name="T62" fmla="*/ 44 w 50"/>
                    <a:gd name="T63" fmla="*/ 25 h 66"/>
                    <a:gd name="T64" fmla="*/ 41 w 50"/>
                    <a:gd name="T65" fmla="*/ 22 h 66"/>
                    <a:gd name="T66" fmla="*/ 38 w 50"/>
                    <a:gd name="T67" fmla="*/ 18 h 66"/>
                    <a:gd name="T68" fmla="*/ 34 w 50"/>
                    <a:gd name="T69" fmla="*/ 14 h 66"/>
                    <a:gd name="T70" fmla="*/ 30 w 50"/>
                    <a:gd name="T71" fmla="*/ 10 h 66"/>
                    <a:gd name="T72" fmla="*/ 27 w 50"/>
                    <a:gd name="T73" fmla="*/ 7 h 66"/>
                    <a:gd name="T74" fmla="*/ 22 w 50"/>
                    <a:gd name="T75" fmla="*/ 8 h 66"/>
                    <a:gd name="T76" fmla="*/ 18 w 50"/>
                    <a:gd name="T77" fmla="*/ 7 h 66"/>
                    <a:gd name="T78" fmla="*/ 14 w 50"/>
                    <a:gd name="T79" fmla="*/ 6 h 66"/>
                    <a:gd name="T80" fmla="*/ 11 w 50"/>
                    <a:gd name="T81" fmla="*/ 5 h 66"/>
                    <a:gd name="T82" fmla="*/ 9 w 50"/>
                    <a:gd name="T83" fmla="*/ 3 h 66"/>
                    <a:gd name="T84" fmla="*/ 7 w 50"/>
                    <a:gd name="T85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50" h="66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10" y="8"/>
                      </a:lnTo>
                      <a:lnTo>
                        <a:pt x="10" y="12"/>
                      </a:lnTo>
                      <a:lnTo>
                        <a:pt x="10" y="16"/>
                      </a:lnTo>
                      <a:lnTo>
                        <a:pt x="10" y="19"/>
                      </a:lnTo>
                      <a:lnTo>
                        <a:pt x="10" y="23"/>
                      </a:lnTo>
                      <a:lnTo>
                        <a:pt x="10" y="27"/>
                      </a:lnTo>
                      <a:lnTo>
                        <a:pt x="9" y="31"/>
                      </a:lnTo>
                      <a:lnTo>
                        <a:pt x="7" y="35"/>
                      </a:lnTo>
                      <a:lnTo>
                        <a:pt x="5" y="38"/>
                      </a:lnTo>
                      <a:lnTo>
                        <a:pt x="4" y="43"/>
                      </a:lnTo>
                      <a:lnTo>
                        <a:pt x="3" y="46"/>
                      </a:lnTo>
                      <a:lnTo>
                        <a:pt x="1" y="51"/>
                      </a:lnTo>
                      <a:lnTo>
                        <a:pt x="0" y="55"/>
                      </a:lnTo>
                      <a:lnTo>
                        <a:pt x="2" y="59"/>
                      </a:lnTo>
                      <a:lnTo>
                        <a:pt x="4" y="61"/>
                      </a:lnTo>
                      <a:lnTo>
                        <a:pt x="9" y="64"/>
                      </a:lnTo>
                      <a:lnTo>
                        <a:pt x="13" y="64"/>
                      </a:lnTo>
                      <a:lnTo>
                        <a:pt x="18" y="65"/>
                      </a:lnTo>
                      <a:lnTo>
                        <a:pt x="23" y="62"/>
                      </a:lnTo>
                      <a:lnTo>
                        <a:pt x="28" y="60"/>
                      </a:lnTo>
                      <a:lnTo>
                        <a:pt x="32" y="57"/>
                      </a:lnTo>
                      <a:lnTo>
                        <a:pt x="36" y="53"/>
                      </a:lnTo>
                      <a:lnTo>
                        <a:pt x="38" y="50"/>
                      </a:lnTo>
                      <a:lnTo>
                        <a:pt x="42" y="48"/>
                      </a:lnTo>
                      <a:lnTo>
                        <a:pt x="45" y="44"/>
                      </a:lnTo>
                      <a:lnTo>
                        <a:pt x="47" y="40"/>
                      </a:lnTo>
                      <a:lnTo>
                        <a:pt x="49" y="37"/>
                      </a:lnTo>
                      <a:lnTo>
                        <a:pt x="49" y="33"/>
                      </a:lnTo>
                      <a:lnTo>
                        <a:pt x="47" y="29"/>
                      </a:lnTo>
                      <a:lnTo>
                        <a:pt x="44" y="25"/>
                      </a:lnTo>
                      <a:lnTo>
                        <a:pt x="41" y="22"/>
                      </a:lnTo>
                      <a:lnTo>
                        <a:pt x="38" y="18"/>
                      </a:lnTo>
                      <a:lnTo>
                        <a:pt x="34" y="14"/>
                      </a:lnTo>
                      <a:lnTo>
                        <a:pt x="30" y="10"/>
                      </a:lnTo>
                      <a:lnTo>
                        <a:pt x="27" y="7"/>
                      </a:lnTo>
                      <a:lnTo>
                        <a:pt x="22" y="8"/>
                      </a:lnTo>
                      <a:lnTo>
                        <a:pt x="18" y="7"/>
                      </a:lnTo>
                      <a:lnTo>
                        <a:pt x="14" y="6"/>
                      </a:lnTo>
                      <a:lnTo>
                        <a:pt x="11" y="5"/>
                      </a:lnTo>
                      <a:lnTo>
                        <a:pt x="9" y="3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FF6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40" name="Freeform 84">
                  <a:extLst>
                    <a:ext uri="{FF2B5EF4-FFF2-40B4-BE49-F238E27FC236}">
                      <a16:creationId xmlns:a16="http://schemas.microsoft.com/office/drawing/2014/main" id="{F841AB6F-C05F-BBF9-FCC8-1FA6D25924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5" y="3649"/>
                  <a:ext cx="96" cy="41"/>
                </a:xfrm>
                <a:custGeom>
                  <a:avLst/>
                  <a:gdLst>
                    <a:gd name="T0" fmla="*/ 2 w 96"/>
                    <a:gd name="T1" fmla="*/ 10 h 41"/>
                    <a:gd name="T2" fmla="*/ 5 w 96"/>
                    <a:gd name="T3" fmla="*/ 7 h 41"/>
                    <a:gd name="T4" fmla="*/ 8 w 96"/>
                    <a:gd name="T5" fmla="*/ 4 h 41"/>
                    <a:gd name="T6" fmla="*/ 13 w 96"/>
                    <a:gd name="T7" fmla="*/ 2 h 41"/>
                    <a:gd name="T8" fmla="*/ 17 w 96"/>
                    <a:gd name="T9" fmla="*/ 1 h 41"/>
                    <a:gd name="T10" fmla="*/ 21 w 96"/>
                    <a:gd name="T11" fmla="*/ 0 h 41"/>
                    <a:gd name="T12" fmla="*/ 24 w 96"/>
                    <a:gd name="T13" fmla="*/ 0 h 41"/>
                    <a:gd name="T14" fmla="*/ 29 w 96"/>
                    <a:gd name="T15" fmla="*/ 0 h 41"/>
                    <a:gd name="T16" fmla="*/ 34 w 96"/>
                    <a:gd name="T17" fmla="*/ 1 h 41"/>
                    <a:gd name="T18" fmla="*/ 38 w 96"/>
                    <a:gd name="T19" fmla="*/ 2 h 41"/>
                    <a:gd name="T20" fmla="*/ 41 w 96"/>
                    <a:gd name="T21" fmla="*/ 3 h 41"/>
                    <a:gd name="T22" fmla="*/ 45 w 96"/>
                    <a:gd name="T23" fmla="*/ 4 h 41"/>
                    <a:gd name="T24" fmla="*/ 50 w 96"/>
                    <a:gd name="T25" fmla="*/ 5 h 41"/>
                    <a:gd name="T26" fmla="*/ 53 w 96"/>
                    <a:gd name="T27" fmla="*/ 7 h 41"/>
                    <a:gd name="T28" fmla="*/ 57 w 96"/>
                    <a:gd name="T29" fmla="*/ 9 h 41"/>
                    <a:gd name="T30" fmla="*/ 61 w 96"/>
                    <a:gd name="T31" fmla="*/ 10 h 41"/>
                    <a:gd name="T32" fmla="*/ 66 w 96"/>
                    <a:gd name="T33" fmla="*/ 12 h 41"/>
                    <a:gd name="T34" fmla="*/ 72 w 96"/>
                    <a:gd name="T35" fmla="*/ 15 h 41"/>
                    <a:gd name="T36" fmla="*/ 77 w 96"/>
                    <a:gd name="T37" fmla="*/ 17 h 41"/>
                    <a:gd name="T38" fmla="*/ 83 w 96"/>
                    <a:gd name="T39" fmla="*/ 21 h 41"/>
                    <a:gd name="T40" fmla="*/ 90 w 96"/>
                    <a:gd name="T41" fmla="*/ 24 h 41"/>
                    <a:gd name="T42" fmla="*/ 92 w 96"/>
                    <a:gd name="T43" fmla="*/ 30 h 41"/>
                    <a:gd name="T44" fmla="*/ 93 w 96"/>
                    <a:gd name="T45" fmla="*/ 34 h 41"/>
                    <a:gd name="T46" fmla="*/ 95 w 96"/>
                    <a:gd name="T47" fmla="*/ 40 h 41"/>
                    <a:gd name="T48" fmla="*/ 88 w 96"/>
                    <a:gd name="T49" fmla="*/ 37 h 41"/>
                    <a:gd name="T50" fmla="*/ 83 w 96"/>
                    <a:gd name="T51" fmla="*/ 33 h 41"/>
                    <a:gd name="T52" fmla="*/ 77 w 96"/>
                    <a:gd name="T53" fmla="*/ 30 h 41"/>
                    <a:gd name="T54" fmla="*/ 73 w 96"/>
                    <a:gd name="T55" fmla="*/ 28 h 41"/>
                    <a:gd name="T56" fmla="*/ 70 w 96"/>
                    <a:gd name="T57" fmla="*/ 27 h 41"/>
                    <a:gd name="T58" fmla="*/ 66 w 96"/>
                    <a:gd name="T59" fmla="*/ 25 h 41"/>
                    <a:gd name="T60" fmla="*/ 62 w 96"/>
                    <a:gd name="T61" fmla="*/ 24 h 41"/>
                    <a:gd name="T62" fmla="*/ 58 w 96"/>
                    <a:gd name="T63" fmla="*/ 23 h 41"/>
                    <a:gd name="T64" fmla="*/ 53 w 96"/>
                    <a:gd name="T65" fmla="*/ 21 h 41"/>
                    <a:gd name="T66" fmla="*/ 49 w 96"/>
                    <a:gd name="T67" fmla="*/ 19 h 41"/>
                    <a:gd name="T68" fmla="*/ 43 w 96"/>
                    <a:gd name="T69" fmla="*/ 17 h 41"/>
                    <a:gd name="T70" fmla="*/ 40 w 96"/>
                    <a:gd name="T71" fmla="*/ 14 h 41"/>
                    <a:gd name="T72" fmla="*/ 36 w 96"/>
                    <a:gd name="T73" fmla="*/ 11 h 41"/>
                    <a:gd name="T74" fmla="*/ 31 w 96"/>
                    <a:gd name="T75" fmla="*/ 9 h 41"/>
                    <a:gd name="T76" fmla="*/ 24 w 96"/>
                    <a:gd name="T77" fmla="*/ 6 h 41"/>
                    <a:gd name="T78" fmla="*/ 16 w 96"/>
                    <a:gd name="T79" fmla="*/ 5 h 41"/>
                    <a:gd name="T80" fmla="*/ 15 w 96"/>
                    <a:gd name="T81" fmla="*/ 10 h 41"/>
                    <a:gd name="T82" fmla="*/ 14 w 96"/>
                    <a:gd name="T83" fmla="*/ 14 h 41"/>
                    <a:gd name="T84" fmla="*/ 13 w 96"/>
                    <a:gd name="T85" fmla="*/ 18 h 41"/>
                    <a:gd name="T86" fmla="*/ 13 w 96"/>
                    <a:gd name="T87" fmla="*/ 23 h 41"/>
                    <a:gd name="T88" fmla="*/ 13 w 96"/>
                    <a:gd name="T89" fmla="*/ 26 h 41"/>
                    <a:gd name="T90" fmla="*/ 10 w 96"/>
                    <a:gd name="T91" fmla="*/ 21 h 41"/>
                    <a:gd name="T92" fmla="*/ 8 w 96"/>
                    <a:gd name="T93" fmla="*/ 18 h 41"/>
                    <a:gd name="T94" fmla="*/ 5 w 96"/>
                    <a:gd name="T95" fmla="*/ 15 h 41"/>
                    <a:gd name="T96" fmla="*/ 0 w 96"/>
                    <a:gd name="T97" fmla="*/ 13 h 41"/>
                    <a:gd name="T98" fmla="*/ 2 w 96"/>
                    <a:gd name="T99" fmla="*/ 1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96" h="41">
                      <a:moveTo>
                        <a:pt x="2" y="10"/>
                      </a:moveTo>
                      <a:lnTo>
                        <a:pt x="5" y="7"/>
                      </a:lnTo>
                      <a:lnTo>
                        <a:pt x="8" y="4"/>
                      </a:lnTo>
                      <a:lnTo>
                        <a:pt x="13" y="2"/>
                      </a:lnTo>
                      <a:lnTo>
                        <a:pt x="17" y="1"/>
                      </a:lnTo>
                      <a:lnTo>
                        <a:pt x="21" y="0"/>
                      </a:lnTo>
                      <a:lnTo>
                        <a:pt x="24" y="0"/>
                      </a:lnTo>
                      <a:lnTo>
                        <a:pt x="29" y="0"/>
                      </a:lnTo>
                      <a:lnTo>
                        <a:pt x="34" y="1"/>
                      </a:lnTo>
                      <a:lnTo>
                        <a:pt x="38" y="2"/>
                      </a:lnTo>
                      <a:lnTo>
                        <a:pt x="41" y="3"/>
                      </a:lnTo>
                      <a:lnTo>
                        <a:pt x="45" y="4"/>
                      </a:lnTo>
                      <a:lnTo>
                        <a:pt x="50" y="5"/>
                      </a:lnTo>
                      <a:lnTo>
                        <a:pt x="53" y="7"/>
                      </a:lnTo>
                      <a:lnTo>
                        <a:pt x="57" y="9"/>
                      </a:lnTo>
                      <a:lnTo>
                        <a:pt x="61" y="10"/>
                      </a:lnTo>
                      <a:lnTo>
                        <a:pt x="66" y="12"/>
                      </a:lnTo>
                      <a:lnTo>
                        <a:pt x="72" y="15"/>
                      </a:lnTo>
                      <a:lnTo>
                        <a:pt x="77" y="17"/>
                      </a:lnTo>
                      <a:lnTo>
                        <a:pt x="83" y="21"/>
                      </a:lnTo>
                      <a:lnTo>
                        <a:pt x="90" y="24"/>
                      </a:lnTo>
                      <a:lnTo>
                        <a:pt x="92" y="30"/>
                      </a:lnTo>
                      <a:lnTo>
                        <a:pt x="93" y="34"/>
                      </a:lnTo>
                      <a:lnTo>
                        <a:pt x="95" y="40"/>
                      </a:lnTo>
                      <a:lnTo>
                        <a:pt x="88" y="37"/>
                      </a:lnTo>
                      <a:lnTo>
                        <a:pt x="83" y="33"/>
                      </a:lnTo>
                      <a:lnTo>
                        <a:pt x="77" y="30"/>
                      </a:lnTo>
                      <a:lnTo>
                        <a:pt x="73" y="28"/>
                      </a:lnTo>
                      <a:lnTo>
                        <a:pt x="70" y="27"/>
                      </a:lnTo>
                      <a:lnTo>
                        <a:pt x="66" y="25"/>
                      </a:lnTo>
                      <a:lnTo>
                        <a:pt x="62" y="24"/>
                      </a:lnTo>
                      <a:lnTo>
                        <a:pt x="58" y="23"/>
                      </a:lnTo>
                      <a:lnTo>
                        <a:pt x="53" y="21"/>
                      </a:lnTo>
                      <a:lnTo>
                        <a:pt x="49" y="19"/>
                      </a:lnTo>
                      <a:lnTo>
                        <a:pt x="43" y="17"/>
                      </a:lnTo>
                      <a:lnTo>
                        <a:pt x="40" y="14"/>
                      </a:lnTo>
                      <a:lnTo>
                        <a:pt x="36" y="11"/>
                      </a:lnTo>
                      <a:lnTo>
                        <a:pt x="31" y="9"/>
                      </a:lnTo>
                      <a:lnTo>
                        <a:pt x="24" y="6"/>
                      </a:lnTo>
                      <a:lnTo>
                        <a:pt x="16" y="5"/>
                      </a:lnTo>
                      <a:lnTo>
                        <a:pt x="15" y="10"/>
                      </a:lnTo>
                      <a:lnTo>
                        <a:pt x="14" y="14"/>
                      </a:lnTo>
                      <a:lnTo>
                        <a:pt x="13" y="18"/>
                      </a:lnTo>
                      <a:lnTo>
                        <a:pt x="13" y="23"/>
                      </a:lnTo>
                      <a:lnTo>
                        <a:pt x="13" y="26"/>
                      </a:lnTo>
                      <a:lnTo>
                        <a:pt x="10" y="21"/>
                      </a:lnTo>
                      <a:lnTo>
                        <a:pt x="8" y="18"/>
                      </a:lnTo>
                      <a:lnTo>
                        <a:pt x="5" y="15"/>
                      </a:lnTo>
                      <a:lnTo>
                        <a:pt x="0" y="13"/>
                      </a:lnTo>
                      <a:lnTo>
                        <a:pt x="2" y="10"/>
                      </a:lnTo>
                    </a:path>
                  </a:pathLst>
                </a:custGeom>
                <a:solidFill>
                  <a:srgbClr val="FF6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41" name="Freeform 85">
                  <a:extLst>
                    <a:ext uri="{FF2B5EF4-FFF2-40B4-BE49-F238E27FC236}">
                      <a16:creationId xmlns:a16="http://schemas.microsoft.com/office/drawing/2014/main" id="{7AA9B953-0CD1-5FDF-ECBA-17CAA5EC7E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9" y="3675"/>
                  <a:ext cx="54" cy="45"/>
                </a:xfrm>
                <a:custGeom>
                  <a:avLst/>
                  <a:gdLst>
                    <a:gd name="T0" fmla="*/ 13 w 54"/>
                    <a:gd name="T1" fmla="*/ 3 h 45"/>
                    <a:gd name="T2" fmla="*/ 6 w 54"/>
                    <a:gd name="T3" fmla="*/ 0 h 45"/>
                    <a:gd name="T4" fmla="*/ 7 w 54"/>
                    <a:gd name="T5" fmla="*/ 4 h 45"/>
                    <a:gd name="T6" fmla="*/ 7 w 54"/>
                    <a:gd name="T7" fmla="*/ 7 h 45"/>
                    <a:gd name="T8" fmla="*/ 6 w 54"/>
                    <a:gd name="T9" fmla="*/ 11 h 45"/>
                    <a:gd name="T10" fmla="*/ 4 w 54"/>
                    <a:gd name="T11" fmla="*/ 13 h 45"/>
                    <a:gd name="T12" fmla="*/ 3 w 54"/>
                    <a:gd name="T13" fmla="*/ 15 h 45"/>
                    <a:gd name="T14" fmla="*/ 0 w 54"/>
                    <a:gd name="T15" fmla="*/ 18 h 45"/>
                    <a:gd name="T16" fmla="*/ 4 w 54"/>
                    <a:gd name="T17" fmla="*/ 22 h 45"/>
                    <a:gd name="T18" fmla="*/ 9 w 54"/>
                    <a:gd name="T19" fmla="*/ 26 h 45"/>
                    <a:gd name="T20" fmla="*/ 13 w 54"/>
                    <a:gd name="T21" fmla="*/ 29 h 45"/>
                    <a:gd name="T22" fmla="*/ 16 w 54"/>
                    <a:gd name="T23" fmla="*/ 33 h 45"/>
                    <a:gd name="T24" fmla="*/ 20 w 54"/>
                    <a:gd name="T25" fmla="*/ 38 h 45"/>
                    <a:gd name="T26" fmla="*/ 24 w 54"/>
                    <a:gd name="T27" fmla="*/ 44 h 45"/>
                    <a:gd name="T28" fmla="*/ 27 w 54"/>
                    <a:gd name="T29" fmla="*/ 41 h 45"/>
                    <a:gd name="T30" fmla="*/ 30 w 54"/>
                    <a:gd name="T31" fmla="*/ 38 h 45"/>
                    <a:gd name="T32" fmla="*/ 31 w 54"/>
                    <a:gd name="T33" fmla="*/ 35 h 45"/>
                    <a:gd name="T34" fmla="*/ 33 w 54"/>
                    <a:gd name="T35" fmla="*/ 33 h 45"/>
                    <a:gd name="T36" fmla="*/ 36 w 54"/>
                    <a:gd name="T37" fmla="*/ 31 h 45"/>
                    <a:gd name="T38" fmla="*/ 39 w 54"/>
                    <a:gd name="T39" fmla="*/ 30 h 45"/>
                    <a:gd name="T40" fmla="*/ 42 w 54"/>
                    <a:gd name="T41" fmla="*/ 30 h 45"/>
                    <a:gd name="T42" fmla="*/ 46 w 54"/>
                    <a:gd name="T43" fmla="*/ 30 h 45"/>
                    <a:gd name="T44" fmla="*/ 50 w 54"/>
                    <a:gd name="T45" fmla="*/ 29 h 45"/>
                    <a:gd name="T46" fmla="*/ 53 w 54"/>
                    <a:gd name="T47" fmla="*/ 28 h 45"/>
                    <a:gd name="T48" fmla="*/ 53 w 54"/>
                    <a:gd name="T49" fmla="*/ 26 h 45"/>
                    <a:gd name="T50" fmla="*/ 52 w 54"/>
                    <a:gd name="T51" fmla="*/ 23 h 45"/>
                    <a:gd name="T52" fmla="*/ 48 w 54"/>
                    <a:gd name="T53" fmla="*/ 20 h 45"/>
                    <a:gd name="T54" fmla="*/ 41 w 54"/>
                    <a:gd name="T55" fmla="*/ 18 h 45"/>
                    <a:gd name="T56" fmla="*/ 37 w 54"/>
                    <a:gd name="T57" fmla="*/ 14 h 45"/>
                    <a:gd name="T58" fmla="*/ 32 w 54"/>
                    <a:gd name="T59" fmla="*/ 11 h 45"/>
                    <a:gd name="T60" fmla="*/ 29 w 54"/>
                    <a:gd name="T61" fmla="*/ 10 h 45"/>
                    <a:gd name="T62" fmla="*/ 25 w 54"/>
                    <a:gd name="T63" fmla="*/ 8 h 45"/>
                    <a:gd name="T64" fmla="*/ 21 w 54"/>
                    <a:gd name="T65" fmla="*/ 5 h 45"/>
                    <a:gd name="T66" fmla="*/ 13 w 54"/>
                    <a:gd name="T67" fmla="*/ 3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54" h="45">
                      <a:moveTo>
                        <a:pt x="13" y="3"/>
                      </a:moveTo>
                      <a:lnTo>
                        <a:pt x="6" y="0"/>
                      </a:lnTo>
                      <a:lnTo>
                        <a:pt x="7" y="4"/>
                      </a:lnTo>
                      <a:lnTo>
                        <a:pt x="7" y="7"/>
                      </a:lnTo>
                      <a:lnTo>
                        <a:pt x="6" y="11"/>
                      </a:lnTo>
                      <a:lnTo>
                        <a:pt x="4" y="13"/>
                      </a:lnTo>
                      <a:lnTo>
                        <a:pt x="3" y="15"/>
                      </a:lnTo>
                      <a:lnTo>
                        <a:pt x="0" y="18"/>
                      </a:lnTo>
                      <a:lnTo>
                        <a:pt x="4" y="22"/>
                      </a:lnTo>
                      <a:lnTo>
                        <a:pt x="9" y="26"/>
                      </a:lnTo>
                      <a:lnTo>
                        <a:pt x="13" y="29"/>
                      </a:lnTo>
                      <a:lnTo>
                        <a:pt x="16" y="33"/>
                      </a:lnTo>
                      <a:lnTo>
                        <a:pt x="20" y="38"/>
                      </a:lnTo>
                      <a:lnTo>
                        <a:pt x="24" y="44"/>
                      </a:lnTo>
                      <a:lnTo>
                        <a:pt x="27" y="41"/>
                      </a:lnTo>
                      <a:lnTo>
                        <a:pt x="30" y="38"/>
                      </a:lnTo>
                      <a:lnTo>
                        <a:pt x="31" y="35"/>
                      </a:lnTo>
                      <a:lnTo>
                        <a:pt x="33" y="33"/>
                      </a:lnTo>
                      <a:lnTo>
                        <a:pt x="36" y="31"/>
                      </a:lnTo>
                      <a:lnTo>
                        <a:pt x="39" y="30"/>
                      </a:lnTo>
                      <a:lnTo>
                        <a:pt x="42" y="30"/>
                      </a:lnTo>
                      <a:lnTo>
                        <a:pt x="46" y="30"/>
                      </a:lnTo>
                      <a:lnTo>
                        <a:pt x="50" y="29"/>
                      </a:lnTo>
                      <a:lnTo>
                        <a:pt x="53" y="28"/>
                      </a:lnTo>
                      <a:lnTo>
                        <a:pt x="53" y="26"/>
                      </a:lnTo>
                      <a:lnTo>
                        <a:pt x="52" y="23"/>
                      </a:lnTo>
                      <a:lnTo>
                        <a:pt x="48" y="20"/>
                      </a:lnTo>
                      <a:lnTo>
                        <a:pt x="41" y="18"/>
                      </a:lnTo>
                      <a:lnTo>
                        <a:pt x="37" y="14"/>
                      </a:lnTo>
                      <a:lnTo>
                        <a:pt x="32" y="11"/>
                      </a:lnTo>
                      <a:lnTo>
                        <a:pt x="29" y="10"/>
                      </a:lnTo>
                      <a:lnTo>
                        <a:pt x="25" y="8"/>
                      </a:lnTo>
                      <a:lnTo>
                        <a:pt x="21" y="5"/>
                      </a:lnTo>
                      <a:lnTo>
                        <a:pt x="13" y="3"/>
                      </a:lnTo>
                    </a:path>
                  </a:pathLst>
                </a:custGeom>
                <a:solidFill>
                  <a:srgbClr val="FF6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42" name="Freeform 86">
                  <a:extLst>
                    <a:ext uri="{FF2B5EF4-FFF2-40B4-BE49-F238E27FC236}">
                      <a16:creationId xmlns:a16="http://schemas.microsoft.com/office/drawing/2014/main" id="{B7CB36D4-3012-D551-0C02-7BCDE1DB37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1" y="3658"/>
                  <a:ext cx="17" cy="17"/>
                </a:xfrm>
                <a:custGeom>
                  <a:avLst/>
                  <a:gdLst>
                    <a:gd name="T0" fmla="*/ 0 w 17"/>
                    <a:gd name="T1" fmla="*/ 16 h 17"/>
                    <a:gd name="T2" fmla="*/ 1 w 17"/>
                    <a:gd name="T3" fmla="*/ 8 h 17"/>
                    <a:gd name="T4" fmla="*/ 4 w 17"/>
                    <a:gd name="T5" fmla="*/ 4 h 17"/>
                    <a:gd name="T6" fmla="*/ 4 w 17"/>
                    <a:gd name="T7" fmla="*/ 0 h 17"/>
                    <a:gd name="T8" fmla="*/ 9 w 17"/>
                    <a:gd name="T9" fmla="*/ 1 h 17"/>
                    <a:gd name="T10" fmla="*/ 12 w 17"/>
                    <a:gd name="T11" fmla="*/ 2 h 17"/>
                    <a:gd name="T12" fmla="*/ 16 w 17"/>
                    <a:gd name="T13" fmla="*/ 4 h 17"/>
                    <a:gd name="T14" fmla="*/ 10 w 17"/>
                    <a:gd name="T15" fmla="*/ 4 h 17"/>
                    <a:gd name="T16" fmla="*/ 6 w 17"/>
                    <a:gd name="T17" fmla="*/ 7 h 17"/>
                    <a:gd name="T18" fmla="*/ 5 w 17"/>
                    <a:gd name="T19" fmla="*/ 8 h 17"/>
                    <a:gd name="T20" fmla="*/ 2 w 17"/>
                    <a:gd name="T21" fmla="*/ 11 h 17"/>
                    <a:gd name="T22" fmla="*/ 0 w 17"/>
                    <a:gd name="T23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" h="17">
                      <a:moveTo>
                        <a:pt x="0" y="16"/>
                      </a:moveTo>
                      <a:lnTo>
                        <a:pt x="1" y="8"/>
                      </a:lnTo>
                      <a:lnTo>
                        <a:pt x="4" y="4"/>
                      </a:lnTo>
                      <a:lnTo>
                        <a:pt x="4" y="0"/>
                      </a:lnTo>
                      <a:lnTo>
                        <a:pt x="9" y="1"/>
                      </a:lnTo>
                      <a:lnTo>
                        <a:pt x="12" y="2"/>
                      </a:lnTo>
                      <a:lnTo>
                        <a:pt x="16" y="4"/>
                      </a:lnTo>
                      <a:lnTo>
                        <a:pt x="10" y="4"/>
                      </a:lnTo>
                      <a:lnTo>
                        <a:pt x="6" y="7"/>
                      </a:lnTo>
                      <a:lnTo>
                        <a:pt x="5" y="8"/>
                      </a:lnTo>
                      <a:lnTo>
                        <a:pt x="2" y="11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43" name="Freeform 87">
                  <a:extLst>
                    <a:ext uri="{FF2B5EF4-FFF2-40B4-BE49-F238E27FC236}">
                      <a16:creationId xmlns:a16="http://schemas.microsoft.com/office/drawing/2014/main" id="{EA391E1B-703E-1970-3B6A-B16E27ED3A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6" y="3711"/>
                  <a:ext cx="27" cy="17"/>
                </a:xfrm>
                <a:custGeom>
                  <a:avLst/>
                  <a:gdLst>
                    <a:gd name="T0" fmla="*/ 2 w 27"/>
                    <a:gd name="T1" fmla="*/ 13 h 17"/>
                    <a:gd name="T2" fmla="*/ 3 w 27"/>
                    <a:gd name="T3" fmla="*/ 12 h 17"/>
                    <a:gd name="T4" fmla="*/ 6 w 27"/>
                    <a:gd name="T5" fmla="*/ 9 h 17"/>
                    <a:gd name="T6" fmla="*/ 7 w 27"/>
                    <a:gd name="T7" fmla="*/ 9 h 17"/>
                    <a:gd name="T8" fmla="*/ 8 w 27"/>
                    <a:gd name="T9" fmla="*/ 6 h 17"/>
                    <a:gd name="T10" fmla="*/ 9 w 27"/>
                    <a:gd name="T11" fmla="*/ 4 h 17"/>
                    <a:gd name="T12" fmla="*/ 11 w 27"/>
                    <a:gd name="T13" fmla="*/ 2 h 17"/>
                    <a:gd name="T14" fmla="*/ 14 w 27"/>
                    <a:gd name="T15" fmla="*/ 1 h 17"/>
                    <a:gd name="T16" fmla="*/ 18 w 27"/>
                    <a:gd name="T17" fmla="*/ 1 h 17"/>
                    <a:gd name="T18" fmla="*/ 21 w 27"/>
                    <a:gd name="T19" fmla="*/ 1 h 17"/>
                    <a:gd name="T20" fmla="*/ 24 w 27"/>
                    <a:gd name="T21" fmla="*/ 1 h 17"/>
                    <a:gd name="T22" fmla="*/ 26 w 27"/>
                    <a:gd name="T23" fmla="*/ 0 h 17"/>
                    <a:gd name="T24" fmla="*/ 24 w 27"/>
                    <a:gd name="T25" fmla="*/ 3 h 17"/>
                    <a:gd name="T26" fmla="*/ 21 w 27"/>
                    <a:gd name="T27" fmla="*/ 6 h 17"/>
                    <a:gd name="T28" fmla="*/ 19 w 27"/>
                    <a:gd name="T29" fmla="*/ 6 h 17"/>
                    <a:gd name="T30" fmla="*/ 15 w 27"/>
                    <a:gd name="T31" fmla="*/ 6 h 17"/>
                    <a:gd name="T32" fmla="*/ 14 w 27"/>
                    <a:gd name="T33" fmla="*/ 7 h 17"/>
                    <a:gd name="T34" fmla="*/ 12 w 27"/>
                    <a:gd name="T35" fmla="*/ 9 h 17"/>
                    <a:gd name="T36" fmla="*/ 11 w 27"/>
                    <a:gd name="T37" fmla="*/ 12 h 17"/>
                    <a:gd name="T38" fmla="*/ 10 w 27"/>
                    <a:gd name="T39" fmla="*/ 13 h 17"/>
                    <a:gd name="T40" fmla="*/ 8 w 27"/>
                    <a:gd name="T41" fmla="*/ 14 h 17"/>
                    <a:gd name="T42" fmla="*/ 7 w 27"/>
                    <a:gd name="T43" fmla="*/ 16 h 17"/>
                    <a:gd name="T44" fmla="*/ 4 w 27"/>
                    <a:gd name="T45" fmla="*/ 16 h 17"/>
                    <a:gd name="T46" fmla="*/ 2 w 27"/>
                    <a:gd name="T47" fmla="*/ 16 h 17"/>
                    <a:gd name="T48" fmla="*/ 0 w 27"/>
                    <a:gd name="T49" fmla="*/ 14 h 17"/>
                    <a:gd name="T50" fmla="*/ 2 w 27"/>
                    <a:gd name="T51" fmla="*/ 1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" h="17">
                      <a:moveTo>
                        <a:pt x="2" y="13"/>
                      </a:moveTo>
                      <a:lnTo>
                        <a:pt x="3" y="12"/>
                      </a:lnTo>
                      <a:lnTo>
                        <a:pt x="6" y="9"/>
                      </a:lnTo>
                      <a:lnTo>
                        <a:pt x="7" y="9"/>
                      </a:lnTo>
                      <a:lnTo>
                        <a:pt x="8" y="6"/>
                      </a:lnTo>
                      <a:lnTo>
                        <a:pt x="9" y="4"/>
                      </a:lnTo>
                      <a:lnTo>
                        <a:pt x="11" y="2"/>
                      </a:lnTo>
                      <a:lnTo>
                        <a:pt x="14" y="1"/>
                      </a:lnTo>
                      <a:lnTo>
                        <a:pt x="18" y="1"/>
                      </a:lnTo>
                      <a:lnTo>
                        <a:pt x="21" y="1"/>
                      </a:lnTo>
                      <a:lnTo>
                        <a:pt x="24" y="1"/>
                      </a:lnTo>
                      <a:lnTo>
                        <a:pt x="26" y="0"/>
                      </a:lnTo>
                      <a:lnTo>
                        <a:pt x="24" y="3"/>
                      </a:lnTo>
                      <a:lnTo>
                        <a:pt x="21" y="6"/>
                      </a:lnTo>
                      <a:lnTo>
                        <a:pt x="19" y="6"/>
                      </a:lnTo>
                      <a:lnTo>
                        <a:pt x="15" y="6"/>
                      </a:lnTo>
                      <a:lnTo>
                        <a:pt x="14" y="7"/>
                      </a:lnTo>
                      <a:lnTo>
                        <a:pt x="12" y="9"/>
                      </a:lnTo>
                      <a:lnTo>
                        <a:pt x="11" y="12"/>
                      </a:lnTo>
                      <a:lnTo>
                        <a:pt x="10" y="13"/>
                      </a:lnTo>
                      <a:lnTo>
                        <a:pt x="8" y="14"/>
                      </a:lnTo>
                      <a:lnTo>
                        <a:pt x="7" y="16"/>
                      </a:lnTo>
                      <a:lnTo>
                        <a:pt x="4" y="16"/>
                      </a:lnTo>
                      <a:lnTo>
                        <a:pt x="2" y="16"/>
                      </a:lnTo>
                      <a:lnTo>
                        <a:pt x="0" y="14"/>
                      </a:lnTo>
                      <a:lnTo>
                        <a:pt x="2" y="13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44" name="Freeform 88">
                  <a:extLst>
                    <a:ext uri="{FF2B5EF4-FFF2-40B4-BE49-F238E27FC236}">
                      <a16:creationId xmlns:a16="http://schemas.microsoft.com/office/drawing/2014/main" id="{1B8D7543-5E2F-29F0-98FF-C68C79B2A0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7" y="3719"/>
                  <a:ext cx="17" cy="17"/>
                </a:xfrm>
                <a:custGeom>
                  <a:avLst/>
                  <a:gdLst>
                    <a:gd name="T0" fmla="*/ 16 w 17"/>
                    <a:gd name="T1" fmla="*/ 0 h 17"/>
                    <a:gd name="T2" fmla="*/ 14 w 17"/>
                    <a:gd name="T3" fmla="*/ 10 h 17"/>
                    <a:gd name="T4" fmla="*/ 9 w 17"/>
                    <a:gd name="T5" fmla="*/ 16 h 17"/>
                    <a:gd name="T6" fmla="*/ 5 w 17"/>
                    <a:gd name="T7" fmla="*/ 16 h 17"/>
                    <a:gd name="T8" fmla="*/ 0 w 17"/>
                    <a:gd name="T9" fmla="*/ 16 h 17"/>
                    <a:gd name="T10" fmla="*/ 4 w 17"/>
                    <a:gd name="T11" fmla="*/ 13 h 17"/>
                    <a:gd name="T12" fmla="*/ 5 w 17"/>
                    <a:gd name="T13" fmla="*/ 10 h 17"/>
                    <a:gd name="T14" fmla="*/ 6 w 17"/>
                    <a:gd name="T15" fmla="*/ 8 h 17"/>
                    <a:gd name="T16" fmla="*/ 8 w 17"/>
                    <a:gd name="T17" fmla="*/ 5 h 17"/>
                    <a:gd name="T18" fmla="*/ 10 w 17"/>
                    <a:gd name="T19" fmla="*/ 2 h 17"/>
                    <a:gd name="T20" fmla="*/ 14 w 17"/>
                    <a:gd name="T21" fmla="*/ 2 h 17"/>
                    <a:gd name="T22" fmla="*/ 16 w 17"/>
                    <a:gd name="T2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" h="17">
                      <a:moveTo>
                        <a:pt x="16" y="0"/>
                      </a:moveTo>
                      <a:lnTo>
                        <a:pt x="14" y="10"/>
                      </a:lnTo>
                      <a:lnTo>
                        <a:pt x="9" y="16"/>
                      </a:lnTo>
                      <a:lnTo>
                        <a:pt x="5" y="16"/>
                      </a:lnTo>
                      <a:lnTo>
                        <a:pt x="0" y="16"/>
                      </a:lnTo>
                      <a:lnTo>
                        <a:pt x="4" y="13"/>
                      </a:lnTo>
                      <a:lnTo>
                        <a:pt x="5" y="10"/>
                      </a:lnTo>
                      <a:lnTo>
                        <a:pt x="6" y="8"/>
                      </a:lnTo>
                      <a:lnTo>
                        <a:pt x="8" y="5"/>
                      </a:lnTo>
                      <a:lnTo>
                        <a:pt x="10" y="2"/>
                      </a:lnTo>
                      <a:lnTo>
                        <a:pt x="14" y="2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45" name="Freeform 89">
                  <a:extLst>
                    <a:ext uri="{FF2B5EF4-FFF2-40B4-BE49-F238E27FC236}">
                      <a16:creationId xmlns:a16="http://schemas.microsoft.com/office/drawing/2014/main" id="{E3EC1380-C913-B629-7C80-A0C8271094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91" y="3731"/>
                  <a:ext cx="41" cy="24"/>
                </a:xfrm>
                <a:custGeom>
                  <a:avLst/>
                  <a:gdLst>
                    <a:gd name="T0" fmla="*/ 18 w 41"/>
                    <a:gd name="T1" fmla="*/ 3 h 24"/>
                    <a:gd name="T2" fmla="*/ 17 w 41"/>
                    <a:gd name="T3" fmla="*/ 6 h 24"/>
                    <a:gd name="T4" fmla="*/ 12 w 41"/>
                    <a:gd name="T5" fmla="*/ 10 h 24"/>
                    <a:gd name="T6" fmla="*/ 7 w 41"/>
                    <a:gd name="T7" fmla="*/ 15 h 24"/>
                    <a:gd name="T8" fmla="*/ 2 w 41"/>
                    <a:gd name="T9" fmla="*/ 18 h 24"/>
                    <a:gd name="T10" fmla="*/ 0 w 41"/>
                    <a:gd name="T11" fmla="*/ 21 h 24"/>
                    <a:gd name="T12" fmla="*/ 1 w 41"/>
                    <a:gd name="T13" fmla="*/ 23 h 24"/>
                    <a:gd name="T14" fmla="*/ 4 w 41"/>
                    <a:gd name="T15" fmla="*/ 23 h 24"/>
                    <a:gd name="T16" fmla="*/ 12 w 41"/>
                    <a:gd name="T17" fmla="*/ 21 h 24"/>
                    <a:gd name="T18" fmla="*/ 22 w 41"/>
                    <a:gd name="T19" fmla="*/ 15 h 24"/>
                    <a:gd name="T20" fmla="*/ 28 w 41"/>
                    <a:gd name="T21" fmla="*/ 11 h 24"/>
                    <a:gd name="T22" fmla="*/ 33 w 41"/>
                    <a:gd name="T23" fmla="*/ 9 h 24"/>
                    <a:gd name="T24" fmla="*/ 37 w 41"/>
                    <a:gd name="T25" fmla="*/ 6 h 24"/>
                    <a:gd name="T26" fmla="*/ 40 w 41"/>
                    <a:gd name="T27" fmla="*/ 2 h 24"/>
                    <a:gd name="T28" fmla="*/ 36 w 41"/>
                    <a:gd name="T29" fmla="*/ 4 h 24"/>
                    <a:gd name="T30" fmla="*/ 33 w 41"/>
                    <a:gd name="T31" fmla="*/ 3 h 24"/>
                    <a:gd name="T32" fmla="*/ 29 w 41"/>
                    <a:gd name="T33" fmla="*/ 3 h 24"/>
                    <a:gd name="T34" fmla="*/ 26 w 41"/>
                    <a:gd name="T35" fmla="*/ 2 h 24"/>
                    <a:gd name="T36" fmla="*/ 23 w 41"/>
                    <a:gd name="T37" fmla="*/ 2 h 24"/>
                    <a:gd name="T38" fmla="*/ 20 w 41"/>
                    <a:gd name="T39" fmla="*/ 0 h 24"/>
                    <a:gd name="T40" fmla="*/ 18 w 41"/>
                    <a:gd name="T41" fmla="*/ 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1" h="24">
                      <a:moveTo>
                        <a:pt x="18" y="3"/>
                      </a:moveTo>
                      <a:lnTo>
                        <a:pt x="17" y="6"/>
                      </a:lnTo>
                      <a:lnTo>
                        <a:pt x="12" y="10"/>
                      </a:lnTo>
                      <a:lnTo>
                        <a:pt x="7" y="15"/>
                      </a:lnTo>
                      <a:lnTo>
                        <a:pt x="2" y="18"/>
                      </a:lnTo>
                      <a:lnTo>
                        <a:pt x="0" y="21"/>
                      </a:lnTo>
                      <a:lnTo>
                        <a:pt x="1" y="23"/>
                      </a:lnTo>
                      <a:lnTo>
                        <a:pt x="4" y="23"/>
                      </a:lnTo>
                      <a:lnTo>
                        <a:pt x="12" y="21"/>
                      </a:lnTo>
                      <a:lnTo>
                        <a:pt x="22" y="15"/>
                      </a:lnTo>
                      <a:lnTo>
                        <a:pt x="28" y="11"/>
                      </a:lnTo>
                      <a:lnTo>
                        <a:pt x="33" y="9"/>
                      </a:lnTo>
                      <a:lnTo>
                        <a:pt x="37" y="6"/>
                      </a:lnTo>
                      <a:lnTo>
                        <a:pt x="40" y="2"/>
                      </a:lnTo>
                      <a:lnTo>
                        <a:pt x="36" y="4"/>
                      </a:lnTo>
                      <a:lnTo>
                        <a:pt x="33" y="3"/>
                      </a:lnTo>
                      <a:lnTo>
                        <a:pt x="29" y="3"/>
                      </a:lnTo>
                      <a:lnTo>
                        <a:pt x="26" y="2"/>
                      </a:lnTo>
                      <a:lnTo>
                        <a:pt x="23" y="2"/>
                      </a:lnTo>
                      <a:lnTo>
                        <a:pt x="20" y="0"/>
                      </a:lnTo>
                      <a:lnTo>
                        <a:pt x="18" y="3"/>
                      </a:lnTo>
                    </a:path>
                  </a:pathLst>
                </a:custGeom>
                <a:solidFill>
                  <a:srgbClr val="FF6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46" name="Freeform 90">
                  <a:extLst>
                    <a:ext uri="{FF2B5EF4-FFF2-40B4-BE49-F238E27FC236}">
                      <a16:creationId xmlns:a16="http://schemas.microsoft.com/office/drawing/2014/main" id="{3A7311CF-E0BF-BC1E-9C06-A858B92473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7" y="3758"/>
                  <a:ext cx="25" cy="17"/>
                </a:xfrm>
                <a:custGeom>
                  <a:avLst/>
                  <a:gdLst>
                    <a:gd name="T0" fmla="*/ 17 w 25"/>
                    <a:gd name="T1" fmla="*/ 0 h 17"/>
                    <a:gd name="T2" fmla="*/ 17 w 25"/>
                    <a:gd name="T3" fmla="*/ 1 h 17"/>
                    <a:gd name="T4" fmla="*/ 18 w 25"/>
                    <a:gd name="T5" fmla="*/ 4 h 17"/>
                    <a:gd name="T6" fmla="*/ 20 w 25"/>
                    <a:gd name="T7" fmla="*/ 4 h 17"/>
                    <a:gd name="T8" fmla="*/ 24 w 25"/>
                    <a:gd name="T9" fmla="*/ 4 h 17"/>
                    <a:gd name="T10" fmla="*/ 15 w 25"/>
                    <a:gd name="T11" fmla="*/ 8 h 17"/>
                    <a:gd name="T12" fmla="*/ 0 w 25"/>
                    <a:gd name="T13" fmla="*/ 16 h 17"/>
                    <a:gd name="T14" fmla="*/ 3 w 25"/>
                    <a:gd name="T15" fmla="*/ 13 h 17"/>
                    <a:gd name="T16" fmla="*/ 6 w 25"/>
                    <a:gd name="T17" fmla="*/ 10 h 17"/>
                    <a:gd name="T18" fmla="*/ 6 w 25"/>
                    <a:gd name="T19" fmla="*/ 8 h 17"/>
                    <a:gd name="T20" fmla="*/ 7 w 25"/>
                    <a:gd name="T21" fmla="*/ 7 h 17"/>
                    <a:gd name="T22" fmla="*/ 11 w 25"/>
                    <a:gd name="T23" fmla="*/ 4 h 17"/>
                    <a:gd name="T24" fmla="*/ 17 w 25"/>
                    <a:gd name="T2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5" h="17">
                      <a:moveTo>
                        <a:pt x="17" y="0"/>
                      </a:moveTo>
                      <a:lnTo>
                        <a:pt x="17" y="1"/>
                      </a:lnTo>
                      <a:lnTo>
                        <a:pt x="18" y="4"/>
                      </a:lnTo>
                      <a:lnTo>
                        <a:pt x="20" y="4"/>
                      </a:lnTo>
                      <a:lnTo>
                        <a:pt x="24" y="4"/>
                      </a:lnTo>
                      <a:lnTo>
                        <a:pt x="15" y="8"/>
                      </a:lnTo>
                      <a:lnTo>
                        <a:pt x="0" y="16"/>
                      </a:lnTo>
                      <a:lnTo>
                        <a:pt x="3" y="13"/>
                      </a:lnTo>
                      <a:lnTo>
                        <a:pt x="6" y="10"/>
                      </a:lnTo>
                      <a:lnTo>
                        <a:pt x="6" y="8"/>
                      </a:lnTo>
                      <a:lnTo>
                        <a:pt x="7" y="7"/>
                      </a:lnTo>
                      <a:lnTo>
                        <a:pt x="11" y="4"/>
                      </a:lnTo>
                      <a:lnTo>
                        <a:pt x="17" y="0"/>
                      </a:lnTo>
                    </a:path>
                  </a:pathLst>
                </a:custGeom>
                <a:solidFill>
                  <a:srgbClr val="10206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47" name="Freeform 91">
                  <a:extLst>
                    <a:ext uri="{FF2B5EF4-FFF2-40B4-BE49-F238E27FC236}">
                      <a16:creationId xmlns:a16="http://schemas.microsoft.com/office/drawing/2014/main" id="{F4D7226C-C5CE-4ABD-6406-B2CCFEEF2C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3" y="3671"/>
                  <a:ext cx="49" cy="67"/>
                </a:xfrm>
                <a:custGeom>
                  <a:avLst/>
                  <a:gdLst>
                    <a:gd name="T0" fmla="*/ 0 w 49"/>
                    <a:gd name="T1" fmla="*/ 0 h 67"/>
                    <a:gd name="T2" fmla="*/ 3 w 49"/>
                    <a:gd name="T3" fmla="*/ 4 h 67"/>
                    <a:gd name="T4" fmla="*/ 11 w 49"/>
                    <a:gd name="T5" fmla="*/ 11 h 67"/>
                    <a:gd name="T6" fmla="*/ 17 w 49"/>
                    <a:gd name="T7" fmla="*/ 17 h 67"/>
                    <a:gd name="T8" fmla="*/ 21 w 49"/>
                    <a:gd name="T9" fmla="*/ 23 h 67"/>
                    <a:gd name="T10" fmla="*/ 24 w 49"/>
                    <a:gd name="T11" fmla="*/ 28 h 67"/>
                    <a:gd name="T12" fmla="*/ 28 w 49"/>
                    <a:gd name="T13" fmla="*/ 36 h 67"/>
                    <a:gd name="T14" fmla="*/ 30 w 49"/>
                    <a:gd name="T15" fmla="*/ 44 h 67"/>
                    <a:gd name="T16" fmla="*/ 32 w 49"/>
                    <a:gd name="T17" fmla="*/ 50 h 67"/>
                    <a:gd name="T18" fmla="*/ 36 w 49"/>
                    <a:gd name="T19" fmla="*/ 56 h 67"/>
                    <a:gd name="T20" fmla="*/ 44 w 49"/>
                    <a:gd name="T21" fmla="*/ 64 h 67"/>
                    <a:gd name="T22" fmla="*/ 48 w 49"/>
                    <a:gd name="T23" fmla="*/ 66 h 67"/>
                    <a:gd name="T24" fmla="*/ 43 w 49"/>
                    <a:gd name="T25" fmla="*/ 61 h 67"/>
                    <a:gd name="T26" fmla="*/ 39 w 49"/>
                    <a:gd name="T27" fmla="*/ 57 h 67"/>
                    <a:gd name="T28" fmla="*/ 36 w 49"/>
                    <a:gd name="T29" fmla="*/ 52 h 67"/>
                    <a:gd name="T30" fmla="*/ 36 w 49"/>
                    <a:gd name="T31" fmla="*/ 51 h 67"/>
                    <a:gd name="T32" fmla="*/ 34 w 49"/>
                    <a:gd name="T33" fmla="*/ 47 h 67"/>
                    <a:gd name="T34" fmla="*/ 29 w 49"/>
                    <a:gd name="T35" fmla="*/ 39 h 67"/>
                    <a:gd name="T36" fmla="*/ 28 w 49"/>
                    <a:gd name="T37" fmla="*/ 32 h 67"/>
                    <a:gd name="T38" fmla="*/ 25 w 49"/>
                    <a:gd name="T39" fmla="*/ 26 h 67"/>
                    <a:gd name="T40" fmla="*/ 21 w 49"/>
                    <a:gd name="T41" fmla="*/ 20 h 67"/>
                    <a:gd name="T42" fmla="*/ 18 w 49"/>
                    <a:gd name="T43" fmla="*/ 16 h 67"/>
                    <a:gd name="T44" fmla="*/ 12 w 49"/>
                    <a:gd name="T45" fmla="*/ 10 h 67"/>
                    <a:gd name="T46" fmla="*/ 8 w 49"/>
                    <a:gd name="T47" fmla="*/ 6 h 67"/>
                    <a:gd name="T48" fmla="*/ 4 w 49"/>
                    <a:gd name="T49" fmla="*/ 3 h 67"/>
                    <a:gd name="T50" fmla="*/ 0 w 49"/>
                    <a:gd name="T51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9" h="67">
                      <a:moveTo>
                        <a:pt x="0" y="0"/>
                      </a:moveTo>
                      <a:lnTo>
                        <a:pt x="3" y="4"/>
                      </a:lnTo>
                      <a:lnTo>
                        <a:pt x="11" y="11"/>
                      </a:lnTo>
                      <a:lnTo>
                        <a:pt x="17" y="17"/>
                      </a:lnTo>
                      <a:lnTo>
                        <a:pt x="21" y="23"/>
                      </a:lnTo>
                      <a:lnTo>
                        <a:pt x="24" y="28"/>
                      </a:lnTo>
                      <a:lnTo>
                        <a:pt x="28" y="36"/>
                      </a:lnTo>
                      <a:lnTo>
                        <a:pt x="30" y="44"/>
                      </a:lnTo>
                      <a:lnTo>
                        <a:pt x="32" y="50"/>
                      </a:lnTo>
                      <a:lnTo>
                        <a:pt x="36" y="56"/>
                      </a:lnTo>
                      <a:lnTo>
                        <a:pt x="44" y="64"/>
                      </a:lnTo>
                      <a:lnTo>
                        <a:pt x="48" y="66"/>
                      </a:lnTo>
                      <a:lnTo>
                        <a:pt x="43" y="61"/>
                      </a:lnTo>
                      <a:lnTo>
                        <a:pt x="39" y="57"/>
                      </a:lnTo>
                      <a:lnTo>
                        <a:pt x="36" y="52"/>
                      </a:lnTo>
                      <a:lnTo>
                        <a:pt x="36" y="51"/>
                      </a:lnTo>
                      <a:lnTo>
                        <a:pt x="34" y="47"/>
                      </a:lnTo>
                      <a:lnTo>
                        <a:pt x="29" y="39"/>
                      </a:lnTo>
                      <a:lnTo>
                        <a:pt x="28" y="32"/>
                      </a:lnTo>
                      <a:lnTo>
                        <a:pt x="25" y="26"/>
                      </a:lnTo>
                      <a:lnTo>
                        <a:pt x="21" y="20"/>
                      </a:lnTo>
                      <a:lnTo>
                        <a:pt x="18" y="16"/>
                      </a:lnTo>
                      <a:lnTo>
                        <a:pt x="12" y="10"/>
                      </a:lnTo>
                      <a:lnTo>
                        <a:pt x="8" y="6"/>
                      </a:lnTo>
                      <a:lnTo>
                        <a:pt x="4" y="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602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48" name="Freeform 92">
                  <a:extLst>
                    <a:ext uri="{FF2B5EF4-FFF2-40B4-BE49-F238E27FC236}">
                      <a16:creationId xmlns:a16="http://schemas.microsoft.com/office/drawing/2014/main" id="{897F4F9D-19D0-6B5F-3A1F-EB14D38175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8" y="3672"/>
                  <a:ext cx="61" cy="69"/>
                </a:xfrm>
                <a:custGeom>
                  <a:avLst/>
                  <a:gdLst>
                    <a:gd name="T0" fmla="*/ 0 w 61"/>
                    <a:gd name="T1" fmla="*/ 0 h 69"/>
                    <a:gd name="T2" fmla="*/ 5 w 61"/>
                    <a:gd name="T3" fmla="*/ 6 h 69"/>
                    <a:gd name="T4" fmla="*/ 13 w 61"/>
                    <a:gd name="T5" fmla="*/ 12 h 69"/>
                    <a:gd name="T6" fmla="*/ 16 w 61"/>
                    <a:gd name="T7" fmla="*/ 16 h 69"/>
                    <a:gd name="T8" fmla="*/ 19 w 61"/>
                    <a:gd name="T9" fmla="*/ 19 h 69"/>
                    <a:gd name="T10" fmla="*/ 21 w 61"/>
                    <a:gd name="T11" fmla="*/ 23 h 69"/>
                    <a:gd name="T12" fmla="*/ 23 w 61"/>
                    <a:gd name="T13" fmla="*/ 28 h 69"/>
                    <a:gd name="T14" fmla="*/ 25 w 61"/>
                    <a:gd name="T15" fmla="*/ 34 h 69"/>
                    <a:gd name="T16" fmla="*/ 27 w 61"/>
                    <a:gd name="T17" fmla="*/ 40 h 69"/>
                    <a:gd name="T18" fmla="*/ 31 w 61"/>
                    <a:gd name="T19" fmla="*/ 45 h 69"/>
                    <a:gd name="T20" fmla="*/ 33 w 61"/>
                    <a:gd name="T21" fmla="*/ 50 h 69"/>
                    <a:gd name="T22" fmla="*/ 37 w 61"/>
                    <a:gd name="T23" fmla="*/ 56 h 69"/>
                    <a:gd name="T24" fmla="*/ 41 w 61"/>
                    <a:gd name="T25" fmla="*/ 60 h 69"/>
                    <a:gd name="T26" fmla="*/ 43 w 61"/>
                    <a:gd name="T27" fmla="*/ 62 h 69"/>
                    <a:gd name="T28" fmla="*/ 45 w 61"/>
                    <a:gd name="T29" fmla="*/ 65 h 69"/>
                    <a:gd name="T30" fmla="*/ 48 w 61"/>
                    <a:gd name="T31" fmla="*/ 68 h 69"/>
                    <a:gd name="T32" fmla="*/ 52 w 61"/>
                    <a:gd name="T33" fmla="*/ 68 h 69"/>
                    <a:gd name="T34" fmla="*/ 55 w 61"/>
                    <a:gd name="T35" fmla="*/ 65 h 69"/>
                    <a:gd name="T36" fmla="*/ 57 w 61"/>
                    <a:gd name="T37" fmla="*/ 62 h 69"/>
                    <a:gd name="T38" fmla="*/ 59 w 61"/>
                    <a:gd name="T39" fmla="*/ 58 h 69"/>
                    <a:gd name="T40" fmla="*/ 60 w 61"/>
                    <a:gd name="T41" fmla="*/ 54 h 69"/>
                    <a:gd name="T42" fmla="*/ 59 w 61"/>
                    <a:gd name="T43" fmla="*/ 51 h 69"/>
                    <a:gd name="T44" fmla="*/ 58 w 61"/>
                    <a:gd name="T45" fmla="*/ 49 h 69"/>
                    <a:gd name="T46" fmla="*/ 55 w 61"/>
                    <a:gd name="T47" fmla="*/ 48 h 69"/>
                    <a:gd name="T48" fmla="*/ 52 w 61"/>
                    <a:gd name="T49" fmla="*/ 48 h 69"/>
                    <a:gd name="T50" fmla="*/ 48 w 61"/>
                    <a:gd name="T51" fmla="*/ 51 h 69"/>
                    <a:gd name="T52" fmla="*/ 46 w 61"/>
                    <a:gd name="T53" fmla="*/ 53 h 69"/>
                    <a:gd name="T54" fmla="*/ 43 w 61"/>
                    <a:gd name="T55" fmla="*/ 54 h 69"/>
                    <a:gd name="T56" fmla="*/ 40 w 61"/>
                    <a:gd name="T57" fmla="*/ 54 h 69"/>
                    <a:gd name="T58" fmla="*/ 37 w 61"/>
                    <a:gd name="T59" fmla="*/ 52 h 69"/>
                    <a:gd name="T60" fmla="*/ 33 w 61"/>
                    <a:gd name="T61" fmla="*/ 47 h 69"/>
                    <a:gd name="T62" fmla="*/ 31 w 61"/>
                    <a:gd name="T63" fmla="*/ 42 h 69"/>
                    <a:gd name="T64" fmla="*/ 29 w 61"/>
                    <a:gd name="T65" fmla="*/ 39 h 69"/>
                    <a:gd name="T66" fmla="*/ 25 w 61"/>
                    <a:gd name="T67" fmla="*/ 30 h 69"/>
                    <a:gd name="T68" fmla="*/ 22 w 61"/>
                    <a:gd name="T69" fmla="*/ 21 h 69"/>
                    <a:gd name="T70" fmla="*/ 18 w 61"/>
                    <a:gd name="T71" fmla="*/ 16 h 69"/>
                    <a:gd name="T72" fmla="*/ 14 w 61"/>
                    <a:gd name="T73" fmla="*/ 11 h 69"/>
                    <a:gd name="T74" fmla="*/ 0 w 61"/>
                    <a:gd name="T75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61" h="69">
                      <a:moveTo>
                        <a:pt x="0" y="0"/>
                      </a:moveTo>
                      <a:lnTo>
                        <a:pt x="5" y="6"/>
                      </a:lnTo>
                      <a:lnTo>
                        <a:pt x="13" y="12"/>
                      </a:lnTo>
                      <a:lnTo>
                        <a:pt x="16" y="16"/>
                      </a:lnTo>
                      <a:lnTo>
                        <a:pt x="19" y="19"/>
                      </a:lnTo>
                      <a:lnTo>
                        <a:pt x="21" y="23"/>
                      </a:lnTo>
                      <a:lnTo>
                        <a:pt x="23" y="28"/>
                      </a:lnTo>
                      <a:lnTo>
                        <a:pt x="25" y="34"/>
                      </a:lnTo>
                      <a:lnTo>
                        <a:pt x="27" y="40"/>
                      </a:lnTo>
                      <a:lnTo>
                        <a:pt x="31" y="45"/>
                      </a:lnTo>
                      <a:lnTo>
                        <a:pt x="33" y="50"/>
                      </a:lnTo>
                      <a:lnTo>
                        <a:pt x="37" y="56"/>
                      </a:lnTo>
                      <a:lnTo>
                        <a:pt x="41" y="60"/>
                      </a:lnTo>
                      <a:lnTo>
                        <a:pt x="43" y="62"/>
                      </a:lnTo>
                      <a:lnTo>
                        <a:pt x="45" y="65"/>
                      </a:lnTo>
                      <a:lnTo>
                        <a:pt x="48" y="68"/>
                      </a:lnTo>
                      <a:lnTo>
                        <a:pt x="52" y="68"/>
                      </a:lnTo>
                      <a:lnTo>
                        <a:pt x="55" y="65"/>
                      </a:lnTo>
                      <a:lnTo>
                        <a:pt x="57" y="62"/>
                      </a:lnTo>
                      <a:lnTo>
                        <a:pt x="59" y="58"/>
                      </a:lnTo>
                      <a:lnTo>
                        <a:pt x="60" y="54"/>
                      </a:lnTo>
                      <a:lnTo>
                        <a:pt x="59" y="51"/>
                      </a:lnTo>
                      <a:lnTo>
                        <a:pt x="58" y="49"/>
                      </a:lnTo>
                      <a:lnTo>
                        <a:pt x="55" y="48"/>
                      </a:lnTo>
                      <a:lnTo>
                        <a:pt x="52" y="48"/>
                      </a:lnTo>
                      <a:lnTo>
                        <a:pt x="48" y="51"/>
                      </a:lnTo>
                      <a:lnTo>
                        <a:pt x="46" y="53"/>
                      </a:lnTo>
                      <a:lnTo>
                        <a:pt x="43" y="54"/>
                      </a:lnTo>
                      <a:lnTo>
                        <a:pt x="40" y="54"/>
                      </a:lnTo>
                      <a:lnTo>
                        <a:pt x="37" y="52"/>
                      </a:lnTo>
                      <a:lnTo>
                        <a:pt x="33" y="47"/>
                      </a:lnTo>
                      <a:lnTo>
                        <a:pt x="31" y="42"/>
                      </a:lnTo>
                      <a:lnTo>
                        <a:pt x="29" y="39"/>
                      </a:lnTo>
                      <a:lnTo>
                        <a:pt x="25" y="30"/>
                      </a:lnTo>
                      <a:lnTo>
                        <a:pt x="22" y="21"/>
                      </a:lnTo>
                      <a:lnTo>
                        <a:pt x="18" y="16"/>
                      </a:lnTo>
                      <a:lnTo>
                        <a:pt x="14" y="1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6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49" name="Freeform 93">
                  <a:extLst>
                    <a:ext uri="{FF2B5EF4-FFF2-40B4-BE49-F238E27FC236}">
                      <a16:creationId xmlns:a16="http://schemas.microsoft.com/office/drawing/2014/main" id="{300B11C5-381F-9B36-13EB-01B13CEAFD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9" y="3728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2 w 17"/>
                    <a:gd name="T3" fmla="*/ 5 h 17"/>
                    <a:gd name="T4" fmla="*/ 7 w 17"/>
                    <a:gd name="T5" fmla="*/ 11 h 17"/>
                    <a:gd name="T6" fmla="*/ 11 w 17"/>
                    <a:gd name="T7" fmla="*/ 14 h 17"/>
                    <a:gd name="T8" fmla="*/ 16 w 17"/>
                    <a:gd name="T9" fmla="*/ 16 h 17"/>
                    <a:gd name="T10" fmla="*/ 11 w 17"/>
                    <a:gd name="T11" fmla="*/ 16 h 17"/>
                    <a:gd name="T12" fmla="*/ 7 w 17"/>
                    <a:gd name="T13" fmla="*/ 14 h 17"/>
                    <a:gd name="T14" fmla="*/ 4 w 17"/>
                    <a:gd name="T15" fmla="*/ 11 h 17"/>
                    <a:gd name="T16" fmla="*/ 1 w 17"/>
                    <a:gd name="T17" fmla="*/ 7 h 17"/>
                    <a:gd name="T18" fmla="*/ 0 w 17"/>
                    <a:gd name="T1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2" y="5"/>
                      </a:lnTo>
                      <a:lnTo>
                        <a:pt x="7" y="11"/>
                      </a:lnTo>
                      <a:lnTo>
                        <a:pt x="11" y="14"/>
                      </a:lnTo>
                      <a:lnTo>
                        <a:pt x="16" y="16"/>
                      </a:lnTo>
                      <a:lnTo>
                        <a:pt x="11" y="16"/>
                      </a:lnTo>
                      <a:lnTo>
                        <a:pt x="7" y="14"/>
                      </a:lnTo>
                      <a:lnTo>
                        <a:pt x="4" y="11"/>
                      </a:lnTo>
                      <a:lnTo>
                        <a:pt x="1" y="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602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50" name="Freeform 94">
                  <a:extLst>
                    <a:ext uri="{FF2B5EF4-FFF2-40B4-BE49-F238E27FC236}">
                      <a16:creationId xmlns:a16="http://schemas.microsoft.com/office/drawing/2014/main" id="{31C5B624-47BD-A20E-FD01-3BE00206C0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3" y="3673"/>
                  <a:ext cx="49" cy="43"/>
                </a:xfrm>
                <a:custGeom>
                  <a:avLst/>
                  <a:gdLst>
                    <a:gd name="T0" fmla="*/ 0 w 49"/>
                    <a:gd name="T1" fmla="*/ 0 h 43"/>
                    <a:gd name="T2" fmla="*/ 7 w 49"/>
                    <a:gd name="T3" fmla="*/ 4 h 43"/>
                    <a:gd name="T4" fmla="*/ 14 w 49"/>
                    <a:gd name="T5" fmla="*/ 7 h 43"/>
                    <a:gd name="T6" fmla="*/ 20 w 49"/>
                    <a:gd name="T7" fmla="*/ 11 h 43"/>
                    <a:gd name="T8" fmla="*/ 27 w 49"/>
                    <a:gd name="T9" fmla="*/ 17 h 43"/>
                    <a:gd name="T10" fmla="*/ 32 w 49"/>
                    <a:gd name="T11" fmla="*/ 21 h 43"/>
                    <a:gd name="T12" fmla="*/ 37 w 49"/>
                    <a:gd name="T13" fmla="*/ 26 h 43"/>
                    <a:gd name="T14" fmla="*/ 43 w 49"/>
                    <a:gd name="T15" fmla="*/ 32 h 43"/>
                    <a:gd name="T16" fmla="*/ 46 w 49"/>
                    <a:gd name="T17" fmla="*/ 38 h 43"/>
                    <a:gd name="T18" fmla="*/ 48 w 49"/>
                    <a:gd name="T19" fmla="*/ 42 h 43"/>
                    <a:gd name="T20" fmla="*/ 43 w 49"/>
                    <a:gd name="T21" fmla="*/ 35 h 43"/>
                    <a:gd name="T22" fmla="*/ 37 w 49"/>
                    <a:gd name="T23" fmla="*/ 29 h 43"/>
                    <a:gd name="T24" fmla="*/ 29 w 49"/>
                    <a:gd name="T25" fmla="*/ 20 h 43"/>
                    <a:gd name="T26" fmla="*/ 20 w 49"/>
                    <a:gd name="T27" fmla="*/ 12 h 43"/>
                    <a:gd name="T28" fmla="*/ 15 w 49"/>
                    <a:gd name="T29" fmla="*/ 9 h 43"/>
                    <a:gd name="T30" fmla="*/ 12 w 49"/>
                    <a:gd name="T31" fmla="*/ 7 h 43"/>
                    <a:gd name="T32" fmla="*/ 6 w 49"/>
                    <a:gd name="T33" fmla="*/ 4 h 43"/>
                    <a:gd name="T34" fmla="*/ 0 w 49"/>
                    <a:gd name="T35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9" h="43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4" y="7"/>
                      </a:lnTo>
                      <a:lnTo>
                        <a:pt x="20" y="11"/>
                      </a:lnTo>
                      <a:lnTo>
                        <a:pt x="27" y="17"/>
                      </a:lnTo>
                      <a:lnTo>
                        <a:pt x="32" y="21"/>
                      </a:lnTo>
                      <a:lnTo>
                        <a:pt x="37" y="26"/>
                      </a:lnTo>
                      <a:lnTo>
                        <a:pt x="43" y="32"/>
                      </a:lnTo>
                      <a:lnTo>
                        <a:pt x="46" y="38"/>
                      </a:lnTo>
                      <a:lnTo>
                        <a:pt x="48" y="42"/>
                      </a:lnTo>
                      <a:lnTo>
                        <a:pt x="43" y="35"/>
                      </a:lnTo>
                      <a:lnTo>
                        <a:pt x="37" y="29"/>
                      </a:lnTo>
                      <a:lnTo>
                        <a:pt x="29" y="20"/>
                      </a:lnTo>
                      <a:lnTo>
                        <a:pt x="20" y="12"/>
                      </a:lnTo>
                      <a:lnTo>
                        <a:pt x="15" y="9"/>
                      </a:lnTo>
                      <a:lnTo>
                        <a:pt x="12" y="7"/>
                      </a:lnTo>
                      <a:lnTo>
                        <a:pt x="6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6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51" name="Freeform 95">
                  <a:extLst>
                    <a:ext uri="{FF2B5EF4-FFF2-40B4-BE49-F238E27FC236}">
                      <a16:creationId xmlns:a16="http://schemas.microsoft.com/office/drawing/2014/main" id="{402DD511-8E92-2354-2DDC-0217CFBD8C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3" y="3681"/>
                  <a:ext cx="36" cy="37"/>
                </a:xfrm>
                <a:custGeom>
                  <a:avLst/>
                  <a:gdLst>
                    <a:gd name="T0" fmla="*/ 0 w 36"/>
                    <a:gd name="T1" fmla="*/ 0 h 37"/>
                    <a:gd name="T2" fmla="*/ 5 w 36"/>
                    <a:gd name="T3" fmla="*/ 3 h 37"/>
                    <a:gd name="T4" fmla="*/ 10 w 36"/>
                    <a:gd name="T5" fmla="*/ 6 h 37"/>
                    <a:gd name="T6" fmla="*/ 16 w 36"/>
                    <a:gd name="T7" fmla="*/ 12 h 37"/>
                    <a:gd name="T8" fmla="*/ 22 w 36"/>
                    <a:gd name="T9" fmla="*/ 18 h 37"/>
                    <a:gd name="T10" fmla="*/ 27 w 36"/>
                    <a:gd name="T11" fmla="*/ 24 h 37"/>
                    <a:gd name="T12" fmla="*/ 32 w 36"/>
                    <a:gd name="T13" fmla="*/ 33 h 37"/>
                    <a:gd name="T14" fmla="*/ 35 w 36"/>
                    <a:gd name="T15" fmla="*/ 36 h 37"/>
                    <a:gd name="T16" fmla="*/ 30 w 36"/>
                    <a:gd name="T17" fmla="*/ 31 h 37"/>
                    <a:gd name="T18" fmla="*/ 25 w 36"/>
                    <a:gd name="T19" fmla="*/ 24 h 37"/>
                    <a:gd name="T20" fmla="*/ 20 w 36"/>
                    <a:gd name="T21" fmla="*/ 19 h 37"/>
                    <a:gd name="T22" fmla="*/ 15 w 36"/>
                    <a:gd name="T23" fmla="*/ 13 h 37"/>
                    <a:gd name="T24" fmla="*/ 11 w 36"/>
                    <a:gd name="T25" fmla="*/ 9 h 37"/>
                    <a:gd name="T26" fmla="*/ 7 w 36"/>
                    <a:gd name="T27" fmla="*/ 5 h 37"/>
                    <a:gd name="T28" fmla="*/ 0 w 36"/>
                    <a:gd name="T2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6" h="37">
                      <a:moveTo>
                        <a:pt x="0" y="0"/>
                      </a:moveTo>
                      <a:lnTo>
                        <a:pt x="5" y="3"/>
                      </a:lnTo>
                      <a:lnTo>
                        <a:pt x="10" y="6"/>
                      </a:lnTo>
                      <a:lnTo>
                        <a:pt x="16" y="12"/>
                      </a:lnTo>
                      <a:lnTo>
                        <a:pt x="22" y="18"/>
                      </a:lnTo>
                      <a:lnTo>
                        <a:pt x="27" y="24"/>
                      </a:lnTo>
                      <a:lnTo>
                        <a:pt x="32" y="33"/>
                      </a:lnTo>
                      <a:lnTo>
                        <a:pt x="35" y="36"/>
                      </a:lnTo>
                      <a:lnTo>
                        <a:pt x="30" y="31"/>
                      </a:lnTo>
                      <a:lnTo>
                        <a:pt x="25" y="24"/>
                      </a:lnTo>
                      <a:lnTo>
                        <a:pt x="20" y="19"/>
                      </a:lnTo>
                      <a:lnTo>
                        <a:pt x="15" y="13"/>
                      </a:lnTo>
                      <a:lnTo>
                        <a:pt x="11" y="9"/>
                      </a:lnTo>
                      <a:lnTo>
                        <a:pt x="7" y="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6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52" name="Freeform 96">
                  <a:extLst>
                    <a:ext uri="{FF2B5EF4-FFF2-40B4-BE49-F238E27FC236}">
                      <a16:creationId xmlns:a16="http://schemas.microsoft.com/office/drawing/2014/main" id="{AEE1A201-CBC8-9F14-7BFA-4E055EB462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1" y="3821"/>
                  <a:ext cx="69" cy="36"/>
                </a:xfrm>
                <a:custGeom>
                  <a:avLst/>
                  <a:gdLst>
                    <a:gd name="T0" fmla="*/ 58 w 69"/>
                    <a:gd name="T1" fmla="*/ 5 h 36"/>
                    <a:gd name="T2" fmla="*/ 49 w 69"/>
                    <a:gd name="T3" fmla="*/ 13 h 36"/>
                    <a:gd name="T4" fmla="*/ 39 w 69"/>
                    <a:gd name="T5" fmla="*/ 19 h 36"/>
                    <a:gd name="T6" fmla="*/ 31 w 69"/>
                    <a:gd name="T7" fmla="*/ 23 h 36"/>
                    <a:gd name="T8" fmla="*/ 23 w 69"/>
                    <a:gd name="T9" fmla="*/ 26 h 36"/>
                    <a:gd name="T10" fmla="*/ 11 w 69"/>
                    <a:gd name="T11" fmla="*/ 32 h 36"/>
                    <a:gd name="T12" fmla="*/ 0 w 69"/>
                    <a:gd name="T13" fmla="*/ 35 h 36"/>
                    <a:gd name="T14" fmla="*/ 13 w 69"/>
                    <a:gd name="T15" fmla="*/ 32 h 36"/>
                    <a:gd name="T16" fmla="*/ 21 w 69"/>
                    <a:gd name="T17" fmla="*/ 30 h 36"/>
                    <a:gd name="T18" fmla="*/ 29 w 69"/>
                    <a:gd name="T19" fmla="*/ 26 h 36"/>
                    <a:gd name="T20" fmla="*/ 36 w 69"/>
                    <a:gd name="T21" fmla="*/ 24 h 36"/>
                    <a:gd name="T22" fmla="*/ 41 w 69"/>
                    <a:gd name="T23" fmla="*/ 21 h 36"/>
                    <a:gd name="T24" fmla="*/ 47 w 69"/>
                    <a:gd name="T25" fmla="*/ 18 h 36"/>
                    <a:gd name="T26" fmla="*/ 51 w 69"/>
                    <a:gd name="T27" fmla="*/ 15 h 36"/>
                    <a:gd name="T28" fmla="*/ 54 w 69"/>
                    <a:gd name="T29" fmla="*/ 12 h 36"/>
                    <a:gd name="T30" fmla="*/ 58 w 69"/>
                    <a:gd name="T31" fmla="*/ 9 h 36"/>
                    <a:gd name="T32" fmla="*/ 68 w 69"/>
                    <a:gd name="T33" fmla="*/ 0 h 36"/>
                    <a:gd name="T34" fmla="*/ 58 w 69"/>
                    <a:gd name="T35" fmla="*/ 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9" h="36">
                      <a:moveTo>
                        <a:pt x="58" y="5"/>
                      </a:moveTo>
                      <a:lnTo>
                        <a:pt x="49" y="13"/>
                      </a:lnTo>
                      <a:lnTo>
                        <a:pt x="39" y="19"/>
                      </a:lnTo>
                      <a:lnTo>
                        <a:pt x="31" y="23"/>
                      </a:lnTo>
                      <a:lnTo>
                        <a:pt x="23" y="26"/>
                      </a:lnTo>
                      <a:lnTo>
                        <a:pt x="11" y="32"/>
                      </a:lnTo>
                      <a:lnTo>
                        <a:pt x="0" y="35"/>
                      </a:lnTo>
                      <a:lnTo>
                        <a:pt x="13" y="32"/>
                      </a:lnTo>
                      <a:lnTo>
                        <a:pt x="21" y="30"/>
                      </a:lnTo>
                      <a:lnTo>
                        <a:pt x="29" y="26"/>
                      </a:lnTo>
                      <a:lnTo>
                        <a:pt x="36" y="24"/>
                      </a:lnTo>
                      <a:lnTo>
                        <a:pt x="41" y="21"/>
                      </a:lnTo>
                      <a:lnTo>
                        <a:pt x="47" y="18"/>
                      </a:lnTo>
                      <a:lnTo>
                        <a:pt x="51" y="15"/>
                      </a:lnTo>
                      <a:lnTo>
                        <a:pt x="54" y="12"/>
                      </a:lnTo>
                      <a:lnTo>
                        <a:pt x="58" y="9"/>
                      </a:lnTo>
                      <a:lnTo>
                        <a:pt x="68" y="0"/>
                      </a:lnTo>
                      <a:lnTo>
                        <a:pt x="58" y="5"/>
                      </a:lnTo>
                    </a:path>
                  </a:pathLst>
                </a:custGeom>
                <a:solidFill>
                  <a:srgbClr val="FF6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53" name="Freeform 97">
                  <a:extLst>
                    <a:ext uri="{FF2B5EF4-FFF2-40B4-BE49-F238E27FC236}">
                      <a16:creationId xmlns:a16="http://schemas.microsoft.com/office/drawing/2014/main" id="{EEA2B272-7766-E5D9-0BB9-D3D7E7F4AE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4" y="3695"/>
                  <a:ext cx="22" cy="27"/>
                </a:xfrm>
                <a:custGeom>
                  <a:avLst/>
                  <a:gdLst>
                    <a:gd name="T0" fmla="*/ 0 w 22"/>
                    <a:gd name="T1" fmla="*/ 0 h 27"/>
                    <a:gd name="T2" fmla="*/ 2 w 22"/>
                    <a:gd name="T3" fmla="*/ 7 h 27"/>
                    <a:gd name="T4" fmla="*/ 4 w 22"/>
                    <a:gd name="T5" fmla="*/ 10 h 27"/>
                    <a:gd name="T6" fmla="*/ 7 w 22"/>
                    <a:gd name="T7" fmla="*/ 18 h 27"/>
                    <a:gd name="T8" fmla="*/ 10 w 22"/>
                    <a:gd name="T9" fmla="*/ 22 h 27"/>
                    <a:gd name="T10" fmla="*/ 13 w 22"/>
                    <a:gd name="T11" fmla="*/ 24 h 27"/>
                    <a:gd name="T12" fmla="*/ 16 w 22"/>
                    <a:gd name="T13" fmla="*/ 26 h 27"/>
                    <a:gd name="T14" fmla="*/ 19 w 22"/>
                    <a:gd name="T15" fmla="*/ 26 h 27"/>
                    <a:gd name="T16" fmla="*/ 21 w 22"/>
                    <a:gd name="T17" fmla="*/ 24 h 27"/>
                    <a:gd name="T18" fmla="*/ 18 w 22"/>
                    <a:gd name="T19" fmla="*/ 24 h 27"/>
                    <a:gd name="T20" fmla="*/ 15 w 22"/>
                    <a:gd name="T21" fmla="*/ 23 h 27"/>
                    <a:gd name="T22" fmla="*/ 12 w 22"/>
                    <a:gd name="T23" fmla="*/ 21 h 27"/>
                    <a:gd name="T24" fmla="*/ 9 w 22"/>
                    <a:gd name="T25" fmla="*/ 17 h 27"/>
                    <a:gd name="T26" fmla="*/ 6 w 22"/>
                    <a:gd name="T27" fmla="*/ 12 h 27"/>
                    <a:gd name="T28" fmla="*/ 0 w 22"/>
                    <a:gd name="T2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2" h="27">
                      <a:moveTo>
                        <a:pt x="0" y="0"/>
                      </a:moveTo>
                      <a:lnTo>
                        <a:pt x="2" y="7"/>
                      </a:lnTo>
                      <a:lnTo>
                        <a:pt x="4" y="10"/>
                      </a:lnTo>
                      <a:lnTo>
                        <a:pt x="7" y="18"/>
                      </a:lnTo>
                      <a:lnTo>
                        <a:pt x="10" y="22"/>
                      </a:lnTo>
                      <a:lnTo>
                        <a:pt x="13" y="24"/>
                      </a:lnTo>
                      <a:lnTo>
                        <a:pt x="16" y="26"/>
                      </a:lnTo>
                      <a:lnTo>
                        <a:pt x="19" y="26"/>
                      </a:lnTo>
                      <a:lnTo>
                        <a:pt x="21" y="24"/>
                      </a:lnTo>
                      <a:lnTo>
                        <a:pt x="18" y="24"/>
                      </a:lnTo>
                      <a:lnTo>
                        <a:pt x="15" y="23"/>
                      </a:lnTo>
                      <a:lnTo>
                        <a:pt x="12" y="21"/>
                      </a:lnTo>
                      <a:lnTo>
                        <a:pt x="9" y="17"/>
                      </a:lnTo>
                      <a:lnTo>
                        <a:pt x="6" y="1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602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54" name="Freeform 98">
                  <a:extLst>
                    <a:ext uri="{FF2B5EF4-FFF2-40B4-BE49-F238E27FC236}">
                      <a16:creationId xmlns:a16="http://schemas.microsoft.com/office/drawing/2014/main" id="{0AFE22B9-57C2-B41B-A66A-7ED221C3C7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2" y="3510"/>
                  <a:ext cx="156" cy="116"/>
                </a:xfrm>
                <a:custGeom>
                  <a:avLst/>
                  <a:gdLst>
                    <a:gd name="T0" fmla="*/ 18 w 156"/>
                    <a:gd name="T1" fmla="*/ 109 h 116"/>
                    <a:gd name="T2" fmla="*/ 14 w 156"/>
                    <a:gd name="T3" fmla="*/ 96 h 116"/>
                    <a:gd name="T4" fmla="*/ 9 w 156"/>
                    <a:gd name="T5" fmla="*/ 86 h 116"/>
                    <a:gd name="T6" fmla="*/ 0 w 156"/>
                    <a:gd name="T7" fmla="*/ 78 h 116"/>
                    <a:gd name="T8" fmla="*/ 0 w 156"/>
                    <a:gd name="T9" fmla="*/ 70 h 116"/>
                    <a:gd name="T10" fmla="*/ 0 w 156"/>
                    <a:gd name="T11" fmla="*/ 62 h 116"/>
                    <a:gd name="T12" fmla="*/ 6 w 156"/>
                    <a:gd name="T13" fmla="*/ 54 h 116"/>
                    <a:gd name="T14" fmla="*/ 14 w 156"/>
                    <a:gd name="T15" fmla="*/ 46 h 116"/>
                    <a:gd name="T16" fmla="*/ 26 w 156"/>
                    <a:gd name="T17" fmla="*/ 39 h 116"/>
                    <a:gd name="T18" fmla="*/ 36 w 156"/>
                    <a:gd name="T19" fmla="*/ 30 h 116"/>
                    <a:gd name="T20" fmla="*/ 43 w 156"/>
                    <a:gd name="T21" fmla="*/ 24 h 116"/>
                    <a:gd name="T22" fmla="*/ 52 w 156"/>
                    <a:gd name="T23" fmla="*/ 16 h 116"/>
                    <a:gd name="T24" fmla="*/ 61 w 156"/>
                    <a:gd name="T25" fmla="*/ 10 h 116"/>
                    <a:gd name="T26" fmla="*/ 74 w 156"/>
                    <a:gd name="T27" fmla="*/ 6 h 116"/>
                    <a:gd name="T28" fmla="*/ 88 w 156"/>
                    <a:gd name="T29" fmla="*/ 6 h 116"/>
                    <a:gd name="T30" fmla="*/ 99 w 156"/>
                    <a:gd name="T31" fmla="*/ 7 h 116"/>
                    <a:gd name="T32" fmla="*/ 108 w 156"/>
                    <a:gd name="T33" fmla="*/ 6 h 116"/>
                    <a:gd name="T34" fmla="*/ 115 w 156"/>
                    <a:gd name="T35" fmla="*/ 2 h 116"/>
                    <a:gd name="T36" fmla="*/ 123 w 156"/>
                    <a:gd name="T37" fmla="*/ 1 h 116"/>
                    <a:gd name="T38" fmla="*/ 135 w 156"/>
                    <a:gd name="T39" fmla="*/ 6 h 116"/>
                    <a:gd name="T40" fmla="*/ 146 w 156"/>
                    <a:gd name="T41" fmla="*/ 12 h 116"/>
                    <a:gd name="T42" fmla="*/ 155 w 156"/>
                    <a:gd name="T43" fmla="*/ 25 h 116"/>
                    <a:gd name="T44" fmla="*/ 146 w 156"/>
                    <a:gd name="T45" fmla="*/ 25 h 116"/>
                    <a:gd name="T46" fmla="*/ 139 w 156"/>
                    <a:gd name="T47" fmla="*/ 25 h 116"/>
                    <a:gd name="T48" fmla="*/ 131 w 156"/>
                    <a:gd name="T49" fmla="*/ 24 h 116"/>
                    <a:gd name="T50" fmla="*/ 119 w 156"/>
                    <a:gd name="T51" fmla="*/ 25 h 116"/>
                    <a:gd name="T52" fmla="*/ 107 w 156"/>
                    <a:gd name="T53" fmla="*/ 29 h 116"/>
                    <a:gd name="T54" fmla="*/ 98 w 156"/>
                    <a:gd name="T55" fmla="*/ 32 h 116"/>
                    <a:gd name="T56" fmla="*/ 89 w 156"/>
                    <a:gd name="T57" fmla="*/ 37 h 116"/>
                    <a:gd name="T58" fmla="*/ 73 w 156"/>
                    <a:gd name="T59" fmla="*/ 46 h 116"/>
                    <a:gd name="T60" fmla="*/ 60 w 156"/>
                    <a:gd name="T61" fmla="*/ 54 h 116"/>
                    <a:gd name="T62" fmla="*/ 48 w 156"/>
                    <a:gd name="T63" fmla="*/ 64 h 116"/>
                    <a:gd name="T64" fmla="*/ 42 w 156"/>
                    <a:gd name="T65" fmla="*/ 74 h 116"/>
                    <a:gd name="T66" fmla="*/ 40 w 156"/>
                    <a:gd name="T67" fmla="*/ 87 h 116"/>
                    <a:gd name="T68" fmla="*/ 39 w 156"/>
                    <a:gd name="T69" fmla="*/ 99 h 116"/>
                    <a:gd name="T70" fmla="*/ 36 w 156"/>
                    <a:gd name="T71" fmla="*/ 105 h 116"/>
                    <a:gd name="T72" fmla="*/ 28 w 156"/>
                    <a:gd name="T73" fmla="*/ 110 h 116"/>
                    <a:gd name="T74" fmla="*/ 18 w 156"/>
                    <a:gd name="T75" fmla="*/ 115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56" h="116">
                      <a:moveTo>
                        <a:pt x="18" y="115"/>
                      </a:moveTo>
                      <a:lnTo>
                        <a:pt x="18" y="109"/>
                      </a:lnTo>
                      <a:lnTo>
                        <a:pt x="17" y="103"/>
                      </a:lnTo>
                      <a:lnTo>
                        <a:pt x="14" y="96"/>
                      </a:lnTo>
                      <a:lnTo>
                        <a:pt x="12" y="91"/>
                      </a:lnTo>
                      <a:lnTo>
                        <a:pt x="9" y="86"/>
                      </a:lnTo>
                      <a:lnTo>
                        <a:pt x="4" y="82"/>
                      </a:lnTo>
                      <a:lnTo>
                        <a:pt x="0" y="78"/>
                      </a:lnTo>
                      <a:lnTo>
                        <a:pt x="0" y="74"/>
                      </a:lnTo>
                      <a:lnTo>
                        <a:pt x="0" y="70"/>
                      </a:lnTo>
                      <a:lnTo>
                        <a:pt x="0" y="66"/>
                      </a:lnTo>
                      <a:lnTo>
                        <a:pt x="0" y="62"/>
                      </a:lnTo>
                      <a:lnTo>
                        <a:pt x="2" y="58"/>
                      </a:lnTo>
                      <a:lnTo>
                        <a:pt x="6" y="54"/>
                      </a:lnTo>
                      <a:lnTo>
                        <a:pt x="11" y="50"/>
                      </a:lnTo>
                      <a:lnTo>
                        <a:pt x="14" y="46"/>
                      </a:lnTo>
                      <a:lnTo>
                        <a:pt x="20" y="43"/>
                      </a:lnTo>
                      <a:lnTo>
                        <a:pt x="26" y="39"/>
                      </a:lnTo>
                      <a:lnTo>
                        <a:pt x="32" y="34"/>
                      </a:lnTo>
                      <a:lnTo>
                        <a:pt x="36" y="30"/>
                      </a:lnTo>
                      <a:lnTo>
                        <a:pt x="39" y="28"/>
                      </a:lnTo>
                      <a:lnTo>
                        <a:pt x="43" y="24"/>
                      </a:lnTo>
                      <a:lnTo>
                        <a:pt x="48" y="19"/>
                      </a:lnTo>
                      <a:lnTo>
                        <a:pt x="52" y="16"/>
                      </a:lnTo>
                      <a:lnTo>
                        <a:pt x="56" y="12"/>
                      </a:lnTo>
                      <a:lnTo>
                        <a:pt x="61" y="10"/>
                      </a:lnTo>
                      <a:lnTo>
                        <a:pt x="67" y="7"/>
                      </a:lnTo>
                      <a:lnTo>
                        <a:pt x="74" y="6"/>
                      </a:lnTo>
                      <a:lnTo>
                        <a:pt x="81" y="6"/>
                      </a:lnTo>
                      <a:lnTo>
                        <a:pt x="88" y="6"/>
                      </a:lnTo>
                      <a:lnTo>
                        <a:pt x="92" y="6"/>
                      </a:lnTo>
                      <a:lnTo>
                        <a:pt x="99" y="7"/>
                      </a:lnTo>
                      <a:lnTo>
                        <a:pt x="103" y="6"/>
                      </a:lnTo>
                      <a:lnTo>
                        <a:pt x="108" y="6"/>
                      </a:lnTo>
                      <a:lnTo>
                        <a:pt x="112" y="5"/>
                      </a:lnTo>
                      <a:lnTo>
                        <a:pt x="115" y="2"/>
                      </a:lnTo>
                      <a:lnTo>
                        <a:pt x="117" y="0"/>
                      </a:lnTo>
                      <a:lnTo>
                        <a:pt x="123" y="1"/>
                      </a:lnTo>
                      <a:lnTo>
                        <a:pt x="129" y="3"/>
                      </a:lnTo>
                      <a:lnTo>
                        <a:pt x="135" y="6"/>
                      </a:lnTo>
                      <a:lnTo>
                        <a:pt x="140" y="8"/>
                      </a:lnTo>
                      <a:lnTo>
                        <a:pt x="146" y="12"/>
                      </a:lnTo>
                      <a:lnTo>
                        <a:pt x="150" y="17"/>
                      </a:lnTo>
                      <a:lnTo>
                        <a:pt x="155" y="25"/>
                      </a:lnTo>
                      <a:lnTo>
                        <a:pt x="151" y="25"/>
                      </a:lnTo>
                      <a:lnTo>
                        <a:pt x="146" y="25"/>
                      </a:lnTo>
                      <a:lnTo>
                        <a:pt x="142" y="25"/>
                      </a:lnTo>
                      <a:lnTo>
                        <a:pt x="139" y="25"/>
                      </a:lnTo>
                      <a:lnTo>
                        <a:pt x="135" y="25"/>
                      </a:lnTo>
                      <a:lnTo>
                        <a:pt x="131" y="24"/>
                      </a:lnTo>
                      <a:lnTo>
                        <a:pt x="126" y="25"/>
                      </a:lnTo>
                      <a:lnTo>
                        <a:pt x="119" y="25"/>
                      </a:lnTo>
                      <a:lnTo>
                        <a:pt x="113" y="27"/>
                      </a:lnTo>
                      <a:lnTo>
                        <a:pt x="107" y="29"/>
                      </a:lnTo>
                      <a:lnTo>
                        <a:pt x="102" y="30"/>
                      </a:lnTo>
                      <a:lnTo>
                        <a:pt x="98" y="32"/>
                      </a:lnTo>
                      <a:lnTo>
                        <a:pt x="94" y="34"/>
                      </a:lnTo>
                      <a:lnTo>
                        <a:pt x="89" y="37"/>
                      </a:lnTo>
                      <a:lnTo>
                        <a:pt x="82" y="41"/>
                      </a:lnTo>
                      <a:lnTo>
                        <a:pt x="73" y="46"/>
                      </a:lnTo>
                      <a:lnTo>
                        <a:pt x="66" y="49"/>
                      </a:lnTo>
                      <a:lnTo>
                        <a:pt x="60" y="54"/>
                      </a:lnTo>
                      <a:lnTo>
                        <a:pt x="55" y="59"/>
                      </a:lnTo>
                      <a:lnTo>
                        <a:pt x="48" y="64"/>
                      </a:lnTo>
                      <a:lnTo>
                        <a:pt x="44" y="69"/>
                      </a:lnTo>
                      <a:lnTo>
                        <a:pt x="42" y="74"/>
                      </a:lnTo>
                      <a:lnTo>
                        <a:pt x="40" y="80"/>
                      </a:lnTo>
                      <a:lnTo>
                        <a:pt x="40" y="87"/>
                      </a:lnTo>
                      <a:lnTo>
                        <a:pt x="40" y="91"/>
                      </a:lnTo>
                      <a:lnTo>
                        <a:pt x="39" y="99"/>
                      </a:lnTo>
                      <a:lnTo>
                        <a:pt x="39" y="104"/>
                      </a:lnTo>
                      <a:lnTo>
                        <a:pt x="36" y="105"/>
                      </a:lnTo>
                      <a:lnTo>
                        <a:pt x="33" y="107"/>
                      </a:lnTo>
                      <a:lnTo>
                        <a:pt x="28" y="110"/>
                      </a:lnTo>
                      <a:lnTo>
                        <a:pt x="22" y="113"/>
                      </a:lnTo>
                      <a:lnTo>
                        <a:pt x="18" y="115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55" name="Freeform 99">
                  <a:extLst>
                    <a:ext uri="{FF2B5EF4-FFF2-40B4-BE49-F238E27FC236}">
                      <a16:creationId xmlns:a16="http://schemas.microsoft.com/office/drawing/2014/main" id="{D6CF8AE7-F9E6-4BD6-403A-F64A751A50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4" y="3635"/>
                  <a:ext cx="26" cy="72"/>
                </a:xfrm>
                <a:custGeom>
                  <a:avLst/>
                  <a:gdLst>
                    <a:gd name="T0" fmla="*/ 16 w 26"/>
                    <a:gd name="T1" fmla="*/ 0 h 72"/>
                    <a:gd name="T2" fmla="*/ 15 w 26"/>
                    <a:gd name="T3" fmla="*/ 5 h 72"/>
                    <a:gd name="T4" fmla="*/ 13 w 26"/>
                    <a:gd name="T5" fmla="*/ 9 h 72"/>
                    <a:gd name="T6" fmla="*/ 11 w 26"/>
                    <a:gd name="T7" fmla="*/ 13 h 72"/>
                    <a:gd name="T8" fmla="*/ 10 w 26"/>
                    <a:gd name="T9" fmla="*/ 17 h 72"/>
                    <a:gd name="T10" fmla="*/ 6 w 26"/>
                    <a:gd name="T11" fmla="*/ 20 h 72"/>
                    <a:gd name="T12" fmla="*/ 5 w 26"/>
                    <a:gd name="T13" fmla="*/ 24 h 72"/>
                    <a:gd name="T14" fmla="*/ 3 w 26"/>
                    <a:gd name="T15" fmla="*/ 28 h 72"/>
                    <a:gd name="T16" fmla="*/ 2 w 26"/>
                    <a:gd name="T17" fmla="*/ 32 h 72"/>
                    <a:gd name="T18" fmla="*/ 0 w 26"/>
                    <a:gd name="T19" fmla="*/ 36 h 72"/>
                    <a:gd name="T20" fmla="*/ 0 w 26"/>
                    <a:gd name="T21" fmla="*/ 40 h 72"/>
                    <a:gd name="T22" fmla="*/ 0 w 26"/>
                    <a:gd name="T23" fmla="*/ 43 h 72"/>
                    <a:gd name="T24" fmla="*/ 1 w 26"/>
                    <a:gd name="T25" fmla="*/ 47 h 72"/>
                    <a:gd name="T26" fmla="*/ 2 w 26"/>
                    <a:gd name="T27" fmla="*/ 51 h 72"/>
                    <a:gd name="T28" fmla="*/ 2 w 26"/>
                    <a:gd name="T29" fmla="*/ 55 h 72"/>
                    <a:gd name="T30" fmla="*/ 2 w 26"/>
                    <a:gd name="T31" fmla="*/ 59 h 72"/>
                    <a:gd name="T32" fmla="*/ 1 w 26"/>
                    <a:gd name="T33" fmla="*/ 64 h 72"/>
                    <a:gd name="T34" fmla="*/ 1 w 26"/>
                    <a:gd name="T35" fmla="*/ 68 h 72"/>
                    <a:gd name="T36" fmla="*/ 2 w 26"/>
                    <a:gd name="T37" fmla="*/ 71 h 72"/>
                    <a:gd name="T38" fmla="*/ 8 w 26"/>
                    <a:gd name="T39" fmla="*/ 66 h 72"/>
                    <a:gd name="T40" fmla="*/ 14 w 26"/>
                    <a:gd name="T41" fmla="*/ 63 h 72"/>
                    <a:gd name="T42" fmla="*/ 18 w 26"/>
                    <a:gd name="T43" fmla="*/ 57 h 72"/>
                    <a:gd name="T44" fmla="*/ 19 w 26"/>
                    <a:gd name="T45" fmla="*/ 53 h 72"/>
                    <a:gd name="T46" fmla="*/ 19 w 26"/>
                    <a:gd name="T47" fmla="*/ 49 h 72"/>
                    <a:gd name="T48" fmla="*/ 18 w 26"/>
                    <a:gd name="T49" fmla="*/ 43 h 72"/>
                    <a:gd name="T50" fmla="*/ 17 w 26"/>
                    <a:gd name="T51" fmla="*/ 41 h 72"/>
                    <a:gd name="T52" fmla="*/ 17 w 26"/>
                    <a:gd name="T53" fmla="*/ 36 h 72"/>
                    <a:gd name="T54" fmla="*/ 18 w 26"/>
                    <a:gd name="T55" fmla="*/ 32 h 72"/>
                    <a:gd name="T56" fmla="*/ 19 w 26"/>
                    <a:gd name="T57" fmla="*/ 29 h 72"/>
                    <a:gd name="T58" fmla="*/ 21 w 26"/>
                    <a:gd name="T59" fmla="*/ 26 h 72"/>
                    <a:gd name="T60" fmla="*/ 23 w 26"/>
                    <a:gd name="T61" fmla="*/ 21 h 72"/>
                    <a:gd name="T62" fmla="*/ 24 w 26"/>
                    <a:gd name="T63" fmla="*/ 17 h 72"/>
                    <a:gd name="T64" fmla="*/ 24 w 26"/>
                    <a:gd name="T65" fmla="*/ 11 h 72"/>
                    <a:gd name="T66" fmla="*/ 25 w 26"/>
                    <a:gd name="T67" fmla="*/ 7 h 72"/>
                    <a:gd name="T68" fmla="*/ 23 w 26"/>
                    <a:gd name="T69" fmla="*/ 4 h 72"/>
                    <a:gd name="T70" fmla="*/ 20 w 26"/>
                    <a:gd name="T71" fmla="*/ 1 h 72"/>
                    <a:gd name="T72" fmla="*/ 16 w 26"/>
                    <a:gd name="T73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6" h="72">
                      <a:moveTo>
                        <a:pt x="16" y="0"/>
                      </a:moveTo>
                      <a:lnTo>
                        <a:pt x="15" y="5"/>
                      </a:lnTo>
                      <a:lnTo>
                        <a:pt x="13" y="9"/>
                      </a:lnTo>
                      <a:lnTo>
                        <a:pt x="11" y="13"/>
                      </a:lnTo>
                      <a:lnTo>
                        <a:pt x="10" y="17"/>
                      </a:lnTo>
                      <a:lnTo>
                        <a:pt x="6" y="20"/>
                      </a:lnTo>
                      <a:lnTo>
                        <a:pt x="5" y="24"/>
                      </a:lnTo>
                      <a:lnTo>
                        <a:pt x="3" y="28"/>
                      </a:lnTo>
                      <a:lnTo>
                        <a:pt x="2" y="32"/>
                      </a:lnTo>
                      <a:lnTo>
                        <a:pt x="0" y="36"/>
                      </a:lnTo>
                      <a:lnTo>
                        <a:pt x="0" y="40"/>
                      </a:lnTo>
                      <a:lnTo>
                        <a:pt x="0" y="43"/>
                      </a:lnTo>
                      <a:lnTo>
                        <a:pt x="1" y="47"/>
                      </a:lnTo>
                      <a:lnTo>
                        <a:pt x="2" y="51"/>
                      </a:lnTo>
                      <a:lnTo>
                        <a:pt x="2" y="55"/>
                      </a:lnTo>
                      <a:lnTo>
                        <a:pt x="2" y="59"/>
                      </a:lnTo>
                      <a:lnTo>
                        <a:pt x="1" y="64"/>
                      </a:lnTo>
                      <a:lnTo>
                        <a:pt x="1" y="68"/>
                      </a:lnTo>
                      <a:lnTo>
                        <a:pt x="2" y="71"/>
                      </a:lnTo>
                      <a:lnTo>
                        <a:pt x="8" y="66"/>
                      </a:lnTo>
                      <a:lnTo>
                        <a:pt x="14" y="63"/>
                      </a:lnTo>
                      <a:lnTo>
                        <a:pt x="18" y="57"/>
                      </a:lnTo>
                      <a:lnTo>
                        <a:pt x="19" y="53"/>
                      </a:lnTo>
                      <a:lnTo>
                        <a:pt x="19" y="49"/>
                      </a:lnTo>
                      <a:lnTo>
                        <a:pt x="18" y="43"/>
                      </a:lnTo>
                      <a:lnTo>
                        <a:pt x="17" y="41"/>
                      </a:lnTo>
                      <a:lnTo>
                        <a:pt x="17" y="36"/>
                      </a:lnTo>
                      <a:lnTo>
                        <a:pt x="18" y="32"/>
                      </a:lnTo>
                      <a:lnTo>
                        <a:pt x="19" y="29"/>
                      </a:lnTo>
                      <a:lnTo>
                        <a:pt x="21" y="26"/>
                      </a:lnTo>
                      <a:lnTo>
                        <a:pt x="23" y="21"/>
                      </a:lnTo>
                      <a:lnTo>
                        <a:pt x="24" y="17"/>
                      </a:lnTo>
                      <a:lnTo>
                        <a:pt x="24" y="11"/>
                      </a:lnTo>
                      <a:lnTo>
                        <a:pt x="25" y="7"/>
                      </a:lnTo>
                      <a:lnTo>
                        <a:pt x="23" y="4"/>
                      </a:lnTo>
                      <a:lnTo>
                        <a:pt x="20" y="1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56" name="Freeform 100">
                  <a:extLst>
                    <a:ext uri="{FF2B5EF4-FFF2-40B4-BE49-F238E27FC236}">
                      <a16:creationId xmlns:a16="http://schemas.microsoft.com/office/drawing/2014/main" id="{E2CEF336-F24B-4A00-02B2-19AF7F28D8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3697"/>
                  <a:ext cx="96" cy="137"/>
                </a:xfrm>
                <a:custGeom>
                  <a:avLst/>
                  <a:gdLst>
                    <a:gd name="T0" fmla="*/ 23 w 96"/>
                    <a:gd name="T1" fmla="*/ 11 h 137"/>
                    <a:gd name="T2" fmla="*/ 13 w 96"/>
                    <a:gd name="T3" fmla="*/ 15 h 137"/>
                    <a:gd name="T4" fmla="*/ 6 w 96"/>
                    <a:gd name="T5" fmla="*/ 18 h 137"/>
                    <a:gd name="T6" fmla="*/ 1 w 96"/>
                    <a:gd name="T7" fmla="*/ 29 h 137"/>
                    <a:gd name="T8" fmla="*/ 0 w 96"/>
                    <a:gd name="T9" fmla="*/ 43 h 137"/>
                    <a:gd name="T10" fmla="*/ 1 w 96"/>
                    <a:gd name="T11" fmla="*/ 60 h 137"/>
                    <a:gd name="T12" fmla="*/ 4 w 96"/>
                    <a:gd name="T13" fmla="*/ 73 h 137"/>
                    <a:gd name="T14" fmla="*/ 10 w 96"/>
                    <a:gd name="T15" fmla="*/ 83 h 137"/>
                    <a:gd name="T16" fmla="*/ 16 w 96"/>
                    <a:gd name="T17" fmla="*/ 89 h 137"/>
                    <a:gd name="T18" fmla="*/ 23 w 96"/>
                    <a:gd name="T19" fmla="*/ 97 h 137"/>
                    <a:gd name="T20" fmla="*/ 30 w 96"/>
                    <a:gd name="T21" fmla="*/ 104 h 137"/>
                    <a:gd name="T22" fmla="*/ 32 w 96"/>
                    <a:gd name="T23" fmla="*/ 109 h 137"/>
                    <a:gd name="T24" fmla="*/ 39 w 96"/>
                    <a:gd name="T25" fmla="*/ 116 h 137"/>
                    <a:gd name="T26" fmla="*/ 46 w 96"/>
                    <a:gd name="T27" fmla="*/ 125 h 137"/>
                    <a:gd name="T28" fmla="*/ 45 w 96"/>
                    <a:gd name="T29" fmla="*/ 129 h 137"/>
                    <a:gd name="T30" fmla="*/ 41 w 96"/>
                    <a:gd name="T31" fmla="*/ 133 h 137"/>
                    <a:gd name="T32" fmla="*/ 56 w 96"/>
                    <a:gd name="T33" fmla="*/ 136 h 137"/>
                    <a:gd name="T34" fmla="*/ 64 w 96"/>
                    <a:gd name="T35" fmla="*/ 136 h 137"/>
                    <a:gd name="T36" fmla="*/ 72 w 96"/>
                    <a:gd name="T37" fmla="*/ 136 h 137"/>
                    <a:gd name="T38" fmla="*/ 80 w 96"/>
                    <a:gd name="T39" fmla="*/ 135 h 137"/>
                    <a:gd name="T40" fmla="*/ 87 w 96"/>
                    <a:gd name="T41" fmla="*/ 133 h 137"/>
                    <a:gd name="T42" fmla="*/ 95 w 96"/>
                    <a:gd name="T43" fmla="*/ 129 h 137"/>
                    <a:gd name="T44" fmla="*/ 86 w 96"/>
                    <a:gd name="T45" fmla="*/ 129 h 137"/>
                    <a:gd name="T46" fmla="*/ 76 w 96"/>
                    <a:gd name="T47" fmla="*/ 126 h 137"/>
                    <a:gd name="T48" fmla="*/ 67 w 96"/>
                    <a:gd name="T49" fmla="*/ 122 h 137"/>
                    <a:gd name="T50" fmla="*/ 58 w 96"/>
                    <a:gd name="T51" fmla="*/ 116 h 137"/>
                    <a:gd name="T52" fmla="*/ 51 w 96"/>
                    <a:gd name="T53" fmla="*/ 111 h 137"/>
                    <a:gd name="T54" fmla="*/ 44 w 96"/>
                    <a:gd name="T55" fmla="*/ 105 h 137"/>
                    <a:gd name="T56" fmla="*/ 39 w 96"/>
                    <a:gd name="T57" fmla="*/ 101 h 137"/>
                    <a:gd name="T58" fmla="*/ 34 w 96"/>
                    <a:gd name="T59" fmla="*/ 94 h 137"/>
                    <a:gd name="T60" fmla="*/ 31 w 96"/>
                    <a:gd name="T61" fmla="*/ 86 h 137"/>
                    <a:gd name="T62" fmla="*/ 29 w 96"/>
                    <a:gd name="T63" fmla="*/ 79 h 137"/>
                    <a:gd name="T64" fmla="*/ 26 w 96"/>
                    <a:gd name="T65" fmla="*/ 71 h 137"/>
                    <a:gd name="T66" fmla="*/ 26 w 96"/>
                    <a:gd name="T67" fmla="*/ 61 h 137"/>
                    <a:gd name="T68" fmla="*/ 26 w 96"/>
                    <a:gd name="T69" fmla="*/ 52 h 137"/>
                    <a:gd name="T70" fmla="*/ 26 w 96"/>
                    <a:gd name="T71" fmla="*/ 41 h 137"/>
                    <a:gd name="T72" fmla="*/ 26 w 96"/>
                    <a:gd name="T73" fmla="*/ 31 h 137"/>
                    <a:gd name="T74" fmla="*/ 28 w 96"/>
                    <a:gd name="T75" fmla="*/ 22 h 137"/>
                    <a:gd name="T76" fmla="*/ 33 w 96"/>
                    <a:gd name="T77" fmla="*/ 8 h 137"/>
                    <a:gd name="T78" fmla="*/ 32 w 96"/>
                    <a:gd name="T79" fmla="*/ 5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96" h="137">
                      <a:moveTo>
                        <a:pt x="26" y="9"/>
                      </a:moveTo>
                      <a:lnTo>
                        <a:pt x="23" y="11"/>
                      </a:lnTo>
                      <a:lnTo>
                        <a:pt x="19" y="14"/>
                      </a:lnTo>
                      <a:lnTo>
                        <a:pt x="13" y="15"/>
                      </a:lnTo>
                      <a:lnTo>
                        <a:pt x="9" y="16"/>
                      </a:lnTo>
                      <a:lnTo>
                        <a:pt x="6" y="18"/>
                      </a:lnTo>
                      <a:lnTo>
                        <a:pt x="4" y="23"/>
                      </a:lnTo>
                      <a:lnTo>
                        <a:pt x="1" y="29"/>
                      </a:lnTo>
                      <a:lnTo>
                        <a:pt x="1" y="34"/>
                      </a:lnTo>
                      <a:lnTo>
                        <a:pt x="0" y="43"/>
                      </a:lnTo>
                      <a:lnTo>
                        <a:pt x="0" y="52"/>
                      </a:lnTo>
                      <a:lnTo>
                        <a:pt x="1" y="60"/>
                      </a:lnTo>
                      <a:lnTo>
                        <a:pt x="2" y="66"/>
                      </a:lnTo>
                      <a:lnTo>
                        <a:pt x="4" y="73"/>
                      </a:lnTo>
                      <a:lnTo>
                        <a:pt x="8" y="79"/>
                      </a:lnTo>
                      <a:lnTo>
                        <a:pt x="10" y="83"/>
                      </a:lnTo>
                      <a:lnTo>
                        <a:pt x="12" y="86"/>
                      </a:lnTo>
                      <a:lnTo>
                        <a:pt x="16" y="89"/>
                      </a:lnTo>
                      <a:lnTo>
                        <a:pt x="19" y="94"/>
                      </a:lnTo>
                      <a:lnTo>
                        <a:pt x="23" y="97"/>
                      </a:lnTo>
                      <a:lnTo>
                        <a:pt x="26" y="102"/>
                      </a:lnTo>
                      <a:lnTo>
                        <a:pt x="30" y="104"/>
                      </a:lnTo>
                      <a:lnTo>
                        <a:pt x="27" y="105"/>
                      </a:lnTo>
                      <a:lnTo>
                        <a:pt x="32" y="109"/>
                      </a:lnTo>
                      <a:lnTo>
                        <a:pt x="36" y="113"/>
                      </a:lnTo>
                      <a:lnTo>
                        <a:pt x="39" y="116"/>
                      </a:lnTo>
                      <a:lnTo>
                        <a:pt x="42" y="121"/>
                      </a:lnTo>
                      <a:lnTo>
                        <a:pt x="46" y="125"/>
                      </a:lnTo>
                      <a:lnTo>
                        <a:pt x="50" y="128"/>
                      </a:lnTo>
                      <a:lnTo>
                        <a:pt x="45" y="129"/>
                      </a:lnTo>
                      <a:lnTo>
                        <a:pt x="55" y="131"/>
                      </a:lnTo>
                      <a:lnTo>
                        <a:pt x="41" y="133"/>
                      </a:lnTo>
                      <a:lnTo>
                        <a:pt x="52" y="135"/>
                      </a:lnTo>
                      <a:lnTo>
                        <a:pt x="56" y="136"/>
                      </a:lnTo>
                      <a:lnTo>
                        <a:pt x="60" y="136"/>
                      </a:lnTo>
                      <a:lnTo>
                        <a:pt x="64" y="136"/>
                      </a:lnTo>
                      <a:lnTo>
                        <a:pt x="69" y="136"/>
                      </a:lnTo>
                      <a:lnTo>
                        <a:pt x="72" y="136"/>
                      </a:lnTo>
                      <a:lnTo>
                        <a:pt x="76" y="135"/>
                      </a:lnTo>
                      <a:lnTo>
                        <a:pt x="80" y="135"/>
                      </a:lnTo>
                      <a:lnTo>
                        <a:pt x="84" y="134"/>
                      </a:lnTo>
                      <a:lnTo>
                        <a:pt x="87" y="133"/>
                      </a:lnTo>
                      <a:lnTo>
                        <a:pt x="90" y="131"/>
                      </a:lnTo>
                      <a:lnTo>
                        <a:pt x="95" y="129"/>
                      </a:lnTo>
                      <a:lnTo>
                        <a:pt x="89" y="129"/>
                      </a:lnTo>
                      <a:lnTo>
                        <a:pt x="86" y="129"/>
                      </a:lnTo>
                      <a:lnTo>
                        <a:pt x="80" y="128"/>
                      </a:lnTo>
                      <a:lnTo>
                        <a:pt x="76" y="126"/>
                      </a:lnTo>
                      <a:lnTo>
                        <a:pt x="71" y="125"/>
                      </a:lnTo>
                      <a:lnTo>
                        <a:pt x="67" y="122"/>
                      </a:lnTo>
                      <a:lnTo>
                        <a:pt x="62" y="120"/>
                      </a:lnTo>
                      <a:lnTo>
                        <a:pt x="58" y="116"/>
                      </a:lnTo>
                      <a:lnTo>
                        <a:pt x="55" y="114"/>
                      </a:lnTo>
                      <a:lnTo>
                        <a:pt x="51" y="111"/>
                      </a:lnTo>
                      <a:lnTo>
                        <a:pt x="47" y="108"/>
                      </a:lnTo>
                      <a:lnTo>
                        <a:pt x="44" y="105"/>
                      </a:lnTo>
                      <a:lnTo>
                        <a:pt x="41" y="103"/>
                      </a:lnTo>
                      <a:lnTo>
                        <a:pt x="39" y="101"/>
                      </a:lnTo>
                      <a:lnTo>
                        <a:pt x="36" y="98"/>
                      </a:lnTo>
                      <a:lnTo>
                        <a:pt x="34" y="94"/>
                      </a:lnTo>
                      <a:lnTo>
                        <a:pt x="33" y="90"/>
                      </a:lnTo>
                      <a:lnTo>
                        <a:pt x="31" y="86"/>
                      </a:lnTo>
                      <a:lnTo>
                        <a:pt x="29" y="82"/>
                      </a:lnTo>
                      <a:lnTo>
                        <a:pt x="29" y="79"/>
                      </a:lnTo>
                      <a:lnTo>
                        <a:pt x="26" y="75"/>
                      </a:lnTo>
                      <a:lnTo>
                        <a:pt x="26" y="71"/>
                      </a:lnTo>
                      <a:lnTo>
                        <a:pt x="25" y="66"/>
                      </a:lnTo>
                      <a:lnTo>
                        <a:pt x="26" y="61"/>
                      </a:lnTo>
                      <a:lnTo>
                        <a:pt x="26" y="57"/>
                      </a:lnTo>
                      <a:lnTo>
                        <a:pt x="26" y="52"/>
                      </a:lnTo>
                      <a:lnTo>
                        <a:pt x="26" y="46"/>
                      </a:lnTo>
                      <a:lnTo>
                        <a:pt x="26" y="41"/>
                      </a:lnTo>
                      <a:lnTo>
                        <a:pt x="26" y="36"/>
                      </a:lnTo>
                      <a:lnTo>
                        <a:pt x="26" y="31"/>
                      </a:lnTo>
                      <a:lnTo>
                        <a:pt x="26" y="26"/>
                      </a:lnTo>
                      <a:lnTo>
                        <a:pt x="28" y="22"/>
                      </a:lnTo>
                      <a:lnTo>
                        <a:pt x="27" y="17"/>
                      </a:lnTo>
                      <a:lnTo>
                        <a:pt x="33" y="8"/>
                      </a:lnTo>
                      <a:lnTo>
                        <a:pt x="37" y="0"/>
                      </a:lnTo>
                      <a:lnTo>
                        <a:pt x="32" y="5"/>
                      </a:lnTo>
                      <a:lnTo>
                        <a:pt x="26" y="9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57" name="Freeform 101">
                  <a:extLst>
                    <a:ext uri="{FF2B5EF4-FFF2-40B4-BE49-F238E27FC236}">
                      <a16:creationId xmlns:a16="http://schemas.microsoft.com/office/drawing/2014/main" id="{6149B40B-01D7-3287-8A4B-8E990C473F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6" y="3617"/>
                  <a:ext cx="105" cy="110"/>
                </a:xfrm>
                <a:custGeom>
                  <a:avLst/>
                  <a:gdLst>
                    <a:gd name="T0" fmla="*/ 93 w 105"/>
                    <a:gd name="T1" fmla="*/ 18 h 110"/>
                    <a:gd name="T2" fmla="*/ 86 w 105"/>
                    <a:gd name="T3" fmla="*/ 17 h 110"/>
                    <a:gd name="T4" fmla="*/ 78 w 105"/>
                    <a:gd name="T5" fmla="*/ 16 h 110"/>
                    <a:gd name="T6" fmla="*/ 71 w 105"/>
                    <a:gd name="T7" fmla="*/ 14 h 110"/>
                    <a:gd name="T8" fmla="*/ 64 w 105"/>
                    <a:gd name="T9" fmla="*/ 12 h 110"/>
                    <a:gd name="T10" fmla="*/ 58 w 105"/>
                    <a:gd name="T11" fmla="*/ 9 h 110"/>
                    <a:gd name="T12" fmla="*/ 52 w 105"/>
                    <a:gd name="T13" fmla="*/ 8 h 110"/>
                    <a:gd name="T14" fmla="*/ 46 w 105"/>
                    <a:gd name="T15" fmla="*/ 6 h 110"/>
                    <a:gd name="T16" fmla="*/ 41 w 105"/>
                    <a:gd name="T17" fmla="*/ 4 h 110"/>
                    <a:gd name="T18" fmla="*/ 33 w 105"/>
                    <a:gd name="T19" fmla="*/ 2 h 110"/>
                    <a:gd name="T20" fmla="*/ 28 w 105"/>
                    <a:gd name="T21" fmla="*/ 1 h 110"/>
                    <a:gd name="T22" fmla="*/ 24 w 105"/>
                    <a:gd name="T23" fmla="*/ 0 h 110"/>
                    <a:gd name="T24" fmla="*/ 19 w 105"/>
                    <a:gd name="T25" fmla="*/ 1 h 110"/>
                    <a:gd name="T26" fmla="*/ 14 w 105"/>
                    <a:gd name="T27" fmla="*/ 3 h 110"/>
                    <a:gd name="T28" fmla="*/ 10 w 105"/>
                    <a:gd name="T29" fmla="*/ 7 h 110"/>
                    <a:gd name="T30" fmla="*/ 7 w 105"/>
                    <a:gd name="T31" fmla="*/ 11 h 110"/>
                    <a:gd name="T32" fmla="*/ 4 w 105"/>
                    <a:gd name="T33" fmla="*/ 17 h 110"/>
                    <a:gd name="T34" fmla="*/ 2 w 105"/>
                    <a:gd name="T35" fmla="*/ 22 h 110"/>
                    <a:gd name="T36" fmla="*/ 0 w 105"/>
                    <a:gd name="T37" fmla="*/ 30 h 110"/>
                    <a:gd name="T38" fmla="*/ 0 w 105"/>
                    <a:gd name="T39" fmla="*/ 38 h 110"/>
                    <a:gd name="T40" fmla="*/ 1 w 105"/>
                    <a:gd name="T41" fmla="*/ 45 h 110"/>
                    <a:gd name="T42" fmla="*/ 1 w 105"/>
                    <a:gd name="T43" fmla="*/ 54 h 110"/>
                    <a:gd name="T44" fmla="*/ 1 w 105"/>
                    <a:gd name="T45" fmla="*/ 62 h 110"/>
                    <a:gd name="T46" fmla="*/ 3 w 105"/>
                    <a:gd name="T47" fmla="*/ 69 h 110"/>
                    <a:gd name="T48" fmla="*/ 5 w 105"/>
                    <a:gd name="T49" fmla="*/ 77 h 110"/>
                    <a:gd name="T50" fmla="*/ 6 w 105"/>
                    <a:gd name="T51" fmla="*/ 82 h 110"/>
                    <a:gd name="T52" fmla="*/ 8 w 105"/>
                    <a:gd name="T53" fmla="*/ 86 h 110"/>
                    <a:gd name="T54" fmla="*/ 10 w 105"/>
                    <a:gd name="T55" fmla="*/ 91 h 110"/>
                    <a:gd name="T56" fmla="*/ 12 w 105"/>
                    <a:gd name="T57" fmla="*/ 95 h 110"/>
                    <a:gd name="T58" fmla="*/ 15 w 105"/>
                    <a:gd name="T59" fmla="*/ 99 h 110"/>
                    <a:gd name="T60" fmla="*/ 19 w 105"/>
                    <a:gd name="T61" fmla="*/ 102 h 110"/>
                    <a:gd name="T62" fmla="*/ 24 w 105"/>
                    <a:gd name="T63" fmla="*/ 105 h 110"/>
                    <a:gd name="T64" fmla="*/ 26 w 105"/>
                    <a:gd name="T65" fmla="*/ 107 h 110"/>
                    <a:gd name="T66" fmla="*/ 30 w 105"/>
                    <a:gd name="T67" fmla="*/ 108 h 110"/>
                    <a:gd name="T68" fmla="*/ 35 w 105"/>
                    <a:gd name="T69" fmla="*/ 109 h 110"/>
                    <a:gd name="T70" fmla="*/ 40 w 105"/>
                    <a:gd name="T71" fmla="*/ 109 h 110"/>
                    <a:gd name="T72" fmla="*/ 44 w 105"/>
                    <a:gd name="T73" fmla="*/ 109 h 110"/>
                    <a:gd name="T74" fmla="*/ 50 w 105"/>
                    <a:gd name="T75" fmla="*/ 107 h 110"/>
                    <a:gd name="T76" fmla="*/ 55 w 105"/>
                    <a:gd name="T77" fmla="*/ 105 h 110"/>
                    <a:gd name="T78" fmla="*/ 59 w 105"/>
                    <a:gd name="T79" fmla="*/ 103 h 110"/>
                    <a:gd name="T80" fmla="*/ 62 w 105"/>
                    <a:gd name="T81" fmla="*/ 100 h 110"/>
                    <a:gd name="T82" fmla="*/ 67 w 105"/>
                    <a:gd name="T83" fmla="*/ 97 h 110"/>
                    <a:gd name="T84" fmla="*/ 73 w 105"/>
                    <a:gd name="T85" fmla="*/ 93 h 110"/>
                    <a:gd name="T86" fmla="*/ 78 w 105"/>
                    <a:gd name="T87" fmla="*/ 91 h 110"/>
                    <a:gd name="T88" fmla="*/ 81 w 105"/>
                    <a:gd name="T89" fmla="*/ 90 h 110"/>
                    <a:gd name="T90" fmla="*/ 87 w 105"/>
                    <a:gd name="T91" fmla="*/ 90 h 110"/>
                    <a:gd name="T92" fmla="*/ 88 w 105"/>
                    <a:gd name="T93" fmla="*/ 85 h 110"/>
                    <a:gd name="T94" fmla="*/ 87 w 105"/>
                    <a:gd name="T95" fmla="*/ 79 h 110"/>
                    <a:gd name="T96" fmla="*/ 87 w 105"/>
                    <a:gd name="T97" fmla="*/ 74 h 110"/>
                    <a:gd name="T98" fmla="*/ 87 w 105"/>
                    <a:gd name="T99" fmla="*/ 69 h 110"/>
                    <a:gd name="T100" fmla="*/ 86 w 105"/>
                    <a:gd name="T101" fmla="*/ 64 h 110"/>
                    <a:gd name="T102" fmla="*/ 85 w 105"/>
                    <a:gd name="T103" fmla="*/ 56 h 110"/>
                    <a:gd name="T104" fmla="*/ 85 w 105"/>
                    <a:gd name="T105" fmla="*/ 50 h 110"/>
                    <a:gd name="T106" fmla="*/ 88 w 105"/>
                    <a:gd name="T107" fmla="*/ 46 h 110"/>
                    <a:gd name="T108" fmla="*/ 91 w 105"/>
                    <a:gd name="T109" fmla="*/ 42 h 110"/>
                    <a:gd name="T110" fmla="*/ 93 w 105"/>
                    <a:gd name="T111" fmla="*/ 37 h 110"/>
                    <a:gd name="T112" fmla="*/ 95 w 105"/>
                    <a:gd name="T113" fmla="*/ 33 h 110"/>
                    <a:gd name="T114" fmla="*/ 98 w 105"/>
                    <a:gd name="T115" fmla="*/ 30 h 110"/>
                    <a:gd name="T116" fmla="*/ 101 w 105"/>
                    <a:gd name="T117" fmla="*/ 27 h 110"/>
                    <a:gd name="T118" fmla="*/ 104 w 105"/>
                    <a:gd name="T119" fmla="*/ 19 h 110"/>
                    <a:gd name="T120" fmla="*/ 97 w 105"/>
                    <a:gd name="T121" fmla="*/ 19 h 110"/>
                    <a:gd name="T122" fmla="*/ 93 w 105"/>
                    <a:gd name="T123" fmla="*/ 1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05" h="110">
                      <a:moveTo>
                        <a:pt x="93" y="18"/>
                      </a:moveTo>
                      <a:lnTo>
                        <a:pt x="86" y="17"/>
                      </a:lnTo>
                      <a:lnTo>
                        <a:pt x="78" y="16"/>
                      </a:lnTo>
                      <a:lnTo>
                        <a:pt x="71" y="14"/>
                      </a:lnTo>
                      <a:lnTo>
                        <a:pt x="64" y="12"/>
                      </a:lnTo>
                      <a:lnTo>
                        <a:pt x="58" y="9"/>
                      </a:lnTo>
                      <a:lnTo>
                        <a:pt x="52" y="8"/>
                      </a:lnTo>
                      <a:lnTo>
                        <a:pt x="46" y="6"/>
                      </a:lnTo>
                      <a:lnTo>
                        <a:pt x="41" y="4"/>
                      </a:lnTo>
                      <a:lnTo>
                        <a:pt x="33" y="2"/>
                      </a:lnTo>
                      <a:lnTo>
                        <a:pt x="28" y="1"/>
                      </a:lnTo>
                      <a:lnTo>
                        <a:pt x="24" y="0"/>
                      </a:lnTo>
                      <a:lnTo>
                        <a:pt x="19" y="1"/>
                      </a:lnTo>
                      <a:lnTo>
                        <a:pt x="14" y="3"/>
                      </a:lnTo>
                      <a:lnTo>
                        <a:pt x="10" y="7"/>
                      </a:lnTo>
                      <a:lnTo>
                        <a:pt x="7" y="11"/>
                      </a:lnTo>
                      <a:lnTo>
                        <a:pt x="4" y="17"/>
                      </a:lnTo>
                      <a:lnTo>
                        <a:pt x="2" y="22"/>
                      </a:lnTo>
                      <a:lnTo>
                        <a:pt x="0" y="30"/>
                      </a:lnTo>
                      <a:lnTo>
                        <a:pt x="0" y="38"/>
                      </a:lnTo>
                      <a:lnTo>
                        <a:pt x="1" y="45"/>
                      </a:lnTo>
                      <a:lnTo>
                        <a:pt x="1" y="54"/>
                      </a:lnTo>
                      <a:lnTo>
                        <a:pt x="1" y="62"/>
                      </a:lnTo>
                      <a:lnTo>
                        <a:pt x="3" y="69"/>
                      </a:lnTo>
                      <a:lnTo>
                        <a:pt x="5" y="77"/>
                      </a:lnTo>
                      <a:lnTo>
                        <a:pt x="6" y="82"/>
                      </a:lnTo>
                      <a:lnTo>
                        <a:pt x="8" y="86"/>
                      </a:lnTo>
                      <a:lnTo>
                        <a:pt x="10" y="91"/>
                      </a:lnTo>
                      <a:lnTo>
                        <a:pt x="12" y="95"/>
                      </a:lnTo>
                      <a:lnTo>
                        <a:pt x="15" y="99"/>
                      </a:lnTo>
                      <a:lnTo>
                        <a:pt x="19" y="102"/>
                      </a:lnTo>
                      <a:lnTo>
                        <a:pt x="24" y="105"/>
                      </a:lnTo>
                      <a:lnTo>
                        <a:pt x="26" y="107"/>
                      </a:lnTo>
                      <a:lnTo>
                        <a:pt x="30" y="108"/>
                      </a:lnTo>
                      <a:lnTo>
                        <a:pt x="35" y="109"/>
                      </a:lnTo>
                      <a:lnTo>
                        <a:pt x="40" y="109"/>
                      </a:lnTo>
                      <a:lnTo>
                        <a:pt x="44" y="109"/>
                      </a:lnTo>
                      <a:lnTo>
                        <a:pt x="50" y="107"/>
                      </a:lnTo>
                      <a:lnTo>
                        <a:pt x="55" y="105"/>
                      </a:lnTo>
                      <a:lnTo>
                        <a:pt x="59" y="103"/>
                      </a:lnTo>
                      <a:lnTo>
                        <a:pt x="62" y="100"/>
                      </a:lnTo>
                      <a:lnTo>
                        <a:pt x="67" y="97"/>
                      </a:lnTo>
                      <a:lnTo>
                        <a:pt x="73" y="93"/>
                      </a:lnTo>
                      <a:lnTo>
                        <a:pt x="78" y="91"/>
                      </a:lnTo>
                      <a:lnTo>
                        <a:pt x="81" y="90"/>
                      </a:lnTo>
                      <a:lnTo>
                        <a:pt x="87" y="90"/>
                      </a:lnTo>
                      <a:lnTo>
                        <a:pt x="88" y="85"/>
                      </a:lnTo>
                      <a:lnTo>
                        <a:pt x="87" y="79"/>
                      </a:lnTo>
                      <a:lnTo>
                        <a:pt x="87" y="74"/>
                      </a:lnTo>
                      <a:lnTo>
                        <a:pt x="87" y="69"/>
                      </a:lnTo>
                      <a:lnTo>
                        <a:pt x="86" y="64"/>
                      </a:lnTo>
                      <a:lnTo>
                        <a:pt x="85" y="56"/>
                      </a:lnTo>
                      <a:lnTo>
                        <a:pt x="85" y="50"/>
                      </a:lnTo>
                      <a:lnTo>
                        <a:pt x="88" y="46"/>
                      </a:lnTo>
                      <a:lnTo>
                        <a:pt x="91" y="42"/>
                      </a:lnTo>
                      <a:lnTo>
                        <a:pt x="93" y="37"/>
                      </a:lnTo>
                      <a:lnTo>
                        <a:pt x="95" y="33"/>
                      </a:lnTo>
                      <a:lnTo>
                        <a:pt x="98" y="30"/>
                      </a:lnTo>
                      <a:lnTo>
                        <a:pt x="101" y="27"/>
                      </a:lnTo>
                      <a:lnTo>
                        <a:pt x="104" y="19"/>
                      </a:lnTo>
                      <a:lnTo>
                        <a:pt x="97" y="19"/>
                      </a:lnTo>
                      <a:lnTo>
                        <a:pt x="93" y="18"/>
                      </a:lnTo>
                    </a:path>
                  </a:pathLst>
                </a:custGeom>
                <a:solidFill>
                  <a:srgbClr val="10206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58" name="Freeform 102">
                  <a:extLst>
                    <a:ext uri="{FF2B5EF4-FFF2-40B4-BE49-F238E27FC236}">
                      <a16:creationId xmlns:a16="http://schemas.microsoft.com/office/drawing/2014/main" id="{3AC79F47-54C1-5C4C-6CC1-1DBBB4B635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4" y="3617"/>
                  <a:ext cx="97" cy="26"/>
                </a:xfrm>
                <a:custGeom>
                  <a:avLst/>
                  <a:gdLst>
                    <a:gd name="T0" fmla="*/ 0 w 97"/>
                    <a:gd name="T1" fmla="*/ 8 h 26"/>
                    <a:gd name="T2" fmla="*/ 10 w 97"/>
                    <a:gd name="T3" fmla="*/ 10 h 26"/>
                    <a:gd name="T4" fmla="*/ 18 w 97"/>
                    <a:gd name="T5" fmla="*/ 10 h 26"/>
                    <a:gd name="T6" fmla="*/ 24 w 97"/>
                    <a:gd name="T7" fmla="*/ 12 h 26"/>
                    <a:gd name="T8" fmla="*/ 36 w 97"/>
                    <a:gd name="T9" fmla="*/ 15 h 26"/>
                    <a:gd name="T10" fmla="*/ 47 w 97"/>
                    <a:gd name="T11" fmla="*/ 19 h 26"/>
                    <a:gd name="T12" fmla="*/ 57 w 97"/>
                    <a:gd name="T13" fmla="*/ 21 h 26"/>
                    <a:gd name="T14" fmla="*/ 67 w 97"/>
                    <a:gd name="T15" fmla="*/ 23 h 26"/>
                    <a:gd name="T16" fmla="*/ 74 w 97"/>
                    <a:gd name="T17" fmla="*/ 23 h 26"/>
                    <a:gd name="T18" fmla="*/ 82 w 97"/>
                    <a:gd name="T19" fmla="*/ 24 h 26"/>
                    <a:gd name="T20" fmla="*/ 87 w 97"/>
                    <a:gd name="T21" fmla="*/ 25 h 26"/>
                    <a:gd name="T22" fmla="*/ 91 w 97"/>
                    <a:gd name="T23" fmla="*/ 24 h 26"/>
                    <a:gd name="T24" fmla="*/ 93 w 97"/>
                    <a:gd name="T25" fmla="*/ 21 h 26"/>
                    <a:gd name="T26" fmla="*/ 96 w 97"/>
                    <a:gd name="T27" fmla="*/ 16 h 26"/>
                    <a:gd name="T28" fmla="*/ 90 w 97"/>
                    <a:gd name="T29" fmla="*/ 16 h 26"/>
                    <a:gd name="T30" fmla="*/ 85 w 97"/>
                    <a:gd name="T31" fmla="*/ 15 h 26"/>
                    <a:gd name="T32" fmla="*/ 78 w 97"/>
                    <a:gd name="T33" fmla="*/ 15 h 26"/>
                    <a:gd name="T34" fmla="*/ 71 w 97"/>
                    <a:gd name="T35" fmla="*/ 14 h 26"/>
                    <a:gd name="T36" fmla="*/ 64 w 97"/>
                    <a:gd name="T37" fmla="*/ 12 h 26"/>
                    <a:gd name="T38" fmla="*/ 56 w 97"/>
                    <a:gd name="T39" fmla="*/ 10 h 26"/>
                    <a:gd name="T40" fmla="*/ 48 w 97"/>
                    <a:gd name="T41" fmla="*/ 8 h 26"/>
                    <a:gd name="T42" fmla="*/ 40 w 97"/>
                    <a:gd name="T43" fmla="*/ 5 h 26"/>
                    <a:gd name="T44" fmla="*/ 33 w 97"/>
                    <a:gd name="T45" fmla="*/ 3 h 26"/>
                    <a:gd name="T46" fmla="*/ 24 w 97"/>
                    <a:gd name="T47" fmla="*/ 1 h 26"/>
                    <a:gd name="T48" fmla="*/ 21 w 97"/>
                    <a:gd name="T49" fmla="*/ 0 h 26"/>
                    <a:gd name="T50" fmla="*/ 16 w 97"/>
                    <a:gd name="T51" fmla="*/ 0 h 26"/>
                    <a:gd name="T52" fmla="*/ 13 w 97"/>
                    <a:gd name="T53" fmla="*/ 0 h 26"/>
                    <a:gd name="T54" fmla="*/ 11 w 97"/>
                    <a:gd name="T55" fmla="*/ 0 h 26"/>
                    <a:gd name="T56" fmla="*/ 8 w 97"/>
                    <a:gd name="T57" fmla="*/ 2 h 26"/>
                    <a:gd name="T58" fmla="*/ 6 w 97"/>
                    <a:gd name="T59" fmla="*/ 3 h 26"/>
                    <a:gd name="T60" fmla="*/ 3 w 97"/>
                    <a:gd name="T61" fmla="*/ 6 h 26"/>
                    <a:gd name="T62" fmla="*/ 0 w 97"/>
                    <a:gd name="T63" fmla="*/ 8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97" h="26">
                      <a:moveTo>
                        <a:pt x="0" y="8"/>
                      </a:moveTo>
                      <a:lnTo>
                        <a:pt x="10" y="10"/>
                      </a:lnTo>
                      <a:lnTo>
                        <a:pt x="18" y="10"/>
                      </a:lnTo>
                      <a:lnTo>
                        <a:pt x="24" y="12"/>
                      </a:lnTo>
                      <a:lnTo>
                        <a:pt x="36" y="15"/>
                      </a:lnTo>
                      <a:lnTo>
                        <a:pt x="47" y="19"/>
                      </a:lnTo>
                      <a:lnTo>
                        <a:pt x="57" y="21"/>
                      </a:lnTo>
                      <a:lnTo>
                        <a:pt x="67" y="23"/>
                      </a:lnTo>
                      <a:lnTo>
                        <a:pt x="74" y="23"/>
                      </a:lnTo>
                      <a:lnTo>
                        <a:pt x="82" y="24"/>
                      </a:lnTo>
                      <a:lnTo>
                        <a:pt x="87" y="25"/>
                      </a:lnTo>
                      <a:lnTo>
                        <a:pt x="91" y="24"/>
                      </a:lnTo>
                      <a:lnTo>
                        <a:pt x="93" y="21"/>
                      </a:lnTo>
                      <a:lnTo>
                        <a:pt x="96" y="16"/>
                      </a:lnTo>
                      <a:lnTo>
                        <a:pt x="90" y="16"/>
                      </a:lnTo>
                      <a:lnTo>
                        <a:pt x="85" y="15"/>
                      </a:lnTo>
                      <a:lnTo>
                        <a:pt x="78" y="15"/>
                      </a:lnTo>
                      <a:lnTo>
                        <a:pt x="71" y="14"/>
                      </a:lnTo>
                      <a:lnTo>
                        <a:pt x="64" y="12"/>
                      </a:lnTo>
                      <a:lnTo>
                        <a:pt x="56" y="10"/>
                      </a:lnTo>
                      <a:lnTo>
                        <a:pt x="48" y="8"/>
                      </a:lnTo>
                      <a:lnTo>
                        <a:pt x="40" y="5"/>
                      </a:lnTo>
                      <a:lnTo>
                        <a:pt x="33" y="3"/>
                      </a:lnTo>
                      <a:lnTo>
                        <a:pt x="24" y="1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3" y="0"/>
                      </a:lnTo>
                      <a:lnTo>
                        <a:pt x="11" y="0"/>
                      </a:lnTo>
                      <a:lnTo>
                        <a:pt x="8" y="2"/>
                      </a:lnTo>
                      <a:lnTo>
                        <a:pt x="6" y="3"/>
                      </a:lnTo>
                      <a:lnTo>
                        <a:pt x="3" y="6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59" name="Freeform 103">
                  <a:extLst>
                    <a:ext uri="{FF2B5EF4-FFF2-40B4-BE49-F238E27FC236}">
                      <a16:creationId xmlns:a16="http://schemas.microsoft.com/office/drawing/2014/main" id="{1C2BCE4B-57BD-4501-6DBA-21EFF29F1C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6" y="3630"/>
                  <a:ext cx="96" cy="28"/>
                </a:xfrm>
                <a:custGeom>
                  <a:avLst/>
                  <a:gdLst>
                    <a:gd name="T0" fmla="*/ 7 w 96"/>
                    <a:gd name="T1" fmla="*/ 0 h 28"/>
                    <a:gd name="T2" fmla="*/ 18 w 96"/>
                    <a:gd name="T3" fmla="*/ 2 h 28"/>
                    <a:gd name="T4" fmla="*/ 28 w 96"/>
                    <a:gd name="T5" fmla="*/ 4 h 28"/>
                    <a:gd name="T6" fmla="*/ 45 w 96"/>
                    <a:gd name="T7" fmla="*/ 8 h 28"/>
                    <a:gd name="T8" fmla="*/ 58 w 96"/>
                    <a:gd name="T9" fmla="*/ 12 h 28"/>
                    <a:gd name="T10" fmla="*/ 67 w 96"/>
                    <a:gd name="T11" fmla="*/ 14 h 28"/>
                    <a:gd name="T12" fmla="*/ 73 w 96"/>
                    <a:gd name="T13" fmla="*/ 16 h 28"/>
                    <a:gd name="T14" fmla="*/ 83 w 96"/>
                    <a:gd name="T15" fmla="*/ 16 h 28"/>
                    <a:gd name="T16" fmla="*/ 89 w 96"/>
                    <a:gd name="T17" fmla="*/ 17 h 28"/>
                    <a:gd name="T18" fmla="*/ 95 w 96"/>
                    <a:gd name="T19" fmla="*/ 17 h 28"/>
                    <a:gd name="T20" fmla="*/ 94 w 96"/>
                    <a:gd name="T21" fmla="*/ 19 h 28"/>
                    <a:gd name="T22" fmla="*/ 92 w 96"/>
                    <a:gd name="T23" fmla="*/ 21 h 28"/>
                    <a:gd name="T24" fmla="*/ 89 w 96"/>
                    <a:gd name="T25" fmla="*/ 27 h 28"/>
                    <a:gd name="T26" fmla="*/ 81 w 96"/>
                    <a:gd name="T27" fmla="*/ 25 h 28"/>
                    <a:gd name="T28" fmla="*/ 70 w 96"/>
                    <a:gd name="T29" fmla="*/ 25 h 28"/>
                    <a:gd name="T30" fmla="*/ 56 w 96"/>
                    <a:gd name="T31" fmla="*/ 24 h 28"/>
                    <a:gd name="T32" fmla="*/ 40 w 96"/>
                    <a:gd name="T33" fmla="*/ 21 h 28"/>
                    <a:gd name="T34" fmla="*/ 29 w 96"/>
                    <a:gd name="T35" fmla="*/ 20 h 28"/>
                    <a:gd name="T36" fmla="*/ 19 w 96"/>
                    <a:gd name="T37" fmla="*/ 19 h 28"/>
                    <a:gd name="T38" fmla="*/ 11 w 96"/>
                    <a:gd name="T39" fmla="*/ 18 h 28"/>
                    <a:gd name="T40" fmla="*/ 0 w 96"/>
                    <a:gd name="T41" fmla="*/ 20 h 28"/>
                    <a:gd name="T42" fmla="*/ 0 w 96"/>
                    <a:gd name="T43" fmla="*/ 16 h 28"/>
                    <a:gd name="T44" fmla="*/ 1 w 96"/>
                    <a:gd name="T45" fmla="*/ 11 h 28"/>
                    <a:gd name="T46" fmla="*/ 2 w 96"/>
                    <a:gd name="T47" fmla="*/ 8 h 28"/>
                    <a:gd name="T48" fmla="*/ 4 w 96"/>
                    <a:gd name="T49" fmla="*/ 4 h 28"/>
                    <a:gd name="T50" fmla="*/ 7 w 96"/>
                    <a:gd name="T5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96" h="28">
                      <a:moveTo>
                        <a:pt x="7" y="0"/>
                      </a:moveTo>
                      <a:lnTo>
                        <a:pt x="18" y="2"/>
                      </a:lnTo>
                      <a:lnTo>
                        <a:pt x="28" y="4"/>
                      </a:lnTo>
                      <a:lnTo>
                        <a:pt x="45" y="8"/>
                      </a:lnTo>
                      <a:lnTo>
                        <a:pt x="58" y="12"/>
                      </a:lnTo>
                      <a:lnTo>
                        <a:pt x="67" y="14"/>
                      </a:lnTo>
                      <a:lnTo>
                        <a:pt x="73" y="16"/>
                      </a:lnTo>
                      <a:lnTo>
                        <a:pt x="83" y="16"/>
                      </a:lnTo>
                      <a:lnTo>
                        <a:pt x="89" y="17"/>
                      </a:lnTo>
                      <a:lnTo>
                        <a:pt x="95" y="17"/>
                      </a:lnTo>
                      <a:lnTo>
                        <a:pt x="94" y="19"/>
                      </a:lnTo>
                      <a:lnTo>
                        <a:pt x="92" y="21"/>
                      </a:lnTo>
                      <a:lnTo>
                        <a:pt x="89" y="27"/>
                      </a:lnTo>
                      <a:lnTo>
                        <a:pt x="81" y="25"/>
                      </a:lnTo>
                      <a:lnTo>
                        <a:pt x="70" y="25"/>
                      </a:lnTo>
                      <a:lnTo>
                        <a:pt x="56" y="24"/>
                      </a:lnTo>
                      <a:lnTo>
                        <a:pt x="40" y="21"/>
                      </a:lnTo>
                      <a:lnTo>
                        <a:pt x="29" y="20"/>
                      </a:lnTo>
                      <a:lnTo>
                        <a:pt x="19" y="19"/>
                      </a:lnTo>
                      <a:lnTo>
                        <a:pt x="11" y="18"/>
                      </a:lnTo>
                      <a:lnTo>
                        <a:pt x="0" y="20"/>
                      </a:lnTo>
                      <a:lnTo>
                        <a:pt x="0" y="16"/>
                      </a:lnTo>
                      <a:lnTo>
                        <a:pt x="1" y="11"/>
                      </a:lnTo>
                      <a:lnTo>
                        <a:pt x="2" y="8"/>
                      </a:lnTo>
                      <a:lnTo>
                        <a:pt x="4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FFA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60" name="Freeform 104">
                  <a:extLst>
                    <a:ext uri="{FF2B5EF4-FFF2-40B4-BE49-F238E27FC236}">
                      <a16:creationId xmlns:a16="http://schemas.microsoft.com/office/drawing/2014/main" id="{5A239FB7-B2EA-E7F9-641B-9B9E06CCF4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6" y="3657"/>
                  <a:ext cx="88" cy="24"/>
                </a:xfrm>
                <a:custGeom>
                  <a:avLst/>
                  <a:gdLst>
                    <a:gd name="T0" fmla="*/ 0 w 88"/>
                    <a:gd name="T1" fmla="*/ 2 h 24"/>
                    <a:gd name="T2" fmla="*/ 6 w 88"/>
                    <a:gd name="T3" fmla="*/ 2 h 24"/>
                    <a:gd name="T4" fmla="*/ 12 w 88"/>
                    <a:gd name="T5" fmla="*/ 0 h 24"/>
                    <a:gd name="T6" fmla="*/ 20 w 88"/>
                    <a:gd name="T7" fmla="*/ 1 h 24"/>
                    <a:gd name="T8" fmla="*/ 25 w 88"/>
                    <a:gd name="T9" fmla="*/ 1 h 24"/>
                    <a:gd name="T10" fmla="*/ 32 w 88"/>
                    <a:gd name="T11" fmla="*/ 2 h 24"/>
                    <a:gd name="T12" fmla="*/ 41 w 88"/>
                    <a:gd name="T13" fmla="*/ 3 h 24"/>
                    <a:gd name="T14" fmla="*/ 51 w 88"/>
                    <a:gd name="T15" fmla="*/ 4 h 24"/>
                    <a:gd name="T16" fmla="*/ 60 w 88"/>
                    <a:gd name="T17" fmla="*/ 5 h 24"/>
                    <a:gd name="T18" fmla="*/ 73 w 88"/>
                    <a:gd name="T19" fmla="*/ 6 h 24"/>
                    <a:gd name="T20" fmla="*/ 82 w 88"/>
                    <a:gd name="T21" fmla="*/ 6 h 24"/>
                    <a:gd name="T22" fmla="*/ 87 w 88"/>
                    <a:gd name="T23" fmla="*/ 7 h 24"/>
                    <a:gd name="T24" fmla="*/ 84 w 88"/>
                    <a:gd name="T25" fmla="*/ 10 h 24"/>
                    <a:gd name="T26" fmla="*/ 84 w 88"/>
                    <a:gd name="T27" fmla="*/ 18 h 24"/>
                    <a:gd name="T28" fmla="*/ 73 w 88"/>
                    <a:gd name="T29" fmla="*/ 18 h 24"/>
                    <a:gd name="T30" fmla="*/ 64 w 88"/>
                    <a:gd name="T31" fmla="*/ 18 h 24"/>
                    <a:gd name="T32" fmla="*/ 51 w 88"/>
                    <a:gd name="T33" fmla="*/ 19 h 24"/>
                    <a:gd name="T34" fmla="*/ 40 w 88"/>
                    <a:gd name="T35" fmla="*/ 20 h 24"/>
                    <a:gd name="T36" fmla="*/ 30 w 88"/>
                    <a:gd name="T37" fmla="*/ 20 h 24"/>
                    <a:gd name="T38" fmla="*/ 21 w 88"/>
                    <a:gd name="T39" fmla="*/ 21 h 24"/>
                    <a:gd name="T40" fmla="*/ 10 w 88"/>
                    <a:gd name="T41" fmla="*/ 22 h 24"/>
                    <a:gd name="T42" fmla="*/ 2 w 88"/>
                    <a:gd name="T43" fmla="*/ 23 h 24"/>
                    <a:gd name="T44" fmla="*/ 1 w 88"/>
                    <a:gd name="T45" fmla="*/ 11 h 24"/>
                    <a:gd name="T46" fmla="*/ 1 w 88"/>
                    <a:gd name="T47" fmla="*/ 7 h 24"/>
                    <a:gd name="T48" fmla="*/ 0 w 88"/>
                    <a:gd name="T49" fmla="*/ 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88" h="24">
                      <a:moveTo>
                        <a:pt x="0" y="2"/>
                      </a:moveTo>
                      <a:lnTo>
                        <a:pt x="6" y="2"/>
                      </a:lnTo>
                      <a:lnTo>
                        <a:pt x="12" y="0"/>
                      </a:lnTo>
                      <a:lnTo>
                        <a:pt x="20" y="1"/>
                      </a:lnTo>
                      <a:lnTo>
                        <a:pt x="25" y="1"/>
                      </a:lnTo>
                      <a:lnTo>
                        <a:pt x="32" y="2"/>
                      </a:lnTo>
                      <a:lnTo>
                        <a:pt x="41" y="3"/>
                      </a:lnTo>
                      <a:lnTo>
                        <a:pt x="51" y="4"/>
                      </a:lnTo>
                      <a:lnTo>
                        <a:pt x="60" y="5"/>
                      </a:lnTo>
                      <a:lnTo>
                        <a:pt x="73" y="6"/>
                      </a:lnTo>
                      <a:lnTo>
                        <a:pt x="82" y="6"/>
                      </a:lnTo>
                      <a:lnTo>
                        <a:pt x="87" y="7"/>
                      </a:lnTo>
                      <a:lnTo>
                        <a:pt x="84" y="10"/>
                      </a:lnTo>
                      <a:lnTo>
                        <a:pt x="84" y="18"/>
                      </a:lnTo>
                      <a:lnTo>
                        <a:pt x="73" y="18"/>
                      </a:lnTo>
                      <a:lnTo>
                        <a:pt x="64" y="18"/>
                      </a:lnTo>
                      <a:lnTo>
                        <a:pt x="51" y="19"/>
                      </a:lnTo>
                      <a:lnTo>
                        <a:pt x="40" y="20"/>
                      </a:lnTo>
                      <a:lnTo>
                        <a:pt x="30" y="20"/>
                      </a:lnTo>
                      <a:lnTo>
                        <a:pt x="21" y="21"/>
                      </a:lnTo>
                      <a:lnTo>
                        <a:pt x="10" y="22"/>
                      </a:lnTo>
                      <a:lnTo>
                        <a:pt x="2" y="23"/>
                      </a:lnTo>
                      <a:lnTo>
                        <a:pt x="1" y="11"/>
                      </a:lnTo>
                      <a:lnTo>
                        <a:pt x="1" y="7"/>
                      </a:lnTo>
                      <a:lnTo>
                        <a:pt x="0" y="2"/>
                      </a:lnTo>
                    </a:path>
                  </a:pathLst>
                </a:custGeom>
                <a:solidFill>
                  <a:srgbClr val="FFA0A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61" name="Freeform 105">
                  <a:extLst>
                    <a:ext uri="{FF2B5EF4-FFF2-40B4-BE49-F238E27FC236}">
                      <a16:creationId xmlns:a16="http://schemas.microsoft.com/office/drawing/2014/main" id="{8ECE7497-0D99-3620-A438-7AAC76EBFE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9" y="3683"/>
                  <a:ext cx="84" cy="19"/>
                </a:xfrm>
                <a:custGeom>
                  <a:avLst/>
                  <a:gdLst>
                    <a:gd name="T0" fmla="*/ 0 w 84"/>
                    <a:gd name="T1" fmla="*/ 6 h 19"/>
                    <a:gd name="T2" fmla="*/ 7 w 84"/>
                    <a:gd name="T3" fmla="*/ 5 h 19"/>
                    <a:gd name="T4" fmla="*/ 15 w 84"/>
                    <a:gd name="T5" fmla="*/ 4 h 19"/>
                    <a:gd name="T6" fmla="*/ 27 w 84"/>
                    <a:gd name="T7" fmla="*/ 2 h 19"/>
                    <a:gd name="T8" fmla="*/ 43 w 84"/>
                    <a:gd name="T9" fmla="*/ 2 h 19"/>
                    <a:gd name="T10" fmla="*/ 58 w 84"/>
                    <a:gd name="T11" fmla="*/ 2 h 19"/>
                    <a:gd name="T12" fmla="*/ 75 w 84"/>
                    <a:gd name="T13" fmla="*/ 1 h 19"/>
                    <a:gd name="T14" fmla="*/ 81 w 84"/>
                    <a:gd name="T15" fmla="*/ 0 h 19"/>
                    <a:gd name="T16" fmla="*/ 82 w 84"/>
                    <a:gd name="T17" fmla="*/ 4 h 19"/>
                    <a:gd name="T18" fmla="*/ 83 w 84"/>
                    <a:gd name="T19" fmla="*/ 8 h 19"/>
                    <a:gd name="T20" fmla="*/ 68 w 84"/>
                    <a:gd name="T21" fmla="*/ 9 h 19"/>
                    <a:gd name="T22" fmla="*/ 51 w 84"/>
                    <a:gd name="T23" fmla="*/ 11 h 19"/>
                    <a:gd name="T24" fmla="*/ 41 w 84"/>
                    <a:gd name="T25" fmla="*/ 13 h 19"/>
                    <a:gd name="T26" fmla="*/ 30 w 84"/>
                    <a:gd name="T27" fmla="*/ 14 h 19"/>
                    <a:gd name="T28" fmla="*/ 21 w 84"/>
                    <a:gd name="T29" fmla="*/ 16 h 19"/>
                    <a:gd name="T30" fmla="*/ 14 w 84"/>
                    <a:gd name="T31" fmla="*/ 17 h 19"/>
                    <a:gd name="T32" fmla="*/ 8 w 84"/>
                    <a:gd name="T33" fmla="*/ 18 h 19"/>
                    <a:gd name="T34" fmla="*/ 5 w 84"/>
                    <a:gd name="T35" fmla="*/ 18 h 19"/>
                    <a:gd name="T36" fmla="*/ 3 w 84"/>
                    <a:gd name="T37" fmla="*/ 15 h 19"/>
                    <a:gd name="T38" fmla="*/ 2 w 84"/>
                    <a:gd name="T39" fmla="*/ 11 h 19"/>
                    <a:gd name="T40" fmla="*/ 0 w 84"/>
                    <a:gd name="T41" fmla="*/ 6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4" h="19">
                      <a:moveTo>
                        <a:pt x="0" y="6"/>
                      </a:moveTo>
                      <a:lnTo>
                        <a:pt x="7" y="5"/>
                      </a:lnTo>
                      <a:lnTo>
                        <a:pt x="15" y="4"/>
                      </a:lnTo>
                      <a:lnTo>
                        <a:pt x="27" y="2"/>
                      </a:lnTo>
                      <a:lnTo>
                        <a:pt x="43" y="2"/>
                      </a:lnTo>
                      <a:lnTo>
                        <a:pt x="58" y="2"/>
                      </a:lnTo>
                      <a:lnTo>
                        <a:pt x="75" y="1"/>
                      </a:lnTo>
                      <a:lnTo>
                        <a:pt x="81" y="0"/>
                      </a:lnTo>
                      <a:lnTo>
                        <a:pt x="82" y="4"/>
                      </a:lnTo>
                      <a:lnTo>
                        <a:pt x="83" y="8"/>
                      </a:lnTo>
                      <a:lnTo>
                        <a:pt x="68" y="9"/>
                      </a:lnTo>
                      <a:lnTo>
                        <a:pt x="51" y="11"/>
                      </a:lnTo>
                      <a:lnTo>
                        <a:pt x="41" y="13"/>
                      </a:lnTo>
                      <a:lnTo>
                        <a:pt x="30" y="14"/>
                      </a:lnTo>
                      <a:lnTo>
                        <a:pt x="21" y="16"/>
                      </a:lnTo>
                      <a:lnTo>
                        <a:pt x="14" y="17"/>
                      </a:lnTo>
                      <a:lnTo>
                        <a:pt x="8" y="18"/>
                      </a:lnTo>
                      <a:lnTo>
                        <a:pt x="5" y="18"/>
                      </a:lnTo>
                      <a:lnTo>
                        <a:pt x="3" y="15"/>
                      </a:lnTo>
                      <a:lnTo>
                        <a:pt x="2" y="11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FFA0A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62" name="Freeform 106">
                  <a:extLst>
                    <a:ext uri="{FF2B5EF4-FFF2-40B4-BE49-F238E27FC236}">
                      <a16:creationId xmlns:a16="http://schemas.microsoft.com/office/drawing/2014/main" id="{987C457E-532D-813F-5DDC-DEDDE80645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6" y="3697"/>
                  <a:ext cx="78" cy="24"/>
                </a:xfrm>
                <a:custGeom>
                  <a:avLst/>
                  <a:gdLst>
                    <a:gd name="T0" fmla="*/ 0 w 78"/>
                    <a:gd name="T1" fmla="*/ 11 h 24"/>
                    <a:gd name="T2" fmla="*/ 6 w 78"/>
                    <a:gd name="T3" fmla="*/ 11 h 24"/>
                    <a:gd name="T4" fmla="*/ 11 w 78"/>
                    <a:gd name="T5" fmla="*/ 10 h 24"/>
                    <a:gd name="T6" fmla="*/ 19 w 78"/>
                    <a:gd name="T7" fmla="*/ 8 h 24"/>
                    <a:gd name="T8" fmla="*/ 28 w 78"/>
                    <a:gd name="T9" fmla="*/ 6 h 24"/>
                    <a:gd name="T10" fmla="*/ 37 w 78"/>
                    <a:gd name="T11" fmla="*/ 6 h 24"/>
                    <a:gd name="T12" fmla="*/ 45 w 78"/>
                    <a:gd name="T13" fmla="*/ 4 h 24"/>
                    <a:gd name="T14" fmla="*/ 54 w 78"/>
                    <a:gd name="T15" fmla="*/ 3 h 24"/>
                    <a:gd name="T16" fmla="*/ 63 w 78"/>
                    <a:gd name="T17" fmla="*/ 2 h 24"/>
                    <a:gd name="T18" fmla="*/ 72 w 78"/>
                    <a:gd name="T19" fmla="*/ 0 h 24"/>
                    <a:gd name="T20" fmla="*/ 76 w 78"/>
                    <a:gd name="T21" fmla="*/ 0 h 24"/>
                    <a:gd name="T22" fmla="*/ 77 w 78"/>
                    <a:gd name="T23" fmla="*/ 4 h 24"/>
                    <a:gd name="T24" fmla="*/ 77 w 78"/>
                    <a:gd name="T25" fmla="*/ 6 h 24"/>
                    <a:gd name="T26" fmla="*/ 71 w 78"/>
                    <a:gd name="T27" fmla="*/ 7 h 24"/>
                    <a:gd name="T28" fmla="*/ 62 w 78"/>
                    <a:gd name="T29" fmla="*/ 8 h 24"/>
                    <a:gd name="T30" fmla="*/ 58 w 78"/>
                    <a:gd name="T31" fmla="*/ 9 h 24"/>
                    <a:gd name="T32" fmla="*/ 50 w 78"/>
                    <a:gd name="T33" fmla="*/ 10 h 24"/>
                    <a:gd name="T34" fmla="*/ 43 w 78"/>
                    <a:gd name="T35" fmla="*/ 13 h 24"/>
                    <a:gd name="T36" fmla="*/ 36 w 78"/>
                    <a:gd name="T37" fmla="*/ 15 h 24"/>
                    <a:gd name="T38" fmla="*/ 30 w 78"/>
                    <a:gd name="T39" fmla="*/ 17 h 24"/>
                    <a:gd name="T40" fmla="*/ 22 w 78"/>
                    <a:gd name="T41" fmla="*/ 20 h 24"/>
                    <a:gd name="T42" fmla="*/ 16 w 78"/>
                    <a:gd name="T43" fmla="*/ 21 h 24"/>
                    <a:gd name="T44" fmla="*/ 10 w 78"/>
                    <a:gd name="T45" fmla="*/ 23 h 24"/>
                    <a:gd name="T46" fmla="*/ 8 w 78"/>
                    <a:gd name="T47" fmla="*/ 21 h 24"/>
                    <a:gd name="T48" fmla="*/ 6 w 78"/>
                    <a:gd name="T49" fmla="*/ 20 h 24"/>
                    <a:gd name="T50" fmla="*/ 5 w 78"/>
                    <a:gd name="T51" fmla="*/ 18 h 24"/>
                    <a:gd name="T52" fmla="*/ 3 w 78"/>
                    <a:gd name="T53" fmla="*/ 16 h 24"/>
                    <a:gd name="T54" fmla="*/ 2 w 78"/>
                    <a:gd name="T55" fmla="*/ 14 h 24"/>
                    <a:gd name="T56" fmla="*/ 0 w 78"/>
                    <a:gd name="T57" fmla="*/ 1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8" h="24">
                      <a:moveTo>
                        <a:pt x="0" y="11"/>
                      </a:moveTo>
                      <a:lnTo>
                        <a:pt x="6" y="11"/>
                      </a:lnTo>
                      <a:lnTo>
                        <a:pt x="11" y="10"/>
                      </a:lnTo>
                      <a:lnTo>
                        <a:pt x="19" y="8"/>
                      </a:lnTo>
                      <a:lnTo>
                        <a:pt x="28" y="6"/>
                      </a:lnTo>
                      <a:lnTo>
                        <a:pt x="37" y="6"/>
                      </a:lnTo>
                      <a:lnTo>
                        <a:pt x="45" y="4"/>
                      </a:lnTo>
                      <a:lnTo>
                        <a:pt x="54" y="3"/>
                      </a:lnTo>
                      <a:lnTo>
                        <a:pt x="63" y="2"/>
                      </a:lnTo>
                      <a:lnTo>
                        <a:pt x="72" y="0"/>
                      </a:lnTo>
                      <a:lnTo>
                        <a:pt x="76" y="0"/>
                      </a:lnTo>
                      <a:lnTo>
                        <a:pt x="77" y="4"/>
                      </a:lnTo>
                      <a:lnTo>
                        <a:pt x="77" y="6"/>
                      </a:lnTo>
                      <a:lnTo>
                        <a:pt x="71" y="7"/>
                      </a:lnTo>
                      <a:lnTo>
                        <a:pt x="62" y="8"/>
                      </a:lnTo>
                      <a:lnTo>
                        <a:pt x="58" y="9"/>
                      </a:lnTo>
                      <a:lnTo>
                        <a:pt x="50" y="10"/>
                      </a:lnTo>
                      <a:lnTo>
                        <a:pt x="43" y="13"/>
                      </a:lnTo>
                      <a:lnTo>
                        <a:pt x="36" y="15"/>
                      </a:lnTo>
                      <a:lnTo>
                        <a:pt x="30" y="17"/>
                      </a:lnTo>
                      <a:lnTo>
                        <a:pt x="22" y="20"/>
                      </a:lnTo>
                      <a:lnTo>
                        <a:pt x="16" y="21"/>
                      </a:lnTo>
                      <a:lnTo>
                        <a:pt x="10" y="23"/>
                      </a:lnTo>
                      <a:lnTo>
                        <a:pt x="8" y="21"/>
                      </a:lnTo>
                      <a:lnTo>
                        <a:pt x="6" y="20"/>
                      </a:lnTo>
                      <a:lnTo>
                        <a:pt x="5" y="18"/>
                      </a:lnTo>
                      <a:lnTo>
                        <a:pt x="3" y="16"/>
                      </a:lnTo>
                      <a:lnTo>
                        <a:pt x="2" y="14"/>
                      </a:lnTo>
                      <a:lnTo>
                        <a:pt x="0" y="11"/>
                      </a:lnTo>
                    </a:path>
                  </a:pathLst>
                </a:custGeom>
                <a:solidFill>
                  <a:srgbClr val="FF80A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63" name="Freeform 107">
                  <a:extLst>
                    <a:ext uri="{FF2B5EF4-FFF2-40B4-BE49-F238E27FC236}">
                      <a16:creationId xmlns:a16="http://schemas.microsoft.com/office/drawing/2014/main" id="{36F5D1F3-6A34-6EE1-EFD0-D7E13D1530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2" y="3708"/>
                  <a:ext cx="62" cy="19"/>
                </a:xfrm>
                <a:custGeom>
                  <a:avLst/>
                  <a:gdLst>
                    <a:gd name="T0" fmla="*/ 0 w 62"/>
                    <a:gd name="T1" fmla="*/ 15 h 19"/>
                    <a:gd name="T2" fmla="*/ 6 w 62"/>
                    <a:gd name="T3" fmla="*/ 14 h 19"/>
                    <a:gd name="T4" fmla="*/ 11 w 62"/>
                    <a:gd name="T5" fmla="*/ 13 h 19"/>
                    <a:gd name="T6" fmla="*/ 17 w 62"/>
                    <a:gd name="T7" fmla="*/ 10 h 19"/>
                    <a:gd name="T8" fmla="*/ 23 w 62"/>
                    <a:gd name="T9" fmla="*/ 8 h 19"/>
                    <a:gd name="T10" fmla="*/ 29 w 62"/>
                    <a:gd name="T11" fmla="*/ 6 h 19"/>
                    <a:gd name="T12" fmla="*/ 36 w 62"/>
                    <a:gd name="T13" fmla="*/ 4 h 19"/>
                    <a:gd name="T14" fmla="*/ 41 w 62"/>
                    <a:gd name="T15" fmla="*/ 3 h 19"/>
                    <a:gd name="T16" fmla="*/ 47 w 62"/>
                    <a:gd name="T17" fmla="*/ 2 h 19"/>
                    <a:gd name="T18" fmla="*/ 55 w 62"/>
                    <a:gd name="T19" fmla="*/ 1 h 19"/>
                    <a:gd name="T20" fmla="*/ 58 w 62"/>
                    <a:gd name="T21" fmla="*/ 1 h 19"/>
                    <a:gd name="T22" fmla="*/ 61 w 62"/>
                    <a:gd name="T23" fmla="*/ 0 h 19"/>
                    <a:gd name="T24" fmla="*/ 60 w 62"/>
                    <a:gd name="T25" fmla="*/ 3 h 19"/>
                    <a:gd name="T26" fmla="*/ 57 w 62"/>
                    <a:gd name="T27" fmla="*/ 3 h 19"/>
                    <a:gd name="T28" fmla="*/ 54 w 62"/>
                    <a:gd name="T29" fmla="*/ 3 h 19"/>
                    <a:gd name="T30" fmla="*/ 50 w 62"/>
                    <a:gd name="T31" fmla="*/ 4 h 19"/>
                    <a:gd name="T32" fmla="*/ 47 w 62"/>
                    <a:gd name="T33" fmla="*/ 5 h 19"/>
                    <a:gd name="T34" fmla="*/ 44 w 62"/>
                    <a:gd name="T35" fmla="*/ 7 h 19"/>
                    <a:gd name="T36" fmla="*/ 41 w 62"/>
                    <a:gd name="T37" fmla="*/ 8 h 19"/>
                    <a:gd name="T38" fmla="*/ 38 w 62"/>
                    <a:gd name="T39" fmla="*/ 11 h 19"/>
                    <a:gd name="T40" fmla="*/ 36 w 62"/>
                    <a:gd name="T41" fmla="*/ 12 h 19"/>
                    <a:gd name="T42" fmla="*/ 33 w 62"/>
                    <a:gd name="T43" fmla="*/ 13 h 19"/>
                    <a:gd name="T44" fmla="*/ 29 w 62"/>
                    <a:gd name="T45" fmla="*/ 15 h 19"/>
                    <a:gd name="T46" fmla="*/ 25 w 62"/>
                    <a:gd name="T47" fmla="*/ 17 h 19"/>
                    <a:gd name="T48" fmla="*/ 20 w 62"/>
                    <a:gd name="T49" fmla="*/ 18 h 19"/>
                    <a:gd name="T50" fmla="*/ 16 w 62"/>
                    <a:gd name="T51" fmla="*/ 18 h 19"/>
                    <a:gd name="T52" fmla="*/ 14 w 62"/>
                    <a:gd name="T53" fmla="*/ 18 h 19"/>
                    <a:gd name="T54" fmla="*/ 5 w 62"/>
                    <a:gd name="T55" fmla="*/ 17 h 19"/>
                    <a:gd name="T56" fmla="*/ 2 w 62"/>
                    <a:gd name="T57" fmla="*/ 17 h 19"/>
                    <a:gd name="T58" fmla="*/ 0 w 62"/>
                    <a:gd name="T59" fmla="*/ 1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2" h="19">
                      <a:moveTo>
                        <a:pt x="0" y="15"/>
                      </a:moveTo>
                      <a:lnTo>
                        <a:pt x="6" y="14"/>
                      </a:lnTo>
                      <a:lnTo>
                        <a:pt x="11" y="13"/>
                      </a:lnTo>
                      <a:lnTo>
                        <a:pt x="17" y="10"/>
                      </a:lnTo>
                      <a:lnTo>
                        <a:pt x="23" y="8"/>
                      </a:lnTo>
                      <a:lnTo>
                        <a:pt x="29" y="6"/>
                      </a:lnTo>
                      <a:lnTo>
                        <a:pt x="36" y="4"/>
                      </a:lnTo>
                      <a:lnTo>
                        <a:pt x="41" y="3"/>
                      </a:lnTo>
                      <a:lnTo>
                        <a:pt x="47" y="2"/>
                      </a:lnTo>
                      <a:lnTo>
                        <a:pt x="55" y="1"/>
                      </a:lnTo>
                      <a:lnTo>
                        <a:pt x="58" y="1"/>
                      </a:lnTo>
                      <a:lnTo>
                        <a:pt x="61" y="0"/>
                      </a:lnTo>
                      <a:lnTo>
                        <a:pt x="60" y="3"/>
                      </a:lnTo>
                      <a:lnTo>
                        <a:pt x="57" y="3"/>
                      </a:lnTo>
                      <a:lnTo>
                        <a:pt x="54" y="3"/>
                      </a:lnTo>
                      <a:lnTo>
                        <a:pt x="50" y="4"/>
                      </a:lnTo>
                      <a:lnTo>
                        <a:pt x="47" y="5"/>
                      </a:lnTo>
                      <a:lnTo>
                        <a:pt x="44" y="7"/>
                      </a:lnTo>
                      <a:lnTo>
                        <a:pt x="41" y="8"/>
                      </a:lnTo>
                      <a:lnTo>
                        <a:pt x="38" y="11"/>
                      </a:lnTo>
                      <a:lnTo>
                        <a:pt x="36" y="12"/>
                      </a:lnTo>
                      <a:lnTo>
                        <a:pt x="33" y="13"/>
                      </a:lnTo>
                      <a:lnTo>
                        <a:pt x="29" y="15"/>
                      </a:lnTo>
                      <a:lnTo>
                        <a:pt x="25" y="17"/>
                      </a:lnTo>
                      <a:lnTo>
                        <a:pt x="20" y="18"/>
                      </a:lnTo>
                      <a:lnTo>
                        <a:pt x="16" y="18"/>
                      </a:lnTo>
                      <a:lnTo>
                        <a:pt x="14" y="18"/>
                      </a:lnTo>
                      <a:lnTo>
                        <a:pt x="5" y="17"/>
                      </a:lnTo>
                      <a:lnTo>
                        <a:pt x="2" y="17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FF6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5175" name="Group 119">
                  <a:extLst>
                    <a:ext uri="{FF2B5EF4-FFF2-40B4-BE49-F238E27FC236}">
                      <a16:creationId xmlns:a16="http://schemas.microsoft.com/office/drawing/2014/main" id="{2EB9026D-268F-C175-ED66-ED5815C373E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61" y="3534"/>
                  <a:ext cx="77" cy="101"/>
                  <a:chOff x="1761" y="3534"/>
                  <a:chExt cx="77" cy="101"/>
                </a:xfrm>
              </p:grpSpPr>
              <p:sp>
                <p:nvSpPr>
                  <p:cNvPr id="45164" name="Freeform 108">
                    <a:extLst>
                      <a:ext uri="{FF2B5EF4-FFF2-40B4-BE49-F238E27FC236}">
                        <a16:creationId xmlns:a16="http://schemas.microsoft.com/office/drawing/2014/main" id="{C4B4F098-316B-AE12-5A4D-A13502255C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62" y="3534"/>
                    <a:ext cx="76" cy="93"/>
                  </a:xfrm>
                  <a:custGeom>
                    <a:avLst/>
                    <a:gdLst>
                      <a:gd name="T0" fmla="*/ 42 w 76"/>
                      <a:gd name="T1" fmla="*/ 91 h 93"/>
                      <a:gd name="T2" fmla="*/ 54 w 76"/>
                      <a:gd name="T3" fmla="*/ 92 h 93"/>
                      <a:gd name="T4" fmla="*/ 54 w 76"/>
                      <a:gd name="T5" fmla="*/ 86 h 93"/>
                      <a:gd name="T6" fmla="*/ 52 w 76"/>
                      <a:gd name="T7" fmla="*/ 81 h 93"/>
                      <a:gd name="T8" fmla="*/ 51 w 76"/>
                      <a:gd name="T9" fmla="*/ 76 h 93"/>
                      <a:gd name="T10" fmla="*/ 48 w 76"/>
                      <a:gd name="T11" fmla="*/ 72 h 93"/>
                      <a:gd name="T12" fmla="*/ 46 w 76"/>
                      <a:gd name="T13" fmla="*/ 69 h 93"/>
                      <a:gd name="T14" fmla="*/ 43 w 76"/>
                      <a:gd name="T15" fmla="*/ 64 h 93"/>
                      <a:gd name="T16" fmla="*/ 40 w 76"/>
                      <a:gd name="T17" fmla="*/ 60 h 93"/>
                      <a:gd name="T18" fmla="*/ 36 w 76"/>
                      <a:gd name="T19" fmla="*/ 56 h 93"/>
                      <a:gd name="T20" fmla="*/ 35 w 76"/>
                      <a:gd name="T21" fmla="*/ 53 h 93"/>
                      <a:gd name="T22" fmla="*/ 35 w 76"/>
                      <a:gd name="T23" fmla="*/ 48 h 93"/>
                      <a:gd name="T24" fmla="*/ 35 w 76"/>
                      <a:gd name="T25" fmla="*/ 41 h 93"/>
                      <a:gd name="T26" fmla="*/ 35 w 76"/>
                      <a:gd name="T27" fmla="*/ 38 h 93"/>
                      <a:gd name="T28" fmla="*/ 37 w 76"/>
                      <a:gd name="T29" fmla="*/ 34 h 93"/>
                      <a:gd name="T30" fmla="*/ 39 w 76"/>
                      <a:gd name="T31" fmla="*/ 31 h 93"/>
                      <a:gd name="T32" fmla="*/ 42 w 76"/>
                      <a:gd name="T33" fmla="*/ 27 h 93"/>
                      <a:gd name="T34" fmla="*/ 46 w 76"/>
                      <a:gd name="T35" fmla="*/ 24 h 93"/>
                      <a:gd name="T36" fmla="*/ 49 w 76"/>
                      <a:gd name="T37" fmla="*/ 20 h 93"/>
                      <a:gd name="T38" fmla="*/ 54 w 76"/>
                      <a:gd name="T39" fmla="*/ 18 h 93"/>
                      <a:gd name="T40" fmla="*/ 56 w 76"/>
                      <a:gd name="T41" fmla="*/ 14 h 93"/>
                      <a:gd name="T42" fmla="*/ 62 w 76"/>
                      <a:gd name="T43" fmla="*/ 11 h 93"/>
                      <a:gd name="T44" fmla="*/ 68 w 76"/>
                      <a:gd name="T45" fmla="*/ 7 h 93"/>
                      <a:gd name="T46" fmla="*/ 75 w 76"/>
                      <a:gd name="T47" fmla="*/ 0 h 93"/>
                      <a:gd name="T48" fmla="*/ 68 w 76"/>
                      <a:gd name="T49" fmla="*/ 2 h 93"/>
                      <a:gd name="T50" fmla="*/ 59 w 76"/>
                      <a:gd name="T51" fmla="*/ 5 h 93"/>
                      <a:gd name="T52" fmla="*/ 54 w 76"/>
                      <a:gd name="T53" fmla="*/ 8 h 93"/>
                      <a:gd name="T54" fmla="*/ 48 w 76"/>
                      <a:gd name="T55" fmla="*/ 9 h 93"/>
                      <a:gd name="T56" fmla="*/ 44 w 76"/>
                      <a:gd name="T57" fmla="*/ 11 h 93"/>
                      <a:gd name="T58" fmla="*/ 40 w 76"/>
                      <a:gd name="T59" fmla="*/ 13 h 93"/>
                      <a:gd name="T60" fmla="*/ 36 w 76"/>
                      <a:gd name="T61" fmla="*/ 15 h 93"/>
                      <a:gd name="T62" fmla="*/ 32 w 76"/>
                      <a:gd name="T63" fmla="*/ 17 h 93"/>
                      <a:gd name="T64" fmla="*/ 27 w 76"/>
                      <a:gd name="T65" fmla="*/ 20 h 93"/>
                      <a:gd name="T66" fmla="*/ 22 w 76"/>
                      <a:gd name="T67" fmla="*/ 23 h 93"/>
                      <a:gd name="T68" fmla="*/ 17 w 76"/>
                      <a:gd name="T69" fmla="*/ 26 h 93"/>
                      <a:gd name="T70" fmla="*/ 12 w 76"/>
                      <a:gd name="T71" fmla="*/ 30 h 93"/>
                      <a:gd name="T72" fmla="*/ 8 w 76"/>
                      <a:gd name="T73" fmla="*/ 33 h 93"/>
                      <a:gd name="T74" fmla="*/ 5 w 76"/>
                      <a:gd name="T75" fmla="*/ 37 h 93"/>
                      <a:gd name="T76" fmla="*/ 2 w 76"/>
                      <a:gd name="T77" fmla="*/ 40 h 93"/>
                      <a:gd name="T78" fmla="*/ 0 w 76"/>
                      <a:gd name="T79" fmla="*/ 44 h 93"/>
                      <a:gd name="T80" fmla="*/ 2 w 76"/>
                      <a:gd name="T81" fmla="*/ 48 h 93"/>
                      <a:gd name="T82" fmla="*/ 3 w 76"/>
                      <a:gd name="T83" fmla="*/ 52 h 93"/>
                      <a:gd name="T84" fmla="*/ 3 w 76"/>
                      <a:gd name="T85" fmla="*/ 56 h 93"/>
                      <a:gd name="T86" fmla="*/ 3 w 76"/>
                      <a:gd name="T87" fmla="*/ 60 h 93"/>
                      <a:gd name="T88" fmla="*/ 5 w 76"/>
                      <a:gd name="T89" fmla="*/ 64 h 93"/>
                      <a:gd name="T90" fmla="*/ 7 w 76"/>
                      <a:gd name="T91" fmla="*/ 68 h 93"/>
                      <a:gd name="T92" fmla="*/ 10 w 76"/>
                      <a:gd name="T93" fmla="*/ 70 h 93"/>
                      <a:gd name="T94" fmla="*/ 13 w 76"/>
                      <a:gd name="T95" fmla="*/ 75 h 93"/>
                      <a:gd name="T96" fmla="*/ 15 w 76"/>
                      <a:gd name="T97" fmla="*/ 81 h 93"/>
                      <a:gd name="T98" fmla="*/ 19 w 76"/>
                      <a:gd name="T99" fmla="*/ 84 h 93"/>
                      <a:gd name="T100" fmla="*/ 23 w 76"/>
                      <a:gd name="T101" fmla="*/ 86 h 93"/>
                      <a:gd name="T102" fmla="*/ 27 w 76"/>
                      <a:gd name="T103" fmla="*/ 88 h 93"/>
                      <a:gd name="T104" fmla="*/ 33 w 76"/>
                      <a:gd name="T105" fmla="*/ 89 h 93"/>
                      <a:gd name="T106" fmla="*/ 42 w 76"/>
                      <a:gd name="T107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76" h="93">
                        <a:moveTo>
                          <a:pt x="42" y="91"/>
                        </a:moveTo>
                        <a:lnTo>
                          <a:pt x="54" y="92"/>
                        </a:lnTo>
                        <a:lnTo>
                          <a:pt x="54" y="86"/>
                        </a:lnTo>
                        <a:lnTo>
                          <a:pt x="52" y="81"/>
                        </a:lnTo>
                        <a:lnTo>
                          <a:pt x="51" y="76"/>
                        </a:lnTo>
                        <a:lnTo>
                          <a:pt x="48" y="72"/>
                        </a:lnTo>
                        <a:lnTo>
                          <a:pt x="46" y="69"/>
                        </a:lnTo>
                        <a:lnTo>
                          <a:pt x="43" y="64"/>
                        </a:lnTo>
                        <a:lnTo>
                          <a:pt x="40" y="60"/>
                        </a:lnTo>
                        <a:lnTo>
                          <a:pt x="36" y="56"/>
                        </a:lnTo>
                        <a:lnTo>
                          <a:pt x="35" y="53"/>
                        </a:lnTo>
                        <a:lnTo>
                          <a:pt x="35" y="48"/>
                        </a:lnTo>
                        <a:lnTo>
                          <a:pt x="35" y="41"/>
                        </a:lnTo>
                        <a:lnTo>
                          <a:pt x="35" y="38"/>
                        </a:lnTo>
                        <a:lnTo>
                          <a:pt x="37" y="34"/>
                        </a:lnTo>
                        <a:lnTo>
                          <a:pt x="39" y="31"/>
                        </a:lnTo>
                        <a:lnTo>
                          <a:pt x="42" y="27"/>
                        </a:lnTo>
                        <a:lnTo>
                          <a:pt x="46" y="24"/>
                        </a:lnTo>
                        <a:lnTo>
                          <a:pt x="49" y="20"/>
                        </a:lnTo>
                        <a:lnTo>
                          <a:pt x="54" y="18"/>
                        </a:lnTo>
                        <a:lnTo>
                          <a:pt x="56" y="14"/>
                        </a:lnTo>
                        <a:lnTo>
                          <a:pt x="62" y="11"/>
                        </a:lnTo>
                        <a:lnTo>
                          <a:pt x="68" y="7"/>
                        </a:lnTo>
                        <a:lnTo>
                          <a:pt x="75" y="0"/>
                        </a:lnTo>
                        <a:lnTo>
                          <a:pt x="68" y="2"/>
                        </a:lnTo>
                        <a:lnTo>
                          <a:pt x="59" y="5"/>
                        </a:lnTo>
                        <a:lnTo>
                          <a:pt x="54" y="8"/>
                        </a:lnTo>
                        <a:lnTo>
                          <a:pt x="48" y="9"/>
                        </a:lnTo>
                        <a:lnTo>
                          <a:pt x="44" y="11"/>
                        </a:lnTo>
                        <a:lnTo>
                          <a:pt x="40" y="13"/>
                        </a:lnTo>
                        <a:lnTo>
                          <a:pt x="36" y="15"/>
                        </a:lnTo>
                        <a:lnTo>
                          <a:pt x="32" y="17"/>
                        </a:lnTo>
                        <a:lnTo>
                          <a:pt x="27" y="20"/>
                        </a:lnTo>
                        <a:lnTo>
                          <a:pt x="22" y="23"/>
                        </a:lnTo>
                        <a:lnTo>
                          <a:pt x="17" y="26"/>
                        </a:lnTo>
                        <a:lnTo>
                          <a:pt x="12" y="30"/>
                        </a:lnTo>
                        <a:lnTo>
                          <a:pt x="8" y="33"/>
                        </a:lnTo>
                        <a:lnTo>
                          <a:pt x="5" y="37"/>
                        </a:lnTo>
                        <a:lnTo>
                          <a:pt x="2" y="40"/>
                        </a:lnTo>
                        <a:lnTo>
                          <a:pt x="0" y="44"/>
                        </a:lnTo>
                        <a:lnTo>
                          <a:pt x="2" y="48"/>
                        </a:lnTo>
                        <a:lnTo>
                          <a:pt x="3" y="52"/>
                        </a:lnTo>
                        <a:lnTo>
                          <a:pt x="3" y="56"/>
                        </a:lnTo>
                        <a:lnTo>
                          <a:pt x="3" y="60"/>
                        </a:lnTo>
                        <a:lnTo>
                          <a:pt x="5" y="64"/>
                        </a:lnTo>
                        <a:lnTo>
                          <a:pt x="7" y="68"/>
                        </a:lnTo>
                        <a:lnTo>
                          <a:pt x="10" y="70"/>
                        </a:lnTo>
                        <a:lnTo>
                          <a:pt x="13" y="75"/>
                        </a:lnTo>
                        <a:lnTo>
                          <a:pt x="15" y="81"/>
                        </a:lnTo>
                        <a:lnTo>
                          <a:pt x="19" y="84"/>
                        </a:lnTo>
                        <a:lnTo>
                          <a:pt x="23" y="86"/>
                        </a:lnTo>
                        <a:lnTo>
                          <a:pt x="27" y="88"/>
                        </a:lnTo>
                        <a:lnTo>
                          <a:pt x="33" y="89"/>
                        </a:lnTo>
                        <a:lnTo>
                          <a:pt x="42" y="91"/>
                        </a:lnTo>
                      </a:path>
                    </a:pathLst>
                  </a:custGeom>
                  <a:solidFill>
                    <a:srgbClr val="10206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45174" name="Group 118">
                    <a:extLst>
                      <a:ext uri="{FF2B5EF4-FFF2-40B4-BE49-F238E27FC236}">
                        <a16:creationId xmlns:a16="http://schemas.microsoft.com/office/drawing/2014/main" id="{0ECDC1D6-5666-AA5E-DF40-B7EC67BF218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61" y="3534"/>
                    <a:ext cx="76" cy="101"/>
                    <a:chOff x="1761" y="3534"/>
                    <a:chExt cx="76" cy="101"/>
                  </a:xfrm>
                </p:grpSpPr>
                <p:sp>
                  <p:nvSpPr>
                    <p:cNvPr id="45165" name="Freeform 109">
                      <a:extLst>
                        <a:ext uri="{FF2B5EF4-FFF2-40B4-BE49-F238E27FC236}">
                          <a16:creationId xmlns:a16="http://schemas.microsoft.com/office/drawing/2014/main" id="{BA445457-87B4-CDB4-1C1E-B18AC08B9EA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77" y="3618"/>
                      <a:ext cx="38" cy="17"/>
                    </a:xfrm>
                    <a:custGeom>
                      <a:avLst/>
                      <a:gdLst>
                        <a:gd name="T0" fmla="*/ 0 w 38"/>
                        <a:gd name="T1" fmla="*/ 0 h 17"/>
                        <a:gd name="T2" fmla="*/ 6 w 38"/>
                        <a:gd name="T3" fmla="*/ 2 h 17"/>
                        <a:gd name="T4" fmla="*/ 13 w 38"/>
                        <a:gd name="T5" fmla="*/ 4 h 17"/>
                        <a:gd name="T6" fmla="*/ 23 w 38"/>
                        <a:gd name="T7" fmla="*/ 6 h 17"/>
                        <a:gd name="T8" fmla="*/ 31 w 38"/>
                        <a:gd name="T9" fmla="*/ 9 h 17"/>
                        <a:gd name="T10" fmla="*/ 36 w 38"/>
                        <a:gd name="T11" fmla="*/ 6 h 17"/>
                        <a:gd name="T12" fmla="*/ 37 w 38"/>
                        <a:gd name="T13" fmla="*/ 16 h 17"/>
                        <a:gd name="T14" fmla="*/ 33 w 38"/>
                        <a:gd name="T15" fmla="*/ 16 h 17"/>
                        <a:gd name="T16" fmla="*/ 28 w 38"/>
                        <a:gd name="T17" fmla="*/ 16 h 17"/>
                        <a:gd name="T18" fmla="*/ 22 w 38"/>
                        <a:gd name="T19" fmla="*/ 13 h 17"/>
                        <a:gd name="T20" fmla="*/ 17 w 38"/>
                        <a:gd name="T21" fmla="*/ 13 h 17"/>
                        <a:gd name="T22" fmla="*/ 12 w 38"/>
                        <a:gd name="T23" fmla="*/ 11 h 17"/>
                        <a:gd name="T24" fmla="*/ 8 w 38"/>
                        <a:gd name="T25" fmla="*/ 9 h 17"/>
                        <a:gd name="T26" fmla="*/ 5 w 38"/>
                        <a:gd name="T27" fmla="*/ 9 h 17"/>
                        <a:gd name="T28" fmla="*/ 3 w 38"/>
                        <a:gd name="T29" fmla="*/ 6 h 17"/>
                        <a:gd name="T30" fmla="*/ 2 w 38"/>
                        <a:gd name="T31" fmla="*/ 4 h 17"/>
                        <a:gd name="T32" fmla="*/ 0 w 38"/>
                        <a:gd name="T33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38" h="17">
                          <a:moveTo>
                            <a:pt x="0" y="0"/>
                          </a:moveTo>
                          <a:lnTo>
                            <a:pt x="6" y="2"/>
                          </a:lnTo>
                          <a:lnTo>
                            <a:pt x="13" y="4"/>
                          </a:lnTo>
                          <a:lnTo>
                            <a:pt x="23" y="6"/>
                          </a:lnTo>
                          <a:lnTo>
                            <a:pt x="31" y="9"/>
                          </a:lnTo>
                          <a:lnTo>
                            <a:pt x="36" y="6"/>
                          </a:lnTo>
                          <a:lnTo>
                            <a:pt x="37" y="16"/>
                          </a:lnTo>
                          <a:lnTo>
                            <a:pt x="33" y="16"/>
                          </a:lnTo>
                          <a:lnTo>
                            <a:pt x="28" y="16"/>
                          </a:lnTo>
                          <a:lnTo>
                            <a:pt x="22" y="13"/>
                          </a:lnTo>
                          <a:lnTo>
                            <a:pt x="17" y="13"/>
                          </a:lnTo>
                          <a:lnTo>
                            <a:pt x="12" y="11"/>
                          </a:lnTo>
                          <a:lnTo>
                            <a:pt x="8" y="9"/>
                          </a:lnTo>
                          <a:lnTo>
                            <a:pt x="5" y="9"/>
                          </a:lnTo>
                          <a:lnTo>
                            <a:pt x="3" y="6"/>
                          </a:lnTo>
                          <a:lnTo>
                            <a:pt x="2" y="4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166" name="Freeform 110">
                      <a:extLst>
                        <a:ext uri="{FF2B5EF4-FFF2-40B4-BE49-F238E27FC236}">
                          <a16:creationId xmlns:a16="http://schemas.microsoft.com/office/drawing/2014/main" id="{8541C25D-3C60-BE21-DBE6-805383BF2C2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72" y="3609"/>
                      <a:ext cx="42" cy="17"/>
                    </a:xfrm>
                    <a:custGeom>
                      <a:avLst/>
                      <a:gdLst>
                        <a:gd name="T0" fmla="*/ 0 w 42"/>
                        <a:gd name="T1" fmla="*/ 0 h 17"/>
                        <a:gd name="T2" fmla="*/ 7 w 42"/>
                        <a:gd name="T3" fmla="*/ 2 h 17"/>
                        <a:gd name="T4" fmla="*/ 12 w 42"/>
                        <a:gd name="T5" fmla="*/ 4 h 17"/>
                        <a:gd name="T6" fmla="*/ 17 w 42"/>
                        <a:gd name="T7" fmla="*/ 4 h 17"/>
                        <a:gd name="T8" fmla="*/ 22 w 42"/>
                        <a:gd name="T9" fmla="*/ 4 h 17"/>
                        <a:gd name="T10" fmla="*/ 27 w 42"/>
                        <a:gd name="T11" fmla="*/ 4 h 17"/>
                        <a:gd name="T12" fmla="*/ 33 w 42"/>
                        <a:gd name="T13" fmla="*/ 4 h 17"/>
                        <a:gd name="T14" fmla="*/ 36 w 42"/>
                        <a:gd name="T15" fmla="*/ 4 h 17"/>
                        <a:gd name="T16" fmla="*/ 38 w 42"/>
                        <a:gd name="T17" fmla="*/ 4 h 17"/>
                        <a:gd name="T18" fmla="*/ 39 w 42"/>
                        <a:gd name="T19" fmla="*/ 9 h 17"/>
                        <a:gd name="T20" fmla="*/ 40 w 42"/>
                        <a:gd name="T21" fmla="*/ 11 h 17"/>
                        <a:gd name="T22" fmla="*/ 41 w 42"/>
                        <a:gd name="T23" fmla="*/ 16 h 17"/>
                        <a:gd name="T24" fmla="*/ 38 w 42"/>
                        <a:gd name="T25" fmla="*/ 16 h 17"/>
                        <a:gd name="T26" fmla="*/ 31 w 42"/>
                        <a:gd name="T27" fmla="*/ 16 h 17"/>
                        <a:gd name="T28" fmla="*/ 27 w 42"/>
                        <a:gd name="T29" fmla="*/ 13 h 17"/>
                        <a:gd name="T30" fmla="*/ 20 w 42"/>
                        <a:gd name="T31" fmla="*/ 13 h 17"/>
                        <a:gd name="T32" fmla="*/ 15 w 42"/>
                        <a:gd name="T33" fmla="*/ 11 h 17"/>
                        <a:gd name="T34" fmla="*/ 9 w 42"/>
                        <a:gd name="T35" fmla="*/ 9 h 17"/>
                        <a:gd name="T36" fmla="*/ 3 w 42"/>
                        <a:gd name="T37" fmla="*/ 9 h 17"/>
                        <a:gd name="T38" fmla="*/ 0 w 42"/>
                        <a:gd name="T3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</a:cxnLst>
                      <a:rect l="0" t="0" r="r" b="b"/>
                      <a:pathLst>
                        <a:path w="42" h="17">
                          <a:moveTo>
                            <a:pt x="0" y="0"/>
                          </a:moveTo>
                          <a:lnTo>
                            <a:pt x="7" y="2"/>
                          </a:lnTo>
                          <a:lnTo>
                            <a:pt x="12" y="4"/>
                          </a:lnTo>
                          <a:lnTo>
                            <a:pt x="17" y="4"/>
                          </a:lnTo>
                          <a:lnTo>
                            <a:pt x="22" y="4"/>
                          </a:lnTo>
                          <a:lnTo>
                            <a:pt x="27" y="4"/>
                          </a:lnTo>
                          <a:lnTo>
                            <a:pt x="33" y="4"/>
                          </a:lnTo>
                          <a:lnTo>
                            <a:pt x="36" y="4"/>
                          </a:lnTo>
                          <a:lnTo>
                            <a:pt x="38" y="4"/>
                          </a:lnTo>
                          <a:lnTo>
                            <a:pt x="39" y="9"/>
                          </a:lnTo>
                          <a:lnTo>
                            <a:pt x="40" y="11"/>
                          </a:lnTo>
                          <a:lnTo>
                            <a:pt x="41" y="16"/>
                          </a:lnTo>
                          <a:lnTo>
                            <a:pt x="38" y="16"/>
                          </a:lnTo>
                          <a:lnTo>
                            <a:pt x="31" y="16"/>
                          </a:lnTo>
                          <a:lnTo>
                            <a:pt x="27" y="13"/>
                          </a:lnTo>
                          <a:lnTo>
                            <a:pt x="20" y="13"/>
                          </a:lnTo>
                          <a:lnTo>
                            <a:pt x="15" y="11"/>
                          </a:lnTo>
                          <a:lnTo>
                            <a:pt x="9" y="9"/>
                          </a:lnTo>
                          <a:lnTo>
                            <a:pt x="3" y="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167" name="Freeform 111">
                      <a:extLst>
                        <a:ext uri="{FF2B5EF4-FFF2-40B4-BE49-F238E27FC236}">
                          <a16:creationId xmlns:a16="http://schemas.microsoft.com/office/drawing/2014/main" id="{C494DC76-AC03-727C-0F3A-048A5E8B423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66" y="3599"/>
                      <a:ext cx="43" cy="17"/>
                    </a:xfrm>
                    <a:custGeom>
                      <a:avLst/>
                      <a:gdLst>
                        <a:gd name="T0" fmla="*/ 0 w 43"/>
                        <a:gd name="T1" fmla="*/ 0 h 17"/>
                        <a:gd name="T2" fmla="*/ 11 w 43"/>
                        <a:gd name="T3" fmla="*/ 2 h 17"/>
                        <a:gd name="T4" fmla="*/ 20 w 43"/>
                        <a:gd name="T5" fmla="*/ 2 h 17"/>
                        <a:gd name="T6" fmla="*/ 28 w 43"/>
                        <a:gd name="T7" fmla="*/ 5 h 17"/>
                        <a:gd name="T8" fmla="*/ 33 w 43"/>
                        <a:gd name="T9" fmla="*/ 5 h 17"/>
                        <a:gd name="T10" fmla="*/ 37 w 43"/>
                        <a:gd name="T11" fmla="*/ 5 h 17"/>
                        <a:gd name="T12" fmla="*/ 39 w 43"/>
                        <a:gd name="T13" fmla="*/ 8 h 17"/>
                        <a:gd name="T14" fmla="*/ 42 w 43"/>
                        <a:gd name="T15" fmla="*/ 16 h 17"/>
                        <a:gd name="T16" fmla="*/ 34 w 43"/>
                        <a:gd name="T17" fmla="*/ 16 h 17"/>
                        <a:gd name="T18" fmla="*/ 23 w 43"/>
                        <a:gd name="T19" fmla="*/ 16 h 17"/>
                        <a:gd name="T20" fmla="*/ 13 w 43"/>
                        <a:gd name="T21" fmla="*/ 13 h 17"/>
                        <a:gd name="T22" fmla="*/ 4 w 43"/>
                        <a:gd name="T23" fmla="*/ 10 h 17"/>
                        <a:gd name="T24" fmla="*/ 4 w 43"/>
                        <a:gd name="T25" fmla="*/ 8 h 17"/>
                        <a:gd name="T26" fmla="*/ 2 w 43"/>
                        <a:gd name="T27" fmla="*/ 5 h 17"/>
                        <a:gd name="T28" fmla="*/ 0 w 43"/>
                        <a:gd name="T2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43" h="17">
                          <a:moveTo>
                            <a:pt x="0" y="0"/>
                          </a:moveTo>
                          <a:lnTo>
                            <a:pt x="11" y="2"/>
                          </a:lnTo>
                          <a:lnTo>
                            <a:pt x="20" y="2"/>
                          </a:lnTo>
                          <a:lnTo>
                            <a:pt x="28" y="5"/>
                          </a:lnTo>
                          <a:lnTo>
                            <a:pt x="33" y="5"/>
                          </a:lnTo>
                          <a:lnTo>
                            <a:pt x="37" y="5"/>
                          </a:lnTo>
                          <a:lnTo>
                            <a:pt x="39" y="8"/>
                          </a:lnTo>
                          <a:lnTo>
                            <a:pt x="42" y="16"/>
                          </a:lnTo>
                          <a:lnTo>
                            <a:pt x="34" y="16"/>
                          </a:lnTo>
                          <a:lnTo>
                            <a:pt x="23" y="16"/>
                          </a:lnTo>
                          <a:lnTo>
                            <a:pt x="13" y="13"/>
                          </a:lnTo>
                          <a:lnTo>
                            <a:pt x="4" y="10"/>
                          </a:lnTo>
                          <a:lnTo>
                            <a:pt x="4" y="8"/>
                          </a:lnTo>
                          <a:lnTo>
                            <a:pt x="2" y="5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168" name="Freeform 112">
                      <a:extLst>
                        <a:ext uri="{FF2B5EF4-FFF2-40B4-BE49-F238E27FC236}">
                          <a16:creationId xmlns:a16="http://schemas.microsoft.com/office/drawing/2014/main" id="{9FEBAC11-EEBC-4235-17E8-A0B43997FA3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64" y="3585"/>
                      <a:ext cx="35" cy="17"/>
                    </a:xfrm>
                    <a:custGeom>
                      <a:avLst/>
                      <a:gdLst>
                        <a:gd name="T0" fmla="*/ 0 w 35"/>
                        <a:gd name="T1" fmla="*/ 2 h 17"/>
                        <a:gd name="T2" fmla="*/ 9 w 35"/>
                        <a:gd name="T3" fmla="*/ 2 h 17"/>
                        <a:gd name="T4" fmla="*/ 15 w 35"/>
                        <a:gd name="T5" fmla="*/ 4 h 17"/>
                        <a:gd name="T6" fmla="*/ 22 w 35"/>
                        <a:gd name="T7" fmla="*/ 2 h 17"/>
                        <a:gd name="T8" fmla="*/ 26 w 35"/>
                        <a:gd name="T9" fmla="*/ 2 h 17"/>
                        <a:gd name="T10" fmla="*/ 31 w 35"/>
                        <a:gd name="T11" fmla="*/ 0 h 17"/>
                        <a:gd name="T12" fmla="*/ 31 w 35"/>
                        <a:gd name="T13" fmla="*/ 6 h 17"/>
                        <a:gd name="T14" fmla="*/ 31 w 35"/>
                        <a:gd name="T15" fmla="*/ 10 h 17"/>
                        <a:gd name="T16" fmla="*/ 34 w 35"/>
                        <a:gd name="T17" fmla="*/ 14 h 17"/>
                        <a:gd name="T18" fmla="*/ 28 w 35"/>
                        <a:gd name="T19" fmla="*/ 16 h 17"/>
                        <a:gd name="T20" fmla="*/ 22 w 35"/>
                        <a:gd name="T21" fmla="*/ 14 h 17"/>
                        <a:gd name="T22" fmla="*/ 16 w 35"/>
                        <a:gd name="T23" fmla="*/ 14 h 17"/>
                        <a:gd name="T24" fmla="*/ 8 w 35"/>
                        <a:gd name="T25" fmla="*/ 14 h 17"/>
                        <a:gd name="T26" fmla="*/ 1 w 35"/>
                        <a:gd name="T27" fmla="*/ 12 h 17"/>
                        <a:gd name="T28" fmla="*/ 1 w 35"/>
                        <a:gd name="T29" fmla="*/ 8 h 17"/>
                        <a:gd name="T30" fmla="*/ 1 w 35"/>
                        <a:gd name="T31" fmla="*/ 4 h 17"/>
                        <a:gd name="T32" fmla="*/ 0 w 35"/>
                        <a:gd name="T33" fmla="*/ 2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35" h="17">
                          <a:moveTo>
                            <a:pt x="0" y="2"/>
                          </a:moveTo>
                          <a:lnTo>
                            <a:pt x="9" y="2"/>
                          </a:lnTo>
                          <a:lnTo>
                            <a:pt x="15" y="4"/>
                          </a:lnTo>
                          <a:lnTo>
                            <a:pt x="22" y="2"/>
                          </a:lnTo>
                          <a:lnTo>
                            <a:pt x="26" y="2"/>
                          </a:lnTo>
                          <a:lnTo>
                            <a:pt x="31" y="0"/>
                          </a:lnTo>
                          <a:lnTo>
                            <a:pt x="31" y="6"/>
                          </a:lnTo>
                          <a:lnTo>
                            <a:pt x="31" y="10"/>
                          </a:lnTo>
                          <a:lnTo>
                            <a:pt x="34" y="14"/>
                          </a:lnTo>
                          <a:lnTo>
                            <a:pt x="28" y="16"/>
                          </a:lnTo>
                          <a:lnTo>
                            <a:pt x="22" y="14"/>
                          </a:lnTo>
                          <a:lnTo>
                            <a:pt x="16" y="14"/>
                          </a:lnTo>
                          <a:lnTo>
                            <a:pt x="8" y="14"/>
                          </a:lnTo>
                          <a:lnTo>
                            <a:pt x="1" y="12"/>
                          </a:lnTo>
                          <a:lnTo>
                            <a:pt x="1" y="8"/>
                          </a:lnTo>
                          <a:lnTo>
                            <a:pt x="1" y="4"/>
                          </a:lnTo>
                          <a:lnTo>
                            <a:pt x="0" y="2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169" name="Freeform 113">
                      <a:extLst>
                        <a:ext uri="{FF2B5EF4-FFF2-40B4-BE49-F238E27FC236}">
                          <a16:creationId xmlns:a16="http://schemas.microsoft.com/office/drawing/2014/main" id="{F61E8A7C-1B27-C8F6-A9E1-666FDF21EFA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61" y="3575"/>
                      <a:ext cx="34" cy="17"/>
                    </a:xfrm>
                    <a:custGeom>
                      <a:avLst/>
                      <a:gdLst>
                        <a:gd name="T0" fmla="*/ 2 w 34"/>
                        <a:gd name="T1" fmla="*/ 12 h 17"/>
                        <a:gd name="T2" fmla="*/ 8 w 34"/>
                        <a:gd name="T3" fmla="*/ 16 h 17"/>
                        <a:gd name="T4" fmla="*/ 13 w 34"/>
                        <a:gd name="T5" fmla="*/ 16 h 17"/>
                        <a:gd name="T6" fmla="*/ 19 w 34"/>
                        <a:gd name="T7" fmla="*/ 16 h 17"/>
                        <a:gd name="T8" fmla="*/ 24 w 34"/>
                        <a:gd name="T9" fmla="*/ 16 h 17"/>
                        <a:gd name="T10" fmla="*/ 30 w 34"/>
                        <a:gd name="T11" fmla="*/ 16 h 17"/>
                        <a:gd name="T12" fmla="*/ 33 w 34"/>
                        <a:gd name="T13" fmla="*/ 12 h 17"/>
                        <a:gd name="T14" fmla="*/ 33 w 34"/>
                        <a:gd name="T15" fmla="*/ 0 h 17"/>
                        <a:gd name="T16" fmla="*/ 25 w 34"/>
                        <a:gd name="T17" fmla="*/ 0 h 17"/>
                        <a:gd name="T18" fmla="*/ 18 w 34"/>
                        <a:gd name="T19" fmla="*/ 0 h 17"/>
                        <a:gd name="T20" fmla="*/ 11 w 34"/>
                        <a:gd name="T21" fmla="*/ 0 h 17"/>
                        <a:gd name="T22" fmla="*/ 5 w 34"/>
                        <a:gd name="T23" fmla="*/ 3 h 17"/>
                        <a:gd name="T24" fmla="*/ 2 w 34"/>
                        <a:gd name="T25" fmla="*/ 3 h 17"/>
                        <a:gd name="T26" fmla="*/ 0 w 34"/>
                        <a:gd name="T27" fmla="*/ 9 h 17"/>
                        <a:gd name="T28" fmla="*/ 2 w 34"/>
                        <a:gd name="T29" fmla="*/ 12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34" h="17">
                          <a:moveTo>
                            <a:pt x="2" y="12"/>
                          </a:moveTo>
                          <a:lnTo>
                            <a:pt x="8" y="16"/>
                          </a:lnTo>
                          <a:lnTo>
                            <a:pt x="13" y="16"/>
                          </a:lnTo>
                          <a:lnTo>
                            <a:pt x="19" y="16"/>
                          </a:lnTo>
                          <a:lnTo>
                            <a:pt x="24" y="16"/>
                          </a:lnTo>
                          <a:lnTo>
                            <a:pt x="30" y="16"/>
                          </a:lnTo>
                          <a:lnTo>
                            <a:pt x="33" y="12"/>
                          </a:lnTo>
                          <a:lnTo>
                            <a:pt x="33" y="0"/>
                          </a:lnTo>
                          <a:lnTo>
                            <a:pt x="25" y="0"/>
                          </a:lnTo>
                          <a:lnTo>
                            <a:pt x="18" y="0"/>
                          </a:lnTo>
                          <a:lnTo>
                            <a:pt x="11" y="0"/>
                          </a:lnTo>
                          <a:lnTo>
                            <a:pt x="5" y="3"/>
                          </a:lnTo>
                          <a:lnTo>
                            <a:pt x="2" y="3"/>
                          </a:lnTo>
                          <a:lnTo>
                            <a:pt x="0" y="9"/>
                          </a:lnTo>
                          <a:lnTo>
                            <a:pt x="2" y="12"/>
                          </a:lnTo>
                        </a:path>
                      </a:pathLst>
                    </a:custGeom>
                    <a:solidFill>
                      <a:srgbClr val="FFA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170" name="Freeform 114">
                      <a:extLst>
                        <a:ext uri="{FF2B5EF4-FFF2-40B4-BE49-F238E27FC236}">
                          <a16:creationId xmlns:a16="http://schemas.microsoft.com/office/drawing/2014/main" id="{F2064901-BAB7-7F2A-D6DC-35F263470C0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66" y="3566"/>
                      <a:ext cx="32" cy="17"/>
                    </a:xfrm>
                    <a:custGeom>
                      <a:avLst/>
                      <a:gdLst>
                        <a:gd name="T0" fmla="*/ 0 w 32"/>
                        <a:gd name="T1" fmla="*/ 16 h 17"/>
                        <a:gd name="T2" fmla="*/ 9 w 32"/>
                        <a:gd name="T3" fmla="*/ 16 h 17"/>
                        <a:gd name="T4" fmla="*/ 15 w 32"/>
                        <a:gd name="T5" fmla="*/ 16 h 17"/>
                        <a:gd name="T6" fmla="*/ 23 w 32"/>
                        <a:gd name="T7" fmla="*/ 16 h 17"/>
                        <a:gd name="T8" fmla="*/ 28 w 32"/>
                        <a:gd name="T9" fmla="*/ 16 h 17"/>
                        <a:gd name="T10" fmla="*/ 29 w 32"/>
                        <a:gd name="T11" fmla="*/ 8 h 17"/>
                        <a:gd name="T12" fmla="*/ 31 w 32"/>
                        <a:gd name="T13" fmla="*/ 8 h 17"/>
                        <a:gd name="T14" fmla="*/ 26 w 32"/>
                        <a:gd name="T15" fmla="*/ 0 h 17"/>
                        <a:gd name="T16" fmla="*/ 19 w 32"/>
                        <a:gd name="T17" fmla="*/ 0 h 17"/>
                        <a:gd name="T18" fmla="*/ 12 w 32"/>
                        <a:gd name="T19" fmla="*/ 0 h 17"/>
                        <a:gd name="T20" fmla="*/ 6 w 32"/>
                        <a:gd name="T21" fmla="*/ 0 h 17"/>
                        <a:gd name="T22" fmla="*/ 4 w 32"/>
                        <a:gd name="T23" fmla="*/ 8 h 17"/>
                        <a:gd name="T24" fmla="*/ 2 w 32"/>
                        <a:gd name="T25" fmla="*/ 8 h 17"/>
                        <a:gd name="T26" fmla="*/ 0 w 32"/>
                        <a:gd name="T27" fmla="*/ 16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32" h="17">
                          <a:moveTo>
                            <a:pt x="0" y="16"/>
                          </a:moveTo>
                          <a:lnTo>
                            <a:pt x="9" y="16"/>
                          </a:lnTo>
                          <a:lnTo>
                            <a:pt x="15" y="16"/>
                          </a:lnTo>
                          <a:lnTo>
                            <a:pt x="23" y="16"/>
                          </a:lnTo>
                          <a:lnTo>
                            <a:pt x="28" y="16"/>
                          </a:lnTo>
                          <a:lnTo>
                            <a:pt x="29" y="8"/>
                          </a:lnTo>
                          <a:lnTo>
                            <a:pt x="31" y="8"/>
                          </a:lnTo>
                          <a:lnTo>
                            <a:pt x="26" y="0"/>
                          </a:lnTo>
                          <a:lnTo>
                            <a:pt x="19" y="0"/>
                          </a:lnTo>
                          <a:lnTo>
                            <a:pt x="12" y="0"/>
                          </a:lnTo>
                          <a:lnTo>
                            <a:pt x="6" y="0"/>
                          </a:lnTo>
                          <a:lnTo>
                            <a:pt x="4" y="8"/>
                          </a:lnTo>
                          <a:lnTo>
                            <a:pt x="2" y="8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FFA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171" name="Freeform 115">
                      <a:extLst>
                        <a:ext uri="{FF2B5EF4-FFF2-40B4-BE49-F238E27FC236}">
                          <a16:creationId xmlns:a16="http://schemas.microsoft.com/office/drawing/2014/main" id="{52223372-144E-A8E2-949F-958206DC5DF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78" y="3556"/>
                      <a:ext cx="29" cy="17"/>
                    </a:xfrm>
                    <a:custGeom>
                      <a:avLst/>
                      <a:gdLst>
                        <a:gd name="T0" fmla="*/ 6 w 29"/>
                        <a:gd name="T1" fmla="*/ 4 h 17"/>
                        <a:gd name="T2" fmla="*/ 0 w 29"/>
                        <a:gd name="T3" fmla="*/ 12 h 17"/>
                        <a:gd name="T4" fmla="*/ 7 w 29"/>
                        <a:gd name="T5" fmla="*/ 12 h 17"/>
                        <a:gd name="T6" fmla="*/ 13 w 29"/>
                        <a:gd name="T7" fmla="*/ 12 h 17"/>
                        <a:gd name="T8" fmla="*/ 19 w 29"/>
                        <a:gd name="T9" fmla="*/ 16 h 17"/>
                        <a:gd name="T10" fmla="*/ 22 w 29"/>
                        <a:gd name="T11" fmla="*/ 16 h 17"/>
                        <a:gd name="T12" fmla="*/ 24 w 29"/>
                        <a:gd name="T13" fmla="*/ 12 h 17"/>
                        <a:gd name="T14" fmla="*/ 26 w 29"/>
                        <a:gd name="T15" fmla="*/ 8 h 17"/>
                        <a:gd name="T16" fmla="*/ 28 w 29"/>
                        <a:gd name="T17" fmla="*/ 4 h 17"/>
                        <a:gd name="T18" fmla="*/ 24 w 29"/>
                        <a:gd name="T19" fmla="*/ 0 h 17"/>
                        <a:gd name="T20" fmla="*/ 18 w 29"/>
                        <a:gd name="T21" fmla="*/ 0 h 17"/>
                        <a:gd name="T22" fmla="*/ 13 w 29"/>
                        <a:gd name="T23" fmla="*/ 0 h 17"/>
                        <a:gd name="T24" fmla="*/ 6 w 29"/>
                        <a:gd name="T25" fmla="*/ 4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29" h="17">
                          <a:moveTo>
                            <a:pt x="6" y="4"/>
                          </a:moveTo>
                          <a:lnTo>
                            <a:pt x="0" y="12"/>
                          </a:lnTo>
                          <a:lnTo>
                            <a:pt x="7" y="12"/>
                          </a:lnTo>
                          <a:lnTo>
                            <a:pt x="13" y="12"/>
                          </a:lnTo>
                          <a:lnTo>
                            <a:pt x="19" y="16"/>
                          </a:lnTo>
                          <a:lnTo>
                            <a:pt x="22" y="16"/>
                          </a:lnTo>
                          <a:lnTo>
                            <a:pt x="24" y="12"/>
                          </a:lnTo>
                          <a:lnTo>
                            <a:pt x="26" y="8"/>
                          </a:lnTo>
                          <a:lnTo>
                            <a:pt x="28" y="4"/>
                          </a:lnTo>
                          <a:lnTo>
                            <a:pt x="24" y="0"/>
                          </a:lnTo>
                          <a:lnTo>
                            <a:pt x="18" y="0"/>
                          </a:lnTo>
                          <a:lnTo>
                            <a:pt x="13" y="0"/>
                          </a:lnTo>
                          <a:lnTo>
                            <a:pt x="6" y="4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172" name="Freeform 116">
                      <a:extLst>
                        <a:ext uri="{FF2B5EF4-FFF2-40B4-BE49-F238E27FC236}">
                          <a16:creationId xmlns:a16="http://schemas.microsoft.com/office/drawing/2014/main" id="{EC65C571-47D7-483F-ECBE-87E610B0A73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91" y="3546"/>
                      <a:ext cx="28" cy="17"/>
                    </a:xfrm>
                    <a:custGeom>
                      <a:avLst/>
                      <a:gdLst>
                        <a:gd name="T0" fmla="*/ 19 w 28"/>
                        <a:gd name="T1" fmla="*/ 16 h 17"/>
                        <a:gd name="T2" fmla="*/ 12 w 28"/>
                        <a:gd name="T3" fmla="*/ 12 h 17"/>
                        <a:gd name="T4" fmla="*/ 6 w 28"/>
                        <a:gd name="T5" fmla="*/ 12 h 17"/>
                        <a:gd name="T6" fmla="*/ 0 w 28"/>
                        <a:gd name="T7" fmla="*/ 12 h 17"/>
                        <a:gd name="T8" fmla="*/ 5 w 28"/>
                        <a:gd name="T9" fmla="*/ 9 h 17"/>
                        <a:gd name="T10" fmla="*/ 11 w 28"/>
                        <a:gd name="T11" fmla="*/ 3 h 17"/>
                        <a:gd name="T12" fmla="*/ 14 w 28"/>
                        <a:gd name="T13" fmla="*/ 0 h 17"/>
                        <a:gd name="T14" fmla="*/ 20 w 28"/>
                        <a:gd name="T15" fmla="*/ 0 h 17"/>
                        <a:gd name="T16" fmla="*/ 25 w 28"/>
                        <a:gd name="T17" fmla="*/ 0 h 17"/>
                        <a:gd name="T18" fmla="*/ 27 w 28"/>
                        <a:gd name="T19" fmla="*/ 3 h 17"/>
                        <a:gd name="T20" fmla="*/ 23 w 28"/>
                        <a:gd name="T21" fmla="*/ 9 h 17"/>
                        <a:gd name="T22" fmla="*/ 19 w 28"/>
                        <a:gd name="T23" fmla="*/ 16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28" h="17">
                          <a:moveTo>
                            <a:pt x="19" y="16"/>
                          </a:moveTo>
                          <a:lnTo>
                            <a:pt x="12" y="12"/>
                          </a:lnTo>
                          <a:lnTo>
                            <a:pt x="6" y="12"/>
                          </a:lnTo>
                          <a:lnTo>
                            <a:pt x="0" y="12"/>
                          </a:lnTo>
                          <a:lnTo>
                            <a:pt x="5" y="9"/>
                          </a:lnTo>
                          <a:lnTo>
                            <a:pt x="11" y="3"/>
                          </a:lnTo>
                          <a:lnTo>
                            <a:pt x="14" y="0"/>
                          </a:lnTo>
                          <a:lnTo>
                            <a:pt x="20" y="0"/>
                          </a:lnTo>
                          <a:lnTo>
                            <a:pt x="25" y="0"/>
                          </a:lnTo>
                          <a:lnTo>
                            <a:pt x="27" y="3"/>
                          </a:lnTo>
                          <a:lnTo>
                            <a:pt x="23" y="9"/>
                          </a:lnTo>
                          <a:lnTo>
                            <a:pt x="19" y="16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173" name="Freeform 117">
                      <a:extLst>
                        <a:ext uri="{FF2B5EF4-FFF2-40B4-BE49-F238E27FC236}">
                          <a16:creationId xmlns:a16="http://schemas.microsoft.com/office/drawing/2014/main" id="{8C9A7154-FB19-ABEA-6DD5-121181E67A7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814" y="3534"/>
                      <a:ext cx="23" cy="17"/>
                    </a:xfrm>
                    <a:custGeom>
                      <a:avLst/>
                      <a:gdLst>
                        <a:gd name="T0" fmla="*/ 0 w 23"/>
                        <a:gd name="T1" fmla="*/ 13 h 17"/>
                        <a:gd name="T2" fmla="*/ 6 w 23"/>
                        <a:gd name="T3" fmla="*/ 16 h 17"/>
                        <a:gd name="T4" fmla="*/ 11 w 23"/>
                        <a:gd name="T5" fmla="*/ 16 h 17"/>
                        <a:gd name="T6" fmla="*/ 16 w 23"/>
                        <a:gd name="T7" fmla="*/ 10 h 17"/>
                        <a:gd name="T8" fmla="*/ 20 w 23"/>
                        <a:gd name="T9" fmla="*/ 5 h 17"/>
                        <a:gd name="T10" fmla="*/ 22 w 23"/>
                        <a:gd name="T11" fmla="*/ 0 h 17"/>
                        <a:gd name="T12" fmla="*/ 14 w 23"/>
                        <a:gd name="T13" fmla="*/ 5 h 17"/>
                        <a:gd name="T14" fmla="*/ 9 w 23"/>
                        <a:gd name="T15" fmla="*/ 8 h 17"/>
                        <a:gd name="T16" fmla="*/ 4 w 23"/>
                        <a:gd name="T17" fmla="*/ 10 h 17"/>
                        <a:gd name="T18" fmla="*/ 0 w 23"/>
                        <a:gd name="T19" fmla="*/ 13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23" h="17">
                          <a:moveTo>
                            <a:pt x="0" y="13"/>
                          </a:moveTo>
                          <a:lnTo>
                            <a:pt x="6" y="16"/>
                          </a:lnTo>
                          <a:lnTo>
                            <a:pt x="11" y="16"/>
                          </a:lnTo>
                          <a:lnTo>
                            <a:pt x="16" y="10"/>
                          </a:lnTo>
                          <a:lnTo>
                            <a:pt x="20" y="5"/>
                          </a:lnTo>
                          <a:lnTo>
                            <a:pt x="22" y="0"/>
                          </a:lnTo>
                          <a:lnTo>
                            <a:pt x="14" y="5"/>
                          </a:lnTo>
                          <a:lnTo>
                            <a:pt x="9" y="8"/>
                          </a:lnTo>
                          <a:lnTo>
                            <a:pt x="4" y="10"/>
                          </a:lnTo>
                          <a:lnTo>
                            <a:pt x="0" y="13"/>
                          </a:lnTo>
                        </a:path>
                      </a:pathLst>
                    </a:custGeom>
                    <a:solidFill>
                      <a:srgbClr val="FFC0C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45176" name="Freeform 120">
                  <a:extLst>
                    <a:ext uri="{FF2B5EF4-FFF2-40B4-BE49-F238E27FC236}">
                      <a16:creationId xmlns:a16="http://schemas.microsoft.com/office/drawing/2014/main" id="{62BB90C2-3E97-0760-D330-2F26EA13E5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5" y="3722"/>
                  <a:ext cx="38" cy="64"/>
                </a:xfrm>
                <a:custGeom>
                  <a:avLst/>
                  <a:gdLst>
                    <a:gd name="T0" fmla="*/ 29 w 38"/>
                    <a:gd name="T1" fmla="*/ 0 h 64"/>
                    <a:gd name="T2" fmla="*/ 24 w 38"/>
                    <a:gd name="T3" fmla="*/ 4 h 64"/>
                    <a:gd name="T4" fmla="*/ 20 w 38"/>
                    <a:gd name="T5" fmla="*/ 7 h 64"/>
                    <a:gd name="T6" fmla="*/ 17 w 38"/>
                    <a:gd name="T7" fmla="*/ 9 h 64"/>
                    <a:gd name="T8" fmla="*/ 14 w 38"/>
                    <a:gd name="T9" fmla="*/ 12 h 64"/>
                    <a:gd name="T10" fmla="*/ 9 w 38"/>
                    <a:gd name="T11" fmla="*/ 16 h 64"/>
                    <a:gd name="T12" fmla="*/ 5 w 38"/>
                    <a:gd name="T13" fmla="*/ 20 h 64"/>
                    <a:gd name="T14" fmla="*/ 2 w 38"/>
                    <a:gd name="T15" fmla="*/ 25 h 64"/>
                    <a:gd name="T16" fmla="*/ 0 w 38"/>
                    <a:gd name="T17" fmla="*/ 28 h 64"/>
                    <a:gd name="T18" fmla="*/ 2 w 38"/>
                    <a:gd name="T19" fmla="*/ 32 h 64"/>
                    <a:gd name="T20" fmla="*/ 6 w 38"/>
                    <a:gd name="T21" fmla="*/ 36 h 64"/>
                    <a:gd name="T22" fmla="*/ 9 w 38"/>
                    <a:gd name="T23" fmla="*/ 39 h 64"/>
                    <a:gd name="T24" fmla="*/ 12 w 38"/>
                    <a:gd name="T25" fmla="*/ 43 h 64"/>
                    <a:gd name="T26" fmla="*/ 14 w 38"/>
                    <a:gd name="T27" fmla="*/ 47 h 64"/>
                    <a:gd name="T28" fmla="*/ 16 w 38"/>
                    <a:gd name="T29" fmla="*/ 50 h 64"/>
                    <a:gd name="T30" fmla="*/ 20 w 38"/>
                    <a:gd name="T31" fmla="*/ 53 h 64"/>
                    <a:gd name="T32" fmla="*/ 24 w 38"/>
                    <a:gd name="T33" fmla="*/ 57 h 64"/>
                    <a:gd name="T34" fmla="*/ 37 w 38"/>
                    <a:gd name="T35" fmla="*/ 63 h 64"/>
                    <a:gd name="T36" fmla="*/ 32 w 38"/>
                    <a:gd name="T37" fmla="*/ 55 h 64"/>
                    <a:gd name="T38" fmla="*/ 29 w 38"/>
                    <a:gd name="T39" fmla="*/ 48 h 64"/>
                    <a:gd name="T40" fmla="*/ 27 w 38"/>
                    <a:gd name="T41" fmla="*/ 41 h 64"/>
                    <a:gd name="T42" fmla="*/ 26 w 38"/>
                    <a:gd name="T43" fmla="*/ 35 h 64"/>
                    <a:gd name="T44" fmla="*/ 26 w 38"/>
                    <a:gd name="T45" fmla="*/ 29 h 64"/>
                    <a:gd name="T46" fmla="*/ 26 w 38"/>
                    <a:gd name="T47" fmla="*/ 25 h 64"/>
                    <a:gd name="T48" fmla="*/ 27 w 38"/>
                    <a:gd name="T49" fmla="*/ 18 h 64"/>
                    <a:gd name="T50" fmla="*/ 26 w 38"/>
                    <a:gd name="T51" fmla="*/ 13 h 64"/>
                    <a:gd name="T52" fmla="*/ 27 w 38"/>
                    <a:gd name="T53" fmla="*/ 8 h 64"/>
                    <a:gd name="T54" fmla="*/ 29 w 38"/>
                    <a:gd name="T55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8" h="64">
                      <a:moveTo>
                        <a:pt x="29" y="0"/>
                      </a:moveTo>
                      <a:lnTo>
                        <a:pt x="24" y="4"/>
                      </a:lnTo>
                      <a:lnTo>
                        <a:pt x="20" y="7"/>
                      </a:lnTo>
                      <a:lnTo>
                        <a:pt x="17" y="9"/>
                      </a:lnTo>
                      <a:lnTo>
                        <a:pt x="14" y="12"/>
                      </a:lnTo>
                      <a:lnTo>
                        <a:pt x="9" y="16"/>
                      </a:lnTo>
                      <a:lnTo>
                        <a:pt x="5" y="20"/>
                      </a:lnTo>
                      <a:lnTo>
                        <a:pt x="2" y="25"/>
                      </a:lnTo>
                      <a:lnTo>
                        <a:pt x="0" y="28"/>
                      </a:lnTo>
                      <a:lnTo>
                        <a:pt x="2" y="32"/>
                      </a:lnTo>
                      <a:lnTo>
                        <a:pt x="6" y="36"/>
                      </a:lnTo>
                      <a:lnTo>
                        <a:pt x="9" y="39"/>
                      </a:lnTo>
                      <a:lnTo>
                        <a:pt x="12" y="43"/>
                      </a:lnTo>
                      <a:lnTo>
                        <a:pt x="14" y="47"/>
                      </a:lnTo>
                      <a:lnTo>
                        <a:pt x="16" y="50"/>
                      </a:lnTo>
                      <a:lnTo>
                        <a:pt x="20" y="53"/>
                      </a:lnTo>
                      <a:lnTo>
                        <a:pt x="24" y="57"/>
                      </a:lnTo>
                      <a:lnTo>
                        <a:pt x="37" y="63"/>
                      </a:lnTo>
                      <a:lnTo>
                        <a:pt x="32" y="55"/>
                      </a:lnTo>
                      <a:lnTo>
                        <a:pt x="29" y="48"/>
                      </a:lnTo>
                      <a:lnTo>
                        <a:pt x="27" y="41"/>
                      </a:lnTo>
                      <a:lnTo>
                        <a:pt x="26" y="35"/>
                      </a:lnTo>
                      <a:lnTo>
                        <a:pt x="26" y="29"/>
                      </a:lnTo>
                      <a:lnTo>
                        <a:pt x="26" y="25"/>
                      </a:lnTo>
                      <a:lnTo>
                        <a:pt x="27" y="18"/>
                      </a:lnTo>
                      <a:lnTo>
                        <a:pt x="26" y="13"/>
                      </a:lnTo>
                      <a:lnTo>
                        <a:pt x="27" y="8"/>
                      </a:lnTo>
                      <a:lnTo>
                        <a:pt x="29" y="0"/>
                      </a:lnTo>
                    </a:path>
                  </a:pathLst>
                </a:custGeom>
                <a:solidFill>
                  <a:srgbClr val="FFC06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77" name="Freeform 121">
                  <a:extLst>
                    <a:ext uri="{FF2B5EF4-FFF2-40B4-BE49-F238E27FC236}">
                      <a16:creationId xmlns:a16="http://schemas.microsoft.com/office/drawing/2014/main" id="{C75AFECB-D6AD-549B-D16F-5A66E7A02D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1" y="3722"/>
                  <a:ext cx="17" cy="17"/>
                </a:xfrm>
                <a:custGeom>
                  <a:avLst/>
                  <a:gdLst>
                    <a:gd name="T0" fmla="*/ 16 w 17"/>
                    <a:gd name="T1" fmla="*/ 0 h 17"/>
                    <a:gd name="T2" fmla="*/ 10 w 17"/>
                    <a:gd name="T3" fmla="*/ 4 h 17"/>
                    <a:gd name="T4" fmla="*/ 6 w 17"/>
                    <a:gd name="T5" fmla="*/ 8 h 17"/>
                    <a:gd name="T6" fmla="*/ 0 w 17"/>
                    <a:gd name="T7" fmla="*/ 16 h 17"/>
                    <a:gd name="T8" fmla="*/ 4 w 17"/>
                    <a:gd name="T9" fmla="*/ 12 h 17"/>
                    <a:gd name="T10" fmla="*/ 9 w 17"/>
                    <a:gd name="T11" fmla="*/ 10 h 17"/>
                    <a:gd name="T12" fmla="*/ 13 w 17"/>
                    <a:gd name="T13" fmla="*/ 10 h 17"/>
                    <a:gd name="T14" fmla="*/ 16 w 17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17">
                      <a:moveTo>
                        <a:pt x="16" y="0"/>
                      </a:moveTo>
                      <a:lnTo>
                        <a:pt x="10" y="4"/>
                      </a:lnTo>
                      <a:lnTo>
                        <a:pt x="6" y="8"/>
                      </a:lnTo>
                      <a:lnTo>
                        <a:pt x="0" y="16"/>
                      </a:lnTo>
                      <a:lnTo>
                        <a:pt x="4" y="12"/>
                      </a:lnTo>
                      <a:lnTo>
                        <a:pt x="9" y="10"/>
                      </a:lnTo>
                      <a:lnTo>
                        <a:pt x="13" y="10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FFA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78" name="Freeform 122">
                  <a:extLst>
                    <a:ext uri="{FF2B5EF4-FFF2-40B4-BE49-F238E27FC236}">
                      <a16:creationId xmlns:a16="http://schemas.microsoft.com/office/drawing/2014/main" id="{9A0EA9B7-BB63-C9AE-E64C-F983402005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6" y="3734"/>
                  <a:ext cx="25" cy="17"/>
                </a:xfrm>
                <a:custGeom>
                  <a:avLst/>
                  <a:gdLst>
                    <a:gd name="T0" fmla="*/ 5 w 25"/>
                    <a:gd name="T1" fmla="*/ 7 h 17"/>
                    <a:gd name="T2" fmla="*/ 13 w 25"/>
                    <a:gd name="T3" fmla="*/ 2 h 17"/>
                    <a:gd name="T4" fmla="*/ 18 w 25"/>
                    <a:gd name="T5" fmla="*/ 1 h 17"/>
                    <a:gd name="T6" fmla="*/ 23 w 25"/>
                    <a:gd name="T7" fmla="*/ 0 h 17"/>
                    <a:gd name="T8" fmla="*/ 23 w 25"/>
                    <a:gd name="T9" fmla="*/ 4 h 17"/>
                    <a:gd name="T10" fmla="*/ 24 w 25"/>
                    <a:gd name="T11" fmla="*/ 7 h 17"/>
                    <a:gd name="T12" fmla="*/ 18 w 25"/>
                    <a:gd name="T13" fmla="*/ 7 h 17"/>
                    <a:gd name="T14" fmla="*/ 14 w 25"/>
                    <a:gd name="T15" fmla="*/ 7 h 17"/>
                    <a:gd name="T16" fmla="*/ 10 w 25"/>
                    <a:gd name="T17" fmla="*/ 8 h 17"/>
                    <a:gd name="T18" fmla="*/ 6 w 25"/>
                    <a:gd name="T19" fmla="*/ 10 h 17"/>
                    <a:gd name="T20" fmla="*/ 2 w 25"/>
                    <a:gd name="T21" fmla="*/ 14 h 17"/>
                    <a:gd name="T22" fmla="*/ 0 w 25"/>
                    <a:gd name="T23" fmla="*/ 16 h 17"/>
                    <a:gd name="T24" fmla="*/ 1 w 25"/>
                    <a:gd name="T25" fmla="*/ 13 h 17"/>
                    <a:gd name="T26" fmla="*/ 5 w 25"/>
                    <a:gd name="T27" fmla="*/ 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5" h="17">
                      <a:moveTo>
                        <a:pt x="5" y="7"/>
                      </a:moveTo>
                      <a:lnTo>
                        <a:pt x="13" y="2"/>
                      </a:lnTo>
                      <a:lnTo>
                        <a:pt x="18" y="1"/>
                      </a:lnTo>
                      <a:lnTo>
                        <a:pt x="23" y="0"/>
                      </a:lnTo>
                      <a:lnTo>
                        <a:pt x="23" y="4"/>
                      </a:lnTo>
                      <a:lnTo>
                        <a:pt x="24" y="7"/>
                      </a:lnTo>
                      <a:lnTo>
                        <a:pt x="18" y="7"/>
                      </a:lnTo>
                      <a:lnTo>
                        <a:pt x="14" y="7"/>
                      </a:lnTo>
                      <a:lnTo>
                        <a:pt x="10" y="8"/>
                      </a:lnTo>
                      <a:lnTo>
                        <a:pt x="6" y="10"/>
                      </a:lnTo>
                      <a:lnTo>
                        <a:pt x="2" y="14"/>
                      </a:lnTo>
                      <a:lnTo>
                        <a:pt x="0" y="16"/>
                      </a:lnTo>
                      <a:lnTo>
                        <a:pt x="1" y="13"/>
                      </a:lnTo>
                      <a:lnTo>
                        <a:pt x="5" y="7"/>
                      </a:lnTo>
                    </a:path>
                  </a:pathLst>
                </a:custGeom>
                <a:solidFill>
                  <a:srgbClr val="FFA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79" name="Freeform 123">
                  <a:extLst>
                    <a:ext uri="{FF2B5EF4-FFF2-40B4-BE49-F238E27FC236}">
                      <a16:creationId xmlns:a16="http://schemas.microsoft.com/office/drawing/2014/main" id="{0C005A4F-7E8A-10AA-851B-3F5D3EAE33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5" y="3744"/>
                  <a:ext cx="25" cy="17"/>
                </a:xfrm>
                <a:custGeom>
                  <a:avLst/>
                  <a:gdLst>
                    <a:gd name="T0" fmla="*/ 0 w 25"/>
                    <a:gd name="T1" fmla="*/ 12 h 17"/>
                    <a:gd name="T2" fmla="*/ 4 w 25"/>
                    <a:gd name="T3" fmla="*/ 9 h 17"/>
                    <a:gd name="T4" fmla="*/ 9 w 25"/>
                    <a:gd name="T5" fmla="*/ 6 h 17"/>
                    <a:gd name="T6" fmla="*/ 12 w 25"/>
                    <a:gd name="T7" fmla="*/ 3 h 17"/>
                    <a:gd name="T8" fmla="*/ 16 w 25"/>
                    <a:gd name="T9" fmla="*/ 0 h 17"/>
                    <a:gd name="T10" fmla="*/ 20 w 25"/>
                    <a:gd name="T11" fmla="*/ 0 h 17"/>
                    <a:gd name="T12" fmla="*/ 24 w 25"/>
                    <a:gd name="T13" fmla="*/ 0 h 17"/>
                    <a:gd name="T14" fmla="*/ 24 w 25"/>
                    <a:gd name="T15" fmla="*/ 3 h 17"/>
                    <a:gd name="T16" fmla="*/ 24 w 25"/>
                    <a:gd name="T17" fmla="*/ 9 h 17"/>
                    <a:gd name="T18" fmla="*/ 16 w 25"/>
                    <a:gd name="T19" fmla="*/ 12 h 17"/>
                    <a:gd name="T20" fmla="*/ 11 w 25"/>
                    <a:gd name="T21" fmla="*/ 12 h 17"/>
                    <a:gd name="T22" fmla="*/ 6 w 25"/>
                    <a:gd name="T23" fmla="*/ 12 h 17"/>
                    <a:gd name="T24" fmla="*/ 1 w 25"/>
                    <a:gd name="T25" fmla="*/ 16 h 17"/>
                    <a:gd name="T26" fmla="*/ 0 w 25"/>
                    <a:gd name="T27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5" h="17">
                      <a:moveTo>
                        <a:pt x="0" y="12"/>
                      </a:moveTo>
                      <a:lnTo>
                        <a:pt x="4" y="9"/>
                      </a:lnTo>
                      <a:lnTo>
                        <a:pt x="9" y="6"/>
                      </a:lnTo>
                      <a:lnTo>
                        <a:pt x="12" y="3"/>
                      </a:lnTo>
                      <a:lnTo>
                        <a:pt x="16" y="0"/>
                      </a:lnTo>
                      <a:lnTo>
                        <a:pt x="20" y="0"/>
                      </a:lnTo>
                      <a:lnTo>
                        <a:pt x="24" y="0"/>
                      </a:lnTo>
                      <a:lnTo>
                        <a:pt x="24" y="3"/>
                      </a:lnTo>
                      <a:lnTo>
                        <a:pt x="24" y="9"/>
                      </a:lnTo>
                      <a:lnTo>
                        <a:pt x="16" y="12"/>
                      </a:lnTo>
                      <a:lnTo>
                        <a:pt x="11" y="12"/>
                      </a:lnTo>
                      <a:lnTo>
                        <a:pt x="6" y="12"/>
                      </a:lnTo>
                      <a:lnTo>
                        <a:pt x="1" y="16"/>
                      </a:lnTo>
                      <a:lnTo>
                        <a:pt x="0" y="12"/>
                      </a:lnTo>
                    </a:path>
                  </a:pathLst>
                </a:custGeom>
                <a:solidFill>
                  <a:srgbClr val="FFA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80" name="Freeform 124">
                  <a:extLst>
                    <a:ext uri="{FF2B5EF4-FFF2-40B4-BE49-F238E27FC236}">
                      <a16:creationId xmlns:a16="http://schemas.microsoft.com/office/drawing/2014/main" id="{2F71F608-E696-00C2-00FF-81EFC6DEA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8" y="3755"/>
                  <a:ext cx="22" cy="17"/>
                </a:xfrm>
                <a:custGeom>
                  <a:avLst/>
                  <a:gdLst>
                    <a:gd name="T0" fmla="*/ 0 w 22"/>
                    <a:gd name="T1" fmla="*/ 5 h 17"/>
                    <a:gd name="T2" fmla="*/ 6 w 22"/>
                    <a:gd name="T3" fmla="*/ 0 h 17"/>
                    <a:gd name="T4" fmla="*/ 12 w 22"/>
                    <a:gd name="T5" fmla="*/ 0 h 17"/>
                    <a:gd name="T6" fmla="*/ 19 w 22"/>
                    <a:gd name="T7" fmla="*/ 0 h 17"/>
                    <a:gd name="T8" fmla="*/ 21 w 22"/>
                    <a:gd name="T9" fmla="*/ 5 h 17"/>
                    <a:gd name="T10" fmla="*/ 21 w 22"/>
                    <a:gd name="T11" fmla="*/ 10 h 17"/>
                    <a:gd name="T12" fmla="*/ 21 w 22"/>
                    <a:gd name="T13" fmla="*/ 16 h 17"/>
                    <a:gd name="T14" fmla="*/ 16 w 22"/>
                    <a:gd name="T15" fmla="*/ 16 h 17"/>
                    <a:gd name="T16" fmla="*/ 12 w 22"/>
                    <a:gd name="T17" fmla="*/ 10 h 17"/>
                    <a:gd name="T18" fmla="*/ 9 w 22"/>
                    <a:gd name="T19" fmla="*/ 10 h 17"/>
                    <a:gd name="T20" fmla="*/ 4 w 22"/>
                    <a:gd name="T21" fmla="*/ 10 h 17"/>
                    <a:gd name="T22" fmla="*/ 2 w 22"/>
                    <a:gd name="T23" fmla="*/ 5 h 17"/>
                    <a:gd name="T24" fmla="*/ 0 w 22"/>
                    <a:gd name="T25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2" h="17">
                      <a:moveTo>
                        <a:pt x="0" y="5"/>
                      </a:moveTo>
                      <a:lnTo>
                        <a:pt x="6" y="0"/>
                      </a:lnTo>
                      <a:lnTo>
                        <a:pt x="12" y="0"/>
                      </a:lnTo>
                      <a:lnTo>
                        <a:pt x="19" y="0"/>
                      </a:lnTo>
                      <a:lnTo>
                        <a:pt x="21" y="5"/>
                      </a:lnTo>
                      <a:lnTo>
                        <a:pt x="21" y="10"/>
                      </a:lnTo>
                      <a:lnTo>
                        <a:pt x="21" y="16"/>
                      </a:lnTo>
                      <a:lnTo>
                        <a:pt x="16" y="16"/>
                      </a:lnTo>
                      <a:lnTo>
                        <a:pt x="12" y="10"/>
                      </a:lnTo>
                      <a:lnTo>
                        <a:pt x="9" y="10"/>
                      </a:lnTo>
                      <a:lnTo>
                        <a:pt x="4" y="10"/>
                      </a:lnTo>
                      <a:lnTo>
                        <a:pt x="2" y="5"/>
                      </a:lnTo>
                      <a:lnTo>
                        <a:pt x="0" y="5"/>
                      </a:lnTo>
                    </a:path>
                  </a:pathLst>
                </a:custGeom>
                <a:solidFill>
                  <a:srgbClr val="FF6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81" name="Freeform 125">
                  <a:extLst>
                    <a:ext uri="{FF2B5EF4-FFF2-40B4-BE49-F238E27FC236}">
                      <a16:creationId xmlns:a16="http://schemas.microsoft.com/office/drawing/2014/main" id="{6EB6291B-24CC-A454-3394-AB2E371A7B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6" y="3765"/>
                  <a:ext cx="20" cy="17"/>
                </a:xfrm>
                <a:custGeom>
                  <a:avLst/>
                  <a:gdLst>
                    <a:gd name="T0" fmla="*/ 0 w 20"/>
                    <a:gd name="T1" fmla="*/ 0 h 17"/>
                    <a:gd name="T2" fmla="*/ 4 w 20"/>
                    <a:gd name="T3" fmla="*/ 1 h 17"/>
                    <a:gd name="T4" fmla="*/ 7 w 20"/>
                    <a:gd name="T5" fmla="*/ 1 h 17"/>
                    <a:gd name="T6" fmla="*/ 10 w 20"/>
                    <a:gd name="T7" fmla="*/ 1 h 17"/>
                    <a:gd name="T8" fmla="*/ 15 w 20"/>
                    <a:gd name="T9" fmla="*/ 3 h 17"/>
                    <a:gd name="T10" fmla="*/ 16 w 20"/>
                    <a:gd name="T11" fmla="*/ 7 h 17"/>
                    <a:gd name="T12" fmla="*/ 17 w 20"/>
                    <a:gd name="T13" fmla="*/ 12 h 17"/>
                    <a:gd name="T14" fmla="*/ 19 w 20"/>
                    <a:gd name="T15" fmla="*/ 16 h 17"/>
                    <a:gd name="T16" fmla="*/ 14 w 20"/>
                    <a:gd name="T17" fmla="*/ 14 h 17"/>
                    <a:gd name="T18" fmla="*/ 10 w 20"/>
                    <a:gd name="T19" fmla="*/ 10 h 17"/>
                    <a:gd name="T20" fmla="*/ 7 w 20"/>
                    <a:gd name="T21" fmla="*/ 8 h 17"/>
                    <a:gd name="T22" fmla="*/ 3 w 20"/>
                    <a:gd name="T23" fmla="*/ 7 h 17"/>
                    <a:gd name="T24" fmla="*/ 2 w 20"/>
                    <a:gd name="T25" fmla="*/ 3 h 17"/>
                    <a:gd name="T26" fmla="*/ 0 w 20"/>
                    <a:gd name="T2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" h="17">
                      <a:moveTo>
                        <a:pt x="0" y="0"/>
                      </a:moveTo>
                      <a:lnTo>
                        <a:pt x="4" y="1"/>
                      </a:lnTo>
                      <a:lnTo>
                        <a:pt x="7" y="1"/>
                      </a:lnTo>
                      <a:lnTo>
                        <a:pt x="10" y="1"/>
                      </a:lnTo>
                      <a:lnTo>
                        <a:pt x="15" y="3"/>
                      </a:lnTo>
                      <a:lnTo>
                        <a:pt x="16" y="7"/>
                      </a:lnTo>
                      <a:lnTo>
                        <a:pt x="17" y="12"/>
                      </a:lnTo>
                      <a:lnTo>
                        <a:pt x="19" y="16"/>
                      </a:lnTo>
                      <a:lnTo>
                        <a:pt x="14" y="14"/>
                      </a:lnTo>
                      <a:lnTo>
                        <a:pt x="10" y="10"/>
                      </a:lnTo>
                      <a:lnTo>
                        <a:pt x="7" y="8"/>
                      </a:lnTo>
                      <a:lnTo>
                        <a:pt x="3" y="7"/>
                      </a:lnTo>
                      <a:lnTo>
                        <a:pt x="2" y="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602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82" name="Freeform 126">
                  <a:extLst>
                    <a:ext uri="{FF2B5EF4-FFF2-40B4-BE49-F238E27FC236}">
                      <a16:creationId xmlns:a16="http://schemas.microsoft.com/office/drawing/2014/main" id="{EDEC7822-AE80-5442-CBC0-7BAA149C02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3" y="3776"/>
                  <a:ext cx="20" cy="17"/>
                </a:xfrm>
                <a:custGeom>
                  <a:avLst/>
                  <a:gdLst>
                    <a:gd name="T0" fmla="*/ 0 w 20"/>
                    <a:gd name="T1" fmla="*/ 0 h 17"/>
                    <a:gd name="T2" fmla="*/ 6 w 20"/>
                    <a:gd name="T3" fmla="*/ 3 h 17"/>
                    <a:gd name="T4" fmla="*/ 13 w 20"/>
                    <a:gd name="T5" fmla="*/ 7 h 17"/>
                    <a:gd name="T6" fmla="*/ 16 w 20"/>
                    <a:gd name="T7" fmla="*/ 8 h 17"/>
                    <a:gd name="T8" fmla="*/ 19 w 20"/>
                    <a:gd name="T9" fmla="*/ 16 h 17"/>
                    <a:gd name="T10" fmla="*/ 8 w 20"/>
                    <a:gd name="T11" fmla="*/ 8 h 17"/>
                    <a:gd name="T12" fmla="*/ 3 w 20"/>
                    <a:gd name="T13" fmla="*/ 3 h 17"/>
                    <a:gd name="T14" fmla="*/ 0 w 20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" h="17">
                      <a:moveTo>
                        <a:pt x="0" y="0"/>
                      </a:moveTo>
                      <a:lnTo>
                        <a:pt x="6" y="3"/>
                      </a:lnTo>
                      <a:lnTo>
                        <a:pt x="13" y="7"/>
                      </a:lnTo>
                      <a:lnTo>
                        <a:pt x="16" y="8"/>
                      </a:lnTo>
                      <a:lnTo>
                        <a:pt x="19" y="16"/>
                      </a:lnTo>
                      <a:lnTo>
                        <a:pt x="8" y="8"/>
                      </a:lnTo>
                      <a:lnTo>
                        <a:pt x="3" y="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6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5190" name="Group 134">
                  <a:extLst>
                    <a:ext uri="{FF2B5EF4-FFF2-40B4-BE49-F238E27FC236}">
                      <a16:creationId xmlns:a16="http://schemas.microsoft.com/office/drawing/2014/main" id="{9469A923-F61F-89C7-C2D5-92A6F839EA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1" y="3666"/>
                  <a:ext cx="27" cy="23"/>
                  <a:chOff x="2061" y="3666"/>
                  <a:chExt cx="27" cy="23"/>
                </a:xfrm>
              </p:grpSpPr>
              <p:sp>
                <p:nvSpPr>
                  <p:cNvPr id="45183" name="Oval 127">
                    <a:extLst>
                      <a:ext uri="{FF2B5EF4-FFF2-40B4-BE49-F238E27FC236}">
                        <a16:creationId xmlns:a16="http://schemas.microsoft.com/office/drawing/2014/main" id="{FE9B0753-9217-3736-364F-D0A2B203C7A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61" y="3666"/>
                    <a:ext cx="26" cy="23"/>
                  </a:xfrm>
                  <a:prstGeom prst="ellipse">
                    <a:avLst/>
                  </a:prstGeom>
                  <a:solidFill>
                    <a:srgbClr val="4080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45189" name="Group 133">
                    <a:extLst>
                      <a:ext uri="{FF2B5EF4-FFF2-40B4-BE49-F238E27FC236}">
                        <a16:creationId xmlns:a16="http://schemas.microsoft.com/office/drawing/2014/main" id="{AED36A30-E8F8-2D37-7EB9-2C6D0CC55BB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64" y="3666"/>
                    <a:ext cx="24" cy="22"/>
                    <a:chOff x="2064" y="3666"/>
                    <a:chExt cx="24" cy="22"/>
                  </a:xfrm>
                </p:grpSpPr>
                <p:sp>
                  <p:nvSpPr>
                    <p:cNvPr id="45184" name="Oval 128">
                      <a:extLst>
                        <a:ext uri="{FF2B5EF4-FFF2-40B4-BE49-F238E27FC236}">
                          <a16:creationId xmlns:a16="http://schemas.microsoft.com/office/drawing/2014/main" id="{B8C663ED-9E97-2B3C-FF3C-09F31698E42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3666"/>
                      <a:ext cx="22" cy="22"/>
                    </a:xfrm>
                    <a:prstGeom prst="ellipse">
                      <a:avLst/>
                    </a:prstGeom>
                    <a:solidFill>
                      <a:srgbClr val="0020A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185" name="Oval 129">
                      <a:extLst>
                        <a:ext uri="{FF2B5EF4-FFF2-40B4-BE49-F238E27FC236}">
                          <a16:creationId xmlns:a16="http://schemas.microsoft.com/office/drawing/2014/main" id="{3733AD5E-210C-92D6-ADB7-6BE6FCC43F5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7" y="3668"/>
                      <a:ext cx="17" cy="18"/>
                    </a:xfrm>
                    <a:prstGeom prst="ellipse">
                      <a:avLst/>
                    </a:prstGeom>
                    <a:solidFill>
                      <a:srgbClr val="000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186" name="Oval 130">
                      <a:extLst>
                        <a:ext uri="{FF2B5EF4-FFF2-40B4-BE49-F238E27FC236}">
                          <a16:creationId xmlns:a16="http://schemas.microsoft.com/office/drawing/2014/main" id="{A02021BA-69EA-4B18-ED63-E58AEEA7779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9" y="3670"/>
                      <a:ext cx="11" cy="10"/>
                    </a:xfrm>
                    <a:prstGeom prst="ellipse">
                      <a:avLst/>
                    </a:prstGeom>
                    <a:solidFill>
                      <a:srgbClr val="4080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187" name="Oval 131">
                      <a:extLst>
                        <a:ext uri="{FF2B5EF4-FFF2-40B4-BE49-F238E27FC236}">
                          <a16:creationId xmlns:a16="http://schemas.microsoft.com/office/drawing/2014/main" id="{25668CB8-E507-5FB6-1264-47BE4E8E0B9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72" y="3670"/>
                      <a:ext cx="1" cy="1"/>
                    </a:xfrm>
                    <a:prstGeom prst="ellipse">
                      <a:avLst/>
                    </a:prstGeom>
                    <a:solidFill>
                      <a:srgbClr val="C0E0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188" name="Oval 132">
                      <a:extLst>
                        <a:ext uri="{FF2B5EF4-FFF2-40B4-BE49-F238E27FC236}">
                          <a16:creationId xmlns:a16="http://schemas.microsoft.com/office/drawing/2014/main" id="{B9E92356-ED09-5301-56D4-25D8496B69E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72" y="3672"/>
                      <a:ext cx="16" cy="1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45193" name="Group 137">
                  <a:extLst>
                    <a:ext uri="{FF2B5EF4-FFF2-40B4-BE49-F238E27FC236}">
                      <a16:creationId xmlns:a16="http://schemas.microsoft.com/office/drawing/2014/main" id="{5860CD35-1319-F39C-2B2A-F29A23CC2E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71" y="3547"/>
                  <a:ext cx="22" cy="43"/>
                  <a:chOff x="1971" y="3547"/>
                  <a:chExt cx="22" cy="43"/>
                </a:xfrm>
              </p:grpSpPr>
              <p:sp>
                <p:nvSpPr>
                  <p:cNvPr id="45191" name="Oval 135">
                    <a:extLst>
                      <a:ext uri="{FF2B5EF4-FFF2-40B4-BE49-F238E27FC236}">
                        <a16:creationId xmlns:a16="http://schemas.microsoft.com/office/drawing/2014/main" id="{A6245E31-B08D-9337-F05A-C21889BA70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71" y="3547"/>
                    <a:ext cx="21" cy="31"/>
                  </a:xfrm>
                  <a:prstGeom prst="ellipse">
                    <a:avLst/>
                  </a:prstGeom>
                  <a:solidFill>
                    <a:srgbClr val="10206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192" name="Oval 136">
                    <a:extLst>
                      <a:ext uri="{FF2B5EF4-FFF2-40B4-BE49-F238E27FC236}">
                        <a16:creationId xmlns:a16="http://schemas.microsoft.com/office/drawing/2014/main" id="{497FDC69-9F21-803D-89F4-9EE881B915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86" y="3583"/>
                    <a:ext cx="7" cy="7"/>
                  </a:xfrm>
                  <a:prstGeom prst="ellipse">
                    <a:avLst/>
                  </a:prstGeom>
                  <a:solidFill>
                    <a:srgbClr val="10206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5260" name="Group 204">
                <a:extLst>
                  <a:ext uri="{FF2B5EF4-FFF2-40B4-BE49-F238E27FC236}">
                    <a16:creationId xmlns:a16="http://schemas.microsoft.com/office/drawing/2014/main" id="{44337E6E-426C-0C9B-DF3D-B46A239368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8" y="3505"/>
                <a:ext cx="428" cy="353"/>
                <a:chOff x="1068" y="3505"/>
                <a:chExt cx="428" cy="353"/>
              </a:xfrm>
            </p:grpSpPr>
            <p:sp>
              <p:nvSpPr>
                <p:cNvPr id="45195" name="Freeform 139">
                  <a:extLst>
                    <a:ext uri="{FF2B5EF4-FFF2-40B4-BE49-F238E27FC236}">
                      <a16:creationId xmlns:a16="http://schemas.microsoft.com/office/drawing/2014/main" id="{C4C6B3BD-99F6-6B8C-EB89-1D93DF8BAE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" y="3533"/>
                  <a:ext cx="331" cy="297"/>
                </a:xfrm>
                <a:custGeom>
                  <a:avLst/>
                  <a:gdLst>
                    <a:gd name="T0" fmla="*/ 152 w 331"/>
                    <a:gd name="T1" fmla="*/ 1 h 297"/>
                    <a:gd name="T2" fmla="*/ 174 w 331"/>
                    <a:gd name="T3" fmla="*/ 4 h 297"/>
                    <a:gd name="T4" fmla="*/ 188 w 331"/>
                    <a:gd name="T5" fmla="*/ 10 h 297"/>
                    <a:gd name="T6" fmla="*/ 204 w 331"/>
                    <a:gd name="T7" fmla="*/ 17 h 297"/>
                    <a:gd name="T8" fmla="*/ 220 w 331"/>
                    <a:gd name="T9" fmla="*/ 22 h 297"/>
                    <a:gd name="T10" fmla="*/ 237 w 331"/>
                    <a:gd name="T11" fmla="*/ 29 h 297"/>
                    <a:gd name="T12" fmla="*/ 247 w 331"/>
                    <a:gd name="T13" fmla="*/ 35 h 297"/>
                    <a:gd name="T14" fmla="*/ 260 w 331"/>
                    <a:gd name="T15" fmla="*/ 45 h 297"/>
                    <a:gd name="T16" fmla="*/ 290 w 331"/>
                    <a:gd name="T17" fmla="*/ 72 h 297"/>
                    <a:gd name="T18" fmla="*/ 311 w 331"/>
                    <a:gd name="T19" fmla="*/ 105 h 297"/>
                    <a:gd name="T20" fmla="*/ 323 w 331"/>
                    <a:gd name="T21" fmla="*/ 138 h 297"/>
                    <a:gd name="T22" fmla="*/ 328 w 331"/>
                    <a:gd name="T23" fmla="*/ 158 h 297"/>
                    <a:gd name="T24" fmla="*/ 330 w 331"/>
                    <a:gd name="T25" fmla="*/ 174 h 297"/>
                    <a:gd name="T26" fmla="*/ 326 w 331"/>
                    <a:gd name="T27" fmla="*/ 189 h 297"/>
                    <a:gd name="T28" fmla="*/ 316 w 331"/>
                    <a:gd name="T29" fmla="*/ 201 h 297"/>
                    <a:gd name="T30" fmla="*/ 302 w 331"/>
                    <a:gd name="T31" fmla="*/ 212 h 297"/>
                    <a:gd name="T32" fmla="*/ 264 w 331"/>
                    <a:gd name="T33" fmla="*/ 231 h 297"/>
                    <a:gd name="T34" fmla="*/ 234 w 331"/>
                    <a:gd name="T35" fmla="*/ 247 h 297"/>
                    <a:gd name="T36" fmla="*/ 211 w 331"/>
                    <a:gd name="T37" fmla="*/ 255 h 297"/>
                    <a:gd name="T38" fmla="*/ 193 w 331"/>
                    <a:gd name="T39" fmla="*/ 259 h 297"/>
                    <a:gd name="T40" fmla="*/ 178 w 331"/>
                    <a:gd name="T41" fmla="*/ 262 h 297"/>
                    <a:gd name="T42" fmla="*/ 149 w 331"/>
                    <a:gd name="T43" fmla="*/ 272 h 297"/>
                    <a:gd name="T44" fmla="*/ 118 w 331"/>
                    <a:gd name="T45" fmla="*/ 291 h 297"/>
                    <a:gd name="T46" fmla="*/ 99 w 331"/>
                    <a:gd name="T47" fmla="*/ 295 h 297"/>
                    <a:gd name="T48" fmla="*/ 74 w 331"/>
                    <a:gd name="T49" fmla="*/ 296 h 297"/>
                    <a:gd name="T50" fmla="*/ 57 w 331"/>
                    <a:gd name="T51" fmla="*/ 294 h 297"/>
                    <a:gd name="T52" fmla="*/ 34 w 331"/>
                    <a:gd name="T53" fmla="*/ 284 h 297"/>
                    <a:gd name="T54" fmla="*/ 11 w 331"/>
                    <a:gd name="T55" fmla="*/ 264 h 297"/>
                    <a:gd name="T56" fmla="*/ 0 w 331"/>
                    <a:gd name="T57" fmla="*/ 217 h 297"/>
                    <a:gd name="T58" fmla="*/ 1 w 331"/>
                    <a:gd name="T59" fmla="*/ 186 h 297"/>
                    <a:gd name="T60" fmla="*/ 5 w 331"/>
                    <a:gd name="T61" fmla="*/ 173 h 297"/>
                    <a:gd name="T62" fmla="*/ 7 w 331"/>
                    <a:gd name="T63" fmla="*/ 147 h 297"/>
                    <a:gd name="T64" fmla="*/ 14 w 331"/>
                    <a:gd name="T65" fmla="*/ 100 h 297"/>
                    <a:gd name="T66" fmla="*/ 26 w 331"/>
                    <a:gd name="T67" fmla="*/ 73 h 297"/>
                    <a:gd name="T68" fmla="*/ 35 w 331"/>
                    <a:gd name="T69" fmla="*/ 45 h 297"/>
                    <a:gd name="T70" fmla="*/ 57 w 331"/>
                    <a:gd name="T71" fmla="*/ 25 h 297"/>
                    <a:gd name="T72" fmla="*/ 93 w 331"/>
                    <a:gd name="T73" fmla="*/ 7 h 297"/>
                    <a:gd name="T74" fmla="*/ 121 w 331"/>
                    <a:gd name="T75" fmla="*/ 0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31" h="297">
                      <a:moveTo>
                        <a:pt x="144" y="1"/>
                      </a:moveTo>
                      <a:lnTo>
                        <a:pt x="152" y="1"/>
                      </a:lnTo>
                      <a:lnTo>
                        <a:pt x="165" y="1"/>
                      </a:lnTo>
                      <a:lnTo>
                        <a:pt x="174" y="4"/>
                      </a:lnTo>
                      <a:lnTo>
                        <a:pt x="181" y="7"/>
                      </a:lnTo>
                      <a:lnTo>
                        <a:pt x="188" y="10"/>
                      </a:lnTo>
                      <a:lnTo>
                        <a:pt x="195" y="13"/>
                      </a:lnTo>
                      <a:lnTo>
                        <a:pt x="204" y="17"/>
                      </a:lnTo>
                      <a:lnTo>
                        <a:pt x="210" y="20"/>
                      </a:lnTo>
                      <a:lnTo>
                        <a:pt x="220" y="22"/>
                      </a:lnTo>
                      <a:lnTo>
                        <a:pt x="228" y="25"/>
                      </a:lnTo>
                      <a:lnTo>
                        <a:pt x="237" y="29"/>
                      </a:lnTo>
                      <a:lnTo>
                        <a:pt x="241" y="32"/>
                      </a:lnTo>
                      <a:lnTo>
                        <a:pt x="247" y="35"/>
                      </a:lnTo>
                      <a:lnTo>
                        <a:pt x="252" y="40"/>
                      </a:lnTo>
                      <a:lnTo>
                        <a:pt x="260" y="45"/>
                      </a:lnTo>
                      <a:lnTo>
                        <a:pt x="270" y="53"/>
                      </a:lnTo>
                      <a:lnTo>
                        <a:pt x="290" y="72"/>
                      </a:lnTo>
                      <a:lnTo>
                        <a:pt x="302" y="85"/>
                      </a:lnTo>
                      <a:lnTo>
                        <a:pt x="311" y="105"/>
                      </a:lnTo>
                      <a:lnTo>
                        <a:pt x="319" y="123"/>
                      </a:lnTo>
                      <a:lnTo>
                        <a:pt x="323" y="138"/>
                      </a:lnTo>
                      <a:lnTo>
                        <a:pt x="328" y="154"/>
                      </a:lnTo>
                      <a:lnTo>
                        <a:pt x="328" y="158"/>
                      </a:lnTo>
                      <a:lnTo>
                        <a:pt x="330" y="167"/>
                      </a:lnTo>
                      <a:lnTo>
                        <a:pt x="330" y="174"/>
                      </a:lnTo>
                      <a:lnTo>
                        <a:pt x="329" y="180"/>
                      </a:lnTo>
                      <a:lnTo>
                        <a:pt x="326" y="189"/>
                      </a:lnTo>
                      <a:lnTo>
                        <a:pt x="321" y="195"/>
                      </a:lnTo>
                      <a:lnTo>
                        <a:pt x="316" y="201"/>
                      </a:lnTo>
                      <a:lnTo>
                        <a:pt x="310" y="206"/>
                      </a:lnTo>
                      <a:lnTo>
                        <a:pt x="302" y="212"/>
                      </a:lnTo>
                      <a:lnTo>
                        <a:pt x="285" y="222"/>
                      </a:lnTo>
                      <a:lnTo>
                        <a:pt x="264" y="231"/>
                      </a:lnTo>
                      <a:lnTo>
                        <a:pt x="248" y="239"/>
                      </a:lnTo>
                      <a:lnTo>
                        <a:pt x="234" y="247"/>
                      </a:lnTo>
                      <a:lnTo>
                        <a:pt x="223" y="251"/>
                      </a:lnTo>
                      <a:lnTo>
                        <a:pt x="211" y="255"/>
                      </a:lnTo>
                      <a:lnTo>
                        <a:pt x="200" y="257"/>
                      </a:lnTo>
                      <a:lnTo>
                        <a:pt x="193" y="259"/>
                      </a:lnTo>
                      <a:lnTo>
                        <a:pt x="185" y="260"/>
                      </a:lnTo>
                      <a:lnTo>
                        <a:pt x="178" y="262"/>
                      </a:lnTo>
                      <a:lnTo>
                        <a:pt x="163" y="265"/>
                      </a:lnTo>
                      <a:lnTo>
                        <a:pt x="149" y="272"/>
                      </a:lnTo>
                      <a:lnTo>
                        <a:pt x="129" y="285"/>
                      </a:lnTo>
                      <a:lnTo>
                        <a:pt x="118" y="291"/>
                      </a:lnTo>
                      <a:lnTo>
                        <a:pt x="111" y="293"/>
                      </a:lnTo>
                      <a:lnTo>
                        <a:pt x="99" y="295"/>
                      </a:lnTo>
                      <a:lnTo>
                        <a:pt x="89" y="296"/>
                      </a:lnTo>
                      <a:lnTo>
                        <a:pt x="74" y="296"/>
                      </a:lnTo>
                      <a:lnTo>
                        <a:pt x="65" y="295"/>
                      </a:lnTo>
                      <a:lnTo>
                        <a:pt x="57" y="294"/>
                      </a:lnTo>
                      <a:lnTo>
                        <a:pt x="50" y="291"/>
                      </a:lnTo>
                      <a:lnTo>
                        <a:pt x="34" y="284"/>
                      </a:lnTo>
                      <a:lnTo>
                        <a:pt x="19" y="273"/>
                      </a:lnTo>
                      <a:lnTo>
                        <a:pt x="11" y="264"/>
                      </a:lnTo>
                      <a:lnTo>
                        <a:pt x="2" y="243"/>
                      </a:lnTo>
                      <a:lnTo>
                        <a:pt x="0" y="217"/>
                      </a:lnTo>
                      <a:lnTo>
                        <a:pt x="1" y="200"/>
                      </a:lnTo>
                      <a:lnTo>
                        <a:pt x="1" y="186"/>
                      </a:lnTo>
                      <a:lnTo>
                        <a:pt x="3" y="177"/>
                      </a:lnTo>
                      <a:lnTo>
                        <a:pt x="5" y="173"/>
                      </a:lnTo>
                      <a:lnTo>
                        <a:pt x="9" y="161"/>
                      </a:lnTo>
                      <a:lnTo>
                        <a:pt x="7" y="147"/>
                      </a:lnTo>
                      <a:lnTo>
                        <a:pt x="11" y="132"/>
                      </a:lnTo>
                      <a:lnTo>
                        <a:pt x="14" y="100"/>
                      </a:lnTo>
                      <a:lnTo>
                        <a:pt x="17" y="91"/>
                      </a:lnTo>
                      <a:lnTo>
                        <a:pt x="26" y="73"/>
                      </a:lnTo>
                      <a:lnTo>
                        <a:pt x="30" y="57"/>
                      </a:lnTo>
                      <a:lnTo>
                        <a:pt x="35" y="45"/>
                      </a:lnTo>
                      <a:lnTo>
                        <a:pt x="44" y="35"/>
                      </a:lnTo>
                      <a:lnTo>
                        <a:pt x="57" y="25"/>
                      </a:lnTo>
                      <a:lnTo>
                        <a:pt x="73" y="17"/>
                      </a:lnTo>
                      <a:lnTo>
                        <a:pt x="93" y="7"/>
                      </a:lnTo>
                      <a:lnTo>
                        <a:pt x="106" y="3"/>
                      </a:lnTo>
                      <a:lnTo>
                        <a:pt x="121" y="0"/>
                      </a:lnTo>
                      <a:lnTo>
                        <a:pt x="144" y="1"/>
                      </a:lnTo>
                    </a:path>
                  </a:pathLst>
                </a:custGeom>
                <a:solidFill>
                  <a:srgbClr val="10206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96" name="Freeform 140">
                  <a:extLst>
                    <a:ext uri="{FF2B5EF4-FFF2-40B4-BE49-F238E27FC236}">
                      <a16:creationId xmlns:a16="http://schemas.microsoft.com/office/drawing/2014/main" id="{D13608A3-F56A-7D43-4709-311D4E6DB0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3539"/>
                  <a:ext cx="290" cy="129"/>
                </a:xfrm>
                <a:custGeom>
                  <a:avLst/>
                  <a:gdLst>
                    <a:gd name="T0" fmla="*/ 8 w 290"/>
                    <a:gd name="T1" fmla="*/ 76 h 129"/>
                    <a:gd name="T2" fmla="*/ 18 w 290"/>
                    <a:gd name="T3" fmla="*/ 66 h 129"/>
                    <a:gd name="T4" fmla="*/ 27 w 290"/>
                    <a:gd name="T5" fmla="*/ 58 h 129"/>
                    <a:gd name="T6" fmla="*/ 36 w 290"/>
                    <a:gd name="T7" fmla="*/ 53 h 129"/>
                    <a:gd name="T8" fmla="*/ 50 w 290"/>
                    <a:gd name="T9" fmla="*/ 48 h 129"/>
                    <a:gd name="T10" fmla="*/ 65 w 290"/>
                    <a:gd name="T11" fmla="*/ 51 h 129"/>
                    <a:gd name="T12" fmla="*/ 80 w 290"/>
                    <a:gd name="T13" fmla="*/ 56 h 129"/>
                    <a:gd name="T14" fmla="*/ 96 w 290"/>
                    <a:gd name="T15" fmla="*/ 63 h 129"/>
                    <a:gd name="T16" fmla="*/ 117 w 290"/>
                    <a:gd name="T17" fmla="*/ 75 h 129"/>
                    <a:gd name="T18" fmla="*/ 129 w 290"/>
                    <a:gd name="T19" fmla="*/ 83 h 129"/>
                    <a:gd name="T20" fmla="*/ 141 w 290"/>
                    <a:gd name="T21" fmla="*/ 90 h 129"/>
                    <a:gd name="T22" fmla="*/ 152 w 290"/>
                    <a:gd name="T23" fmla="*/ 96 h 129"/>
                    <a:gd name="T24" fmla="*/ 166 w 290"/>
                    <a:gd name="T25" fmla="*/ 106 h 129"/>
                    <a:gd name="T26" fmla="*/ 173 w 290"/>
                    <a:gd name="T27" fmla="*/ 112 h 129"/>
                    <a:gd name="T28" fmla="*/ 182 w 290"/>
                    <a:gd name="T29" fmla="*/ 120 h 129"/>
                    <a:gd name="T30" fmla="*/ 189 w 290"/>
                    <a:gd name="T31" fmla="*/ 121 h 129"/>
                    <a:gd name="T32" fmla="*/ 194 w 290"/>
                    <a:gd name="T33" fmla="*/ 113 h 129"/>
                    <a:gd name="T34" fmla="*/ 200 w 290"/>
                    <a:gd name="T35" fmla="*/ 106 h 129"/>
                    <a:gd name="T36" fmla="*/ 209 w 290"/>
                    <a:gd name="T37" fmla="*/ 101 h 129"/>
                    <a:gd name="T38" fmla="*/ 217 w 290"/>
                    <a:gd name="T39" fmla="*/ 100 h 129"/>
                    <a:gd name="T40" fmla="*/ 225 w 290"/>
                    <a:gd name="T41" fmla="*/ 100 h 129"/>
                    <a:gd name="T42" fmla="*/ 235 w 290"/>
                    <a:gd name="T43" fmla="*/ 102 h 129"/>
                    <a:gd name="T44" fmla="*/ 246 w 290"/>
                    <a:gd name="T45" fmla="*/ 104 h 129"/>
                    <a:gd name="T46" fmla="*/ 259 w 290"/>
                    <a:gd name="T47" fmla="*/ 110 h 129"/>
                    <a:gd name="T48" fmla="*/ 271 w 290"/>
                    <a:gd name="T49" fmla="*/ 116 h 129"/>
                    <a:gd name="T50" fmla="*/ 282 w 290"/>
                    <a:gd name="T51" fmla="*/ 121 h 129"/>
                    <a:gd name="T52" fmla="*/ 287 w 290"/>
                    <a:gd name="T53" fmla="*/ 116 h 129"/>
                    <a:gd name="T54" fmla="*/ 283 w 290"/>
                    <a:gd name="T55" fmla="*/ 105 h 129"/>
                    <a:gd name="T56" fmla="*/ 278 w 290"/>
                    <a:gd name="T57" fmla="*/ 95 h 129"/>
                    <a:gd name="T58" fmla="*/ 273 w 290"/>
                    <a:gd name="T59" fmla="*/ 86 h 129"/>
                    <a:gd name="T60" fmla="*/ 267 w 290"/>
                    <a:gd name="T61" fmla="*/ 75 h 129"/>
                    <a:gd name="T62" fmla="*/ 261 w 290"/>
                    <a:gd name="T63" fmla="*/ 66 h 129"/>
                    <a:gd name="T64" fmla="*/ 250 w 290"/>
                    <a:gd name="T65" fmla="*/ 55 h 129"/>
                    <a:gd name="T66" fmla="*/ 234 w 290"/>
                    <a:gd name="T67" fmla="*/ 45 h 129"/>
                    <a:gd name="T68" fmla="*/ 219 w 290"/>
                    <a:gd name="T69" fmla="*/ 35 h 129"/>
                    <a:gd name="T70" fmla="*/ 205 w 290"/>
                    <a:gd name="T71" fmla="*/ 29 h 129"/>
                    <a:gd name="T72" fmla="*/ 192 w 290"/>
                    <a:gd name="T73" fmla="*/ 23 h 129"/>
                    <a:gd name="T74" fmla="*/ 175 w 290"/>
                    <a:gd name="T75" fmla="*/ 19 h 129"/>
                    <a:gd name="T76" fmla="*/ 163 w 290"/>
                    <a:gd name="T77" fmla="*/ 13 h 129"/>
                    <a:gd name="T78" fmla="*/ 149 w 290"/>
                    <a:gd name="T79" fmla="*/ 8 h 129"/>
                    <a:gd name="T80" fmla="*/ 136 w 290"/>
                    <a:gd name="T81" fmla="*/ 2 h 129"/>
                    <a:gd name="T82" fmla="*/ 122 w 290"/>
                    <a:gd name="T83" fmla="*/ 0 h 129"/>
                    <a:gd name="T84" fmla="*/ 106 w 290"/>
                    <a:gd name="T85" fmla="*/ 0 h 129"/>
                    <a:gd name="T86" fmla="*/ 85 w 290"/>
                    <a:gd name="T87" fmla="*/ 2 h 129"/>
                    <a:gd name="T88" fmla="*/ 69 w 290"/>
                    <a:gd name="T89" fmla="*/ 6 h 129"/>
                    <a:gd name="T90" fmla="*/ 60 w 290"/>
                    <a:gd name="T91" fmla="*/ 10 h 129"/>
                    <a:gd name="T92" fmla="*/ 46 w 290"/>
                    <a:gd name="T93" fmla="*/ 16 h 129"/>
                    <a:gd name="T94" fmla="*/ 33 w 290"/>
                    <a:gd name="T95" fmla="*/ 23 h 129"/>
                    <a:gd name="T96" fmla="*/ 23 w 290"/>
                    <a:gd name="T97" fmla="*/ 31 h 129"/>
                    <a:gd name="T98" fmla="*/ 13 w 290"/>
                    <a:gd name="T99" fmla="*/ 39 h 129"/>
                    <a:gd name="T100" fmla="*/ 6 w 290"/>
                    <a:gd name="T101" fmla="*/ 51 h 129"/>
                    <a:gd name="T102" fmla="*/ 5 w 290"/>
                    <a:gd name="T103" fmla="*/ 63 h 129"/>
                    <a:gd name="T104" fmla="*/ 5 w 290"/>
                    <a:gd name="T105" fmla="*/ 73 h 129"/>
                    <a:gd name="T106" fmla="*/ 0 w 290"/>
                    <a:gd name="T107" fmla="*/ 82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0" h="129">
                      <a:moveTo>
                        <a:pt x="0" y="82"/>
                      </a:moveTo>
                      <a:lnTo>
                        <a:pt x="8" y="76"/>
                      </a:lnTo>
                      <a:lnTo>
                        <a:pt x="13" y="71"/>
                      </a:lnTo>
                      <a:lnTo>
                        <a:pt x="18" y="66"/>
                      </a:lnTo>
                      <a:lnTo>
                        <a:pt x="24" y="61"/>
                      </a:lnTo>
                      <a:lnTo>
                        <a:pt x="27" y="58"/>
                      </a:lnTo>
                      <a:lnTo>
                        <a:pt x="32" y="54"/>
                      </a:lnTo>
                      <a:lnTo>
                        <a:pt x="36" y="53"/>
                      </a:lnTo>
                      <a:lnTo>
                        <a:pt x="42" y="50"/>
                      </a:lnTo>
                      <a:lnTo>
                        <a:pt x="50" y="48"/>
                      </a:lnTo>
                      <a:lnTo>
                        <a:pt x="59" y="49"/>
                      </a:lnTo>
                      <a:lnTo>
                        <a:pt x="65" y="51"/>
                      </a:lnTo>
                      <a:lnTo>
                        <a:pt x="72" y="53"/>
                      </a:lnTo>
                      <a:lnTo>
                        <a:pt x="80" y="56"/>
                      </a:lnTo>
                      <a:lnTo>
                        <a:pt x="89" y="60"/>
                      </a:lnTo>
                      <a:lnTo>
                        <a:pt x="96" y="63"/>
                      </a:lnTo>
                      <a:lnTo>
                        <a:pt x="107" y="70"/>
                      </a:lnTo>
                      <a:lnTo>
                        <a:pt x="117" y="75"/>
                      </a:lnTo>
                      <a:lnTo>
                        <a:pt x="123" y="79"/>
                      </a:lnTo>
                      <a:lnTo>
                        <a:pt x="129" y="83"/>
                      </a:lnTo>
                      <a:lnTo>
                        <a:pt x="136" y="87"/>
                      </a:lnTo>
                      <a:lnTo>
                        <a:pt x="141" y="90"/>
                      </a:lnTo>
                      <a:lnTo>
                        <a:pt x="147" y="94"/>
                      </a:lnTo>
                      <a:lnTo>
                        <a:pt x="152" y="96"/>
                      </a:lnTo>
                      <a:lnTo>
                        <a:pt x="157" y="100"/>
                      </a:lnTo>
                      <a:lnTo>
                        <a:pt x="166" y="106"/>
                      </a:lnTo>
                      <a:lnTo>
                        <a:pt x="169" y="108"/>
                      </a:lnTo>
                      <a:lnTo>
                        <a:pt x="173" y="112"/>
                      </a:lnTo>
                      <a:lnTo>
                        <a:pt x="177" y="116"/>
                      </a:lnTo>
                      <a:lnTo>
                        <a:pt x="182" y="120"/>
                      </a:lnTo>
                      <a:lnTo>
                        <a:pt x="187" y="128"/>
                      </a:lnTo>
                      <a:lnTo>
                        <a:pt x="189" y="121"/>
                      </a:lnTo>
                      <a:lnTo>
                        <a:pt x="191" y="117"/>
                      </a:lnTo>
                      <a:lnTo>
                        <a:pt x="194" y="113"/>
                      </a:lnTo>
                      <a:lnTo>
                        <a:pt x="197" y="110"/>
                      </a:lnTo>
                      <a:lnTo>
                        <a:pt x="200" y="106"/>
                      </a:lnTo>
                      <a:lnTo>
                        <a:pt x="204" y="104"/>
                      </a:lnTo>
                      <a:lnTo>
                        <a:pt x="209" y="101"/>
                      </a:lnTo>
                      <a:lnTo>
                        <a:pt x="213" y="100"/>
                      </a:lnTo>
                      <a:lnTo>
                        <a:pt x="217" y="100"/>
                      </a:lnTo>
                      <a:lnTo>
                        <a:pt x="220" y="100"/>
                      </a:lnTo>
                      <a:lnTo>
                        <a:pt x="225" y="100"/>
                      </a:lnTo>
                      <a:lnTo>
                        <a:pt x="230" y="100"/>
                      </a:lnTo>
                      <a:lnTo>
                        <a:pt x="235" y="102"/>
                      </a:lnTo>
                      <a:lnTo>
                        <a:pt x="241" y="103"/>
                      </a:lnTo>
                      <a:lnTo>
                        <a:pt x="246" y="104"/>
                      </a:lnTo>
                      <a:lnTo>
                        <a:pt x="252" y="107"/>
                      </a:lnTo>
                      <a:lnTo>
                        <a:pt x="259" y="110"/>
                      </a:lnTo>
                      <a:lnTo>
                        <a:pt x="265" y="113"/>
                      </a:lnTo>
                      <a:lnTo>
                        <a:pt x="271" y="116"/>
                      </a:lnTo>
                      <a:lnTo>
                        <a:pt x="278" y="118"/>
                      </a:lnTo>
                      <a:lnTo>
                        <a:pt x="282" y="121"/>
                      </a:lnTo>
                      <a:lnTo>
                        <a:pt x="289" y="125"/>
                      </a:lnTo>
                      <a:lnTo>
                        <a:pt x="287" y="116"/>
                      </a:lnTo>
                      <a:lnTo>
                        <a:pt x="285" y="110"/>
                      </a:lnTo>
                      <a:lnTo>
                        <a:pt x="283" y="105"/>
                      </a:lnTo>
                      <a:lnTo>
                        <a:pt x="281" y="99"/>
                      </a:lnTo>
                      <a:lnTo>
                        <a:pt x="278" y="95"/>
                      </a:lnTo>
                      <a:lnTo>
                        <a:pt x="276" y="91"/>
                      </a:lnTo>
                      <a:lnTo>
                        <a:pt x="273" y="86"/>
                      </a:lnTo>
                      <a:lnTo>
                        <a:pt x="271" y="80"/>
                      </a:lnTo>
                      <a:lnTo>
                        <a:pt x="267" y="75"/>
                      </a:lnTo>
                      <a:lnTo>
                        <a:pt x="265" y="70"/>
                      </a:lnTo>
                      <a:lnTo>
                        <a:pt x="261" y="66"/>
                      </a:lnTo>
                      <a:lnTo>
                        <a:pt x="256" y="60"/>
                      </a:lnTo>
                      <a:lnTo>
                        <a:pt x="250" y="55"/>
                      </a:lnTo>
                      <a:lnTo>
                        <a:pt x="242" y="50"/>
                      </a:lnTo>
                      <a:lnTo>
                        <a:pt x="234" y="45"/>
                      </a:lnTo>
                      <a:lnTo>
                        <a:pt x="227" y="39"/>
                      </a:lnTo>
                      <a:lnTo>
                        <a:pt x="219" y="35"/>
                      </a:lnTo>
                      <a:lnTo>
                        <a:pt x="213" y="32"/>
                      </a:lnTo>
                      <a:lnTo>
                        <a:pt x="205" y="29"/>
                      </a:lnTo>
                      <a:lnTo>
                        <a:pt x="198" y="26"/>
                      </a:lnTo>
                      <a:lnTo>
                        <a:pt x="192" y="23"/>
                      </a:lnTo>
                      <a:lnTo>
                        <a:pt x="184" y="21"/>
                      </a:lnTo>
                      <a:lnTo>
                        <a:pt x="175" y="19"/>
                      </a:lnTo>
                      <a:lnTo>
                        <a:pt x="169" y="16"/>
                      </a:lnTo>
                      <a:lnTo>
                        <a:pt x="163" y="13"/>
                      </a:lnTo>
                      <a:lnTo>
                        <a:pt x="156" y="11"/>
                      </a:lnTo>
                      <a:lnTo>
                        <a:pt x="149" y="8"/>
                      </a:lnTo>
                      <a:lnTo>
                        <a:pt x="142" y="5"/>
                      </a:lnTo>
                      <a:lnTo>
                        <a:pt x="136" y="2"/>
                      </a:lnTo>
                      <a:lnTo>
                        <a:pt x="131" y="1"/>
                      </a:lnTo>
                      <a:lnTo>
                        <a:pt x="122" y="0"/>
                      </a:lnTo>
                      <a:lnTo>
                        <a:pt x="115" y="0"/>
                      </a:lnTo>
                      <a:lnTo>
                        <a:pt x="106" y="0"/>
                      </a:lnTo>
                      <a:lnTo>
                        <a:pt x="96" y="1"/>
                      </a:lnTo>
                      <a:lnTo>
                        <a:pt x="85" y="2"/>
                      </a:lnTo>
                      <a:lnTo>
                        <a:pt x="75" y="2"/>
                      </a:lnTo>
                      <a:lnTo>
                        <a:pt x="69" y="6"/>
                      </a:lnTo>
                      <a:lnTo>
                        <a:pt x="64" y="8"/>
                      </a:lnTo>
                      <a:lnTo>
                        <a:pt x="60" y="10"/>
                      </a:lnTo>
                      <a:lnTo>
                        <a:pt x="54" y="12"/>
                      </a:lnTo>
                      <a:lnTo>
                        <a:pt x="46" y="16"/>
                      </a:lnTo>
                      <a:lnTo>
                        <a:pt x="39" y="20"/>
                      </a:lnTo>
                      <a:lnTo>
                        <a:pt x="33" y="23"/>
                      </a:lnTo>
                      <a:lnTo>
                        <a:pt x="28" y="27"/>
                      </a:lnTo>
                      <a:lnTo>
                        <a:pt x="23" y="31"/>
                      </a:lnTo>
                      <a:lnTo>
                        <a:pt x="18" y="33"/>
                      </a:lnTo>
                      <a:lnTo>
                        <a:pt x="13" y="39"/>
                      </a:lnTo>
                      <a:lnTo>
                        <a:pt x="8" y="45"/>
                      </a:lnTo>
                      <a:lnTo>
                        <a:pt x="6" y="51"/>
                      </a:lnTo>
                      <a:lnTo>
                        <a:pt x="5" y="55"/>
                      </a:lnTo>
                      <a:lnTo>
                        <a:pt x="5" y="63"/>
                      </a:lnTo>
                      <a:lnTo>
                        <a:pt x="5" y="69"/>
                      </a:lnTo>
                      <a:lnTo>
                        <a:pt x="5" y="73"/>
                      </a:lnTo>
                      <a:lnTo>
                        <a:pt x="3" y="78"/>
                      </a:lnTo>
                      <a:lnTo>
                        <a:pt x="0" y="82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97" name="Freeform 141">
                  <a:extLst>
                    <a:ext uri="{FF2B5EF4-FFF2-40B4-BE49-F238E27FC236}">
                      <a16:creationId xmlns:a16="http://schemas.microsoft.com/office/drawing/2014/main" id="{957DCA85-FBB4-E88F-DB47-836306C2AC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7" y="3505"/>
                  <a:ext cx="114" cy="54"/>
                </a:xfrm>
                <a:custGeom>
                  <a:avLst/>
                  <a:gdLst>
                    <a:gd name="T0" fmla="*/ 5 w 114"/>
                    <a:gd name="T1" fmla="*/ 4 h 54"/>
                    <a:gd name="T2" fmla="*/ 12 w 114"/>
                    <a:gd name="T3" fmla="*/ 7 h 54"/>
                    <a:gd name="T4" fmla="*/ 21 w 114"/>
                    <a:gd name="T5" fmla="*/ 13 h 54"/>
                    <a:gd name="T6" fmla="*/ 27 w 114"/>
                    <a:gd name="T7" fmla="*/ 19 h 54"/>
                    <a:gd name="T8" fmla="*/ 32 w 114"/>
                    <a:gd name="T9" fmla="*/ 27 h 54"/>
                    <a:gd name="T10" fmla="*/ 44 w 114"/>
                    <a:gd name="T11" fmla="*/ 28 h 54"/>
                    <a:gd name="T12" fmla="*/ 52 w 114"/>
                    <a:gd name="T13" fmla="*/ 31 h 54"/>
                    <a:gd name="T14" fmla="*/ 61 w 114"/>
                    <a:gd name="T15" fmla="*/ 34 h 54"/>
                    <a:gd name="T16" fmla="*/ 68 w 114"/>
                    <a:gd name="T17" fmla="*/ 38 h 54"/>
                    <a:gd name="T18" fmla="*/ 76 w 114"/>
                    <a:gd name="T19" fmla="*/ 40 h 54"/>
                    <a:gd name="T20" fmla="*/ 84 w 114"/>
                    <a:gd name="T21" fmla="*/ 44 h 54"/>
                    <a:gd name="T22" fmla="*/ 97 w 114"/>
                    <a:gd name="T23" fmla="*/ 47 h 54"/>
                    <a:gd name="T24" fmla="*/ 113 w 114"/>
                    <a:gd name="T25" fmla="*/ 53 h 54"/>
                    <a:gd name="T26" fmla="*/ 107 w 114"/>
                    <a:gd name="T27" fmla="*/ 40 h 54"/>
                    <a:gd name="T28" fmla="*/ 103 w 114"/>
                    <a:gd name="T29" fmla="*/ 33 h 54"/>
                    <a:gd name="T30" fmla="*/ 100 w 114"/>
                    <a:gd name="T31" fmla="*/ 33 h 54"/>
                    <a:gd name="T32" fmla="*/ 98 w 114"/>
                    <a:gd name="T33" fmla="*/ 33 h 54"/>
                    <a:gd name="T34" fmla="*/ 92 w 114"/>
                    <a:gd name="T35" fmla="*/ 22 h 54"/>
                    <a:gd name="T36" fmla="*/ 90 w 114"/>
                    <a:gd name="T37" fmla="*/ 30 h 54"/>
                    <a:gd name="T38" fmla="*/ 83 w 114"/>
                    <a:gd name="T39" fmla="*/ 20 h 54"/>
                    <a:gd name="T40" fmla="*/ 76 w 114"/>
                    <a:gd name="T41" fmla="*/ 13 h 54"/>
                    <a:gd name="T42" fmla="*/ 66 w 114"/>
                    <a:gd name="T43" fmla="*/ 10 h 54"/>
                    <a:gd name="T44" fmla="*/ 69 w 114"/>
                    <a:gd name="T45" fmla="*/ 16 h 54"/>
                    <a:gd name="T46" fmla="*/ 70 w 114"/>
                    <a:gd name="T47" fmla="*/ 23 h 54"/>
                    <a:gd name="T48" fmla="*/ 63 w 114"/>
                    <a:gd name="T49" fmla="*/ 14 h 54"/>
                    <a:gd name="T50" fmla="*/ 54 w 114"/>
                    <a:gd name="T51" fmla="*/ 6 h 54"/>
                    <a:gd name="T52" fmla="*/ 45 w 114"/>
                    <a:gd name="T53" fmla="*/ 1 h 54"/>
                    <a:gd name="T54" fmla="*/ 50 w 114"/>
                    <a:gd name="T55" fmla="*/ 11 h 54"/>
                    <a:gd name="T56" fmla="*/ 54 w 114"/>
                    <a:gd name="T57" fmla="*/ 18 h 54"/>
                    <a:gd name="T58" fmla="*/ 52 w 114"/>
                    <a:gd name="T59" fmla="*/ 18 h 54"/>
                    <a:gd name="T60" fmla="*/ 46 w 114"/>
                    <a:gd name="T61" fmla="*/ 11 h 54"/>
                    <a:gd name="T62" fmla="*/ 38 w 114"/>
                    <a:gd name="T63" fmla="*/ 5 h 54"/>
                    <a:gd name="T64" fmla="*/ 28 w 114"/>
                    <a:gd name="T65" fmla="*/ 1 h 54"/>
                    <a:gd name="T66" fmla="*/ 27 w 114"/>
                    <a:gd name="T67" fmla="*/ 3 h 54"/>
                    <a:gd name="T68" fmla="*/ 31 w 114"/>
                    <a:gd name="T69" fmla="*/ 11 h 54"/>
                    <a:gd name="T70" fmla="*/ 21 w 114"/>
                    <a:gd name="T71" fmla="*/ 5 h 54"/>
                    <a:gd name="T72" fmla="*/ 11 w 114"/>
                    <a:gd name="T73" fmla="*/ 3 h 54"/>
                    <a:gd name="T74" fmla="*/ 0 w 114"/>
                    <a:gd name="T75" fmla="*/ 3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14" h="54">
                      <a:moveTo>
                        <a:pt x="0" y="3"/>
                      </a:moveTo>
                      <a:lnTo>
                        <a:pt x="5" y="4"/>
                      </a:lnTo>
                      <a:lnTo>
                        <a:pt x="9" y="5"/>
                      </a:lnTo>
                      <a:lnTo>
                        <a:pt x="12" y="7"/>
                      </a:lnTo>
                      <a:lnTo>
                        <a:pt x="17" y="10"/>
                      </a:lnTo>
                      <a:lnTo>
                        <a:pt x="21" y="13"/>
                      </a:lnTo>
                      <a:lnTo>
                        <a:pt x="24" y="16"/>
                      </a:lnTo>
                      <a:lnTo>
                        <a:pt x="27" y="19"/>
                      </a:lnTo>
                      <a:lnTo>
                        <a:pt x="29" y="22"/>
                      </a:lnTo>
                      <a:lnTo>
                        <a:pt x="32" y="27"/>
                      </a:lnTo>
                      <a:lnTo>
                        <a:pt x="39" y="27"/>
                      </a:lnTo>
                      <a:lnTo>
                        <a:pt x="44" y="28"/>
                      </a:lnTo>
                      <a:lnTo>
                        <a:pt x="48" y="29"/>
                      </a:lnTo>
                      <a:lnTo>
                        <a:pt x="52" y="31"/>
                      </a:lnTo>
                      <a:lnTo>
                        <a:pt x="56" y="32"/>
                      </a:lnTo>
                      <a:lnTo>
                        <a:pt x="61" y="34"/>
                      </a:lnTo>
                      <a:lnTo>
                        <a:pt x="65" y="36"/>
                      </a:lnTo>
                      <a:lnTo>
                        <a:pt x="68" y="38"/>
                      </a:lnTo>
                      <a:lnTo>
                        <a:pt x="73" y="39"/>
                      </a:lnTo>
                      <a:lnTo>
                        <a:pt x="76" y="40"/>
                      </a:lnTo>
                      <a:lnTo>
                        <a:pt x="80" y="42"/>
                      </a:lnTo>
                      <a:lnTo>
                        <a:pt x="84" y="44"/>
                      </a:lnTo>
                      <a:lnTo>
                        <a:pt x="89" y="45"/>
                      </a:lnTo>
                      <a:lnTo>
                        <a:pt x="97" y="47"/>
                      </a:lnTo>
                      <a:lnTo>
                        <a:pt x="104" y="49"/>
                      </a:lnTo>
                      <a:lnTo>
                        <a:pt x="113" y="53"/>
                      </a:lnTo>
                      <a:lnTo>
                        <a:pt x="110" y="46"/>
                      </a:lnTo>
                      <a:lnTo>
                        <a:pt x="107" y="40"/>
                      </a:lnTo>
                      <a:lnTo>
                        <a:pt x="105" y="37"/>
                      </a:lnTo>
                      <a:lnTo>
                        <a:pt x="103" y="33"/>
                      </a:lnTo>
                      <a:lnTo>
                        <a:pt x="99" y="28"/>
                      </a:lnTo>
                      <a:lnTo>
                        <a:pt x="100" y="33"/>
                      </a:lnTo>
                      <a:lnTo>
                        <a:pt x="99" y="38"/>
                      </a:lnTo>
                      <a:lnTo>
                        <a:pt x="98" y="33"/>
                      </a:lnTo>
                      <a:lnTo>
                        <a:pt x="95" y="28"/>
                      </a:lnTo>
                      <a:lnTo>
                        <a:pt x="92" y="22"/>
                      </a:lnTo>
                      <a:lnTo>
                        <a:pt x="91" y="27"/>
                      </a:lnTo>
                      <a:lnTo>
                        <a:pt x="90" y="30"/>
                      </a:lnTo>
                      <a:lnTo>
                        <a:pt x="86" y="24"/>
                      </a:lnTo>
                      <a:lnTo>
                        <a:pt x="83" y="20"/>
                      </a:lnTo>
                      <a:lnTo>
                        <a:pt x="79" y="16"/>
                      </a:lnTo>
                      <a:lnTo>
                        <a:pt x="76" y="13"/>
                      </a:lnTo>
                      <a:lnTo>
                        <a:pt x="72" y="12"/>
                      </a:lnTo>
                      <a:lnTo>
                        <a:pt x="66" y="10"/>
                      </a:lnTo>
                      <a:lnTo>
                        <a:pt x="68" y="13"/>
                      </a:lnTo>
                      <a:lnTo>
                        <a:pt x="69" y="16"/>
                      </a:lnTo>
                      <a:lnTo>
                        <a:pt x="70" y="20"/>
                      </a:lnTo>
                      <a:lnTo>
                        <a:pt x="70" y="23"/>
                      </a:lnTo>
                      <a:lnTo>
                        <a:pt x="66" y="18"/>
                      </a:lnTo>
                      <a:lnTo>
                        <a:pt x="63" y="14"/>
                      </a:lnTo>
                      <a:lnTo>
                        <a:pt x="58" y="10"/>
                      </a:lnTo>
                      <a:lnTo>
                        <a:pt x="54" y="6"/>
                      </a:lnTo>
                      <a:lnTo>
                        <a:pt x="50" y="4"/>
                      </a:lnTo>
                      <a:lnTo>
                        <a:pt x="45" y="1"/>
                      </a:lnTo>
                      <a:lnTo>
                        <a:pt x="48" y="6"/>
                      </a:lnTo>
                      <a:lnTo>
                        <a:pt x="50" y="11"/>
                      </a:lnTo>
                      <a:lnTo>
                        <a:pt x="52" y="14"/>
                      </a:lnTo>
                      <a:lnTo>
                        <a:pt x="54" y="18"/>
                      </a:lnTo>
                      <a:lnTo>
                        <a:pt x="55" y="22"/>
                      </a:lnTo>
                      <a:lnTo>
                        <a:pt x="52" y="18"/>
                      </a:lnTo>
                      <a:lnTo>
                        <a:pt x="48" y="13"/>
                      </a:lnTo>
                      <a:lnTo>
                        <a:pt x="46" y="11"/>
                      </a:lnTo>
                      <a:lnTo>
                        <a:pt x="43" y="8"/>
                      </a:lnTo>
                      <a:lnTo>
                        <a:pt x="38" y="5"/>
                      </a:lnTo>
                      <a:lnTo>
                        <a:pt x="33" y="3"/>
                      </a:lnTo>
                      <a:lnTo>
                        <a:pt x="28" y="1"/>
                      </a:lnTo>
                      <a:lnTo>
                        <a:pt x="23" y="0"/>
                      </a:lnTo>
                      <a:lnTo>
                        <a:pt x="27" y="3"/>
                      </a:lnTo>
                      <a:lnTo>
                        <a:pt x="30" y="9"/>
                      </a:lnTo>
                      <a:lnTo>
                        <a:pt x="31" y="11"/>
                      </a:lnTo>
                      <a:lnTo>
                        <a:pt x="26" y="7"/>
                      </a:lnTo>
                      <a:lnTo>
                        <a:pt x="21" y="5"/>
                      </a:lnTo>
                      <a:lnTo>
                        <a:pt x="17" y="4"/>
                      </a:lnTo>
                      <a:lnTo>
                        <a:pt x="11" y="3"/>
                      </a:lnTo>
                      <a:lnTo>
                        <a:pt x="7" y="2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10206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98" name="Freeform 142">
                  <a:extLst>
                    <a:ext uri="{FF2B5EF4-FFF2-40B4-BE49-F238E27FC236}">
                      <a16:creationId xmlns:a16="http://schemas.microsoft.com/office/drawing/2014/main" id="{157EA157-21AB-6F7E-F40F-8E8151F269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4" y="3799"/>
                  <a:ext cx="85" cy="59"/>
                </a:xfrm>
                <a:custGeom>
                  <a:avLst/>
                  <a:gdLst>
                    <a:gd name="T0" fmla="*/ 83 w 85"/>
                    <a:gd name="T1" fmla="*/ 5 h 59"/>
                    <a:gd name="T2" fmla="*/ 81 w 85"/>
                    <a:gd name="T3" fmla="*/ 8 h 59"/>
                    <a:gd name="T4" fmla="*/ 78 w 85"/>
                    <a:gd name="T5" fmla="*/ 13 h 59"/>
                    <a:gd name="T6" fmla="*/ 77 w 85"/>
                    <a:gd name="T7" fmla="*/ 15 h 59"/>
                    <a:gd name="T8" fmla="*/ 73 w 85"/>
                    <a:gd name="T9" fmla="*/ 19 h 59"/>
                    <a:gd name="T10" fmla="*/ 69 w 85"/>
                    <a:gd name="T11" fmla="*/ 23 h 59"/>
                    <a:gd name="T12" fmla="*/ 66 w 85"/>
                    <a:gd name="T13" fmla="*/ 25 h 59"/>
                    <a:gd name="T14" fmla="*/ 61 w 85"/>
                    <a:gd name="T15" fmla="*/ 30 h 59"/>
                    <a:gd name="T16" fmla="*/ 56 w 85"/>
                    <a:gd name="T17" fmla="*/ 34 h 59"/>
                    <a:gd name="T18" fmla="*/ 52 w 85"/>
                    <a:gd name="T19" fmla="*/ 36 h 59"/>
                    <a:gd name="T20" fmla="*/ 49 w 85"/>
                    <a:gd name="T21" fmla="*/ 39 h 59"/>
                    <a:gd name="T22" fmla="*/ 43 w 85"/>
                    <a:gd name="T23" fmla="*/ 42 h 59"/>
                    <a:gd name="T24" fmla="*/ 39 w 85"/>
                    <a:gd name="T25" fmla="*/ 44 h 59"/>
                    <a:gd name="T26" fmla="*/ 33 w 85"/>
                    <a:gd name="T27" fmla="*/ 47 h 59"/>
                    <a:gd name="T28" fmla="*/ 26 w 85"/>
                    <a:gd name="T29" fmla="*/ 50 h 59"/>
                    <a:gd name="T30" fmla="*/ 20 w 85"/>
                    <a:gd name="T31" fmla="*/ 53 h 59"/>
                    <a:gd name="T32" fmla="*/ 15 w 85"/>
                    <a:gd name="T33" fmla="*/ 53 h 59"/>
                    <a:gd name="T34" fmla="*/ 10 w 85"/>
                    <a:gd name="T35" fmla="*/ 55 h 59"/>
                    <a:gd name="T36" fmla="*/ 6 w 85"/>
                    <a:gd name="T37" fmla="*/ 57 h 59"/>
                    <a:gd name="T38" fmla="*/ 0 w 85"/>
                    <a:gd name="T39" fmla="*/ 58 h 59"/>
                    <a:gd name="T40" fmla="*/ 6 w 85"/>
                    <a:gd name="T41" fmla="*/ 54 h 59"/>
                    <a:gd name="T42" fmla="*/ 10 w 85"/>
                    <a:gd name="T43" fmla="*/ 51 h 59"/>
                    <a:gd name="T44" fmla="*/ 14 w 85"/>
                    <a:gd name="T45" fmla="*/ 47 h 59"/>
                    <a:gd name="T46" fmla="*/ 18 w 85"/>
                    <a:gd name="T47" fmla="*/ 44 h 59"/>
                    <a:gd name="T48" fmla="*/ 21 w 85"/>
                    <a:gd name="T49" fmla="*/ 40 h 59"/>
                    <a:gd name="T50" fmla="*/ 27 w 85"/>
                    <a:gd name="T51" fmla="*/ 34 h 59"/>
                    <a:gd name="T52" fmla="*/ 34 w 85"/>
                    <a:gd name="T53" fmla="*/ 29 h 59"/>
                    <a:gd name="T54" fmla="*/ 43 w 85"/>
                    <a:gd name="T55" fmla="*/ 21 h 59"/>
                    <a:gd name="T56" fmla="*/ 48 w 85"/>
                    <a:gd name="T57" fmla="*/ 16 h 59"/>
                    <a:gd name="T58" fmla="*/ 52 w 85"/>
                    <a:gd name="T59" fmla="*/ 13 h 59"/>
                    <a:gd name="T60" fmla="*/ 55 w 85"/>
                    <a:gd name="T61" fmla="*/ 10 h 59"/>
                    <a:gd name="T62" fmla="*/ 60 w 85"/>
                    <a:gd name="T63" fmla="*/ 7 h 59"/>
                    <a:gd name="T64" fmla="*/ 64 w 85"/>
                    <a:gd name="T65" fmla="*/ 5 h 59"/>
                    <a:gd name="T66" fmla="*/ 68 w 85"/>
                    <a:gd name="T67" fmla="*/ 4 h 59"/>
                    <a:gd name="T68" fmla="*/ 73 w 85"/>
                    <a:gd name="T69" fmla="*/ 3 h 59"/>
                    <a:gd name="T70" fmla="*/ 76 w 85"/>
                    <a:gd name="T71" fmla="*/ 1 h 59"/>
                    <a:gd name="T72" fmla="*/ 80 w 85"/>
                    <a:gd name="T73" fmla="*/ 0 h 59"/>
                    <a:gd name="T74" fmla="*/ 84 w 85"/>
                    <a:gd name="T75" fmla="*/ 0 h 59"/>
                    <a:gd name="T76" fmla="*/ 83 w 85"/>
                    <a:gd name="T77" fmla="*/ 5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85" h="59">
                      <a:moveTo>
                        <a:pt x="83" y="5"/>
                      </a:moveTo>
                      <a:lnTo>
                        <a:pt x="81" y="8"/>
                      </a:lnTo>
                      <a:lnTo>
                        <a:pt x="78" y="13"/>
                      </a:lnTo>
                      <a:lnTo>
                        <a:pt x="77" y="15"/>
                      </a:lnTo>
                      <a:lnTo>
                        <a:pt x="73" y="19"/>
                      </a:lnTo>
                      <a:lnTo>
                        <a:pt x="69" y="23"/>
                      </a:lnTo>
                      <a:lnTo>
                        <a:pt x="66" y="25"/>
                      </a:lnTo>
                      <a:lnTo>
                        <a:pt x="61" y="30"/>
                      </a:lnTo>
                      <a:lnTo>
                        <a:pt x="56" y="34"/>
                      </a:lnTo>
                      <a:lnTo>
                        <a:pt x="52" y="36"/>
                      </a:lnTo>
                      <a:lnTo>
                        <a:pt x="49" y="39"/>
                      </a:lnTo>
                      <a:lnTo>
                        <a:pt x="43" y="42"/>
                      </a:lnTo>
                      <a:lnTo>
                        <a:pt x="39" y="44"/>
                      </a:lnTo>
                      <a:lnTo>
                        <a:pt x="33" y="47"/>
                      </a:lnTo>
                      <a:lnTo>
                        <a:pt x="26" y="50"/>
                      </a:lnTo>
                      <a:lnTo>
                        <a:pt x="20" y="53"/>
                      </a:lnTo>
                      <a:lnTo>
                        <a:pt x="15" y="53"/>
                      </a:lnTo>
                      <a:lnTo>
                        <a:pt x="10" y="55"/>
                      </a:lnTo>
                      <a:lnTo>
                        <a:pt x="6" y="57"/>
                      </a:lnTo>
                      <a:lnTo>
                        <a:pt x="0" y="58"/>
                      </a:lnTo>
                      <a:lnTo>
                        <a:pt x="6" y="54"/>
                      </a:lnTo>
                      <a:lnTo>
                        <a:pt x="10" y="51"/>
                      </a:lnTo>
                      <a:lnTo>
                        <a:pt x="14" y="47"/>
                      </a:lnTo>
                      <a:lnTo>
                        <a:pt x="18" y="44"/>
                      </a:lnTo>
                      <a:lnTo>
                        <a:pt x="21" y="40"/>
                      </a:lnTo>
                      <a:lnTo>
                        <a:pt x="27" y="34"/>
                      </a:lnTo>
                      <a:lnTo>
                        <a:pt x="34" y="29"/>
                      </a:lnTo>
                      <a:lnTo>
                        <a:pt x="43" y="21"/>
                      </a:lnTo>
                      <a:lnTo>
                        <a:pt x="48" y="16"/>
                      </a:lnTo>
                      <a:lnTo>
                        <a:pt x="52" y="13"/>
                      </a:lnTo>
                      <a:lnTo>
                        <a:pt x="55" y="10"/>
                      </a:lnTo>
                      <a:lnTo>
                        <a:pt x="60" y="7"/>
                      </a:lnTo>
                      <a:lnTo>
                        <a:pt x="64" y="5"/>
                      </a:lnTo>
                      <a:lnTo>
                        <a:pt x="68" y="4"/>
                      </a:lnTo>
                      <a:lnTo>
                        <a:pt x="73" y="3"/>
                      </a:lnTo>
                      <a:lnTo>
                        <a:pt x="76" y="1"/>
                      </a:lnTo>
                      <a:lnTo>
                        <a:pt x="80" y="0"/>
                      </a:lnTo>
                      <a:lnTo>
                        <a:pt x="84" y="0"/>
                      </a:lnTo>
                      <a:lnTo>
                        <a:pt x="83" y="5"/>
                      </a:lnTo>
                    </a:path>
                  </a:pathLst>
                </a:custGeom>
                <a:solidFill>
                  <a:srgbClr val="FF6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99" name="Freeform 143">
                  <a:extLst>
                    <a:ext uri="{FF2B5EF4-FFF2-40B4-BE49-F238E27FC236}">
                      <a16:creationId xmlns:a16="http://schemas.microsoft.com/office/drawing/2014/main" id="{A454DD5D-264E-69CA-F236-B8235E7641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6" y="3829"/>
                  <a:ext cx="60" cy="23"/>
                </a:xfrm>
                <a:custGeom>
                  <a:avLst/>
                  <a:gdLst>
                    <a:gd name="T0" fmla="*/ 57 w 60"/>
                    <a:gd name="T1" fmla="*/ 2 h 23"/>
                    <a:gd name="T2" fmla="*/ 55 w 60"/>
                    <a:gd name="T3" fmla="*/ 3 h 23"/>
                    <a:gd name="T4" fmla="*/ 52 w 60"/>
                    <a:gd name="T5" fmla="*/ 6 h 23"/>
                    <a:gd name="T6" fmla="*/ 48 w 60"/>
                    <a:gd name="T7" fmla="*/ 8 h 23"/>
                    <a:gd name="T8" fmla="*/ 44 w 60"/>
                    <a:gd name="T9" fmla="*/ 9 h 23"/>
                    <a:gd name="T10" fmla="*/ 41 w 60"/>
                    <a:gd name="T11" fmla="*/ 11 h 23"/>
                    <a:gd name="T12" fmla="*/ 36 w 60"/>
                    <a:gd name="T13" fmla="*/ 13 h 23"/>
                    <a:gd name="T14" fmla="*/ 33 w 60"/>
                    <a:gd name="T15" fmla="*/ 15 h 23"/>
                    <a:gd name="T16" fmla="*/ 25 w 60"/>
                    <a:gd name="T17" fmla="*/ 17 h 23"/>
                    <a:gd name="T18" fmla="*/ 20 w 60"/>
                    <a:gd name="T19" fmla="*/ 19 h 23"/>
                    <a:gd name="T20" fmla="*/ 14 w 60"/>
                    <a:gd name="T21" fmla="*/ 20 h 23"/>
                    <a:gd name="T22" fmla="*/ 8 w 60"/>
                    <a:gd name="T23" fmla="*/ 21 h 23"/>
                    <a:gd name="T24" fmla="*/ 0 w 60"/>
                    <a:gd name="T25" fmla="*/ 22 h 23"/>
                    <a:gd name="T26" fmla="*/ 9 w 60"/>
                    <a:gd name="T27" fmla="*/ 18 h 23"/>
                    <a:gd name="T28" fmla="*/ 14 w 60"/>
                    <a:gd name="T29" fmla="*/ 16 h 23"/>
                    <a:gd name="T30" fmla="*/ 26 w 60"/>
                    <a:gd name="T31" fmla="*/ 10 h 23"/>
                    <a:gd name="T32" fmla="*/ 32 w 60"/>
                    <a:gd name="T33" fmla="*/ 8 h 23"/>
                    <a:gd name="T34" fmla="*/ 37 w 60"/>
                    <a:gd name="T35" fmla="*/ 5 h 23"/>
                    <a:gd name="T36" fmla="*/ 40 w 60"/>
                    <a:gd name="T37" fmla="*/ 3 h 23"/>
                    <a:gd name="T38" fmla="*/ 44 w 60"/>
                    <a:gd name="T39" fmla="*/ 3 h 23"/>
                    <a:gd name="T40" fmla="*/ 48 w 60"/>
                    <a:gd name="T41" fmla="*/ 2 h 23"/>
                    <a:gd name="T42" fmla="*/ 52 w 60"/>
                    <a:gd name="T43" fmla="*/ 2 h 23"/>
                    <a:gd name="T44" fmla="*/ 55 w 60"/>
                    <a:gd name="T45" fmla="*/ 2 h 23"/>
                    <a:gd name="T46" fmla="*/ 59 w 60"/>
                    <a:gd name="T47" fmla="*/ 0 h 23"/>
                    <a:gd name="T48" fmla="*/ 57 w 60"/>
                    <a:gd name="T49" fmla="*/ 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0" h="23">
                      <a:moveTo>
                        <a:pt x="57" y="2"/>
                      </a:moveTo>
                      <a:lnTo>
                        <a:pt x="55" y="3"/>
                      </a:lnTo>
                      <a:lnTo>
                        <a:pt x="52" y="6"/>
                      </a:lnTo>
                      <a:lnTo>
                        <a:pt x="48" y="8"/>
                      </a:lnTo>
                      <a:lnTo>
                        <a:pt x="44" y="9"/>
                      </a:lnTo>
                      <a:lnTo>
                        <a:pt x="41" y="11"/>
                      </a:lnTo>
                      <a:lnTo>
                        <a:pt x="36" y="13"/>
                      </a:lnTo>
                      <a:lnTo>
                        <a:pt x="33" y="15"/>
                      </a:lnTo>
                      <a:lnTo>
                        <a:pt x="25" y="17"/>
                      </a:lnTo>
                      <a:lnTo>
                        <a:pt x="20" y="19"/>
                      </a:lnTo>
                      <a:lnTo>
                        <a:pt x="14" y="20"/>
                      </a:lnTo>
                      <a:lnTo>
                        <a:pt x="8" y="21"/>
                      </a:lnTo>
                      <a:lnTo>
                        <a:pt x="0" y="22"/>
                      </a:lnTo>
                      <a:lnTo>
                        <a:pt x="9" y="18"/>
                      </a:lnTo>
                      <a:lnTo>
                        <a:pt x="14" y="16"/>
                      </a:lnTo>
                      <a:lnTo>
                        <a:pt x="26" y="10"/>
                      </a:lnTo>
                      <a:lnTo>
                        <a:pt x="32" y="8"/>
                      </a:lnTo>
                      <a:lnTo>
                        <a:pt x="37" y="5"/>
                      </a:lnTo>
                      <a:lnTo>
                        <a:pt x="40" y="3"/>
                      </a:lnTo>
                      <a:lnTo>
                        <a:pt x="44" y="3"/>
                      </a:lnTo>
                      <a:lnTo>
                        <a:pt x="48" y="2"/>
                      </a:lnTo>
                      <a:lnTo>
                        <a:pt x="52" y="2"/>
                      </a:lnTo>
                      <a:lnTo>
                        <a:pt x="55" y="2"/>
                      </a:lnTo>
                      <a:lnTo>
                        <a:pt x="59" y="0"/>
                      </a:lnTo>
                      <a:lnTo>
                        <a:pt x="57" y="2"/>
                      </a:lnTo>
                    </a:path>
                  </a:pathLst>
                </a:custGeom>
                <a:solidFill>
                  <a:srgbClr val="FF602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00" name="Freeform 144">
                  <a:extLst>
                    <a:ext uri="{FF2B5EF4-FFF2-40B4-BE49-F238E27FC236}">
                      <a16:creationId xmlns:a16="http://schemas.microsoft.com/office/drawing/2014/main" id="{D7EDB667-BBB0-55B6-E297-92B1BDD040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9" y="3834"/>
                  <a:ext cx="47" cy="17"/>
                </a:xfrm>
                <a:custGeom>
                  <a:avLst/>
                  <a:gdLst>
                    <a:gd name="T0" fmla="*/ 42 w 47"/>
                    <a:gd name="T1" fmla="*/ 3 h 17"/>
                    <a:gd name="T2" fmla="*/ 38 w 47"/>
                    <a:gd name="T3" fmla="*/ 4 h 17"/>
                    <a:gd name="T4" fmla="*/ 34 w 47"/>
                    <a:gd name="T5" fmla="*/ 6 h 17"/>
                    <a:gd name="T6" fmla="*/ 30 w 47"/>
                    <a:gd name="T7" fmla="*/ 9 h 17"/>
                    <a:gd name="T8" fmla="*/ 27 w 47"/>
                    <a:gd name="T9" fmla="*/ 11 h 17"/>
                    <a:gd name="T10" fmla="*/ 23 w 47"/>
                    <a:gd name="T11" fmla="*/ 12 h 17"/>
                    <a:gd name="T12" fmla="*/ 19 w 47"/>
                    <a:gd name="T13" fmla="*/ 14 h 17"/>
                    <a:gd name="T14" fmla="*/ 15 w 47"/>
                    <a:gd name="T15" fmla="*/ 16 h 17"/>
                    <a:gd name="T16" fmla="*/ 12 w 47"/>
                    <a:gd name="T17" fmla="*/ 16 h 17"/>
                    <a:gd name="T18" fmla="*/ 7 w 47"/>
                    <a:gd name="T19" fmla="*/ 16 h 17"/>
                    <a:gd name="T20" fmla="*/ 0 w 47"/>
                    <a:gd name="T21" fmla="*/ 14 h 17"/>
                    <a:gd name="T22" fmla="*/ 8 w 47"/>
                    <a:gd name="T23" fmla="*/ 12 h 17"/>
                    <a:gd name="T24" fmla="*/ 15 w 47"/>
                    <a:gd name="T25" fmla="*/ 12 h 17"/>
                    <a:gd name="T26" fmla="*/ 22 w 47"/>
                    <a:gd name="T27" fmla="*/ 9 h 17"/>
                    <a:gd name="T28" fmla="*/ 27 w 47"/>
                    <a:gd name="T29" fmla="*/ 6 h 17"/>
                    <a:gd name="T30" fmla="*/ 32 w 47"/>
                    <a:gd name="T31" fmla="*/ 4 h 17"/>
                    <a:gd name="T32" fmla="*/ 38 w 47"/>
                    <a:gd name="T33" fmla="*/ 1 h 17"/>
                    <a:gd name="T34" fmla="*/ 42 w 47"/>
                    <a:gd name="T35" fmla="*/ 1 h 17"/>
                    <a:gd name="T36" fmla="*/ 46 w 47"/>
                    <a:gd name="T37" fmla="*/ 0 h 17"/>
                    <a:gd name="T38" fmla="*/ 42 w 47"/>
                    <a:gd name="T39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7" h="17">
                      <a:moveTo>
                        <a:pt x="42" y="3"/>
                      </a:moveTo>
                      <a:lnTo>
                        <a:pt x="38" y="4"/>
                      </a:lnTo>
                      <a:lnTo>
                        <a:pt x="34" y="6"/>
                      </a:lnTo>
                      <a:lnTo>
                        <a:pt x="30" y="9"/>
                      </a:lnTo>
                      <a:lnTo>
                        <a:pt x="27" y="11"/>
                      </a:lnTo>
                      <a:lnTo>
                        <a:pt x="23" y="12"/>
                      </a:lnTo>
                      <a:lnTo>
                        <a:pt x="19" y="14"/>
                      </a:lnTo>
                      <a:lnTo>
                        <a:pt x="15" y="16"/>
                      </a:lnTo>
                      <a:lnTo>
                        <a:pt x="12" y="16"/>
                      </a:lnTo>
                      <a:lnTo>
                        <a:pt x="7" y="16"/>
                      </a:lnTo>
                      <a:lnTo>
                        <a:pt x="0" y="14"/>
                      </a:lnTo>
                      <a:lnTo>
                        <a:pt x="8" y="12"/>
                      </a:lnTo>
                      <a:lnTo>
                        <a:pt x="15" y="12"/>
                      </a:lnTo>
                      <a:lnTo>
                        <a:pt x="22" y="9"/>
                      </a:lnTo>
                      <a:lnTo>
                        <a:pt x="27" y="6"/>
                      </a:lnTo>
                      <a:lnTo>
                        <a:pt x="32" y="4"/>
                      </a:lnTo>
                      <a:lnTo>
                        <a:pt x="38" y="1"/>
                      </a:lnTo>
                      <a:lnTo>
                        <a:pt x="42" y="1"/>
                      </a:lnTo>
                      <a:lnTo>
                        <a:pt x="46" y="0"/>
                      </a:lnTo>
                      <a:lnTo>
                        <a:pt x="42" y="3"/>
                      </a:lnTo>
                    </a:path>
                  </a:pathLst>
                </a:custGeom>
                <a:solidFill>
                  <a:srgbClr val="FF602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01" name="Freeform 145">
                  <a:extLst>
                    <a:ext uri="{FF2B5EF4-FFF2-40B4-BE49-F238E27FC236}">
                      <a16:creationId xmlns:a16="http://schemas.microsoft.com/office/drawing/2014/main" id="{8EAACE25-BCB3-EB53-2167-D11F9AE291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4" y="3594"/>
                  <a:ext cx="193" cy="125"/>
                </a:xfrm>
                <a:custGeom>
                  <a:avLst/>
                  <a:gdLst>
                    <a:gd name="T0" fmla="*/ 10 w 193"/>
                    <a:gd name="T1" fmla="*/ 35 h 125"/>
                    <a:gd name="T2" fmla="*/ 18 w 193"/>
                    <a:gd name="T3" fmla="*/ 30 h 125"/>
                    <a:gd name="T4" fmla="*/ 25 w 193"/>
                    <a:gd name="T5" fmla="*/ 23 h 125"/>
                    <a:gd name="T6" fmla="*/ 32 w 193"/>
                    <a:gd name="T7" fmla="*/ 15 h 125"/>
                    <a:gd name="T8" fmla="*/ 40 w 193"/>
                    <a:gd name="T9" fmla="*/ 10 h 125"/>
                    <a:gd name="T10" fmla="*/ 48 w 193"/>
                    <a:gd name="T11" fmla="*/ 5 h 125"/>
                    <a:gd name="T12" fmla="*/ 57 w 193"/>
                    <a:gd name="T13" fmla="*/ 1 h 125"/>
                    <a:gd name="T14" fmla="*/ 66 w 193"/>
                    <a:gd name="T15" fmla="*/ 0 h 125"/>
                    <a:gd name="T16" fmla="*/ 74 w 193"/>
                    <a:gd name="T17" fmla="*/ 2 h 125"/>
                    <a:gd name="T18" fmla="*/ 84 w 193"/>
                    <a:gd name="T19" fmla="*/ 6 h 125"/>
                    <a:gd name="T20" fmla="*/ 97 w 193"/>
                    <a:gd name="T21" fmla="*/ 10 h 125"/>
                    <a:gd name="T22" fmla="*/ 112 w 193"/>
                    <a:gd name="T23" fmla="*/ 19 h 125"/>
                    <a:gd name="T24" fmla="*/ 126 w 193"/>
                    <a:gd name="T25" fmla="*/ 27 h 125"/>
                    <a:gd name="T26" fmla="*/ 137 w 193"/>
                    <a:gd name="T27" fmla="*/ 34 h 125"/>
                    <a:gd name="T28" fmla="*/ 145 w 193"/>
                    <a:gd name="T29" fmla="*/ 40 h 125"/>
                    <a:gd name="T30" fmla="*/ 157 w 193"/>
                    <a:gd name="T31" fmla="*/ 47 h 125"/>
                    <a:gd name="T32" fmla="*/ 169 w 193"/>
                    <a:gd name="T33" fmla="*/ 54 h 125"/>
                    <a:gd name="T34" fmla="*/ 177 w 193"/>
                    <a:gd name="T35" fmla="*/ 61 h 125"/>
                    <a:gd name="T36" fmla="*/ 185 w 193"/>
                    <a:gd name="T37" fmla="*/ 68 h 125"/>
                    <a:gd name="T38" fmla="*/ 191 w 193"/>
                    <a:gd name="T39" fmla="*/ 76 h 125"/>
                    <a:gd name="T40" fmla="*/ 191 w 193"/>
                    <a:gd name="T41" fmla="*/ 84 h 125"/>
                    <a:gd name="T42" fmla="*/ 185 w 193"/>
                    <a:gd name="T43" fmla="*/ 88 h 125"/>
                    <a:gd name="T44" fmla="*/ 179 w 193"/>
                    <a:gd name="T45" fmla="*/ 92 h 125"/>
                    <a:gd name="T46" fmla="*/ 177 w 193"/>
                    <a:gd name="T47" fmla="*/ 96 h 125"/>
                    <a:gd name="T48" fmla="*/ 180 w 193"/>
                    <a:gd name="T49" fmla="*/ 124 h 125"/>
                    <a:gd name="T50" fmla="*/ 169 w 193"/>
                    <a:gd name="T51" fmla="*/ 108 h 125"/>
                    <a:gd name="T52" fmla="*/ 154 w 193"/>
                    <a:gd name="T53" fmla="*/ 93 h 125"/>
                    <a:gd name="T54" fmla="*/ 141 w 193"/>
                    <a:gd name="T55" fmla="*/ 82 h 125"/>
                    <a:gd name="T56" fmla="*/ 129 w 193"/>
                    <a:gd name="T57" fmla="*/ 75 h 125"/>
                    <a:gd name="T58" fmla="*/ 112 w 193"/>
                    <a:gd name="T59" fmla="*/ 71 h 125"/>
                    <a:gd name="T60" fmla="*/ 102 w 193"/>
                    <a:gd name="T61" fmla="*/ 69 h 125"/>
                    <a:gd name="T62" fmla="*/ 102 w 193"/>
                    <a:gd name="T63" fmla="*/ 72 h 125"/>
                    <a:gd name="T64" fmla="*/ 108 w 193"/>
                    <a:gd name="T65" fmla="*/ 78 h 125"/>
                    <a:gd name="T66" fmla="*/ 81 w 193"/>
                    <a:gd name="T67" fmla="*/ 74 h 125"/>
                    <a:gd name="T68" fmla="*/ 59 w 193"/>
                    <a:gd name="T69" fmla="*/ 73 h 125"/>
                    <a:gd name="T70" fmla="*/ 40 w 193"/>
                    <a:gd name="T71" fmla="*/ 78 h 125"/>
                    <a:gd name="T72" fmla="*/ 18 w 193"/>
                    <a:gd name="T73" fmla="*/ 87 h 125"/>
                    <a:gd name="T74" fmla="*/ 2 w 193"/>
                    <a:gd name="T75" fmla="*/ 96 h 125"/>
                    <a:gd name="T76" fmla="*/ 1 w 193"/>
                    <a:gd name="T77" fmla="*/ 88 h 125"/>
                    <a:gd name="T78" fmla="*/ 0 w 193"/>
                    <a:gd name="T79" fmla="*/ 80 h 125"/>
                    <a:gd name="T80" fmla="*/ 2 w 193"/>
                    <a:gd name="T81" fmla="*/ 73 h 125"/>
                    <a:gd name="T82" fmla="*/ 6 w 193"/>
                    <a:gd name="T83" fmla="*/ 66 h 125"/>
                    <a:gd name="T84" fmla="*/ 9 w 193"/>
                    <a:gd name="T85" fmla="*/ 57 h 125"/>
                    <a:gd name="T86" fmla="*/ 10 w 193"/>
                    <a:gd name="T87" fmla="*/ 47 h 125"/>
                    <a:gd name="T88" fmla="*/ 10 w 193"/>
                    <a:gd name="T89" fmla="*/ 40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3" h="125">
                      <a:moveTo>
                        <a:pt x="5" y="36"/>
                      </a:moveTo>
                      <a:lnTo>
                        <a:pt x="10" y="35"/>
                      </a:lnTo>
                      <a:lnTo>
                        <a:pt x="14" y="32"/>
                      </a:lnTo>
                      <a:lnTo>
                        <a:pt x="18" y="30"/>
                      </a:lnTo>
                      <a:lnTo>
                        <a:pt x="22" y="26"/>
                      </a:lnTo>
                      <a:lnTo>
                        <a:pt x="25" y="23"/>
                      </a:lnTo>
                      <a:lnTo>
                        <a:pt x="29" y="19"/>
                      </a:lnTo>
                      <a:lnTo>
                        <a:pt x="32" y="15"/>
                      </a:lnTo>
                      <a:lnTo>
                        <a:pt x="36" y="12"/>
                      </a:lnTo>
                      <a:lnTo>
                        <a:pt x="40" y="10"/>
                      </a:lnTo>
                      <a:lnTo>
                        <a:pt x="44" y="7"/>
                      </a:lnTo>
                      <a:lnTo>
                        <a:pt x="48" y="5"/>
                      </a:lnTo>
                      <a:lnTo>
                        <a:pt x="52" y="2"/>
                      </a:lnTo>
                      <a:lnTo>
                        <a:pt x="57" y="1"/>
                      </a:lnTo>
                      <a:lnTo>
                        <a:pt x="61" y="0"/>
                      </a:lnTo>
                      <a:lnTo>
                        <a:pt x="66" y="0"/>
                      </a:lnTo>
                      <a:lnTo>
                        <a:pt x="69" y="1"/>
                      </a:lnTo>
                      <a:lnTo>
                        <a:pt x="74" y="2"/>
                      </a:lnTo>
                      <a:lnTo>
                        <a:pt x="80" y="4"/>
                      </a:lnTo>
                      <a:lnTo>
                        <a:pt x="84" y="6"/>
                      </a:lnTo>
                      <a:lnTo>
                        <a:pt x="91" y="8"/>
                      </a:lnTo>
                      <a:lnTo>
                        <a:pt x="97" y="10"/>
                      </a:lnTo>
                      <a:lnTo>
                        <a:pt x="103" y="14"/>
                      </a:lnTo>
                      <a:lnTo>
                        <a:pt x="112" y="19"/>
                      </a:lnTo>
                      <a:lnTo>
                        <a:pt x="120" y="24"/>
                      </a:lnTo>
                      <a:lnTo>
                        <a:pt x="126" y="27"/>
                      </a:lnTo>
                      <a:lnTo>
                        <a:pt x="132" y="31"/>
                      </a:lnTo>
                      <a:lnTo>
                        <a:pt x="137" y="34"/>
                      </a:lnTo>
                      <a:lnTo>
                        <a:pt x="142" y="37"/>
                      </a:lnTo>
                      <a:lnTo>
                        <a:pt x="145" y="40"/>
                      </a:lnTo>
                      <a:lnTo>
                        <a:pt x="151" y="43"/>
                      </a:lnTo>
                      <a:lnTo>
                        <a:pt x="157" y="47"/>
                      </a:lnTo>
                      <a:lnTo>
                        <a:pt x="162" y="51"/>
                      </a:lnTo>
                      <a:lnTo>
                        <a:pt x="169" y="54"/>
                      </a:lnTo>
                      <a:lnTo>
                        <a:pt x="174" y="58"/>
                      </a:lnTo>
                      <a:lnTo>
                        <a:pt x="177" y="61"/>
                      </a:lnTo>
                      <a:lnTo>
                        <a:pt x="181" y="64"/>
                      </a:lnTo>
                      <a:lnTo>
                        <a:pt x="185" y="68"/>
                      </a:lnTo>
                      <a:lnTo>
                        <a:pt x="188" y="72"/>
                      </a:lnTo>
                      <a:lnTo>
                        <a:pt x="191" y="76"/>
                      </a:lnTo>
                      <a:lnTo>
                        <a:pt x="192" y="80"/>
                      </a:lnTo>
                      <a:lnTo>
                        <a:pt x="191" y="84"/>
                      </a:lnTo>
                      <a:lnTo>
                        <a:pt x="189" y="86"/>
                      </a:lnTo>
                      <a:lnTo>
                        <a:pt x="185" y="88"/>
                      </a:lnTo>
                      <a:lnTo>
                        <a:pt x="182" y="90"/>
                      </a:lnTo>
                      <a:lnTo>
                        <a:pt x="179" y="92"/>
                      </a:lnTo>
                      <a:lnTo>
                        <a:pt x="177" y="93"/>
                      </a:lnTo>
                      <a:lnTo>
                        <a:pt x="177" y="96"/>
                      </a:lnTo>
                      <a:lnTo>
                        <a:pt x="177" y="98"/>
                      </a:lnTo>
                      <a:lnTo>
                        <a:pt x="180" y="124"/>
                      </a:lnTo>
                      <a:lnTo>
                        <a:pt x="174" y="114"/>
                      </a:lnTo>
                      <a:lnTo>
                        <a:pt x="169" y="108"/>
                      </a:lnTo>
                      <a:lnTo>
                        <a:pt x="163" y="102"/>
                      </a:lnTo>
                      <a:lnTo>
                        <a:pt x="154" y="93"/>
                      </a:lnTo>
                      <a:lnTo>
                        <a:pt x="146" y="87"/>
                      </a:lnTo>
                      <a:lnTo>
                        <a:pt x="141" y="82"/>
                      </a:lnTo>
                      <a:lnTo>
                        <a:pt x="135" y="79"/>
                      </a:lnTo>
                      <a:lnTo>
                        <a:pt x="129" y="75"/>
                      </a:lnTo>
                      <a:lnTo>
                        <a:pt x="121" y="72"/>
                      </a:lnTo>
                      <a:lnTo>
                        <a:pt x="112" y="71"/>
                      </a:lnTo>
                      <a:lnTo>
                        <a:pt x="105" y="70"/>
                      </a:lnTo>
                      <a:lnTo>
                        <a:pt x="102" y="69"/>
                      </a:lnTo>
                      <a:lnTo>
                        <a:pt x="101" y="71"/>
                      </a:lnTo>
                      <a:lnTo>
                        <a:pt x="102" y="72"/>
                      </a:lnTo>
                      <a:lnTo>
                        <a:pt x="103" y="73"/>
                      </a:lnTo>
                      <a:lnTo>
                        <a:pt x="108" y="78"/>
                      </a:lnTo>
                      <a:lnTo>
                        <a:pt x="94" y="75"/>
                      </a:lnTo>
                      <a:lnTo>
                        <a:pt x="81" y="74"/>
                      </a:lnTo>
                      <a:lnTo>
                        <a:pt x="70" y="73"/>
                      </a:lnTo>
                      <a:lnTo>
                        <a:pt x="59" y="73"/>
                      </a:lnTo>
                      <a:lnTo>
                        <a:pt x="50" y="75"/>
                      </a:lnTo>
                      <a:lnTo>
                        <a:pt x="40" y="78"/>
                      </a:lnTo>
                      <a:lnTo>
                        <a:pt x="28" y="82"/>
                      </a:lnTo>
                      <a:lnTo>
                        <a:pt x="18" y="87"/>
                      </a:lnTo>
                      <a:lnTo>
                        <a:pt x="11" y="92"/>
                      </a:lnTo>
                      <a:lnTo>
                        <a:pt x="2" y="96"/>
                      </a:lnTo>
                      <a:lnTo>
                        <a:pt x="2" y="92"/>
                      </a:lnTo>
                      <a:lnTo>
                        <a:pt x="1" y="88"/>
                      </a:lnTo>
                      <a:lnTo>
                        <a:pt x="0" y="84"/>
                      </a:lnTo>
                      <a:lnTo>
                        <a:pt x="0" y="80"/>
                      </a:lnTo>
                      <a:lnTo>
                        <a:pt x="1" y="76"/>
                      </a:lnTo>
                      <a:lnTo>
                        <a:pt x="2" y="73"/>
                      </a:lnTo>
                      <a:lnTo>
                        <a:pt x="4" y="70"/>
                      </a:lnTo>
                      <a:lnTo>
                        <a:pt x="6" y="66"/>
                      </a:lnTo>
                      <a:lnTo>
                        <a:pt x="8" y="62"/>
                      </a:lnTo>
                      <a:lnTo>
                        <a:pt x="9" y="57"/>
                      </a:lnTo>
                      <a:lnTo>
                        <a:pt x="10" y="52"/>
                      </a:lnTo>
                      <a:lnTo>
                        <a:pt x="10" y="47"/>
                      </a:lnTo>
                      <a:lnTo>
                        <a:pt x="10" y="43"/>
                      </a:lnTo>
                      <a:lnTo>
                        <a:pt x="10" y="40"/>
                      </a:lnTo>
                      <a:lnTo>
                        <a:pt x="5" y="3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02" name="Freeform 146">
                  <a:extLst>
                    <a:ext uri="{FF2B5EF4-FFF2-40B4-BE49-F238E27FC236}">
                      <a16:creationId xmlns:a16="http://schemas.microsoft.com/office/drawing/2014/main" id="{24681C7C-527F-80DE-8E44-8A113E7456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3" y="3677"/>
                  <a:ext cx="161" cy="147"/>
                </a:xfrm>
                <a:custGeom>
                  <a:avLst/>
                  <a:gdLst>
                    <a:gd name="T0" fmla="*/ 15 w 161"/>
                    <a:gd name="T1" fmla="*/ 22 h 147"/>
                    <a:gd name="T2" fmla="*/ 30 w 161"/>
                    <a:gd name="T3" fmla="*/ 13 h 147"/>
                    <a:gd name="T4" fmla="*/ 45 w 161"/>
                    <a:gd name="T5" fmla="*/ 7 h 147"/>
                    <a:gd name="T6" fmla="*/ 57 w 161"/>
                    <a:gd name="T7" fmla="*/ 2 h 147"/>
                    <a:gd name="T8" fmla="*/ 70 w 161"/>
                    <a:gd name="T9" fmla="*/ 0 h 147"/>
                    <a:gd name="T10" fmla="*/ 83 w 161"/>
                    <a:gd name="T11" fmla="*/ 0 h 147"/>
                    <a:gd name="T12" fmla="*/ 97 w 161"/>
                    <a:gd name="T13" fmla="*/ 1 h 147"/>
                    <a:gd name="T14" fmla="*/ 116 w 161"/>
                    <a:gd name="T15" fmla="*/ 3 h 147"/>
                    <a:gd name="T16" fmla="*/ 129 w 161"/>
                    <a:gd name="T17" fmla="*/ 10 h 147"/>
                    <a:gd name="T18" fmla="*/ 137 w 161"/>
                    <a:gd name="T19" fmla="*/ 19 h 147"/>
                    <a:gd name="T20" fmla="*/ 144 w 161"/>
                    <a:gd name="T21" fmla="*/ 31 h 147"/>
                    <a:gd name="T22" fmla="*/ 148 w 161"/>
                    <a:gd name="T23" fmla="*/ 47 h 147"/>
                    <a:gd name="T24" fmla="*/ 150 w 161"/>
                    <a:gd name="T25" fmla="*/ 56 h 147"/>
                    <a:gd name="T26" fmla="*/ 155 w 161"/>
                    <a:gd name="T27" fmla="*/ 63 h 147"/>
                    <a:gd name="T28" fmla="*/ 157 w 161"/>
                    <a:gd name="T29" fmla="*/ 69 h 147"/>
                    <a:gd name="T30" fmla="*/ 153 w 161"/>
                    <a:gd name="T31" fmla="*/ 76 h 147"/>
                    <a:gd name="T32" fmla="*/ 150 w 161"/>
                    <a:gd name="T33" fmla="*/ 84 h 147"/>
                    <a:gd name="T34" fmla="*/ 149 w 161"/>
                    <a:gd name="T35" fmla="*/ 92 h 147"/>
                    <a:gd name="T36" fmla="*/ 150 w 161"/>
                    <a:gd name="T37" fmla="*/ 101 h 147"/>
                    <a:gd name="T38" fmla="*/ 157 w 161"/>
                    <a:gd name="T39" fmla="*/ 113 h 147"/>
                    <a:gd name="T40" fmla="*/ 147 w 161"/>
                    <a:gd name="T41" fmla="*/ 116 h 147"/>
                    <a:gd name="T42" fmla="*/ 138 w 161"/>
                    <a:gd name="T43" fmla="*/ 121 h 147"/>
                    <a:gd name="T44" fmla="*/ 129 w 161"/>
                    <a:gd name="T45" fmla="*/ 127 h 147"/>
                    <a:gd name="T46" fmla="*/ 119 w 161"/>
                    <a:gd name="T47" fmla="*/ 134 h 147"/>
                    <a:gd name="T48" fmla="*/ 104 w 161"/>
                    <a:gd name="T49" fmla="*/ 140 h 147"/>
                    <a:gd name="T50" fmla="*/ 92 w 161"/>
                    <a:gd name="T51" fmla="*/ 144 h 147"/>
                    <a:gd name="T52" fmla="*/ 77 w 161"/>
                    <a:gd name="T53" fmla="*/ 146 h 147"/>
                    <a:gd name="T54" fmla="*/ 63 w 161"/>
                    <a:gd name="T55" fmla="*/ 145 h 147"/>
                    <a:gd name="T56" fmla="*/ 52 w 161"/>
                    <a:gd name="T57" fmla="*/ 144 h 147"/>
                    <a:gd name="T58" fmla="*/ 40 w 161"/>
                    <a:gd name="T59" fmla="*/ 140 h 147"/>
                    <a:gd name="T60" fmla="*/ 30 w 161"/>
                    <a:gd name="T61" fmla="*/ 133 h 147"/>
                    <a:gd name="T62" fmla="*/ 14 w 161"/>
                    <a:gd name="T63" fmla="*/ 122 h 147"/>
                    <a:gd name="T64" fmla="*/ 6 w 161"/>
                    <a:gd name="T65" fmla="*/ 110 h 147"/>
                    <a:gd name="T66" fmla="*/ 4 w 161"/>
                    <a:gd name="T67" fmla="*/ 99 h 147"/>
                    <a:gd name="T68" fmla="*/ 0 w 161"/>
                    <a:gd name="T69" fmla="*/ 72 h 147"/>
                    <a:gd name="T70" fmla="*/ 0 w 161"/>
                    <a:gd name="T71" fmla="*/ 50 h 147"/>
                    <a:gd name="T72" fmla="*/ 2 w 161"/>
                    <a:gd name="T73" fmla="*/ 44 h 147"/>
                    <a:gd name="T74" fmla="*/ 4 w 161"/>
                    <a:gd name="T75" fmla="*/ 36 h 147"/>
                    <a:gd name="T76" fmla="*/ 9 w 161"/>
                    <a:gd name="T77" fmla="*/ 28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61" h="147">
                      <a:moveTo>
                        <a:pt x="9" y="28"/>
                      </a:moveTo>
                      <a:lnTo>
                        <a:pt x="15" y="22"/>
                      </a:lnTo>
                      <a:lnTo>
                        <a:pt x="22" y="18"/>
                      </a:lnTo>
                      <a:lnTo>
                        <a:pt x="30" y="13"/>
                      </a:lnTo>
                      <a:lnTo>
                        <a:pt x="37" y="11"/>
                      </a:lnTo>
                      <a:lnTo>
                        <a:pt x="45" y="7"/>
                      </a:lnTo>
                      <a:lnTo>
                        <a:pt x="51" y="4"/>
                      </a:lnTo>
                      <a:lnTo>
                        <a:pt x="57" y="2"/>
                      </a:lnTo>
                      <a:lnTo>
                        <a:pt x="65" y="1"/>
                      </a:lnTo>
                      <a:lnTo>
                        <a:pt x="70" y="0"/>
                      </a:lnTo>
                      <a:lnTo>
                        <a:pt x="76" y="0"/>
                      </a:lnTo>
                      <a:lnTo>
                        <a:pt x="83" y="0"/>
                      </a:lnTo>
                      <a:lnTo>
                        <a:pt x="90" y="0"/>
                      </a:lnTo>
                      <a:lnTo>
                        <a:pt x="97" y="1"/>
                      </a:lnTo>
                      <a:lnTo>
                        <a:pt x="106" y="2"/>
                      </a:lnTo>
                      <a:lnTo>
                        <a:pt x="116" y="3"/>
                      </a:lnTo>
                      <a:lnTo>
                        <a:pt x="123" y="4"/>
                      </a:lnTo>
                      <a:lnTo>
                        <a:pt x="129" y="10"/>
                      </a:lnTo>
                      <a:lnTo>
                        <a:pt x="134" y="14"/>
                      </a:lnTo>
                      <a:lnTo>
                        <a:pt x="137" y="19"/>
                      </a:lnTo>
                      <a:lnTo>
                        <a:pt x="141" y="25"/>
                      </a:lnTo>
                      <a:lnTo>
                        <a:pt x="144" y="31"/>
                      </a:lnTo>
                      <a:lnTo>
                        <a:pt x="147" y="39"/>
                      </a:lnTo>
                      <a:lnTo>
                        <a:pt x="148" y="47"/>
                      </a:lnTo>
                      <a:lnTo>
                        <a:pt x="149" y="52"/>
                      </a:lnTo>
                      <a:lnTo>
                        <a:pt x="150" y="56"/>
                      </a:lnTo>
                      <a:lnTo>
                        <a:pt x="152" y="60"/>
                      </a:lnTo>
                      <a:lnTo>
                        <a:pt x="155" y="63"/>
                      </a:lnTo>
                      <a:lnTo>
                        <a:pt x="160" y="66"/>
                      </a:lnTo>
                      <a:lnTo>
                        <a:pt x="157" y="69"/>
                      </a:lnTo>
                      <a:lnTo>
                        <a:pt x="155" y="72"/>
                      </a:lnTo>
                      <a:lnTo>
                        <a:pt x="153" y="76"/>
                      </a:lnTo>
                      <a:lnTo>
                        <a:pt x="151" y="80"/>
                      </a:lnTo>
                      <a:lnTo>
                        <a:pt x="150" y="84"/>
                      </a:lnTo>
                      <a:lnTo>
                        <a:pt x="149" y="88"/>
                      </a:lnTo>
                      <a:lnTo>
                        <a:pt x="149" y="92"/>
                      </a:lnTo>
                      <a:lnTo>
                        <a:pt x="149" y="97"/>
                      </a:lnTo>
                      <a:lnTo>
                        <a:pt x="150" y="101"/>
                      </a:lnTo>
                      <a:lnTo>
                        <a:pt x="151" y="106"/>
                      </a:lnTo>
                      <a:lnTo>
                        <a:pt x="157" y="113"/>
                      </a:lnTo>
                      <a:lnTo>
                        <a:pt x="151" y="114"/>
                      </a:lnTo>
                      <a:lnTo>
                        <a:pt x="147" y="116"/>
                      </a:lnTo>
                      <a:lnTo>
                        <a:pt x="143" y="118"/>
                      </a:lnTo>
                      <a:lnTo>
                        <a:pt x="138" y="121"/>
                      </a:lnTo>
                      <a:lnTo>
                        <a:pt x="134" y="123"/>
                      </a:lnTo>
                      <a:lnTo>
                        <a:pt x="129" y="127"/>
                      </a:lnTo>
                      <a:lnTo>
                        <a:pt x="123" y="130"/>
                      </a:lnTo>
                      <a:lnTo>
                        <a:pt x="119" y="134"/>
                      </a:lnTo>
                      <a:lnTo>
                        <a:pt x="113" y="136"/>
                      </a:lnTo>
                      <a:lnTo>
                        <a:pt x="104" y="140"/>
                      </a:lnTo>
                      <a:lnTo>
                        <a:pt x="98" y="143"/>
                      </a:lnTo>
                      <a:lnTo>
                        <a:pt x="92" y="144"/>
                      </a:lnTo>
                      <a:lnTo>
                        <a:pt x="84" y="145"/>
                      </a:lnTo>
                      <a:lnTo>
                        <a:pt x="77" y="146"/>
                      </a:lnTo>
                      <a:lnTo>
                        <a:pt x="68" y="146"/>
                      </a:lnTo>
                      <a:lnTo>
                        <a:pt x="63" y="145"/>
                      </a:lnTo>
                      <a:lnTo>
                        <a:pt x="57" y="145"/>
                      </a:lnTo>
                      <a:lnTo>
                        <a:pt x="52" y="144"/>
                      </a:lnTo>
                      <a:lnTo>
                        <a:pt x="46" y="142"/>
                      </a:lnTo>
                      <a:lnTo>
                        <a:pt x="40" y="140"/>
                      </a:lnTo>
                      <a:lnTo>
                        <a:pt x="36" y="137"/>
                      </a:lnTo>
                      <a:lnTo>
                        <a:pt x="30" y="133"/>
                      </a:lnTo>
                      <a:lnTo>
                        <a:pt x="23" y="129"/>
                      </a:lnTo>
                      <a:lnTo>
                        <a:pt x="14" y="122"/>
                      </a:lnTo>
                      <a:lnTo>
                        <a:pt x="9" y="115"/>
                      </a:lnTo>
                      <a:lnTo>
                        <a:pt x="6" y="110"/>
                      </a:lnTo>
                      <a:lnTo>
                        <a:pt x="3" y="104"/>
                      </a:lnTo>
                      <a:lnTo>
                        <a:pt x="4" y="99"/>
                      </a:lnTo>
                      <a:lnTo>
                        <a:pt x="0" y="91"/>
                      </a:lnTo>
                      <a:lnTo>
                        <a:pt x="0" y="72"/>
                      </a:lnTo>
                      <a:lnTo>
                        <a:pt x="0" y="62"/>
                      </a:lnTo>
                      <a:lnTo>
                        <a:pt x="0" y="50"/>
                      </a:lnTo>
                      <a:lnTo>
                        <a:pt x="0" y="47"/>
                      </a:lnTo>
                      <a:lnTo>
                        <a:pt x="2" y="44"/>
                      </a:lnTo>
                      <a:lnTo>
                        <a:pt x="2" y="38"/>
                      </a:lnTo>
                      <a:lnTo>
                        <a:pt x="4" y="36"/>
                      </a:lnTo>
                      <a:lnTo>
                        <a:pt x="7" y="31"/>
                      </a:lnTo>
                      <a:lnTo>
                        <a:pt x="9" y="28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03" name="Freeform 147">
                  <a:extLst>
                    <a:ext uri="{FF2B5EF4-FFF2-40B4-BE49-F238E27FC236}">
                      <a16:creationId xmlns:a16="http://schemas.microsoft.com/office/drawing/2014/main" id="{D3F288BD-4EA6-229A-6C04-422C04BCEF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3" y="3735"/>
                  <a:ext cx="78" cy="55"/>
                </a:xfrm>
                <a:custGeom>
                  <a:avLst/>
                  <a:gdLst>
                    <a:gd name="T0" fmla="*/ 32 w 78"/>
                    <a:gd name="T1" fmla="*/ 4 h 55"/>
                    <a:gd name="T2" fmla="*/ 31 w 78"/>
                    <a:gd name="T3" fmla="*/ 7 h 55"/>
                    <a:gd name="T4" fmla="*/ 27 w 78"/>
                    <a:gd name="T5" fmla="*/ 11 h 55"/>
                    <a:gd name="T6" fmla="*/ 24 w 78"/>
                    <a:gd name="T7" fmla="*/ 14 h 55"/>
                    <a:gd name="T8" fmla="*/ 20 w 78"/>
                    <a:gd name="T9" fmla="*/ 14 h 55"/>
                    <a:gd name="T10" fmla="*/ 17 w 78"/>
                    <a:gd name="T11" fmla="*/ 14 h 55"/>
                    <a:gd name="T12" fmla="*/ 13 w 78"/>
                    <a:gd name="T13" fmla="*/ 14 h 55"/>
                    <a:gd name="T14" fmla="*/ 10 w 78"/>
                    <a:gd name="T15" fmla="*/ 14 h 55"/>
                    <a:gd name="T16" fmla="*/ 8 w 78"/>
                    <a:gd name="T17" fmla="*/ 13 h 55"/>
                    <a:gd name="T18" fmla="*/ 6 w 78"/>
                    <a:gd name="T19" fmla="*/ 15 h 55"/>
                    <a:gd name="T20" fmla="*/ 4 w 78"/>
                    <a:gd name="T21" fmla="*/ 19 h 55"/>
                    <a:gd name="T22" fmla="*/ 1 w 78"/>
                    <a:gd name="T23" fmla="*/ 23 h 55"/>
                    <a:gd name="T24" fmla="*/ 0 w 78"/>
                    <a:gd name="T25" fmla="*/ 27 h 55"/>
                    <a:gd name="T26" fmla="*/ 0 w 78"/>
                    <a:gd name="T27" fmla="*/ 32 h 55"/>
                    <a:gd name="T28" fmla="*/ 0 w 78"/>
                    <a:gd name="T29" fmla="*/ 36 h 55"/>
                    <a:gd name="T30" fmla="*/ 0 w 78"/>
                    <a:gd name="T31" fmla="*/ 41 h 55"/>
                    <a:gd name="T32" fmla="*/ 2 w 78"/>
                    <a:gd name="T33" fmla="*/ 45 h 55"/>
                    <a:gd name="T34" fmla="*/ 4 w 78"/>
                    <a:gd name="T35" fmla="*/ 49 h 55"/>
                    <a:gd name="T36" fmla="*/ 6 w 78"/>
                    <a:gd name="T37" fmla="*/ 50 h 55"/>
                    <a:gd name="T38" fmla="*/ 8 w 78"/>
                    <a:gd name="T39" fmla="*/ 54 h 55"/>
                    <a:gd name="T40" fmla="*/ 17 w 78"/>
                    <a:gd name="T41" fmla="*/ 54 h 55"/>
                    <a:gd name="T42" fmla="*/ 26 w 78"/>
                    <a:gd name="T43" fmla="*/ 54 h 55"/>
                    <a:gd name="T44" fmla="*/ 30 w 78"/>
                    <a:gd name="T45" fmla="*/ 54 h 55"/>
                    <a:gd name="T46" fmla="*/ 34 w 78"/>
                    <a:gd name="T47" fmla="*/ 53 h 55"/>
                    <a:gd name="T48" fmla="*/ 38 w 78"/>
                    <a:gd name="T49" fmla="*/ 53 h 55"/>
                    <a:gd name="T50" fmla="*/ 43 w 78"/>
                    <a:gd name="T51" fmla="*/ 52 h 55"/>
                    <a:gd name="T52" fmla="*/ 46 w 78"/>
                    <a:gd name="T53" fmla="*/ 51 h 55"/>
                    <a:gd name="T54" fmla="*/ 50 w 78"/>
                    <a:gd name="T55" fmla="*/ 50 h 55"/>
                    <a:gd name="T56" fmla="*/ 54 w 78"/>
                    <a:gd name="T57" fmla="*/ 49 h 55"/>
                    <a:gd name="T58" fmla="*/ 58 w 78"/>
                    <a:gd name="T59" fmla="*/ 47 h 55"/>
                    <a:gd name="T60" fmla="*/ 61 w 78"/>
                    <a:gd name="T61" fmla="*/ 46 h 55"/>
                    <a:gd name="T62" fmla="*/ 66 w 78"/>
                    <a:gd name="T63" fmla="*/ 43 h 55"/>
                    <a:gd name="T64" fmla="*/ 71 w 78"/>
                    <a:gd name="T65" fmla="*/ 41 h 55"/>
                    <a:gd name="T66" fmla="*/ 77 w 78"/>
                    <a:gd name="T67" fmla="*/ 38 h 55"/>
                    <a:gd name="T68" fmla="*/ 71 w 78"/>
                    <a:gd name="T69" fmla="*/ 38 h 55"/>
                    <a:gd name="T70" fmla="*/ 66 w 78"/>
                    <a:gd name="T71" fmla="*/ 37 h 55"/>
                    <a:gd name="T72" fmla="*/ 62 w 78"/>
                    <a:gd name="T73" fmla="*/ 36 h 55"/>
                    <a:gd name="T74" fmla="*/ 58 w 78"/>
                    <a:gd name="T75" fmla="*/ 33 h 55"/>
                    <a:gd name="T76" fmla="*/ 54 w 78"/>
                    <a:gd name="T77" fmla="*/ 32 h 55"/>
                    <a:gd name="T78" fmla="*/ 49 w 78"/>
                    <a:gd name="T79" fmla="*/ 30 h 55"/>
                    <a:gd name="T80" fmla="*/ 45 w 78"/>
                    <a:gd name="T81" fmla="*/ 26 h 55"/>
                    <a:gd name="T82" fmla="*/ 42 w 78"/>
                    <a:gd name="T83" fmla="*/ 23 h 55"/>
                    <a:gd name="T84" fmla="*/ 39 w 78"/>
                    <a:gd name="T85" fmla="*/ 20 h 55"/>
                    <a:gd name="T86" fmla="*/ 37 w 78"/>
                    <a:gd name="T87" fmla="*/ 16 h 55"/>
                    <a:gd name="T88" fmla="*/ 35 w 78"/>
                    <a:gd name="T89" fmla="*/ 13 h 55"/>
                    <a:gd name="T90" fmla="*/ 34 w 78"/>
                    <a:gd name="T91" fmla="*/ 8 h 55"/>
                    <a:gd name="T92" fmla="*/ 34 w 78"/>
                    <a:gd name="T93" fmla="*/ 5 h 55"/>
                    <a:gd name="T94" fmla="*/ 34 w 78"/>
                    <a:gd name="T95" fmla="*/ 0 h 55"/>
                    <a:gd name="T96" fmla="*/ 32 w 78"/>
                    <a:gd name="T97" fmla="*/ 4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8" h="55">
                      <a:moveTo>
                        <a:pt x="32" y="4"/>
                      </a:moveTo>
                      <a:lnTo>
                        <a:pt x="31" y="7"/>
                      </a:lnTo>
                      <a:lnTo>
                        <a:pt x="27" y="11"/>
                      </a:lnTo>
                      <a:lnTo>
                        <a:pt x="24" y="14"/>
                      </a:lnTo>
                      <a:lnTo>
                        <a:pt x="20" y="14"/>
                      </a:lnTo>
                      <a:lnTo>
                        <a:pt x="17" y="14"/>
                      </a:lnTo>
                      <a:lnTo>
                        <a:pt x="13" y="14"/>
                      </a:lnTo>
                      <a:lnTo>
                        <a:pt x="10" y="14"/>
                      </a:lnTo>
                      <a:lnTo>
                        <a:pt x="8" y="13"/>
                      </a:lnTo>
                      <a:lnTo>
                        <a:pt x="6" y="15"/>
                      </a:lnTo>
                      <a:lnTo>
                        <a:pt x="4" y="19"/>
                      </a:lnTo>
                      <a:lnTo>
                        <a:pt x="1" y="23"/>
                      </a:lnTo>
                      <a:lnTo>
                        <a:pt x="0" y="27"/>
                      </a:lnTo>
                      <a:lnTo>
                        <a:pt x="0" y="32"/>
                      </a:lnTo>
                      <a:lnTo>
                        <a:pt x="0" y="36"/>
                      </a:lnTo>
                      <a:lnTo>
                        <a:pt x="0" y="41"/>
                      </a:lnTo>
                      <a:lnTo>
                        <a:pt x="2" y="45"/>
                      </a:lnTo>
                      <a:lnTo>
                        <a:pt x="4" y="49"/>
                      </a:lnTo>
                      <a:lnTo>
                        <a:pt x="6" y="50"/>
                      </a:lnTo>
                      <a:lnTo>
                        <a:pt x="8" y="54"/>
                      </a:lnTo>
                      <a:lnTo>
                        <a:pt x="17" y="54"/>
                      </a:lnTo>
                      <a:lnTo>
                        <a:pt x="26" y="54"/>
                      </a:lnTo>
                      <a:lnTo>
                        <a:pt x="30" y="54"/>
                      </a:lnTo>
                      <a:lnTo>
                        <a:pt x="34" y="53"/>
                      </a:lnTo>
                      <a:lnTo>
                        <a:pt x="38" y="53"/>
                      </a:lnTo>
                      <a:lnTo>
                        <a:pt x="43" y="52"/>
                      </a:lnTo>
                      <a:lnTo>
                        <a:pt x="46" y="51"/>
                      </a:lnTo>
                      <a:lnTo>
                        <a:pt x="50" y="50"/>
                      </a:lnTo>
                      <a:lnTo>
                        <a:pt x="54" y="49"/>
                      </a:lnTo>
                      <a:lnTo>
                        <a:pt x="58" y="47"/>
                      </a:lnTo>
                      <a:lnTo>
                        <a:pt x="61" y="46"/>
                      </a:lnTo>
                      <a:lnTo>
                        <a:pt x="66" y="43"/>
                      </a:lnTo>
                      <a:lnTo>
                        <a:pt x="71" y="41"/>
                      </a:lnTo>
                      <a:lnTo>
                        <a:pt x="77" y="38"/>
                      </a:lnTo>
                      <a:lnTo>
                        <a:pt x="71" y="38"/>
                      </a:lnTo>
                      <a:lnTo>
                        <a:pt x="66" y="37"/>
                      </a:lnTo>
                      <a:lnTo>
                        <a:pt x="62" y="36"/>
                      </a:lnTo>
                      <a:lnTo>
                        <a:pt x="58" y="33"/>
                      </a:lnTo>
                      <a:lnTo>
                        <a:pt x="54" y="32"/>
                      </a:lnTo>
                      <a:lnTo>
                        <a:pt x="49" y="30"/>
                      </a:lnTo>
                      <a:lnTo>
                        <a:pt x="45" y="26"/>
                      </a:lnTo>
                      <a:lnTo>
                        <a:pt x="42" y="23"/>
                      </a:lnTo>
                      <a:lnTo>
                        <a:pt x="39" y="20"/>
                      </a:lnTo>
                      <a:lnTo>
                        <a:pt x="37" y="16"/>
                      </a:lnTo>
                      <a:lnTo>
                        <a:pt x="35" y="13"/>
                      </a:lnTo>
                      <a:lnTo>
                        <a:pt x="34" y="8"/>
                      </a:lnTo>
                      <a:lnTo>
                        <a:pt x="34" y="5"/>
                      </a:lnTo>
                      <a:lnTo>
                        <a:pt x="34" y="0"/>
                      </a:lnTo>
                      <a:lnTo>
                        <a:pt x="32" y="4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04" name="Freeform 148">
                  <a:extLst>
                    <a:ext uri="{FF2B5EF4-FFF2-40B4-BE49-F238E27FC236}">
                      <a16:creationId xmlns:a16="http://schemas.microsoft.com/office/drawing/2014/main" id="{91D25A44-BA8F-BE6E-B99D-EA9F67EA78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2" y="3668"/>
                  <a:ext cx="45" cy="100"/>
                </a:xfrm>
                <a:custGeom>
                  <a:avLst/>
                  <a:gdLst>
                    <a:gd name="T0" fmla="*/ 19 w 45"/>
                    <a:gd name="T1" fmla="*/ 0 h 100"/>
                    <a:gd name="T2" fmla="*/ 18 w 45"/>
                    <a:gd name="T3" fmla="*/ 4 h 100"/>
                    <a:gd name="T4" fmla="*/ 16 w 45"/>
                    <a:gd name="T5" fmla="*/ 8 h 100"/>
                    <a:gd name="T6" fmla="*/ 15 w 45"/>
                    <a:gd name="T7" fmla="*/ 11 h 100"/>
                    <a:gd name="T8" fmla="*/ 12 w 45"/>
                    <a:gd name="T9" fmla="*/ 15 h 100"/>
                    <a:gd name="T10" fmla="*/ 10 w 45"/>
                    <a:gd name="T11" fmla="*/ 18 h 100"/>
                    <a:gd name="T12" fmla="*/ 7 w 45"/>
                    <a:gd name="T13" fmla="*/ 20 h 100"/>
                    <a:gd name="T14" fmla="*/ 4 w 45"/>
                    <a:gd name="T15" fmla="*/ 22 h 100"/>
                    <a:gd name="T16" fmla="*/ 1 w 45"/>
                    <a:gd name="T17" fmla="*/ 25 h 100"/>
                    <a:gd name="T18" fmla="*/ 0 w 45"/>
                    <a:gd name="T19" fmla="*/ 26 h 100"/>
                    <a:gd name="T20" fmla="*/ 0 w 45"/>
                    <a:gd name="T21" fmla="*/ 30 h 100"/>
                    <a:gd name="T22" fmla="*/ 1 w 45"/>
                    <a:gd name="T23" fmla="*/ 34 h 100"/>
                    <a:gd name="T24" fmla="*/ 1 w 45"/>
                    <a:gd name="T25" fmla="*/ 39 h 100"/>
                    <a:gd name="T26" fmla="*/ 1 w 45"/>
                    <a:gd name="T27" fmla="*/ 43 h 100"/>
                    <a:gd name="T28" fmla="*/ 2 w 45"/>
                    <a:gd name="T29" fmla="*/ 47 h 100"/>
                    <a:gd name="T30" fmla="*/ 2 w 45"/>
                    <a:gd name="T31" fmla="*/ 59 h 100"/>
                    <a:gd name="T32" fmla="*/ 2 w 45"/>
                    <a:gd name="T33" fmla="*/ 64 h 100"/>
                    <a:gd name="T34" fmla="*/ 2 w 45"/>
                    <a:gd name="T35" fmla="*/ 70 h 100"/>
                    <a:gd name="T36" fmla="*/ 3 w 45"/>
                    <a:gd name="T37" fmla="*/ 74 h 100"/>
                    <a:gd name="T38" fmla="*/ 4 w 45"/>
                    <a:gd name="T39" fmla="*/ 79 h 100"/>
                    <a:gd name="T40" fmla="*/ 8 w 45"/>
                    <a:gd name="T41" fmla="*/ 84 h 100"/>
                    <a:gd name="T42" fmla="*/ 11 w 45"/>
                    <a:gd name="T43" fmla="*/ 88 h 100"/>
                    <a:gd name="T44" fmla="*/ 14 w 45"/>
                    <a:gd name="T45" fmla="*/ 91 h 100"/>
                    <a:gd name="T46" fmla="*/ 18 w 45"/>
                    <a:gd name="T47" fmla="*/ 92 h 100"/>
                    <a:gd name="T48" fmla="*/ 22 w 45"/>
                    <a:gd name="T49" fmla="*/ 95 h 100"/>
                    <a:gd name="T50" fmla="*/ 26 w 45"/>
                    <a:gd name="T51" fmla="*/ 97 h 100"/>
                    <a:gd name="T52" fmla="*/ 31 w 45"/>
                    <a:gd name="T53" fmla="*/ 98 h 100"/>
                    <a:gd name="T54" fmla="*/ 35 w 45"/>
                    <a:gd name="T55" fmla="*/ 99 h 100"/>
                    <a:gd name="T56" fmla="*/ 39 w 45"/>
                    <a:gd name="T57" fmla="*/ 98 h 100"/>
                    <a:gd name="T58" fmla="*/ 44 w 45"/>
                    <a:gd name="T59" fmla="*/ 93 h 100"/>
                    <a:gd name="T60" fmla="*/ 38 w 45"/>
                    <a:gd name="T61" fmla="*/ 91 h 100"/>
                    <a:gd name="T62" fmla="*/ 33 w 45"/>
                    <a:gd name="T63" fmla="*/ 90 h 100"/>
                    <a:gd name="T64" fmla="*/ 30 w 45"/>
                    <a:gd name="T65" fmla="*/ 85 h 100"/>
                    <a:gd name="T66" fmla="*/ 27 w 45"/>
                    <a:gd name="T67" fmla="*/ 81 h 100"/>
                    <a:gd name="T68" fmla="*/ 26 w 45"/>
                    <a:gd name="T69" fmla="*/ 76 h 100"/>
                    <a:gd name="T70" fmla="*/ 27 w 45"/>
                    <a:gd name="T71" fmla="*/ 73 h 100"/>
                    <a:gd name="T72" fmla="*/ 29 w 45"/>
                    <a:gd name="T73" fmla="*/ 68 h 100"/>
                    <a:gd name="T74" fmla="*/ 31 w 45"/>
                    <a:gd name="T75" fmla="*/ 64 h 100"/>
                    <a:gd name="T76" fmla="*/ 33 w 45"/>
                    <a:gd name="T77" fmla="*/ 61 h 100"/>
                    <a:gd name="T78" fmla="*/ 33 w 45"/>
                    <a:gd name="T79" fmla="*/ 57 h 100"/>
                    <a:gd name="T80" fmla="*/ 35 w 45"/>
                    <a:gd name="T81" fmla="*/ 52 h 100"/>
                    <a:gd name="T82" fmla="*/ 36 w 45"/>
                    <a:gd name="T83" fmla="*/ 47 h 100"/>
                    <a:gd name="T84" fmla="*/ 37 w 45"/>
                    <a:gd name="T85" fmla="*/ 42 h 100"/>
                    <a:gd name="T86" fmla="*/ 37 w 45"/>
                    <a:gd name="T87" fmla="*/ 39 h 100"/>
                    <a:gd name="T88" fmla="*/ 37 w 45"/>
                    <a:gd name="T89" fmla="*/ 34 h 100"/>
                    <a:gd name="T90" fmla="*/ 36 w 45"/>
                    <a:gd name="T91" fmla="*/ 30 h 100"/>
                    <a:gd name="T92" fmla="*/ 35 w 45"/>
                    <a:gd name="T93" fmla="*/ 26 h 100"/>
                    <a:gd name="T94" fmla="*/ 34 w 45"/>
                    <a:gd name="T95" fmla="*/ 22 h 100"/>
                    <a:gd name="T96" fmla="*/ 33 w 45"/>
                    <a:gd name="T97" fmla="*/ 17 h 100"/>
                    <a:gd name="T98" fmla="*/ 31 w 45"/>
                    <a:gd name="T99" fmla="*/ 13 h 100"/>
                    <a:gd name="T100" fmla="*/ 28 w 45"/>
                    <a:gd name="T101" fmla="*/ 9 h 100"/>
                    <a:gd name="T102" fmla="*/ 26 w 45"/>
                    <a:gd name="T103" fmla="*/ 6 h 100"/>
                    <a:gd name="T104" fmla="*/ 24 w 45"/>
                    <a:gd name="T105" fmla="*/ 4 h 100"/>
                    <a:gd name="T106" fmla="*/ 21 w 45"/>
                    <a:gd name="T107" fmla="*/ 2 h 100"/>
                    <a:gd name="T108" fmla="*/ 19 w 45"/>
                    <a:gd name="T109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45" h="100">
                      <a:moveTo>
                        <a:pt x="19" y="0"/>
                      </a:moveTo>
                      <a:lnTo>
                        <a:pt x="18" y="4"/>
                      </a:lnTo>
                      <a:lnTo>
                        <a:pt x="16" y="8"/>
                      </a:lnTo>
                      <a:lnTo>
                        <a:pt x="15" y="11"/>
                      </a:lnTo>
                      <a:lnTo>
                        <a:pt x="12" y="15"/>
                      </a:lnTo>
                      <a:lnTo>
                        <a:pt x="10" y="18"/>
                      </a:lnTo>
                      <a:lnTo>
                        <a:pt x="7" y="20"/>
                      </a:lnTo>
                      <a:lnTo>
                        <a:pt x="4" y="22"/>
                      </a:lnTo>
                      <a:lnTo>
                        <a:pt x="1" y="25"/>
                      </a:lnTo>
                      <a:lnTo>
                        <a:pt x="0" y="26"/>
                      </a:lnTo>
                      <a:lnTo>
                        <a:pt x="0" y="30"/>
                      </a:lnTo>
                      <a:lnTo>
                        <a:pt x="1" y="34"/>
                      </a:lnTo>
                      <a:lnTo>
                        <a:pt x="1" y="39"/>
                      </a:lnTo>
                      <a:lnTo>
                        <a:pt x="1" y="43"/>
                      </a:lnTo>
                      <a:lnTo>
                        <a:pt x="2" y="47"/>
                      </a:lnTo>
                      <a:lnTo>
                        <a:pt x="2" y="59"/>
                      </a:lnTo>
                      <a:lnTo>
                        <a:pt x="2" y="64"/>
                      </a:lnTo>
                      <a:lnTo>
                        <a:pt x="2" y="70"/>
                      </a:lnTo>
                      <a:lnTo>
                        <a:pt x="3" y="74"/>
                      </a:lnTo>
                      <a:lnTo>
                        <a:pt x="4" y="79"/>
                      </a:lnTo>
                      <a:lnTo>
                        <a:pt x="8" y="84"/>
                      </a:lnTo>
                      <a:lnTo>
                        <a:pt x="11" y="88"/>
                      </a:lnTo>
                      <a:lnTo>
                        <a:pt x="14" y="91"/>
                      </a:lnTo>
                      <a:lnTo>
                        <a:pt x="18" y="92"/>
                      </a:lnTo>
                      <a:lnTo>
                        <a:pt x="22" y="95"/>
                      </a:lnTo>
                      <a:lnTo>
                        <a:pt x="26" y="97"/>
                      </a:lnTo>
                      <a:lnTo>
                        <a:pt x="31" y="98"/>
                      </a:lnTo>
                      <a:lnTo>
                        <a:pt x="35" y="99"/>
                      </a:lnTo>
                      <a:lnTo>
                        <a:pt x="39" y="98"/>
                      </a:lnTo>
                      <a:lnTo>
                        <a:pt x="44" y="93"/>
                      </a:lnTo>
                      <a:lnTo>
                        <a:pt x="38" y="91"/>
                      </a:lnTo>
                      <a:lnTo>
                        <a:pt x="33" y="90"/>
                      </a:lnTo>
                      <a:lnTo>
                        <a:pt x="30" y="85"/>
                      </a:lnTo>
                      <a:lnTo>
                        <a:pt x="27" y="81"/>
                      </a:lnTo>
                      <a:lnTo>
                        <a:pt x="26" y="76"/>
                      </a:lnTo>
                      <a:lnTo>
                        <a:pt x="27" y="73"/>
                      </a:lnTo>
                      <a:lnTo>
                        <a:pt x="29" y="68"/>
                      </a:lnTo>
                      <a:lnTo>
                        <a:pt x="31" y="64"/>
                      </a:lnTo>
                      <a:lnTo>
                        <a:pt x="33" y="61"/>
                      </a:lnTo>
                      <a:lnTo>
                        <a:pt x="33" y="57"/>
                      </a:lnTo>
                      <a:lnTo>
                        <a:pt x="35" y="52"/>
                      </a:lnTo>
                      <a:lnTo>
                        <a:pt x="36" y="47"/>
                      </a:lnTo>
                      <a:lnTo>
                        <a:pt x="37" y="42"/>
                      </a:lnTo>
                      <a:lnTo>
                        <a:pt x="37" y="39"/>
                      </a:lnTo>
                      <a:lnTo>
                        <a:pt x="37" y="34"/>
                      </a:lnTo>
                      <a:lnTo>
                        <a:pt x="36" y="30"/>
                      </a:lnTo>
                      <a:lnTo>
                        <a:pt x="35" y="26"/>
                      </a:lnTo>
                      <a:lnTo>
                        <a:pt x="34" y="22"/>
                      </a:lnTo>
                      <a:lnTo>
                        <a:pt x="33" y="17"/>
                      </a:lnTo>
                      <a:lnTo>
                        <a:pt x="31" y="13"/>
                      </a:lnTo>
                      <a:lnTo>
                        <a:pt x="28" y="9"/>
                      </a:lnTo>
                      <a:lnTo>
                        <a:pt x="26" y="6"/>
                      </a:lnTo>
                      <a:lnTo>
                        <a:pt x="24" y="4"/>
                      </a:lnTo>
                      <a:lnTo>
                        <a:pt x="21" y="2"/>
                      </a:lnTo>
                      <a:lnTo>
                        <a:pt x="19" y="0"/>
                      </a:lnTo>
                    </a:path>
                  </a:pathLst>
                </a:custGeom>
                <a:solidFill>
                  <a:srgbClr val="FF6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05" name="Freeform 149">
                  <a:extLst>
                    <a:ext uri="{FF2B5EF4-FFF2-40B4-BE49-F238E27FC236}">
                      <a16:creationId xmlns:a16="http://schemas.microsoft.com/office/drawing/2014/main" id="{908B7C34-6E8E-5896-92C9-FAD4088ED5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7" y="3690"/>
                  <a:ext cx="50" cy="66"/>
                </a:xfrm>
                <a:custGeom>
                  <a:avLst/>
                  <a:gdLst>
                    <a:gd name="T0" fmla="*/ 7 w 50"/>
                    <a:gd name="T1" fmla="*/ 0 h 66"/>
                    <a:gd name="T2" fmla="*/ 9 w 50"/>
                    <a:gd name="T3" fmla="*/ 5 h 66"/>
                    <a:gd name="T4" fmla="*/ 10 w 50"/>
                    <a:gd name="T5" fmla="*/ 8 h 66"/>
                    <a:gd name="T6" fmla="*/ 10 w 50"/>
                    <a:gd name="T7" fmla="*/ 12 h 66"/>
                    <a:gd name="T8" fmla="*/ 10 w 50"/>
                    <a:gd name="T9" fmla="*/ 16 h 66"/>
                    <a:gd name="T10" fmla="*/ 10 w 50"/>
                    <a:gd name="T11" fmla="*/ 19 h 66"/>
                    <a:gd name="T12" fmla="*/ 10 w 50"/>
                    <a:gd name="T13" fmla="*/ 23 h 66"/>
                    <a:gd name="T14" fmla="*/ 10 w 50"/>
                    <a:gd name="T15" fmla="*/ 27 h 66"/>
                    <a:gd name="T16" fmla="*/ 9 w 50"/>
                    <a:gd name="T17" fmla="*/ 31 h 66"/>
                    <a:gd name="T18" fmla="*/ 7 w 50"/>
                    <a:gd name="T19" fmla="*/ 35 h 66"/>
                    <a:gd name="T20" fmla="*/ 5 w 50"/>
                    <a:gd name="T21" fmla="*/ 38 h 66"/>
                    <a:gd name="T22" fmla="*/ 4 w 50"/>
                    <a:gd name="T23" fmla="*/ 43 h 66"/>
                    <a:gd name="T24" fmla="*/ 3 w 50"/>
                    <a:gd name="T25" fmla="*/ 46 h 66"/>
                    <a:gd name="T26" fmla="*/ 1 w 50"/>
                    <a:gd name="T27" fmla="*/ 51 h 66"/>
                    <a:gd name="T28" fmla="*/ 0 w 50"/>
                    <a:gd name="T29" fmla="*/ 55 h 66"/>
                    <a:gd name="T30" fmla="*/ 2 w 50"/>
                    <a:gd name="T31" fmla="*/ 59 h 66"/>
                    <a:gd name="T32" fmla="*/ 4 w 50"/>
                    <a:gd name="T33" fmla="*/ 61 h 66"/>
                    <a:gd name="T34" fmla="*/ 9 w 50"/>
                    <a:gd name="T35" fmla="*/ 64 h 66"/>
                    <a:gd name="T36" fmla="*/ 13 w 50"/>
                    <a:gd name="T37" fmla="*/ 64 h 66"/>
                    <a:gd name="T38" fmla="*/ 18 w 50"/>
                    <a:gd name="T39" fmla="*/ 65 h 66"/>
                    <a:gd name="T40" fmla="*/ 23 w 50"/>
                    <a:gd name="T41" fmla="*/ 62 h 66"/>
                    <a:gd name="T42" fmla="*/ 28 w 50"/>
                    <a:gd name="T43" fmla="*/ 60 h 66"/>
                    <a:gd name="T44" fmla="*/ 32 w 50"/>
                    <a:gd name="T45" fmla="*/ 57 h 66"/>
                    <a:gd name="T46" fmla="*/ 36 w 50"/>
                    <a:gd name="T47" fmla="*/ 53 h 66"/>
                    <a:gd name="T48" fmla="*/ 38 w 50"/>
                    <a:gd name="T49" fmla="*/ 50 h 66"/>
                    <a:gd name="T50" fmla="*/ 42 w 50"/>
                    <a:gd name="T51" fmla="*/ 48 h 66"/>
                    <a:gd name="T52" fmla="*/ 45 w 50"/>
                    <a:gd name="T53" fmla="*/ 44 h 66"/>
                    <a:gd name="T54" fmla="*/ 47 w 50"/>
                    <a:gd name="T55" fmla="*/ 40 h 66"/>
                    <a:gd name="T56" fmla="*/ 49 w 50"/>
                    <a:gd name="T57" fmla="*/ 37 h 66"/>
                    <a:gd name="T58" fmla="*/ 49 w 50"/>
                    <a:gd name="T59" fmla="*/ 33 h 66"/>
                    <a:gd name="T60" fmla="*/ 47 w 50"/>
                    <a:gd name="T61" fmla="*/ 29 h 66"/>
                    <a:gd name="T62" fmla="*/ 44 w 50"/>
                    <a:gd name="T63" fmla="*/ 25 h 66"/>
                    <a:gd name="T64" fmla="*/ 41 w 50"/>
                    <a:gd name="T65" fmla="*/ 22 h 66"/>
                    <a:gd name="T66" fmla="*/ 38 w 50"/>
                    <a:gd name="T67" fmla="*/ 18 h 66"/>
                    <a:gd name="T68" fmla="*/ 34 w 50"/>
                    <a:gd name="T69" fmla="*/ 14 h 66"/>
                    <a:gd name="T70" fmla="*/ 30 w 50"/>
                    <a:gd name="T71" fmla="*/ 10 h 66"/>
                    <a:gd name="T72" fmla="*/ 27 w 50"/>
                    <a:gd name="T73" fmla="*/ 7 h 66"/>
                    <a:gd name="T74" fmla="*/ 22 w 50"/>
                    <a:gd name="T75" fmla="*/ 8 h 66"/>
                    <a:gd name="T76" fmla="*/ 18 w 50"/>
                    <a:gd name="T77" fmla="*/ 7 h 66"/>
                    <a:gd name="T78" fmla="*/ 14 w 50"/>
                    <a:gd name="T79" fmla="*/ 6 h 66"/>
                    <a:gd name="T80" fmla="*/ 11 w 50"/>
                    <a:gd name="T81" fmla="*/ 5 h 66"/>
                    <a:gd name="T82" fmla="*/ 9 w 50"/>
                    <a:gd name="T83" fmla="*/ 3 h 66"/>
                    <a:gd name="T84" fmla="*/ 7 w 50"/>
                    <a:gd name="T85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50" h="66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10" y="8"/>
                      </a:lnTo>
                      <a:lnTo>
                        <a:pt x="10" y="12"/>
                      </a:lnTo>
                      <a:lnTo>
                        <a:pt x="10" y="16"/>
                      </a:lnTo>
                      <a:lnTo>
                        <a:pt x="10" y="19"/>
                      </a:lnTo>
                      <a:lnTo>
                        <a:pt x="10" y="23"/>
                      </a:lnTo>
                      <a:lnTo>
                        <a:pt x="10" y="27"/>
                      </a:lnTo>
                      <a:lnTo>
                        <a:pt x="9" y="31"/>
                      </a:lnTo>
                      <a:lnTo>
                        <a:pt x="7" y="35"/>
                      </a:lnTo>
                      <a:lnTo>
                        <a:pt x="5" y="38"/>
                      </a:lnTo>
                      <a:lnTo>
                        <a:pt x="4" y="43"/>
                      </a:lnTo>
                      <a:lnTo>
                        <a:pt x="3" y="46"/>
                      </a:lnTo>
                      <a:lnTo>
                        <a:pt x="1" y="51"/>
                      </a:lnTo>
                      <a:lnTo>
                        <a:pt x="0" y="55"/>
                      </a:lnTo>
                      <a:lnTo>
                        <a:pt x="2" y="59"/>
                      </a:lnTo>
                      <a:lnTo>
                        <a:pt x="4" y="61"/>
                      </a:lnTo>
                      <a:lnTo>
                        <a:pt x="9" y="64"/>
                      </a:lnTo>
                      <a:lnTo>
                        <a:pt x="13" y="64"/>
                      </a:lnTo>
                      <a:lnTo>
                        <a:pt x="18" y="65"/>
                      </a:lnTo>
                      <a:lnTo>
                        <a:pt x="23" y="62"/>
                      </a:lnTo>
                      <a:lnTo>
                        <a:pt x="28" y="60"/>
                      </a:lnTo>
                      <a:lnTo>
                        <a:pt x="32" y="57"/>
                      </a:lnTo>
                      <a:lnTo>
                        <a:pt x="36" y="53"/>
                      </a:lnTo>
                      <a:lnTo>
                        <a:pt x="38" y="50"/>
                      </a:lnTo>
                      <a:lnTo>
                        <a:pt x="42" y="48"/>
                      </a:lnTo>
                      <a:lnTo>
                        <a:pt x="45" y="44"/>
                      </a:lnTo>
                      <a:lnTo>
                        <a:pt x="47" y="40"/>
                      </a:lnTo>
                      <a:lnTo>
                        <a:pt x="49" y="37"/>
                      </a:lnTo>
                      <a:lnTo>
                        <a:pt x="49" y="33"/>
                      </a:lnTo>
                      <a:lnTo>
                        <a:pt x="47" y="29"/>
                      </a:lnTo>
                      <a:lnTo>
                        <a:pt x="44" y="25"/>
                      </a:lnTo>
                      <a:lnTo>
                        <a:pt x="41" y="22"/>
                      </a:lnTo>
                      <a:lnTo>
                        <a:pt x="38" y="18"/>
                      </a:lnTo>
                      <a:lnTo>
                        <a:pt x="34" y="14"/>
                      </a:lnTo>
                      <a:lnTo>
                        <a:pt x="30" y="10"/>
                      </a:lnTo>
                      <a:lnTo>
                        <a:pt x="27" y="7"/>
                      </a:lnTo>
                      <a:lnTo>
                        <a:pt x="22" y="8"/>
                      </a:lnTo>
                      <a:lnTo>
                        <a:pt x="18" y="7"/>
                      </a:lnTo>
                      <a:lnTo>
                        <a:pt x="14" y="6"/>
                      </a:lnTo>
                      <a:lnTo>
                        <a:pt x="11" y="5"/>
                      </a:lnTo>
                      <a:lnTo>
                        <a:pt x="9" y="3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FF6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06" name="Freeform 150">
                  <a:extLst>
                    <a:ext uri="{FF2B5EF4-FFF2-40B4-BE49-F238E27FC236}">
                      <a16:creationId xmlns:a16="http://schemas.microsoft.com/office/drawing/2014/main" id="{107B5A63-0568-9576-93B6-2C1BB4B667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7" y="3649"/>
                  <a:ext cx="96" cy="41"/>
                </a:xfrm>
                <a:custGeom>
                  <a:avLst/>
                  <a:gdLst>
                    <a:gd name="T0" fmla="*/ 2 w 96"/>
                    <a:gd name="T1" fmla="*/ 10 h 41"/>
                    <a:gd name="T2" fmla="*/ 5 w 96"/>
                    <a:gd name="T3" fmla="*/ 7 h 41"/>
                    <a:gd name="T4" fmla="*/ 8 w 96"/>
                    <a:gd name="T5" fmla="*/ 4 h 41"/>
                    <a:gd name="T6" fmla="*/ 13 w 96"/>
                    <a:gd name="T7" fmla="*/ 2 h 41"/>
                    <a:gd name="T8" fmla="*/ 17 w 96"/>
                    <a:gd name="T9" fmla="*/ 1 h 41"/>
                    <a:gd name="T10" fmla="*/ 21 w 96"/>
                    <a:gd name="T11" fmla="*/ 0 h 41"/>
                    <a:gd name="T12" fmla="*/ 24 w 96"/>
                    <a:gd name="T13" fmla="*/ 0 h 41"/>
                    <a:gd name="T14" fmla="*/ 29 w 96"/>
                    <a:gd name="T15" fmla="*/ 0 h 41"/>
                    <a:gd name="T16" fmla="*/ 34 w 96"/>
                    <a:gd name="T17" fmla="*/ 1 h 41"/>
                    <a:gd name="T18" fmla="*/ 38 w 96"/>
                    <a:gd name="T19" fmla="*/ 2 h 41"/>
                    <a:gd name="T20" fmla="*/ 41 w 96"/>
                    <a:gd name="T21" fmla="*/ 3 h 41"/>
                    <a:gd name="T22" fmla="*/ 45 w 96"/>
                    <a:gd name="T23" fmla="*/ 4 h 41"/>
                    <a:gd name="T24" fmla="*/ 50 w 96"/>
                    <a:gd name="T25" fmla="*/ 5 h 41"/>
                    <a:gd name="T26" fmla="*/ 53 w 96"/>
                    <a:gd name="T27" fmla="*/ 7 h 41"/>
                    <a:gd name="T28" fmla="*/ 57 w 96"/>
                    <a:gd name="T29" fmla="*/ 9 h 41"/>
                    <a:gd name="T30" fmla="*/ 61 w 96"/>
                    <a:gd name="T31" fmla="*/ 10 h 41"/>
                    <a:gd name="T32" fmla="*/ 66 w 96"/>
                    <a:gd name="T33" fmla="*/ 12 h 41"/>
                    <a:gd name="T34" fmla="*/ 72 w 96"/>
                    <a:gd name="T35" fmla="*/ 15 h 41"/>
                    <a:gd name="T36" fmla="*/ 77 w 96"/>
                    <a:gd name="T37" fmla="*/ 17 h 41"/>
                    <a:gd name="T38" fmla="*/ 83 w 96"/>
                    <a:gd name="T39" fmla="*/ 21 h 41"/>
                    <a:gd name="T40" fmla="*/ 90 w 96"/>
                    <a:gd name="T41" fmla="*/ 24 h 41"/>
                    <a:gd name="T42" fmla="*/ 92 w 96"/>
                    <a:gd name="T43" fmla="*/ 30 h 41"/>
                    <a:gd name="T44" fmla="*/ 93 w 96"/>
                    <a:gd name="T45" fmla="*/ 34 h 41"/>
                    <a:gd name="T46" fmla="*/ 95 w 96"/>
                    <a:gd name="T47" fmla="*/ 40 h 41"/>
                    <a:gd name="T48" fmla="*/ 88 w 96"/>
                    <a:gd name="T49" fmla="*/ 37 h 41"/>
                    <a:gd name="T50" fmla="*/ 83 w 96"/>
                    <a:gd name="T51" fmla="*/ 33 h 41"/>
                    <a:gd name="T52" fmla="*/ 77 w 96"/>
                    <a:gd name="T53" fmla="*/ 30 h 41"/>
                    <a:gd name="T54" fmla="*/ 73 w 96"/>
                    <a:gd name="T55" fmla="*/ 28 h 41"/>
                    <a:gd name="T56" fmla="*/ 70 w 96"/>
                    <a:gd name="T57" fmla="*/ 27 h 41"/>
                    <a:gd name="T58" fmla="*/ 66 w 96"/>
                    <a:gd name="T59" fmla="*/ 25 h 41"/>
                    <a:gd name="T60" fmla="*/ 62 w 96"/>
                    <a:gd name="T61" fmla="*/ 24 h 41"/>
                    <a:gd name="T62" fmla="*/ 58 w 96"/>
                    <a:gd name="T63" fmla="*/ 23 h 41"/>
                    <a:gd name="T64" fmla="*/ 53 w 96"/>
                    <a:gd name="T65" fmla="*/ 21 h 41"/>
                    <a:gd name="T66" fmla="*/ 49 w 96"/>
                    <a:gd name="T67" fmla="*/ 19 h 41"/>
                    <a:gd name="T68" fmla="*/ 43 w 96"/>
                    <a:gd name="T69" fmla="*/ 17 h 41"/>
                    <a:gd name="T70" fmla="*/ 40 w 96"/>
                    <a:gd name="T71" fmla="*/ 14 h 41"/>
                    <a:gd name="T72" fmla="*/ 36 w 96"/>
                    <a:gd name="T73" fmla="*/ 11 h 41"/>
                    <a:gd name="T74" fmla="*/ 31 w 96"/>
                    <a:gd name="T75" fmla="*/ 9 h 41"/>
                    <a:gd name="T76" fmla="*/ 24 w 96"/>
                    <a:gd name="T77" fmla="*/ 6 h 41"/>
                    <a:gd name="T78" fmla="*/ 16 w 96"/>
                    <a:gd name="T79" fmla="*/ 5 h 41"/>
                    <a:gd name="T80" fmla="*/ 15 w 96"/>
                    <a:gd name="T81" fmla="*/ 10 h 41"/>
                    <a:gd name="T82" fmla="*/ 14 w 96"/>
                    <a:gd name="T83" fmla="*/ 14 h 41"/>
                    <a:gd name="T84" fmla="*/ 13 w 96"/>
                    <a:gd name="T85" fmla="*/ 18 h 41"/>
                    <a:gd name="T86" fmla="*/ 13 w 96"/>
                    <a:gd name="T87" fmla="*/ 23 h 41"/>
                    <a:gd name="T88" fmla="*/ 13 w 96"/>
                    <a:gd name="T89" fmla="*/ 26 h 41"/>
                    <a:gd name="T90" fmla="*/ 10 w 96"/>
                    <a:gd name="T91" fmla="*/ 21 h 41"/>
                    <a:gd name="T92" fmla="*/ 8 w 96"/>
                    <a:gd name="T93" fmla="*/ 18 h 41"/>
                    <a:gd name="T94" fmla="*/ 5 w 96"/>
                    <a:gd name="T95" fmla="*/ 15 h 41"/>
                    <a:gd name="T96" fmla="*/ 0 w 96"/>
                    <a:gd name="T97" fmla="*/ 13 h 41"/>
                    <a:gd name="T98" fmla="*/ 2 w 96"/>
                    <a:gd name="T99" fmla="*/ 1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96" h="41">
                      <a:moveTo>
                        <a:pt x="2" y="10"/>
                      </a:moveTo>
                      <a:lnTo>
                        <a:pt x="5" y="7"/>
                      </a:lnTo>
                      <a:lnTo>
                        <a:pt x="8" y="4"/>
                      </a:lnTo>
                      <a:lnTo>
                        <a:pt x="13" y="2"/>
                      </a:lnTo>
                      <a:lnTo>
                        <a:pt x="17" y="1"/>
                      </a:lnTo>
                      <a:lnTo>
                        <a:pt x="21" y="0"/>
                      </a:lnTo>
                      <a:lnTo>
                        <a:pt x="24" y="0"/>
                      </a:lnTo>
                      <a:lnTo>
                        <a:pt x="29" y="0"/>
                      </a:lnTo>
                      <a:lnTo>
                        <a:pt x="34" y="1"/>
                      </a:lnTo>
                      <a:lnTo>
                        <a:pt x="38" y="2"/>
                      </a:lnTo>
                      <a:lnTo>
                        <a:pt x="41" y="3"/>
                      </a:lnTo>
                      <a:lnTo>
                        <a:pt x="45" y="4"/>
                      </a:lnTo>
                      <a:lnTo>
                        <a:pt x="50" y="5"/>
                      </a:lnTo>
                      <a:lnTo>
                        <a:pt x="53" y="7"/>
                      </a:lnTo>
                      <a:lnTo>
                        <a:pt x="57" y="9"/>
                      </a:lnTo>
                      <a:lnTo>
                        <a:pt x="61" y="10"/>
                      </a:lnTo>
                      <a:lnTo>
                        <a:pt x="66" y="12"/>
                      </a:lnTo>
                      <a:lnTo>
                        <a:pt x="72" y="15"/>
                      </a:lnTo>
                      <a:lnTo>
                        <a:pt x="77" y="17"/>
                      </a:lnTo>
                      <a:lnTo>
                        <a:pt x="83" y="21"/>
                      </a:lnTo>
                      <a:lnTo>
                        <a:pt x="90" y="24"/>
                      </a:lnTo>
                      <a:lnTo>
                        <a:pt x="92" y="30"/>
                      </a:lnTo>
                      <a:lnTo>
                        <a:pt x="93" y="34"/>
                      </a:lnTo>
                      <a:lnTo>
                        <a:pt x="95" y="40"/>
                      </a:lnTo>
                      <a:lnTo>
                        <a:pt x="88" y="37"/>
                      </a:lnTo>
                      <a:lnTo>
                        <a:pt x="83" y="33"/>
                      </a:lnTo>
                      <a:lnTo>
                        <a:pt x="77" y="30"/>
                      </a:lnTo>
                      <a:lnTo>
                        <a:pt x="73" y="28"/>
                      </a:lnTo>
                      <a:lnTo>
                        <a:pt x="70" y="27"/>
                      </a:lnTo>
                      <a:lnTo>
                        <a:pt x="66" y="25"/>
                      </a:lnTo>
                      <a:lnTo>
                        <a:pt x="62" y="24"/>
                      </a:lnTo>
                      <a:lnTo>
                        <a:pt x="58" y="23"/>
                      </a:lnTo>
                      <a:lnTo>
                        <a:pt x="53" y="21"/>
                      </a:lnTo>
                      <a:lnTo>
                        <a:pt x="49" y="19"/>
                      </a:lnTo>
                      <a:lnTo>
                        <a:pt x="43" y="17"/>
                      </a:lnTo>
                      <a:lnTo>
                        <a:pt x="40" y="14"/>
                      </a:lnTo>
                      <a:lnTo>
                        <a:pt x="36" y="11"/>
                      </a:lnTo>
                      <a:lnTo>
                        <a:pt x="31" y="9"/>
                      </a:lnTo>
                      <a:lnTo>
                        <a:pt x="24" y="6"/>
                      </a:lnTo>
                      <a:lnTo>
                        <a:pt x="16" y="5"/>
                      </a:lnTo>
                      <a:lnTo>
                        <a:pt x="15" y="10"/>
                      </a:lnTo>
                      <a:lnTo>
                        <a:pt x="14" y="14"/>
                      </a:lnTo>
                      <a:lnTo>
                        <a:pt x="13" y="18"/>
                      </a:lnTo>
                      <a:lnTo>
                        <a:pt x="13" y="23"/>
                      </a:lnTo>
                      <a:lnTo>
                        <a:pt x="13" y="26"/>
                      </a:lnTo>
                      <a:lnTo>
                        <a:pt x="10" y="21"/>
                      </a:lnTo>
                      <a:lnTo>
                        <a:pt x="8" y="18"/>
                      </a:lnTo>
                      <a:lnTo>
                        <a:pt x="5" y="15"/>
                      </a:lnTo>
                      <a:lnTo>
                        <a:pt x="0" y="13"/>
                      </a:lnTo>
                      <a:lnTo>
                        <a:pt x="2" y="10"/>
                      </a:lnTo>
                    </a:path>
                  </a:pathLst>
                </a:custGeom>
                <a:solidFill>
                  <a:srgbClr val="FF6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07" name="Freeform 151">
                  <a:extLst>
                    <a:ext uri="{FF2B5EF4-FFF2-40B4-BE49-F238E27FC236}">
                      <a16:creationId xmlns:a16="http://schemas.microsoft.com/office/drawing/2014/main" id="{83A0F753-DF21-AC7B-9543-11F8E38486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1" y="3675"/>
                  <a:ext cx="54" cy="45"/>
                </a:xfrm>
                <a:custGeom>
                  <a:avLst/>
                  <a:gdLst>
                    <a:gd name="T0" fmla="*/ 13 w 54"/>
                    <a:gd name="T1" fmla="*/ 3 h 45"/>
                    <a:gd name="T2" fmla="*/ 6 w 54"/>
                    <a:gd name="T3" fmla="*/ 0 h 45"/>
                    <a:gd name="T4" fmla="*/ 7 w 54"/>
                    <a:gd name="T5" fmla="*/ 4 h 45"/>
                    <a:gd name="T6" fmla="*/ 7 w 54"/>
                    <a:gd name="T7" fmla="*/ 7 h 45"/>
                    <a:gd name="T8" fmla="*/ 6 w 54"/>
                    <a:gd name="T9" fmla="*/ 11 h 45"/>
                    <a:gd name="T10" fmla="*/ 4 w 54"/>
                    <a:gd name="T11" fmla="*/ 13 h 45"/>
                    <a:gd name="T12" fmla="*/ 3 w 54"/>
                    <a:gd name="T13" fmla="*/ 15 h 45"/>
                    <a:gd name="T14" fmla="*/ 0 w 54"/>
                    <a:gd name="T15" fmla="*/ 18 h 45"/>
                    <a:gd name="T16" fmla="*/ 4 w 54"/>
                    <a:gd name="T17" fmla="*/ 22 h 45"/>
                    <a:gd name="T18" fmla="*/ 9 w 54"/>
                    <a:gd name="T19" fmla="*/ 26 h 45"/>
                    <a:gd name="T20" fmla="*/ 13 w 54"/>
                    <a:gd name="T21" fmla="*/ 29 h 45"/>
                    <a:gd name="T22" fmla="*/ 16 w 54"/>
                    <a:gd name="T23" fmla="*/ 33 h 45"/>
                    <a:gd name="T24" fmla="*/ 20 w 54"/>
                    <a:gd name="T25" fmla="*/ 38 h 45"/>
                    <a:gd name="T26" fmla="*/ 24 w 54"/>
                    <a:gd name="T27" fmla="*/ 44 h 45"/>
                    <a:gd name="T28" fmla="*/ 27 w 54"/>
                    <a:gd name="T29" fmla="*/ 41 h 45"/>
                    <a:gd name="T30" fmla="*/ 30 w 54"/>
                    <a:gd name="T31" fmla="*/ 38 h 45"/>
                    <a:gd name="T32" fmla="*/ 31 w 54"/>
                    <a:gd name="T33" fmla="*/ 35 h 45"/>
                    <a:gd name="T34" fmla="*/ 33 w 54"/>
                    <a:gd name="T35" fmla="*/ 33 h 45"/>
                    <a:gd name="T36" fmla="*/ 36 w 54"/>
                    <a:gd name="T37" fmla="*/ 31 h 45"/>
                    <a:gd name="T38" fmla="*/ 39 w 54"/>
                    <a:gd name="T39" fmla="*/ 30 h 45"/>
                    <a:gd name="T40" fmla="*/ 42 w 54"/>
                    <a:gd name="T41" fmla="*/ 30 h 45"/>
                    <a:gd name="T42" fmla="*/ 46 w 54"/>
                    <a:gd name="T43" fmla="*/ 30 h 45"/>
                    <a:gd name="T44" fmla="*/ 50 w 54"/>
                    <a:gd name="T45" fmla="*/ 29 h 45"/>
                    <a:gd name="T46" fmla="*/ 53 w 54"/>
                    <a:gd name="T47" fmla="*/ 28 h 45"/>
                    <a:gd name="T48" fmla="*/ 53 w 54"/>
                    <a:gd name="T49" fmla="*/ 26 h 45"/>
                    <a:gd name="T50" fmla="*/ 52 w 54"/>
                    <a:gd name="T51" fmla="*/ 23 h 45"/>
                    <a:gd name="T52" fmla="*/ 48 w 54"/>
                    <a:gd name="T53" fmla="*/ 20 h 45"/>
                    <a:gd name="T54" fmla="*/ 41 w 54"/>
                    <a:gd name="T55" fmla="*/ 18 h 45"/>
                    <a:gd name="T56" fmla="*/ 37 w 54"/>
                    <a:gd name="T57" fmla="*/ 14 h 45"/>
                    <a:gd name="T58" fmla="*/ 32 w 54"/>
                    <a:gd name="T59" fmla="*/ 11 h 45"/>
                    <a:gd name="T60" fmla="*/ 29 w 54"/>
                    <a:gd name="T61" fmla="*/ 10 h 45"/>
                    <a:gd name="T62" fmla="*/ 25 w 54"/>
                    <a:gd name="T63" fmla="*/ 8 h 45"/>
                    <a:gd name="T64" fmla="*/ 21 w 54"/>
                    <a:gd name="T65" fmla="*/ 5 h 45"/>
                    <a:gd name="T66" fmla="*/ 13 w 54"/>
                    <a:gd name="T67" fmla="*/ 3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54" h="45">
                      <a:moveTo>
                        <a:pt x="13" y="3"/>
                      </a:moveTo>
                      <a:lnTo>
                        <a:pt x="6" y="0"/>
                      </a:lnTo>
                      <a:lnTo>
                        <a:pt x="7" y="4"/>
                      </a:lnTo>
                      <a:lnTo>
                        <a:pt x="7" y="7"/>
                      </a:lnTo>
                      <a:lnTo>
                        <a:pt x="6" y="11"/>
                      </a:lnTo>
                      <a:lnTo>
                        <a:pt x="4" y="13"/>
                      </a:lnTo>
                      <a:lnTo>
                        <a:pt x="3" y="15"/>
                      </a:lnTo>
                      <a:lnTo>
                        <a:pt x="0" y="18"/>
                      </a:lnTo>
                      <a:lnTo>
                        <a:pt x="4" y="22"/>
                      </a:lnTo>
                      <a:lnTo>
                        <a:pt x="9" y="26"/>
                      </a:lnTo>
                      <a:lnTo>
                        <a:pt x="13" y="29"/>
                      </a:lnTo>
                      <a:lnTo>
                        <a:pt x="16" y="33"/>
                      </a:lnTo>
                      <a:lnTo>
                        <a:pt x="20" y="38"/>
                      </a:lnTo>
                      <a:lnTo>
                        <a:pt x="24" y="44"/>
                      </a:lnTo>
                      <a:lnTo>
                        <a:pt x="27" y="41"/>
                      </a:lnTo>
                      <a:lnTo>
                        <a:pt x="30" y="38"/>
                      </a:lnTo>
                      <a:lnTo>
                        <a:pt x="31" y="35"/>
                      </a:lnTo>
                      <a:lnTo>
                        <a:pt x="33" y="33"/>
                      </a:lnTo>
                      <a:lnTo>
                        <a:pt x="36" y="31"/>
                      </a:lnTo>
                      <a:lnTo>
                        <a:pt x="39" y="30"/>
                      </a:lnTo>
                      <a:lnTo>
                        <a:pt x="42" y="30"/>
                      </a:lnTo>
                      <a:lnTo>
                        <a:pt x="46" y="30"/>
                      </a:lnTo>
                      <a:lnTo>
                        <a:pt x="50" y="29"/>
                      </a:lnTo>
                      <a:lnTo>
                        <a:pt x="53" y="28"/>
                      </a:lnTo>
                      <a:lnTo>
                        <a:pt x="53" y="26"/>
                      </a:lnTo>
                      <a:lnTo>
                        <a:pt x="52" y="23"/>
                      </a:lnTo>
                      <a:lnTo>
                        <a:pt x="48" y="20"/>
                      </a:lnTo>
                      <a:lnTo>
                        <a:pt x="41" y="18"/>
                      </a:lnTo>
                      <a:lnTo>
                        <a:pt x="37" y="14"/>
                      </a:lnTo>
                      <a:lnTo>
                        <a:pt x="32" y="11"/>
                      </a:lnTo>
                      <a:lnTo>
                        <a:pt x="29" y="10"/>
                      </a:lnTo>
                      <a:lnTo>
                        <a:pt x="25" y="8"/>
                      </a:lnTo>
                      <a:lnTo>
                        <a:pt x="21" y="5"/>
                      </a:lnTo>
                      <a:lnTo>
                        <a:pt x="13" y="3"/>
                      </a:lnTo>
                    </a:path>
                  </a:pathLst>
                </a:custGeom>
                <a:solidFill>
                  <a:srgbClr val="FF6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08" name="Freeform 152">
                  <a:extLst>
                    <a:ext uri="{FF2B5EF4-FFF2-40B4-BE49-F238E27FC236}">
                      <a16:creationId xmlns:a16="http://schemas.microsoft.com/office/drawing/2014/main" id="{22FEE47F-B6F9-8CFE-5DE2-03F27D9E8D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3" y="3658"/>
                  <a:ext cx="17" cy="17"/>
                </a:xfrm>
                <a:custGeom>
                  <a:avLst/>
                  <a:gdLst>
                    <a:gd name="T0" fmla="*/ 0 w 17"/>
                    <a:gd name="T1" fmla="*/ 16 h 17"/>
                    <a:gd name="T2" fmla="*/ 1 w 17"/>
                    <a:gd name="T3" fmla="*/ 8 h 17"/>
                    <a:gd name="T4" fmla="*/ 4 w 17"/>
                    <a:gd name="T5" fmla="*/ 4 h 17"/>
                    <a:gd name="T6" fmla="*/ 4 w 17"/>
                    <a:gd name="T7" fmla="*/ 0 h 17"/>
                    <a:gd name="T8" fmla="*/ 9 w 17"/>
                    <a:gd name="T9" fmla="*/ 1 h 17"/>
                    <a:gd name="T10" fmla="*/ 12 w 17"/>
                    <a:gd name="T11" fmla="*/ 2 h 17"/>
                    <a:gd name="T12" fmla="*/ 16 w 17"/>
                    <a:gd name="T13" fmla="*/ 4 h 17"/>
                    <a:gd name="T14" fmla="*/ 10 w 17"/>
                    <a:gd name="T15" fmla="*/ 4 h 17"/>
                    <a:gd name="T16" fmla="*/ 6 w 17"/>
                    <a:gd name="T17" fmla="*/ 7 h 17"/>
                    <a:gd name="T18" fmla="*/ 5 w 17"/>
                    <a:gd name="T19" fmla="*/ 8 h 17"/>
                    <a:gd name="T20" fmla="*/ 2 w 17"/>
                    <a:gd name="T21" fmla="*/ 11 h 17"/>
                    <a:gd name="T22" fmla="*/ 0 w 17"/>
                    <a:gd name="T23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" h="17">
                      <a:moveTo>
                        <a:pt x="0" y="16"/>
                      </a:moveTo>
                      <a:lnTo>
                        <a:pt x="1" y="8"/>
                      </a:lnTo>
                      <a:lnTo>
                        <a:pt x="4" y="4"/>
                      </a:lnTo>
                      <a:lnTo>
                        <a:pt x="4" y="0"/>
                      </a:lnTo>
                      <a:lnTo>
                        <a:pt x="9" y="1"/>
                      </a:lnTo>
                      <a:lnTo>
                        <a:pt x="12" y="2"/>
                      </a:lnTo>
                      <a:lnTo>
                        <a:pt x="16" y="4"/>
                      </a:lnTo>
                      <a:lnTo>
                        <a:pt x="10" y="4"/>
                      </a:lnTo>
                      <a:lnTo>
                        <a:pt x="6" y="7"/>
                      </a:lnTo>
                      <a:lnTo>
                        <a:pt x="5" y="8"/>
                      </a:lnTo>
                      <a:lnTo>
                        <a:pt x="2" y="11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09" name="Freeform 153">
                  <a:extLst>
                    <a:ext uri="{FF2B5EF4-FFF2-40B4-BE49-F238E27FC236}">
                      <a16:creationId xmlns:a16="http://schemas.microsoft.com/office/drawing/2014/main" id="{B74AC8BD-E74E-1E19-D3E0-C4C3D7A5DF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68" y="3711"/>
                  <a:ext cx="27" cy="17"/>
                </a:xfrm>
                <a:custGeom>
                  <a:avLst/>
                  <a:gdLst>
                    <a:gd name="T0" fmla="*/ 2 w 27"/>
                    <a:gd name="T1" fmla="*/ 13 h 17"/>
                    <a:gd name="T2" fmla="*/ 3 w 27"/>
                    <a:gd name="T3" fmla="*/ 12 h 17"/>
                    <a:gd name="T4" fmla="*/ 6 w 27"/>
                    <a:gd name="T5" fmla="*/ 9 h 17"/>
                    <a:gd name="T6" fmla="*/ 7 w 27"/>
                    <a:gd name="T7" fmla="*/ 9 h 17"/>
                    <a:gd name="T8" fmla="*/ 8 w 27"/>
                    <a:gd name="T9" fmla="*/ 6 h 17"/>
                    <a:gd name="T10" fmla="*/ 9 w 27"/>
                    <a:gd name="T11" fmla="*/ 4 h 17"/>
                    <a:gd name="T12" fmla="*/ 11 w 27"/>
                    <a:gd name="T13" fmla="*/ 2 h 17"/>
                    <a:gd name="T14" fmla="*/ 14 w 27"/>
                    <a:gd name="T15" fmla="*/ 1 h 17"/>
                    <a:gd name="T16" fmla="*/ 18 w 27"/>
                    <a:gd name="T17" fmla="*/ 1 h 17"/>
                    <a:gd name="T18" fmla="*/ 21 w 27"/>
                    <a:gd name="T19" fmla="*/ 1 h 17"/>
                    <a:gd name="T20" fmla="*/ 24 w 27"/>
                    <a:gd name="T21" fmla="*/ 1 h 17"/>
                    <a:gd name="T22" fmla="*/ 26 w 27"/>
                    <a:gd name="T23" fmla="*/ 0 h 17"/>
                    <a:gd name="T24" fmla="*/ 24 w 27"/>
                    <a:gd name="T25" fmla="*/ 3 h 17"/>
                    <a:gd name="T26" fmla="*/ 21 w 27"/>
                    <a:gd name="T27" fmla="*/ 6 h 17"/>
                    <a:gd name="T28" fmla="*/ 19 w 27"/>
                    <a:gd name="T29" fmla="*/ 6 h 17"/>
                    <a:gd name="T30" fmla="*/ 15 w 27"/>
                    <a:gd name="T31" fmla="*/ 6 h 17"/>
                    <a:gd name="T32" fmla="*/ 14 w 27"/>
                    <a:gd name="T33" fmla="*/ 7 h 17"/>
                    <a:gd name="T34" fmla="*/ 12 w 27"/>
                    <a:gd name="T35" fmla="*/ 9 h 17"/>
                    <a:gd name="T36" fmla="*/ 11 w 27"/>
                    <a:gd name="T37" fmla="*/ 12 h 17"/>
                    <a:gd name="T38" fmla="*/ 10 w 27"/>
                    <a:gd name="T39" fmla="*/ 13 h 17"/>
                    <a:gd name="T40" fmla="*/ 8 w 27"/>
                    <a:gd name="T41" fmla="*/ 14 h 17"/>
                    <a:gd name="T42" fmla="*/ 7 w 27"/>
                    <a:gd name="T43" fmla="*/ 16 h 17"/>
                    <a:gd name="T44" fmla="*/ 4 w 27"/>
                    <a:gd name="T45" fmla="*/ 16 h 17"/>
                    <a:gd name="T46" fmla="*/ 2 w 27"/>
                    <a:gd name="T47" fmla="*/ 16 h 17"/>
                    <a:gd name="T48" fmla="*/ 0 w 27"/>
                    <a:gd name="T49" fmla="*/ 14 h 17"/>
                    <a:gd name="T50" fmla="*/ 2 w 27"/>
                    <a:gd name="T51" fmla="*/ 1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" h="17">
                      <a:moveTo>
                        <a:pt x="2" y="13"/>
                      </a:moveTo>
                      <a:lnTo>
                        <a:pt x="3" y="12"/>
                      </a:lnTo>
                      <a:lnTo>
                        <a:pt x="6" y="9"/>
                      </a:lnTo>
                      <a:lnTo>
                        <a:pt x="7" y="9"/>
                      </a:lnTo>
                      <a:lnTo>
                        <a:pt x="8" y="6"/>
                      </a:lnTo>
                      <a:lnTo>
                        <a:pt x="9" y="4"/>
                      </a:lnTo>
                      <a:lnTo>
                        <a:pt x="11" y="2"/>
                      </a:lnTo>
                      <a:lnTo>
                        <a:pt x="14" y="1"/>
                      </a:lnTo>
                      <a:lnTo>
                        <a:pt x="18" y="1"/>
                      </a:lnTo>
                      <a:lnTo>
                        <a:pt x="21" y="1"/>
                      </a:lnTo>
                      <a:lnTo>
                        <a:pt x="24" y="1"/>
                      </a:lnTo>
                      <a:lnTo>
                        <a:pt x="26" y="0"/>
                      </a:lnTo>
                      <a:lnTo>
                        <a:pt x="24" y="3"/>
                      </a:lnTo>
                      <a:lnTo>
                        <a:pt x="21" y="6"/>
                      </a:lnTo>
                      <a:lnTo>
                        <a:pt x="19" y="6"/>
                      </a:lnTo>
                      <a:lnTo>
                        <a:pt x="15" y="6"/>
                      </a:lnTo>
                      <a:lnTo>
                        <a:pt x="14" y="7"/>
                      </a:lnTo>
                      <a:lnTo>
                        <a:pt x="12" y="9"/>
                      </a:lnTo>
                      <a:lnTo>
                        <a:pt x="11" y="12"/>
                      </a:lnTo>
                      <a:lnTo>
                        <a:pt x="10" y="13"/>
                      </a:lnTo>
                      <a:lnTo>
                        <a:pt x="8" y="14"/>
                      </a:lnTo>
                      <a:lnTo>
                        <a:pt x="7" y="16"/>
                      </a:lnTo>
                      <a:lnTo>
                        <a:pt x="4" y="16"/>
                      </a:lnTo>
                      <a:lnTo>
                        <a:pt x="2" y="16"/>
                      </a:lnTo>
                      <a:lnTo>
                        <a:pt x="0" y="14"/>
                      </a:lnTo>
                      <a:lnTo>
                        <a:pt x="2" y="13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10" name="Freeform 154">
                  <a:extLst>
                    <a:ext uri="{FF2B5EF4-FFF2-40B4-BE49-F238E27FC236}">
                      <a16:creationId xmlns:a16="http://schemas.microsoft.com/office/drawing/2014/main" id="{FEBE8579-D755-91FE-AB9F-FE4BA09DF8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9" y="3719"/>
                  <a:ext cx="17" cy="17"/>
                </a:xfrm>
                <a:custGeom>
                  <a:avLst/>
                  <a:gdLst>
                    <a:gd name="T0" fmla="*/ 16 w 17"/>
                    <a:gd name="T1" fmla="*/ 0 h 17"/>
                    <a:gd name="T2" fmla="*/ 14 w 17"/>
                    <a:gd name="T3" fmla="*/ 10 h 17"/>
                    <a:gd name="T4" fmla="*/ 9 w 17"/>
                    <a:gd name="T5" fmla="*/ 16 h 17"/>
                    <a:gd name="T6" fmla="*/ 5 w 17"/>
                    <a:gd name="T7" fmla="*/ 16 h 17"/>
                    <a:gd name="T8" fmla="*/ 0 w 17"/>
                    <a:gd name="T9" fmla="*/ 16 h 17"/>
                    <a:gd name="T10" fmla="*/ 4 w 17"/>
                    <a:gd name="T11" fmla="*/ 13 h 17"/>
                    <a:gd name="T12" fmla="*/ 5 w 17"/>
                    <a:gd name="T13" fmla="*/ 10 h 17"/>
                    <a:gd name="T14" fmla="*/ 6 w 17"/>
                    <a:gd name="T15" fmla="*/ 8 h 17"/>
                    <a:gd name="T16" fmla="*/ 8 w 17"/>
                    <a:gd name="T17" fmla="*/ 5 h 17"/>
                    <a:gd name="T18" fmla="*/ 10 w 17"/>
                    <a:gd name="T19" fmla="*/ 2 h 17"/>
                    <a:gd name="T20" fmla="*/ 14 w 17"/>
                    <a:gd name="T21" fmla="*/ 2 h 17"/>
                    <a:gd name="T22" fmla="*/ 16 w 17"/>
                    <a:gd name="T2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" h="17">
                      <a:moveTo>
                        <a:pt x="16" y="0"/>
                      </a:moveTo>
                      <a:lnTo>
                        <a:pt x="14" y="10"/>
                      </a:lnTo>
                      <a:lnTo>
                        <a:pt x="9" y="16"/>
                      </a:lnTo>
                      <a:lnTo>
                        <a:pt x="5" y="16"/>
                      </a:lnTo>
                      <a:lnTo>
                        <a:pt x="0" y="16"/>
                      </a:lnTo>
                      <a:lnTo>
                        <a:pt x="4" y="13"/>
                      </a:lnTo>
                      <a:lnTo>
                        <a:pt x="5" y="10"/>
                      </a:lnTo>
                      <a:lnTo>
                        <a:pt x="6" y="8"/>
                      </a:lnTo>
                      <a:lnTo>
                        <a:pt x="8" y="5"/>
                      </a:lnTo>
                      <a:lnTo>
                        <a:pt x="10" y="2"/>
                      </a:lnTo>
                      <a:lnTo>
                        <a:pt x="14" y="2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11" name="Freeform 155">
                  <a:extLst>
                    <a:ext uri="{FF2B5EF4-FFF2-40B4-BE49-F238E27FC236}">
                      <a16:creationId xmlns:a16="http://schemas.microsoft.com/office/drawing/2014/main" id="{466C4547-91D9-AF07-6EF8-706D2ABD56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3" y="3731"/>
                  <a:ext cx="41" cy="24"/>
                </a:xfrm>
                <a:custGeom>
                  <a:avLst/>
                  <a:gdLst>
                    <a:gd name="T0" fmla="*/ 18 w 41"/>
                    <a:gd name="T1" fmla="*/ 3 h 24"/>
                    <a:gd name="T2" fmla="*/ 17 w 41"/>
                    <a:gd name="T3" fmla="*/ 6 h 24"/>
                    <a:gd name="T4" fmla="*/ 12 w 41"/>
                    <a:gd name="T5" fmla="*/ 10 h 24"/>
                    <a:gd name="T6" fmla="*/ 7 w 41"/>
                    <a:gd name="T7" fmla="*/ 15 h 24"/>
                    <a:gd name="T8" fmla="*/ 2 w 41"/>
                    <a:gd name="T9" fmla="*/ 18 h 24"/>
                    <a:gd name="T10" fmla="*/ 0 w 41"/>
                    <a:gd name="T11" fmla="*/ 21 h 24"/>
                    <a:gd name="T12" fmla="*/ 1 w 41"/>
                    <a:gd name="T13" fmla="*/ 23 h 24"/>
                    <a:gd name="T14" fmla="*/ 4 w 41"/>
                    <a:gd name="T15" fmla="*/ 23 h 24"/>
                    <a:gd name="T16" fmla="*/ 12 w 41"/>
                    <a:gd name="T17" fmla="*/ 21 h 24"/>
                    <a:gd name="T18" fmla="*/ 22 w 41"/>
                    <a:gd name="T19" fmla="*/ 15 h 24"/>
                    <a:gd name="T20" fmla="*/ 28 w 41"/>
                    <a:gd name="T21" fmla="*/ 11 h 24"/>
                    <a:gd name="T22" fmla="*/ 33 w 41"/>
                    <a:gd name="T23" fmla="*/ 9 h 24"/>
                    <a:gd name="T24" fmla="*/ 37 w 41"/>
                    <a:gd name="T25" fmla="*/ 6 h 24"/>
                    <a:gd name="T26" fmla="*/ 40 w 41"/>
                    <a:gd name="T27" fmla="*/ 2 h 24"/>
                    <a:gd name="T28" fmla="*/ 36 w 41"/>
                    <a:gd name="T29" fmla="*/ 4 h 24"/>
                    <a:gd name="T30" fmla="*/ 33 w 41"/>
                    <a:gd name="T31" fmla="*/ 3 h 24"/>
                    <a:gd name="T32" fmla="*/ 29 w 41"/>
                    <a:gd name="T33" fmla="*/ 3 h 24"/>
                    <a:gd name="T34" fmla="*/ 26 w 41"/>
                    <a:gd name="T35" fmla="*/ 2 h 24"/>
                    <a:gd name="T36" fmla="*/ 23 w 41"/>
                    <a:gd name="T37" fmla="*/ 2 h 24"/>
                    <a:gd name="T38" fmla="*/ 20 w 41"/>
                    <a:gd name="T39" fmla="*/ 0 h 24"/>
                    <a:gd name="T40" fmla="*/ 18 w 41"/>
                    <a:gd name="T41" fmla="*/ 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1" h="24">
                      <a:moveTo>
                        <a:pt x="18" y="3"/>
                      </a:moveTo>
                      <a:lnTo>
                        <a:pt x="17" y="6"/>
                      </a:lnTo>
                      <a:lnTo>
                        <a:pt x="12" y="10"/>
                      </a:lnTo>
                      <a:lnTo>
                        <a:pt x="7" y="15"/>
                      </a:lnTo>
                      <a:lnTo>
                        <a:pt x="2" y="18"/>
                      </a:lnTo>
                      <a:lnTo>
                        <a:pt x="0" y="21"/>
                      </a:lnTo>
                      <a:lnTo>
                        <a:pt x="1" y="23"/>
                      </a:lnTo>
                      <a:lnTo>
                        <a:pt x="4" y="23"/>
                      </a:lnTo>
                      <a:lnTo>
                        <a:pt x="12" y="21"/>
                      </a:lnTo>
                      <a:lnTo>
                        <a:pt x="22" y="15"/>
                      </a:lnTo>
                      <a:lnTo>
                        <a:pt x="28" y="11"/>
                      </a:lnTo>
                      <a:lnTo>
                        <a:pt x="33" y="9"/>
                      </a:lnTo>
                      <a:lnTo>
                        <a:pt x="37" y="6"/>
                      </a:lnTo>
                      <a:lnTo>
                        <a:pt x="40" y="2"/>
                      </a:lnTo>
                      <a:lnTo>
                        <a:pt x="36" y="4"/>
                      </a:lnTo>
                      <a:lnTo>
                        <a:pt x="33" y="3"/>
                      </a:lnTo>
                      <a:lnTo>
                        <a:pt x="29" y="3"/>
                      </a:lnTo>
                      <a:lnTo>
                        <a:pt x="26" y="2"/>
                      </a:lnTo>
                      <a:lnTo>
                        <a:pt x="23" y="2"/>
                      </a:lnTo>
                      <a:lnTo>
                        <a:pt x="20" y="0"/>
                      </a:lnTo>
                      <a:lnTo>
                        <a:pt x="18" y="3"/>
                      </a:lnTo>
                    </a:path>
                  </a:pathLst>
                </a:custGeom>
                <a:solidFill>
                  <a:srgbClr val="FF6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12" name="Freeform 156">
                  <a:extLst>
                    <a:ext uri="{FF2B5EF4-FFF2-40B4-BE49-F238E27FC236}">
                      <a16:creationId xmlns:a16="http://schemas.microsoft.com/office/drawing/2014/main" id="{E5A0068B-8589-0BF1-5D03-34E5795892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9" y="3758"/>
                  <a:ext cx="25" cy="17"/>
                </a:xfrm>
                <a:custGeom>
                  <a:avLst/>
                  <a:gdLst>
                    <a:gd name="T0" fmla="*/ 17 w 25"/>
                    <a:gd name="T1" fmla="*/ 0 h 17"/>
                    <a:gd name="T2" fmla="*/ 17 w 25"/>
                    <a:gd name="T3" fmla="*/ 1 h 17"/>
                    <a:gd name="T4" fmla="*/ 18 w 25"/>
                    <a:gd name="T5" fmla="*/ 4 h 17"/>
                    <a:gd name="T6" fmla="*/ 20 w 25"/>
                    <a:gd name="T7" fmla="*/ 4 h 17"/>
                    <a:gd name="T8" fmla="*/ 24 w 25"/>
                    <a:gd name="T9" fmla="*/ 4 h 17"/>
                    <a:gd name="T10" fmla="*/ 15 w 25"/>
                    <a:gd name="T11" fmla="*/ 8 h 17"/>
                    <a:gd name="T12" fmla="*/ 0 w 25"/>
                    <a:gd name="T13" fmla="*/ 16 h 17"/>
                    <a:gd name="T14" fmla="*/ 3 w 25"/>
                    <a:gd name="T15" fmla="*/ 13 h 17"/>
                    <a:gd name="T16" fmla="*/ 6 w 25"/>
                    <a:gd name="T17" fmla="*/ 10 h 17"/>
                    <a:gd name="T18" fmla="*/ 6 w 25"/>
                    <a:gd name="T19" fmla="*/ 8 h 17"/>
                    <a:gd name="T20" fmla="*/ 7 w 25"/>
                    <a:gd name="T21" fmla="*/ 7 h 17"/>
                    <a:gd name="T22" fmla="*/ 11 w 25"/>
                    <a:gd name="T23" fmla="*/ 4 h 17"/>
                    <a:gd name="T24" fmla="*/ 17 w 25"/>
                    <a:gd name="T2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5" h="17">
                      <a:moveTo>
                        <a:pt x="17" y="0"/>
                      </a:moveTo>
                      <a:lnTo>
                        <a:pt x="17" y="1"/>
                      </a:lnTo>
                      <a:lnTo>
                        <a:pt x="18" y="4"/>
                      </a:lnTo>
                      <a:lnTo>
                        <a:pt x="20" y="4"/>
                      </a:lnTo>
                      <a:lnTo>
                        <a:pt x="24" y="4"/>
                      </a:lnTo>
                      <a:lnTo>
                        <a:pt x="15" y="8"/>
                      </a:lnTo>
                      <a:lnTo>
                        <a:pt x="0" y="16"/>
                      </a:lnTo>
                      <a:lnTo>
                        <a:pt x="3" y="13"/>
                      </a:lnTo>
                      <a:lnTo>
                        <a:pt x="6" y="10"/>
                      </a:lnTo>
                      <a:lnTo>
                        <a:pt x="6" y="8"/>
                      </a:lnTo>
                      <a:lnTo>
                        <a:pt x="7" y="7"/>
                      </a:lnTo>
                      <a:lnTo>
                        <a:pt x="11" y="4"/>
                      </a:lnTo>
                      <a:lnTo>
                        <a:pt x="17" y="0"/>
                      </a:lnTo>
                    </a:path>
                  </a:pathLst>
                </a:custGeom>
                <a:solidFill>
                  <a:srgbClr val="10206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13" name="Freeform 157">
                  <a:extLst>
                    <a:ext uri="{FF2B5EF4-FFF2-40B4-BE49-F238E27FC236}">
                      <a16:creationId xmlns:a16="http://schemas.microsoft.com/office/drawing/2014/main" id="{0A5F82EF-6773-A9DD-BDA0-148166E824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5" y="3671"/>
                  <a:ext cx="49" cy="67"/>
                </a:xfrm>
                <a:custGeom>
                  <a:avLst/>
                  <a:gdLst>
                    <a:gd name="T0" fmla="*/ 0 w 49"/>
                    <a:gd name="T1" fmla="*/ 0 h 67"/>
                    <a:gd name="T2" fmla="*/ 3 w 49"/>
                    <a:gd name="T3" fmla="*/ 4 h 67"/>
                    <a:gd name="T4" fmla="*/ 11 w 49"/>
                    <a:gd name="T5" fmla="*/ 11 h 67"/>
                    <a:gd name="T6" fmla="*/ 17 w 49"/>
                    <a:gd name="T7" fmla="*/ 17 h 67"/>
                    <a:gd name="T8" fmla="*/ 21 w 49"/>
                    <a:gd name="T9" fmla="*/ 23 h 67"/>
                    <a:gd name="T10" fmla="*/ 24 w 49"/>
                    <a:gd name="T11" fmla="*/ 28 h 67"/>
                    <a:gd name="T12" fmla="*/ 28 w 49"/>
                    <a:gd name="T13" fmla="*/ 36 h 67"/>
                    <a:gd name="T14" fmla="*/ 30 w 49"/>
                    <a:gd name="T15" fmla="*/ 44 h 67"/>
                    <a:gd name="T16" fmla="*/ 32 w 49"/>
                    <a:gd name="T17" fmla="*/ 50 h 67"/>
                    <a:gd name="T18" fmla="*/ 36 w 49"/>
                    <a:gd name="T19" fmla="*/ 56 h 67"/>
                    <a:gd name="T20" fmla="*/ 44 w 49"/>
                    <a:gd name="T21" fmla="*/ 64 h 67"/>
                    <a:gd name="T22" fmla="*/ 48 w 49"/>
                    <a:gd name="T23" fmla="*/ 66 h 67"/>
                    <a:gd name="T24" fmla="*/ 43 w 49"/>
                    <a:gd name="T25" fmla="*/ 61 h 67"/>
                    <a:gd name="T26" fmla="*/ 39 w 49"/>
                    <a:gd name="T27" fmla="*/ 57 h 67"/>
                    <a:gd name="T28" fmla="*/ 36 w 49"/>
                    <a:gd name="T29" fmla="*/ 52 h 67"/>
                    <a:gd name="T30" fmla="*/ 36 w 49"/>
                    <a:gd name="T31" fmla="*/ 51 h 67"/>
                    <a:gd name="T32" fmla="*/ 34 w 49"/>
                    <a:gd name="T33" fmla="*/ 47 h 67"/>
                    <a:gd name="T34" fmla="*/ 29 w 49"/>
                    <a:gd name="T35" fmla="*/ 39 h 67"/>
                    <a:gd name="T36" fmla="*/ 28 w 49"/>
                    <a:gd name="T37" fmla="*/ 32 h 67"/>
                    <a:gd name="T38" fmla="*/ 25 w 49"/>
                    <a:gd name="T39" fmla="*/ 26 h 67"/>
                    <a:gd name="T40" fmla="*/ 21 w 49"/>
                    <a:gd name="T41" fmla="*/ 20 h 67"/>
                    <a:gd name="T42" fmla="*/ 18 w 49"/>
                    <a:gd name="T43" fmla="*/ 16 h 67"/>
                    <a:gd name="T44" fmla="*/ 12 w 49"/>
                    <a:gd name="T45" fmla="*/ 10 h 67"/>
                    <a:gd name="T46" fmla="*/ 8 w 49"/>
                    <a:gd name="T47" fmla="*/ 6 h 67"/>
                    <a:gd name="T48" fmla="*/ 4 w 49"/>
                    <a:gd name="T49" fmla="*/ 3 h 67"/>
                    <a:gd name="T50" fmla="*/ 0 w 49"/>
                    <a:gd name="T51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9" h="67">
                      <a:moveTo>
                        <a:pt x="0" y="0"/>
                      </a:moveTo>
                      <a:lnTo>
                        <a:pt x="3" y="4"/>
                      </a:lnTo>
                      <a:lnTo>
                        <a:pt x="11" y="11"/>
                      </a:lnTo>
                      <a:lnTo>
                        <a:pt x="17" y="17"/>
                      </a:lnTo>
                      <a:lnTo>
                        <a:pt x="21" y="23"/>
                      </a:lnTo>
                      <a:lnTo>
                        <a:pt x="24" y="28"/>
                      </a:lnTo>
                      <a:lnTo>
                        <a:pt x="28" y="36"/>
                      </a:lnTo>
                      <a:lnTo>
                        <a:pt x="30" y="44"/>
                      </a:lnTo>
                      <a:lnTo>
                        <a:pt x="32" y="50"/>
                      </a:lnTo>
                      <a:lnTo>
                        <a:pt x="36" y="56"/>
                      </a:lnTo>
                      <a:lnTo>
                        <a:pt x="44" y="64"/>
                      </a:lnTo>
                      <a:lnTo>
                        <a:pt x="48" y="66"/>
                      </a:lnTo>
                      <a:lnTo>
                        <a:pt x="43" y="61"/>
                      </a:lnTo>
                      <a:lnTo>
                        <a:pt x="39" y="57"/>
                      </a:lnTo>
                      <a:lnTo>
                        <a:pt x="36" y="52"/>
                      </a:lnTo>
                      <a:lnTo>
                        <a:pt x="36" y="51"/>
                      </a:lnTo>
                      <a:lnTo>
                        <a:pt x="34" y="47"/>
                      </a:lnTo>
                      <a:lnTo>
                        <a:pt x="29" y="39"/>
                      </a:lnTo>
                      <a:lnTo>
                        <a:pt x="28" y="32"/>
                      </a:lnTo>
                      <a:lnTo>
                        <a:pt x="25" y="26"/>
                      </a:lnTo>
                      <a:lnTo>
                        <a:pt x="21" y="20"/>
                      </a:lnTo>
                      <a:lnTo>
                        <a:pt x="18" y="16"/>
                      </a:lnTo>
                      <a:lnTo>
                        <a:pt x="12" y="10"/>
                      </a:lnTo>
                      <a:lnTo>
                        <a:pt x="8" y="6"/>
                      </a:lnTo>
                      <a:lnTo>
                        <a:pt x="4" y="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602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14" name="Freeform 158">
                  <a:extLst>
                    <a:ext uri="{FF2B5EF4-FFF2-40B4-BE49-F238E27FC236}">
                      <a16:creationId xmlns:a16="http://schemas.microsoft.com/office/drawing/2014/main" id="{159ED525-8843-3F1D-A7CB-CBD70ABB5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0" y="3672"/>
                  <a:ext cx="61" cy="69"/>
                </a:xfrm>
                <a:custGeom>
                  <a:avLst/>
                  <a:gdLst>
                    <a:gd name="T0" fmla="*/ 0 w 61"/>
                    <a:gd name="T1" fmla="*/ 0 h 69"/>
                    <a:gd name="T2" fmla="*/ 5 w 61"/>
                    <a:gd name="T3" fmla="*/ 6 h 69"/>
                    <a:gd name="T4" fmla="*/ 13 w 61"/>
                    <a:gd name="T5" fmla="*/ 12 h 69"/>
                    <a:gd name="T6" fmla="*/ 16 w 61"/>
                    <a:gd name="T7" fmla="*/ 16 h 69"/>
                    <a:gd name="T8" fmla="*/ 19 w 61"/>
                    <a:gd name="T9" fmla="*/ 19 h 69"/>
                    <a:gd name="T10" fmla="*/ 21 w 61"/>
                    <a:gd name="T11" fmla="*/ 23 h 69"/>
                    <a:gd name="T12" fmla="*/ 23 w 61"/>
                    <a:gd name="T13" fmla="*/ 28 h 69"/>
                    <a:gd name="T14" fmla="*/ 25 w 61"/>
                    <a:gd name="T15" fmla="*/ 34 h 69"/>
                    <a:gd name="T16" fmla="*/ 27 w 61"/>
                    <a:gd name="T17" fmla="*/ 40 h 69"/>
                    <a:gd name="T18" fmla="*/ 31 w 61"/>
                    <a:gd name="T19" fmla="*/ 45 h 69"/>
                    <a:gd name="T20" fmla="*/ 33 w 61"/>
                    <a:gd name="T21" fmla="*/ 50 h 69"/>
                    <a:gd name="T22" fmla="*/ 37 w 61"/>
                    <a:gd name="T23" fmla="*/ 56 h 69"/>
                    <a:gd name="T24" fmla="*/ 41 w 61"/>
                    <a:gd name="T25" fmla="*/ 60 h 69"/>
                    <a:gd name="T26" fmla="*/ 43 w 61"/>
                    <a:gd name="T27" fmla="*/ 62 h 69"/>
                    <a:gd name="T28" fmla="*/ 45 w 61"/>
                    <a:gd name="T29" fmla="*/ 65 h 69"/>
                    <a:gd name="T30" fmla="*/ 48 w 61"/>
                    <a:gd name="T31" fmla="*/ 68 h 69"/>
                    <a:gd name="T32" fmla="*/ 52 w 61"/>
                    <a:gd name="T33" fmla="*/ 68 h 69"/>
                    <a:gd name="T34" fmla="*/ 55 w 61"/>
                    <a:gd name="T35" fmla="*/ 65 h 69"/>
                    <a:gd name="T36" fmla="*/ 57 w 61"/>
                    <a:gd name="T37" fmla="*/ 62 h 69"/>
                    <a:gd name="T38" fmla="*/ 59 w 61"/>
                    <a:gd name="T39" fmla="*/ 58 h 69"/>
                    <a:gd name="T40" fmla="*/ 60 w 61"/>
                    <a:gd name="T41" fmla="*/ 54 h 69"/>
                    <a:gd name="T42" fmla="*/ 59 w 61"/>
                    <a:gd name="T43" fmla="*/ 51 h 69"/>
                    <a:gd name="T44" fmla="*/ 58 w 61"/>
                    <a:gd name="T45" fmla="*/ 49 h 69"/>
                    <a:gd name="T46" fmla="*/ 55 w 61"/>
                    <a:gd name="T47" fmla="*/ 48 h 69"/>
                    <a:gd name="T48" fmla="*/ 52 w 61"/>
                    <a:gd name="T49" fmla="*/ 48 h 69"/>
                    <a:gd name="T50" fmla="*/ 48 w 61"/>
                    <a:gd name="T51" fmla="*/ 51 h 69"/>
                    <a:gd name="T52" fmla="*/ 46 w 61"/>
                    <a:gd name="T53" fmla="*/ 53 h 69"/>
                    <a:gd name="T54" fmla="*/ 43 w 61"/>
                    <a:gd name="T55" fmla="*/ 54 h 69"/>
                    <a:gd name="T56" fmla="*/ 40 w 61"/>
                    <a:gd name="T57" fmla="*/ 54 h 69"/>
                    <a:gd name="T58" fmla="*/ 37 w 61"/>
                    <a:gd name="T59" fmla="*/ 52 h 69"/>
                    <a:gd name="T60" fmla="*/ 33 w 61"/>
                    <a:gd name="T61" fmla="*/ 47 h 69"/>
                    <a:gd name="T62" fmla="*/ 31 w 61"/>
                    <a:gd name="T63" fmla="*/ 42 h 69"/>
                    <a:gd name="T64" fmla="*/ 29 w 61"/>
                    <a:gd name="T65" fmla="*/ 39 h 69"/>
                    <a:gd name="T66" fmla="*/ 25 w 61"/>
                    <a:gd name="T67" fmla="*/ 30 h 69"/>
                    <a:gd name="T68" fmla="*/ 22 w 61"/>
                    <a:gd name="T69" fmla="*/ 21 h 69"/>
                    <a:gd name="T70" fmla="*/ 18 w 61"/>
                    <a:gd name="T71" fmla="*/ 16 h 69"/>
                    <a:gd name="T72" fmla="*/ 14 w 61"/>
                    <a:gd name="T73" fmla="*/ 11 h 69"/>
                    <a:gd name="T74" fmla="*/ 0 w 61"/>
                    <a:gd name="T75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61" h="69">
                      <a:moveTo>
                        <a:pt x="0" y="0"/>
                      </a:moveTo>
                      <a:lnTo>
                        <a:pt x="5" y="6"/>
                      </a:lnTo>
                      <a:lnTo>
                        <a:pt x="13" y="12"/>
                      </a:lnTo>
                      <a:lnTo>
                        <a:pt x="16" y="16"/>
                      </a:lnTo>
                      <a:lnTo>
                        <a:pt x="19" y="19"/>
                      </a:lnTo>
                      <a:lnTo>
                        <a:pt x="21" y="23"/>
                      </a:lnTo>
                      <a:lnTo>
                        <a:pt x="23" y="28"/>
                      </a:lnTo>
                      <a:lnTo>
                        <a:pt x="25" y="34"/>
                      </a:lnTo>
                      <a:lnTo>
                        <a:pt x="27" y="40"/>
                      </a:lnTo>
                      <a:lnTo>
                        <a:pt x="31" y="45"/>
                      </a:lnTo>
                      <a:lnTo>
                        <a:pt x="33" y="50"/>
                      </a:lnTo>
                      <a:lnTo>
                        <a:pt x="37" y="56"/>
                      </a:lnTo>
                      <a:lnTo>
                        <a:pt x="41" y="60"/>
                      </a:lnTo>
                      <a:lnTo>
                        <a:pt x="43" y="62"/>
                      </a:lnTo>
                      <a:lnTo>
                        <a:pt x="45" y="65"/>
                      </a:lnTo>
                      <a:lnTo>
                        <a:pt x="48" y="68"/>
                      </a:lnTo>
                      <a:lnTo>
                        <a:pt x="52" y="68"/>
                      </a:lnTo>
                      <a:lnTo>
                        <a:pt x="55" y="65"/>
                      </a:lnTo>
                      <a:lnTo>
                        <a:pt x="57" y="62"/>
                      </a:lnTo>
                      <a:lnTo>
                        <a:pt x="59" y="58"/>
                      </a:lnTo>
                      <a:lnTo>
                        <a:pt x="60" y="54"/>
                      </a:lnTo>
                      <a:lnTo>
                        <a:pt x="59" y="51"/>
                      </a:lnTo>
                      <a:lnTo>
                        <a:pt x="58" y="49"/>
                      </a:lnTo>
                      <a:lnTo>
                        <a:pt x="55" y="48"/>
                      </a:lnTo>
                      <a:lnTo>
                        <a:pt x="52" y="48"/>
                      </a:lnTo>
                      <a:lnTo>
                        <a:pt x="48" y="51"/>
                      </a:lnTo>
                      <a:lnTo>
                        <a:pt x="46" y="53"/>
                      </a:lnTo>
                      <a:lnTo>
                        <a:pt x="43" y="54"/>
                      </a:lnTo>
                      <a:lnTo>
                        <a:pt x="40" y="54"/>
                      </a:lnTo>
                      <a:lnTo>
                        <a:pt x="37" y="52"/>
                      </a:lnTo>
                      <a:lnTo>
                        <a:pt x="33" y="47"/>
                      </a:lnTo>
                      <a:lnTo>
                        <a:pt x="31" y="42"/>
                      </a:lnTo>
                      <a:lnTo>
                        <a:pt x="29" y="39"/>
                      </a:lnTo>
                      <a:lnTo>
                        <a:pt x="25" y="30"/>
                      </a:lnTo>
                      <a:lnTo>
                        <a:pt x="22" y="21"/>
                      </a:lnTo>
                      <a:lnTo>
                        <a:pt x="18" y="16"/>
                      </a:lnTo>
                      <a:lnTo>
                        <a:pt x="14" y="1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6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15" name="Freeform 159">
                  <a:extLst>
                    <a:ext uri="{FF2B5EF4-FFF2-40B4-BE49-F238E27FC236}">
                      <a16:creationId xmlns:a16="http://schemas.microsoft.com/office/drawing/2014/main" id="{E0297724-F1C1-4B2C-6883-091B5D5FA8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1" y="3728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2 w 17"/>
                    <a:gd name="T3" fmla="*/ 5 h 17"/>
                    <a:gd name="T4" fmla="*/ 7 w 17"/>
                    <a:gd name="T5" fmla="*/ 11 h 17"/>
                    <a:gd name="T6" fmla="*/ 11 w 17"/>
                    <a:gd name="T7" fmla="*/ 14 h 17"/>
                    <a:gd name="T8" fmla="*/ 16 w 17"/>
                    <a:gd name="T9" fmla="*/ 16 h 17"/>
                    <a:gd name="T10" fmla="*/ 11 w 17"/>
                    <a:gd name="T11" fmla="*/ 16 h 17"/>
                    <a:gd name="T12" fmla="*/ 7 w 17"/>
                    <a:gd name="T13" fmla="*/ 14 h 17"/>
                    <a:gd name="T14" fmla="*/ 4 w 17"/>
                    <a:gd name="T15" fmla="*/ 11 h 17"/>
                    <a:gd name="T16" fmla="*/ 1 w 17"/>
                    <a:gd name="T17" fmla="*/ 7 h 17"/>
                    <a:gd name="T18" fmla="*/ 0 w 17"/>
                    <a:gd name="T1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2" y="5"/>
                      </a:lnTo>
                      <a:lnTo>
                        <a:pt x="7" y="11"/>
                      </a:lnTo>
                      <a:lnTo>
                        <a:pt x="11" y="14"/>
                      </a:lnTo>
                      <a:lnTo>
                        <a:pt x="16" y="16"/>
                      </a:lnTo>
                      <a:lnTo>
                        <a:pt x="11" y="16"/>
                      </a:lnTo>
                      <a:lnTo>
                        <a:pt x="7" y="14"/>
                      </a:lnTo>
                      <a:lnTo>
                        <a:pt x="4" y="11"/>
                      </a:lnTo>
                      <a:lnTo>
                        <a:pt x="1" y="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602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16" name="Freeform 160">
                  <a:extLst>
                    <a:ext uri="{FF2B5EF4-FFF2-40B4-BE49-F238E27FC236}">
                      <a16:creationId xmlns:a16="http://schemas.microsoft.com/office/drawing/2014/main" id="{62EF9158-E771-6338-CE8B-4D7751F637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5" y="3673"/>
                  <a:ext cx="49" cy="43"/>
                </a:xfrm>
                <a:custGeom>
                  <a:avLst/>
                  <a:gdLst>
                    <a:gd name="T0" fmla="*/ 0 w 49"/>
                    <a:gd name="T1" fmla="*/ 0 h 43"/>
                    <a:gd name="T2" fmla="*/ 7 w 49"/>
                    <a:gd name="T3" fmla="*/ 4 h 43"/>
                    <a:gd name="T4" fmla="*/ 14 w 49"/>
                    <a:gd name="T5" fmla="*/ 7 h 43"/>
                    <a:gd name="T6" fmla="*/ 20 w 49"/>
                    <a:gd name="T7" fmla="*/ 11 h 43"/>
                    <a:gd name="T8" fmla="*/ 27 w 49"/>
                    <a:gd name="T9" fmla="*/ 17 h 43"/>
                    <a:gd name="T10" fmla="*/ 32 w 49"/>
                    <a:gd name="T11" fmla="*/ 21 h 43"/>
                    <a:gd name="T12" fmla="*/ 37 w 49"/>
                    <a:gd name="T13" fmla="*/ 26 h 43"/>
                    <a:gd name="T14" fmla="*/ 43 w 49"/>
                    <a:gd name="T15" fmla="*/ 32 h 43"/>
                    <a:gd name="T16" fmla="*/ 46 w 49"/>
                    <a:gd name="T17" fmla="*/ 38 h 43"/>
                    <a:gd name="T18" fmla="*/ 48 w 49"/>
                    <a:gd name="T19" fmla="*/ 42 h 43"/>
                    <a:gd name="T20" fmla="*/ 43 w 49"/>
                    <a:gd name="T21" fmla="*/ 35 h 43"/>
                    <a:gd name="T22" fmla="*/ 37 w 49"/>
                    <a:gd name="T23" fmla="*/ 29 h 43"/>
                    <a:gd name="T24" fmla="*/ 29 w 49"/>
                    <a:gd name="T25" fmla="*/ 20 h 43"/>
                    <a:gd name="T26" fmla="*/ 20 w 49"/>
                    <a:gd name="T27" fmla="*/ 12 h 43"/>
                    <a:gd name="T28" fmla="*/ 15 w 49"/>
                    <a:gd name="T29" fmla="*/ 9 h 43"/>
                    <a:gd name="T30" fmla="*/ 12 w 49"/>
                    <a:gd name="T31" fmla="*/ 7 h 43"/>
                    <a:gd name="T32" fmla="*/ 6 w 49"/>
                    <a:gd name="T33" fmla="*/ 4 h 43"/>
                    <a:gd name="T34" fmla="*/ 0 w 49"/>
                    <a:gd name="T35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9" h="43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4" y="7"/>
                      </a:lnTo>
                      <a:lnTo>
                        <a:pt x="20" y="11"/>
                      </a:lnTo>
                      <a:lnTo>
                        <a:pt x="27" y="17"/>
                      </a:lnTo>
                      <a:lnTo>
                        <a:pt x="32" y="21"/>
                      </a:lnTo>
                      <a:lnTo>
                        <a:pt x="37" y="26"/>
                      </a:lnTo>
                      <a:lnTo>
                        <a:pt x="43" y="32"/>
                      </a:lnTo>
                      <a:lnTo>
                        <a:pt x="46" y="38"/>
                      </a:lnTo>
                      <a:lnTo>
                        <a:pt x="48" y="42"/>
                      </a:lnTo>
                      <a:lnTo>
                        <a:pt x="43" y="35"/>
                      </a:lnTo>
                      <a:lnTo>
                        <a:pt x="37" y="29"/>
                      </a:lnTo>
                      <a:lnTo>
                        <a:pt x="29" y="20"/>
                      </a:lnTo>
                      <a:lnTo>
                        <a:pt x="20" y="12"/>
                      </a:lnTo>
                      <a:lnTo>
                        <a:pt x="15" y="9"/>
                      </a:lnTo>
                      <a:lnTo>
                        <a:pt x="12" y="7"/>
                      </a:lnTo>
                      <a:lnTo>
                        <a:pt x="6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6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17" name="Freeform 161">
                  <a:extLst>
                    <a:ext uri="{FF2B5EF4-FFF2-40B4-BE49-F238E27FC236}">
                      <a16:creationId xmlns:a16="http://schemas.microsoft.com/office/drawing/2014/main" id="{D219CB8C-A0D4-C6A7-0E8B-9D25DADA4A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5" y="3681"/>
                  <a:ext cx="36" cy="37"/>
                </a:xfrm>
                <a:custGeom>
                  <a:avLst/>
                  <a:gdLst>
                    <a:gd name="T0" fmla="*/ 0 w 36"/>
                    <a:gd name="T1" fmla="*/ 0 h 37"/>
                    <a:gd name="T2" fmla="*/ 5 w 36"/>
                    <a:gd name="T3" fmla="*/ 3 h 37"/>
                    <a:gd name="T4" fmla="*/ 10 w 36"/>
                    <a:gd name="T5" fmla="*/ 6 h 37"/>
                    <a:gd name="T6" fmla="*/ 16 w 36"/>
                    <a:gd name="T7" fmla="*/ 12 h 37"/>
                    <a:gd name="T8" fmla="*/ 22 w 36"/>
                    <a:gd name="T9" fmla="*/ 18 h 37"/>
                    <a:gd name="T10" fmla="*/ 27 w 36"/>
                    <a:gd name="T11" fmla="*/ 24 h 37"/>
                    <a:gd name="T12" fmla="*/ 32 w 36"/>
                    <a:gd name="T13" fmla="*/ 33 h 37"/>
                    <a:gd name="T14" fmla="*/ 35 w 36"/>
                    <a:gd name="T15" fmla="*/ 36 h 37"/>
                    <a:gd name="T16" fmla="*/ 30 w 36"/>
                    <a:gd name="T17" fmla="*/ 31 h 37"/>
                    <a:gd name="T18" fmla="*/ 25 w 36"/>
                    <a:gd name="T19" fmla="*/ 24 h 37"/>
                    <a:gd name="T20" fmla="*/ 20 w 36"/>
                    <a:gd name="T21" fmla="*/ 19 h 37"/>
                    <a:gd name="T22" fmla="*/ 15 w 36"/>
                    <a:gd name="T23" fmla="*/ 13 h 37"/>
                    <a:gd name="T24" fmla="*/ 11 w 36"/>
                    <a:gd name="T25" fmla="*/ 9 h 37"/>
                    <a:gd name="T26" fmla="*/ 7 w 36"/>
                    <a:gd name="T27" fmla="*/ 5 h 37"/>
                    <a:gd name="T28" fmla="*/ 0 w 36"/>
                    <a:gd name="T2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6" h="37">
                      <a:moveTo>
                        <a:pt x="0" y="0"/>
                      </a:moveTo>
                      <a:lnTo>
                        <a:pt x="5" y="3"/>
                      </a:lnTo>
                      <a:lnTo>
                        <a:pt x="10" y="6"/>
                      </a:lnTo>
                      <a:lnTo>
                        <a:pt x="16" y="12"/>
                      </a:lnTo>
                      <a:lnTo>
                        <a:pt x="22" y="18"/>
                      </a:lnTo>
                      <a:lnTo>
                        <a:pt x="27" y="24"/>
                      </a:lnTo>
                      <a:lnTo>
                        <a:pt x="32" y="33"/>
                      </a:lnTo>
                      <a:lnTo>
                        <a:pt x="35" y="36"/>
                      </a:lnTo>
                      <a:lnTo>
                        <a:pt x="30" y="31"/>
                      </a:lnTo>
                      <a:lnTo>
                        <a:pt x="25" y="24"/>
                      </a:lnTo>
                      <a:lnTo>
                        <a:pt x="20" y="19"/>
                      </a:lnTo>
                      <a:lnTo>
                        <a:pt x="15" y="13"/>
                      </a:lnTo>
                      <a:lnTo>
                        <a:pt x="11" y="9"/>
                      </a:lnTo>
                      <a:lnTo>
                        <a:pt x="7" y="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6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18" name="Freeform 162">
                  <a:extLst>
                    <a:ext uri="{FF2B5EF4-FFF2-40B4-BE49-F238E27FC236}">
                      <a16:creationId xmlns:a16="http://schemas.microsoft.com/office/drawing/2014/main" id="{69BF6585-AD9E-CDFA-F8FB-71979E4416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3" y="3821"/>
                  <a:ext cx="69" cy="36"/>
                </a:xfrm>
                <a:custGeom>
                  <a:avLst/>
                  <a:gdLst>
                    <a:gd name="T0" fmla="*/ 58 w 69"/>
                    <a:gd name="T1" fmla="*/ 5 h 36"/>
                    <a:gd name="T2" fmla="*/ 49 w 69"/>
                    <a:gd name="T3" fmla="*/ 13 h 36"/>
                    <a:gd name="T4" fmla="*/ 39 w 69"/>
                    <a:gd name="T5" fmla="*/ 19 h 36"/>
                    <a:gd name="T6" fmla="*/ 31 w 69"/>
                    <a:gd name="T7" fmla="*/ 23 h 36"/>
                    <a:gd name="T8" fmla="*/ 23 w 69"/>
                    <a:gd name="T9" fmla="*/ 26 h 36"/>
                    <a:gd name="T10" fmla="*/ 11 w 69"/>
                    <a:gd name="T11" fmla="*/ 32 h 36"/>
                    <a:gd name="T12" fmla="*/ 0 w 69"/>
                    <a:gd name="T13" fmla="*/ 35 h 36"/>
                    <a:gd name="T14" fmla="*/ 13 w 69"/>
                    <a:gd name="T15" fmla="*/ 32 h 36"/>
                    <a:gd name="T16" fmla="*/ 21 w 69"/>
                    <a:gd name="T17" fmla="*/ 30 h 36"/>
                    <a:gd name="T18" fmla="*/ 29 w 69"/>
                    <a:gd name="T19" fmla="*/ 26 h 36"/>
                    <a:gd name="T20" fmla="*/ 36 w 69"/>
                    <a:gd name="T21" fmla="*/ 24 h 36"/>
                    <a:gd name="T22" fmla="*/ 41 w 69"/>
                    <a:gd name="T23" fmla="*/ 21 h 36"/>
                    <a:gd name="T24" fmla="*/ 47 w 69"/>
                    <a:gd name="T25" fmla="*/ 18 h 36"/>
                    <a:gd name="T26" fmla="*/ 51 w 69"/>
                    <a:gd name="T27" fmla="*/ 15 h 36"/>
                    <a:gd name="T28" fmla="*/ 54 w 69"/>
                    <a:gd name="T29" fmla="*/ 12 h 36"/>
                    <a:gd name="T30" fmla="*/ 58 w 69"/>
                    <a:gd name="T31" fmla="*/ 9 h 36"/>
                    <a:gd name="T32" fmla="*/ 68 w 69"/>
                    <a:gd name="T33" fmla="*/ 0 h 36"/>
                    <a:gd name="T34" fmla="*/ 58 w 69"/>
                    <a:gd name="T35" fmla="*/ 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9" h="36">
                      <a:moveTo>
                        <a:pt x="58" y="5"/>
                      </a:moveTo>
                      <a:lnTo>
                        <a:pt x="49" y="13"/>
                      </a:lnTo>
                      <a:lnTo>
                        <a:pt x="39" y="19"/>
                      </a:lnTo>
                      <a:lnTo>
                        <a:pt x="31" y="23"/>
                      </a:lnTo>
                      <a:lnTo>
                        <a:pt x="23" y="26"/>
                      </a:lnTo>
                      <a:lnTo>
                        <a:pt x="11" y="32"/>
                      </a:lnTo>
                      <a:lnTo>
                        <a:pt x="0" y="35"/>
                      </a:lnTo>
                      <a:lnTo>
                        <a:pt x="13" y="32"/>
                      </a:lnTo>
                      <a:lnTo>
                        <a:pt x="21" y="30"/>
                      </a:lnTo>
                      <a:lnTo>
                        <a:pt x="29" y="26"/>
                      </a:lnTo>
                      <a:lnTo>
                        <a:pt x="36" y="24"/>
                      </a:lnTo>
                      <a:lnTo>
                        <a:pt x="41" y="21"/>
                      </a:lnTo>
                      <a:lnTo>
                        <a:pt x="47" y="18"/>
                      </a:lnTo>
                      <a:lnTo>
                        <a:pt x="51" y="15"/>
                      </a:lnTo>
                      <a:lnTo>
                        <a:pt x="54" y="12"/>
                      </a:lnTo>
                      <a:lnTo>
                        <a:pt x="58" y="9"/>
                      </a:lnTo>
                      <a:lnTo>
                        <a:pt x="68" y="0"/>
                      </a:lnTo>
                      <a:lnTo>
                        <a:pt x="58" y="5"/>
                      </a:lnTo>
                    </a:path>
                  </a:pathLst>
                </a:custGeom>
                <a:solidFill>
                  <a:srgbClr val="FF6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19" name="Freeform 163">
                  <a:extLst>
                    <a:ext uri="{FF2B5EF4-FFF2-40B4-BE49-F238E27FC236}">
                      <a16:creationId xmlns:a16="http://schemas.microsoft.com/office/drawing/2014/main" id="{3425C04D-12FA-A8B7-482B-BFD80F95E3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6" y="3695"/>
                  <a:ext cx="22" cy="27"/>
                </a:xfrm>
                <a:custGeom>
                  <a:avLst/>
                  <a:gdLst>
                    <a:gd name="T0" fmla="*/ 0 w 22"/>
                    <a:gd name="T1" fmla="*/ 0 h 27"/>
                    <a:gd name="T2" fmla="*/ 2 w 22"/>
                    <a:gd name="T3" fmla="*/ 7 h 27"/>
                    <a:gd name="T4" fmla="*/ 4 w 22"/>
                    <a:gd name="T5" fmla="*/ 10 h 27"/>
                    <a:gd name="T6" fmla="*/ 7 w 22"/>
                    <a:gd name="T7" fmla="*/ 18 h 27"/>
                    <a:gd name="T8" fmla="*/ 10 w 22"/>
                    <a:gd name="T9" fmla="*/ 22 h 27"/>
                    <a:gd name="T10" fmla="*/ 13 w 22"/>
                    <a:gd name="T11" fmla="*/ 24 h 27"/>
                    <a:gd name="T12" fmla="*/ 16 w 22"/>
                    <a:gd name="T13" fmla="*/ 26 h 27"/>
                    <a:gd name="T14" fmla="*/ 19 w 22"/>
                    <a:gd name="T15" fmla="*/ 26 h 27"/>
                    <a:gd name="T16" fmla="*/ 21 w 22"/>
                    <a:gd name="T17" fmla="*/ 24 h 27"/>
                    <a:gd name="T18" fmla="*/ 18 w 22"/>
                    <a:gd name="T19" fmla="*/ 24 h 27"/>
                    <a:gd name="T20" fmla="*/ 15 w 22"/>
                    <a:gd name="T21" fmla="*/ 23 h 27"/>
                    <a:gd name="T22" fmla="*/ 12 w 22"/>
                    <a:gd name="T23" fmla="*/ 21 h 27"/>
                    <a:gd name="T24" fmla="*/ 9 w 22"/>
                    <a:gd name="T25" fmla="*/ 17 h 27"/>
                    <a:gd name="T26" fmla="*/ 6 w 22"/>
                    <a:gd name="T27" fmla="*/ 12 h 27"/>
                    <a:gd name="T28" fmla="*/ 0 w 22"/>
                    <a:gd name="T2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2" h="27">
                      <a:moveTo>
                        <a:pt x="0" y="0"/>
                      </a:moveTo>
                      <a:lnTo>
                        <a:pt x="2" y="7"/>
                      </a:lnTo>
                      <a:lnTo>
                        <a:pt x="4" y="10"/>
                      </a:lnTo>
                      <a:lnTo>
                        <a:pt x="7" y="18"/>
                      </a:lnTo>
                      <a:lnTo>
                        <a:pt x="10" y="22"/>
                      </a:lnTo>
                      <a:lnTo>
                        <a:pt x="13" y="24"/>
                      </a:lnTo>
                      <a:lnTo>
                        <a:pt x="16" y="26"/>
                      </a:lnTo>
                      <a:lnTo>
                        <a:pt x="19" y="26"/>
                      </a:lnTo>
                      <a:lnTo>
                        <a:pt x="21" y="24"/>
                      </a:lnTo>
                      <a:lnTo>
                        <a:pt x="18" y="24"/>
                      </a:lnTo>
                      <a:lnTo>
                        <a:pt x="15" y="23"/>
                      </a:lnTo>
                      <a:lnTo>
                        <a:pt x="12" y="21"/>
                      </a:lnTo>
                      <a:lnTo>
                        <a:pt x="9" y="17"/>
                      </a:lnTo>
                      <a:lnTo>
                        <a:pt x="6" y="1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602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20" name="Freeform 164">
                  <a:extLst>
                    <a:ext uri="{FF2B5EF4-FFF2-40B4-BE49-F238E27FC236}">
                      <a16:creationId xmlns:a16="http://schemas.microsoft.com/office/drawing/2014/main" id="{457EE0E2-8689-8C65-E53E-969050C087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4" y="3510"/>
                  <a:ext cx="156" cy="116"/>
                </a:xfrm>
                <a:custGeom>
                  <a:avLst/>
                  <a:gdLst>
                    <a:gd name="T0" fmla="*/ 18 w 156"/>
                    <a:gd name="T1" fmla="*/ 109 h 116"/>
                    <a:gd name="T2" fmla="*/ 14 w 156"/>
                    <a:gd name="T3" fmla="*/ 96 h 116"/>
                    <a:gd name="T4" fmla="*/ 9 w 156"/>
                    <a:gd name="T5" fmla="*/ 86 h 116"/>
                    <a:gd name="T6" fmla="*/ 0 w 156"/>
                    <a:gd name="T7" fmla="*/ 78 h 116"/>
                    <a:gd name="T8" fmla="*/ 0 w 156"/>
                    <a:gd name="T9" fmla="*/ 70 h 116"/>
                    <a:gd name="T10" fmla="*/ 0 w 156"/>
                    <a:gd name="T11" fmla="*/ 62 h 116"/>
                    <a:gd name="T12" fmla="*/ 6 w 156"/>
                    <a:gd name="T13" fmla="*/ 54 h 116"/>
                    <a:gd name="T14" fmla="*/ 14 w 156"/>
                    <a:gd name="T15" fmla="*/ 46 h 116"/>
                    <a:gd name="T16" fmla="*/ 26 w 156"/>
                    <a:gd name="T17" fmla="*/ 39 h 116"/>
                    <a:gd name="T18" fmla="*/ 36 w 156"/>
                    <a:gd name="T19" fmla="*/ 30 h 116"/>
                    <a:gd name="T20" fmla="*/ 43 w 156"/>
                    <a:gd name="T21" fmla="*/ 24 h 116"/>
                    <a:gd name="T22" fmla="*/ 52 w 156"/>
                    <a:gd name="T23" fmla="*/ 16 h 116"/>
                    <a:gd name="T24" fmla="*/ 61 w 156"/>
                    <a:gd name="T25" fmla="*/ 10 h 116"/>
                    <a:gd name="T26" fmla="*/ 74 w 156"/>
                    <a:gd name="T27" fmla="*/ 6 h 116"/>
                    <a:gd name="T28" fmla="*/ 88 w 156"/>
                    <a:gd name="T29" fmla="*/ 6 h 116"/>
                    <a:gd name="T30" fmla="*/ 99 w 156"/>
                    <a:gd name="T31" fmla="*/ 7 h 116"/>
                    <a:gd name="T32" fmla="*/ 108 w 156"/>
                    <a:gd name="T33" fmla="*/ 6 h 116"/>
                    <a:gd name="T34" fmla="*/ 115 w 156"/>
                    <a:gd name="T35" fmla="*/ 2 h 116"/>
                    <a:gd name="T36" fmla="*/ 123 w 156"/>
                    <a:gd name="T37" fmla="*/ 1 h 116"/>
                    <a:gd name="T38" fmla="*/ 135 w 156"/>
                    <a:gd name="T39" fmla="*/ 6 h 116"/>
                    <a:gd name="T40" fmla="*/ 146 w 156"/>
                    <a:gd name="T41" fmla="*/ 12 h 116"/>
                    <a:gd name="T42" fmla="*/ 155 w 156"/>
                    <a:gd name="T43" fmla="*/ 25 h 116"/>
                    <a:gd name="T44" fmla="*/ 146 w 156"/>
                    <a:gd name="T45" fmla="*/ 25 h 116"/>
                    <a:gd name="T46" fmla="*/ 139 w 156"/>
                    <a:gd name="T47" fmla="*/ 25 h 116"/>
                    <a:gd name="T48" fmla="*/ 131 w 156"/>
                    <a:gd name="T49" fmla="*/ 24 h 116"/>
                    <a:gd name="T50" fmla="*/ 119 w 156"/>
                    <a:gd name="T51" fmla="*/ 25 h 116"/>
                    <a:gd name="T52" fmla="*/ 107 w 156"/>
                    <a:gd name="T53" fmla="*/ 29 h 116"/>
                    <a:gd name="T54" fmla="*/ 98 w 156"/>
                    <a:gd name="T55" fmla="*/ 32 h 116"/>
                    <a:gd name="T56" fmla="*/ 89 w 156"/>
                    <a:gd name="T57" fmla="*/ 37 h 116"/>
                    <a:gd name="T58" fmla="*/ 73 w 156"/>
                    <a:gd name="T59" fmla="*/ 46 h 116"/>
                    <a:gd name="T60" fmla="*/ 60 w 156"/>
                    <a:gd name="T61" fmla="*/ 54 h 116"/>
                    <a:gd name="T62" fmla="*/ 48 w 156"/>
                    <a:gd name="T63" fmla="*/ 64 h 116"/>
                    <a:gd name="T64" fmla="*/ 42 w 156"/>
                    <a:gd name="T65" fmla="*/ 74 h 116"/>
                    <a:gd name="T66" fmla="*/ 40 w 156"/>
                    <a:gd name="T67" fmla="*/ 87 h 116"/>
                    <a:gd name="T68" fmla="*/ 39 w 156"/>
                    <a:gd name="T69" fmla="*/ 99 h 116"/>
                    <a:gd name="T70" fmla="*/ 36 w 156"/>
                    <a:gd name="T71" fmla="*/ 105 h 116"/>
                    <a:gd name="T72" fmla="*/ 28 w 156"/>
                    <a:gd name="T73" fmla="*/ 110 h 116"/>
                    <a:gd name="T74" fmla="*/ 18 w 156"/>
                    <a:gd name="T75" fmla="*/ 115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56" h="116">
                      <a:moveTo>
                        <a:pt x="18" y="115"/>
                      </a:moveTo>
                      <a:lnTo>
                        <a:pt x="18" y="109"/>
                      </a:lnTo>
                      <a:lnTo>
                        <a:pt x="17" y="103"/>
                      </a:lnTo>
                      <a:lnTo>
                        <a:pt x="14" y="96"/>
                      </a:lnTo>
                      <a:lnTo>
                        <a:pt x="12" y="91"/>
                      </a:lnTo>
                      <a:lnTo>
                        <a:pt x="9" y="86"/>
                      </a:lnTo>
                      <a:lnTo>
                        <a:pt x="4" y="82"/>
                      </a:lnTo>
                      <a:lnTo>
                        <a:pt x="0" y="78"/>
                      </a:lnTo>
                      <a:lnTo>
                        <a:pt x="0" y="74"/>
                      </a:lnTo>
                      <a:lnTo>
                        <a:pt x="0" y="70"/>
                      </a:lnTo>
                      <a:lnTo>
                        <a:pt x="0" y="66"/>
                      </a:lnTo>
                      <a:lnTo>
                        <a:pt x="0" y="62"/>
                      </a:lnTo>
                      <a:lnTo>
                        <a:pt x="2" y="58"/>
                      </a:lnTo>
                      <a:lnTo>
                        <a:pt x="6" y="54"/>
                      </a:lnTo>
                      <a:lnTo>
                        <a:pt x="11" y="50"/>
                      </a:lnTo>
                      <a:lnTo>
                        <a:pt x="14" y="46"/>
                      </a:lnTo>
                      <a:lnTo>
                        <a:pt x="20" y="43"/>
                      </a:lnTo>
                      <a:lnTo>
                        <a:pt x="26" y="39"/>
                      </a:lnTo>
                      <a:lnTo>
                        <a:pt x="32" y="34"/>
                      </a:lnTo>
                      <a:lnTo>
                        <a:pt x="36" y="30"/>
                      </a:lnTo>
                      <a:lnTo>
                        <a:pt x="39" y="28"/>
                      </a:lnTo>
                      <a:lnTo>
                        <a:pt x="43" y="24"/>
                      </a:lnTo>
                      <a:lnTo>
                        <a:pt x="48" y="19"/>
                      </a:lnTo>
                      <a:lnTo>
                        <a:pt x="52" y="16"/>
                      </a:lnTo>
                      <a:lnTo>
                        <a:pt x="56" y="12"/>
                      </a:lnTo>
                      <a:lnTo>
                        <a:pt x="61" y="10"/>
                      </a:lnTo>
                      <a:lnTo>
                        <a:pt x="67" y="7"/>
                      </a:lnTo>
                      <a:lnTo>
                        <a:pt x="74" y="6"/>
                      </a:lnTo>
                      <a:lnTo>
                        <a:pt x="81" y="6"/>
                      </a:lnTo>
                      <a:lnTo>
                        <a:pt x="88" y="6"/>
                      </a:lnTo>
                      <a:lnTo>
                        <a:pt x="92" y="6"/>
                      </a:lnTo>
                      <a:lnTo>
                        <a:pt x="99" y="7"/>
                      </a:lnTo>
                      <a:lnTo>
                        <a:pt x="103" y="6"/>
                      </a:lnTo>
                      <a:lnTo>
                        <a:pt x="108" y="6"/>
                      </a:lnTo>
                      <a:lnTo>
                        <a:pt x="112" y="5"/>
                      </a:lnTo>
                      <a:lnTo>
                        <a:pt x="115" y="2"/>
                      </a:lnTo>
                      <a:lnTo>
                        <a:pt x="117" y="0"/>
                      </a:lnTo>
                      <a:lnTo>
                        <a:pt x="123" y="1"/>
                      </a:lnTo>
                      <a:lnTo>
                        <a:pt x="129" y="3"/>
                      </a:lnTo>
                      <a:lnTo>
                        <a:pt x="135" y="6"/>
                      </a:lnTo>
                      <a:lnTo>
                        <a:pt x="140" y="8"/>
                      </a:lnTo>
                      <a:lnTo>
                        <a:pt x="146" y="12"/>
                      </a:lnTo>
                      <a:lnTo>
                        <a:pt x="150" y="17"/>
                      </a:lnTo>
                      <a:lnTo>
                        <a:pt x="155" y="25"/>
                      </a:lnTo>
                      <a:lnTo>
                        <a:pt x="151" y="25"/>
                      </a:lnTo>
                      <a:lnTo>
                        <a:pt x="146" y="25"/>
                      </a:lnTo>
                      <a:lnTo>
                        <a:pt x="142" y="25"/>
                      </a:lnTo>
                      <a:lnTo>
                        <a:pt x="139" y="25"/>
                      </a:lnTo>
                      <a:lnTo>
                        <a:pt x="135" y="25"/>
                      </a:lnTo>
                      <a:lnTo>
                        <a:pt x="131" y="24"/>
                      </a:lnTo>
                      <a:lnTo>
                        <a:pt x="126" y="25"/>
                      </a:lnTo>
                      <a:lnTo>
                        <a:pt x="119" y="25"/>
                      </a:lnTo>
                      <a:lnTo>
                        <a:pt x="113" y="27"/>
                      </a:lnTo>
                      <a:lnTo>
                        <a:pt x="107" y="29"/>
                      </a:lnTo>
                      <a:lnTo>
                        <a:pt x="102" y="30"/>
                      </a:lnTo>
                      <a:lnTo>
                        <a:pt x="98" y="32"/>
                      </a:lnTo>
                      <a:lnTo>
                        <a:pt x="94" y="34"/>
                      </a:lnTo>
                      <a:lnTo>
                        <a:pt x="89" y="37"/>
                      </a:lnTo>
                      <a:lnTo>
                        <a:pt x="82" y="41"/>
                      </a:lnTo>
                      <a:lnTo>
                        <a:pt x="73" y="46"/>
                      </a:lnTo>
                      <a:lnTo>
                        <a:pt x="66" y="49"/>
                      </a:lnTo>
                      <a:lnTo>
                        <a:pt x="60" y="54"/>
                      </a:lnTo>
                      <a:lnTo>
                        <a:pt x="55" y="59"/>
                      </a:lnTo>
                      <a:lnTo>
                        <a:pt x="48" y="64"/>
                      </a:lnTo>
                      <a:lnTo>
                        <a:pt x="44" y="69"/>
                      </a:lnTo>
                      <a:lnTo>
                        <a:pt x="42" y="74"/>
                      </a:lnTo>
                      <a:lnTo>
                        <a:pt x="40" y="80"/>
                      </a:lnTo>
                      <a:lnTo>
                        <a:pt x="40" y="87"/>
                      </a:lnTo>
                      <a:lnTo>
                        <a:pt x="40" y="91"/>
                      </a:lnTo>
                      <a:lnTo>
                        <a:pt x="39" y="99"/>
                      </a:lnTo>
                      <a:lnTo>
                        <a:pt x="39" y="104"/>
                      </a:lnTo>
                      <a:lnTo>
                        <a:pt x="36" y="105"/>
                      </a:lnTo>
                      <a:lnTo>
                        <a:pt x="33" y="107"/>
                      </a:lnTo>
                      <a:lnTo>
                        <a:pt x="28" y="110"/>
                      </a:lnTo>
                      <a:lnTo>
                        <a:pt x="22" y="113"/>
                      </a:lnTo>
                      <a:lnTo>
                        <a:pt x="18" y="115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21" name="Freeform 165">
                  <a:extLst>
                    <a:ext uri="{FF2B5EF4-FFF2-40B4-BE49-F238E27FC236}">
                      <a16:creationId xmlns:a16="http://schemas.microsoft.com/office/drawing/2014/main" id="{3C75493E-2CFD-41CD-D61E-28303FCD8C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6" y="3635"/>
                  <a:ext cx="26" cy="72"/>
                </a:xfrm>
                <a:custGeom>
                  <a:avLst/>
                  <a:gdLst>
                    <a:gd name="T0" fmla="*/ 16 w 26"/>
                    <a:gd name="T1" fmla="*/ 0 h 72"/>
                    <a:gd name="T2" fmla="*/ 15 w 26"/>
                    <a:gd name="T3" fmla="*/ 5 h 72"/>
                    <a:gd name="T4" fmla="*/ 13 w 26"/>
                    <a:gd name="T5" fmla="*/ 9 h 72"/>
                    <a:gd name="T6" fmla="*/ 11 w 26"/>
                    <a:gd name="T7" fmla="*/ 13 h 72"/>
                    <a:gd name="T8" fmla="*/ 10 w 26"/>
                    <a:gd name="T9" fmla="*/ 17 h 72"/>
                    <a:gd name="T10" fmla="*/ 6 w 26"/>
                    <a:gd name="T11" fmla="*/ 20 h 72"/>
                    <a:gd name="T12" fmla="*/ 5 w 26"/>
                    <a:gd name="T13" fmla="*/ 24 h 72"/>
                    <a:gd name="T14" fmla="*/ 3 w 26"/>
                    <a:gd name="T15" fmla="*/ 28 h 72"/>
                    <a:gd name="T16" fmla="*/ 2 w 26"/>
                    <a:gd name="T17" fmla="*/ 32 h 72"/>
                    <a:gd name="T18" fmla="*/ 0 w 26"/>
                    <a:gd name="T19" fmla="*/ 36 h 72"/>
                    <a:gd name="T20" fmla="*/ 0 w 26"/>
                    <a:gd name="T21" fmla="*/ 40 h 72"/>
                    <a:gd name="T22" fmla="*/ 0 w 26"/>
                    <a:gd name="T23" fmla="*/ 43 h 72"/>
                    <a:gd name="T24" fmla="*/ 1 w 26"/>
                    <a:gd name="T25" fmla="*/ 47 h 72"/>
                    <a:gd name="T26" fmla="*/ 2 w 26"/>
                    <a:gd name="T27" fmla="*/ 51 h 72"/>
                    <a:gd name="T28" fmla="*/ 2 w 26"/>
                    <a:gd name="T29" fmla="*/ 55 h 72"/>
                    <a:gd name="T30" fmla="*/ 2 w 26"/>
                    <a:gd name="T31" fmla="*/ 59 h 72"/>
                    <a:gd name="T32" fmla="*/ 1 w 26"/>
                    <a:gd name="T33" fmla="*/ 64 h 72"/>
                    <a:gd name="T34" fmla="*/ 1 w 26"/>
                    <a:gd name="T35" fmla="*/ 68 h 72"/>
                    <a:gd name="T36" fmla="*/ 2 w 26"/>
                    <a:gd name="T37" fmla="*/ 71 h 72"/>
                    <a:gd name="T38" fmla="*/ 8 w 26"/>
                    <a:gd name="T39" fmla="*/ 66 h 72"/>
                    <a:gd name="T40" fmla="*/ 14 w 26"/>
                    <a:gd name="T41" fmla="*/ 63 h 72"/>
                    <a:gd name="T42" fmla="*/ 18 w 26"/>
                    <a:gd name="T43" fmla="*/ 57 h 72"/>
                    <a:gd name="T44" fmla="*/ 19 w 26"/>
                    <a:gd name="T45" fmla="*/ 53 h 72"/>
                    <a:gd name="T46" fmla="*/ 19 w 26"/>
                    <a:gd name="T47" fmla="*/ 49 h 72"/>
                    <a:gd name="T48" fmla="*/ 18 w 26"/>
                    <a:gd name="T49" fmla="*/ 43 h 72"/>
                    <a:gd name="T50" fmla="*/ 17 w 26"/>
                    <a:gd name="T51" fmla="*/ 41 h 72"/>
                    <a:gd name="T52" fmla="*/ 17 w 26"/>
                    <a:gd name="T53" fmla="*/ 36 h 72"/>
                    <a:gd name="T54" fmla="*/ 18 w 26"/>
                    <a:gd name="T55" fmla="*/ 32 h 72"/>
                    <a:gd name="T56" fmla="*/ 19 w 26"/>
                    <a:gd name="T57" fmla="*/ 29 h 72"/>
                    <a:gd name="T58" fmla="*/ 21 w 26"/>
                    <a:gd name="T59" fmla="*/ 26 h 72"/>
                    <a:gd name="T60" fmla="*/ 23 w 26"/>
                    <a:gd name="T61" fmla="*/ 21 h 72"/>
                    <a:gd name="T62" fmla="*/ 24 w 26"/>
                    <a:gd name="T63" fmla="*/ 17 h 72"/>
                    <a:gd name="T64" fmla="*/ 24 w 26"/>
                    <a:gd name="T65" fmla="*/ 11 h 72"/>
                    <a:gd name="T66" fmla="*/ 25 w 26"/>
                    <a:gd name="T67" fmla="*/ 7 h 72"/>
                    <a:gd name="T68" fmla="*/ 23 w 26"/>
                    <a:gd name="T69" fmla="*/ 4 h 72"/>
                    <a:gd name="T70" fmla="*/ 20 w 26"/>
                    <a:gd name="T71" fmla="*/ 1 h 72"/>
                    <a:gd name="T72" fmla="*/ 16 w 26"/>
                    <a:gd name="T73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6" h="72">
                      <a:moveTo>
                        <a:pt x="16" y="0"/>
                      </a:moveTo>
                      <a:lnTo>
                        <a:pt x="15" y="5"/>
                      </a:lnTo>
                      <a:lnTo>
                        <a:pt x="13" y="9"/>
                      </a:lnTo>
                      <a:lnTo>
                        <a:pt x="11" y="13"/>
                      </a:lnTo>
                      <a:lnTo>
                        <a:pt x="10" y="17"/>
                      </a:lnTo>
                      <a:lnTo>
                        <a:pt x="6" y="20"/>
                      </a:lnTo>
                      <a:lnTo>
                        <a:pt x="5" y="24"/>
                      </a:lnTo>
                      <a:lnTo>
                        <a:pt x="3" y="28"/>
                      </a:lnTo>
                      <a:lnTo>
                        <a:pt x="2" y="32"/>
                      </a:lnTo>
                      <a:lnTo>
                        <a:pt x="0" y="36"/>
                      </a:lnTo>
                      <a:lnTo>
                        <a:pt x="0" y="40"/>
                      </a:lnTo>
                      <a:lnTo>
                        <a:pt x="0" y="43"/>
                      </a:lnTo>
                      <a:lnTo>
                        <a:pt x="1" y="47"/>
                      </a:lnTo>
                      <a:lnTo>
                        <a:pt x="2" y="51"/>
                      </a:lnTo>
                      <a:lnTo>
                        <a:pt x="2" y="55"/>
                      </a:lnTo>
                      <a:lnTo>
                        <a:pt x="2" y="59"/>
                      </a:lnTo>
                      <a:lnTo>
                        <a:pt x="1" y="64"/>
                      </a:lnTo>
                      <a:lnTo>
                        <a:pt x="1" y="68"/>
                      </a:lnTo>
                      <a:lnTo>
                        <a:pt x="2" y="71"/>
                      </a:lnTo>
                      <a:lnTo>
                        <a:pt x="8" y="66"/>
                      </a:lnTo>
                      <a:lnTo>
                        <a:pt x="14" y="63"/>
                      </a:lnTo>
                      <a:lnTo>
                        <a:pt x="18" y="57"/>
                      </a:lnTo>
                      <a:lnTo>
                        <a:pt x="19" y="53"/>
                      </a:lnTo>
                      <a:lnTo>
                        <a:pt x="19" y="49"/>
                      </a:lnTo>
                      <a:lnTo>
                        <a:pt x="18" y="43"/>
                      </a:lnTo>
                      <a:lnTo>
                        <a:pt x="17" y="41"/>
                      </a:lnTo>
                      <a:lnTo>
                        <a:pt x="17" y="36"/>
                      </a:lnTo>
                      <a:lnTo>
                        <a:pt x="18" y="32"/>
                      </a:lnTo>
                      <a:lnTo>
                        <a:pt x="19" y="29"/>
                      </a:lnTo>
                      <a:lnTo>
                        <a:pt x="21" y="26"/>
                      </a:lnTo>
                      <a:lnTo>
                        <a:pt x="23" y="21"/>
                      </a:lnTo>
                      <a:lnTo>
                        <a:pt x="24" y="17"/>
                      </a:lnTo>
                      <a:lnTo>
                        <a:pt x="24" y="11"/>
                      </a:lnTo>
                      <a:lnTo>
                        <a:pt x="25" y="7"/>
                      </a:lnTo>
                      <a:lnTo>
                        <a:pt x="23" y="4"/>
                      </a:lnTo>
                      <a:lnTo>
                        <a:pt x="20" y="1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22" name="Freeform 166">
                  <a:extLst>
                    <a:ext uri="{FF2B5EF4-FFF2-40B4-BE49-F238E27FC236}">
                      <a16:creationId xmlns:a16="http://schemas.microsoft.com/office/drawing/2014/main" id="{D8DCD643-391C-C60A-6DED-BDB5A6E5E5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9" y="3697"/>
                  <a:ext cx="96" cy="137"/>
                </a:xfrm>
                <a:custGeom>
                  <a:avLst/>
                  <a:gdLst>
                    <a:gd name="T0" fmla="*/ 23 w 96"/>
                    <a:gd name="T1" fmla="*/ 11 h 137"/>
                    <a:gd name="T2" fmla="*/ 13 w 96"/>
                    <a:gd name="T3" fmla="*/ 15 h 137"/>
                    <a:gd name="T4" fmla="*/ 6 w 96"/>
                    <a:gd name="T5" fmla="*/ 18 h 137"/>
                    <a:gd name="T6" fmla="*/ 1 w 96"/>
                    <a:gd name="T7" fmla="*/ 29 h 137"/>
                    <a:gd name="T8" fmla="*/ 0 w 96"/>
                    <a:gd name="T9" fmla="*/ 43 h 137"/>
                    <a:gd name="T10" fmla="*/ 1 w 96"/>
                    <a:gd name="T11" fmla="*/ 60 h 137"/>
                    <a:gd name="T12" fmla="*/ 4 w 96"/>
                    <a:gd name="T13" fmla="*/ 73 h 137"/>
                    <a:gd name="T14" fmla="*/ 10 w 96"/>
                    <a:gd name="T15" fmla="*/ 83 h 137"/>
                    <a:gd name="T16" fmla="*/ 16 w 96"/>
                    <a:gd name="T17" fmla="*/ 89 h 137"/>
                    <a:gd name="T18" fmla="*/ 23 w 96"/>
                    <a:gd name="T19" fmla="*/ 97 h 137"/>
                    <a:gd name="T20" fmla="*/ 30 w 96"/>
                    <a:gd name="T21" fmla="*/ 104 h 137"/>
                    <a:gd name="T22" fmla="*/ 32 w 96"/>
                    <a:gd name="T23" fmla="*/ 109 h 137"/>
                    <a:gd name="T24" fmla="*/ 39 w 96"/>
                    <a:gd name="T25" fmla="*/ 116 h 137"/>
                    <a:gd name="T26" fmla="*/ 46 w 96"/>
                    <a:gd name="T27" fmla="*/ 125 h 137"/>
                    <a:gd name="T28" fmla="*/ 45 w 96"/>
                    <a:gd name="T29" fmla="*/ 129 h 137"/>
                    <a:gd name="T30" fmla="*/ 41 w 96"/>
                    <a:gd name="T31" fmla="*/ 133 h 137"/>
                    <a:gd name="T32" fmla="*/ 56 w 96"/>
                    <a:gd name="T33" fmla="*/ 136 h 137"/>
                    <a:gd name="T34" fmla="*/ 64 w 96"/>
                    <a:gd name="T35" fmla="*/ 136 h 137"/>
                    <a:gd name="T36" fmla="*/ 72 w 96"/>
                    <a:gd name="T37" fmla="*/ 136 h 137"/>
                    <a:gd name="T38" fmla="*/ 80 w 96"/>
                    <a:gd name="T39" fmla="*/ 135 h 137"/>
                    <a:gd name="T40" fmla="*/ 87 w 96"/>
                    <a:gd name="T41" fmla="*/ 133 h 137"/>
                    <a:gd name="T42" fmla="*/ 95 w 96"/>
                    <a:gd name="T43" fmla="*/ 129 h 137"/>
                    <a:gd name="T44" fmla="*/ 86 w 96"/>
                    <a:gd name="T45" fmla="*/ 129 h 137"/>
                    <a:gd name="T46" fmla="*/ 76 w 96"/>
                    <a:gd name="T47" fmla="*/ 126 h 137"/>
                    <a:gd name="T48" fmla="*/ 67 w 96"/>
                    <a:gd name="T49" fmla="*/ 122 h 137"/>
                    <a:gd name="T50" fmla="*/ 58 w 96"/>
                    <a:gd name="T51" fmla="*/ 116 h 137"/>
                    <a:gd name="T52" fmla="*/ 51 w 96"/>
                    <a:gd name="T53" fmla="*/ 111 h 137"/>
                    <a:gd name="T54" fmla="*/ 44 w 96"/>
                    <a:gd name="T55" fmla="*/ 105 h 137"/>
                    <a:gd name="T56" fmla="*/ 39 w 96"/>
                    <a:gd name="T57" fmla="*/ 101 h 137"/>
                    <a:gd name="T58" fmla="*/ 34 w 96"/>
                    <a:gd name="T59" fmla="*/ 94 h 137"/>
                    <a:gd name="T60" fmla="*/ 31 w 96"/>
                    <a:gd name="T61" fmla="*/ 86 h 137"/>
                    <a:gd name="T62" fmla="*/ 29 w 96"/>
                    <a:gd name="T63" fmla="*/ 79 h 137"/>
                    <a:gd name="T64" fmla="*/ 26 w 96"/>
                    <a:gd name="T65" fmla="*/ 71 h 137"/>
                    <a:gd name="T66" fmla="*/ 26 w 96"/>
                    <a:gd name="T67" fmla="*/ 61 h 137"/>
                    <a:gd name="T68" fmla="*/ 26 w 96"/>
                    <a:gd name="T69" fmla="*/ 52 h 137"/>
                    <a:gd name="T70" fmla="*/ 26 w 96"/>
                    <a:gd name="T71" fmla="*/ 41 h 137"/>
                    <a:gd name="T72" fmla="*/ 26 w 96"/>
                    <a:gd name="T73" fmla="*/ 31 h 137"/>
                    <a:gd name="T74" fmla="*/ 28 w 96"/>
                    <a:gd name="T75" fmla="*/ 22 h 137"/>
                    <a:gd name="T76" fmla="*/ 33 w 96"/>
                    <a:gd name="T77" fmla="*/ 8 h 137"/>
                    <a:gd name="T78" fmla="*/ 32 w 96"/>
                    <a:gd name="T79" fmla="*/ 5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96" h="137">
                      <a:moveTo>
                        <a:pt x="26" y="9"/>
                      </a:moveTo>
                      <a:lnTo>
                        <a:pt x="23" y="11"/>
                      </a:lnTo>
                      <a:lnTo>
                        <a:pt x="19" y="14"/>
                      </a:lnTo>
                      <a:lnTo>
                        <a:pt x="13" y="15"/>
                      </a:lnTo>
                      <a:lnTo>
                        <a:pt x="9" y="16"/>
                      </a:lnTo>
                      <a:lnTo>
                        <a:pt x="6" y="18"/>
                      </a:lnTo>
                      <a:lnTo>
                        <a:pt x="4" y="23"/>
                      </a:lnTo>
                      <a:lnTo>
                        <a:pt x="1" y="29"/>
                      </a:lnTo>
                      <a:lnTo>
                        <a:pt x="1" y="34"/>
                      </a:lnTo>
                      <a:lnTo>
                        <a:pt x="0" y="43"/>
                      </a:lnTo>
                      <a:lnTo>
                        <a:pt x="0" y="52"/>
                      </a:lnTo>
                      <a:lnTo>
                        <a:pt x="1" y="60"/>
                      </a:lnTo>
                      <a:lnTo>
                        <a:pt x="2" y="66"/>
                      </a:lnTo>
                      <a:lnTo>
                        <a:pt x="4" y="73"/>
                      </a:lnTo>
                      <a:lnTo>
                        <a:pt x="8" y="79"/>
                      </a:lnTo>
                      <a:lnTo>
                        <a:pt x="10" y="83"/>
                      </a:lnTo>
                      <a:lnTo>
                        <a:pt x="12" y="86"/>
                      </a:lnTo>
                      <a:lnTo>
                        <a:pt x="16" y="89"/>
                      </a:lnTo>
                      <a:lnTo>
                        <a:pt x="19" y="94"/>
                      </a:lnTo>
                      <a:lnTo>
                        <a:pt x="23" y="97"/>
                      </a:lnTo>
                      <a:lnTo>
                        <a:pt x="26" y="102"/>
                      </a:lnTo>
                      <a:lnTo>
                        <a:pt x="30" y="104"/>
                      </a:lnTo>
                      <a:lnTo>
                        <a:pt x="27" y="105"/>
                      </a:lnTo>
                      <a:lnTo>
                        <a:pt x="32" y="109"/>
                      </a:lnTo>
                      <a:lnTo>
                        <a:pt x="36" y="113"/>
                      </a:lnTo>
                      <a:lnTo>
                        <a:pt x="39" y="116"/>
                      </a:lnTo>
                      <a:lnTo>
                        <a:pt x="42" y="121"/>
                      </a:lnTo>
                      <a:lnTo>
                        <a:pt x="46" y="125"/>
                      </a:lnTo>
                      <a:lnTo>
                        <a:pt x="50" y="128"/>
                      </a:lnTo>
                      <a:lnTo>
                        <a:pt x="45" y="129"/>
                      </a:lnTo>
                      <a:lnTo>
                        <a:pt x="55" y="131"/>
                      </a:lnTo>
                      <a:lnTo>
                        <a:pt x="41" y="133"/>
                      </a:lnTo>
                      <a:lnTo>
                        <a:pt x="52" y="135"/>
                      </a:lnTo>
                      <a:lnTo>
                        <a:pt x="56" y="136"/>
                      </a:lnTo>
                      <a:lnTo>
                        <a:pt x="60" y="136"/>
                      </a:lnTo>
                      <a:lnTo>
                        <a:pt x="64" y="136"/>
                      </a:lnTo>
                      <a:lnTo>
                        <a:pt x="69" y="136"/>
                      </a:lnTo>
                      <a:lnTo>
                        <a:pt x="72" y="136"/>
                      </a:lnTo>
                      <a:lnTo>
                        <a:pt x="76" y="135"/>
                      </a:lnTo>
                      <a:lnTo>
                        <a:pt x="80" y="135"/>
                      </a:lnTo>
                      <a:lnTo>
                        <a:pt x="84" y="134"/>
                      </a:lnTo>
                      <a:lnTo>
                        <a:pt x="87" y="133"/>
                      </a:lnTo>
                      <a:lnTo>
                        <a:pt x="90" y="131"/>
                      </a:lnTo>
                      <a:lnTo>
                        <a:pt x="95" y="129"/>
                      </a:lnTo>
                      <a:lnTo>
                        <a:pt x="89" y="129"/>
                      </a:lnTo>
                      <a:lnTo>
                        <a:pt x="86" y="129"/>
                      </a:lnTo>
                      <a:lnTo>
                        <a:pt x="80" y="128"/>
                      </a:lnTo>
                      <a:lnTo>
                        <a:pt x="76" y="126"/>
                      </a:lnTo>
                      <a:lnTo>
                        <a:pt x="71" y="125"/>
                      </a:lnTo>
                      <a:lnTo>
                        <a:pt x="67" y="122"/>
                      </a:lnTo>
                      <a:lnTo>
                        <a:pt x="62" y="120"/>
                      </a:lnTo>
                      <a:lnTo>
                        <a:pt x="58" y="116"/>
                      </a:lnTo>
                      <a:lnTo>
                        <a:pt x="55" y="114"/>
                      </a:lnTo>
                      <a:lnTo>
                        <a:pt x="51" y="111"/>
                      </a:lnTo>
                      <a:lnTo>
                        <a:pt x="47" y="108"/>
                      </a:lnTo>
                      <a:lnTo>
                        <a:pt x="44" y="105"/>
                      </a:lnTo>
                      <a:lnTo>
                        <a:pt x="41" y="103"/>
                      </a:lnTo>
                      <a:lnTo>
                        <a:pt x="39" y="101"/>
                      </a:lnTo>
                      <a:lnTo>
                        <a:pt x="36" y="98"/>
                      </a:lnTo>
                      <a:lnTo>
                        <a:pt x="34" y="94"/>
                      </a:lnTo>
                      <a:lnTo>
                        <a:pt x="33" y="90"/>
                      </a:lnTo>
                      <a:lnTo>
                        <a:pt x="31" y="86"/>
                      </a:lnTo>
                      <a:lnTo>
                        <a:pt x="29" y="82"/>
                      </a:lnTo>
                      <a:lnTo>
                        <a:pt x="29" y="79"/>
                      </a:lnTo>
                      <a:lnTo>
                        <a:pt x="26" y="75"/>
                      </a:lnTo>
                      <a:lnTo>
                        <a:pt x="26" y="71"/>
                      </a:lnTo>
                      <a:lnTo>
                        <a:pt x="25" y="66"/>
                      </a:lnTo>
                      <a:lnTo>
                        <a:pt x="26" y="61"/>
                      </a:lnTo>
                      <a:lnTo>
                        <a:pt x="26" y="57"/>
                      </a:lnTo>
                      <a:lnTo>
                        <a:pt x="26" y="52"/>
                      </a:lnTo>
                      <a:lnTo>
                        <a:pt x="26" y="46"/>
                      </a:lnTo>
                      <a:lnTo>
                        <a:pt x="26" y="41"/>
                      </a:lnTo>
                      <a:lnTo>
                        <a:pt x="26" y="36"/>
                      </a:lnTo>
                      <a:lnTo>
                        <a:pt x="26" y="31"/>
                      </a:lnTo>
                      <a:lnTo>
                        <a:pt x="26" y="26"/>
                      </a:lnTo>
                      <a:lnTo>
                        <a:pt x="28" y="22"/>
                      </a:lnTo>
                      <a:lnTo>
                        <a:pt x="27" y="17"/>
                      </a:lnTo>
                      <a:lnTo>
                        <a:pt x="33" y="8"/>
                      </a:lnTo>
                      <a:lnTo>
                        <a:pt x="37" y="0"/>
                      </a:lnTo>
                      <a:lnTo>
                        <a:pt x="32" y="5"/>
                      </a:lnTo>
                      <a:lnTo>
                        <a:pt x="26" y="9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23" name="Freeform 167">
                  <a:extLst>
                    <a:ext uri="{FF2B5EF4-FFF2-40B4-BE49-F238E27FC236}">
                      <a16:creationId xmlns:a16="http://schemas.microsoft.com/office/drawing/2014/main" id="{A957BEA0-FC24-72E7-96FF-C5A54213EB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8" y="3617"/>
                  <a:ext cx="105" cy="110"/>
                </a:xfrm>
                <a:custGeom>
                  <a:avLst/>
                  <a:gdLst>
                    <a:gd name="T0" fmla="*/ 93 w 105"/>
                    <a:gd name="T1" fmla="*/ 18 h 110"/>
                    <a:gd name="T2" fmla="*/ 86 w 105"/>
                    <a:gd name="T3" fmla="*/ 17 h 110"/>
                    <a:gd name="T4" fmla="*/ 78 w 105"/>
                    <a:gd name="T5" fmla="*/ 16 h 110"/>
                    <a:gd name="T6" fmla="*/ 71 w 105"/>
                    <a:gd name="T7" fmla="*/ 14 h 110"/>
                    <a:gd name="T8" fmla="*/ 64 w 105"/>
                    <a:gd name="T9" fmla="*/ 12 h 110"/>
                    <a:gd name="T10" fmla="*/ 58 w 105"/>
                    <a:gd name="T11" fmla="*/ 9 h 110"/>
                    <a:gd name="T12" fmla="*/ 52 w 105"/>
                    <a:gd name="T13" fmla="*/ 8 h 110"/>
                    <a:gd name="T14" fmla="*/ 46 w 105"/>
                    <a:gd name="T15" fmla="*/ 6 h 110"/>
                    <a:gd name="T16" fmla="*/ 41 w 105"/>
                    <a:gd name="T17" fmla="*/ 4 h 110"/>
                    <a:gd name="T18" fmla="*/ 33 w 105"/>
                    <a:gd name="T19" fmla="*/ 2 h 110"/>
                    <a:gd name="T20" fmla="*/ 28 w 105"/>
                    <a:gd name="T21" fmla="*/ 1 h 110"/>
                    <a:gd name="T22" fmla="*/ 24 w 105"/>
                    <a:gd name="T23" fmla="*/ 0 h 110"/>
                    <a:gd name="T24" fmla="*/ 19 w 105"/>
                    <a:gd name="T25" fmla="*/ 1 h 110"/>
                    <a:gd name="T26" fmla="*/ 14 w 105"/>
                    <a:gd name="T27" fmla="*/ 3 h 110"/>
                    <a:gd name="T28" fmla="*/ 10 w 105"/>
                    <a:gd name="T29" fmla="*/ 7 h 110"/>
                    <a:gd name="T30" fmla="*/ 7 w 105"/>
                    <a:gd name="T31" fmla="*/ 11 h 110"/>
                    <a:gd name="T32" fmla="*/ 4 w 105"/>
                    <a:gd name="T33" fmla="*/ 17 h 110"/>
                    <a:gd name="T34" fmla="*/ 2 w 105"/>
                    <a:gd name="T35" fmla="*/ 22 h 110"/>
                    <a:gd name="T36" fmla="*/ 0 w 105"/>
                    <a:gd name="T37" fmla="*/ 30 h 110"/>
                    <a:gd name="T38" fmla="*/ 0 w 105"/>
                    <a:gd name="T39" fmla="*/ 38 h 110"/>
                    <a:gd name="T40" fmla="*/ 1 w 105"/>
                    <a:gd name="T41" fmla="*/ 45 h 110"/>
                    <a:gd name="T42" fmla="*/ 1 w 105"/>
                    <a:gd name="T43" fmla="*/ 54 h 110"/>
                    <a:gd name="T44" fmla="*/ 1 w 105"/>
                    <a:gd name="T45" fmla="*/ 62 h 110"/>
                    <a:gd name="T46" fmla="*/ 3 w 105"/>
                    <a:gd name="T47" fmla="*/ 69 h 110"/>
                    <a:gd name="T48" fmla="*/ 5 w 105"/>
                    <a:gd name="T49" fmla="*/ 77 h 110"/>
                    <a:gd name="T50" fmla="*/ 6 w 105"/>
                    <a:gd name="T51" fmla="*/ 82 h 110"/>
                    <a:gd name="T52" fmla="*/ 8 w 105"/>
                    <a:gd name="T53" fmla="*/ 86 h 110"/>
                    <a:gd name="T54" fmla="*/ 10 w 105"/>
                    <a:gd name="T55" fmla="*/ 91 h 110"/>
                    <a:gd name="T56" fmla="*/ 12 w 105"/>
                    <a:gd name="T57" fmla="*/ 95 h 110"/>
                    <a:gd name="T58" fmla="*/ 15 w 105"/>
                    <a:gd name="T59" fmla="*/ 99 h 110"/>
                    <a:gd name="T60" fmla="*/ 19 w 105"/>
                    <a:gd name="T61" fmla="*/ 102 h 110"/>
                    <a:gd name="T62" fmla="*/ 24 w 105"/>
                    <a:gd name="T63" fmla="*/ 105 h 110"/>
                    <a:gd name="T64" fmla="*/ 26 w 105"/>
                    <a:gd name="T65" fmla="*/ 107 h 110"/>
                    <a:gd name="T66" fmla="*/ 30 w 105"/>
                    <a:gd name="T67" fmla="*/ 108 h 110"/>
                    <a:gd name="T68" fmla="*/ 35 w 105"/>
                    <a:gd name="T69" fmla="*/ 109 h 110"/>
                    <a:gd name="T70" fmla="*/ 40 w 105"/>
                    <a:gd name="T71" fmla="*/ 109 h 110"/>
                    <a:gd name="T72" fmla="*/ 44 w 105"/>
                    <a:gd name="T73" fmla="*/ 109 h 110"/>
                    <a:gd name="T74" fmla="*/ 50 w 105"/>
                    <a:gd name="T75" fmla="*/ 107 h 110"/>
                    <a:gd name="T76" fmla="*/ 55 w 105"/>
                    <a:gd name="T77" fmla="*/ 105 h 110"/>
                    <a:gd name="T78" fmla="*/ 59 w 105"/>
                    <a:gd name="T79" fmla="*/ 103 h 110"/>
                    <a:gd name="T80" fmla="*/ 62 w 105"/>
                    <a:gd name="T81" fmla="*/ 100 h 110"/>
                    <a:gd name="T82" fmla="*/ 67 w 105"/>
                    <a:gd name="T83" fmla="*/ 97 h 110"/>
                    <a:gd name="T84" fmla="*/ 73 w 105"/>
                    <a:gd name="T85" fmla="*/ 93 h 110"/>
                    <a:gd name="T86" fmla="*/ 78 w 105"/>
                    <a:gd name="T87" fmla="*/ 91 h 110"/>
                    <a:gd name="T88" fmla="*/ 81 w 105"/>
                    <a:gd name="T89" fmla="*/ 90 h 110"/>
                    <a:gd name="T90" fmla="*/ 87 w 105"/>
                    <a:gd name="T91" fmla="*/ 90 h 110"/>
                    <a:gd name="T92" fmla="*/ 88 w 105"/>
                    <a:gd name="T93" fmla="*/ 85 h 110"/>
                    <a:gd name="T94" fmla="*/ 87 w 105"/>
                    <a:gd name="T95" fmla="*/ 79 h 110"/>
                    <a:gd name="T96" fmla="*/ 87 w 105"/>
                    <a:gd name="T97" fmla="*/ 74 h 110"/>
                    <a:gd name="T98" fmla="*/ 87 w 105"/>
                    <a:gd name="T99" fmla="*/ 69 h 110"/>
                    <a:gd name="T100" fmla="*/ 86 w 105"/>
                    <a:gd name="T101" fmla="*/ 64 h 110"/>
                    <a:gd name="T102" fmla="*/ 85 w 105"/>
                    <a:gd name="T103" fmla="*/ 56 h 110"/>
                    <a:gd name="T104" fmla="*/ 85 w 105"/>
                    <a:gd name="T105" fmla="*/ 50 h 110"/>
                    <a:gd name="T106" fmla="*/ 88 w 105"/>
                    <a:gd name="T107" fmla="*/ 46 h 110"/>
                    <a:gd name="T108" fmla="*/ 91 w 105"/>
                    <a:gd name="T109" fmla="*/ 42 h 110"/>
                    <a:gd name="T110" fmla="*/ 93 w 105"/>
                    <a:gd name="T111" fmla="*/ 37 h 110"/>
                    <a:gd name="T112" fmla="*/ 95 w 105"/>
                    <a:gd name="T113" fmla="*/ 33 h 110"/>
                    <a:gd name="T114" fmla="*/ 98 w 105"/>
                    <a:gd name="T115" fmla="*/ 30 h 110"/>
                    <a:gd name="T116" fmla="*/ 101 w 105"/>
                    <a:gd name="T117" fmla="*/ 27 h 110"/>
                    <a:gd name="T118" fmla="*/ 104 w 105"/>
                    <a:gd name="T119" fmla="*/ 19 h 110"/>
                    <a:gd name="T120" fmla="*/ 97 w 105"/>
                    <a:gd name="T121" fmla="*/ 19 h 110"/>
                    <a:gd name="T122" fmla="*/ 93 w 105"/>
                    <a:gd name="T123" fmla="*/ 1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05" h="110">
                      <a:moveTo>
                        <a:pt x="93" y="18"/>
                      </a:moveTo>
                      <a:lnTo>
                        <a:pt x="86" y="17"/>
                      </a:lnTo>
                      <a:lnTo>
                        <a:pt x="78" y="16"/>
                      </a:lnTo>
                      <a:lnTo>
                        <a:pt x="71" y="14"/>
                      </a:lnTo>
                      <a:lnTo>
                        <a:pt x="64" y="12"/>
                      </a:lnTo>
                      <a:lnTo>
                        <a:pt x="58" y="9"/>
                      </a:lnTo>
                      <a:lnTo>
                        <a:pt x="52" y="8"/>
                      </a:lnTo>
                      <a:lnTo>
                        <a:pt x="46" y="6"/>
                      </a:lnTo>
                      <a:lnTo>
                        <a:pt x="41" y="4"/>
                      </a:lnTo>
                      <a:lnTo>
                        <a:pt x="33" y="2"/>
                      </a:lnTo>
                      <a:lnTo>
                        <a:pt x="28" y="1"/>
                      </a:lnTo>
                      <a:lnTo>
                        <a:pt x="24" y="0"/>
                      </a:lnTo>
                      <a:lnTo>
                        <a:pt x="19" y="1"/>
                      </a:lnTo>
                      <a:lnTo>
                        <a:pt x="14" y="3"/>
                      </a:lnTo>
                      <a:lnTo>
                        <a:pt x="10" y="7"/>
                      </a:lnTo>
                      <a:lnTo>
                        <a:pt x="7" y="11"/>
                      </a:lnTo>
                      <a:lnTo>
                        <a:pt x="4" y="17"/>
                      </a:lnTo>
                      <a:lnTo>
                        <a:pt x="2" y="22"/>
                      </a:lnTo>
                      <a:lnTo>
                        <a:pt x="0" y="30"/>
                      </a:lnTo>
                      <a:lnTo>
                        <a:pt x="0" y="38"/>
                      </a:lnTo>
                      <a:lnTo>
                        <a:pt x="1" y="45"/>
                      </a:lnTo>
                      <a:lnTo>
                        <a:pt x="1" y="54"/>
                      </a:lnTo>
                      <a:lnTo>
                        <a:pt x="1" y="62"/>
                      </a:lnTo>
                      <a:lnTo>
                        <a:pt x="3" y="69"/>
                      </a:lnTo>
                      <a:lnTo>
                        <a:pt x="5" y="77"/>
                      </a:lnTo>
                      <a:lnTo>
                        <a:pt x="6" y="82"/>
                      </a:lnTo>
                      <a:lnTo>
                        <a:pt x="8" y="86"/>
                      </a:lnTo>
                      <a:lnTo>
                        <a:pt x="10" y="91"/>
                      </a:lnTo>
                      <a:lnTo>
                        <a:pt x="12" y="95"/>
                      </a:lnTo>
                      <a:lnTo>
                        <a:pt x="15" y="99"/>
                      </a:lnTo>
                      <a:lnTo>
                        <a:pt x="19" y="102"/>
                      </a:lnTo>
                      <a:lnTo>
                        <a:pt x="24" y="105"/>
                      </a:lnTo>
                      <a:lnTo>
                        <a:pt x="26" y="107"/>
                      </a:lnTo>
                      <a:lnTo>
                        <a:pt x="30" y="108"/>
                      </a:lnTo>
                      <a:lnTo>
                        <a:pt x="35" y="109"/>
                      </a:lnTo>
                      <a:lnTo>
                        <a:pt x="40" y="109"/>
                      </a:lnTo>
                      <a:lnTo>
                        <a:pt x="44" y="109"/>
                      </a:lnTo>
                      <a:lnTo>
                        <a:pt x="50" y="107"/>
                      </a:lnTo>
                      <a:lnTo>
                        <a:pt x="55" y="105"/>
                      </a:lnTo>
                      <a:lnTo>
                        <a:pt x="59" y="103"/>
                      </a:lnTo>
                      <a:lnTo>
                        <a:pt x="62" y="100"/>
                      </a:lnTo>
                      <a:lnTo>
                        <a:pt x="67" y="97"/>
                      </a:lnTo>
                      <a:lnTo>
                        <a:pt x="73" y="93"/>
                      </a:lnTo>
                      <a:lnTo>
                        <a:pt x="78" y="91"/>
                      </a:lnTo>
                      <a:lnTo>
                        <a:pt x="81" y="90"/>
                      </a:lnTo>
                      <a:lnTo>
                        <a:pt x="87" y="90"/>
                      </a:lnTo>
                      <a:lnTo>
                        <a:pt x="88" y="85"/>
                      </a:lnTo>
                      <a:lnTo>
                        <a:pt x="87" y="79"/>
                      </a:lnTo>
                      <a:lnTo>
                        <a:pt x="87" y="74"/>
                      </a:lnTo>
                      <a:lnTo>
                        <a:pt x="87" y="69"/>
                      </a:lnTo>
                      <a:lnTo>
                        <a:pt x="86" y="64"/>
                      </a:lnTo>
                      <a:lnTo>
                        <a:pt x="85" y="56"/>
                      </a:lnTo>
                      <a:lnTo>
                        <a:pt x="85" y="50"/>
                      </a:lnTo>
                      <a:lnTo>
                        <a:pt x="88" y="46"/>
                      </a:lnTo>
                      <a:lnTo>
                        <a:pt x="91" y="42"/>
                      </a:lnTo>
                      <a:lnTo>
                        <a:pt x="93" y="37"/>
                      </a:lnTo>
                      <a:lnTo>
                        <a:pt x="95" y="33"/>
                      </a:lnTo>
                      <a:lnTo>
                        <a:pt x="98" y="30"/>
                      </a:lnTo>
                      <a:lnTo>
                        <a:pt x="101" y="27"/>
                      </a:lnTo>
                      <a:lnTo>
                        <a:pt x="104" y="19"/>
                      </a:lnTo>
                      <a:lnTo>
                        <a:pt x="97" y="19"/>
                      </a:lnTo>
                      <a:lnTo>
                        <a:pt x="93" y="18"/>
                      </a:lnTo>
                    </a:path>
                  </a:pathLst>
                </a:custGeom>
                <a:solidFill>
                  <a:srgbClr val="10206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24" name="Freeform 168">
                  <a:extLst>
                    <a:ext uri="{FF2B5EF4-FFF2-40B4-BE49-F238E27FC236}">
                      <a16:creationId xmlns:a16="http://schemas.microsoft.com/office/drawing/2014/main" id="{7E615D16-2DD9-560D-5384-13EDCB375C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6" y="3617"/>
                  <a:ext cx="97" cy="26"/>
                </a:xfrm>
                <a:custGeom>
                  <a:avLst/>
                  <a:gdLst>
                    <a:gd name="T0" fmla="*/ 0 w 97"/>
                    <a:gd name="T1" fmla="*/ 8 h 26"/>
                    <a:gd name="T2" fmla="*/ 10 w 97"/>
                    <a:gd name="T3" fmla="*/ 10 h 26"/>
                    <a:gd name="T4" fmla="*/ 18 w 97"/>
                    <a:gd name="T5" fmla="*/ 10 h 26"/>
                    <a:gd name="T6" fmla="*/ 24 w 97"/>
                    <a:gd name="T7" fmla="*/ 12 h 26"/>
                    <a:gd name="T8" fmla="*/ 36 w 97"/>
                    <a:gd name="T9" fmla="*/ 15 h 26"/>
                    <a:gd name="T10" fmla="*/ 47 w 97"/>
                    <a:gd name="T11" fmla="*/ 19 h 26"/>
                    <a:gd name="T12" fmla="*/ 57 w 97"/>
                    <a:gd name="T13" fmla="*/ 21 h 26"/>
                    <a:gd name="T14" fmla="*/ 67 w 97"/>
                    <a:gd name="T15" fmla="*/ 23 h 26"/>
                    <a:gd name="T16" fmla="*/ 74 w 97"/>
                    <a:gd name="T17" fmla="*/ 23 h 26"/>
                    <a:gd name="T18" fmla="*/ 82 w 97"/>
                    <a:gd name="T19" fmla="*/ 24 h 26"/>
                    <a:gd name="T20" fmla="*/ 87 w 97"/>
                    <a:gd name="T21" fmla="*/ 25 h 26"/>
                    <a:gd name="T22" fmla="*/ 91 w 97"/>
                    <a:gd name="T23" fmla="*/ 24 h 26"/>
                    <a:gd name="T24" fmla="*/ 93 w 97"/>
                    <a:gd name="T25" fmla="*/ 21 h 26"/>
                    <a:gd name="T26" fmla="*/ 96 w 97"/>
                    <a:gd name="T27" fmla="*/ 16 h 26"/>
                    <a:gd name="T28" fmla="*/ 90 w 97"/>
                    <a:gd name="T29" fmla="*/ 16 h 26"/>
                    <a:gd name="T30" fmla="*/ 85 w 97"/>
                    <a:gd name="T31" fmla="*/ 15 h 26"/>
                    <a:gd name="T32" fmla="*/ 78 w 97"/>
                    <a:gd name="T33" fmla="*/ 15 h 26"/>
                    <a:gd name="T34" fmla="*/ 71 w 97"/>
                    <a:gd name="T35" fmla="*/ 14 h 26"/>
                    <a:gd name="T36" fmla="*/ 64 w 97"/>
                    <a:gd name="T37" fmla="*/ 12 h 26"/>
                    <a:gd name="T38" fmla="*/ 56 w 97"/>
                    <a:gd name="T39" fmla="*/ 10 h 26"/>
                    <a:gd name="T40" fmla="*/ 48 w 97"/>
                    <a:gd name="T41" fmla="*/ 8 h 26"/>
                    <a:gd name="T42" fmla="*/ 40 w 97"/>
                    <a:gd name="T43" fmla="*/ 5 h 26"/>
                    <a:gd name="T44" fmla="*/ 33 w 97"/>
                    <a:gd name="T45" fmla="*/ 3 h 26"/>
                    <a:gd name="T46" fmla="*/ 24 w 97"/>
                    <a:gd name="T47" fmla="*/ 1 h 26"/>
                    <a:gd name="T48" fmla="*/ 21 w 97"/>
                    <a:gd name="T49" fmla="*/ 0 h 26"/>
                    <a:gd name="T50" fmla="*/ 16 w 97"/>
                    <a:gd name="T51" fmla="*/ 0 h 26"/>
                    <a:gd name="T52" fmla="*/ 13 w 97"/>
                    <a:gd name="T53" fmla="*/ 0 h 26"/>
                    <a:gd name="T54" fmla="*/ 11 w 97"/>
                    <a:gd name="T55" fmla="*/ 0 h 26"/>
                    <a:gd name="T56" fmla="*/ 8 w 97"/>
                    <a:gd name="T57" fmla="*/ 2 h 26"/>
                    <a:gd name="T58" fmla="*/ 6 w 97"/>
                    <a:gd name="T59" fmla="*/ 3 h 26"/>
                    <a:gd name="T60" fmla="*/ 3 w 97"/>
                    <a:gd name="T61" fmla="*/ 6 h 26"/>
                    <a:gd name="T62" fmla="*/ 0 w 97"/>
                    <a:gd name="T63" fmla="*/ 8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97" h="26">
                      <a:moveTo>
                        <a:pt x="0" y="8"/>
                      </a:moveTo>
                      <a:lnTo>
                        <a:pt x="10" y="10"/>
                      </a:lnTo>
                      <a:lnTo>
                        <a:pt x="18" y="10"/>
                      </a:lnTo>
                      <a:lnTo>
                        <a:pt x="24" y="12"/>
                      </a:lnTo>
                      <a:lnTo>
                        <a:pt x="36" y="15"/>
                      </a:lnTo>
                      <a:lnTo>
                        <a:pt x="47" y="19"/>
                      </a:lnTo>
                      <a:lnTo>
                        <a:pt x="57" y="21"/>
                      </a:lnTo>
                      <a:lnTo>
                        <a:pt x="67" y="23"/>
                      </a:lnTo>
                      <a:lnTo>
                        <a:pt x="74" y="23"/>
                      </a:lnTo>
                      <a:lnTo>
                        <a:pt x="82" y="24"/>
                      </a:lnTo>
                      <a:lnTo>
                        <a:pt x="87" y="25"/>
                      </a:lnTo>
                      <a:lnTo>
                        <a:pt x="91" y="24"/>
                      </a:lnTo>
                      <a:lnTo>
                        <a:pt x="93" y="21"/>
                      </a:lnTo>
                      <a:lnTo>
                        <a:pt x="96" y="16"/>
                      </a:lnTo>
                      <a:lnTo>
                        <a:pt x="90" y="16"/>
                      </a:lnTo>
                      <a:lnTo>
                        <a:pt x="85" y="15"/>
                      </a:lnTo>
                      <a:lnTo>
                        <a:pt x="78" y="15"/>
                      </a:lnTo>
                      <a:lnTo>
                        <a:pt x="71" y="14"/>
                      </a:lnTo>
                      <a:lnTo>
                        <a:pt x="64" y="12"/>
                      </a:lnTo>
                      <a:lnTo>
                        <a:pt x="56" y="10"/>
                      </a:lnTo>
                      <a:lnTo>
                        <a:pt x="48" y="8"/>
                      </a:lnTo>
                      <a:lnTo>
                        <a:pt x="40" y="5"/>
                      </a:lnTo>
                      <a:lnTo>
                        <a:pt x="33" y="3"/>
                      </a:lnTo>
                      <a:lnTo>
                        <a:pt x="24" y="1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3" y="0"/>
                      </a:lnTo>
                      <a:lnTo>
                        <a:pt x="11" y="0"/>
                      </a:lnTo>
                      <a:lnTo>
                        <a:pt x="8" y="2"/>
                      </a:lnTo>
                      <a:lnTo>
                        <a:pt x="6" y="3"/>
                      </a:lnTo>
                      <a:lnTo>
                        <a:pt x="3" y="6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25" name="Freeform 169">
                  <a:extLst>
                    <a:ext uri="{FF2B5EF4-FFF2-40B4-BE49-F238E27FC236}">
                      <a16:creationId xmlns:a16="http://schemas.microsoft.com/office/drawing/2014/main" id="{3DC400F7-4D6B-C670-FE25-EF28FEBF27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8" y="3630"/>
                  <a:ext cx="96" cy="28"/>
                </a:xfrm>
                <a:custGeom>
                  <a:avLst/>
                  <a:gdLst>
                    <a:gd name="T0" fmla="*/ 7 w 96"/>
                    <a:gd name="T1" fmla="*/ 0 h 28"/>
                    <a:gd name="T2" fmla="*/ 18 w 96"/>
                    <a:gd name="T3" fmla="*/ 2 h 28"/>
                    <a:gd name="T4" fmla="*/ 28 w 96"/>
                    <a:gd name="T5" fmla="*/ 4 h 28"/>
                    <a:gd name="T6" fmla="*/ 45 w 96"/>
                    <a:gd name="T7" fmla="*/ 8 h 28"/>
                    <a:gd name="T8" fmla="*/ 58 w 96"/>
                    <a:gd name="T9" fmla="*/ 12 h 28"/>
                    <a:gd name="T10" fmla="*/ 67 w 96"/>
                    <a:gd name="T11" fmla="*/ 14 h 28"/>
                    <a:gd name="T12" fmla="*/ 73 w 96"/>
                    <a:gd name="T13" fmla="*/ 16 h 28"/>
                    <a:gd name="T14" fmla="*/ 83 w 96"/>
                    <a:gd name="T15" fmla="*/ 16 h 28"/>
                    <a:gd name="T16" fmla="*/ 89 w 96"/>
                    <a:gd name="T17" fmla="*/ 17 h 28"/>
                    <a:gd name="T18" fmla="*/ 95 w 96"/>
                    <a:gd name="T19" fmla="*/ 17 h 28"/>
                    <a:gd name="T20" fmla="*/ 94 w 96"/>
                    <a:gd name="T21" fmla="*/ 19 h 28"/>
                    <a:gd name="T22" fmla="*/ 92 w 96"/>
                    <a:gd name="T23" fmla="*/ 21 h 28"/>
                    <a:gd name="T24" fmla="*/ 89 w 96"/>
                    <a:gd name="T25" fmla="*/ 27 h 28"/>
                    <a:gd name="T26" fmla="*/ 81 w 96"/>
                    <a:gd name="T27" fmla="*/ 25 h 28"/>
                    <a:gd name="T28" fmla="*/ 70 w 96"/>
                    <a:gd name="T29" fmla="*/ 25 h 28"/>
                    <a:gd name="T30" fmla="*/ 56 w 96"/>
                    <a:gd name="T31" fmla="*/ 24 h 28"/>
                    <a:gd name="T32" fmla="*/ 40 w 96"/>
                    <a:gd name="T33" fmla="*/ 21 h 28"/>
                    <a:gd name="T34" fmla="*/ 29 w 96"/>
                    <a:gd name="T35" fmla="*/ 20 h 28"/>
                    <a:gd name="T36" fmla="*/ 19 w 96"/>
                    <a:gd name="T37" fmla="*/ 19 h 28"/>
                    <a:gd name="T38" fmla="*/ 11 w 96"/>
                    <a:gd name="T39" fmla="*/ 18 h 28"/>
                    <a:gd name="T40" fmla="*/ 0 w 96"/>
                    <a:gd name="T41" fmla="*/ 20 h 28"/>
                    <a:gd name="T42" fmla="*/ 0 w 96"/>
                    <a:gd name="T43" fmla="*/ 16 h 28"/>
                    <a:gd name="T44" fmla="*/ 1 w 96"/>
                    <a:gd name="T45" fmla="*/ 11 h 28"/>
                    <a:gd name="T46" fmla="*/ 2 w 96"/>
                    <a:gd name="T47" fmla="*/ 8 h 28"/>
                    <a:gd name="T48" fmla="*/ 4 w 96"/>
                    <a:gd name="T49" fmla="*/ 4 h 28"/>
                    <a:gd name="T50" fmla="*/ 7 w 96"/>
                    <a:gd name="T5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96" h="28">
                      <a:moveTo>
                        <a:pt x="7" y="0"/>
                      </a:moveTo>
                      <a:lnTo>
                        <a:pt x="18" y="2"/>
                      </a:lnTo>
                      <a:lnTo>
                        <a:pt x="28" y="4"/>
                      </a:lnTo>
                      <a:lnTo>
                        <a:pt x="45" y="8"/>
                      </a:lnTo>
                      <a:lnTo>
                        <a:pt x="58" y="12"/>
                      </a:lnTo>
                      <a:lnTo>
                        <a:pt x="67" y="14"/>
                      </a:lnTo>
                      <a:lnTo>
                        <a:pt x="73" y="16"/>
                      </a:lnTo>
                      <a:lnTo>
                        <a:pt x="83" y="16"/>
                      </a:lnTo>
                      <a:lnTo>
                        <a:pt x="89" y="17"/>
                      </a:lnTo>
                      <a:lnTo>
                        <a:pt x="95" y="17"/>
                      </a:lnTo>
                      <a:lnTo>
                        <a:pt x="94" y="19"/>
                      </a:lnTo>
                      <a:lnTo>
                        <a:pt x="92" y="21"/>
                      </a:lnTo>
                      <a:lnTo>
                        <a:pt x="89" y="27"/>
                      </a:lnTo>
                      <a:lnTo>
                        <a:pt x="81" y="25"/>
                      </a:lnTo>
                      <a:lnTo>
                        <a:pt x="70" y="25"/>
                      </a:lnTo>
                      <a:lnTo>
                        <a:pt x="56" y="24"/>
                      </a:lnTo>
                      <a:lnTo>
                        <a:pt x="40" y="21"/>
                      </a:lnTo>
                      <a:lnTo>
                        <a:pt x="29" y="20"/>
                      </a:lnTo>
                      <a:lnTo>
                        <a:pt x="19" y="19"/>
                      </a:lnTo>
                      <a:lnTo>
                        <a:pt x="11" y="18"/>
                      </a:lnTo>
                      <a:lnTo>
                        <a:pt x="0" y="20"/>
                      </a:lnTo>
                      <a:lnTo>
                        <a:pt x="0" y="16"/>
                      </a:lnTo>
                      <a:lnTo>
                        <a:pt x="1" y="11"/>
                      </a:lnTo>
                      <a:lnTo>
                        <a:pt x="2" y="8"/>
                      </a:lnTo>
                      <a:lnTo>
                        <a:pt x="4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FFA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26" name="Freeform 170">
                  <a:extLst>
                    <a:ext uri="{FF2B5EF4-FFF2-40B4-BE49-F238E27FC236}">
                      <a16:creationId xmlns:a16="http://schemas.microsoft.com/office/drawing/2014/main" id="{11E339E9-B96A-86A6-08BA-5E725464F9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8" y="3657"/>
                  <a:ext cx="88" cy="24"/>
                </a:xfrm>
                <a:custGeom>
                  <a:avLst/>
                  <a:gdLst>
                    <a:gd name="T0" fmla="*/ 0 w 88"/>
                    <a:gd name="T1" fmla="*/ 2 h 24"/>
                    <a:gd name="T2" fmla="*/ 6 w 88"/>
                    <a:gd name="T3" fmla="*/ 2 h 24"/>
                    <a:gd name="T4" fmla="*/ 12 w 88"/>
                    <a:gd name="T5" fmla="*/ 0 h 24"/>
                    <a:gd name="T6" fmla="*/ 20 w 88"/>
                    <a:gd name="T7" fmla="*/ 1 h 24"/>
                    <a:gd name="T8" fmla="*/ 25 w 88"/>
                    <a:gd name="T9" fmla="*/ 1 h 24"/>
                    <a:gd name="T10" fmla="*/ 32 w 88"/>
                    <a:gd name="T11" fmla="*/ 2 h 24"/>
                    <a:gd name="T12" fmla="*/ 41 w 88"/>
                    <a:gd name="T13" fmla="*/ 3 h 24"/>
                    <a:gd name="T14" fmla="*/ 51 w 88"/>
                    <a:gd name="T15" fmla="*/ 4 h 24"/>
                    <a:gd name="T16" fmla="*/ 60 w 88"/>
                    <a:gd name="T17" fmla="*/ 5 h 24"/>
                    <a:gd name="T18" fmla="*/ 73 w 88"/>
                    <a:gd name="T19" fmla="*/ 6 h 24"/>
                    <a:gd name="T20" fmla="*/ 82 w 88"/>
                    <a:gd name="T21" fmla="*/ 6 h 24"/>
                    <a:gd name="T22" fmla="*/ 87 w 88"/>
                    <a:gd name="T23" fmla="*/ 7 h 24"/>
                    <a:gd name="T24" fmla="*/ 84 w 88"/>
                    <a:gd name="T25" fmla="*/ 10 h 24"/>
                    <a:gd name="T26" fmla="*/ 84 w 88"/>
                    <a:gd name="T27" fmla="*/ 18 h 24"/>
                    <a:gd name="T28" fmla="*/ 73 w 88"/>
                    <a:gd name="T29" fmla="*/ 18 h 24"/>
                    <a:gd name="T30" fmla="*/ 64 w 88"/>
                    <a:gd name="T31" fmla="*/ 18 h 24"/>
                    <a:gd name="T32" fmla="*/ 51 w 88"/>
                    <a:gd name="T33" fmla="*/ 19 h 24"/>
                    <a:gd name="T34" fmla="*/ 40 w 88"/>
                    <a:gd name="T35" fmla="*/ 20 h 24"/>
                    <a:gd name="T36" fmla="*/ 30 w 88"/>
                    <a:gd name="T37" fmla="*/ 20 h 24"/>
                    <a:gd name="T38" fmla="*/ 21 w 88"/>
                    <a:gd name="T39" fmla="*/ 21 h 24"/>
                    <a:gd name="T40" fmla="*/ 10 w 88"/>
                    <a:gd name="T41" fmla="*/ 22 h 24"/>
                    <a:gd name="T42" fmla="*/ 2 w 88"/>
                    <a:gd name="T43" fmla="*/ 23 h 24"/>
                    <a:gd name="T44" fmla="*/ 1 w 88"/>
                    <a:gd name="T45" fmla="*/ 11 h 24"/>
                    <a:gd name="T46" fmla="*/ 1 w 88"/>
                    <a:gd name="T47" fmla="*/ 7 h 24"/>
                    <a:gd name="T48" fmla="*/ 0 w 88"/>
                    <a:gd name="T49" fmla="*/ 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88" h="24">
                      <a:moveTo>
                        <a:pt x="0" y="2"/>
                      </a:moveTo>
                      <a:lnTo>
                        <a:pt x="6" y="2"/>
                      </a:lnTo>
                      <a:lnTo>
                        <a:pt x="12" y="0"/>
                      </a:lnTo>
                      <a:lnTo>
                        <a:pt x="20" y="1"/>
                      </a:lnTo>
                      <a:lnTo>
                        <a:pt x="25" y="1"/>
                      </a:lnTo>
                      <a:lnTo>
                        <a:pt x="32" y="2"/>
                      </a:lnTo>
                      <a:lnTo>
                        <a:pt x="41" y="3"/>
                      </a:lnTo>
                      <a:lnTo>
                        <a:pt x="51" y="4"/>
                      </a:lnTo>
                      <a:lnTo>
                        <a:pt x="60" y="5"/>
                      </a:lnTo>
                      <a:lnTo>
                        <a:pt x="73" y="6"/>
                      </a:lnTo>
                      <a:lnTo>
                        <a:pt x="82" y="6"/>
                      </a:lnTo>
                      <a:lnTo>
                        <a:pt x="87" y="7"/>
                      </a:lnTo>
                      <a:lnTo>
                        <a:pt x="84" y="10"/>
                      </a:lnTo>
                      <a:lnTo>
                        <a:pt x="84" y="18"/>
                      </a:lnTo>
                      <a:lnTo>
                        <a:pt x="73" y="18"/>
                      </a:lnTo>
                      <a:lnTo>
                        <a:pt x="64" y="18"/>
                      </a:lnTo>
                      <a:lnTo>
                        <a:pt x="51" y="19"/>
                      </a:lnTo>
                      <a:lnTo>
                        <a:pt x="40" y="20"/>
                      </a:lnTo>
                      <a:lnTo>
                        <a:pt x="30" y="20"/>
                      </a:lnTo>
                      <a:lnTo>
                        <a:pt x="21" y="21"/>
                      </a:lnTo>
                      <a:lnTo>
                        <a:pt x="10" y="22"/>
                      </a:lnTo>
                      <a:lnTo>
                        <a:pt x="2" y="23"/>
                      </a:lnTo>
                      <a:lnTo>
                        <a:pt x="1" y="11"/>
                      </a:lnTo>
                      <a:lnTo>
                        <a:pt x="1" y="7"/>
                      </a:lnTo>
                      <a:lnTo>
                        <a:pt x="0" y="2"/>
                      </a:lnTo>
                    </a:path>
                  </a:pathLst>
                </a:custGeom>
                <a:solidFill>
                  <a:srgbClr val="FFA0A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27" name="Freeform 171">
                  <a:extLst>
                    <a:ext uri="{FF2B5EF4-FFF2-40B4-BE49-F238E27FC236}">
                      <a16:creationId xmlns:a16="http://schemas.microsoft.com/office/drawing/2014/main" id="{2EE7B888-F83B-A447-6283-FB7C3B4BA2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1" y="3683"/>
                  <a:ext cx="84" cy="19"/>
                </a:xfrm>
                <a:custGeom>
                  <a:avLst/>
                  <a:gdLst>
                    <a:gd name="T0" fmla="*/ 0 w 84"/>
                    <a:gd name="T1" fmla="*/ 6 h 19"/>
                    <a:gd name="T2" fmla="*/ 7 w 84"/>
                    <a:gd name="T3" fmla="*/ 5 h 19"/>
                    <a:gd name="T4" fmla="*/ 15 w 84"/>
                    <a:gd name="T5" fmla="*/ 4 h 19"/>
                    <a:gd name="T6" fmla="*/ 27 w 84"/>
                    <a:gd name="T7" fmla="*/ 2 h 19"/>
                    <a:gd name="T8" fmla="*/ 43 w 84"/>
                    <a:gd name="T9" fmla="*/ 2 h 19"/>
                    <a:gd name="T10" fmla="*/ 58 w 84"/>
                    <a:gd name="T11" fmla="*/ 2 h 19"/>
                    <a:gd name="T12" fmla="*/ 75 w 84"/>
                    <a:gd name="T13" fmla="*/ 1 h 19"/>
                    <a:gd name="T14" fmla="*/ 81 w 84"/>
                    <a:gd name="T15" fmla="*/ 0 h 19"/>
                    <a:gd name="T16" fmla="*/ 82 w 84"/>
                    <a:gd name="T17" fmla="*/ 4 h 19"/>
                    <a:gd name="T18" fmla="*/ 83 w 84"/>
                    <a:gd name="T19" fmla="*/ 8 h 19"/>
                    <a:gd name="T20" fmla="*/ 68 w 84"/>
                    <a:gd name="T21" fmla="*/ 9 h 19"/>
                    <a:gd name="T22" fmla="*/ 51 w 84"/>
                    <a:gd name="T23" fmla="*/ 11 h 19"/>
                    <a:gd name="T24" fmla="*/ 41 w 84"/>
                    <a:gd name="T25" fmla="*/ 13 h 19"/>
                    <a:gd name="T26" fmla="*/ 30 w 84"/>
                    <a:gd name="T27" fmla="*/ 14 h 19"/>
                    <a:gd name="T28" fmla="*/ 21 w 84"/>
                    <a:gd name="T29" fmla="*/ 16 h 19"/>
                    <a:gd name="T30" fmla="*/ 14 w 84"/>
                    <a:gd name="T31" fmla="*/ 17 h 19"/>
                    <a:gd name="T32" fmla="*/ 8 w 84"/>
                    <a:gd name="T33" fmla="*/ 18 h 19"/>
                    <a:gd name="T34" fmla="*/ 5 w 84"/>
                    <a:gd name="T35" fmla="*/ 18 h 19"/>
                    <a:gd name="T36" fmla="*/ 3 w 84"/>
                    <a:gd name="T37" fmla="*/ 15 h 19"/>
                    <a:gd name="T38" fmla="*/ 2 w 84"/>
                    <a:gd name="T39" fmla="*/ 11 h 19"/>
                    <a:gd name="T40" fmla="*/ 0 w 84"/>
                    <a:gd name="T41" fmla="*/ 6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4" h="19">
                      <a:moveTo>
                        <a:pt x="0" y="6"/>
                      </a:moveTo>
                      <a:lnTo>
                        <a:pt x="7" y="5"/>
                      </a:lnTo>
                      <a:lnTo>
                        <a:pt x="15" y="4"/>
                      </a:lnTo>
                      <a:lnTo>
                        <a:pt x="27" y="2"/>
                      </a:lnTo>
                      <a:lnTo>
                        <a:pt x="43" y="2"/>
                      </a:lnTo>
                      <a:lnTo>
                        <a:pt x="58" y="2"/>
                      </a:lnTo>
                      <a:lnTo>
                        <a:pt x="75" y="1"/>
                      </a:lnTo>
                      <a:lnTo>
                        <a:pt x="81" y="0"/>
                      </a:lnTo>
                      <a:lnTo>
                        <a:pt x="82" y="4"/>
                      </a:lnTo>
                      <a:lnTo>
                        <a:pt x="83" y="8"/>
                      </a:lnTo>
                      <a:lnTo>
                        <a:pt x="68" y="9"/>
                      </a:lnTo>
                      <a:lnTo>
                        <a:pt x="51" y="11"/>
                      </a:lnTo>
                      <a:lnTo>
                        <a:pt x="41" y="13"/>
                      </a:lnTo>
                      <a:lnTo>
                        <a:pt x="30" y="14"/>
                      </a:lnTo>
                      <a:lnTo>
                        <a:pt x="21" y="16"/>
                      </a:lnTo>
                      <a:lnTo>
                        <a:pt x="14" y="17"/>
                      </a:lnTo>
                      <a:lnTo>
                        <a:pt x="8" y="18"/>
                      </a:lnTo>
                      <a:lnTo>
                        <a:pt x="5" y="18"/>
                      </a:lnTo>
                      <a:lnTo>
                        <a:pt x="3" y="15"/>
                      </a:lnTo>
                      <a:lnTo>
                        <a:pt x="2" y="11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FFA0A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28" name="Freeform 172">
                  <a:extLst>
                    <a:ext uri="{FF2B5EF4-FFF2-40B4-BE49-F238E27FC236}">
                      <a16:creationId xmlns:a16="http://schemas.microsoft.com/office/drawing/2014/main" id="{43DE2A77-5719-677C-8659-2428E39E14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8" y="3697"/>
                  <a:ext cx="78" cy="24"/>
                </a:xfrm>
                <a:custGeom>
                  <a:avLst/>
                  <a:gdLst>
                    <a:gd name="T0" fmla="*/ 0 w 78"/>
                    <a:gd name="T1" fmla="*/ 11 h 24"/>
                    <a:gd name="T2" fmla="*/ 6 w 78"/>
                    <a:gd name="T3" fmla="*/ 11 h 24"/>
                    <a:gd name="T4" fmla="*/ 11 w 78"/>
                    <a:gd name="T5" fmla="*/ 10 h 24"/>
                    <a:gd name="T6" fmla="*/ 19 w 78"/>
                    <a:gd name="T7" fmla="*/ 8 h 24"/>
                    <a:gd name="T8" fmla="*/ 28 w 78"/>
                    <a:gd name="T9" fmla="*/ 6 h 24"/>
                    <a:gd name="T10" fmla="*/ 37 w 78"/>
                    <a:gd name="T11" fmla="*/ 6 h 24"/>
                    <a:gd name="T12" fmla="*/ 45 w 78"/>
                    <a:gd name="T13" fmla="*/ 4 h 24"/>
                    <a:gd name="T14" fmla="*/ 54 w 78"/>
                    <a:gd name="T15" fmla="*/ 3 h 24"/>
                    <a:gd name="T16" fmla="*/ 63 w 78"/>
                    <a:gd name="T17" fmla="*/ 2 h 24"/>
                    <a:gd name="T18" fmla="*/ 72 w 78"/>
                    <a:gd name="T19" fmla="*/ 0 h 24"/>
                    <a:gd name="T20" fmla="*/ 76 w 78"/>
                    <a:gd name="T21" fmla="*/ 0 h 24"/>
                    <a:gd name="T22" fmla="*/ 77 w 78"/>
                    <a:gd name="T23" fmla="*/ 4 h 24"/>
                    <a:gd name="T24" fmla="*/ 77 w 78"/>
                    <a:gd name="T25" fmla="*/ 6 h 24"/>
                    <a:gd name="T26" fmla="*/ 71 w 78"/>
                    <a:gd name="T27" fmla="*/ 7 h 24"/>
                    <a:gd name="T28" fmla="*/ 62 w 78"/>
                    <a:gd name="T29" fmla="*/ 8 h 24"/>
                    <a:gd name="T30" fmla="*/ 58 w 78"/>
                    <a:gd name="T31" fmla="*/ 9 h 24"/>
                    <a:gd name="T32" fmla="*/ 50 w 78"/>
                    <a:gd name="T33" fmla="*/ 10 h 24"/>
                    <a:gd name="T34" fmla="*/ 43 w 78"/>
                    <a:gd name="T35" fmla="*/ 13 h 24"/>
                    <a:gd name="T36" fmla="*/ 36 w 78"/>
                    <a:gd name="T37" fmla="*/ 15 h 24"/>
                    <a:gd name="T38" fmla="*/ 30 w 78"/>
                    <a:gd name="T39" fmla="*/ 17 h 24"/>
                    <a:gd name="T40" fmla="*/ 22 w 78"/>
                    <a:gd name="T41" fmla="*/ 20 h 24"/>
                    <a:gd name="T42" fmla="*/ 16 w 78"/>
                    <a:gd name="T43" fmla="*/ 21 h 24"/>
                    <a:gd name="T44" fmla="*/ 10 w 78"/>
                    <a:gd name="T45" fmla="*/ 23 h 24"/>
                    <a:gd name="T46" fmla="*/ 8 w 78"/>
                    <a:gd name="T47" fmla="*/ 21 h 24"/>
                    <a:gd name="T48" fmla="*/ 6 w 78"/>
                    <a:gd name="T49" fmla="*/ 20 h 24"/>
                    <a:gd name="T50" fmla="*/ 5 w 78"/>
                    <a:gd name="T51" fmla="*/ 18 h 24"/>
                    <a:gd name="T52" fmla="*/ 3 w 78"/>
                    <a:gd name="T53" fmla="*/ 16 h 24"/>
                    <a:gd name="T54" fmla="*/ 2 w 78"/>
                    <a:gd name="T55" fmla="*/ 14 h 24"/>
                    <a:gd name="T56" fmla="*/ 0 w 78"/>
                    <a:gd name="T57" fmla="*/ 1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8" h="24">
                      <a:moveTo>
                        <a:pt x="0" y="11"/>
                      </a:moveTo>
                      <a:lnTo>
                        <a:pt x="6" y="11"/>
                      </a:lnTo>
                      <a:lnTo>
                        <a:pt x="11" y="10"/>
                      </a:lnTo>
                      <a:lnTo>
                        <a:pt x="19" y="8"/>
                      </a:lnTo>
                      <a:lnTo>
                        <a:pt x="28" y="6"/>
                      </a:lnTo>
                      <a:lnTo>
                        <a:pt x="37" y="6"/>
                      </a:lnTo>
                      <a:lnTo>
                        <a:pt x="45" y="4"/>
                      </a:lnTo>
                      <a:lnTo>
                        <a:pt x="54" y="3"/>
                      </a:lnTo>
                      <a:lnTo>
                        <a:pt x="63" y="2"/>
                      </a:lnTo>
                      <a:lnTo>
                        <a:pt x="72" y="0"/>
                      </a:lnTo>
                      <a:lnTo>
                        <a:pt x="76" y="0"/>
                      </a:lnTo>
                      <a:lnTo>
                        <a:pt x="77" y="4"/>
                      </a:lnTo>
                      <a:lnTo>
                        <a:pt x="77" y="6"/>
                      </a:lnTo>
                      <a:lnTo>
                        <a:pt x="71" y="7"/>
                      </a:lnTo>
                      <a:lnTo>
                        <a:pt x="62" y="8"/>
                      </a:lnTo>
                      <a:lnTo>
                        <a:pt x="58" y="9"/>
                      </a:lnTo>
                      <a:lnTo>
                        <a:pt x="50" y="10"/>
                      </a:lnTo>
                      <a:lnTo>
                        <a:pt x="43" y="13"/>
                      </a:lnTo>
                      <a:lnTo>
                        <a:pt x="36" y="15"/>
                      </a:lnTo>
                      <a:lnTo>
                        <a:pt x="30" y="17"/>
                      </a:lnTo>
                      <a:lnTo>
                        <a:pt x="22" y="20"/>
                      </a:lnTo>
                      <a:lnTo>
                        <a:pt x="16" y="21"/>
                      </a:lnTo>
                      <a:lnTo>
                        <a:pt x="10" y="23"/>
                      </a:lnTo>
                      <a:lnTo>
                        <a:pt x="8" y="21"/>
                      </a:lnTo>
                      <a:lnTo>
                        <a:pt x="6" y="20"/>
                      </a:lnTo>
                      <a:lnTo>
                        <a:pt x="5" y="18"/>
                      </a:lnTo>
                      <a:lnTo>
                        <a:pt x="3" y="16"/>
                      </a:lnTo>
                      <a:lnTo>
                        <a:pt x="2" y="14"/>
                      </a:lnTo>
                      <a:lnTo>
                        <a:pt x="0" y="11"/>
                      </a:lnTo>
                    </a:path>
                  </a:pathLst>
                </a:custGeom>
                <a:solidFill>
                  <a:srgbClr val="FF80A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29" name="Freeform 173">
                  <a:extLst>
                    <a:ext uri="{FF2B5EF4-FFF2-40B4-BE49-F238E27FC236}">
                      <a16:creationId xmlns:a16="http://schemas.microsoft.com/office/drawing/2014/main" id="{3A43608E-9C23-442B-3910-00216BD60A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4" y="3708"/>
                  <a:ext cx="62" cy="19"/>
                </a:xfrm>
                <a:custGeom>
                  <a:avLst/>
                  <a:gdLst>
                    <a:gd name="T0" fmla="*/ 0 w 62"/>
                    <a:gd name="T1" fmla="*/ 15 h 19"/>
                    <a:gd name="T2" fmla="*/ 6 w 62"/>
                    <a:gd name="T3" fmla="*/ 14 h 19"/>
                    <a:gd name="T4" fmla="*/ 11 w 62"/>
                    <a:gd name="T5" fmla="*/ 13 h 19"/>
                    <a:gd name="T6" fmla="*/ 17 w 62"/>
                    <a:gd name="T7" fmla="*/ 10 h 19"/>
                    <a:gd name="T8" fmla="*/ 23 w 62"/>
                    <a:gd name="T9" fmla="*/ 8 h 19"/>
                    <a:gd name="T10" fmla="*/ 29 w 62"/>
                    <a:gd name="T11" fmla="*/ 6 h 19"/>
                    <a:gd name="T12" fmla="*/ 36 w 62"/>
                    <a:gd name="T13" fmla="*/ 4 h 19"/>
                    <a:gd name="T14" fmla="*/ 41 w 62"/>
                    <a:gd name="T15" fmla="*/ 3 h 19"/>
                    <a:gd name="T16" fmla="*/ 47 w 62"/>
                    <a:gd name="T17" fmla="*/ 2 h 19"/>
                    <a:gd name="T18" fmla="*/ 55 w 62"/>
                    <a:gd name="T19" fmla="*/ 1 h 19"/>
                    <a:gd name="T20" fmla="*/ 58 w 62"/>
                    <a:gd name="T21" fmla="*/ 1 h 19"/>
                    <a:gd name="T22" fmla="*/ 61 w 62"/>
                    <a:gd name="T23" fmla="*/ 0 h 19"/>
                    <a:gd name="T24" fmla="*/ 60 w 62"/>
                    <a:gd name="T25" fmla="*/ 3 h 19"/>
                    <a:gd name="T26" fmla="*/ 57 w 62"/>
                    <a:gd name="T27" fmla="*/ 3 h 19"/>
                    <a:gd name="T28" fmla="*/ 54 w 62"/>
                    <a:gd name="T29" fmla="*/ 3 h 19"/>
                    <a:gd name="T30" fmla="*/ 50 w 62"/>
                    <a:gd name="T31" fmla="*/ 4 h 19"/>
                    <a:gd name="T32" fmla="*/ 47 w 62"/>
                    <a:gd name="T33" fmla="*/ 5 h 19"/>
                    <a:gd name="T34" fmla="*/ 44 w 62"/>
                    <a:gd name="T35" fmla="*/ 7 h 19"/>
                    <a:gd name="T36" fmla="*/ 41 w 62"/>
                    <a:gd name="T37" fmla="*/ 8 h 19"/>
                    <a:gd name="T38" fmla="*/ 38 w 62"/>
                    <a:gd name="T39" fmla="*/ 11 h 19"/>
                    <a:gd name="T40" fmla="*/ 36 w 62"/>
                    <a:gd name="T41" fmla="*/ 12 h 19"/>
                    <a:gd name="T42" fmla="*/ 33 w 62"/>
                    <a:gd name="T43" fmla="*/ 13 h 19"/>
                    <a:gd name="T44" fmla="*/ 29 w 62"/>
                    <a:gd name="T45" fmla="*/ 15 h 19"/>
                    <a:gd name="T46" fmla="*/ 25 w 62"/>
                    <a:gd name="T47" fmla="*/ 17 h 19"/>
                    <a:gd name="T48" fmla="*/ 20 w 62"/>
                    <a:gd name="T49" fmla="*/ 18 h 19"/>
                    <a:gd name="T50" fmla="*/ 16 w 62"/>
                    <a:gd name="T51" fmla="*/ 18 h 19"/>
                    <a:gd name="T52" fmla="*/ 14 w 62"/>
                    <a:gd name="T53" fmla="*/ 18 h 19"/>
                    <a:gd name="T54" fmla="*/ 5 w 62"/>
                    <a:gd name="T55" fmla="*/ 17 h 19"/>
                    <a:gd name="T56" fmla="*/ 2 w 62"/>
                    <a:gd name="T57" fmla="*/ 17 h 19"/>
                    <a:gd name="T58" fmla="*/ 0 w 62"/>
                    <a:gd name="T59" fmla="*/ 1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2" h="19">
                      <a:moveTo>
                        <a:pt x="0" y="15"/>
                      </a:moveTo>
                      <a:lnTo>
                        <a:pt x="6" y="14"/>
                      </a:lnTo>
                      <a:lnTo>
                        <a:pt x="11" y="13"/>
                      </a:lnTo>
                      <a:lnTo>
                        <a:pt x="17" y="10"/>
                      </a:lnTo>
                      <a:lnTo>
                        <a:pt x="23" y="8"/>
                      </a:lnTo>
                      <a:lnTo>
                        <a:pt x="29" y="6"/>
                      </a:lnTo>
                      <a:lnTo>
                        <a:pt x="36" y="4"/>
                      </a:lnTo>
                      <a:lnTo>
                        <a:pt x="41" y="3"/>
                      </a:lnTo>
                      <a:lnTo>
                        <a:pt x="47" y="2"/>
                      </a:lnTo>
                      <a:lnTo>
                        <a:pt x="55" y="1"/>
                      </a:lnTo>
                      <a:lnTo>
                        <a:pt x="58" y="1"/>
                      </a:lnTo>
                      <a:lnTo>
                        <a:pt x="61" y="0"/>
                      </a:lnTo>
                      <a:lnTo>
                        <a:pt x="60" y="3"/>
                      </a:lnTo>
                      <a:lnTo>
                        <a:pt x="57" y="3"/>
                      </a:lnTo>
                      <a:lnTo>
                        <a:pt x="54" y="3"/>
                      </a:lnTo>
                      <a:lnTo>
                        <a:pt x="50" y="4"/>
                      </a:lnTo>
                      <a:lnTo>
                        <a:pt x="47" y="5"/>
                      </a:lnTo>
                      <a:lnTo>
                        <a:pt x="44" y="7"/>
                      </a:lnTo>
                      <a:lnTo>
                        <a:pt x="41" y="8"/>
                      </a:lnTo>
                      <a:lnTo>
                        <a:pt x="38" y="11"/>
                      </a:lnTo>
                      <a:lnTo>
                        <a:pt x="36" y="12"/>
                      </a:lnTo>
                      <a:lnTo>
                        <a:pt x="33" y="13"/>
                      </a:lnTo>
                      <a:lnTo>
                        <a:pt x="29" y="15"/>
                      </a:lnTo>
                      <a:lnTo>
                        <a:pt x="25" y="17"/>
                      </a:lnTo>
                      <a:lnTo>
                        <a:pt x="20" y="18"/>
                      </a:lnTo>
                      <a:lnTo>
                        <a:pt x="16" y="18"/>
                      </a:lnTo>
                      <a:lnTo>
                        <a:pt x="14" y="18"/>
                      </a:lnTo>
                      <a:lnTo>
                        <a:pt x="5" y="17"/>
                      </a:lnTo>
                      <a:lnTo>
                        <a:pt x="2" y="17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FF6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5241" name="Group 185">
                  <a:extLst>
                    <a:ext uri="{FF2B5EF4-FFF2-40B4-BE49-F238E27FC236}">
                      <a16:creationId xmlns:a16="http://schemas.microsoft.com/office/drawing/2014/main" id="{F5394C2D-6B98-1066-45DB-5E8561A3BC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13" y="3534"/>
                  <a:ext cx="77" cy="101"/>
                  <a:chOff x="1113" y="3534"/>
                  <a:chExt cx="77" cy="101"/>
                </a:xfrm>
              </p:grpSpPr>
              <p:sp>
                <p:nvSpPr>
                  <p:cNvPr id="45230" name="Freeform 174">
                    <a:extLst>
                      <a:ext uri="{FF2B5EF4-FFF2-40B4-BE49-F238E27FC236}">
                        <a16:creationId xmlns:a16="http://schemas.microsoft.com/office/drawing/2014/main" id="{9BB62DEB-7D28-BCDF-04CE-E4315747EC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14" y="3534"/>
                    <a:ext cx="76" cy="93"/>
                  </a:xfrm>
                  <a:custGeom>
                    <a:avLst/>
                    <a:gdLst>
                      <a:gd name="T0" fmla="*/ 42 w 76"/>
                      <a:gd name="T1" fmla="*/ 91 h 93"/>
                      <a:gd name="T2" fmla="*/ 54 w 76"/>
                      <a:gd name="T3" fmla="*/ 92 h 93"/>
                      <a:gd name="T4" fmla="*/ 54 w 76"/>
                      <a:gd name="T5" fmla="*/ 86 h 93"/>
                      <a:gd name="T6" fmla="*/ 52 w 76"/>
                      <a:gd name="T7" fmla="*/ 81 h 93"/>
                      <a:gd name="T8" fmla="*/ 51 w 76"/>
                      <a:gd name="T9" fmla="*/ 76 h 93"/>
                      <a:gd name="T10" fmla="*/ 48 w 76"/>
                      <a:gd name="T11" fmla="*/ 72 h 93"/>
                      <a:gd name="T12" fmla="*/ 46 w 76"/>
                      <a:gd name="T13" fmla="*/ 69 h 93"/>
                      <a:gd name="T14" fmla="*/ 43 w 76"/>
                      <a:gd name="T15" fmla="*/ 64 h 93"/>
                      <a:gd name="T16" fmla="*/ 40 w 76"/>
                      <a:gd name="T17" fmla="*/ 60 h 93"/>
                      <a:gd name="T18" fmla="*/ 36 w 76"/>
                      <a:gd name="T19" fmla="*/ 56 h 93"/>
                      <a:gd name="T20" fmla="*/ 35 w 76"/>
                      <a:gd name="T21" fmla="*/ 53 h 93"/>
                      <a:gd name="T22" fmla="*/ 35 w 76"/>
                      <a:gd name="T23" fmla="*/ 48 h 93"/>
                      <a:gd name="T24" fmla="*/ 35 w 76"/>
                      <a:gd name="T25" fmla="*/ 41 h 93"/>
                      <a:gd name="T26" fmla="*/ 35 w 76"/>
                      <a:gd name="T27" fmla="*/ 38 h 93"/>
                      <a:gd name="T28" fmla="*/ 37 w 76"/>
                      <a:gd name="T29" fmla="*/ 34 h 93"/>
                      <a:gd name="T30" fmla="*/ 39 w 76"/>
                      <a:gd name="T31" fmla="*/ 31 h 93"/>
                      <a:gd name="T32" fmla="*/ 42 w 76"/>
                      <a:gd name="T33" fmla="*/ 27 h 93"/>
                      <a:gd name="T34" fmla="*/ 46 w 76"/>
                      <a:gd name="T35" fmla="*/ 24 h 93"/>
                      <a:gd name="T36" fmla="*/ 49 w 76"/>
                      <a:gd name="T37" fmla="*/ 20 h 93"/>
                      <a:gd name="T38" fmla="*/ 54 w 76"/>
                      <a:gd name="T39" fmla="*/ 18 h 93"/>
                      <a:gd name="T40" fmla="*/ 56 w 76"/>
                      <a:gd name="T41" fmla="*/ 14 h 93"/>
                      <a:gd name="T42" fmla="*/ 62 w 76"/>
                      <a:gd name="T43" fmla="*/ 11 h 93"/>
                      <a:gd name="T44" fmla="*/ 68 w 76"/>
                      <a:gd name="T45" fmla="*/ 7 h 93"/>
                      <a:gd name="T46" fmla="*/ 75 w 76"/>
                      <a:gd name="T47" fmla="*/ 0 h 93"/>
                      <a:gd name="T48" fmla="*/ 68 w 76"/>
                      <a:gd name="T49" fmla="*/ 2 h 93"/>
                      <a:gd name="T50" fmla="*/ 59 w 76"/>
                      <a:gd name="T51" fmla="*/ 5 h 93"/>
                      <a:gd name="T52" fmla="*/ 54 w 76"/>
                      <a:gd name="T53" fmla="*/ 8 h 93"/>
                      <a:gd name="T54" fmla="*/ 48 w 76"/>
                      <a:gd name="T55" fmla="*/ 9 h 93"/>
                      <a:gd name="T56" fmla="*/ 44 w 76"/>
                      <a:gd name="T57" fmla="*/ 11 h 93"/>
                      <a:gd name="T58" fmla="*/ 40 w 76"/>
                      <a:gd name="T59" fmla="*/ 13 h 93"/>
                      <a:gd name="T60" fmla="*/ 36 w 76"/>
                      <a:gd name="T61" fmla="*/ 15 h 93"/>
                      <a:gd name="T62" fmla="*/ 32 w 76"/>
                      <a:gd name="T63" fmla="*/ 17 h 93"/>
                      <a:gd name="T64" fmla="*/ 27 w 76"/>
                      <a:gd name="T65" fmla="*/ 20 h 93"/>
                      <a:gd name="T66" fmla="*/ 22 w 76"/>
                      <a:gd name="T67" fmla="*/ 23 h 93"/>
                      <a:gd name="T68" fmla="*/ 17 w 76"/>
                      <a:gd name="T69" fmla="*/ 26 h 93"/>
                      <a:gd name="T70" fmla="*/ 12 w 76"/>
                      <a:gd name="T71" fmla="*/ 30 h 93"/>
                      <a:gd name="T72" fmla="*/ 8 w 76"/>
                      <a:gd name="T73" fmla="*/ 33 h 93"/>
                      <a:gd name="T74" fmla="*/ 5 w 76"/>
                      <a:gd name="T75" fmla="*/ 37 h 93"/>
                      <a:gd name="T76" fmla="*/ 2 w 76"/>
                      <a:gd name="T77" fmla="*/ 40 h 93"/>
                      <a:gd name="T78" fmla="*/ 0 w 76"/>
                      <a:gd name="T79" fmla="*/ 44 h 93"/>
                      <a:gd name="T80" fmla="*/ 2 w 76"/>
                      <a:gd name="T81" fmla="*/ 48 h 93"/>
                      <a:gd name="T82" fmla="*/ 3 w 76"/>
                      <a:gd name="T83" fmla="*/ 52 h 93"/>
                      <a:gd name="T84" fmla="*/ 3 w 76"/>
                      <a:gd name="T85" fmla="*/ 56 h 93"/>
                      <a:gd name="T86" fmla="*/ 3 w 76"/>
                      <a:gd name="T87" fmla="*/ 60 h 93"/>
                      <a:gd name="T88" fmla="*/ 5 w 76"/>
                      <a:gd name="T89" fmla="*/ 64 h 93"/>
                      <a:gd name="T90" fmla="*/ 7 w 76"/>
                      <a:gd name="T91" fmla="*/ 68 h 93"/>
                      <a:gd name="T92" fmla="*/ 10 w 76"/>
                      <a:gd name="T93" fmla="*/ 70 h 93"/>
                      <a:gd name="T94" fmla="*/ 13 w 76"/>
                      <a:gd name="T95" fmla="*/ 75 h 93"/>
                      <a:gd name="T96" fmla="*/ 15 w 76"/>
                      <a:gd name="T97" fmla="*/ 81 h 93"/>
                      <a:gd name="T98" fmla="*/ 19 w 76"/>
                      <a:gd name="T99" fmla="*/ 84 h 93"/>
                      <a:gd name="T100" fmla="*/ 23 w 76"/>
                      <a:gd name="T101" fmla="*/ 86 h 93"/>
                      <a:gd name="T102" fmla="*/ 27 w 76"/>
                      <a:gd name="T103" fmla="*/ 88 h 93"/>
                      <a:gd name="T104" fmla="*/ 33 w 76"/>
                      <a:gd name="T105" fmla="*/ 89 h 93"/>
                      <a:gd name="T106" fmla="*/ 42 w 76"/>
                      <a:gd name="T107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76" h="93">
                        <a:moveTo>
                          <a:pt x="42" y="91"/>
                        </a:moveTo>
                        <a:lnTo>
                          <a:pt x="54" y="92"/>
                        </a:lnTo>
                        <a:lnTo>
                          <a:pt x="54" y="86"/>
                        </a:lnTo>
                        <a:lnTo>
                          <a:pt x="52" y="81"/>
                        </a:lnTo>
                        <a:lnTo>
                          <a:pt x="51" y="76"/>
                        </a:lnTo>
                        <a:lnTo>
                          <a:pt x="48" y="72"/>
                        </a:lnTo>
                        <a:lnTo>
                          <a:pt x="46" y="69"/>
                        </a:lnTo>
                        <a:lnTo>
                          <a:pt x="43" y="64"/>
                        </a:lnTo>
                        <a:lnTo>
                          <a:pt x="40" y="60"/>
                        </a:lnTo>
                        <a:lnTo>
                          <a:pt x="36" y="56"/>
                        </a:lnTo>
                        <a:lnTo>
                          <a:pt x="35" y="53"/>
                        </a:lnTo>
                        <a:lnTo>
                          <a:pt x="35" y="48"/>
                        </a:lnTo>
                        <a:lnTo>
                          <a:pt x="35" y="41"/>
                        </a:lnTo>
                        <a:lnTo>
                          <a:pt x="35" y="38"/>
                        </a:lnTo>
                        <a:lnTo>
                          <a:pt x="37" y="34"/>
                        </a:lnTo>
                        <a:lnTo>
                          <a:pt x="39" y="31"/>
                        </a:lnTo>
                        <a:lnTo>
                          <a:pt x="42" y="27"/>
                        </a:lnTo>
                        <a:lnTo>
                          <a:pt x="46" y="24"/>
                        </a:lnTo>
                        <a:lnTo>
                          <a:pt x="49" y="20"/>
                        </a:lnTo>
                        <a:lnTo>
                          <a:pt x="54" y="18"/>
                        </a:lnTo>
                        <a:lnTo>
                          <a:pt x="56" y="14"/>
                        </a:lnTo>
                        <a:lnTo>
                          <a:pt x="62" y="11"/>
                        </a:lnTo>
                        <a:lnTo>
                          <a:pt x="68" y="7"/>
                        </a:lnTo>
                        <a:lnTo>
                          <a:pt x="75" y="0"/>
                        </a:lnTo>
                        <a:lnTo>
                          <a:pt x="68" y="2"/>
                        </a:lnTo>
                        <a:lnTo>
                          <a:pt x="59" y="5"/>
                        </a:lnTo>
                        <a:lnTo>
                          <a:pt x="54" y="8"/>
                        </a:lnTo>
                        <a:lnTo>
                          <a:pt x="48" y="9"/>
                        </a:lnTo>
                        <a:lnTo>
                          <a:pt x="44" y="11"/>
                        </a:lnTo>
                        <a:lnTo>
                          <a:pt x="40" y="13"/>
                        </a:lnTo>
                        <a:lnTo>
                          <a:pt x="36" y="15"/>
                        </a:lnTo>
                        <a:lnTo>
                          <a:pt x="32" y="17"/>
                        </a:lnTo>
                        <a:lnTo>
                          <a:pt x="27" y="20"/>
                        </a:lnTo>
                        <a:lnTo>
                          <a:pt x="22" y="23"/>
                        </a:lnTo>
                        <a:lnTo>
                          <a:pt x="17" y="26"/>
                        </a:lnTo>
                        <a:lnTo>
                          <a:pt x="12" y="30"/>
                        </a:lnTo>
                        <a:lnTo>
                          <a:pt x="8" y="33"/>
                        </a:lnTo>
                        <a:lnTo>
                          <a:pt x="5" y="37"/>
                        </a:lnTo>
                        <a:lnTo>
                          <a:pt x="2" y="40"/>
                        </a:lnTo>
                        <a:lnTo>
                          <a:pt x="0" y="44"/>
                        </a:lnTo>
                        <a:lnTo>
                          <a:pt x="2" y="48"/>
                        </a:lnTo>
                        <a:lnTo>
                          <a:pt x="3" y="52"/>
                        </a:lnTo>
                        <a:lnTo>
                          <a:pt x="3" y="56"/>
                        </a:lnTo>
                        <a:lnTo>
                          <a:pt x="3" y="60"/>
                        </a:lnTo>
                        <a:lnTo>
                          <a:pt x="5" y="64"/>
                        </a:lnTo>
                        <a:lnTo>
                          <a:pt x="7" y="68"/>
                        </a:lnTo>
                        <a:lnTo>
                          <a:pt x="10" y="70"/>
                        </a:lnTo>
                        <a:lnTo>
                          <a:pt x="13" y="75"/>
                        </a:lnTo>
                        <a:lnTo>
                          <a:pt x="15" y="81"/>
                        </a:lnTo>
                        <a:lnTo>
                          <a:pt x="19" y="84"/>
                        </a:lnTo>
                        <a:lnTo>
                          <a:pt x="23" y="86"/>
                        </a:lnTo>
                        <a:lnTo>
                          <a:pt x="27" y="88"/>
                        </a:lnTo>
                        <a:lnTo>
                          <a:pt x="33" y="89"/>
                        </a:lnTo>
                        <a:lnTo>
                          <a:pt x="42" y="91"/>
                        </a:lnTo>
                      </a:path>
                    </a:pathLst>
                  </a:custGeom>
                  <a:solidFill>
                    <a:srgbClr val="10206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45240" name="Group 184">
                    <a:extLst>
                      <a:ext uri="{FF2B5EF4-FFF2-40B4-BE49-F238E27FC236}">
                        <a16:creationId xmlns:a16="http://schemas.microsoft.com/office/drawing/2014/main" id="{87952EF2-0F47-9B54-A241-9951E3E2109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113" y="3534"/>
                    <a:ext cx="76" cy="101"/>
                    <a:chOff x="1113" y="3534"/>
                    <a:chExt cx="76" cy="101"/>
                  </a:xfrm>
                </p:grpSpPr>
                <p:sp>
                  <p:nvSpPr>
                    <p:cNvPr id="45231" name="Freeform 175">
                      <a:extLst>
                        <a:ext uri="{FF2B5EF4-FFF2-40B4-BE49-F238E27FC236}">
                          <a16:creationId xmlns:a16="http://schemas.microsoft.com/office/drawing/2014/main" id="{92DAB4EE-7AFE-8394-EFA8-35013D837EF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29" y="3618"/>
                      <a:ext cx="38" cy="17"/>
                    </a:xfrm>
                    <a:custGeom>
                      <a:avLst/>
                      <a:gdLst>
                        <a:gd name="T0" fmla="*/ 0 w 38"/>
                        <a:gd name="T1" fmla="*/ 0 h 17"/>
                        <a:gd name="T2" fmla="*/ 6 w 38"/>
                        <a:gd name="T3" fmla="*/ 2 h 17"/>
                        <a:gd name="T4" fmla="*/ 13 w 38"/>
                        <a:gd name="T5" fmla="*/ 4 h 17"/>
                        <a:gd name="T6" fmla="*/ 23 w 38"/>
                        <a:gd name="T7" fmla="*/ 6 h 17"/>
                        <a:gd name="T8" fmla="*/ 31 w 38"/>
                        <a:gd name="T9" fmla="*/ 9 h 17"/>
                        <a:gd name="T10" fmla="*/ 36 w 38"/>
                        <a:gd name="T11" fmla="*/ 6 h 17"/>
                        <a:gd name="T12" fmla="*/ 37 w 38"/>
                        <a:gd name="T13" fmla="*/ 16 h 17"/>
                        <a:gd name="T14" fmla="*/ 33 w 38"/>
                        <a:gd name="T15" fmla="*/ 16 h 17"/>
                        <a:gd name="T16" fmla="*/ 28 w 38"/>
                        <a:gd name="T17" fmla="*/ 16 h 17"/>
                        <a:gd name="T18" fmla="*/ 22 w 38"/>
                        <a:gd name="T19" fmla="*/ 13 h 17"/>
                        <a:gd name="T20" fmla="*/ 17 w 38"/>
                        <a:gd name="T21" fmla="*/ 13 h 17"/>
                        <a:gd name="T22" fmla="*/ 12 w 38"/>
                        <a:gd name="T23" fmla="*/ 11 h 17"/>
                        <a:gd name="T24" fmla="*/ 8 w 38"/>
                        <a:gd name="T25" fmla="*/ 9 h 17"/>
                        <a:gd name="T26" fmla="*/ 5 w 38"/>
                        <a:gd name="T27" fmla="*/ 9 h 17"/>
                        <a:gd name="T28" fmla="*/ 3 w 38"/>
                        <a:gd name="T29" fmla="*/ 6 h 17"/>
                        <a:gd name="T30" fmla="*/ 2 w 38"/>
                        <a:gd name="T31" fmla="*/ 4 h 17"/>
                        <a:gd name="T32" fmla="*/ 0 w 38"/>
                        <a:gd name="T33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38" h="17">
                          <a:moveTo>
                            <a:pt x="0" y="0"/>
                          </a:moveTo>
                          <a:lnTo>
                            <a:pt x="6" y="2"/>
                          </a:lnTo>
                          <a:lnTo>
                            <a:pt x="13" y="4"/>
                          </a:lnTo>
                          <a:lnTo>
                            <a:pt x="23" y="6"/>
                          </a:lnTo>
                          <a:lnTo>
                            <a:pt x="31" y="9"/>
                          </a:lnTo>
                          <a:lnTo>
                            <a:pt x="36" y="6"/>
                          </a:lnTo>
                          <a:lnTo>
                            <a:pt x="37" y="16"/>
                          </a:lnTo>
                          <a:lnTo>
                            <a:pt x="33" y="16"/>
                          </a:lnTo>
                          <a:lnTo>
                            <a:pt x="28" y="16"/>
                          </a:lnTo>
                          <a:lnTo>
                            <a:pt x="22" y="13"/>
                          </a:lnTo>
                          <a:lnTo>
                            <a:pt x="17" y="13"/>
                          </a:lnTo>
                          <a:lnTo>
                            <a:pt x="12" y="11"/>
                          </a:lnTo>
                          <a:lnTo>
                            <a:pt x="8" y="9"/>
                          </a:lnTo>
                          <a:lnTo>
                            <a:pt x="5" y="9"/>
                          </a:lnTo>
                          <a:lnTo>
                            <a:pt x="3" y="6"/>
                          </a:lnTo>
                          <a:lnTo>
                            <a:pt x="2" y="4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232" name="Freeform 176">
                      <a:extLst>
                        <a:ext uri="{FF2B5EF4-FFF2-40B4-BE49-F238E27FC236}">
                          <a16:creationId xmlns:a16="http://schemas.microsoft.com/office/drawing/2014/main" id="{4F30748B-111A-E11D-8766-D117D7CD553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24" y="3609"/>
                      <a:ext cx="42" cy="17"/>
                    </a:xfrm>
                    <a:custGeom>
                      <a:avLst/>
                      <a:gdLst>
                        <a:gd name="T0" fmla="*/ 0 w 42"/>
                        <a:gd name="T1" fmla="*/ 0 h 17"/>
                        <a:gd name="T2" fmla="*/ 7 w 42"/>
                        <a:gd name="T3" fmla="*/ 2 h 17"/>
                        <a:gd name="T4" fmla="*/ 12 w 42"/>
                        <a:gd name="T5" fmla="*/ 4 h 17"/>
                        <a:gd name="T6" fmla="*/ 17 w 42"/>
                        <a:gd name="T7" fmla="*/ 4 h 17"/>
                        <a:gd name="T8" fmla="*/ 22 w 42"/>
                        <a:gd name="T9" fmla="*/ 4 h 17"/>
                        <a:gd name="T10" fmla="*/ 27 w 42"/>
                        <a:gd name="T11" fmla="*/ 4 h 17"/>
                        <a:gd name="T12" fmla="*/ 33 w 42"/>
                        <a:gd name="T13" fmla="*/ 4 h 17"/>
                        <a:gd name="T14" fmla="*/ 36 w 42"/>
                        <a:gd name="T15" fmla="*/ 4 h 17"/>
                        <a:gd name="T16" fmla="*/ 38 w 42"/>
                        <a:gd name="T17" fmla="*/ 4 h 17"/>
                        <a:gd name="T18" fmla="*/ 39 w 42"/>
                        <a:gd name="T19" fmla="*/ 9 h 17"/>
                        <a:gd name="T20" fmla="*/ 40 w 42"/>
                        <a:gd name="T21" fmla="*/ 11 h 17"/>
                        <a:gd name="T22" fmla="*/ 41 w 42"/>
                        <a:gd name="T23" fmla="*/ 16 h 17"/>
                        <a:gd name="T24" fmla="*/ 38 w 42"/>
                        <a:gd name="T25" fmla="*/ 16 h 17"/>
                        <a:gd name="T26" fmla="*/ 31 w 42"/>
                        <a:gd name="T27" fmla="*/ 16 h 17"/>
                        <a:gd name="T28" fmla="*/ 27 w 42"/>
                        <a:gd name="T29" fmla="*/ 13 h 17"/>
                        <a:gd name="T30" fmla="*/ 20 w 42"/>
                        <a:gd name="T31" fmla="*/ 13 h 17"/>
                        <a:gd name="T32" fmla="*/ 15 w 42"/>
                        <a:gd name="T33" fmla="*/ 11 h 17"/>
                        <a:gd name="T34" fmla="*/ 9 w 42"/>
                        <a:gd name="T35" fmla="*/ 9 h 17"/>
                        <a:gd name="T36" fmla="*/ 3 w 42"/>
                        <a:gd name="T37" fmla="*/ 9 h 17"/>
                        <a:gd name="T38" fmla="*/ 0 w 42"/>
                        <a:gd name="T3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</a:cxnLst>
                      <a:rect l="0" t="0" r="r" b="b"/>
                      <a:pathLst>
                        <a:path w="42" h="17">
                          <a:moveTo>
                            <a:pt x="0" y="0"/>
                          </a:moveTo>
                          <a:lnTo>
                            <a:pt x="7" y="2"/>
                          </a:lnTo>
                          <a:lnTo>
                            <a:pt x="12" y="4"/>
                          </a:lnTo>
                          <a:lnTo>
                            <a:pt x="17" y="4"/>
                          </a:lnTo>
                          <a:lnTo>
                            <a:pt x="22" y="4"/>
                          </a:lnTo>
                          <a:lnTo>
                            <a:pt x="27" y="4"/>
                          </a:lnTo>
                          <a:lnTo>
                            <a:pt x="33" y="4"/>
                          </a:lnTo>
                          <a:lnTo>
                            <a:pt x="36" y="4"/>
                          </a:lnTo>
                          <a:lnTo>
                            <a:pt x="38" y="4"/>
                          </a:lnTo>
                          <a:lnTo>
                            <a:pt x="39" y="9"/>
                          </a:lnTo>
                          <a:lnTo>
                            <a:pt x="40" y="11"/>
                          </a:lnTo>
                          <a:lnTo>
                            <a:pt x="41" y="16"/>
                          </a:lnTo>
                          <a:lnTo>
                            <a:pt x="38" y="16"/>
                          </a:lnTo>
                          <a:lnTo>
                            <a:pt x="31" y="16"/>
                          </a:lnTo>
                          <a:lnTo>
                            <a:pt x="27" y="13"/>
                          </a:lnTo>
                          <a:lnTo>
                            <a:pt x="20" y="13"/>
                          </a:lnTo>
                          <a:lnTo>
                            <a:pt x="15" y="11"/>
                          </a:lnTo>
                          <a:lnTo>
                            <a:pt x="9" y="9"/>
                          </a:lnTo>
                          <a:lnTo>
                            <a:pt x="3" y="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233" name="Freeform 177">
                      <a:extLst>
                        <a:ext uri="{FF2B5EF4-FFF2-40B4-BE49-F238E27FC236}">
                          <a16:creationId xmlns:a16="http://schemas.microsoft.com/office/drawing/2014/main" id="{5A1E7947-D021-9D9C-D495-BC51AF6350A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18" y="3599"/>
                      <a:ext cx="43" cy="17"/>
                    </a:xfrm>
                    <a:custGeom>
                      <a:avLst/>
                      <a:gdLst>
                        <a:gd name="T0" fmla="*/ 0 w 43"/>
                        <a:gd name="T1" fmla="*/ 0 h 17"/>
                        <a:gd name="T2" fmla="*/ 11 w 43"/>
                        <a:gd name="T3" fmla="*/ 2 h 17"/>
                        <a:gd name="T4" fmla="*/ 20 w 43"/>
                        <a:gd name="T5" fmla="*/ 2 h 17"/>
                        <a:gd name="T6" fmla="*/ 28 w 43"/>
                        <a:gd name="T7" fmla="*/ 5 h 17"/>
                        <a:gd name="T8" fmla="*/ 33 w 43"/>
                        <a:gd name="T9" fmla="*/ 5 h 17"/>
                        <a:gd name="T10" fmla="*/ 37 w 43"/>
                        <a:gd name="T11" fmla="*/ 5 h 17"/>
                        <a:gd name="T12" fmla="*/ 39 w 43"/>
                        <a:gd name="T13" fmla="*/ 8 h 17"/>
                        <a:gd name="T14" fmla="*/ 42 w 43"/>
                        <a:gd name="T15" fmla="*/ 16 h 17"/>
                        <a:gd name="T16" fmla="*/ 34 w 43"/>
                        <a:gd name="T17" fmla="*/ 16 h 17"/>
                        <a:gd name="T18" fmla="*/ 23 w 43"/>
                        <a:gd name="T19" fmla="*/ 16 h 17"/>
                        <a:gd name="T20" fmla="*/ 13 w 43"/>
                        <a:gd name="T21" fmla="*/ 13 h 17"/>
                        <a:gd name="T22" fmla="*/ 4 w 43"/>
                        <a:gd name="T23" fmla="*/ 10 h 17"/>
                        <a:gd name="T24" fmla="*/ 4 w 43"/>
                        <a:gd name="T25" fmla="*/ 8 h 17"/>
                        <a:gd name="T26" fmla="*/ 2 w 43"/>
                        <a:gd name="T27" fmla="*/ 5 h 17"/>
                        <a:gd name="T28" fmla="*/ 0 w 43"/>
                        <a:gd name="T2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43" h="17">
                          <a:moveTo>
                            <a:pt x="0" y="0"/>
                          </a:moveTo>
                          <a:lnTo>
                            <a:pt x="11" y="2"/>
                          </a:lnTo>
                          <a:lnTo>
                            <a:pt x="20" y="2"/>
                          </a:lnTo>
                          <a:lnTo>
                            <a:pt x="28" y="5"/>
                          </a:lnTo>
                          <a:lnTo>
                            <a:pt x="33" y="5"/>
                          </a:lnTo>
                          <a:lnTo>
                            <a:pt x="37" y="5"/>
                          </a:lnTo>
                          <a:lnTo>
                            <a:pt x="39" y="8"/>
                          </a:lnTo>
                          <a:lnTo>
                            <a:pt x="42" y="16"/>
                          </a:lnTo>
                          <a:lnTo>
                            <a:pt x="34" y="16"/>
                          </a:lnTo>
                          <a:lnTo>
                            <a:pt x="23" y="16"/>
                          </a:lnTo>
                          <a:lnTo>
                            <a:pt x="13" y="13"/>
                          </a:lnTo>
                          <a:lnTo>
                            <a:pt x="4" y="10"/>
                          </a:lnTo>
                          <a:lnTo>
                            <a:pt x="4" y="8"/>
                          </a:lnTo>
                          <a:lnTo>
                            <a:pt x="2" y="5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234" name="Freeform 178">
                      <a:extLst>
                        <a:ext uri="{FF2B5EF4-FFF2-40B4-BE49-F238E27FC236}">
                          <a16:creationId xmlns:a16="http://schemas.microsoft.com/office/drawing/2014/main" id="{1C05A5F7-1A51-CBDE-0DAA-EF1F424668B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16" y="3585"/>
                      <a:ext cx="35" cy="17"/>
                    </a:xfrm>
                    <a:custGeom>
                      <a:avLst/>
                      <a:gdLst>
                        <a:gd name="T0" fmla="*/ 0 w 35"/>
                        <a:gd name="T1" fmla="*/ 2 h 17"/>
                        <a:gd name="T2" fmla="*/ 9 w 35"/>
                        <a:gd name="T3" fmla="*/ 2 h 17"/>
                        <a:gd name="T4" fmla="*/ 15 w 35"/>
                        <a:gd name="T5" fmla="*/ 4 h 17"/>
                        <a:gd name="T6" fmla="*/ 22 w 35"/>
                        <a:gd name="T7" fmla="*/ 2 h 17"/>
                        <a:gd name="T8" fmla="*/ 26 w 35"/>
                        <a:gd name="T9" fmla="*/ 2 h 17"/>
                        <a:gd name="T10" fmla="*/ 31 w 35"/>
                        <a:gd name="T11" fmla="*/ 0 h 17"/>
                        <a:gd name="T12" fmla="*/ 31 w 35"/>
                        <a:gd name="T13" fmla="*/ 6 h 17"/>
                        <a:gd name="T14" fmla="*/ 31 w 35"/>
                        <a:gd name="T15" fmla="*/ 10 h 17"/>
                        <a:gd name="T16" fmla="*/ 34 w 35"/>
                        <a:gd name="T17" fmla="*/ 14 h 17"/>
                        <a:gd name="T18" fmla="*/ 28 w 35"/>
                        <a:gd name="T19" fmla="*/ 16 h 17"/>
                        <a:gd name="T20" fmla="*/ 22 w 35"/>
                        <a:gd name="T21" fmla="*/ 14 h 17"/>
                        <a:gd name="T22" fmla="*/ 16 w 35"/>
                        <a:gd name="T23" fmla="*/ 14 h 17"/>
                        <a:gd name="T24" fmla="*/ 8 w 35"/>
                        <a:gd name="T25" fmla="*/ 14 h 17"/>
                        <a:gd name="T26" fmla="*/ 1 w 35"/>
                        <a:gd name="T27" fmla="*/ 12 h 17"/>
                        <a:gd name="T28" fmla="*/ 1 w 35"/>
                        <a:gd name="T29" fmla="*/ 8 h 17"/>
                        <a:gd name="T30" fmla="*/ 1 w 35"/>
                        <a:gd name="T31" fmla="*/ 4 h 17"/>
                        <a:gd name="T32" fmla="*/ 0 w 35"/>
                        <a:gd name="T33" fmla="*/ 2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35" h="17">
                          <a:moveTo>
                            <a:pt x="0" y="2"/>
                          </a:moveTo>
                          <a:lnTo>
                            <a:pt x="9" y="2"/>
                          </a:lnTo>
                          <a:lnTo>
                            <a:pt x="15" y="4"/>
                          </a:lnTo>
                          <a:lnTo>
                            <a:pt x="22" y="2"/>
                          </a:lnTo>
                          <a:lnTo>
                            <a:pt x="26" y="2"/>
                          </a:lnTo>
                          <a:lnTo>
                            <a:pt x="31" y="0"/>
                          </a:lnTo>
                          <a:lnTo>
                            <a:pt x="31" y="6"/>
                          </a:lnTo>
                          <a:lnTo>
                            <a:pt x="31" y="10"/>
                          </a:lnTo>
                          <a:lnTo>
                            <a:pt x="34" y="14"/>
                          </a:lnTo>
                          <a:lnTo>
                            <a:pt x="28" y="16"/>
                          </a:lnTo>
                          <a:lnTo>
                            <a:pt x="22" y="14"/>
                          </a:lnTo>
                          <a:lnTo>
                            <a:pt x="16" y="14"/>
                          </a:lnTo>
                          <a:lnTo>
                            <a:pt x="8" y="14"/>
                          </a:lnTo>
                          <a:lnTo>
                            <a:pt x="1" y="12"/>
                          </a:lnTo>
                          <a:lnTo>
                            <a:pt x="1" y="8"/>
                          </a:lnTo>
                          <a:lnTo>
                            <a:pt x="1" y="4"/>
                          </a:lnTo>
                          <a:lnTo>
                            <a:pt x="0" y="2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235" name="Freeform 179">
                      <a:extLst>
                        <a:ext uri="{FF2B5EF4-FFF2-40B4-BE49-F238E27FC236}">
                          <a16:creationId xmlns:a16="http://schemas.microsoft.com/office/drawing/2014/main" id="{987A353D-EDC2-3094-F353-592492FAE41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13" y="3575"/>
                      <a:ext cx="34" cy="17"/>
                    </a:xfrm>
                    <a:custGeom>
                      <a:avLst/>
                      <a:gdLst>
                        <a:gd name="T0" fmla="*/ 2 w 34"/>
                        <a:gd name="T1" fmla="*/ 12 h 17"/>
                        <a:gd name="T2" fmla="*/ 8 w 34"/>
                        <a:gd name="T3" fmla="*/ 16 h 17"/>
                        <a:gd name="T4" fmla="*/ 13 w 34"/>
                        <a:gd name="T5" fmla="*/ 16 h 17"/>
                        <a:gd name="T6" fmla="*/ 19 w 34"/>
                        <a:gd name="T7" fmla="*/ 16 h 17"/>
                        <a:gd name="T8" fmla="*/ 24 w 34"/>
                        <a:gd name="T9" fmla="*/ 16 h 17"/>
                        <a:gd name="T10" fmla="*/ 30 w 34"/>
                        <a:gd name="T11" fmla="*/ 16 h 17"/>
                        <a:gd name="T12" fmla="*/ 33 w 34"/>
                        <a:gd name="T13" fmla="*/ 12 h 17"/>
                        <a:gd name="T14" fmla="*/ 33 w 34"/>
                        <a:gd name="T15" fmla="*/ 0 h 17"/>
                        <a:gd name="T16" fmla="*/ 25 w 34"/>
                        <a:gd name="T17" fmla="*/ 0 h 17"/>
                        <a:gd name="T18" fmla="*/ 18 w 34"/>
                        <a:gd name="T19" fmla="*/ 0 h 17"/>
                        <a:gd name="T20" fmla="*/ 11 w 34"/>
                        <a:gd name="T21" fmla="*/ 0 h 17"/>
                        <a:gd name="T22" fmla="*/ 5 w 34"/>
                        <a:gd name="T23" fmla="*/ 3 h 17"/>
                        <a:gd name="T24" fmla="*/ 2 w 34"/>
                        <a:gd name="T25" fmla="*/ 3 h 17"/>
                        <a:gd name="T26" fmla="*/ 0 w 34"/>
                        <a:gd name="T27" fmla="*/ 9 h 17"/>
                        <a:gd name="T28" fmla="*/ 2 w 34"/>
                        <a:gd name="T29" fmla="*/ 12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34" h="17">
                          <a:moveTo>
                            <a:pt x="2" y="12"/>
                          </a:moveTo>
                          <a:lnTo>
                            <a:pt x="8" y="16"/>
                          </a:lnTo>
                          <a:lnTo>
                            <a:pt x="13" y="16"/>
                          </a:lnTo>
                          <a:lnTo>
                            <a:pt x="19" y="16"/>
                          </a:lnTo>
                          <a:lnTo>
                            <a:pt x="24" y="16"/>
                          </a:lnTo>
                          <a:lnTo>
                            <a:pt x="30" y="16"/>
                          </a:lnTo>
                          <a:lnTo>
                            <a:pt x="33" y="12"/>
                          </a:lnTo>
                          <a:lnTo>
                            <a:pt x="33" y="0"/>
                          </a:lnTo>
                          <a:lnTo>
                            <a:pt x="25" y="0"/>
                          </a:lnTo>
                          <a:lnTo>
                            <a:pt x="18" y="0"/>
                          </a:lnTo>
                          <a:lnTo>
                            <a:pt x="11" y="0"/>
                          </a:lnTo>
                          <a:lnTo>
                            <a:pt x="5" y="3"/>
                          </a:lnTo>
                          <a:lnTo>
                            <a:pt x="2" y="3"/>
                          </a:lnTo>
                          <a:lnTo>
                            <a:pt x="0" y="9"/>
                          </a:lnTo>
                          <a:lnTo>
                            <a:pt x="2" y="12"/>
                          </a:lnTo>
                        </a:path>
                      </a:pathLst>
                    </a:custGeom>
                    <a:solidFill>
                      <a:srgbClr val="FFA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236" name="Freeform 180">
                      <a:extLst>
                        <a:ext uri="{FF2B5EF4-FFF2-40B4-BE49-F238E27FC236}">
                          <a16:creationId xmlns:a16="http://schemas.microsoft.com/office/drawing/2014/main" id="{FB66B6A9-E8CD-0CCA-3A80-E343FFA5552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18" y="3566"/>
                      <a:ext cx="32" cy="17"/>
                    </a:xfrm>
                    <a:custGeom>
                      <a:avLst/>
                      <a:gdLst>
                        <a:gd name="T0" fmla="*/ 0 w 32"/>
                        <a:gd name="T1" fmla="*/ 16 h 17"/>
                        <a:gd name="T2" fmla="*/ 9 w 32"/>
                        <a:gd name="T3" fmla="*/ 16 h 17"/>
                        <a:gd name="T4" fmla="*/ 15 w 32"/>
                        <a:gd name="T5" fmla="*/ 16 h 17"/>
                        <a:gd name="T6" fmla="*/ 23 w 32"/>
                        <a:gd name="T7" fmla="*/ 16 h 17"/>
                        <a:gd name="T8" fmla="*/ 28 w 32"/>
                        <a:gd name="T9" fmla="*/ 16 h 17"/>
                        <a:gd name="T10" fmla="*/ 29 w 32"/>
                        <a:gd name="T11" fmla="*/ 8 h 17"/>
                        <a:gd name="T12" fmla="*/ 31 w 32"/>
                        <a:gd name="T13" fmla="*/ 8 h 17"/>
                        <a:gd name="T14" fmla="*/ 26 w 32"/>
                        <a:gd name="T15" fmla="*/ 0 h 17"/>
                        <a:gd name="T16" fmla="*/ 19 w 32"/>
                        <a:gd name="T17" fmla="*/ 0 h 17"/>
                        <a:gd name="T18" fmla="*/ 12 w 32"/>
                        <a:gd name="T19" fmla="*/ 0 h 17"/>
                        <a:gd name="T20" fmla="*/ 6 w 32"/>
                        <a:gd name="T21" fmla="*/ 0 h 17"/>
                        <a:gd name="T22" fmla="*/ 4 w 32"/>
                        <a:gd name="T23" fmla="*/ 8 h 17"/>
                        <a:gd name="T24" fmla="*/ 2 w 32"/>
                        <a:gd name="T25" fmla="*/ 8 h 17"/>
                        <a:gd name="T26" fmla="*/ 0 w 32"/>
                        <a:gd name="T27" fmla="*/ 16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32" h="17">
                          <a:moveTo>
                            <a:pt x="0" y="16"/>
                          </a:moveTo>
                          <a:lnTo>
                            <a:pt x="9" y="16"/>
                          </a:lnTo>
                          <a:lnTo>
                            <a:pt x="15" y="16"/>
                          </a:lnTo>
                          <a:lnTo>
                            <a:pt x="23" y="16"/>
                          </a:lnTo>
                          <a:lnTo>
                            <a:pt x="28" y="16"/>
                          </a:lnTo>
                          <a:lnTo>
                            <a:pt x="29" y="8"/>
                          </a:lnTo>
                          <a:lnTo>
                            <a:pt x="31" y="8"/>
                          </a:lnTo>
                          <a:lnTo>
                            <a:pt x="26" y="0"/>
                          </a:lnTo>
                          <a:lnTo>
                            <a:pt x="19" y="0"/>
                          </a:lnTo>
                          <a:lnTo>
                            <a:pt x="12" y="0"/>
                          </a:lnTo>
                          <a:lnTo>
                            <a:pt x="6" y="0"/>
                          </a:lnTo>
                          <a:lnTo>
                            <a:pt x="4" y="8"/>
                          </a:lnTo>
                          <a:lnTo>
                            <a:pt x="2" y="8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FFA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237" name="Freeform 181">
                      <a:extLst>
                        <a:ext uri="{FF2B5EF4-FFF2-40B4-BE49-F238E27FC236}">
                          <a16:creationId xmlns:a16="http://schemas.microsoft.com/office/drawing/2014/main" id="{50618172-1066-133B-ECA5-77AF5FD3C9B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30" y="3556"/>
                      <a:ext cx="29" cy="17"/>
                    </a:xfrm>
                    <a:custGeom>
                      <a:avLst/>
                      <a:gdLst>
                        <a:gd name="T0" fmla="*/ 6 w 29"/>
                        <a:gd name="T1" fmla="*/ 4 h 17"/>
                        <a:gd name="T2" fmla="*/ 0 w 29"/>
                        <a:gd name="T3" fmla="*/ 12 h 17"/>
                        <a:gd name="T4" fmla="*/ 7 w 29"/>
                        <a:gd name="T5" fmla="*/ 12 h 17"/>
                        <a:gd name="T6" fmla="*/ 13 w 29"/>
                        <a:gd name="T7" fmla="*/ 12 h 17"/>
                        <a:gd name="T8" fmla="*/ 19 w 29"/>
                        <a:gd name="T9" fmla="*/ 16 h 17"/>
                        <a:gd name="T10" fmla="*/ 22 w 29"/>
                        <a:gd name="T11" fmla="*/ 16 h 17"/>
                        <a:gd name="T12" fmla="*/ 24 w 29"/>
                        <a:gd name="T13" fmla="*/ 12 h 17"/>
                        <a:gd name="T14" fmla="*/ 26 w 29"/>
                        <a:gd name="T15" fmla="*/ 8 h 17"/>
                        <a:gd name="T16" fmla="*/ 28 w 29"/>
                        <a:gd name="T17" fmla="*/ 4 h 17"/>
                        <a:gd name="T18" fmla="*/ 24 w 29"/>
                        <a:gd name="T19" fmla="*/ 0 h 17"/>
                        <a:gd name="T20" fmla="*/ 18 w 29"/>
                        <a:gd name="T21" fmla="*/ 0 h 17"/>
                        <a:gd name="T22" fmla="*/ 13 w 29"/>
                        <a:gd name="T23" fmla="*/ 0 h 17"/>
                        <a:gd name="T24" fmla="*/ 6 w 29"/>
                        <a:gd name="T25" fmla="*/ 4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29" h="17">
                          <a:moveTo>
                            <a:pt x="6" y="4"/>
                          </a:moveTo>
                          <a:lnTo>
                            <a:pt x="0" y="12"/>
                          </a:lnTo>
                          <a:lnTo>
                            <a:pt x="7" y="12"/>
                          </a:lnTo>
                          <a:lnTo>
                            <a:pt x="13" y="12"/>
                          </a:lnTo>
                          <a:lnTo>
                            <a:pt x="19" y="16"/>
                          </a:lnTo>
                          <a:lnTo>
                            <a:pt x="22" y="16"/>
                          </a:lnTo>
                          <a:lnTo>
                            <a:pt x="24" y="12"/>
                          </a:lnTo>
                          <a:lnTo>
                            <a:pt x="26" y="8"/>
                          </a:lnTo>
                          <a:lnTo>
                            <a:pt x="28" y="4"/>
                          </a:lnTo>
                          <a:lnTo>
                            <a:pt x="24" y="0"/>
                          </a:lnTo>
                          <a:lnTo>
                            <a:pt x="18" y="0"/>
                          </a:lnTo>
                          <a:lnTo>
                            <a:pt x="13" y="0"/>
                          </a:lnTo>
                          <a:lnTo>
                            <a:pt x="6" y="4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238" name="Freeform 182">
                      <a:extLst>
                        <a:ext uri="{FF2B5EF4-FFF2-40B4-BE49-F238E27FC236}">
                          <a16:creationId xmlns:a16="http://schemas.microsoft.com/office/drawing/2014/main" id="{72866841-A494-3198-C429-D007D7E0676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43" y="3546"/>
                      <a:ext cx="28" cy="17"/>
                    </a:xfrm>
                    <a:custGeom>
                      <a:avLst/>
                      <a:gdLst>
                        <a:gd name="T0" fmla="*/ 19 w 28"/>
                        <a:gd name="T1" fmla="*/ 16 h 17"/>
                        <a:gd name="T2" fmla="*/ 12 w 28"/>
                        <a:gd name="T3" fmla="*/ 12 h 17"/>
                        <a:gd name="T4" fmla="*/ 6 w 28"/>
                        <a:gd name="T5" fmla="*/ 12 h 17"/>
                        <a:gd name="T6" fmla="*/ 0 w 28"/>
                        <a:gd name="T7" fmla="*/ 12 h 17"/>
                        <a:gd name="T8" fmla="*/ 5 w 28"/>
                        <a:gd name="T9" fmla="*/ 9 h 17"/>
                        <a:gd name="T10" fmla="*/ 11 w 28"/>
                        <a:gd name="T11" fmla="*/ 3 h 17"/>
                        <a:gd name="T12" fmla="*/ 14 w 28"/>
                        <a:gd name="T13" fmla="*/ 0 h 17"/>
                        <a:gd name="T14" fmla="*/ 20 w 28"/>
                        <a:gd name="T15" fmla="*/ 0 h 17"/>
                        <a:gd name="T16" fmla="*/ 25 w 28"/>
                        <a:gd name="T17" fmla="*/ 0 h 17"/>
                        <a:gd name="T18" fmla="*/ 27 w 28"/>
                        <a:gd name="T19" fmla="*/ 3 h 17"/>
                        <a:gd name="T20" fmla="*/ 23 w 28"/>
                        <a:gd name="T21" fmla="*/ 9 h 17"/>
                        <a:gd name="T22" fmla="*/ 19 w 28"/>
                        <a:gd name="T23" fmla="*/ 16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28" h="17">
                          <a:moveTo>
                            <a:pt x="19" y="16"/>
                          </a:moveTo>
                          <a:lnTo>
                            <a:pt x="12" y="12"/>
                          </a:lnTo>
                          <a:lnTo>
                            <a:pt x="6" y="12"/>
                          </a:lnTo>
                          <a:lnTo>
                            <a:pt x="0" y="12"/>
                          </a:lnTo>
                          <a:lnTo>
                            <a:pt x="5" y="9"/>
                          </a:lnTo>
                          <a:lnTo>
                            <a:pt x="11" y="3"/>
                          </a:lnTo>
                          <a:lnTo>
                            <a:pt x="14" y="0"/>
                          </a:lnTo>
                          <a:lnTo>
                            <a:pt x="20" y="0"/>
                          </a:lnTo>
                          <a:lnTo>
                            <a:pt x="25" y="0"/>
                          </a:lnTo>
                          <a:lnTo>
                            <a:pt x="27" y="3"/>
                          </a:lnTo>
                          <a:lnTo>
                            <a:pt x="23" y="9"/>
                          </a:lnTo>
                          <a:lnTo>
                            <a:pt x="19" y="16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239" name="Freeform 183">
                      <a:extLst>
                        <a:ext uri="{FF2B5EF4-FFF2-40B4-BE49-F238E27FC236}">
                          <a16:creationId xmlns:a16="http://schemas.microsoft.com/office/drawing/2014/main" id="{14F3AD1C-D270-E3A1-C3B2-A0868448BA9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66" y="3534"/>
                      <a:ext cx="23" cy="17"/>
                    </a:xfrm>
                    <a:custGeom>
                      <a:avLst/>
                      <a:gdLst>
                        <a:gd name="T0" fmla="*/ 0 w 23"/>
                        <a:gd name="T1" fmla="*/ 13 h 17"/>
                        <a:gd name="T2" fmla="*/ 6 w 23"/>
                        <a:gd name="T3" fmla="*/ 16 h 17"/>
                        <a:gd name="T4" fmla="*/ 11 w 23"/>
                        <a:gd name="T5" fmla="*/ 16 h 17"/>
                        <a:gd name="T6" fmla="*/ 16 w 23"/>
                        <a:gd name="T7" fmla="*/ 10 h 17"/>
                        <a:gd name="T8" fmla="*/ 20 w 23"/>
                        <a:gd name="T9" fmla="*/ 5 h 17"/>
                        <a:gd name="T10" fmla="*/ 22 w 23"/>
                        <a:gd name="T11" fmla="*/ 0 h 17"/>
                        <a:gd name="T12" fmla="*/ 14 w 23"/>
                        <a:gd name="T13" fmla="*/ 5 h 17"/>
                        <a:gd name="T14" fmla="*/ 9 w 23"/>
                        <a:gd name="T15" fmla="*/ 8 h 17"/>
                        <a:gd name="T16" fmla="*/ 4 w 23"/>
                        <a:gd name="T17" fmla="*/ 10 h 17"/>
                        <a:gd name="T18" fmla="*/ 0 w 23"/>
                        <a:gd name="T19" fmla="*/ 13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23" h="17">
                          <a:moveTo>
                            <a:pt x="0" y="13"/>
                          </a:moveTo>
                          <a:lnTo>
                            <a:pt x="6" y="16"/>
                          </a:lnTo>
                          <a:lnTo>
                            <a:pt x="11" y="16"/>
                          </a:lnTo>
                          <a:lnTo>
                            <a:pt x="16" y="10"/>
                          </a:lnTo>
                          <a:lnTo>
                            <a:pt x="20" y="5"/>
                          </a:lnTo>
                          <a:lnTo>
                            <a:pt x="22" y="0"/>
                          </a:lnTo>
                          <a:lnTo>
                            <a:pt x="14" y="5"/>
                          </a:lnTo>
                          <a:lnTo>
                            <a:pt x="9" y="8"/>
                          </a:lnTo>
                          <a:lnTo>
                            <a:pt x="4" y="10"/>
                          </a:lnTo>
                          <a:lnTo>
                            <a:pt x="0" y="13"/>
                          </a:lnTo>
                        </a:path>
                      </a:pathLst>
                    </a:custGeom>
                    <a:solidFill>
                      <a:srgbClr val="FFC0C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45242" name="Freeform 186">
                  <a:extLst>
                    <a:ext uri="{FF2B5EF4-FFF2-40B4-BE49-F238E27FC236}">
                      <a16:creationId xmlns:a16="http://schemas.microsoft.com/office/drawing/2014/main" id="{A02973A2-A375-B254-04B8-CE87F8E25A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7" y="3722"/>
                  <a:ext cx="38" cy="64"/>
                </a:xfrm>
                <a:custGeom>
                  <a:avLst/>
                  <a:gdLst>
                    <a:gd name="T0" fmla="*/ 29 w 38"/>
                    <a:gd name="T1" fmla="*/ 0 h 64"/>
                    <a:gd name="T2" fmla="*/ 24 w 38"/>
                    <a:gd name="T3" fmla="*/ 4 h 64"/>
                    <a:gd name="T4" fmla="*/ 20 w 38"/>
                    <a:gd name="T5" fmla="*/ 7 h 64"/>
                    <a:gd name="T6" fmla="*/ 17 w 38"/>
                    <a:gd name="T7" fmla="*/ 9 h 64"/>
                    <a:gd name="T8" fmla="*/ 14 w 38"/>
                    <a:gd name="T9" fmla="*/ 12 h 64"/>
                    <a:gd name="T10" fmla="*/ 9 w 38"/>
                    <a:gd name="T11" fmla="*/ 16 h 64"/>
                    <a:gd name="T12" fmla="*/ 5 w 38"/>
                    <a:gd name="T13" fmla="*/ 20 h 64"/>
                    <a:gd name="T14" fmla="*/ 2 w 38"/>
                    <a:gd name="T15" fmla="*/ 25 h 64"/>
                    <a:gd name="T16" fmla="*/ 0 w 38"/>
                    <a:gd name="T17" fmla="*/ 28 h 64"/>
                    <a:gd name="T18" fmla="*/ 2 w 38"/>
                    <a:gd name="T19" fmla="*/ 32 h 64"/>
                    <a:gd name="T20" fmla="*/ 6 w 38"/>
                    <a:gd name="T21" fmla="*/ 36 h 64"/>
                    <a:gd name="T22" fmla="*/ 9 w 38"/>
                    <a:gd name="T23" fmla="*/ 39 h 64"/>
                    <a:gd name="T24" fmla="*/ 12 w 38"/>
                    <a:gd name="T25" fmla="*/ 43 h 64"/>
                    <a:gd name="T26" fmla="*/ 14 w 38"/>
                    <a:gd name="T27" fmla="*/ 47 h 64"/>
                    <a:gd name="T28" fmla="*/ 16 w 38"/>
                    <a:gd name="T29" fmla="*/ 50 h 64"/>
                    <a:gd name="T30" fmla="*/ 20 w 38"/>
                    <a:gd name="T31" fmla="*/ 53 h 64"/>
                    <a:gd name="T32" fmla="*/ 24 w 38"/>
                    <a:gd name="T33" fmla="*/ 57 h 64"/>
                    <a:gd name="T34" fmla="*/ 37 w 38"/>
                    <a:gd name="T35" fmla="*/ 63 h 64"/>
                    <a:gd name="T36" fmla="*/ 32 w 38"/>
                    <a:gd name="T37" fmla="*/ 55 h 64"/>
                    <a:gd name="T38" fmla="*/ 29 w 38"/>
                    <a:gd name="T39" fmla="*/ 48 h 64"/>
                    <a:gd name="T40" fmla="*/ 27 w 38"/>
                    <a:gd name="T41" fmla="*/ 41 h 64"/>
                    <a:gd name="T42" fmla="*/ 26 w 38"/>
                    <a:gd name="T43" fmla="*/ 35 h 64"/>
                    <a:gd name="T44" fmla="*/ 26 w 38"/>
                    <a:gd name="T45" fmla="*/ 29 h 64"/>
                    <a:gd name="T46" fmla="*/ 26 w 38"/>
                    <a:gd name="T47" fmla="*/ 25 h 64"/>
                    <a:gd name="T48" fmla="*/ 27 w 38"/>
                    <a:gd name="T49" fmla="*/ 18 h 64"/>
                    <a:gd name="T50" fmla="*/ 26 w 38"/>
                    <a:gd name="T51" fmla="*/ 13 h 64"/>
                    <a:gd name="T52" fmla="*/ 27 w 38"/>
                    <a:gd name="T53" fmla="*/ 8 h 64"/>
                    <a:gd name="T54" fmla="*/ 29 w 38"/>
                    <a:gd name="T55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8" h="64">
                      <a:moveTo>
                        <a:pt x="29" y="0"/>
                      </a:moveTo>
                      <a:lnTo>
                        <a:pt x="24" y="4"/>
                      </a:lnTo>
                      <a:lnTo>
                        <a:pt x="20" y="7"/>
                      </a:lnTo>
                      <a:lnTo>
                        <a:pt x="17" y="9"/>
                      </a:lnTo>
                      <a:lnTo>
                        <a:pt x="14" y="12"/>
                      </a:lnTo>
                      <a:lnTo>
                        <a:pt x="9" y="16"/>
                      </a:lnTo>
                      <a:lnTo>
                        <a:pt x="5" y="20"/>
                      </a:lnTo>
                      <a:lnTo>
                        <a:pt x="2" y="25"/>
                      </a:lnTo>
                      <a:lnTo>
                        <a:pt x="0" y="28"/>
                      </a:lnTo>
                      <a:lnTo>
                        <a:pt x="2" y="32"/>
                      </a:lnTo>
                      <a:lnTo>
                        <a:pt x="6" y="36"/>
                      </a:lnTo>
                      <a:lnTo>
                        <a:pt x="9" y="39"/>
                      </a:lnTo>
                      <a:lnTo>
                        <a:pt x="12" y="43"/>
                      </a:lnTo>
                      <a:lnTo>
                        <a:pt x="14" y="47"/>
                      </a:lnTo>
                      <a:lnTo>
                        <a:pt x="16" y="50"/>
                      </a:lnTo>
                      <a:lnTo>
                        <a:pt x="20" y="53"/>
                      </a:lnTo>
                      <a:lnTo>
                        <a:pt x="24" y="57"/>
                      </a:lnTo>
                      <a:lnTo>
                        <a:pt x="37" y="63"/>
                      </a:lnTo>
                      <a:lnTo>
                        <a:pt x="32" y="55"/>
                      </a:lnTo>
                      <a:lnTo>
                        <a:pt x="29" y="48"/>
                      </a:lnTo>
                      <a:lnTo>
                        <a:pt x="27" y="41"/>
                      </a:lnTo>
                      <a:lnTo>
                        <a:pt x="26" y="35"/>
                      </a:lnTo>
                      <a:lnTo>
                        <a:pt x="26" y="29"/>
                      </a:lnTo>
                      <a:lnTo>
                        <a:pt x="26" y="25"/>
                      </a:lnTo>
                      <a:lnTo>
                        <a:pt x="27" y="18"/>
                      </a:lnTo>
                      <a:lnTo>
                        <a:pt x="26" y="13"/>
                      </a:lnTo>
                      <a:lnTo>
                        <a:pt x="27" y="8"/>
                      </a:lnTo>
                      <a:lnTo>
                        <a:pt x="29" y="0"/>
                      </a:lnTo>
                    </a:path>
                  </a:pathLst>
                </a:custGeom>
                <a:solidFill>
                  <a:srgbClr val="FFC06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43" name="Freeform 187">
                  <a:extLst>
                    <a:ext uri="{FF2B5EF4-FFF2-40B4-BE49-F238E27FC236}">
                      <a16:creationId xmlns:a16="http://schemas.microsoft.com/office/drawing/2014/main" id="{846A1824-626C-4CF5-8F63-16AD4431D8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3" y="3722"/>
                  <a:ext cx="17" cy="17"/>
                </a:xfrm>
                <a:custGeom>
                  <a:avLst/>
                  <a:gdLst>
                    <a:gd name="T0" fmla="*/ 16 w 17"/>
                    <a:gd name="T1" fmla="*/ 0 h 17"/>
                    <a:gd name="T2" fmla="*/ 10 w 17"/>
                    <a:gd name="T3" fmla="*/ 4 h 17"/>
                    <a:gd name="T4" fmla="*/ 6 w 17"/>
                    <a:gd name="T5" fmla="*/ 8 h 17"/>
                    <a:gd name="T6" fmla="*/ 0 w 17"/>
                    <a:gd name="T7" fmla="*/ 16 h 17"/>
                    <a:gd name="T8" fmla="*/ 4 w 17"/>
                    <a:gd name="T9" fmla="*/ 12 h 17"/>
                    <a:gd name="T10" fmla="*/ 9 w 17"/>
                    <a:gd name="T11" fmla="*/ 10 h 17"/>
                    <a:gd name="T12" fmla="*/ 13 w 17"/>
                    <a:gd name="T13" fmla="*/ 10 h 17"/>
                    <a:gd name="T14" fmla="*/ 16 w 17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17">
                      <a:moveTo>
                        <a:pt x="16" y="0"/>
                      </a:moveTo>
                      <a:lnTo>
                        <a:pt x="10" y="4"/>
                      </a:lnTo>
                      <a:lnTo>
                        <a:pt x="6" y="8"/>
                      </a:lnTo>
                      <a:lnTo>
                        <a:pt x="0" y="16"/>
                      </a:lnTo>
                      <a:lnTo>
                        <a:pt x="4" y="12"/>
                      </a:lnTo>
                      <a:lnTo>
                        <a:pt x="9" y="10"/>
                      </a:lnTo>
                      <a:lnTo>
                        <a:pt x="13" y="10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FFA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44" name="Freeform 188">
                  <a:extLst>
                    <a:ext uri="{FF2B5EF4-FFF2-40B4-BE49-F238E27FC236}">
                      <a16:creationId xmlns:a16="http://schemas.microsoft.com/office/drawing/2014/main" id="{CAE50CA7-55AD-5546-9F90-643551FEAD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8" y="3734"/>
                  <a:ext cx="25" cy="17"/>
                </a:xfrm>
                <a:custGeom>
                  <a:avLst/>
                  <a:gdLst>
                    <a:gd name="T0" fmla="*/ 5 w 25"/>
                    <a:gd name="T1" fmla="*/ 7 h 17"/>
                    <a:gd name="T2" fmla="*/ 13 w 25"/>
                    <a:gd name="T3" fmla="*/ 2 h 17"/>
                    <a:gd name="T4" fmla="*/ 18 w 25"/>
                    <a:gd name="T5" fmla="*/ 1 h 17"/>
                    <a:gd name="T6" fmla="*/ 23 w 25"/>
                    <a:gd name="T7" fmla="*/ 0 h 17"/>
                    <a:gd name="T8" fmla="*/ 23 w 25"/>
                    <a:gd name="T9" fmla="*/ 4 h 17"/>
                    <a:gd name="T10" fmla="*/ 24 w 25"/>
                    <a:gd name="T11" fmla="*/ 7 h 17"/>
                    <a:gd name="T12" fmla="*/ 18 w 25"/>
                    <a:gd name="T13" fmla="*/ 7 h 17"/>
                    <a:gd name="T14" fmla="*/ 14 w 25"/>
                    <a:gd name="T15" fmla="*/ 7 h 17"/>
                    <a:gd name="T16" fmla="*/ 10 w 25"/>
                    <a:gd name="T17" fmla="*/ 8 h 17"/>
                    <a:gd name="T18" fmla="*/ 6 w 25"/>
                    <a:gd name="T19" fmla="*/ 10 h 17"/>
                    <a:gd name="T20" fmla="*/ 2 w 25"/>
                    <a:gd name="T21" fmla="*/ 14 h 17"/>
                    <a:gd name="T22" fmla="*/ 0 w 25"/>
                    <a:gd name="T23" fmla="*/ 16 h 17"/>
                    <a:gd name="T24" fmla="*/ 1 w 25"/>
                    <a:gd name="T25" fmla="*/ 13 h 17"/>
                    <a:gd name="T26" fmla="*/ 5 w 25"/>
                    <a:gd name="T27" fmla="*/ 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5" h="17">
                      <a:moveTo>
                        <a:pt x="5" y="7"/>
                      </a:moveTo>
                      <a:lnTo>
                        <a:pt x="13" y="2"/>
                      </a:lnTo>
                      <a:lnTo>
                        <a:pt x="18" y="1"/>
                      </a:lnTo>
                      <a:lnTo>
                        <a:pt x="23" y="0"/>
                      </a:lnTo>
                      <a:lnTo>
                        <a:pt x="23" y="4"/>
                      </a:lnTo>
                      <a:lnTo>
                        <a:pt x="24" y="7"/>
                      </a:lnTo>
                      <a:lnTo>
                        <a:pt x="18" y="7"/>
                      </a:lnTo>
                      <a:lnTo>
                        <a:pt x="14" y="7"/>
                      </a:lnTo>
                      <a:lnTo>
                        <a:pt x="10" y="8"/>
                      </a:lnTo>
                      <a:lnTo>
                        <a:pt x="6" y="10"/>
                      </a:lnTo>
                      <a:lnTo>
                        <a:pt x="2" y="14"/>
                      </a:lnTo>
                      <a:lnTo>
                        <a:pt x="0" y="16"/>
                      </a:lnTo>
                      <a:lnTo>
                        <a:pt x="1" y="13"/>
                      </a:lnTo>
                      <a:lnTo>
                        <a:pt x="5" y="7"/>
                      </a:lnTo>
                    </a:path>
                  </a:pathLst>
                </a:custGeom>
                <a:solidFill>
                  <a:srgbClr val="FFA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45" name="Freeform 189">
                  <a:extLst>
                    <a:ext uri="{FF2B5EF4-FFF2-40B4-BE49-F238E27FC236}">
                      <a16:creationId xmlns:a16="http://schemas.microsoft.com/office/drawing/2014/main" id="{BC1DC12F-5048-9C62-67D6-B1D0AC679A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7" y="3744"/>
                  <a:ext cx="25" cy="17"/>
                </a:xfrm>
                <a:custGeom>
                  <a:avLst/>
                  <a:gdLst>
                    <a:gd name="T0" fmla="*/ 0 w 25"/>
                    <a:gd name="T1" fmla="*/ 12 h 17"/>
                    <a:gd name="T2" fmla="*/ 4 w 25"/>
                    <a:gd name="T3" fmla="*/ 9 h 17"/>
                    <a:gd name="T4" fmla="*/ 9 w 25"/>
                    <a:gd name="T5" fmla="*/ 6 h 17"/>
                    <a:gd name="T6" fmla="*/ 12 w 25"/>
                    <a:gd name="T7" fmla="*/ 3 h 17"/>
                    <a:gd name="T8" fmla="*/ 16 w 25"/>
                    <a:gd name="T9" fmla="*/ 0 h 17"/>
                    <a:gd name="T10" fmla="*/ 20 w 25"/>
                    <a:gd name="T11" fmla="*/ 0 h 17"/>
                    <a:gd name="T12" fmla="*/ 24 w 25"/>
                    <a:gd name="T13" fmla="*/ 0 h 17"/>
                    <a:gd name="T14" fmla="*/ 24 w 25"/>
                    <a:gd name="T15" fmla="*/ 3 h 17"/>
                    <a:gd name="T16" fmla="*/ 24 w 25"/>
                    <a:gd name="T17" fmla="*/ 9 h 17"/>
                    <a:gd name="T18" fmla="*/ 16 w 25"/>
                    <a:gd name="T19" fmla="*/ 12 h 17"/>
                    <a:gd name="T20" fmla="*/ 11 w 25"/>
                    <a:gd name="T21" fmla="*/ 12 h 17"/>
                    <a:gd name="T22" fmla="*/ 6 w 25"/>
                    <a:gd name="T23" fmla="*/ 12 h 17"/>
                    <a:gd name="T24" fmla="*/ 1 w 25"/>
                    <a:gd name="T25" fmla="*/ 16 h 17"/>
                    <a:gd name="T26" fmla="*/ 0 w 25"/>
                    <a:gd name="T27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5" h="17">
                      <a:moveTo>
                        <a:pt x="0" y="12"/>
                      </a:moveTo>
                      <a:lnTo>
                        <a:pt x="4" y="9"/>
                      </a:lnTo>
                      <a:lnTo>
                        <a:pt x="9" y="6"/>
                      </a:lnTo>
                      <a:lnTo>
                        <a:pt x="12" y="3"/>
                      </a:lnTo>
                      <a:lnTo>
                        <a:pt x="16" y="0"/>
                      </a:lnTo>
                      <a:lnTo>
                        <a:pt x="20" y="0"/>
                      </a:lnTo>
                      <a:lnTo>
                        <a:pt x="24" y="0"/>
                      </a:lnTo>
                      <a:lnTo>
                        <a:pt x="24" y="3"/>
                      </a:lnTo>
                      <a:lnTo>
                        <a:pt x="24" y="9"/>
                      </a:lnTo>
                      <a:lnTo>
                        <a:pt x="16" y="12"/>
                      </a:lnTo>
                      <a:lnTo>
                        <a:pt x="11" y="12"/>
                      </a:lnTo>
                      <a:lnTo>
                        <a:pt x="6" y="12"/>
                      </a:lnTo>
                      <a:lnTo>
                        <a:pt x="1" y="16"/>
                      </a:lnTo>
                      <a:lnTo>
                        <a:pt x="0" y="12"/>
                      </a:lnTo>
                    </a:path>
                  </a:pathLst>
                </a:custGeom>
                <a:solidFill>
                  <a:srgbClr val="FFA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46" name="Freeform 190">
                  <a:extLst>
                    <a:ext uri="{FF2B5EF4-FFF2-40B4-BE49-F238E27FC236}">
                      <a16:creationId xmlns:a16="http://schemas.microsoft.com/office/drawing/2014/main" id="{DEA35AF8-647A-788D-427E-C42465ED7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0" y="3755"/>
                  <a:ext cx="22" cy="17"/>
                </a:xfrm>
                <a:custGeom>
                  <a:avLst/>
                  <a:gdLst>
                    <a:gd name="T0" fmla="*/ 0 w 22"/>
                    <a:gd name="T1" fmla="*/ 5 h 17"/>
                    <a:gd name="T2" fmla="*/ 6 w 22"/>
                    <a:gd name="T3" fmla="*/ 0 h 17"/>
                    <a:gd name="T4" fmla="*/ 12 w 22"/>
                    <a:gd name="T5" fmla="*/ 0 h 17"/>
                    <a:gd name="T6" fmla="*/ 19 w 22"/>
                    <a:gd name="T7" fmla="*/ 0 h 17"/>
                    <a:gd name="T8" fmla="*/ 21 w 22"/>
                    <a:gd name="T9" fmla="*/ 5 h 17"/>
                    <a:gd name="T10" fmla="*/ 21 w 22"/>
                    <a:gd name="T11" fmla="*/ 10 h 17"/>
                    <a:gd name="T12" fmla="*/ 21 w 22"/>
                    <a:gd name="T13" fmla="*/ 16 h 17"/>
                    <a:gd name="T14" fmla="*/ 16 w 22"/>
                    <a:gd name="T15" fmla="*/ 16 h 17"/>
                    <a:gd name="T16" fmla="*/ 12 w 22"/>
                    <a:gd name="T17" fmla="*/ 10 h 17"/>
                    <a:gd name="T18" fmla="*/ 9 w 22"/>
                    <a:gd name="T19" fmla="*/ 10 h 17"/>
                    <a:gd name="T20" fmla="*/ 4 w 22"/>
                    <a:gd name="T21" fmla="*/ 10 h 17"/>
                    <a:gd name="T22" fmla="*/ 2 w 22"/>
                    <a:gd name="T23" fmla="*/ 5 h 17"/>
                    <a:gd name="T24" fmla="*/ 0 w 22"/>
                    <a:gd name="T25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2" h="17">
                      <a:moveTo>
                        <a:pt x="0" y="5"/>
                      </a:moveTo>
                      <a:lnTo>
                        <a:pt x="6" y="0"/>
                      </a:lnTo>
                      <a:lnTo>
                        <a:pt x="12" y="0"/>
                      </a:lnTo>
                      <a:lnTo>
                        <a:pt x="19" y="0"/>
                      </a:lnTo>
                      <a:lnTo>
                        <a:pt x="21" y="5"/>
                      </a:lnTo>
                      <a:lnTo>
                        <a:pt x="21" y="10"/>
                      </a:lnTo>
                      <a:lnTo>
                        <a:pt x="21" y="16"/>
                      </a:lnTo>
                      <a:lnTo>
                        <a:pt x="16" y="16"/>
                      </a:lnTo>
                      <a:lnTo>
                        <a:pt x="12" y="10"/>
                      </a:lnTo>
                      <a:lnTo>
                        <a:pt x="9" y="10"/>
                      </a:lnTo>
                      <a:lnTo>
                        <a:pt x="4" y="10"/>
                      </a:lnTo>
                      <a:lnTo>
                        <a:pt x="2" y="5"/>
                      </a:lnTo>
                      <a:lnTo>
                        <a:pt x="0" y="5"/>
                      </a:lnTo>
                    </a:path>
                  </a:pathLst>
                </a:custGeom>
                <a:solidFill>
                  <a:srgbClr val="FF6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47" name="Freeform 191">
                  <a:extLst>
                    <a:ext uri="{FF2B5EF4-FFF2-40B4-BE49-F238E27FC236}">
                      <a16:creationId xmlns:a16="http://schemas.microsoft.com/office/drawing/2014/main" id="{5A99A2B8-EFDC-375A-E27F-98F520524D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8" y="3765"/>
                  <a:ext cx="20" cy="17"/>
                </a:xfrm>
                <a:custGeom>
                  <a:avLst/>
                  <a:gdLst>
                    <a:gd name="T0" fmla="*/ 0 w 20"/>
                    <a:gd name="T1" fmla="*/ 0 h 17"/>
                    <a:gd name="T2" fmla="*/ 4 w 20"/>
                    <a:gd name="T3" fmla="*/ 1 h 17"/>
                    <a:gd name="T4" fmla="*/ 7 w 20"/>
                    <a:gd name="T5" fmla="*/ 1 h 17"/>
                    <a:gd name="T6" fmla="*/ 10 w 20"/>
                    <a:gd name="T7" fmla="*/ 1 h 17"/>
                    <a:gd name="T8" fmla="*/ 15 w 20"/>
                    <a:gd name="T9" fmla="*/ 3 h 17"/>
                    <a:gd name="T10" fmla="*/ 16 w 20"/>
                    <a:gd name="T11" fmla="*/ 7 h 17"/>
                    <a:gd name="T12" fmla="*/ 17 w 20"/>
                    <a:gd name="T13" fmla="*/ 12 h 17"/>
                    <a:gd name="T14" fmla="*/ 19 w 20"/>
                    <a:gd name="T15" fmla="*/ 16 h 17"/>
                    <a:gd name="T16" fmla="*/ 14 w 20"/>
                    <a:gd name="T17" fmla="*/ 14 h 17"/>
                    <a:gd name="T18" fmla="*/ 10 w 20"/>
                    <a:gd name="T19" fmla="*/ 10 h 17"/>
                    <a:gd name="T20" fmla="*/ 7 w 20"/>
                    <a:gd name="T21" fmla="*/ 8 h 17"/>
                    <a:gd name="T22" fmla="*/ 3 w 20"/>
                    <a:gd name="T23" fmla="*/ 7 h 17"/>
                    <a:gd name="T24" fmla="*/ 2 w 20"/>
                    <a:gd name="T25" fmla="*/ 3 h 17"/>
                    <a:gd name="T26" fmla="*/ 0 w 20"/>
                    <a:gd name="T2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" h="17">
                      <a:moveTo>
                        <a:pt x="0" y="0"/>
                      </a:moveTo>
                      <a:lnTo>
                        <a:pt x="4" y="1"/>
                      </a:lnTo>
                      <a:lnTo>
                        <a:pt x="7" y="1"/>
                      </a:lnTo>
                      <a:lnTo>
                        <a:pt x="10" y="1"/>
                      </a:lnTo>
                      <a:lnTo>
                        <a:pt x="15" y="3"/>
                      </a:lnTo>
                      <a:lnTo>
                        <a:pt x="16" y="7"/>
                      </a:lnTo>
                      <a:lnTo>
                        <a:pt x="17" y="12"/>
                      </a:lnTo>
                      <a:lnTo>
                        <a:pt x="19" y="16"/>
                      </a:lnTo>
                      <a:lnTo>
                        <a:pt x="14" y="14"/>
                      </a:lnTo>
                      <a:lnTo>
                        <a:pt x="10" y="10"/>
                      </a:lnTo>
                      <a:lnTo>
                        <a:pt x="7" y="8"/>
                      </a:lnTo>
                      <a:lnTo>
                        <a:pt x="3" y="7"/>
                      </a:lnTo>
                      <a:lnTo>
                        <a:pt x="2" y="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602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48" name="Freeform 192">
                  <a:extLst>
                    <a:ext uri="{FF2B5EF4-FFF2-40B4-BE49-F238E27FC236}">
                      <a16:creationId xmlns:a16="http://schemas.microsoft.com/office/drawing/2014/main" id="{203B5E54-C15E-FA20-1EEC-3DABB29D0B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5" y="3776"/>
                  <a:ext cx="20" cy="17"/>
                </a:xfrm>
                <a:custGeom>
                  <a:avLst/>
                  <a:gdLst>
                    <a:gd name="T0" fmla="*/ 0 w 20"/>
                    <a:gd name="T1" fmla="*/ 0 h 17"/>
                    <a:gd name="T2" fmla="*/ 6 w 20"/>
                    <a:gd name="T3" fmla="*/ 3 h 17"/>
                    <a:gd name="T4" fmla="*/ 13 w 20"/>
                    <a:gd name="T5" fmla="*/ 7 h 17"/>
                    <a:gd name="T6" fmla="*/ 16 w 20"/>
                    <a:gd name="T7" fmla="*/ 8 h 17"/>
                    <a:gd name="T8" fmla="*/ 19 w 20"/>
                    <a:gd name="T9" fmla="*/ 16 h 17"/>
                    <a:gd name="T10" fmla="*/ 8 w 20"/>
                    <a:gd name="T11" fmla="*/ 8 h 17"/>
                    <a:gd name="T12" fmla="*/ 3 w 20"/>
                    <a:gd name="T13" fmla="*/ 3 h 17"/>
                    <a:gd name="T14" fmla="*/ 0 w 20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" h="17">
                      <a:moveTo>
                        <a:pt x="0" y="0"/>
                      </a:moveTo>
                      <a:lnTo>
                        <a:pt x="6" y="3"/>
                      </a:lnTo>
                      <a:lnTo>
                        <a:pt x="13" y="7"/>
                      </a:lnTo>
                      <a:lnTo>
                        <a:pt x="16" y="8"/>
                      </a:lnTo>
                      <a:lnTo>
                        <a:pt x="19" y="16"/>
                      </a:lnTo>
                      <a:lnTo>
                        <a:pt x="8" y="8"/>
                      </a:lnTo>
                      <a:lnTo>
                        <a:pt x="3" y="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6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5256" name="Group 200">
                  <a:extLst>
                    <a:ext uri="{FF2B5EF4-FFF2-40B4-BE49-F238E27FC236}">
                      <a16:creationId xmlns:a16="http://schemas.microsoft.com/office/drawing/2014/main" id="{D33BCFCE-EC4F-1A94-ACF5-14BEBCED54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13" y="3666"/>
                  <a:ext cx="27" cy="23"/>
                  <a:chOff x="1413" y="3666"/>
                  <a:chExt cx="27" cy="23"/>
                </a:xfrm>
              </p:grpSpPr>
              <p:sp>
                <p:nvSpPr>
                  <p:cNvPr id="45249" name="Oval 193">
                    <a:extLst>
                      <a:ext uri="{FF2B5EF4-FFF2-40B4-BE49-F238E27FC236}">
                        <a16:creationId xmlns:a16="http://schemas.microsoft.com/office/drawing/2014/main" id="{2A720B58-CDFC-BE07-CEC8-61C40B3A17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3" y="3666"/>
                    <a:ext cx="26" cy="23"/>
                  </a:xfrm>
                  <a:prstGeom prst="ellipse">
                    <a:avLst/>
                  </a:prstGeom>
                  <a:solidFill>
                    <a:srgbClr val="4080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45255" name="Group 199">
                    <a:extLst>
                      <a:ext uri="{FF2B5EF4-FFF2-40B4-BE49-F238E27FC236}">
                        <a16:creationId xmlns:a16="http://schemas.microsoft.com/office/drawing/2014/main" id="{3DB7F04E-7336-6699-DC9B-E817550D4DA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16" y="3666"/>
                    <a:ext cx="24" cy="22"/>
                    <a:chOff x="1416" y="3666"/>
                    <a:chExt cx="24" cy="22"/>
                  </a:xfrm>
                </p:grpSpPr>
                <p:sp>
                  <p:nvSpPr>
                    <p:cNvPr id="45250" name="Oval 194">
                      <a:extLst>
                        <a:ext uri="{FF2B5EF4-FFF2-40B4-BE49-F238E27FC236}">
                          <a16:creationId xmlns:a16="http://schemas.microsoft.com/office/drawing/2014/main" id="{30FD3B43-5914-34CB-2B91-23FBFF7DB5C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6" y="3666"/>
                      <a:ext cx="22" cy="22"/>
                    </a:xfrm>
                    <a:prstGeom prst="ellipse">
                      <a:avLst/>
                    </a:prstGeom>
                    <a:solidFill>
                      <a:srgbClr val="0020A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251" name="Oval 195">
                      <a:extLst>
                        <a:ext uri="{FF2B5EF4-FFF2-40B4-BE49-F238E27FC236}">
                          <a16:creationId xmlns:a16="http://schemas.microsoft.com/office/drawing/2014/main" id="{98F8DEAA-839D-3AC9-F9D0-630A0A262D2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9" y="3668"/>
                      <a:ext cx="17" cy="18"/>
                    </a:xfrm>
                    <a:prstGeom prst="ellipse">
                      <a:avLst/>
                    </a:prstGeom>
                    <a:solidFill>
                      <a:srgbClr val="000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252" name="Oval 196">
                      <a:extLst>
                        <a:ext uri="{FF2B5EF4-FFF2-40B4-BE49-F238E27FC236}">
                          <a16:creationId xmlns:a16="http://schemas.microsoft.com/office/drawing/2014/main" id="{3B48E6E3-73E8-DA89-B7DC-D31C8B5ECDE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21" y="3670"/>
                      <a:ext cx="11" cy="10"/>
                    </a:xfrm>
                    <a:prstGeom prst="ellipse">
                      <a:avLst/>
                    </a:prstGeom>
                    <a:solidFill>
                      <a:srgbClr val="4080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253" name="Oval 197">
                      <a:extLst>
                        <a:ext uri="{FF2B5EF4-FFF2-40B4-BE49-F238E27FC236}">
                          <a16:creationId xmlns:a16="http://schemas.microsoft.com/office/drawing/2014/main" id="{91FCD814-48A4-7D14-D20F-79FA0F9B4B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24" y="3670"/>
                      <a:ext cx="1" cy="1"/>
                    </a:xfrm>
                    <a:prstGeom prst="ellipse">
                      <a:avLst/>
                    </a:prstGeom>
                    <a:solidFill>
                      <a:srgbClr val="C0E0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254" name="Oval 198">
                      <a:extLst>
                        <a:ext uri="{FF2B5EF4-FFF2-40B4-BE49-F238E27FC236}">
                          <a16:creationId xmlns:a16="http://schemas.microsoft.com/office/drawing/2014/main" id="{1026005C-24BF-F051-3AE5-963CD681C6B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24" y="3672"/>
                      <a:ext cx="16" cy="1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45259" name="Group 203">
                  <a:extLst>
                    <a:ext uri="{FF2B5EF4-FFF2-40B4-BE49-F238E27FC236}">
                      <a16:creationId xmlns:a16="http://schemas.microsoft.com/office/drawing/2014/main" id="{D2DE2E79-DA7A-08DC-CCE8-A0BC77DC91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23" y="3547"/>
                  <a:ext cx="22" cy="43"/>
                  <a:chOff x="1323" y="3547"/>
                  <a:chExt cx="22" cy="43"/>
                </a:xfrm>
              </p:grpSpPr>
              <p:sp>
                <p:nvSpPr>
                  <p:cNvPr id="45257" name="Oval 201">
                    <a:extLst>
                      <a:ext uri="{FF2B5EF4-FFF2-40B4-BE49-F238E27FC236}">
                        <a16:creationId xmlns:a16="http://schemas.microsoft.com/office/drawing/2014/main" id="{A6C4602E-2849-12A7-FCA3-22AE5198C3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23" y="3547"/>
                    <a:ext cx="21" cy="31"/>
                  </a:xfrm>
                  <a:prstGeom prst="ellipse">
                    <a:avLst/>
                  </a:prstGeom>
                  <a:solidFill>
                    <a:srgbClr val="10206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258" name="Oval 202">
                    <a:extLst>
                      <a:ext uri="{FF2B5EF4-FFF2-40B4-BE49-F238E27FC236}">
                        <a16:creationId xmlns:a16="http://schemas.microsoft.com/office/drawing/2014/main" id="{0DBDBAE8-D239-0047-C066-FFBAF49014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38" y="3583"/>
                    <a:ext cx="7" cy="7"/>
                  </a:xfrm>
                  <a:prstGeom prst="ellipse">
                    <a:avLst/>
                  </a:prstGeom>
                  <a:solidFill>
                    <a:srgbClr val="10206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5326" name="Group 270">
                <a:extLst>
                  <a:ext uri="{FF2B5EF4-FFF2-40B4-BE49-F238E27FC236}">
                    <a16:creationId xmlns:a16="http://schemas.microsoft.com/office/drawing/2014/main" id="{A5665E81-F828-D9F1-0D28-365B6B2632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6" y="3505"/>
                <a:ext cx="428" cy="353"/>
                <a:chOff x="456" y="3505"/>
                <a:chExt cx="428" cy="353"/>
              </a:xfrm>
            </p:grpSpPr>
            <p:sp>
              <p:nvSpPr>
                <p:cNvPr id="45261" name="Freeform 205">
                  <a:extLst>
                    <a:ext uri="{FF2B5EF4-FFF2-40B4-BE49-F238E27FC236}">
                      <a16:creationId xmlns:a16="http://schemas.microsoft.com/office/drawing/2014/main" id="{E1799878-4ADE-0DAC-E94D-C497EC2843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1" y="3533"/>
                  <a:ext cx="331" cy="297"/>
                </a:xfrm>
                <a:custGeom>
                  <a:avLst/>
                  <a:gdLst>
                    <a:gd name="T0" fmla="*/ 152 w 331"/>
                    <a:gd name="T1" fmla="*/ 1 h 297"/>
                    <a:gd name="T2" fmla="*/ 174 w 331"/>
                    <a:gd name="T3" fmla="*/ 4 h 297"/>
                    <a:gd name="T4" fmla="*/ 188 w 331"/>
                    <a:gd name="T5" fmla="*/ 10 h 297"/>
                    <a:gd name="T6" fmla="*/ 204 w 331"/>
                    <a:gd name="T7" fmla="*/ 17 h 297"/>
                    <a:gd name="T8" fmla="*/ 220 w 331"/>
                    <a:gd name="T9" fmla="*/ 22 h 297"/>
                    <a:gd name="T10" fmla="*/ 237 w 331"/>
                    <a:gd name="T11" fmla="*/ 29 h 297"/>
                    <a:gd name="T12" fmla="*/ 247 w 331"/>
                    <a:gd name="T13" fmla="*/ 35 h 297"/>
                    <a:gd name="T14" fmla="*/ 260 w 331"/>
                    <a:gd name="T15" fmla="*/ 45 h 297"/>
                    <a:gd name="T16" fmla="*/ 290 w 331"/>
                    <a:gd name="T17" fmla="*/ 72 h 297"/>
                    <a:gd name="T18" fmla="*/ 311 w 331"/>
                    <a:gd name="T19" fmla="*/ 105 h 297"/>
                    <a:gd name="T20" fmla="*/ 323 w 331"/>
                    <a:gd name="T21" fmla="*/ 138 h 297"/>
                    <a:gd name="T22" fmla="*/ 328 w 331"/>
                    <a:gd name="T23" fmla="*/ 158 h 297"/>
                    <a:gd name="T24" fmla="*/ 330 w 331"/>
                    <a:gd name="T25" fmla="*/ 174 h 297"/>
                    <a:gd name="T26" fmla="*/ 326 w 331"/>
                    <a:gd name="T27" fmla="*/ 189 h 297"/>
                    <a:gd name="T28" fmla="*/ 316 w 331"/>
                    <a:gd name="T29" fmla="*/ 201 h 297"/>
                    <a:gd name="T30" fmla="*/ 302 w 331"/>
                    <a:gd name="T31" fmla="*/ 212 h 297"/>
                    <a:gd name="T32" fmla="*/ 264 w 331"/>
                    <a:gd name="T33" fmla="*/ 231 h 297"/>
                    <a:gd name="T34" fmla="*/ 234 w 331"/>
                    <a:gd name="T35" fmla="*/ 247 h 297"/>
                    <a:gd name="T36" fmla="*/ 211 w 331"/>
                    <a:gd name="T37" fmla="*/ 255 h 297"/>
                    <a:gd name="T38" fmla="*/ 193 w 331"/>
                    <a:gd name="T39" fmla="*/ 259 h 297"/>
                    <a:gd name="T40" fmla="*/ 178 w 331"/>
                    <a:gd name="T41" fmla="*/ 262 h 297"/>
                    <a:gd name="T42" fmla="*/ 149 w 331"/>
                    <a:gd name="T43" fmla="*/ 272 h 297"/>
                    <a:gd name="T44" fmla="*/ 118 w 331"/>
                    <a:gd name="T45" fmla="*/ 291 h 297"/>
                    <a:gd name="T46" fmla="*/ 99 w 331"/>
                    <a:gd name="T47" fmla="*/ 295 h 297"/>
                    <a:gd name="T48" fmla="*/ 74 w 331"/>
                    <a:gd name="T49" fmla="*/ 296 h 297"/>
                    <a:gd name="T50" fmla="*/ 57 w 331"/>
                    <a:gd name="T51" fmla="*/ 294 h 297"/>
                    <a:gd name="T52" fmla="*/ 34 w 331"/>
                    <a:gd name="T53" fmla="*/ 284 h 297"/>
                    <a:gd name="T54" fmla="*/ 11 w 331"/>
                    <a:gd name="T55" fmla="*/ 264 h 297"/>
                    <a:gd name="T56" fmla="*/ 0 w 331"/>
                    <a:gd name="T57" fmla="*/ 217 h 297"/>
                    <a:gd name="T58" fmla="*/ 1 w 331"/>
                    <a:gd name="T59" fmla="*/ 186 h 297"/>
                    <a:gd name="T60" fmla="*/ 5 w 331"/>
                    <a:gd name="T61" fmla="*/ 173 h 297"/>
                    <a:gd name="T62" fmla="*/ 7 w 331"/>
                    <a:gd name="T63" fmla="*/ 147 h 297"/>
                    <a:gd name="T64" fmla="*/ 14 w 331"/>
                    <a:gd name="T65" fmla="*/ 100 h 297"/>
                    <a:gd name="T66" fmla="*/ 26 w 331"/>
                    <a:gd name="T67" fmla="*/ 73 h 297"/>
                    <a:gd name="T68" fmla="*/ 35 w 331"/>
                    <a:gd name="T69" fmla="*/ 45 h 297"/>
                    <a:gd name="T70" fmla="*/ 57 w 331"/>
                    <a:gd name="T71" fmla="*/ 25 h 297"/>
                    <a:gd name="T72" fmla="*/ 93 w 331"/>
                    <a:gd name="T73" fmla="*/ 7 h 297"/>
                    <a:gd name="T74" fmla="*/ 121 w 331"/>
                    <a:gd name="T75" fmla="*/ 0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31" h="297">
                      <a:moveTo>
                        <a:pt x="144" y="1"/>
                      </a:moveTo>
                      <a:lnTo>
                        <a:pt x="152" y="1"/>
                      </a:lnTo>
                      <a:lnTo>
                        <a:pt x="165" y="1"/>
                      </a:lnTo>
                      <a:lnTo>
                        <a:pt x="174" y="4"/>
                      </a:lnTo>
                      <a:lnTo>
                        <a:pt x="181" y="7"/>
                      </a:lnTo>
                      <a:lnTo>
                        <a:pt x="188" y="10"/>
                      </a:lnTo>
                      <a:lnTo>
                        <a:pt x="195" y="13"/>
                      </a:lnTo>
                      <a:lnTo>
                        <a:pt x="204" y="17"/>
                      </a:lnTo>
                      <a:lnTo>
                        <a:pt x="210" y="20"/>
                      </a:lnTo>
                      <a:lnTo>
                        <a:pt x="220" y="22"/>
                      </a:lnTo>
                      <a:lnTo>
                        <a:pt x="228" y="25"/>
                      </a:lnTo>
                      <a:lnTo>
                        <a:pt x="237" y="29"/>
                      </a:lnTo>
                      <a:lnTo>
                        <a:pt x="241" y="32"/>
                      </a:lnTo>
                      <a:lnTo>
                        <a:pt x="247" y="35"/>
                      </a:lnTo>
                      <a:lnTo>
                        <a:pt x="252" y="40"/>
                      </a:lnTo>
                      <a:lnTo>
                        <a:pt x="260" y="45"/>
                      </a:lnTo>
                      <a:lnTo>
                        <a:pt x="270" y="53"/>
                      </a:lnTo>
                      <a:lnTo>
                        <a:pt x="290" y="72"/>
                      </a:lnTo>
                      <a:lnTo>
                        <a:pt x="302" y="85"/>
                      </a:lnTo>
                      <a:lnTo>
                        <a:pt x="311" y="105"/>
                      </a:lnTo>
                      <a:lnTo>
                        <a:pt x="319" y="123"/>
                      </a:lnTo>
                      <a:lnTo>
                        <a:pt x="323" y="138"/>
                      </a:lnTo>
                      <a:lnTo>
                        <a:pt x="328" y="154"/>
                      </a:lnTo>
                      <a:lnTo>
                        <a:pt x="328" y="158"/>
                      </a:lnTo>
                      <a:lnTo>
                        <a:pt x="330" y="167"/>
                      </a:lnTo>
                      <a:lnTo>
                        <a:pt x="330" y="174"/>
                      </a:lnTo>
                      <a:lnTo>
                        <a:pt x="329" y="180"/>
                      </a:lnTo>
                      <a:lnTo>
                        <a:pt x="326" y="189"/>
                      </a:lnTo>
                      <a:lnTo>
                        <a:pt x="321" y="195"/>
                      </a:lnTo>
                      <a:lnTo>
                        <a:pt x="316" y="201"/>
                      </a:lnTo>
                      <a:lnTo>
                        <a:pt x="310" y="206"/>
                      </a:lnTo>
                      <a:lnTo>
                        <a:pt x="302" y="212"/>
                      </a:lnTo>
                      <a:lnTo>
                        <a:pt x="285" y="222"/>
                      </a:lnTo>
                      <a:lnTo>
                        <a:pt x="264" y="231"/>
                      </a:lnTo>
                      <a:lnTo>
                        <a:pt x="248" y="239"/>
                      </a:lnTo>
                      <a:lnTo>
                        <a:pt x="234" y="247"/>
                      </a:lnTo>
                      <a:lnTo>
                        <a:pt x="223" y="251"/>
                      </a:lnTo>
                      <a:lnTo>
                        <a:pt x="211" y="255"/>
                      </a:lnTo>
                      <a:lnTo>
                        <a:pt x="200" y="257"/>
                      </a:lnTo>
                      <a:lnTo>
                        <a:pt x="193" y="259"/>
                      </a:lnTo>
                      <a:lnTo>
                        <a:pt x="185" y="260"/>
                      </a:lnTo>
                      <a:lnTo>
                        <a:pt x="178" y="262"/>
                      </a:lnTo>
                      <a:lnTo>
                        <a:pt x="163" y="265"/>
                      </a:lnTo>
                      <a:lnTo>
                        <a:pt x="149" y="272"/>
                      </a:lnTo>
                      <a:lnTo>
                        <a:pt x="129" y="285"/>
                      </a:lnTo>
                      <a:lnTo>
                        <a:pt x="118" y="291"/>
                      </a:lnTo>
                      <a:lnTo>
                        <a:pt x="111" y="293"/>
                      </a:lnTo>
                      <a:lnTo>
                        <a:pt x="99" y="295"/>
                      </a:lnTo>
                      <a:lnTo>
                        <a:pt x="89" y="296"/>
                      </a:lnTo>
                      <a:lnTo>
                        <a:pt x="74" y="296"/>
                      </a:lnTo>
                      <a:lnTo>
                        <a:pt x="65" y="295"/>
                      </a:lnTo>
                      <a:lnTo>
                        <a:pt x="57" y="294"/>
                      </a:lnTo>
                      <a:lnTo>
                        <a:pt x="50" y="291"/>
                      </a:lnTo>
                      <a:lnTo>
                        <a:pt x="34" y="284"/>
                      </a:lnTo>
                      <a:lnTo>
                        <a:pt x="19" y="273"/>
                      </a:lnTo>
                      <a:lnTo>
                        <a:pt x="11" y="264"/>
                      </a:lnTo>
                      <a:lnTo>
                        <a:pt x="2" y="243"/>
                      </a:lnTo>
                      <a:lnTo>
                        <a:pt x="0" y="217"/>
                      </a:lnTo>
                      <a:lnTo>
                        <a:pt x="1" y="200"/>
                      </a:lnTo>
                      <a:lnTo>
                        <a:pt x="1" y="186"/>
                      </a:lnTo>
                      <a:lnTo>
                        <a:pt x="3" y="177"/>
                      </a:lnTo>
                      <a:lnTo>
                        <a:pt x="5" y="173"/>
                      </a:lnTo>
                      <a:lnTo>
                        <a:pt x="9" y="161"/>
                      </a:lnTo>
                      <a:lnTo>
                        <a:pt x="7" y="147"/>
                      </a:lnTo>
                      <a:lnTo>
                        <a:pt x="11" y="132"/>
                      </a:lnTo>
                      <a:lnTo>
                        <a:pt x="14" y="100"/>
                      </a:lnTo>
                      <a:lnTo>
                        <a:pt x="17" y="91"/>
                      </a:lnTo>
                      <a:lnTo>
                        <a:pt x="26" y="73"/>
                      </a:lnTo>
                      <a:lnTo>
                        <a:pt x="30" y="57"/>
                      </a:lnTo>
                      <a:lnTo>
                        <a:pt x="35" y="45"/>
                      </a:lnTo>
                      <a:lnTo>
                        <a:pt x="44" y="35"/>
                      </a:lnTo>
                      <a:lnTo>
                        <a:pt x="57" y="25"/>
                      </a:lnTo>
                      <a:lnTo>
                        <a:pt x="73" y="17"/>
                      </a:lnTo>
                      <a:lnTo>
                        <a:pt x="93" y="7"/>
                      </a:lnTo>
                      <a:lnTo>
                        <a:pt x="106" y="3"/>
                      </a:lnTo>
                      <a:lnTo>
                        <a:pt x="121" y="0"/>
                      </a:lnTo>
                      <a:lnTo>
                        <a:pt x="144" y="1"/>
                      </a:lnTo>
                    </a:path>
                  </a:pathLst>
                </a:custGeom>
                <a:solidFill>
                  <a:srgbClr val="10206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62" name="Freeform 206">
                  <a:extLst>
                    <a:ext uri="{FF2B5EF4-FFF2-40B4-BE49-F238E27FC236}">
                      <a16:creationId xmlns:a16="http://schemas.microsoft.com/office/drawing/2014/main" id="{3AE9BF9B-6CFA-459F-9965-B3D66A5365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4" y="3539"/>
                  <a:ext cx="290" cy="129"/>
                </a:xfrm>
                <a:custGeom>
                  <a:avLst/>
                  <a:gdLst>
                    <a:gd name="T0" fmla="*/ 8 w 290"/>
                    <a:gd name="T1" fmla="*/ 76 h 129"/>
                    <a:gd name="T2" fmla="*/ 18 w 290"/>
                    <a:gd name="T3" fmla="*/ 66 h 129"/>
                    <a:gd name="T4" fmla="*/ 27 w 290"/>
                    <a:gd name="T5" fmla="*/ 58 h 129"/>
                    <a:gd name="T6" fmla="*/ 36 w 290"/>
                    <a:gd name="T7" fmla="*/ 53 h 129"/>
                    <a:gd name="T8" fmla="*/ 50 w 290"/>
                    <a:gd name="T9" fmla="*/ 48 h 129"/>
                    <a:gd name="T10" fmla="*/ 65 w 290"/>
                    <a:gd name="T11" fmla="*/ 51 h 129"/>
                    <a:gd name="T12" fmla="*/ 80 w 290"/>
                    <a:gd name="T13" fmla="*/ 56 h 129"/>
                    <a:gd name="T14" fmla="*/ 96 w 290"/>
                    <a:gd name="T15" fmla="*/ 63 h 129"/>
                    <a:gd name="T16" fmla="*/ 117 w 290"/>
                    <a:gd name="T17" fmla="*/ 75 h 129"/>
                    <a:gd name="T18" fmla="*/ 129 w 290"/>
                    <a:gd name="T19" fmla="*/ 83 h 129"/>
                    <a:gd name="T20" fmla="*/ 141 w 290"/>
                    <a:gd name="T21" fmla="*/ 90 h 129"/>
                    <a:gd name="T22" fmla="*/ 152 w 290"/>
                    <a:gd name="T23" fmla="*/ 96 h 129"/>
                    <a:gd name="T24" fmla="*/ 166 w 290"/>
                    <a:gd name="T25" fmla="*/ 106 h 129"/>
                    <a:gd name="T26" fmla="*/ 173 w 290"/>
                    <a:gd name="T27" fmla="*/ 112 h 129"/>
                    <a:gd name="T28" fmla="*/ 182 w 290"/>
                    <a:gd name="T29" fmla="*/ 120 h 129"/>
                    <a:gd name="T30" fmla="*/ 189 w 290"/>
                    <a:gd name="T31" fmla="*/ 121 h 129"/>
                    <a:gd name="T32" fmla="*/ 194 w 290"/>
                    <a:gd name="T33" fmla="*/ 113 h 129"/>
                    <a:gd name="T34" fmla="*/ 200 w 290"/>
                    <a:gd name="T35" fmla="*/ 106 h 129"/>
                    <a:gd name="T36" fmla="*/ 209 w 290"/>
                    <a:gd name="T37" fmla="*/ 101 h 129"/>
                    <a:gd name="T38" fmla="*/ 217 w 290"/>
                    <a:gd name="T39" fmla="*/ 100 h 129"/>
                    <a:gd name="T40" fmla="*/ 225 w 290"/>
                    <a:gd name="T41" fmla="*/ 100 h 129"/>
                    <a:gd name="T42" fmla="*/ 235 w 290"/>
                    <a:gd name="T43" fmla="*/ 102 h 129"/>
                    <a:gd name="T44" fmla="*/ 246 w 290"/>
                    <a:gd name="T45" fmla="*/ 104 h 129"/>
                    <a:gd name="T46" fmla="*/ 259 w 290"/>
                    <a:gd name="T47" fmla="*/ 110 h 129"/>
                    <a:gd name="T48" fmla="*/ 271 w 290"/>
                    <a:gd name="T49" fmla="*/ 116 h 129"/>
                    <a:gd name="T50" fmla="*/ 282 w 290"/>
                    <a:gd name="T51" fmla="*/ 121 h 129"/>
                    <a:gd name="T52" fmla="*/ 287 w 290"/>
                    <a:gd name="T53" fmla="*/ 116 h 129"/>
                    <a:gd name="T54" fmla="*/ 283 w 290"/>
                    <a:gd name="T55" fmla="*/ 105 h 129"/>
                    <a:gd name="T56" fmla="*/ 278 w 290"/>
                    <a:gd name="T57" fmla="*/ 95 h 129"/>
                    <a:gd name="T58" fmla="*/ 273 w 290"/>
                    <a:gd name="T59" fmla="*/ 86 h 129"/>
                    <a:gd name="T60" fmla="*/ 267 w 290"/>
                    <a:gd name="T61" fmla="*/ 75 h 129"/>
                    <a:gd name="T62" fmla="*/ 261 w 290"/>
                    <a:gd name="T63" fmla="*/ 66 h 129"/>
                    <a:gd name="T64" fmla="*/ 250 w 290"/>
                    <a:gd name="T65" fmla="*/ 55 h 129"/>
                    <a:gd name="T66" fmla="*/ 234 w 290"/>
                    <a:gd name="T67" fmla="*/ 45 h 129"/>
                    <a:gd name="T68" fmla="*/ 219 w 290"/>
                    <a:gd name="T69" fmla="*/ 35 h 129"/>
                    <a:gd name="T70" fmla="*/ 205 w 290"/>
                    <a:gd name="T71" fmla="*/ 29 h 129"/>
                    <a:gd name="T72" fmla="*/ 192 w 290"/>
                    <a:gd name="T73" fmla="*/ 23 h 129"/>
                    <a:gd name="T74" fmla="*/ 175 w 290"/>
                    <a:gd name="T75" fmla="*/ 19 h 129"/>
                    <a:gd name="T76" fmla="*/ 163 w 290"/>
                    <a:gd name="T77" fmla="*/ 13 h 129"/>
                    <a:gd name="T78" fmla="*/ 149 w 290"/>
                    <a:gd name="T79" fmla="*/ 8 h 129"/>
                    <a:gd name="T80" fmla="*/ 136 w 290"/>
                    <a:gd name="T81" fmla="*/ 2 h 129"/>
                    <a:gd name="T82" fmla="*/ 122 w 290"/>
                    <a:gd name="T83" fmla="*/ 0 h 129"/>
                    <a:gd name="T84" fmla="*/ 106 w 290"/>
                    <a:gd name="T85" fmla="*/ 0 h 129"/>
                    <a:gd name="T86" fmla="*/ 85 w 290"/>
                    <a:gd name="T87" fmla="*/ 2 h 129"/>
                    <a:gd name="T88" fmla="*/ 69 w 290"/>
                    <a:gd name="T89" fmla="*/ 6 h 129"/>
                    <a:gd name="T90" fmla="*/ 60 w 290"/>
                    <a:gd name="T91" fmla="*/ 10 h 129"/>
                    <a:gd name="T92" fmla="*/ 46 w 290"/>
                    <a:gd name="T93" fmla="*/ 16 h 129"/>
                    <a:gd name="T94" fmla="*/ 33 w 290"/>
                    <a:gd name="T95" fmla="*/ 23 h 129"/>
                    <a:gd name="T96" fmla="*/ 23 w 290"/>
                    <a:gd name="T97" fmla="*/ 31 h 129"/>
                    <a:gd name="T98" fmla="*/ 13 w 290"/>
                    <a:gd name="T99" fmla="*/ 39 h 129"/>
                    <a:gd name="T100" fmla="*/ 6 w 290"/>
                    <a:gd name="T101" fmla="*/ 51 h 129"/>
                    <a:gd name="T102" fmla="*/ 5 w 290"/>
                    <a:gd name="T103" fmla="*/ 63 h 129"/>
                    <a:gd name="T104" fmla="*/ 5 w 290"/>
                    <a:gd name="T105" fmla="*/ 73 h 129"/>
                    <a:gd name="T106" fmla="*/ 0 w 290"/>
                    <a:gd name="T107" fmla="*/ 82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0" h="129">
                      <a:moveTo>
                        <a:pt x="0" y="82"/>
                      </a:moveTo>
                      <a:lnTo>
                        <a:pt x="8" y="76"/>
                      </a:lnTo>
                      <a:lnTo>
                        <a:pt x="13" y="71"/>
                      </a:lnTo>
                      <a:lnTo>
                        <a:pt x="18" y="66"/>
                      </a:lnTo>
                      <a:lnTo>
                        <a:pt x="24" y="61"/>
                      </a:lnTo>
                      <a:lnTo>
                        <a:pt x="27" y="58"/>
                      </a:lnTo>
                      <a:lnTo>
                        <a:pt x="32" y="54"/>
                      </a:lnTo>
                      <a:lnTo>
                        <a:pt x="36" y="53"/>
                      </a:lnTo>
                      <a:lnTo>
                        <a:pt x="42" y="50"/>
                      </a:lnTo>
                      <a:lnTo>
                        <a:pt x="50" y="48"/>
                      </a:lnTo>
                      <a:lnTo>
                        <a:pt x="59" y="49"/>
                      </a:lnTo>
                      <a:lnTo>
                        <a:pt x="65" y="51"/>
                      </a:lnTo>
                      <a:lnTo>
                        <a:pt x="72" y="53"/>
                      </a:lnTo>
                      <a:lnTo>
                        <a:pt x="80" y="56"/>
                      </a:lnTo>
                      <a:lnTo>
                        <a:pt x="89" y="60"/>
                      </a:lnTo>
                      <a:lnTo>
                        <a:pt x="96" y="63"/>
                      </a:lnTo>
                      <a:lnTo>
                        <a:pt x="107" y="70"/>
                      </a:lnTo>
                      <a:lnTo>
                        <a:pt x="117" y="75"/>
                      </a:lnTo>
                      <a:lnTo>
                        <a:pt x="123" y="79"/>
                      </a:lnTo>
                      <a:lnTo>
                        <a:pt x="129" y="83"/>
                      </a:lnTo>
                      <a:lnTo>
                        <a:pt x="136" y="87"/>
                      </a:lnTo>
                      <a:lnTo>
                        <a:pt x="141" y="90"/>
                      </a:lnTo>
                      <a:lnTo>
                        <a:pt x="147" y="94"/>
                      </a:lnTo>
                      <a:lnTo>
                        <a:pt x="152" y="96"/>
                      </a:lnTo>
                      <a:lnTo>
                        <a:pt x="157" y="100"/>
                      </a:lnTo>
                      <a:lnTo>
                        <a:pt x="166" y="106"/>
                      </a:lnTo>
                      <a:lnTo>
                        <a:pt x="169" y="108"/>
                      </a:lnTo>
                      <a:lnTo>
                        <a:pt x="173" y="112"/>
                      </a:lnTo>
                      <a:lnTo>
                        <a:pt x="177" y="116"/>
                      </a:lnTo>
                      <a:lnTo>
                        <a:pt x="182" y="120"/>
                      </a:lnTo>
                      <a:lnTo>
                        <a:pt x="187" y="128"/>
                      </a:lnTo>
                      <a:lnTo>
                        <a:pt x="189" y="121"/>
                      </a:lnTo>
                      <a:lnTo>
                        <a:pt x="191" y="117"/>
                      </a:lnTo>
                      <a:lnTo>
                        <a:pt x="194" y="113"/>
                      </a:lnTo>
                      <a:lnTo>
                        <a:pt x="197" y="110"/>
                      </a:lnTo>
                      <a:lnTo>
                        <a:pt x="200" y="106"/>
                      </a:lnTo>
                      <a:lnTo>
                        <a:pt x="204" y="104"/>
                      </a:lnTo>
                      <a:lnTo>
                        <a:pt x="209" y="101"/>
                      </a:lnTo>
                      <a:lnTo>
                        <a:pt x="213" y="100"/>
                      </a:lnTo>
                      <a:lnTo>
                        <a:pt x="217" y="100"/>
                      </a:lnTo>
                      <a:lnTo>
                        <a:pt x="220" y="100"/>
                      </a:lnTo>
                      <a:lnTo>
                        <a:pt x="225" y="100"/>
                      </a:lnTo>
                      <a:lnTo>
                        <a:pt x="230" y="100"/>
                      </a:lnTo>
                      <a:lnTo>
                        <a:pt x="235" y="102"/>
                      </a:lnTo>
                      <a:lnTo>
                        <a:pt x="241" y="103"/>
                      </a:lnTo>
                      <a:lnTo>
                        <a:pt x="246" y="104"/>
                      </a:lnTo>
                      <a:lnTo>
                        <a:pt x="252" y="107"/>
                      </a:lnTo>
                      <a:lnTo>
                        <a:pt x="259" y="110"/>
                      </a:lnTo>
                      <a:lnTo>
                        <a:pt x="265" y="113"/>
                      </a:lnTo>
                      <a:lnTo>
                        <a:pt x="271" y="116"/>
                      </a:lnTo>
                      <a:lnTo>
                        <a:pt x="278" y="118"/>
                      </a:lnTo>
                      <a:lnTo>
                        <a:pt x="282" y="121"/>
                      </a:lnTo>
                      <a:lnTo>
                        <a:pt x="289" y="125"/>
                      </a:lnTo>
                      <a:lnTo>
                        <a:pt x="287" y="116"/>
                      </a:lnTo>
                      <a:lnTo>
                        <a:pt x="285" y="110"/>
                      </a:lnTo>
                      <a:lnTo>
                        <a:pt x="283" y="105"/>
                      </a:lnTo>
                      <a:lnTo>
                        <a:pt x="281" y="99"/>
                      </a:lnTo>
                      <a:lnTo>
                        <a:pt x="278" y="95"/>
                      </a:lnTo>
                      <a:lnTo>
                        <a:pt x="276" y="91"/>
                      </a:lnTo>
                      <a:lnTo>
                        <a:pt x="273" y="86"/>
                      </a:lnTo>
                      <a:lnTo>
                        <a:pt x="271" y="80"/>
                      </a:lnTo>
                      <a:lnTo>
                        <a:pt x="267" y="75"/>
                      </a:lnTo>
                      <a:lnTo>
                        <a:pt x="265" y="70"/>
                      </a:lnTo>
                      <a:lnTo>
                        <a:pt x="261" y="66"/>
                      </a:lnTo>
                      <a:lnTo>
                        <a:pt x="256" y="60"/>
                      </a:lnTo>
                      <a:lnTo>
                        <a:pt x="250" y="55"/>
                      </a:lnTo>
                      <a:lnTo>
                        <a:pt x="242" y="50"/>
                      </a:lnTo>
                      <a:lnTo>
                        <a:pt x="234" y="45"/>
                      </a:lnTo>
                      <a:lnTo>
                        <a:pt x="227" y="39"/>
                      </a:lnTo>
                      <a:lnTo>
                        <a:pt x="219" y="35"/>
                      </a:lnTo>
                      <a:lnTo>
                        <a:pt x="213" y="32"/>
                      </a:lnTo>
                      <a:lnTo>
                        <a:pt x="205" y="29"/>
                      </a:lnTo>
                      <a:lnTo>
                        <a:pt x="198" y="26"/>
                      </a:lnTo>
                      <a:lnTo>
                        <a:pt x="192" y="23"/>
                      </a:lnTo>
                      <a:lnTo>
                        <a:pt x="184" y="21"/>
                      </a:lnTo>
                      <a:lnTo>
                        <a:pt x="175" y="19"/>
                      </a:lnTo>
                      <a:lnTo>
                        <a:pt x="169" y="16"/>
                      </a:lnTo>
                      <a:lnTo>
                        <a:pt x="163" y="13"/>
                      </a:lnTo>
                      <a:lnTo>
                        <a:pt x="156" y="11"/>
                      </a:lnTo>
                      <a:lnTo>
                        <a:pt x="149" y="8"/>
                      </a:lnTo>
                      <a:lnTo>
                        <a:pt x="142" y="5"/>
                      </a:lnTo>
                      <a:lnTo>
                        <a:pt x="136" y="2"/>
                      </a:lnTo>
                      <a:lnTo>
                        <a:pt x="131" y="1"/>
                      </a:lnTo>
                      <a:lnTo>
                        <a:pt x="122" y="0"/>
                      </a:lnTo>
                      <a:lnTo>
                        <a:pt x="115" y="0"/>
                      </a:lnTo>
                      <a:lnTo>
                        <a:pt x="106" y="0"/>
                      </a:lnTo>
                      <a:lnTo>
                        <a:pt x="96" y="1"/>
                      </a:lnTo>
                      <a:lnTo>
                        <a:pt x="85" y="2"/>
                      </a:lnTo>
                      <a:lnTo>
                        <a:pt x="75" y="2"/>
                      </a:lnTo>
                      <a:lnTo>
                        <a:pt x="69" y="6"/>
                      </a:lnTo>
                      <a:lnTo>
                        <a:pt x="64" y="8"/>
                      </a:lnTo>
                      <a:lnTo>
                        <a:pt x="60" y="10"/>
                      </a:lnTo>
                      <a:lnTo>
                        <a:pt x="54" y="12"/>
                      </a:lnTo>
                      <a:lnTo>
                        <a:pt x="46" y="16"/>
                      </a:lnTo>
                      <a:lnTo>
                        <a:pt x="39" y="20"/>
                      </a:lnTo>
                      <a:lnTo>
                        <a:pt x="33" y="23"/>
                      </a:lnTo>
                      <a:lnTo>
                        <a:pt x="28" y="27"/>
                      </a:lnTo>
                      <a:lnTo>
                        <a:pt x="23" y="31"/>
                      </a:lnTo>
                      <a:lnTo>
                        <a:pt x="18" y="33"/>
                      </a:lnTo>
                      <a:lnTo>
                        <a:pt x="13" y="39"/>
                      </a:lnTo>
                      <a:lnTo>
                        <a:pt x="8" y="45"/>
                      </a:lnTo>
                      <a:lnTo>
                        <a:pt x="6" y="51"/>
                      </a:lnTo>
                      <a:lnTo>
                        <a:pt x="5" y="55"/>
                      </a:lnTo>
                      <a:lnTo>
                        <a:pt x="5" y="63"/>
                      </a:lnTo>
                      <a:lnTo>
                        <a:pt x="5" y="69"/>
                      </a:lnTo>
                      <a:lnTo>
                        <a:pt x="5" y="73"/>
                      </a:lnTo>
                      <a:lnTo>
                        <a:pt x="3" y="78"/>
                      </a:lnTo>
                      <a:lnTo>
                        <a:pt x="0" y="82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63" name="Freeform 207">
                  <a:extLst>
                    <a:ext uri="{FF2B5EF4-FFF2-40B4-BE49-F238E27FC236}">
                      <a16:creationId xmlns:a16="http://schemas.microsoft.com/office/drawing/2014/main" id="{B12E0585-ADB8-8F46-05BC-AD5B011817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5" y="3505"/>
                  <a:ext cx="114" cy="54"/>
                </a:xfrm>
                <a:custGeom>
                  <a:avLst/>
                  <a:gdLst>
                    <a:gd name="T0" fmla="*/ 5 w 114"/>
                    <a:gd name="T1" fmla="*/ 4 h 54"/>
                    <a:gd name="T2" fmla="*/ 12 w 114"/>
                    <a:gd name="T3" fmla="*/ 7 h 54"/>
                    <a:gd name="T4" fmla="*/ 21 w 114"/>
                    <a:gd name="T5" fmla="*/ 13 h 54"/>
                    <a:gd name="T6" fmla="*/ 27 w 114"/>
                    <a:gd name="T7" fmla="*/ 19 h 54"/>
                    <a:gd name="T8" fmla="*/ 32 w 114"/>
                    <a:gd name="T9" fmla="*/ 27 h 54"/>
                    <a:gd name="T10" fmla="*/ 44 w 114"/>
                    <a:gd name="T11" fmla="*/ 28 h 54"/>
                    <a:gd name="T12" fmla="*/ 52 w 114"/>
                    <a:gd name="T13" fmla="*/ 31 h 54"/>
                    <a:gd name="T14" fmla="*/ 61 w 114"/>
                    <a:gd name="T15" fmla="*/ 34 h 54"/>
                    <a:gd name="T16" fmla="*/ 68 w 114"/>
                    <a:gd name="T17" fmla="*/ 38 h 54"/>
                    <a:gd name="T18" fmla="*/ 76 w 114"/>
                    <a:gd name="T19" fmla="*/ 40 h 54"/>
                    <a:gd name="T20" fmla="*/ 84 w 114"/>
                    <a:gd name="T21" fmla="*/ 44 h 54"/>
                    <a:gd name="T22" fmla="*/ 97 w 114"/>
                    <a:gd name="T23" fmla="*/ 47 h 54"/>
                    <a:gd name="T24" fmla="*/ 113 w 114"/>
                    <a:gd name="T25" fmla="*/ 53 h 54"/>
                    <a:gd name="T26" fmla="*/ 107 w 114"/>
                    <a:gd name="T27" fmla="*/ 40 h 54"/>
                    <a:gd name="T28" fmla="*/ 103 w 114"/>
                    <a:gd name="T29" fmla="*/ 33 h 54"/>
                    <a:gd name="T30" fmla="*/ 100 w 114"/>
                    <a:gd name="T31" fmla="*/ 33 h 54"/>
                    <a:gd name="T32" fmla="*/ 98 w 114"/>
                    <a:gd name="T33" fmla="*/ 33 h 54"/>
                    <a:gd name="T34" fmla="*/ 92 w 114"/>
                    <a:gd name="T35" fmla="*/ 22 h 54"/>
                    <a:gd name="T36" fmla="*/ 90 w 114"/>
                    <a:gd name="T37" fmla="*/ 30 h 54"/>
                    <a:gd name="T38" fmla="*/ 83 w 114"/>
                    <a:gd name="T39" fmla="*/ 20 h 54"/>
                    <a:gd name="T40" fmla="*/ 76 w 114"/>
                    <a:gd name="T41" fmla="*/ 13 h 54"/>
                    <a:gd name="T42" fmla="*/ 66 w 114"/>
                    <a:gd name="T43" fmla="*/ 10 h 54"/>
                    <a:gd name="T44" fmla="*/ 69 w 114"/>
                    <a:gd name="T45" fmla="*/ 16 h 54"/>
                    <a:gd name="T46" fmla="*/ 70 w 114"/>
                    <a:gd name="T47" fmla="*/ 23 h 54"/>
                    <a:gd name="T48" fmla="*/ 63 w 114"/>
                    <a:gd name="T49" fmla="*/ 14 h 54"/>
                    <a:gd name="T50" fmla="*/ 54 w 114"/>
                    <a:gd name="T51" fmla="*/ 6 h 54"/>
                    <a:gd name="T52" fmla="*/ 45 w 114"/>
                    <a:gd name="T53" fmla="*/ 1 h 54"/>
                    <a:gd name="T54" fmla="*/ 50 w 114"/>
                    <a:gd name="T55" fmla="*/ 11 h 54"/>
                    <a:gd name="T56" fmla="*/ 54 w 114"/>
                    <a:gd name="T57" fmla="*/ 18 h 54"/>
                    <a:gd name="T58" fmla="*/ 52 w 114"/>
                    <a:gd name="T59" fmla="*/ 18 h 54"/>
                    <a:gd name="T60" fmla="*/ 46 w 114"/>
                    <a:gd name="T61" fmla="*/ 11 h 54"/>
                    <a:gd name="T62" fmla="*/ 38 w 114"/>
                    <a:gd name="T63" fmla="*/ 5 h 54"/>
                    <a:gd name="T64" fmla="*/ 28 w 114"/>
                    <a:gd name="T65" fmla="*/ 1 h 54"/>
                    <a:gd name="T66" fmla="*/ 27 w 114"/>
                    <a:gd name="T67" fmla="*/ 3 h 54"/>
                    <a:gd name="T68" fmla="*/ 31 w 114"/>
                    <a:gd name="T69" fmla="*/ 11 h 54"/>
                    <a:gd name="T70" fmla="*/ 21 w 114"/>
                    <a:gd name="T71" fmla="*/ 5 h 54"/>
                    <a:gd name="T72" fmla="*/ 11 w 114"/>
                    <a:gd name="T73" fmla="*/ 3 h 54"/>
                    <a:gd name="T74" fmla="*/ 0 w 114"/>
                    <a:gd name="T75" fmla="*/ 3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14" h="54">
                      <a:moveTo>
                        <a:pt x="0" y="3"/>
                      </a:moveTo>
                      <a:lnTo>
                        <a:pt x="5" y="4"/>
                      </a:lnTo>
                      <a:lnTo>
                        <a:pt x="9" y="5"/>
                      </a:lnTo>
                      <a:lnTo>
                        <a:pt x="12" y="7"/>
                      </a:lnTo>
                      <a:lnTo>
                        <a:pt x="17" y="10"/>
                      </a:lnTo>
                      <a:lnTo>
                        <a:pt x="21" y="13"/>
                      </a:lnTo>
                      <a:lnTo>
                        <a:pt x="24" y="16"/>
                      </a:lnTo>
                      <a:lnTo>
                        <a:pt x="27" y="19"/>
                      </a:lnTo>
                      <a:lnTo>
                        <a:pt x="29" y="22"/>
                      </a:lnTo>
                      <a:lnTo>
                        <a:pt x="32" y="27"/>
                      </a:lnTo>
                      <a:lnTo>
                        <a:pt x="39" y="27"/>
                      </a:lnTo>
                      <a:lnTo>
                        <a:pt x="44" y="28"/>
                      </a:lnTo>
                      <a:lnTo>
                        <a:pt x="48" y="29"/>
                      </a:lnTo>
                      <a:lnTo>
                        <a:pt x="52" y="31"/>
                      </a:lnTo>
                      <a:lnTo>
                        <a:pt x="56" y="32"/>
                      </a:lnTo>
                      <a:lnTo>
                        <a:pt x="61" y="34"/>
                      </a:lnTo>
                      <a:lnTo>
                        <a:pt x="65" y="36"/>
                      </a:lnTo>
                      <a:lnTo>
                        <a:pt x="68" y="38"/>
                      </a:lnTo>
                      <a:lnTo>
                        <a:pt x="73" y="39"/>
                      </a:lnTo>
                      <a:lnTo>
                        <a:pt x="76" y="40"/>
                      </a:lnTo>
                      <a:lnTo>
                        <a:pt x="80" y="42"/>
                      </a:lnTo>
                      <a:lnTo>
                        <a:pt x="84" y="44"/>
                      </a:lnTo>
                      <a:lnTo>
                        <a:pt x="89" y="45"/>
                      </a:lnTo>
                      <a:lnTo>
                        <a:pt x="97" y="47"/>
                      </a:lnTo>
                      <a:lnTo>
                        <a:pt x="104" y="49"/>
                      </a:lnTo>
                      <a:lnTo>
                        <a:pt x="113" y="53"/>
                      </a:lnTo>
                      <a:lnTo>
                        <a:pt x="110" y="46"/>
                      </a:lnTo>
                      <a:lnTo>
                        <a:pt x="107" y="40"/>
                      </a:lnTo>
                      <a:lnTo>
                        <a:pt x="105" y="37"/>
                      </a:lnTo>
                      <a:lnTo>
                        <a:pt x="103" y="33"/>
                      </a:lnTo>
                      <a:lnTo>
                        <a:pt x="99" y="28"/>
                      </a:lnTo>
                      <a:lnTo>
                        <a:pt x="100" y="33"/>
                      </a:lnTo>
                      <a:lnTo>
                        <a:pt x="99" y="38"/>
                      </a:lnTo>
                      <a:lnTo>
                        <a:pt x="98" y="33"/>
                      </a:lnTo>
                      <a:lnTo>
                        <a:pt x="95" y="28"/>
                      </a:lnTo>
                      <a:lnTo>
                        <a:pt x="92" y="22"/>
                      </a:lnTo>
                      <a:lnTo>
                        <a:pt x="91" y="27"/>
                      </a:lnTo>
                      <a:lnTo>
                        <a:pt x="90" y="30"/>
                      </a:lnTo>
                      <a:lnTo>
                        <a:pt x="86" y="24"/>
                      </a:lnTo>
                      <a:lnTo>
                        <a:pt x="83" y="20"/>
                      </a:lnTo>
                      <a:lnTo>
                        <a:pt x="79" y="16"/>
                      </a:lnTo>
                      <a:lnTo>
                        <a:pt x="76" y="13"/>
                      </a:lnTo>
                      <a:lnTo>
                        <a:pt x="72" y="12"/>
                      </a:lnTo>
                      <a:lnTo>
                        <a:pt x="66" y="10"/>
                      </a:lnTo>
                      <a:lnTo>
                        <a:pt x="68" y="13"/>
                      </a:lnTo>
                      <a:lnTo>
                        <a:pt x="69" y="16"/>
                      </a:lnTo>
                      <a:lnTo>
                        <a:pt x="70" y="20"/>
                      </a:lnTo>
                      <a:lnTo>
                        <a:pt x="70" y="23"/>
                      </a:lnTo>
                      <a:lnTo>
                        <a:pt x="66" y="18"/>
                      </a:lnTo>
                      <a:lnTo>
                        <a:pt x="63" y="14"/>
                      </a:lnTo>
                      <a:lnTo>
                        <a:pt x="58" y="10"/>
                      </a:lnTo>
                      <a:lnTo>
                        <a:pt x="54" y="6"/>
                      </a:lnTo>
                      <a:lnTo>
                        <a:pt x="50" y="4"/>
                      </a:lnTo>
                      <a:lnTo>
                        <a:pt x="45" y="1"/>
                      </a:lnTo>
                      <a:lnTo>
                        <a:pt x="48" y="6"/>
                      </a:lnTo>
                      <a:lnTo>
                        <a:pt x="50" y="11"/>
                      </a:lnTo>
                      <a:lnTo>
                        <a:pt x="52" y="14"/>
                      </a:lnTo>
                      <a:lnTo>
                        <a:pt x="54" y="18"/>
                      </a:lnTo>
                      <a:lnTo>
                        <a:pt x="55" y="22"/>
                      </a:lnTo>
                      <a:lnTo>
                        <a:pt x="52" y="18"/>
                      </a:lnTo>
                      <a:lnTo>
                        <a:pt x="48" y="13"/>
                      </a:lnTo>
                      <a:lnTo>
                        <a:pt x="46" y="11"/>
                      </a:lnTo>
                      <a:lnTo>
                        <a:pt x="43" y="8"/>
                      </a:lnTo>
                      <a:lnTo>
                        <a:pt x="38" y="5"/>
                      </a:lnTo>
                      <a:lnTo>
                        <a:pt x="33" y="3"/>
                      </a:lnTo>
                      <a:lnTo>
                        <a:pt x="28" y="1"/>
                      </a:lnTo>
                      <a:lnTo>
                        <a:pt x="23" y="0"/>
                      </a:lnTo>
                      <a:lnTo>
                        <a:pt x="27" y="3"/>
                      </a:lnTo>
                      <a:lnTo>
                        <a:pt x="30" y="9"/>
                      </a:lnTo>
                      <a:lnTo>
                        <a:pt x="31" y="11"/>
                      </a:lnTo>
                      <a:lnTo>
                        <a:pt x="26" y="7"/>
                      </a:lnTo>
                      <a:lnTo>
                        <a:pt x="21" y="5"/>
                      </a:lnTo>
                      <a:lnTo>
                        <a:pt x="17" y="4"/>
                      </a:lnTo>
                      <a:lnTo>
                        <a:pt x="11" y="3"/>
                      </a:lnTo>
                      <a:lnTo>
                        <a:pt x="7" y="2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10206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64" name="Freeform 208">
                  <a:extLst>
                    <a:ext uri="{FF2B5EF4-FFF2-40B4-BE49-F238E27FC236}">
                      <a16:creationId xmlns:a16="http://schemas.microsoft.com/office/drawing/2014/main" id="{6FAE3C05-A634-4B8B-4136-357316FB17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2" y="3799"/>
                  <a:ext cx="85" cy="59"/>
                </a:xfrm>
                <a:custGeom>
                  <a:avLst/>
                  <a:gdLst>
                    <a:gd name="T0" fmla="*/ 83 w 85"/>
                    <a:gd name="T1" fmla="*/ 5 h 59"/>
                    <a:gd name="T2" fmla="*/ 81 w 85"/>
                    <a:gd name="T3" fmla="*/ 8 h 59"/>
                    <a:gd name="T4" fmla="*/ 78 w 85"/>
                    <a:gd name="T5" fmla="*/ 13 h 59"/>
                    <a:gd name="T6" fmla="*/ 77 w 85"/>
                    <a:gd name="T7" fmla="*/ 15 h 59"/>
                    <a:gd name="T8" fmla="*/ 73 w 85"/>
                    <a:gd name="T9" fmla="*/ 19 h 59"/>
                    <a:gd name="T10" fmla="*/ 69 w 85"/>
                    <a:gd name="T11" fmla="*/ 23 h 59"/>
                    <a:gd name="T12" fmla="*/ 66 w 85"/>
                    <a:gd name="T13" fmla="*/ 25 h 59"/>
                    <a:gd name="T14" fmla="*/ 61 w 85"/>
                    <a:gd name="T15" fmla="*/ 30 h 59"/>
                    <a:gd name="T16" fmla="*/ 56 w 85"/>
                    <a:gd name="T17" fmla="*/ 34 h 59"/>
                    <a:gd name="T18" fmla="*/ 52 w 85"/>
                    <a:gd name="T19" fmla="*/ 36 h 59"/>
                    <a:gd name="T20" fmla="*/ 49 w 85"/>
                    <a:gd name="T21" fmla="*/ 39 h 59"/>
                    <a:gd name="T22" fmla="*/ 43 w 85"/>
                    <a:gd name="T23" fmla="*/ 42 h 59"/>
                    <a:gd name="T24" fmla="*/ 39 w 85"/>
                    <a:gd name="T25" fmla="*/ 44 h 59"/>
                    <a:gd name="T26" fmla="*/ 33 w 85"/>
                    <a:gd name="T27" fmla="*/ 47 h 59"/>
                    <a:gd name="T28" fmla="*/ 26 w 85"/>
                    <a:gd name="T29" fmla="*/ 50 h 59"/>
                    <a:gd name="T30" fmla="*/ 20 w 85"/>
                    <a:gd name="T31" fmla="*/ 53 h 59"/>
                    <a:gd name="T32" fmla="*/ 15 w 85"/>
                    <a:gd name="T33" fmla="*/ 53 h 59"/>
                    <a:gd name="T34" fmla="*/ 10 w 85"/>
                    <a:gd name="T35" fmla="*/ 55 h 59"/>
                    <a:gd name="T36" fmla="*/ 6 w 85"/>
                    <a:gd name="T37" fmla="*/ 57 h 59"/>
                    <a:gd name="T38" fmla="*/ 0 w 85"/>
                    <a:gd name="T39" fmla="*/ 58 h 59"/>
                    <a:gd name="T40" fmla="*/ 6 w 85"/>
                    <a:gd name="T41" fmla="*/ 54 h 59"/>
                    <a:gd name="T42" fmla="*/ 10 w 85"/>
                    <a:gd name="T43" fmla="*/ 51 h 59"/>
                    <a:gd name="T44" fmla="*/ 14 w 85"/>
                    <a:gd name="T45" fmla="*/ 47 h 59"/>
                    <a:gd name="T46" fmla="*/ 18 w 85"/>
                    <a:gd name="T47" fmla="*/ 44 h 59"/>
                    <a:gd name="T48" fmla="*/ 21 w 85"/>
                    <a:gd name="T49" fmla="*/ 40 h 59"/>
                    <a:gd name="T50" fmla="*/ 27 w 85"/>
                    <a:gd name="T51" fmla="*/ 34 h 59"/>
                    <a:gd name="T52" fmla="*/ 34 w 85"/>
                    <a:gd name="T53" fmla="*/ 29 h 59"/>
                    <a:gd name="T54" fmla="*/ 43 w 85"/>
                    <a:gd name="T55" fmla="*/ 21 h 59"/>
                    <a:gd name="T56" fmla="*/ 48 w 85"/>
                    <a:gd name="T57" fmla="*/ 16 h 59"/>
                    <a:gd name="T58" fmla="*/ 52 w 85"/>
                    <a:gd name="T59" fmla="*/ 13 h 59"/>
                    <a:gd name="T60" fmla="*/ 55 w 85"/>
                    <a:gd name="T61" fmla="*/ 10 h 59"/>
                    <a:gd name="T62" fmla="*/ 60 w 85"/>
                    <a:gd name="T63" fmla="*/ 7 h 59"/>
                    <a:gd name="T64" fmla="*/ 64 w 85"/>
                    <a:gd name="T65" fmla="*/ 5 h 59"/>
                    <a:gd name="T66" fmla="*/ 68 w 85"/>
                    <a:gd name="T67" fmla="*/ 4 h 59"/>
                    <a:gd name="T68" fmla="*/ 73 w 85"/>
                    <a:gd name="T69" fmla="*/ 3 h 59"/>
                    <a:gd name="T70" fmla="*/ 76 w 85"/>
                    <a:gd name="T71" fmla="*/ 1 h 59"/>
                    <a:gd name="T72" fmla="*/ 80 w 85"/>
                    <a:gd name="T73" fmla="*/ 0 h 59"/>
                    <a:gd name="T74" fmla="*/ 84 w 85"/>
                    <a:gd name="T75" fmla="*/ 0 h 59"/>
                    <a:gd name="T76" fmla="*/ 83 w 85"/>
                    <a:gd name="T77" fmla="*/ 5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85" h="59">
                      <a:moveTo>
                        <a:pt x="83" y="5"/>
                      </a:moveTo>
                      <a:lnTo>
                        <a:pt x="81" y="8"/>
                      </a:lnTo>
                      <a:lnTo>
                        <a:pt x="78" y="13"/>
                      </a:lnTo>
                      <a:lnTo>
                        <a:pt x="77" y="15"/>
                      </a:lnTo>
                      <a:lnTo>
                        <a:pt x="73" y="19"/>
                      </a:lnTo>
                      <a:lnTo>
                        <a:pt x="69" y="23"/>
                      </a:lnTo>
                      <a:lnTo>
                        <a:pt x="66" y="25"/>
                      </a:lnTo>
                      <a:lnTo>
                        <a:pt x="61" y="30"/>
                      </a:lnTo>
                      <a:lnTo>
                        <a:pt x="56" y="34"/>
                      </a:lnTo>
                      <a:lnTo>
                        <a:pt x="52" y="36"/>
                      </a:lnTo>
                      <a:lnTo>
                        <a:pt x="49" y="39"/>
                      </a:lnTo>
                      <a:lnTo>
                        <a:pt x="43" y="42"/>
                      </a:lnTo>
                      <a:lnTo>
                        <a:pt x="39" y="44"/>
                      </a:lnTo>
                      <a:lnTo>
                        <a:pt x="33" y="47"/>
                      </a:lnTo>
                      <a:lnTo>
                        <a:pt x="26" y="50"/>
                      </a:lnTo>
                      <a:lnTo>
                        <a:pt x="20" y="53"/>
                      </a:lnTo>
                      <a:lnTo>
                        <a:pt x="15" y="53"/>
                      </a:lnTo>
                      <a:lnTo>
                        <a:pt x="10" y="55"/>
                      </a:lnTo>
                      <a:lnTo>
                        <a:pt x="6" y="57"/>
                      </a:lnTo>
                      <a:lnTo>
                        <a:pt x="0" y="58"/>
                      </a:lnTo>
                      <a:lnTo>
                        <a:pt x="6" y="54"/>
                      </a:lnTo>
                      <a:lnTo>
                        <a:pt x="10" y="51"/>
                      </a:lnTo>
                      <a:lnTo>
                        <a:pt x="14" y="47"/>
                      </a:lnTo>
                      <a:lnTo>
                        <a:pt x="18" y="44"/>
                      </a:lnTo>
                      <a:lnTo>
                        <a:pt x="21" y="40"/>
                      </a:lnTo>
                      <a:lnTo>
                        <a:pt x="27" y="34"/>
                      </a:lnTo>
                      <a:lnTo>
                        <a:pt x="34" y="29"/>
                      </a:lnTo>
                      <a:lnTo>
                        <a:pt x="43" y="21"/>
                      </a:lnTo>
                      <a:lnTo>
                        <a:pt x="48" y="16"/>
                      </a:lnTo>
                      <a:lnTo>
                        <a:pt x="52" y="13"/>
                      </a:lnTo>
                      <a:lnTo>
                        <a:pt x="55" y="10"/>
                      </a:lnTo>
                      <a:lnTo>
                        <a:pt x="60" y="7"/>
                      </a:lnTo>
                      <a:lnTo>
                        <a:pt x="64" y="5"/>
                      </a:lnTo>
                      <a:lnTo>
                        <a:pt x="68" y="4"/>
                      </a:lnTo>
                      <a:lnTo>
                        <a:pt x="73" y="3"/>
                      </a:lnTo>
                      <a:lnTo>
                        <a:pt x="76" y="1"/>
                      </a:lnTo>
                      <a:lnTo>
                        <a:pt x="80" y="0"/>
                      </a:lnTo>
                      <a:lnTo>
                        <a:pt x="84" y="0"/>
                      </a:lnTo>
                      <a:lnTo>
                        <a:pt x="83" y="5"/>
                      </a:lnTo>
                    </a:path>
                  </a:pathLst>
                </a:custGeom>
                <a:solidFill>
                  <a:srgbClr val="FF6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65" name="Freeform 209">
                  <a:extLst>
                    <a:ext uri="{FF2B5EF4-FFF2-40B4-BE49-F238E27FC236}">
                      <a16:creationId xmlns:a16="http://schemas.microsoft.com/office/drawing/2014/main" id="{DAFF49DD-68F4-8E1A-8D52-5279A05A95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4" y="3829"/>
                  <a:ext cx="60" cy="23"/>
                </a:xfrm>
                <a:custGeom>
                  <a:avLst/>
                  <a:gdLst>
                    <a:gd name="T0" fmla="*/ 57 w 60"/>
                    <a:gd name="T1" fmla="*/ 2 h 23"/>
                    <a:gd name="T2" fmla="*/ 55 w 60"/>
                    <a:gd name="T3" fmla="*/ 3 h 23"/>
                    <a:gd name="T4" fmla="*/ 52 w 60"/>
                    <a:gd name="T5" fmla="*/ 6 h 23"/>
                    <a:gd name="T6" fmla="*/ 48 w 60"/>
                    <a:gd name="T7" fmla="*/ 8 h 23"/>
                    <a:gd name="T8" fmla="*/ 44 w 60"/>
                    <a:gd name="T9" fmla="*/ 9 h 23"/>
                    <a:gd name="T10" fmla="*/ 41 w 60"/>
                    <a:gd name="T11" fmla="*/ 11 h 23"/>
                    <a:gd name="T12" fmla="*/ 36 w 60"/>
                    <a:gd name="T13" fmla="*/ 13 h 23"/>
                    <a:gd name="T14" fmla="*/ 33 w 60"/>
                    <a:gd name="T15" fmla="*/ 15 h 23"/>
                    <a:gd name="T16" fmla="*/ 25 w 60"/>
                    <a:gd name="T17" fmla="*/ 17 h 23"/>
                    <a:gd name="T18" fmla="*/ 20 w 60"/>
                    <a:gd name="T19" fmla="*/ 19 h 23"/>
                    <a:gd name="T20" fmla="*/ 14 w 60"/>
                    <a:gd name="T21" fmla="*/ 20 h 23"/>
                    <a:gd name="T22" fmla="*/ 8 w 60"/>
                    <a:gd name="T23" fmla="*/ 21 h 23"/>
                    <a:gd name="T24" fmla="*/ 0 w 60"/>
                    <a:gd name="T25" fmla="*/ 22 h 23"/>
                    <a:gd name="T26" fmla="*/ 9 w 60"/>
                    <a:gd name="T27" fmla="*/ 18 h 23"/>
                    <a:gd name="T28" fmla="*/ 14 w 60"/>
                    <a:gd name="T29" fmla="*/ 16 h 23"/>
                    <a:gd name="T30" fmla="*/ 26 w 60"/>
                    <a:gd name="T31" fmla="*/ 10 h 23"/>
                    <a:gd name="T32" fmla="*/ 32 w 60"/>
                    <a:gd name="T33" fmla="*/ 8 h 23"/>
                    <a:gd name="T34" fmla="*/ 37 w 60"/>
                    <a:gd name="T35" fmla="*/ 5 h 23"/>
                    <a:gd name="T36" fmla="*/ 40 w 60"/>
                    <a:gd name="T37" fmla="*/ 3 h 23"/>
                    <a:gd name="T38" fmla="*/ 44 w 60"/>
                    <a:gd name="T39" fmla="*/ 3 h 23"/>
                    <a:gd name="T40" fmla="*/ 48 w 60"/>
                    <a:gd name="T41" fmla="*/ 2 h 23"/>
                    <a:gd name="T42" fmla="*/ 52 w 60"/>
                    <a:gd name="T43" fmla="*/ 2 h 23"/>
                    <a:gd name="T44" fmla="*/ 55 w 60"/>
                    <a:gd name="T45" fmla="*/ 2 h 23"/>
                    <a:gd name="T46" fmla="*/ 59 w 60"/>
                    <a:gd name="T47" fmla="*/ 0 h 23"/>
                    <a:gd name="T48" fmla="*/ 57 w 60"/>
                    <a:gd name="T49" fmla="*/ 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0" h="23">
                      <a:moveTo>
                        <a:pt x="57" y="2"/>
                      </a:moveTo>
                      <a:lnTo>
                        <a:pt x="55" y="3"/>
                      </a:lnTo>
                      <a:lnTo>
                        <a:pt x="52" y="6"/>
                      </a:lnTo>
                      <a:lnTo>
                        <a:pt x="48" y="8"/>
                      </a:lnTo>
                      <a:lnTo>
                        <a:pt x="44" y="9"/>
                      </a:lnTo>
                      <a:lnTo>
                        <a:pt x="41" y="11"/>
                      </a:lnTo>
                      <a:lnTo>
                        <a:pt x="36" y="13"/>
                      </a:lnTo>
                      <a:lnTo>
                        <a:pt x="33" y="15"/>
                      </a:lnTo>
                      <a:lnTo>
                        <a:pt x="25" y="17"/>
                      </a:lnTo>
                      <a:lnTo>
                        <a:pt x="20" y="19"/>
                      </a:lnTo>
                      <a:lnTo>
                        <a:pt x="14" y="20"/>
                      </a:lnTo>
                      <a:lnTo>
                        <a:pt x="8" y="21"/>
                      </a:lnTo>
                      <a:lnTo>
                        <a:pt x="0" y="22"/>
                      </a:lnTo>
                      <a:lnTo>
                        <a:pt x="9" y="18"/>
                      </a:lnTo>
                      <a:lnTo>
                        <a:pt x="14" y="16"/>
                      </a:lnTo>
                      <a:lnTo>
                        <a:pt x="26" y="10"/>
                      </a:lnTo>
                      <a:lnTo>
                        <a:pt x="32" y="8"/>
                      </a:lnTo>
                      <a:lnTo>
                        <a:pt x="37" y="5"/>
                      </a:lnTo>
                      <a:lnTo>
                        <a:pt x="40" y="3"/>
                      </a:lnTo>
                      <a:lnTo>
                        <a:pt x="44" y="3"/>
                      </a:lnTo>
                      <a:lnTo>
                        <a:pt x="48" y="2"/>
                      </a:lnTo>
                      <a:lnTo>
                        <a:pt x="52" y="2"/>
                      </a:lnTo>
                      <a:lnTo>
                        <a:pt x="55" y="2"/>
                      </a:lnTo>
                      <a:lnTo>
                        <a:pt x="59" y="0"/>
                      </a:lnTo>
                      <a:lnTo>
                        <a:pt x="57" y="2"/>
                      </a:lnTo>
                    </a:path>
                  </a:pathLst>
                </a:custGeom>
                <a:solidFill>
                  <a:srgbClr val="FF602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66" name="Freeform 210">
                  <a:extLst>
                    <a:ext uri="{FF2B5EF4-FFF2-40B4-BE49-F238E27FC236}">
                      <a16:creationId xmlns:a16="http://schemas.microsoft.com/office/drawing/2014/main" id="{1CADE348-3979-6DC8-17A7-C0E5016964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7" y="3834"/>
                  <a:ext cx="47" cy="17"/>
                </a:xfrm>
                <a:custGeom>
                  <a:avLst/>
                  <a:gdLst>
                    <a:gd name="T0" fmla="*/ 42 w 47"/>
                    <a:gd name="T1" fmla="*/ 3 h 17"/>
                    <a:gd name="T2" fmla="*/ 38 w 47"/>
                    <a:gd name="T3" fmla="*/ 4 h 17"/>
                    <a:gd name="T4" fmla="*/ 34 w 47"/>
                    <a:gd name="T5" fmla="*/ 6 h 17"/>
                    <a:gd name="T6" fmla="*/ 30 w 47"/>
                    <a:gd name="T7" fmla="*/ 9 h 17"/>
                    <a:gd name="T8" fmla="*/ 27 w 47"/>
                    <a:gd name="T9" fmla="*/ 11 h 17"/>
                    <a:gd name="T10" fmla="*/ 23 w 47"/>
                    <a:gd name="T11" fmla="*/ 12 h 17"/>
                    <a:gd name="T12" fmla="*/ 19 w 47"/>
                    <a:gd name="T13" fmla="*/ 14 h 17"/>
                    <a:gd name="T14" fmla="*/ 15 w 47"/>
                    <a:gd name="T15" fmla="*/ 16 h 17"/>
                    <a:gd name="T16" fmla="*/ 12 w 47"/>
                    <a:gd name="T17" fmla="*/ 16 h 17"/>
                    <a:gd name="T18" fmla="*/ 7 w 47"/>
                    <a:gd name="T19" fmla="*/ 16 h 17"/>
                    <a:gd name="T20" fmla="*/ 0 w 47"/>
                    <a:gd name="T21" fmla="*/ 14 h 17"/>
                    <a:gd name="T22" fmla="*/ 8 w 47"/>
                    <a:gd name="T23" fmla="*/ 12 h 17"/>
                    <a:gd name="T24" fmla="*/ 15 w 47"/>
                    <a:gd name="T25" fmla="*/ 12 h 17"/>
                    <a:gd name="T26" fmla="*/ 22 w 47"/>
                    <a:gd name="T27" fmla="*/ 9 h 17"/>
                    <a:gd name="T28" fmla="*/ 27 w 47"/>
                    <a:gd name="T29" fmla="*/ 6 h 17"/>
                    <a:gd name="T30" fmla="*/ 32 w 47"/>
                    <a:gd name="T31" fmla="*/ 4 h 17"/>
                    <a:gd name="T32" fmla="*/ 38 w 47"/>
                    <a:gd name="T33" fmla="*/ 1 h 17"/>
                    <a:gd name="T34" fmla="*/ 42 w 47"/>
                    <a:gd name="T35" fmla="*/ 1 h 17"/>
                    <a:gd name="T36" fmla="*/ 46 w 47"/>
                    <a:gd name="T37" fmla="*/ 0 h 17"/>
                    <a:gd name="T38" fmla="*/ 42 w 47"/>
                    <a:gd name="T39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7" h="17">
                      <a:moveTo>
                        <a:pt x="42" y="3"/>
                      </a:moveTo>
                      <a:lnTo>
                        <a:pt x="38" y="4"/>
                      </a:lnTo>
                      <a:lnTo>
                        <a:pt x="34" y="6"/>
                      </a:lnTo>
                      <a:lnTo>
                        <a:pt x="30" y="9"/>
                      </a:lnTo>
                      <a:lnTo>
                        <a:pt x="27" y="11"/>
                      </a:lnTo>
                      <a:lnTo>
                        <a:pt x="23" y="12"/>
                      </a:lnTo>
                      <a:lnTo>
                        <a:pt x="19" y="14"/>
                      </a:lnTo>
                      <a:lnTo>
                        <a:pt x="15" y="16"/>
                      </a:lnTo>
                      <a:lnTo>
                        <a:pt x="12" y="16"/>
                      </a:lnTo>
                      <a:lnTo>
                        <a:pt x="7" y="16"/>
                      </a:lnTo>
                      <a:lnTo>
                        <a:pt x="0" y="14"/>
                      </a:lnTo>
                      <a:lnTo>
                        <a:pt x="8" y="12"/>
                      </a:lnTo>
                      <a:lnTo>
                        <a:pt x="15" y="12"/>
                      </a:lnTo>
                      <a:lnTo>
                        <a:pt x="22" y="9"/>
                      </a:lnTo>
                      <a:lnTo>
                        <a:pt x="27" y="6"/>
                      </a:lnTo>
                      <a:lnTo>
                        <a:pt x="32" y="4"/>
                      </a:lnTo>
                      <a:lnTo>
                        <a:pt x="38" y="1"/>
                      </a:lnTo>
                      <a:lnTo>
                        <a:pt x="42" y="1"/>
                      </a:lnTo>
                      <a:lnTo>
                        <a:pt x="46" y="0"/>
                      </a:lnTo>
                      <a:lnTo>
                        <a:pt x="42" y="3"/>
                      </a:lnTo>
                    </a:path>
                  </a:pathLst>
                </a:custGeom>
                <a:solidFill>
                  <a:srgbClr val="FF602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67" name="Freeform 211">
                  <a:extLst>
                    <a:ext uri="{FF2B5EF4-FFF2-40B4-BE49-F238E27FC236}">
                      <a16:creationId xmlns:a16="http://schemas.microsoft.com/office/drawing/2014/main" id="{B2560E79-975C-6404-EAD6-435D206F02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" y="3594"/>
                  <a:ext cx="193" cy="125"/>
                </a:xfrm>
                <a:custGeom>
                  <a:avLst/>
                  <a:gdLst>
                    <a:gd name="T0" fmla="*/ 10 w 193"/>
                    <a:gd name="T1" fmla="*/ 35 h 125"/>
                    <a:gd name="T2" fmla="*/ 18 w 193"/>
                    <a:gd name="T3" fmla="*/ 30 h 125"/>
                    <a:gd name="T4" fmla="*/ 25 w 193"/>
                    <a:gd name="T5" fmla="*/ 23 h 125"/>
                    <a:gd name="T6" fmla="*/ 32 w 193"/>
                    <a:gd name="T7" fmla="*/ 15 h 125"/>
                    <a:gd name="T8" fmla="*/ 40 w 193"/>
                    <a:gd name="T9" fmla="*/ 10 h 125"/>
                    <a:gd name="T10" fmla="*/ 48 w 193"/>
                    <a:gd name="T11" fmla="*/ 5 h 125"/>
                    <a:gd name="T12" fmla="*/ 57 w 193"/>
                    <a:gd name="T13" fmla="*/ 1 h 125"/>
                    <a:gd name="T14" fmla="*/ 66 w 193"/>
                    <a:gd name="T15" fmla="*/ 0 h 125"/>
                    <a:gd name="T16" fmla="*/ 74 w 193"/>
                    <a:gd name="T17" fmla="*/ 2 h 125"/>
                    <a:gd name="T18" fmla="*/ 84 w 193"/>
                    <a:gd name="T19" fmla="*/ 6 h 125"/>
                    <a:gd name="T20" fmla="*/ 97 w 193"/>
                    <a:gd name="T21" fmla="*/ 10 h 125"/>
                    <a:gd name="T22" fmla="*/ 112 w 193"/>
                    <a:gd name="T23" fmla="*/ 19 h 125"/>
                    <a:gd name="T24" fmla="*/ 126 w 193"/>
                    <a:gd name="T25" fmla="*/ 27 h 125"/>
                    <a:gd name="T26" fmla="*/ 137 w 193"/>
                    <a:gd name="T27" fmla="*/ 34 h 125"/>
                    <a:gd name="T28" fmla="*/ 145 w 193"/>
                    <a:gd name="T29" fmla="*/ 40 h 125"/>
                    <a:gd name="T30" fmla="*/ 157 w 193"/>
                    <a:gd name="T31" fmla="*/ 47 h 125"/>
                    <a:gd name="T32" fmla="*/ 169 w 193"/>
                    <a:gd name="T33" fmla="*/ 54 h 125"/>
                    <a:gd name="T34" fmla="*/ 177 w 193"/>
                    <a:gd name="T35" fmla="*/ 61 h 125"/>
                    <a:gd name="T36" fmla="*/ 185 w 193"/>
                    <a:gd name="T37" fmla="*/ 68 h 125"/>
                    <a:gd name="T38" fmla="*/ 191 w 193"/>
                    <a:gd name="T39" fmla="*/ 76 h 125"/>
                    <a:gd name="T40" fmla="*/ 191 w 193"/>
                    <a:gd name="T41" fmla="*/ 84 h 125"/>
                    <a:gd name="T42" fmla="*/ 185 w 193"/>
                    <a:gd name="T43" fmla="*/ 88 h 125"/>
                    <a:gd name="T44" fmla="*/ 179 w 193"/>
                    <a:gd name="T45" fmla="*/ 92 h 125"/>
                    <a:gd name="T46" fmla="*/ 177 w 193"/>
                    <a:gd name="T47" fmla="*/ 96 h 125"/>
                    <a:gd name="T48" fmla="*/ 180 w 193"/>
                    <a:gd name="T49" fmla="*/ 124 h 125"/>
                    <a:gd name="T50" fmla="*/ 169 w 193"/>
                    <a:gd name="T51" fmla="*/ 108 h 125"/>
                    <a:gd name="T52" fmla="*/ 154 w 193"/>
                    <a:gd name="T53" fmla="*/ 93 h 125"/>
                    <a:gd name="T54" fmla="*/ 141 w 193"/>
                    <a:gd name="T55" fmla="*/ 82 h 125"/>
                    <a:gd name="T56" fmla="*/ 129 w 193"/>
                    <a:gd name="T57" fmla="*/ 75 h 125"/>
                    <a:gd name="T58" fmla="*/ 112 w 193"/>
                    <a:gd name="T59" fmla="*/ 71 h 125"/>
                    <a:gd name="T60" fmla="*/ 102 w 193"/>
                    <a:gd name="T61" fmla="*/ 69 h 125"/>
                    <a:gd name="T62" fmla="*/ 102 w 193"/>
                    <a:gd name="T63" fmla="*/ 72 h 125"/>
                    <a:gd name="T64" fmla="*/ 108 w 193"/>
                    <a:gd name="T65" fmla="*/ 78 h 125"/>
                    <a:gd name="T66" fmla="*/ 81 w 193"/>
                    <a:gd name="T67" fmla="*/ 74 h 125"/>
                    <a:gd name="T68" fmla="*/ 59 w 193"/>
                    <a:gd name="T69" fmla="*/ 73 h 125"/>
                    <a:gd name="T70" fmla="*/ 40 w 193"/>
                    <a:gd name="T71" fmla="*/ 78 h 125"/>
                    <a:gd name="T72" fmla="*/ 18 w 193"/>
                    <a:gd name="T73" fmla="*/ 87 h 125"/>
                    <a:gd name="T74" fmla="*/ 2 w 193"/>
                    <a:gd name="T75" fmla="*/ 96 h 125"/>
                    <a:gd name="T76" fmla="*/ 1 w 193"/>
                    <a:gd name="T77" fmla="*/ 88 h 125"/>
                    <a:gd name="T78" fmla="*/ 0 w 193"/>
                    <a:gd name="T79" fmla="*/ 80 h 125"/>
                    <a:gd name="T80" fmla="*/ 2 w 193"/>
                    <a:gd name="T81" fmla="*/ 73 h 125"/>
                    <a:gd name="T82" fmla="*/ 6 w 193"/>
                    <a:gd name="T83" fmla="*/ 66 h 125"/>
                    <a:gd name="T84" fmla="*/ 9 w 193"/>
                    <a:gd name="T85" fmla="*/ 57 h 125"/>
                    <a:gd name="T86" fmla="*/ 10 w 193"/>
                    <a:gd name="T87" fmla="*/ 47 h 125"/>
                    <a:gd name="T88" fmla="*/ 10 w 193"/>
                    <a:gd name="T89" fmla="*/ 40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3" h="125">
                      <a:moveTo>
                        <a:pt x="5" y="36"/>
                      </a:moveTo>
                      <a:lnTo>
                        <a:pt x="10" y="35"/>
                      </a:lnTo>
                      <a:lnTo>
                        <a:pt x="14" y="32"/>
                      </a:lnTo>
                      <a:lnTo>
                        <a:pt x="18" y="30"/>
                      </a:lnTo>
                      <a:lnTo>
                        <a:pt x="22" y="26"/>
                      </a:lnTo>
                      <a:lnTo>
                        <a:pt x="25" y="23"/>
                      </a:lnTo>
                      <a:lnTo>
                        <a:pt x="29" y="19"/>
                      </a:lnTo>
                      <a:lnTo>
                        <a:pt x="32" y="15"/>
                      </a:lnTo>
                      <a:lnTo>
                        <a:pt x="36" y="12"/>
                      </a:lnTo>
                      <a:lnTo>
                        <a:pt x="40" y="10"/>
                      </a:lnTo>
                      <a:lnTo>
                        <a:pt x="44" y="7"/>
                      </a:lnTo>
                      <a:lnTo>
                        <a:pt x="48" y="5"/>
                      </a:lnTo>
                      <a:lnTo>
                        <a:pt x="52" y="2"/>
                      </a:lnTo>
                      <a:lnTo>
                        <a:pt x="57" y="1"/>
                      </a:lnTo>
                      <a:lnTo>
                        <a:pt x="61" y="0"/>
                      </a:lnTo>
                      <a:lnTo>
                        <a:pt x="66" y="0"/>
                      </a:lnTo>
                      <a:lnTo>
                        <a:pt x="69" y="1"/>
                      </a:lnTo>
                      <a:lnTo>
                        <a:pt x="74" y="2"/>
                      </a:lnTo>
                      <a:lnTo>
                        <a:pt x="80" y="4"/>
                      </a:lnTo>
                      <a:lnTo>
                        <a:pt x="84" y="6"/>
                      </a:lnTo>
                      <a:lnTo>
                        <a:pt x="91" y="8"/>
                      </a:lnTo>
                      <a:lnTo>
                        <a:pt x="97" y="10"/>
                      </a:lnTo>
                      <a:lnTo>
                        <a:pt x="103" y="14"/>
                      </a:lnTo>
                      <a:lnTo>
                        <a:pt x="112" y="19"/>
                      </a:lnTo>
                      <a:lnTo>
                        <a:pt x="120" y="24"/>
                      </a:lnTo>
                      <a:lnTo>
                        <a:pt x="126" y="27"/>
                      </a:lnTo>
                      <a:lnTo>
                        <a:pt x="132" y="31"/>
                      </a:lnTo>
                      <a:lnTo>
                        <a:pt x="137" y="34"/>
                      </a:lnTo>
                      <a:lnTo>
                        <a:pt x="142" y="37"/>
                      </a:lnTo>
                      <a:lnTo>
                        <a:pt x="145" y="40"/>
                      </a:lnTo>
                      <a:lnTo>
                        <a:pt x="151" y="43"/>
                      </a:lnTo>
                      <a:lnTo>
                        <a:pt x="157" y="47"/>
                      </a:lnTo>
                      <a:lnTo>
                        <a:pt x="162" y="51"/>
                      </a:lnTo>
                      <a:lnTo>
                        <a:pt x="169" y="54"/>
                      </a:lnTo>
                      <a:lnTo>
                        <a:pt x="174" y="58"/>
                      </a:lnTo>
                      <a:lnTo>
                        <a:pt x="177" y="61"/>
                      </a:lnTo>
                      <a:lnTo>
                        <a:pt x="181" y="64"/>
                      </a:lnTo>
                      <a:lnTo>
                        <a:pt x="185" y="68"/>
                      </a:lnTo>
                      <a:lnTo>
                        <a:pt x="188" y="72"/>
                      </a:lnTo>
                      <a:lnTo>
                        <a:pt x="191" y="76"/>
                      </a:lnTo>
                      <a:lnTo>
                        <a:pt x="192" y="80"/>
                      </a:lnTo>
                      <a:lnTo>
                        <a:pt x="191" y="84"/>
                      </a:lnTo>
                      <a:lnTo>
                        <a:pt x="189" y="86"/>
                      </a:lnTo>
                      <a:lnTo>
                        <a:pt x="185" y="88"/>
                      </a:lnTo>
                      <a:lnTo>
                        <a:pt x="182" y="90"/>
                      </a:lnTo>
                      <a:lnTo>
                        <a:pt x="179" y="92"/>
                      </a:lnTo>
                      <a:lnTo>
                        <a:pt x="177" y="93"/>
                      </a:lnTo>
                      <a:lnTo>
                        <a:pt x="177" y="96"/>
                      </a:lnTo>
                      <a:lnTo>
                        <a:pt x="177" y="98"/>
                      </a:lnTo>
                      <a:lnTo>
                        <a:pt x="180" y="124"/>
                      </a:lnTo>
                      <a:lnTo>
                        <a:pt x="174" y="114"/>
                      </a:lnTo>
                      <a:lnTo>
                        <a:pt x="169" y="108"/>
                      </a:lnTo>
                      <a:lnTo>
                        <a:pt x="163" y="102"/>
                      </a:lnTo>
                      <a:lnTo>
                        <a:pt x="154" y="93"/>
                      </a:lnTo>
                      <a:lnTo>
                        <a:pt x="146" y="87"/>
                      </a:lnTo>
                      <a:lnTo>
                        <a:pt x="141" y="82"/>
                      </a:lnTo>
                      <a:lnTo>
                        <a:pt x="135" y="79"/>
                      </a:lnTo>
                      <a:lnTo>
                        <a:pt x="129" y="75"/>
                      </a:lnTo>
                      <a:lnTo>
                        <a:pt x="121" y="72"/>
                      </a:lnTo>
                      <a:lnTo>
                        <a:pt x="112" y="71"/>
                      </a:lnTo>
                      <a:lnTo>
                        <a:pt x="105" y="70"/>
                      </a:lnTo>
                      <a:lnTo>
                        <a:pt x="102" y="69"/>
                      </a:lnTo>
                      <a:lnTo>
                        <a:pt x="101" y="71"/>
                      </a:lnTo>
                      <a:lnTo>
                        <a:pt x="102" y="72"/>
                      </a:lnTo>
                      <a:lnTo>
                        <a:pt x="103" y="73"/>
                      </a:lnTo>
                      <a:lnTo>
                        <a:pt x="108" y="78"/>
                      </a:lnTo>
                      <a:lnTo>
                        <a:pt x="94" y="75"/>
                      </a:lnTo>
                      <a:lnTo>
                        <a:pt x="81" y="74"/>
                      </a:lnTo>
                      <a:lnTo>
                        <a:pt x="70" y="73"/>
                      </a:lnTo>
                      <a:lnTo>
                        <a:pt x="59" y="73"/>
                      </a:lnTo>
                      <a:lnTo>
                        <a:pt x="50" y="75"/>
                      </a:lnTo>
                      <a:lnTo>
                        <a:pt x="40" y="78"/>
                      </a:lnTo>
                      <a:lnTo>
                        <a:pt x="28" y="82"/>
                      </a:lnTo>
                      <a:lnTo>
                        <a:pt x="18" y="87"/>
                      </a:lnTo>
                      <a:lnTo>
                        <a:pt x="11" y="92"/>
                      </a:lnTo>
                      <a:lnTo>
                        <a:pt x="2" y="96"/>
                      </a:lnTo>
                      <a:lnTo>
                        <a:pt x="2" y="92"/>
                      </a:lnTo>
                      <a:lnTo>
                        <a:pt x="1" y="88"/>
                      </a:lnTo>
                      <a:lnTo>
                        <a:pt x="0" y="84"/>
                      </a:lnTo>
                      <a:lnTo>
                        <a:pt x="0" y="80"/>
                      </a:lnTo>
                      <a:lnTo>
                        <a:pt x="1" y="76"/>
                      </a:lnTo>
                      <a:lnTo>
                        <a:pt x="2" y="73"/>
                      </a:lnTo>
                      <a:lnTo>
                        <a:pt x="4" y="70"/>
                      </a:lnTo>
                      <a:lnTo>
                        <a:pt x="6" y="66"/>
                      </a:lnTo>
                      <a:lnTo>
                        <a:pt x="8" y="62"/>
                      </a:lnTo>
                      <a:lnTo>
                        <a:pt x="9" y="57"/>
                      </a:lnTo>
                      <a:lnTo>
                        <a:pt x="10" y="52"/>
                      </a:lnTo>
                      <a:lnTo>
                        <a:pt x="10" y="47"/>
                      </a:lnTo>
                      <a:lnTo>
                        <a:pt x="10" y="43"/>
                      </a:lnTo>
                      <a:lnTo>
                        <a:pt x="10" y="40"/>
                      </a:lnTo>
                      <a:lnTo>
                        <a:pt x="5" y="3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68" name="Freeform 212">
                  <a:extLst>
                    <a:ext uri="{FF2B5EF4-FFF2-40B4-BE49-F238E27FC236}">
                      <a16:creationId xmlns:a16="http://schemas.microsoft.com/office/drawing/2014/main" id="{F3E744DD-85E8-C373-4D5A-739F13CD91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" y="3677"/>
                  <a:ext cx="161" cy="147"/>
                </a:xfrm>
                <a:custGeom>
                  <a:avLst/>
                  <a:gdLst>
                    <a:gd name="T0" fmla="*/ 15 w 161"/>
                    <a:gd name="T1" fmla="*/ 22 h 147"/>
                    <a:gd name="T2" fmla="*/ 30 w 161"/>
                    <a:gd name="T3" fmla="*/ 13 h 147"/>
                    <a:gd name="T4" fmla="*/ 45 w 161"/>
                    <a:gd name="T5" fmla="*/ 7 h 147"/>
                    <a:gd name="T6" fmla="*/ 57 w 161"/>
                    <a:gd name="T7" fmla="*/ 2 h 147"/>
                    <a:gd name="T8" fmla="*/ 70 w 161"/>
                    <a:gd name="T9" fmla="*/ 0 h 147"/>
                    <a:gd name="T10" fmla="*/ 83 w 161"/>
                    <a:gd name="T11" fmla="*/ 0 h 147"/>
                    <a:gd name="T12" fmla="*/ 97 w 161"/>
                    <a:gd name="T13" fmla="*/ 1 h 147"/>
                    <a:gd name="T14" fmla="*/ 116 w 161"/>
                    <a:gd name="T15" fmla="*/ 3 h 147"/>
                    <a:gd name="T16" fmla="*/ 129 w 161"/>
                    <a:gd name="T17" fmla="*/ 10 h 147"/>
                    <a:gd name="T18" fmla="*/ 137 w 161"/>
                    <a:gd name="T19" fmla="*/ 19 h 147"/>
                    <a:gd name="T20" fmla="*/ 144 w 161"/>
                    <a:gd name="T21" fmla="*/ 31 h 147"/>
                    <a:gd name="T22" fmla="*/ 148 w 161"/>
                    <a:gd name="T23" fmla="*/ 47 h 147"/>
                    <a:gd name="T24" fmla="*/ 150 w 161"/>
                    <a:gd name="T25" fmla="*/ 56 h 147"/>
                    <a:gd name="T26" fmla="*/ 155 w 161"/>
                    <a:gd name="T27" fmla="*/ 63 h 147"/>
                    <a:gd name="T28" fmla="*/ 157 w 161"/>
                    <a:gd name="T29" fmla="*/ 69 h 147"/>
                    <a:gd name="T30" fmla="*/ 153 w 161"/>
                    <a:gd name="T31" fmla="*/ 76 h 147"/>
                    <a:gd name="T32" fmla="*/ 150 w 161"/>
                    <a:gd name="T33" fmla="*/ 84 h 147"/>
                    <a:gd name="T34" fmla="*/ 149 w 161"/>
                    <a:gd name="T35" fmla="*/ 92 h 147"/>
                    <a:gd name="T36" fmla="*/ 150 w 161"/>
                    <a:gd name="T37" fmla="*/ 101 h 147"/>
                    <a:gd name="T38" fmla="*/ 157 w 161"/>
                    <a:gd name="T39" fmla="*/ 113 h 147"/>
                    <a:gd name="T40" fmla="*/ 147 w 161"/>
                    <a:gd name="T41" fmla="*/ 116 h 147"/>
                    <a:gd name="T42" fmla="*/ 138 w 161"/>
                    <a:gd name="T43" fmla="*/ 121 h 147"/>
                    <a:gd name="T44" fmla="*/ 129 w 161"/>
                    <a:gd name="T45" fmla="*/ 127 h 147"/>
                    <a:gd name="T46" fmla="*/ 119 w 161"/>
                    <a:gd name="T47" fmla="*/ 134 h 147"/>
                    <a:gd name="T48" fmla="*/ 104 w 161"/>
                    <a:gd name="T49" fmla="*/ 140 h 147"/>
                    <a:gd name="T50" fmla="*/ 92 w 161"/>
                    <a:gd name="T51" fmla="*/ 144 h 147"/>
                    <a:gd name="T52" fmla="*/ 77 w 161"/>
                    <a:gd name="T53" fmla="*/ 146 h 147"/>
                    <a:gd name="T54" fmla="*/ 63 w 161"/>
                    <a:gd name="T55" fmla="*/ 145 h 147"/>
                    <a:gd name="T56" fmla="*/ 52 w 161"/>
                    <a:gd name="T57" fmla="*/ 144 h 147"/>
                    <a:gd name="T58" fmla="*/ 40 w 161"/>
                    <a:gd name="T59" fmla="*/ 140 h 147"/>
                    <a:gd name="T60" fmla="*/ 30 w 161"/>
                    <a:gd name="T61" fmla="*/ 133 h 147"/>
                    <a:gd name="T62" fmla="*/ 14 w 161"/>
                    <a:gd name="T63" fmla="*/ 122 h 147"/>
                    <a:gd name="T64" fmla="*/ 6 w 161"/>
                    <a:gd name="T65" fmla="*/ 110 h 147"/>
                    <a:gd name="T66" fmla="*/ 4 w 161"/>
                    <a:gd name="T67" fmla="*/ 99 h 147"/>
                    <a:gd name="T68" fmla="*/ 0 w 161"/>
                    <a:gd name="T69" fmla="*/ 72 h 147"/>
                    <a:gd name="T70" fmla="*/ 0 w 161"/>
                    <a:gd name="T71" fmla="*/ 50 h 147"/>
                    <a:gd name="T72" fmla="*/ 2 w 161"/>
                    <a:gd name="T73" fmla="*/ 44 h 147"/>
                    <a:gd name="T74" fmla="*/ 4 w 161"/>
                    <a:gd name="T75" fmla="*/ 36 h 147"/>
                    <a:gd name="T76" fmla="*/ 9 w 161"/>
                    <a:gd name="T77" fmla="*/ 28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61" h="147">
                      <a:moveTo>
                        <a:pt x="9" y="28"/>
                      </a:moveTo>
                      <a:lnTo>
                        <a:pt x="15" y="22"/>
                      </a:lnTo>
                      <a:lnTo>
                        <a:pt x="22" y="18"/>
                      </a:lnTo>
                      <a:lnTo>
                        <a:pt x="30" y="13"/>
                      </a:lnTo>
                      <a:lnTo>
                        <a:pt x="37" y="11"/>
                      </a:lnTo>
                      <a:lnTo>
                        <a:pt x="45" y="7"/>
                      </a:lnTo>
                      <a:lnTo>
                        <a:pt x="51" y="4"/>
                      </a:lnTo>
                      <a:lnTo>
                        <a:pt x="57" y="2"/>
                      </a:lnTo>
                      <a:lnTo>
                        <a:pt x="65" y="1"/>
                      </a:lnTo>
                      <a:lnTo>
                        <a:pt x="70" y="0"/>
                      </a:lnTo>
                      <a:lnTo>
                        <a:pt x="76" y="0"/>
                      </a:lnTo>
                      <a:lnTo>
                        <a:pt x="83" y="0"/>
                      </a:lnTo>
                      <a:lnTo>
                        <a:pt x="90" y="0"/>
                      </a:lnTo>
                      <a:lnTo>
                        <a:pt x="97" y="1"/>
                      </a:lnTo>
                      <a:lnTo>
                        <a:pt x="106" y="2"/>
                      </a:lnTo>
                      <a:lnTo>
                        <a:pt x="116" y="3"/>
                      </a:lnTo>
                      <a:lnTo>
                        <a:pt x="123" y="4"/>
                      </a:lnTo>
                      <a:lnTo>
                        <a:pt x="129" y="10"/>
                      </a:lnTo>
                      <a:lnTo>
                        <a:pt x="134" y="14"/>
                      </a:lnTo>
                      <a:lnTo>
                        <a:pt x="137" y="19"/>
                      </a:lnTo>
                      <a:lnTo>
                        <a:pt x="141" y="25"/>
                      </a:lnTo>
                      <a:lnTo>
                        <a:pt x="144" y="31"/>
                      </a:lnTo>
                      <a:lnTo>
                        <a:pt x="147" y="39"/>
                      </a:lnTo>
                      <a:lnTo>
                        <a:pt x="148" y="47"/>
                      </a:lnTo>
                      <a:lnTo>
                        <a:pt x="149" y="52"/>
                      </a:lnTo>
                      <a:lnTo>
                        <a:pt x="150" y="56"/>
                      </a:lnTo>
                      <a:lnTo>
                        <a:pt x="152" y="60"/>
                      </a:lnTo>
                      <a:lnTo>
                        <a:pt x="155" y="63"/>
                      </a:lnTo>
                      <a:lnTo>
                        <a:pt x="160" y="66"/>
                      </a:lnTo>
                      <a:lnTo>
                        <a:pt x="157" y="69"/>
                      </a:lnTo>
                      <a:lnTo>
                        <a:pt x="155" y="72"/>
                      </a:lnTo>
                      <a:lnTo>
                        <a:pt x="153" y="76"/>
                      </a:lnTo>
                      <a:lnTo>
                        <a:pt x="151" y="80"/>
                      </a:lnTo>
                      <a:lnTo>
                        <a:pt x="150" y="84"/>
                      </a:lnTo>
                      <a:lnTo>
                        <a:pt x="149" y="88"/>
                      </a:lnTo>
                      <a:lnTo>
                        <a:pt x="149" y="92"/>
                      </a:lnTo>
                      <a:lnTo>
                        <a:pt x="149" y="97"/>
                      </a:lnTo>
                      <a:lnTo>
                        <a:pt x="150" y="101"/>
                      </a:lnTo>
                      <a:lnTo>
                        <a:pt x="151" y="106"/>
                      </a:lnTo>
                      <a:lnTo>
                        <a:pt x="157" y="113"/>
                      </a:lnTo>
                      <a:lnTo>
                        <a:pt x="151" y="114"/>
                      </a:lnTo>
                      <a:lnTo>
                        <a:pt x="147" y="116"/>
                      </a:lnTo>
                      <a:lnTo>
                        <a:pt x="143" y="118"/>
                      </a:lnTo>
                      <a:lnTo>
                        <a:pt x="138" y="121"/>
                      </a:lnTo>
                      <a:lnTo>
                        <a:pt x="134" y="123"/>
                      </a:lnTo>
                      <a:lnTo>
                        <a:pt x="129" y="127"/>
                      </a:lnTo>
                      <a:lnTo>
                        <a:pt x="123" y="130"/>
                      </a:lnTo>
                      <a:lnTo>
                        <a:pt x="119" y="134"/>
                      </a:lnTo>
                      <a:lnTo>
                        <a:pt x="113" y="136"/>
                      </a:lnTo>
                      <a:lnTo>
                        <a:pt x="104" y="140"/>
                      </a:lnTo>
                      <a:lnTo>
                        <a:pt x="98" y="143"/>
                      </a:lnTo>
                      <a:lnTo>
                        <a:pt x="92" y="144"/>
                      </a:lnTo>
                      <a:lnTo>
                        <a:pt x="84" y="145"/>
                      </a:lnTo>
                      <a:lnTo>
                        <a:pt x="77" y="146"/>
                      </a:lnTo>
                      <a:lnTo>
                        <a:pt x="68" y="146"/>
                      </a:lnTo>
                      <a:lnTo>
                        <a:pt x="63" y="145"/>
                      </a:lnTo>
                      <a:lnTo>
                        <a:pt x="57" y="145"/>
                      </a:lnTo>
                      <a:lnTo>
                        <a:pt x="52" y="144"/>
                      </a:lnTo>
                      <a:lnTo>
                        <a:pt x="46" y="142"/>
                      </a:lnTo>
                      <a:lnTo>
                        <a:pt x="40" y="140"/>
                      </a:lnTo>
                      <a:lnTo>
                        <a:pt x="36" y="137"/>
                      </a:lnTo>
                      <a:lnTo>
                        <a:pt x="30" y="133"/>
                      </a:lnTo>
                      <a:lnTo>
                        <a:pt x="23" y="129"/>
                      </a:lnTo>
                      <a:lnTo>
                        <a:pt x="14" y="122"/>
                      </a:lnTo>
                      <a:lnTo>
                        <a:pt x="9" y="115"/>
                      </a:lnTo>
                      <a:lnTo>
                        <a:pt x="6" y="110"/>
                      </a:lnTo>
                      <a:lnTo>
                        <a:pt x="3" y="104"/>
                      </a:lnTo>
                      <a:lnTo>
                        <a:pt x="4" y="99"/>
                      </a:lnTo>
                      <a:lnTo>
                        <a:pt x="0" y="91"/>
                      </a:lnTo>
                      <a:lnTo>
                        <a:pt x="0" y="72"/>
                      </a:lnTo>
                      <a:lnTo>
                        <a:pt x="0" y="62"/>
                      </a:lnTo>
                      <a:lnTo>
                        <a:pt x="0" y="50"/>
                      </a:lnTo>
                      <a:lnTo>
                        <a:pt x="0" y="47"/>
                      </a:lnTo>
                      <a:lnTo>
                        <a:pt x="2" y="44"/>
                      </a:lnTo>
                      <a:lnTo>
                        <a:pt x="2" y="38"/>
                      </a:lnTo>
                      <a:lnTo>
                        <a:pt x="4" y="36"/>
                      </a:lnTo>
                      <a:lnTo>
                        <a:pt x="7" y="31"/>
                      </a:lnTo>
                      <a:lnTo>
                        <a:pt x="9" y="28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69" name="Freeform 213">
                  <a:extLst>
                    <a:ext uri="{FF2B5EF4-FFF2-40B4-BE49-F238E27FC236}">
                      <a16:creationId xmlns:a16="http://schemas.microsoft.com/office/drawing/2014/main" id="{A64042C1-C24A-2691-502A-BFFEFC030F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1" y="3735"/>
                  <a:ext cx="78" cy="55"/>
                </a:xfrm>
                <a:custGeom>
                  <a:avLst/>
                  <a:gdLst>
                    <a:gd name="T0" fmla="*/ 32 w 78"/>
                    <a:gd name="T1" fmla="*/ 4 h 55"/>
                    <a:gd name="T2" fmla="*/ 31 w 78"/>
                    <a:gd name="T3" fmla="*/ 7 h 55"/>
                    <a:gd name="T4" fmla="*/ 27 w 78"/>
                    <a:gd name="T5" fmla="*/ 11 h 55"/>
                    <a:gd name="T6" fmla="*/ 24 w 78"/>
                    <a:gd name="T7" fmla="*/ 14 h 55"/>
                    <a:gd name="T8" fmla="*/ 20 w 78"/>
                    <a:gd name="T9" fmla="*/ 14 h 55"/>
                    <a:gd name="T10" fmla="*/ 17 w 78"/>
                    <a:gd name="T11" fmla="*/ 14 h 55"/>
                    <a:gd name="T12" fmla="*/ 13 w 78"/>
                    <a:gd name="T13" fmla="*/ 14 h 55"/>
                    <a:gd name="T14" fmla="*/ 10 w 78"/>
                    <a:gd name="T15" fmla="*/ 14 h 55"/>
                    <a:gd name="T16" fmla="*/ 8 w 78"/>
                    <a:gd name="T17" fmla="*/ 13 h 55"/>
                    <a:gd name="T18" fmla="*/ 6 w 78"/>
                    <a:gd name="T19" fmla="*/ 15 h 55"/>
                    <a:gd name="T20" fmla="*/ 4 w 78"/>
                    <a:gd name="T21" fmla="*/ 19 h 55"/>
                    <a:gd name="T22" fmla="*/ 1 w 78"/>
                    <a:gd name="T23" fmla="*/ 23 h 55"/>
                    <a:gd name="T24" fmla="*/ 0 w 78"/>
                    <a:gd name="T25" fmla="*/ 27 h 55"/>
                    <a:gd name="T26" fmla="*/ 0 w 78"/>
                    <a:gd name="T27" fmla="*/ 32 h 55"/>
                    <a:gd name="T28" fmla="*/ 0 w 78"/>
                    <a:gd name="T29" fmla="*/ 36 h 55"/>
                    <a:gd name="T30" fmla="*/ 0 w 78"/>
                    <a:gd name="T31" fmla="*/ 41 h 55"/>
                    <a:gd name="T32" fmla="*/ 2 w 78"/>
                    <a:gd name="T33" fmla="*/ 45 h 55"/>
                    <a:gd name="T34" fmla="*/ 4 w 78"/>
                    <a:gd name="T35" fmla="*/ 49 h 55"/>
                    <a:gd name="T36" fmla="*/ 6 w 78"/>
                    <a:gd name="T37" fmla="*/ 50 h 55"/>
                    <a:gd name="T38" fmla="*/ 8 w 78"/>
                    <a:gd name="T39" fmla="*/ 54 h 55"/>
                    <a:gd name="T40" fmla="*/ 17 w 78"/>
                    <a:gd name="T41" fmla="*/ 54 h 55"/>
                    <a:gd name="T42" fmla="*/ 26 w 78"/>
                    <a:gd name="T43" fmla="*/ 54 h 55"/>
                    <a:gd name="T44" fmla="*/ 30 w 78"/>
                    <a:gd name="T45" fmla="*/ 54 h 55"/>
                    <a:gd name="T46" fmla="*/ 34 w 78"/>
                    <a:gd name="T47" fmla="*/ 53 h 55"/>
                    <a:gd name="T48" fmla="*/ 38 w 78"/>
                    <a:gd name="T49" fmla="*/ 53 h 55"/>
                    <a:gd name="T50" fmla="*/ 43 w 78"/>
                    <a:gd name="T51" fmla="*/ 52 h 55"/>
                    <a:gd name="T52" fmla="*/ 46 w 78"/>
                    <a:gd name="T53" fmla="*/ 51 h 55"/>
                    <a:gd name="T54" fmla="*/ 50 w 78"/>
                    <a:gd name="T55" fmla="*/ 50 h 55"/>
                    <a:gd name="T56" fmla="*/ 54 w 78"/>
                    <a:gd name="T57" fmla="*/ 49 h 55"/>
                    <a:gd name="T58" fmla="*/ 58 w 78"/>
                    <a:gd name="T59" fmla="*/ 47 h 55"/>
                    <a:gd name="T60" fmla="*/ 61 w 78"/>
                    <a:gd name="T61" fmla="*/ 46 h 55"/>
                    <a:gd name="T62" fmla="*/ 66 w 78"/>
                    <a:gd name="T63" fmla="*/ 43 h 55"/>
                    <a:gd name="T64" fmla="*/ 71 w 78"/>
                    <a:gd name="T65" fmla="*/ 41 h 55"/>
                    <a:gd name="T66" fmla="*/ 77 w 78"/>
                    <a:gd name="T67" fmla="*/ 38 h 55"/>
                    <a:gd name="T68" fmla="*/ 71 w 78"/>
                    <a:gd name="T69" fmla="*/ 38 h 55"/>
                    <a:gd name="T70" fmla="*/ 66 w 78"/>
                    <a:gd name="T71" fmla="*/ 37 h 55"/>
                    <a:gd name="T72" fmla="*/ 62 w 78"/>
                    <a:gd name="T73" fmla="*/ 36 h 55"/>
                    <a:gd name="T74" fmla="*/ 58 w 78"/>
                    <a:gd name="T75" fmla="*/ 33 h 55"/>
                    <a:gd name="T76" fmla="*/ 54 w 78"/>
                    <a:gd name="T77" fmla="*/ 32 h 55"/>
                    <a:gd name="T78" fmla="*/ 49 w 78"/>
                    <a:gd name="T79" fmla="*/ 30 h 55"/>
                    <a:gd name="T80" fmla="*/ 45 w 78"/>
                    <a:gd name="T81" fmla="*/ 26 h 55"/>
                    <a:gd name="T82" fmla="*/ 42 w 78"/>
                    <a:gd name="T83" fmla="*/ 23 h 55"/>
                    <a:gd name="T84" fmla="*/ 39 w 78"/>
                    <a:gd name="T85" fmla="*/ 20 h 55"/>
                    <a:gd name="T86" fmla="*/ 37 w 78"/>
                    <a:gd name="T87" fmla="*/ 16 h 55"/>
                    <a:gd name="T88" fmla="*/ 35 w 78"/>
                    <a:gd name="T89" fmla="*/ 13 h 55"/>
                    <a:gd name="T90" fmla="*/ 34 w 78"/>
                    <a:gd name="T91" fmla="*/ 8 h 55"/>
                    <a:gd name="T92" fmla="*/ 34 w 78"/>
                    <a:gd name="T93" fmla="*/ 5 h 55"/>
                    <a:gd name="T94" fmla="*/ 34 w 78"/>
                    <a:gd name="T95" fmla="*/ 0 h 55"/>
                    <a:gd name="T96" fmla="*/ 32 w 78"/>
                    <a:gd name="T97" fmla="*/ 4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8" h="55">
                      <a:moveTo>
                        <a:pt x="32" y="4"/>
                      </a:moveTo>
                      <a:lnTo>
                        <a:pt x="31" y="7"/>
                      </a:lnTo>
                      <a:lnTo>
                        <a:pt x="27" y="11"/>
                      </a:lnTo>
                      <a:lnTo>
                        <a:pt x="24" y="14"/>
                      </a:lnTo>
                      <a:lnTo>
                        <a:pt x="20" y="14"/>
                      </a:lnTo>
                      <a:lnTo>
                        <a:pt x="17" y="14"/>
                      </a:lnTo>
                      <a:lnTo>
                        <a:pt x="13" y="14"/>
                      </a:lnTo>
                      <a:lnTo>
                        <a:pt x="10" y="14"/>
                      </a:lnTo>
                      <a:lnTo>
                        <a:pt x="8" y="13"/>
                      </a:lnTo>
                      <a:lnTo>
                        <a:pt x="6" y="15"/>
                      </a:lnTo>
                      <a:lnTo>
                        <a:pt x="4" y="19"/>
                      </a:lnTo>
                      <a:lnTo>
                        <a:pt x="1" y="23"/>
                      </a:lnTo>
                      <a:lnTo>
                        <a:pt x="0" y="27"/>
                      </a:lnTo>
                      <a:lnTo>
                        <a:pt x="0" y="32"/>
                      </a:lnTo>
                      <a:lnTo>
                        <a:pt x="0" y="36"/>
                      </a:lnTo>
                      <a:lnTo>
                        <a:pt x="0" y="41"/>
                      </a:lnTo>
                      <a:lnTo>
                        <a:pt x="2" y="45"/>
                      </a:lnTo>
                      <a:lnTo>
                        <a:pt x="4" y="49"/>
                      </a:lnTo>
                      <a:lnTo>
                        <a:pt x="6" y="50"/>
                      </a:lnTo>
                      <a:lnTo>
                        <a:pt x="8" y="54"/>
                      </a:lnTo>
                      <a:lnTo>
                        <a:pt x="17" y="54"/>
                      </a:lnTo>
                      <a:lnTo>
                        <a:pt x="26" y="54"/>
                      </a:lnTo>
                      <a:lnTo>
                        <a:pt x="30" y="54"/>
                      </a:lnTo>
                      <a:lnTo>
                        <a:pt x="34" y="53"/>
                      </a:lnTo>
                      <a:lnTo>
                        <a:pt x="38" y="53"/>
                      </a:lnTo>
                      <a:lnTo>
                        <a:pt x="43" y="52"/>
                      </a:lnTo>
                      <a:lnTo>
                        <a:pt x="46" y="51"/>
                      </a:lnTo>
                      <a:lnTo>
                        <a:pt x="50" y="50"/>
                      </a:lnTo>
                      <a:lnTo>
                        <a:pt x="54" y="49"/>
                      </a:lnTo>
                      <a:lnTo>
                        <a:pt x="58" y="47"/>
                      </a:lnTo>
                      <a:lnTo>
                        <a:pt x="61" y="46"/>
                      </a:lnTo>
                      <a:lnTo>
                        <a:pt x="66" y="43"/>
                      </a:lnTo>
                      <a:lnTo>
                        <a:pt x="71" y="41"/>
                      </a:lnTo>
                      <a:lnTo>
                        <a:pt x="77" y="38"/>
                      </a:lnTo>
                      <a:lnTo>
                        <a:pt x="71" y="38"/>
                      </a:lnTo>
                      <a:lnTo>
                        <a:pt x="66" y="37"/>
                      </a:lnTo>
                      <a:lnTo>
                        <a:pt x="62" y="36"/>
                      </a:lnTo>
                      <a:lnTo>
                        <a:pt x="58" y="33"/>
                      </a:lnTo>
                      <a:lnTo>
                        <a:pt x="54" y="32"/>
                      </a:lnTo>
                      <a:lnTo>
                        <a:pt x="49" y="30"/>
                      </a:lnTo>
                      <a:lnTo>
                        <a:pt x="45" y="26"/>
                      </a:lnTo>
                      <a:lnTo>
                        <a:pt x="42" y="23"/>
                      </a:lnTo>
                      <a:lnTo>
                        <a:pt x="39" y="20"/>
                      </a:lnTo>
                      <a:lnTo>
                        <a:pt x="37" y="16"/>
                      </a:lnTo>
                      <a:lnTo>
                        <a:pt x="35" y="13"/>
                      </a:lnTo>
                      <a:lnTo>
                        <a:pt x="34" y="8"/>
                      </a:lnTo>
                      <a:lnTo>
                        <a:pt x="34" y="5"/>
                      </a:lnTo>
                      <a:lnTo>
                        <a:pt x="34" y="0"/>
                      </a:lnTo>
                      <a:lnTo>
                        <a:pt x="32" y="4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70" name="Freeform 214">
                  <a:extLst>
                    <a:ext uri="{FF2B5EF4-FFF2-40B4-BE49-F238E27FC236}">
                      <a16:creationId xmlns:a16="http://schemas.microsoft.com/office/drawing/2014/main" id="{66538AFC-0B97-F1FD-2C5A-36EF02177A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" y="3668"/>
                  <a:ext cx="45" cy="100"/>
                </a:xfrm>
                <a:custGeom>
                  <a:avLst/>
                  <a:gdLst>
                    <a:gd name="T0" fmla="*/ 19 w 45"/>
                    <a:gd name="T1" fmla="*/ 0 h 100"/>
                    <a:gd name="T2" fmla="*/ 18 w 45"/>
                    <a:gd name="T3" fmla="*/ 4 h 100"/>
                    <a:gd name="T4" fmla="*/ 16 w 45"/>
                    <a:gd name="T5" fmla="*/ 8 h 100"/>
                    <a:gd name="T6" fmla="*/ 15 w 45"/>
                    <a:gd name="T7" fmla="*/ 11 h 100"/>
                    <a:gd name="T8" fmla="*/ 12 w 45"/>
                    <a:gd name="T9" fmla="*/ 15 h 100"/>
                    <a:gd name="T10" fmla="*/ 10 w 45"/>
                    <a:gd name="T11" fmla="*/ 18 h 100"/>
                    <a:gd name="T12" fmla="*/ 7 w 45"/>
                    <a:gd name="T13" fmla="*/ 20 h 100"/>
                    <a:gd name="T14" fmla="*/ 4 w 45"/>
                    <a:gd name="T15" fmla="*/ 22 h 100"/>
                    <a:gd name="T16" fmla="*/ 1 w 45"/>
                    <a:gd name="T17" fmla="*/ 25 h 100"/>
                    <a:gd name="T18" fmla="*/ 0 w 45"/>
                    <a:gd name="T19" fmla="*/ 26 h 100"/>
                    <a:gd name="T20" fmla="*/ 0 w 45"/>
                    <a:gd name="T21" fmla="*/ 30 h 100"/>
                    <a:gd name="T22" fmla="*/ 1 w 45"/>
                    <a:gd name="T23" fmla="*/ 34 h 100"/>
                    <a:gd name="T24" fmla="*/ 1 w 45"/>
                    <a:gd name="T25" fmla="*/ 39 h 100"/>
                    <a:gd name="T26" fmla="*/ 1 w 45"/>
                    <a:gd name="T27" fmla="*/ 43 h 100"/>
                    <a:gd name="T28" fmla="*/ 2 w 45"/>
                    <a:gd name="T29" fmla="*/ 47 h 100"/>
                    <a:gd name="T30" fmla="*/ 2 w 45"/>
                    <a:gd name="T31" fmla="*/ 59 h 100"/>
                    <a:gd name="T32" fmla="*/ 2 w 45"/>
                    <a:gd name="T33" fmla="*/ 64 h 100"/>
                    <a:gd name="T34" fmla="*/ 2 w 45"/>
                    <a:gd name="T35" fmla="*/ 70 h 100"/>
                    <a:gd name="T36" fmla="*/ 3 w 45"/>
                    <a:gd name="T37" fmla="*/ 74 h 100"/>
                    <a:gd name="T38" fmla="*/ 4 w 45"/>
                    <a:gd name="T39" fmla="*/ 79 h 100"/>
                    <a:gd name="T40" fmla="*/ 8 w 45"/>
                    <a:gd name="T41" fmla="*/ 84 h 100"/>
                    <a:gd name="T42" fmla="*/ 11 w 45"/>
                    <a:gd name="T43" fmla="*/ 88 h 100"/>
                    <a:gd name="T44" fmla="*/ 14 w 45"/>
                    <a:gd name="T45" fmla="*/ 91 h 100"/>
                    <a:gd name="T46" fmla="*/ 18 w 45"/>
                    <a:gd name="T47" fmla="*/ 92 h 100"/>
                    <a:gd name="T48" fmla="*/ 22 w 45"/>
                    <a:gd name="T49" fmla="*/ 95 h 100"/>
                    <a:gd name="T50" fmla="*/ 26 w 45"/>
                    <a:gd name="T51" fmla="*/ 97 h 100"/>
                    <a:gd name="T52" fmla="*/ 31 w 45"/>
                    <a:gd name="T53" fmla="*/ 98 h 100"/>
                    <a:gd name="T54" fmla="*/ 35 w 45"/>
                    <a:gd name="T55" fmla="*/ 99 h 100"/>
                    <a:gd name="T56" fmla="*/ 39 w 45"/>
                    <a:gd name="T57" fmla="*/ 98 h 100"/>
                    <a:gd name="T58" fmla="*/ 44 w 45"/>
                    <a:gd name="T59" fmla="*/ 93 h 100"/>
                    <a:gd name="T60" fmla="*/ 38 w 45"/>
                    <a:gd name="T61" fmla="*/ 91 h 100"/>
                    <a:gd name="T62" fmla="*/ 33 w 45"/>
                    <a:gd name="T63" fmla="*/ 90 h 100"/>
                    <a:gd name="T64" fmla="*/ 30 w 45"/>
                    <a:gd name="T65" fmla="*/ 85 h 100"/>
                    <a:gd name="T66" fmla="*/ 27 w 45"/>
                    <a:gd name="T67" fmla="*/ 81 h 100"/>
                    <a:gd name="T68" fmla="*/ 26 w 45"/>
                    <a:gd name="T69" fmla="*/ 76 h 100"/>
                    <a:gd name="T70" fmla="*/ 27 w 45"/>
                    <a:gd name="T71" fmla="*/ 73 h 100"/>
                    <a:gd name="T72" fmla="*/ 29 w 45"/>
                    <a:gd name="T73" fmla="*/ 68 h 100"/>
                    <a:gd name="T74" fmla="*/ 31 w 45"/>
                    <a:gd name="T75" fmla="*/ 64 h 100"/>
                    <a:gd name="T76" fmla="*/ 33 w 45"/>
                    <a:gd name="T77" fmla="*/ 61 h 100"/>
                    <a:gd name="T78" fmla="*/ 33 w 45"/>
                    <a:gd name="T79" fmla="*/ 57 h 100"/>
                    <a:gd name="T80" fmla="*/ 35 w 45"/>
                    <a:gd name="T81" fmla="*/ 52 h 100"/>
                    <a:gd name="T82" fmla="*/ 36 w 45"/>
                    <a:gd name="T83" fmla="*/ 47 h 100"/>
                    <a:gd name="T84" fmla="*/ 37 w 45"/>
                    <a:gd name="T85" fmla="*/ 42 h 100"/>
                    <a:gd name="T86" fmla="*/ 37 w 45"/>
                    <a:gd name="T87" fmla="*/ 39 h 100"/>
                    <a:gd name="T88" fmla="*/ 37 w 45"/>
                    <a:gd name="T89" fmla="*/ 34 h 100"/>
                    <a:gd name="T90" fmla="*/ 36 w 45"/>
                    <a:gd name="T91" fmla="*/ 30 h 100"/>
                    <a:gd name="T92" fmla="*/ 35 w 45"/>
                    <a:gd name="T93" fmla="*/ 26 h 100"/>
                    <a:gd name="T94" fmla="*/ 34 w 45"/>
                    <a:gd name="T95" fmla="*/ 22 h 100"/>
                    <a:gd name="T96" fmla="*/ 33 w 45"/>
                    <a:gd name="T97" fmla="*/ 17 h 100"/>
                    <a:gd name="T98" fmla="*/ 31 w 45"/>
                    <a:gd name="T99" fmla="*/ 13 h 100"/>
                    <a:gd name="T100" fmla="*/ 28 w 45"/>
                    <a:gd name="T101" fmla="*/ 9 h 100"/>
                    <a:gd name="T102" fmla="*/ 26 w 45"/>
                    <a:gd name="T103" fmla="*/ 6 h 100"/>
                    <a:gd name="T104" fmla="*/ 24 w 45"/>
                    <a:gd name="T105" fmla="*/ 4 h 100"/>
                    <a:gd name="T106" fmla="*/ 21 w 45"/>
                    <a:gd name="T107" fmla="*/ 2 h 100"/>
                    <a:gd name="T108" fmla="*/ 19 w 45"/>
                    <a:gd name="T109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45" h="100">
                      <a:moveTo>
                        <a:pt x="19" y="0"/>
                      </a:moveTo>
                      <a:lnTo>
                        <a:pt x="18" y="4"/>
                      </a:lnTo>
                      <a:lnTo>
                        <a:pt x="16" y="8"/>
                      </a:lnTo>
                      <a:lnTo>
                        <a:pt x="15" y="11"/>
                      </a:lnTo>
                      <a:lnTo>
                        <a:pt x="12" y="15"/>
                      </a:lnTo>
                      <a:lnTo>
                        <a:pt x="10" y="18"/>
                      </a:lnTo>
                      <a:lnTo>
                        <a:pt x="7" y="20"/>
                      </a:lnTo>
                      <a:lnTo>
                        <a:pt x="4" y="22"/>
                      </a:lnTo>
                      <a:lnTo>
                        <a:pt x="1" y="25"/>
                      </a:lnTo>
                      <a:lnTo>
                        <a:pt x="0" y="26"/>
                      </a:lnTo>
                      <a:lnTo>
                        <a:pt x="0" y="30"/>
                      </a:lnTo>
                      <a:lnTo>
                        <a:pt x="1" y="34"/>
                      </a:lnTo>
                      <a:lnTo>
                        <a:pt x="1" y="39"/>
                      </a:lnTo>
                      <a:lnTo>
                        <a:pt x="1" y="43"/>
                      </a:lnTo>
                      <a:lnTo>
                        <a:pt x="2" y="47"/>
                      </a:lnTo>
                      <a:lnTo>
                        <a:pt x="2" y="59"/>
                      </a:lnTo>
                      <a:lnTo>
                        <a:pt x="2" y="64"/>
                      </a:lnTo>
                      <a:lnTo>
                        <a:pt x="2" y="70"/>
                      </a:lnTo>
                      <a:lnTo>
                        <a:pt x="3" y="74"/>
                      </a:lnTo>
                      <a:lnTo>
                        <a:pt x="4" y="79"/>
                      </a:lnTo>
                      <a:lnTo>
                        <a:pt x="8" y="84"/>
                      </a:lnTo>
                      <a:lnTo>
                        <a:pt x="11" y="88"/>
                      </a:lnTo>
                      <a:lnTo>
                        <a:pt x="14" y="91"/>
                      </a:lnTo>
                      <a:lnTo>
                        <a:pt x="18" y="92"/>
                      </a:lnTo>
                      <a:lnTo>
                        <a:pt x="22" y="95"/>
                      </a:lnTo>
                      <a:lnTo>
                        <a:pt x="26" y="97"/>
                      </a:lnTo>
                      <a:lnTo>
                        <a:pt x="31" y="98"/>
                      </a:lnTo>
                      <a:lnTo>
                        <a:pt x="35" y="99"/>
                      </a:lnTo>
                      <a:lnTo>
                        <a:pt x="39" y="98"/>
                      </a:lnTo>
                      <a:lnTo>
                        <a:pt x="44" y="93"/>
                      </a:lnTo>
                      <a:lnTo>
                        <a:pt x="38" y="91"/>
                      </a:lnTo>
                      <a:lnTo>
                        <a:pt x="33" y="90"/>
                      </a:lnTo>
                      <a:lnTo>
                        <a:pt x="30" y="85"/>
                      </a:lnTo>
                      <a:lnTo>
                        <a:pt x="27" y="81"/>
                      </a:lnTo>
                      <a:lnTo>
                        <a:pt x="26" y="76"/>
                      </a:lnTo>
                      <a:lnTo>
                        <a:pt x="27" y="73"/>
                      </a:lnTo>
                      <a:lnTo>
                        <a:pt x="29" y="68"/>
                      </a:lnTo>
                      <a:lnTo>
                        <a:pt x="31" y="64"/>
                      </a:lnTo>
                      <a:lnTo>
                        <a:pt x="33" y="61"/>
                      </a:lnTo>
                      <a:lnTo>
                        <a:pt x="33" y="57"/>
                      </a:lnTo>
                      <a:lnTo>
                        <a:pt x="35" y="52"/>
                      </a:lnTo>
                      <a:lnTo>
                        <a:pt x="36" y="47"/>
                      </a:lnTo>
                      <a:lnTo>
                        <a:pt x="37" y="42"/>
                      </a:lnTo>
                      <a:lnTo>
                        <a:pt x="37" y="39"/>
                      </a:lnTo>
                      <a:lnTo>
                        <a:pt x="37" y="34"/>
                      </a:lnTo>
                      <a:lnTo>
                        <a:pt x="36" y="30"/>
                      </a:lnTo>
                      <a:lnTo>
                        <a:pt x="35" y="26"/>
                      </a:lnTo>
                      <a:lnTo>
                        <a:pt x="34" y="22"/>
                      </a:lnTo>
                      <a:lnTo>
                        <a:pt x="33" y="17"/>
                      </a:lnTo>
                      <a:lnTo>
                        <a:pt x="31" y="13"/>
                      </a:lnTo>
                      <a:lnTo>
                        <a:pt x="28" y="9"/>
                      </a:lnTo>
                      <a:lnTo>
                        <a:pt x="26" y="6"/>
                      </a:lnTo>
                      <a:lnTo>
                        <a:pt x="24" y="4"/>
                      </a:lnTo>
                      <a:lnTo>
                        <a:pt x="21" y="2"/>
                      </a:lnTo>
                      <a:lnTo>
                        <a:pt x="19" y="0"/>
                      </a:lnTo>
                    </a:path>
                  </a:pathLst>
                </a:custGeom>
                <a:solidFill>
                  <a:srgbClr val="FF6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71" name="Freeform 215">
                  <a:extLst>
                    <a:ext uri="{FF2B5EF4-FFF2-40B4-BE49-F238E27FC236}">
                      <a16:creationId xmlns:a16="http://schemas.microsoft.com/office/drawing/2014/main" id="{7668D28F-6F78-0C1D-5275-CCBD9577F9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5" y="3690"/>
                  <a:ext cx="50" cy="66"/>
                </a:xfrm>
                <a:custGeom>
                  <a:avLst/>
                  <a:gdLst>
                    <a:gd name="T0" fmla="*/ 7 w 50"/>
                    <a:gd name="T1" fmla="*/ 0 h 66"/>
                    <a:gd name="T2" fmla="*/ 9 w 50"/>
                    <a:gd name="T3" fmla="*/ 5 h 66"/>
                    <a:gd name="T4" fmla="*/ 10 w 50"/>
                    <a:gd name="T5" fmla="*/ 8 h 66"/>
                    <a:gd name="T6" fmla="*/ 10 w 50"/>
                    <a:gd name="T7" fmla="*/ 12 h 66"/>
                    <a:gd name="T8" fmla="*/ 10 w 50"/>
                    <a:gd name="T9" fmla="*/ 16 h 66"/>
                    <a:gd name="T10" fmla="*/ 10 w 50"/>
                    <a:gd name="T11" fmla="*/ 19 h 66"/>
                    <a:gd name="T12" fmla="*/ 10 w 50"/>
                    <a:gd name="T13" fmla="*/ 23 h 66"/>
                    <a:gd name="T14" fmla="*/ 10 w 50"/>
                    <a:gd name="T15" fmla="*/ 27 h 66"/>
                    <a:gd name="T16" fmla="*/ 9 w 50"/>
                    <a:gd name="T17" fmla="*/ 31 h 66"/>
                    <a:gd name="T18" fmla="*/ 7 w 50"/>
                    <a:gd name="T19" fmla="*/ 35 h 66"/>
                    <a:gd name="T20" fmla="*/ 5 w 50"/>
                    <a:gd name="T21" fmla="*/ 38 h 66"/>
                    <a:gd name="T22" fmla="*/ 4 w 50"/>
                    <a:gd name="T23" fmla="*/ 43 h 66"/>
                    <a:gd name="T24" fmla="*/ 3 w 50"/>
                    <a:gd name="T25" fmla="*/ 46 h 66"/>
                    <a:gd name="T26" fmla="*/ 1 w 50"/>
                    <a:gd name="T27" fmla="*/ 51 h 66"/>
                    <a:gd name="T28" fmla="*/ 0 w 50"/>
                    <a:gd name="T29" fmla="*/ 55 h 66"/>
                    <a:gd name="T30" fmla="*/ 2 w 50"/>
                    <a:gd name="T31" fmla="*/ 59 h 66"/>
                    <a:gd name="T32" fmla="*/ 4 w 50"/>
                    <a:gd name="T33" fmla="*/ 61 h 66"/>
                    <a:gd name="T34" fmla="*/ 9 w 50"/>
                    <a:gd name="T35" fmla="*/ 64 h 66"/>
                    <a:gd name="T36" fmla="*/ 13 w 50"/>
                    <a:gd name="T37" fmla="*/ 64 h 66"/>
                    <a:gd name="T38" fmla="*/ 18 w 50"/>
                    <a:gd name="T39" fmla="*/ 65 h 66"/>
                    <a:gd name="T40" fmla="*/ 23 w 50"/>
                    <a:gd name="T41" fmla="*/ 62 h 66"/>
                    <a:gd name="T42" fmla="*/ 28 w 50"/>
                    <a:gd name="T43" fmla="*/ 60 h 66"/>
                    <a:gd name="T44" fmla="*/ 32 w 50"/>
                    <a:gd name="T45" fmla="*/ 57 h 66"/>
                    <a:gd name="T46" fmla="*/ 36 w 50"/>
                    <a:gd name="T47" fmla="*/ 53 h 66"/>
                    <a:gd name="T48" fmla="*/ 38 w 50"/>
                    <a:gd name="T49" fmla="*/ 50 h 66"/>
                    <a:gd name="T50" fmla="*/ 42 w 50"/>
                    <a:gd name="T51" fmla="*/ 48 h 66"/>
                    <a:gd name="T52" fmla="*/ 45 w 50"/>
                    <a:gd name="T53" fmla="*/ 44 h 66"/>
                    <a:gd name="T54" fmla="*/ 47 w 50"/>
                    <a:gd name="T55" fmla="*/ 40 h 66"/>
                    <a:gd name="T56" fmla="*/ 49 w 50"/>
                    <a:gd name="T57" fmla="*/ 37 h 66"/>
                    <a:gd name="T58" fmla="*/ 49 w 50"/>
                    <a:gd name="T59" fmla="*/ 33 h 66"/>
                    <a:gd name="T60" fmla="*/ 47 w 50"/>
                    <a:gd name="T61" fmla="*/ 29 h 66"/>
                    <a:gd name="T62" fmla="*/ 44 w 50"/>
                    <a:gd name="T63" fmla="*/ 25 h 66"/>
                    <a:gd name="T64" fmla="*/ 41 w 50"/>
                    <a:gd name="T65" fmla="*/ 22 h 66"/>
                    <a:gd name="T66" fmla="*/ 38 w 50"/>
                    <a:gd name="T67" fmla="*/ 18 h 66"/>
                    <a:gd name="T68" fmla="*/ 34 w 50"/>
                    <a:gd name="T69" fmla="*/ 14 h 66"/>
                    <a:gd name="T70" fmla="*/ 30 w 50"/>
                    <a:gd name="T71" fmla="*/ 10 h 66"/>
                    <a:gd name="T72" fmla="*/ 27 w 50"/>
                    <a:gd name="T73" fmla="*/ 7 h 66"/>
                    <a:gd name="T74" fmla="*/ 22 w 50"/>
                    <a:gd name="T75" fmla="*/ 8 h 66"/>
                    <a:gd name="T76" fmla="*/ 18 w 50"/>
                    <a:gd name="T77" fmla="*/ 7 h 66"/>
                    <a:gd name="T78" fmla="*/ 14 w 50"/>
                    <a:gd name="T79" fmla="*/ 6 h 66"/>
                    <a:gd name="T80" fmla="*/ 11 w 50"/>
                    <a:gd name="T81" fmla="*/ 5 h 66"/>
                    <a:gd name="T82" fmla="*/ 9 w 50"/>
                    <a:gd name="T83" fmla="*/ 3 h 66"/>
                    <a:gd name="T84" fmla="*/ 7 w 50"/>
                    <a:gd name="T85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50" h="66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10" y="8"/>
                      </a:lnTo>
                      <a:lnTo>
                        <a:pt x="10" y="12"/>
                      </a:lnTo>
                      <a:lnTo>
                        <a:pt x="10" y="16"/>
                      </a:lnTo>
                      <a:lnTo>
                        <a:pt x="10" y="19"/>
                      </a:lnTo>
                      <a:lnTo>
                        <a:pt x="10" y="23"/>
                      </a:lnTo>
                      <a:lnTo>
                        <a:pt x="10" y="27"/>
                      </a:lnTo>
                      <a:lnTo>
                        <a:pt x="9" y="31"/>
                      </a:lnTo>
                      <a:lnTo>
                        <a:pt x="7" y="35"/>
                      </a:lnTo>
                      <a:lnTo>
                        <a:pt x="5" y="38"/>
                      </a:lnTo>
                      <a:lnTo>
                        <a:pt x="4" y="43"/>
                      </a:lnTo>
                      <a:lnTo>
                        <a:pt x="3" y="46"/>
                      </a:lnTo>
                      <a:lnTo>
                        <a:pt x="1" y="51"/>
                      </a:lnTo>
                      <a:lnTo>
                        <a:pt x="0" y="55"/>
                      </a:lnTo>
                      <a:lnTo>
                        <a:pt x="2" y="59"/>
                      </a:lnTo>
                      <a:lnTo>
                        <a:pt x="4" y="61"/>
                      </a:lnTo>
                      <a:lnTo>
                        <a:pt x="9" y="64"/>
                      </a:lnTo>
                      <a:lnTo>
                        <a:pt x="13" y="64"/>
                      </a:lnTo>
                      <a:lnTo>
                        <a:pt x="18" y="65"/>
                      </a:lnTo>
                      <a:lnTo>
                        <a:pt x="23" y="62"/>
                      </a:lnTo>
                      <a:lnTo>
                        <a:pt x="28" y="60"/>
                      </a:lnTo>
                      <a:lnTo>
                        <a:pt x="32" y="57"/>
                      </a:lnTo>
                      <a:lnTo>
                        <a:pt x="36" y="53"/>
                      </a:lnTo>
                      <a:lnTo>
                        <a:pt x="38" y="50"/>
                      </a:lnTo>
                      <a:lnTo>
                        <a:pt x="42" y="48"/>
                      </a:lnTo>
                      <a:lnTo>
                        <a:pt x="45" y="44"/>
                      </a:lnTo>
                      <a:lnTo>
                        <a:pt x="47" y="40"/>
                      </a:lnTo>
                      <a:lnTo>
                        <a:pt x="49" y="37"/>
                      </a:lnTo>
                      <a:lnTo>
                        <a:pt x="49" y="33"/>
                      </a:lnTo>
                      <a:lnTo>
                        <a:pt x="47" y="29"/>
                      </a:lnTo>
                      <a:lnTo>
                        <a:pt x="44" y="25"/>
                      </a:lnTo>
                      <a:lnTo>
                        <a:pt x="41" y="22"/>
                      </a:lnTo>
                      <a:lnTo>
                        <a:pt x="38" y="18"/>
                      </a:lnTo>
                      <a:lnTo>
                        <a:pt x="34" y="14"/>
                      </a:lnTo>
                      <a:lnTo>
                        <a:pt x="30" y="10"/>
                      </a:lnTo>
                      <a:lnTo>
                        <a:pt x="27" y="7"/>
                      </a:lnTo>
                      <a:lnTo>
                        <a:pt x="22" y="8"/>
                      </a:lnTo>
                      <a:lnTo>
                        <a:pt x="18" y="7"/>
                      </a:lnTo>
                      <a:lnTo>
                        <a:pt x="14" y="6"/>
                      </a:lnTo>
                      <a:lnTo>
                        <a:pt x="11" y="5"/>
                      </a:lnTo>
                      <a:lnTo>
                        <a:pt x="9" y="3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FF6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72" name="Freeform 216">
                  <a:extLst>
                    <a:ext uri="{FF2B5EF4-FFF2-40B4-BE49-F238E27FC236}">
                      <a16:creationId xmlns:a16="http://schemas.microsoft.com/office/drawing/2014/main" id="{4F3A90B8-B560-0693-8A7C-BA46B9699D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5" y="3649"/>
                  <a:ext cx="96" cy="41"/>
                </a:xfrm>
                <a:custGeom>
                  <a:avLst/>
                  <a:gdLst>
                    <a:gd name="T0" fmla="*/ 2 w 96"/>
                    <a:gd name="T1" fmla="*/ 10 h 41"/>
                    <a:gd name="T2" fmla="*/ 5 w 96"/>
                    <a:gd name="T3" fmla="*/ 7 h 41"/>
                    <a:gd name="T4" fmla="*/ 8 w 96"/>
                    <a:gd name="T5" fmla="*/ 4 h 41"/>
                    <a:gd name="T6" fmla="*/ 13 w 96"/>
                    <a:gd name="T7" fmla="*/ 2 h 41"/>
                    <a:gd name="T8" fmla="*/ 17 w 96"/>
                    <a:gd name="T9" fmla="*/ 1 h 41"/>
                    <a:gd name="T10" fmla="*/ 21 w 96"/>
                    <a:gd name="T11" fmla="*/ 0 h 41"/>
                    <a:gd name="T12" fmla="*/ 24 w 96"/>
                    <a:gd name="T13" fmla="*/ 0 h 41"/>
                    <a:gd name="T14" fmla="*/ 29 w 96"/>
                    <a:gd name="T15" fmla="*/ 0 h 41"/>
                    <a:gd name="T16" fmla="*/ 34 w 96"/>
                    <a:gd name="T17" fmla="*/ 1 h 41"/>
                    <a:gd name="T18" fmla="*/ 38 w 96"/>
                    <a:gd name="T19" fmla="*/ 2 h 41"/>
                    <a:gd name="T20" fmla="*/ 41 w 96"/>
                    <a:gd name="T21" fmla="*/ 3 h 41"/>
                    <a:gd name="T22" fmla="*/ 45 w 96"/>
                    <a:gd name="T23" fmla="*/ 4 h 41"/>
                    <a:gd name="T24" fmla="*/ 50 w 96"/>
                    <a:gd name="T25" fmla="*/ 5 h 41"/>
                    <a:gd name="T26" fmla="*/ 53 w 96"/>
                    <a:gd name="T27" fmla="*/ 7 h 41"/>
                    <a:gd name="T28" fmla="*/ 57 w 96"/>
                    <a:gd name="T29" fmla="*/ 9 h 41"/>
                    <a:gd name="T30" fmla="*/ 61 w 96"/>
                    <a:gd name="T31" fmla="*/ 10 h 41"/>
                    <a:gd name="T32" fmla="*/ 66 w 96"/>
                    <a:gd name="T33" fmla="*/ 12 h 41"/>
                    <a:gd name="T34" fmla="*/ 72 w 96"/>
                    <a:gd name="T35" fmla="*/ 15 h 41"/>
                    <a:gd name="T36" fmla="*/ 77 w 96"/>
                    <a:gd name="T37" fmla="*/ 17 h 41"/>
                    <a:gd name="T38" fmla="*/ 83 w 96"/>
                    <a:gd name="T39" fmla="*/ 21 h 41"/>
                    <a:gd name="T40" fmla="*/ 90 w 96"/>
                    <a:gd name="T41" fmla="*/ 24 h 41"/>
                    <a:gd name="T42" fmla="*/ 92 w 96"/>
                    <a:gd name="T43" fmla="*/ 30 h 41"/>
                    <a:gd name="T44" fmla="*/ 93 w 96"/>
                    <a:gd name="T45" fmla="*/ 34 h 41"/>
                    <a:gd name="T46" fmla="*/ 95 w 96"/>
                    <a:gd name="T47" fmla="*/ 40 h 41"/>
                    <a:gd name="T48" fmla="*/ 88 w 96"/>
                    <a:gd name="T49" fmla="*/ 37 h 41"/>
                    <a:gd name="T50" fmla="*/ 83 w 96"/>
                    <a:gd name="T51" fmla="*/ 33 h 41"/>
                    <a:gd name="T52" fmla="*/ 77 w 96"/>
                    <a:gd name="T53" fmla="*/ 30 h 41"/>
                    <a:gd name="T54" fmla="*/ 73 w 96"/>
                    <a:gd name="T55" fmla="*/ 28 h 41"/>
                    <a:gd name="T56" fmla="*/ 70 w 96"/>
                    <a:gd name="T57" fmla="*/ 27 h 41"/>
                    <a:gd name="T58" fmla="*/ 66 w 96"/>
                    <a:gd name="T59" fmla="*/ 25 h 41"/>
                    <a:gd name="T60" fmla="*/ 62 w 96"/>
                    <a:gd name="T61" fmla="*/ 24 h 41"/>
                    <a:gd name="T62" fmla="*/ 58 w 96"/>
                    <a:gd name="T63" fmla="*/ 23 h 41"/>
                    <a:gd name="T64" fmla="*/ 53 w 96"/>
                    <a:gd name="T65" fmla="*/ 21 h 41"/>
                    <a:gd name="T66" fmla="*/ 49 w 96"/>
                    <a:gd name="T67" fmla="*/ 19 h 41"/>
                    <a:gd name="T68" fmla="*/ 43 w 96"/>
                    <a:gd name="T69" fmla="*/ 17 h 41"/>
                    <a:gd name="T70" fmla="*/ 40 w 96"/>
                    <a:gd name="T71" fmla="*/ 14 h 41"/>
                    <a:gd name="T72" fmla="*/ 36 w 96"/>
                    <a:gd name="T73" fmla="*/ 11 h 41"/>
                    <a:gd name="T74" fmla="*/ 31 w 96"/>
                    <a:gd name="T75" fmla="*/ 9 h 41"/>
                    <a:gd name="T76" fmla="*/ 24 w 96"/>
                    <a:gd name="T77" fmla="*/ 6 h 41"/>
                    <a:gd name="T78" fmla="*/ 16 w 96"/>
                    <a:gd name="T79" fmla="*/ 5 h 41"/>
                    <a:gd name="T80" fmla="*/ 15 w 96"/>
                    <a:gd name="T81" fmla="*/ 10 h 41"/>
                    <a:gd name="T82" fmla="*/ 14 w 96"/>
                    <a:gd name="T83" fmla="*/ 14 h 41"/>
                    <a:gd name="T84" fmla="*/ 13 w 96"/>
                    <a:gd name="T85" fmla="*/ 18 h 41"/>
                    <a:gd name="T86" fmla="*/ 13 w 96"/>
                    <a:gd name="T87" fmla="*/ 23 h 41"/>
                    <a:gd name="T88" fmla="*/ 13 w 96"/>
                    <a:gd name="T89" fmla="*/ 26 h 41"/>
                    <a:gd name="T90" fmla="*/ 10 w 96"/>
                    <a:gd name="T91" fmla="*/ 21 h 41"/>
                    <a:gd name="T92" fmla="*/ 8 w 96"/>
                    <a:gd name="T93" fmla="*/ 18 h 41"/>
                    <a:gd name="T94" fmla="*/ 5 w 96"/>
                    <a:gd name="T95" fmla="*/ 15 h 41"/>
                    <a:gd name="T96" fmla="*/ 0 w 96"/>
                    <a:gd name="T97" fmla="*/ 13 h 41"/>
                    <a:gd name="T98" fmla="*/ 2 w 96"/>
                    <a:gd name="T99" fmla="*/ 1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96" h="41">
                      <a:moveTo>
                        <a:pt x="2" y="10"/>
                      </a:moveTo>
                      <a:lnTo>
                        <a:pt x="5" y="7"/>
                      </a:lnTo>
                      <a:lnTo>
                        <a:pt x="8" y="4"/>
                      </a:lnTo>
                      <a:lnTo>
                        <a:pt x="13" y="2"/>
                      </a:lnTo>
                      <a:lnTo>
                        <a:pt x="17" y="1"/>
                      </a:lnTo>
                      <a:lnTo>
                        <a:pt x="21" y="0"/>
                      </a:lnTo>
                      <a:lnTo>
                        <a:pt x="24" y="0"/>
                      </a:lnTo>
                      <a:lnTo>
                        <a:pt x="29" y="0"/>
                      </a:lnTo>
                      <a:lnTo>
                        <a:pt x="34" y="1"/>
                      </a:lnTo>
                      <a:lnTo>
                        <a:pt x="38" y="2"/>
                      </a:lnTo>
                      <a:lnTo>
                        <a:pt x="41" y="3"/>
                      </a:lnTo>
                      <a:lnTo>
                        <a:pt x="45" y="4"/>
                      </a:lnTo>
                      <a:lnTo>
                        <a:pt x="50" y="5"/>
                      </a:lnTo>
                      <a:lnTo>
                        <a:pt x="53" y="7"/>
                      </a:lnTo>
                      <a:lnTo>
                        <a:pt x="57" y="9"/>
                      </a:lnTo>
                      <a:lnTo>
                        <a:pt x="61" y="10"/>
                      </a:lnTo>
                      <a:lnTo>
                        <a:pt x="66" y="12"/>
                      </a:lnTo>
                      <a:lnTo>
                        <a:pt x="72" y="15"/>
                      </a:lnTo>
                      <a:lnTo>
                        <a:pt x="77" y="17"/>
                      </a:lnTo>
                      <a:lnTo>
                        <a:pt x="83" y="21"/>
                      </a:lnTo>
                      <a:lnTo>
                        <a:pt x="90" y="24"/>
                      </a:lnTo>
                      <a:lnTo>
                        <a:pt x="92" y="30"/>
                      </a:lnTo>
                      <a:lnTo>
                        <a:pt x="93" y="34"/>
                      </a:lnTo>
                      <a:lnTo>
                        <a:pt x="95" y="40"/>
                      </a:lnTo>
                      <a:lnTo>
                        <a:pt x="88" y="37"/>
                      </a:lnTo>
                      <a:lnTo>
                        <a:pt x="83" y="33"/>
                      </a:lnTo>
                      <a:lnTo>
                        <a:pt x="77" y="30"/>
                      </a:lnTo>
                      <a:lnTo>
                        <a:pt x="73" y="28"/>
                      </a:lnTo>
                      <a:lnTo>
                        <a:pt x="70" y="27"/>
                      </a:lnTo>
                      <a:lnTo>
                        <a:pt x="66" y="25"/>
                      </a:lnTo>
                      <a:lnTo>
                        <a:pt x="62" y="24"/>
                      </a:lnTo>
                      <a:lnTo>
                        <a:pt x="58" y="23"/>
                      </a:lnTo>
                      <a:lnTo>
                        <a:pt x="53" y="21"/>
                      </a:lnTo>
                      <a:lnTo>
                        <a:pt x="49" y="19"/>
                      </a:lnTo>
                      <a:lnTo>
                        <a:pt x="43" y="17"/>
                      </a:lnTo>
                      <a:lnTo>
                        <a:pt x="40" y="14"/>
                      </a:lnTo>
                      <a:lnTo>
                        <a:pt x="36" y="11"/>
                      </a:lnTo>
                      <a:lnTo>
                        <a:pt x="31" y="9"/>
                      </a:lnTo>
                      <a:lnTo>
                        <a:pt x="24" y="6"/>
                      </a:lnTo>
                      <a:lnTo>
                        <a:pt x="16" y="5"/>
                      </a:lnTo>
                      <a:lnTo>
                        <a:pt x="15" y="10"/>
                      </a:lnTo>
                      <a:lnTo>
                        <a:pt x="14" y="14"/>
                      </a:lnTo>
                      <a:lnTo>
                        <a:pt x="13" y="18"/>
                      </a:lnTo>
                      <a:lnTo>
                        <a:pt x="13" y="23"/>
                      </a:lnTo>
                      <a:lnTo>
                        <a:pt x="13" y="26"/>
                      </a:lnTo>
                      <a:lnTo>
                        <a:pt x="10" y="21"/>
                      </a:lnTo>
                      <a:lnTo>
                        <a:pt x="8" y="18"/>
                      </a:lnTo>
                      <a:lnTo>
                        <a:pt x="5" y="15"/>
                      </a:lnTo>
                      <a:lnTo>
                        <a:pt x="0" y="13"/>
                      </a:lnTo>
                      <a:lnTo>
                        <a:pt x="2" y="10"/>
                      </a:lnTo>
                    </a:path>
                  </a:pathLst>
                </a:custGeom>
                <a:solidFill>
                  <a:srgbClr val="FF6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73" name="Freeform 217">
                  <a:extLst>
                    <a:ext uri="{FF2B5EF4-FFF2-40B4-BE49-F238E27FC236}">
                      <a16:creationId xmlns:a16="http://schemas.microsoft.com/office/drawing/2014/main" id="{4E4D6B5A-B567-C46A-5737-8ABB36EA68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9" y="3675"/>
                  <a:ext cx="54" cy="45"/>
                </a:xfrm>
                <a:custGeom>
                  <a:avLst/>
                  <a:gdLst>
                    <a:gd name="T0" fmla="*/ 13 w 54"/>
                    <a:gd name="T1" fmla="*/ 3 h 45"/>
                    <a:gd name="T2" fmla="*/ 6 w 54"/>
                    <a:gd name="T3" fmla="*/ 0 h 45"/>
                    <a:gd name="T4" fmla="*/ 7 w 54"/>
                    <a:gd name="T5" fmla="*/ 4 h 45"/>
                    <a:gd name="T6" fmla="*/ 7 w 54"/>
                    <a:gd name="T7" fmla="*/ 7 h 45"/>
                    <a:gd name="T8" fmla="*/ 6 w 54"/>
                    <a:gd name="T9" fmla="*/ 11 h 45"/>
                    <a:gd name="T10" fmla="*/ 4 w 54"/>
                    <a:gd name="T11" fmla="*/ 13 h 45"/>
                    <a:gd name="T12" fmla="*/ 3 w 54"/>
                    <a:gd name="T13" fmla="*/ 15 h 45"/>
                    <a:gd name="T14" fmla="*/ 0 w 54"/>
                    <a:gd name="T15" fmla="*/ 18 h 45"/>
                    <a:gd name="T16" fmla="*/ 4 w 54"/>
                    <a:gd name="T17" fmla="*/ 22 h 45"/>
                    <a:gd name="T18" fmla="*/ 9 w 54"/>
                    <a:gd name="T19" fmla="*/ 26 h 45"/>
                    <a:gd name="T20" fmla="*/ 13 w 54"/>
                    <a:gd name="T21" fmla="*/ 29 h 45"/>
                    <a:gd name="T22" fmla="*/ 16 w 54"/>
                    <a:gd name="T23" fmla="*/ 33 h 45"/>
                    <a:gd name="T24" fmla="*/ 20 w 54"/>
                    <a:gd name="T25" fmla="*/ 38 h 45"/>
                    <a:gd name="T26" fmla="*/ 24 w 54"/>
                    <a:gd name="T27" fmla="*/ 44 h 45"/>
                    <a:gd name="T28" fmla="*/ 27 w 54"/>
                    <a:gd name="T29" fmla="*/ 41 h 45"/>
                    <a:gd name="T30" fmla="*/ 30 w 54"/>
                    <a:gd name="T31" fmla="*/ 38 h 45"/>
                    <a:gd name="T32" fmla="*/ 31 w 54"/>
                    <a:gd name="T33" fmla="*/ 35 h 45"/>
                    <a:gd name="T34" fmla="*/ 33 w 54"/>
                    <a:gd name="T35" fmla="*/ 33 h 45"/>
                    <a:gd name="T36" fmla="*/ 36 w 54"/>
                    <a:gd name="T37" fmla="*/ 31 h 45"/>
                    <a:gd name="T38" fmla="*/ 39 w 54"/>
                    <a:gd name="T39" fmla="*/ 30 h 45"/>
                    <a:gd name="T40" fmla="*/ 42 w 54"/>
                    <a:gd name="T41" fmla="*/ 30 h 45"/>
                    <a:gd name="T42" fmla="*/ 46 w 54"/>
                    <a:gd name="T43" fmla="*/ 30 h 45"/>
                    <a:gd name="T44" fmla="*/ 50 w 54"/>
                    <a:gd name="T45" fmla="*/ 29 h 45"/>
                    <a:gd name="T46" fmla="*/ 53 w 54"/>
                    <a:gd name="T47" fmla="*/ 28 h 45"/>
                    <a:gd name="T48" fmla="*/ 53 w 54"/>
                    <a:gd name="T49" fmla="*/ 26 h 45"/>
                    <a:gd name="T50" fmla="*/ 52 w 54"/>
                    <a:gd name="T51" fmla="*/ 23 h 45"/>
                    <a:gd name="T52" fmla="*/ 48 w 54"/>
                    <a:gd name="T53" fmla="*/ 20 h 45"/>
                    <a:gd name="T54" fmla="*/ 41 w 54"/>
                    <a:gd name="T55" fmla="*/ 18 h 45"/>
                    <a:gd name="T56" fmla="*/ 37 w 54"/>
                    <a:gd name="T57" fmla="*/ 14 h 45"/>
                    <a:gd name="T58" fmla="*/ 32 w 54"/>
                    <a:gd name="T59" fmla="*/ 11 h 45"/>
                    <a:gd name="T60" fmla="*/ 29 w 54"/>
                    <a:gd name="T61" fmla="*/ 10 h 45"/>
                    <a:gd name="T62" fmla="*/ 25 w 54"/>
                    <a:gd name="T63" fmla="*/ 8 h 45"/>
                    <a:gd name="T64" fmla="*/ 21 w 54"/>
                    <a:gd name="T65" fmla="*/ 5 h 45"/>
                    <a:gd name="T66" fmla="*/ 13 w 54"/>
                    <a:gd name="T67" fmla="*/ 3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54" h="45">
                      <a:moveTo>
                        <a:pt x="13" y="3"/>
                      </a:moveTo>
                      <a:lnTo>
                        <a:pt x="6" y="0"/>
                      </a:lnTo>
                      <a:lnTo>
                        <a:pt x="7" y="4"/>
                      </a:lnTo>
                      <a:lnTo>
                        <a:pt x="7" y="7"/>
                      </a:lnTo>
                      <a:lnTo>
                        <a:pt x="6" y="11"/>
                      </a:lnTo>
                      <a:lnTo>
                        <a:pt x="4" y="13"/>
                      </a:lnTo>
                      <a:lnTo>
                        <a:pt x="3" y="15"/>
                      </a:lnTo>
                      <a:lnTo>
                        <a:pt x="0" y="18"/>
                      </a:lnTo>
                      <a:lnTo>
                        <a:pt x="4" y="22"/>
                      </a:lnTo>
                      <a:lnTo>
                        <a:pt x="9" y="26"/>
                      </a:lnTo>
                      <a:lnTo>
                        <a:pt x="13" y="29"/>
                      </a:lnTo>
                      <a:lnTo>
                        <a:pt x="16" y="33"/>
                      </a:lnTo>
                      <a:lnTo>
                        <a:pt x="20" y="38"/>
                      </a:lnTo>
                      <a:lnTo>
                        <a:pt x="24" y="44"/>
                      </a:lnTo>
                      <a:lnTo>
                        <a:pt x="27" y="41"/>
                      </a:lnTo>
                      <a:lnTo>
                        <a:pt x="30" y="38"/>
                      </a:lnTo>
                      <a:lnTo>
                        <a:pt x="31" y="35"/>
                      </a:lnTo>
                      <a:lnTo>
                        <a:pt x="33" y="33"/>
                      </a:lnTo>
                      <a:lnTo>
                        <a:pt x="36" y="31"/>
                      </a:lnTo>
                      <a:lnTo>
                        <a:pt x="39" y="30"/>
                      </a:lnTo>
                      <a:lnTo>
                        <a:pt x="42" y="30"/>
                      </a:lnTo>
                      <a:lnTo>
                        <a:pt x="46" y="30"/>
                      </a:lnTo>
                      <a:lnTo>
                        <a:pt x="50" y="29"/>
                      </a:lnTo>
                      <a:lnTo>
                        <a:pt x="53" y="28"/>
                      </a:lnTo>
                      <a:lnTo>
                        <a:pt x="53" y="26"/>
                      </a:lnTo>
                      <a:lnTo>
                        <a:pt x="52" y="23"/>
                      </a:lnTo>
                      <a:lnTo>
                        <a:pt x="48" y="20"/>
                      </a:lnTo>
                      <a:lnTo>
                        <a:pt x="41" y="18"/>
                      </a:lnTo>
                      <a:lnTo>
                        <a:pt x="37" y="14"/>
                      </a:lnTo>
                      <a:lnTo>
                        <a:pt x="32" y="11"/>
                      </a:lnTo>
                      <a:lnTo>
                        <a:pt x="29" y="10"/>
                      </a:lnTo>
                      <a:lnTo>
                        <a:pt x="25" y="8"/>
                      </a:lnTo>
                      <a:lnTo>
                        <a:pt x="21" y="5"/>
                      </a:lnTo>
                      <a:lnTo>
                        <a:pt x="13" y="3"/>
                      </a:lnTo>
                    </a:path>
                  </a:pathLst>
                </a:custGeom>
                <a:solidFill>
                  <a:srgbClr val="FF6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74" name="Freeform 218">
                  <a:extLst>
                    <a:ext uri="{FF2B5EF4-FFF2-40B4-BE49-F238E27FC236}">
                      <a16:creationId xmlns:a16="http://schemas.microsoft.com/office/drawing/2014/main" id="{795178F4-67FF-58C2-5125-6D78BE9304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1" y="3658"/>
                  <a:ext cx="17" cy="17"/>
                </a:xfrm>
                <a:custGeom>
                  <a:avLst/>
                  <a:gdLst>
                    <a:gd name="T0" fmla="*/ 0 w 17"/>
                    <a:gd name="T1" fmla="*/ 16 h 17"/>
                    <a:gd name="T2" fmla="*/ 1 w 17"/>
                    <a:gd name="T3" fmla="*/ 8 h 17"/>
                    <a:gd name="T4" fmla="*/ 4 w 17"/>
                    <a:gd name="T5" fmla="*/ 4 h 17"/>
                    <a:gd name="T6" fmla="*/ 4 w 17"/>
                    <a:gd name="T7" fmla="*/ 0 h 17"/>
                    <a:gd name="T8" fmla="*/ 9 w 17"/>
                    <a:gd name="T9" fmla="*/ 1 h 17"/>
                    <a:gd name="T10" fmla="*/ 12 w 17"/>
                    <a:gd name="T11" fmla="*/ 2 h 17"/>
                    <a:gd name="T12" fmla="*/ 16 w 17"/>
                    <a:gd name="T13" fmla="*/ 4 h 17"/>
                    <a:gd name="T14" fmla="*/ 10 w 17"/>
                    <a:gd name="T15" fmla="*/ 4 h 17"/>
                    <a:gd name="T16" fmla="*/ 6 w 17"/>
                    <a:gd name="T17" fmla="*/ 7 h 17"/>
                    <a:gd name="T18" fmla="*/ 5 w 17"/>
                    <a:gd name="T19" fmla="*/ 8 h 17"/>
                    <a:gd name="T20" fmla="*/ 2 w 17"/>
                    <a:gd name="T21" fmla="*/ 11 h 17"/>
                    <a:gd name="T22" fmla="*/ 0 w 17"/>
                    <a:gd name="T23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" h="17">
                      <a:moveTo>
                        <a:pt x="0" y="16"/>
                      </a:moveTo>
                      <a:lnTo>
                        <a:pt x="1" y="8"/>
                      </a:lnTo>
                      <a:lnTo>
                        <a:pt x="4" y="4"/>
                      </a:lnTo>
                      <a:lnTo>
                        <a:pt x="4" y="0"/>
                      </a:lnTo>
                      <a:lnTo>
                        <a:pt x="9" y="1"/>
                      </a:lnTo>
                      <a:lnTo>
                        <a:pt x="12" y="2"/>
                      </a:lnTo>
                      <a:lnTo>
                        <a:pt x="16" y="4"/>
                      </a:lnTo>
                      <a:lnTo>
                        <a:pt x="10" y="4"/>
                      </a:lnTo>
                      <a:lnTo>
                        <a:pt x="6" y="7"/>
                      </a:lnTo>
                      <a:lnTo>
                        <a:pt x="5" y="8"/>
                      </a:lnTo>
                      <a:lnTo>
                        <a:pt x="2" y="11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75" name="Freeform 219">
                  <a:extLst>
                    <a:ext uri="{FF2B5EF4-FFF2-40B4-BE49-F238E27FC236}">
                      <a16:creationId xmlns:a16="http://schemas.microsoft.com/office/drawing/2014/main" id="{88C9D8AC-E3B4-7F61-063C-63A02A114C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6" y="3711"/>
                  <a:ext cx="27" cy="17"/>
                </a:xfrm>
                <a:custGeom>
                  <a:avLst/>
                  <a:gdLst>
                    <a:gd name="T0" fmla="*/ 2 w 27"/>
                    <a:gd name="T1" fmla="*/ 13 h 17"/>
                    <a:gd name="T2" fmla="*/ 3 w 27"/>
                    <a:gd name="T3" fmla="*/ 12 h 17"/>
                    <a:gd name="T4" fmla="*/ 6 w 27"/>
                    <a:gd name="T5" fmla="*/ 9 h 17"/>
                    <a:gd name="T6" fmla="*/ 7 w 27"/>
                    <a:gd name="T7" fmla="*/ 9 h 17"/>
                    <a:gd name="T8" fmla="*/ 8 w 27"/>
                    <a:gd name="T9" fmla="*/ 6 h 17"/>
                    <a:gd name="T10" fmla="*/ 9 w 27"/>
                    <a:gd name="T11" fmla="*/ 4 h 17"/>
                    <a:gd name="T12" fmla="*/ 11 w 27"/>
                    <a:gd name="T13" fmla="*/ 2 h 17"/>
                    <a:gd name="T14" fmla="*/ 14 w 27"/>
                    <a:gd name="T15" fmla="*/ 1 h 17"/>
                    <a:gd name="T16" fmla="*/ 18 w 27"/>
                    <a:gd name="T17" fmla="*/ 1 h 17"/>
                    <a:gd name="T18" fmla="*/ 21 w 27"/>
                    <a:gd name="T19" fmla="*/ 1 h 17"/>
                    <a:gd name="T20" fmla="*/ 24 w 27"/>
                    <a:gd name="T21" fmla="*/ 1 h 17"/>
                    <a:gd name="T22" fmla="*/ 26 w 27"/>
                    <a:gd name="T23" fmla="*/ 0 h 17"/>
                    <a:gd name="T24" fmla="*/ 24 w 27"/>
                    <a:gd name="T25" fmla="*/ 3 h 17"/>
                    <a:gd name="T26" fmla="*/ 21 w 27"/>
                    <a:gd name="T27" fmla="*/ 6 h 17"/>
                    <a:gd name="T28" fmla="*/ 19 w 27"/>
                    <a:gd name="T29" fmla="*/ 6 h 17"/>
                    <a:gd name="T30" fmla="*/ 15 w 27"/>
                    <a:gd name="T31" fmla="*/ 6 h 17"/>
                    <a:gd name="T32" fmla="*/ 14 w 27"/>
                    <a:gd name="T33" fmla="*/ 7 h 17"/>
                    <a:gd name="T34" fmla="*/ 12 w 27"/>
                    <a:gd name="T35" fmla="*/ 9 h 17"/>
                    <a:gd name="T36" fmla="*/ 11 w 27"/>
                    <a:gd name="T37" fmla="*/ 12 h 17"/>
                    <a:gd name="T38" fmla="*/ 10 w 27"/>
                    <a:gd name="T39" fmla="*/ 13 h 17"/>
                    <a:gd name="T40" fmla="*/ 8 w 27"/>
                    <a:gd name="T41" fmla="*/ 14 h 17"/>
                    <a:gd name="T42" fmla="*/ 7 w 27"/>
                    <a:gd name="T43" fmla="*/ 16 h 17"/>
                    <a:gd name="T44" fmla="*/ 4 w 27"/>
                    <a:gd name="T45" fmla="*/ 16 h 17"/>
                    <a:gd name="T46" fmla="*/ 2 w 27"/>
                    <a:gd name="T47" fmla="*/ 16 h 17"/>
                    <a:gd name="T48" fmla="*/ 0 w 27"/>
                    <a:gd name="T49" fmla="*/ 14 h 17"/>
                    <a:gd name="T50" fmla="*/ 2 w 27"/>
                    <a:gd name="T51" fmla="*/ 1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" h="17">
                      <a:moveTo>
                        <a:pt x="2" y="13"/>
                      </a:moveTo>
                      <a:lnTo>
                        <a:pt x="3" y="12"/>
                      </a:lnTo>
                      <a:lnTo>
                        <a:pt x="6" y="9"/>
                      </a:lnTo>
                      <a:lnTo>
                        <a:pt x="7" y="9"/>
                      </a:lnTo>
                      <a:lnTo>
                        <a:pt x="8" y="6"/>
                      </a:lnTo>
                      <a:lnTo>
                        <a:pt x="9" y="4"/>
                      </a:lnTo>
                      <a:lnTo>
                        <a:pt x="11" y="2"/>
                      </a:lnTo>
                      <a:lnTo>
                        <a:pt x="14" y="1"/>
                      </a:lnTo>
                      <a:lnTo>
                        <a:pt x="18" y="1"/>
                      </a:lnTo>
                      <a:lnTo>
                        <a:pt x="21" y="1"/>
                      </a:lnTo>
                      <a:lnTo>
                        <a:pt x="24" y="1"/>
                      </a:lnTo>
                      <a:lnTo>
                        <a:pt x="26" y="0"/>
                      </a:lnTo>
                      <a:lnTo>
                        <a:pt x="24" y="3"/>
                      </a:lnTo>
                      <a:lnTo>
                        <a:pt x="21" y="6"/>
                      </a:lnTo>
                      <a:lnTo>
                        <a:pt x="19" y="6"/>
                      </a:lnTo>
                      <a:lnTo>
                        <a:pt x="15" y="6"/>
                      </a:lnTo>
                      <a:lnTo>
                        <a:pt x="14" y="7"/>
                      </a:lnTo>
                      <a:lnTo>
                        <a:pt x="12" y="9"/>
                      </a:lnTo>
                      <a:lnTo>
                        <a:pt x="11" y="12"/>
                      </a:lnTo>
                      <a:lnTo>
                        <a:pt x="10" y="13"/>
                      </a:lnTo>
                      <a:lnTo>
                        <a:pt x="8" y="14"/>
                      </a:lnTo>
                      <a:lnTo>
                        <a:pt x="7" y="16"/>
                      </a:lnTo>
                      <a:lnTo>
                        <a:pt x="4" y="16"/>
                      </a:lnTo>
                      <a:lnTo>
                        <a:pt x="2" y="16"/>
                      </a:lnTo>
                      <a:lnTo>
                        <a:pt x="0" y="14"/>
                      </a:lnTo>
                      <a:lnTo>
                        <a:pt x="2" y="13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76" name="Freeform 220">
                  <a:extLst>
                    <a:ext uri="{FF2B5EF4-FFF2-40B4-BE49-F238E27FC236}">
                      <a16:creationId xmlns:a16="http://schemas.microsoft.com/office/drawing/2014/main" id="{E78DC361-D5F9-96B8-85AA-13F0374F90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" y="3719"/>
                  <a:ext cx="17" cy="17"/>
                </a:xfrm>
                <a:custGeom>
                  <a:avLst/>
                  <a:gdLst>
                    <a:gd name="T0" fmla="*/ 16 w 17"/>
                    <a:gd name="T1" fmla="*/ 0 h 17"/>
                    <a:gd name="T2" fmla="*/ 14 w 17"/>
                    <a:gd name="T3" fmla="*/ 10 h 17"/>
                    <a:gd name="T4" fmla="*/ 9 w 17"/>
                    <a:gd name="T5" fmla="*/ 16 h 17"/>
                    <a:gd name="T6" fmla="*/ 5 w 17"/>
                    <a:gd name="T7" fmla="*/ 16 h 17"/>
                    <a:gd name="T8" fmla="*/ 0 w 17"/>
                    <a:gd name="T9" fmla="*/ 16 h 17"/>
                    <a:gd name="T10" fmla="*/ 4 w 17"/>
                    <a:gd name="T11" fmla="*/ 13 h 17"/>
                    <a:gd name="T12" fmla="*/ 5 w 17"/>
                    <a:gd name="T13" fmla="*/ 10 h 17"/>
                    <a:gd name="T14" fmla="*/ 6 w 17"/>
                    <a:gd name="T15" fmla="*/ 8 h 17"/>
                    <a:gd name="T16" fmla="*/ 8 w 17"/>
                    <a:gd name="T17" fmla="*/ 5 h 17"/>
                    <a:gd name="T18" fmla="*/ 10 w 17"/>
                    <a:gd name="T19" fmla="*/ 2 h 17"/>
                    <a:gd name="T20" fmla="*/ 14 w 17"/>
                    <a:gd name="T21" fmla="*/ 2 h 17"/>
                    <a:gd name="T22" fmla="*/ 16 w 17"/>
                    <a:gd name="T2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" h="17">
                      <a:moveTo>
                        <a:pt x="16" y="0"/>
                      </a:moveTo>
                      <a:lnTo>
                        <a:pt x="14" y="10"/>
                      </a:lnTo>
                      <a:lnTo>
                        <a:pt x="9" y="16"/>
                      </a:lnTo>
                      <a:lnTo>
                        <a:pt x="5" y="16"/>
                      </a:lnTo>
                      <a:lnTo>
                        <a:pt x="0" y="16"/>
                      </a:lnTo>
                      <a:lnTo>
                        <a:pt x="4" y="13"/>
                      </a:lnTo>
                      <a:lnTo>
                        <a:pt x="5" y="10"/>
                      </a:lnTo>
                      <a:lnTo>
                        <a:pt x="6" y="8"/>
                      </a:lnTo>
                      <a:lnTo>
                        <a:pt x="8" y="5"/>
                      </a:lnTo>
                      <a:lnTo>
                        <a:pt x="10" y="2"/>
                      </a:lnTo>
                      <a:lnTo>
                        <a:pt x="14" y="2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77" name="Freeform 221">
                  <a:extLst>
                    <a:ext uri="{FF2B5EF4-FFF2-40B4-BE49-F238E27FC236}">
                      <a16:creationId xmlns:a16="http://schemas.microsoft.com/office/drawing/2014/main" id="{5CECA3F3-E881-0DF7-6087-C872F68652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1" y="3731"/>
                  <a:ext cx="41" cy="24"/>
                </a:xfrm>
                <a:custGeom>
                  <a:avLst/>
                  <a:gdLst>
                    <a:gd name="T0" fmla="*/ 18 w 41"/>
                    <a:gd name="T1" fmla="*/ 3 h 24"/>
                    <a:gd name="T2" fmla="*/ 17 w 41"/>
                    <a:gd name="T3" fmla="*/ 6 h 24"/>
                    <a:gd name="T4" fmla="*/ 12 w 41"/>
                    <a:gd name="T5" fmla="*/ 10 h 24"/>
                    <a:gd name="T6" fmla="*/ 7 w 41"/>
                    <a:gd name="T7" fmla="*/ 15 h 24"/>
                    <a:gd name="T8" fmla="*/ 2 w 41"/>
                    <a:gd name="T9" fmla="*/ 18 h 24"/>
                    <a:gd name="T10" fmla="*/ 0 w 41"/>
                    <a:gd name="T11" fmla="*/ 21 h 24"/>
                    <a:gd name="T12" fmla="*/ 1 w 41"/>
                    <a:gd name="T13" fmla="*/ 23 h 24"/>
                    <a:gd name="T14" fmla="*/ 4 w 41"/>
                    <a:gd name="T15" fmla="*/ 23 h 24"/>
                    <a:gd name="T16" fmla="*/ 12 w 41"/>
                    <a:gd name="T17" fmla="*/ 21 h 24"/>
                    <a:gd name="T18" fmla="*/ 22 w 41"/>
                    <a:gd name="T19" fmla="*/ 15 h 24"/>
                    <a:gd name="T20" fmla="*/ 28 w 41"/>
                    <a:gd name="T21" fmla="*/ 11 h 24"/>
                    <a:gd name="T22" fmla="*/ 33 w 41"/>
                    <a:gd name="T23" fmla="*/ 9 h 24"/>
                    <a:gd name="T24" fmla="*/ 37 w 41"/>
                    <a:gd name="T25" fmla="*/ 6 h 24"/>
                    <a:gd name="T26" fmla="*/ 40 w 41"/>
                    <a:gd name="T27" fmla="*/ 2 h 24"/>
                    <a:gd name="T28" fmla="*/ 36 w 41"/>
                    <a:gd name="T29" fmla="*/ 4 h 24"/>
                    <a:gd name="T30" fmla="*/ 33 w 41"/>
                    <a:gd name="T31" fmla="*/ 3 h 24"/>
                    <a:gd name="T32" fmla="*/ 29 w 41"/>
                    <a:gd name="T33" fmla="*/ 3 h 24"/>
                    <a:gd name="T34" fmla="*/ 26 w 41"/>
                    <a:gd name="T35" fmla="*/ 2 h 24"/>
                    <a:gd name="T36" fmla="*/ 23 w 41"/>
                    <a:gd name="T37" fmla="*/ 2 h 24"/>
                    <a:gd name="T38" fmla="*/ 20 w 41"/>
                    <a:gd name="T39" fmla="*/ 0 h 24"/>
                    <a:gd name="T40" fmla="*/ 18 w 41"/>
                    <a:gd name="T41" fmla="*/ 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1" h="24">
                      <a:moveTo>
                        <a:pt x="18" y="3"/>
                      </a:moveTo>
                      <a:lnTo>
                        <a:pt x="17" y="6"/>
                      </a:lnTo>
                      <a:lnTo>
                        <a:pt x="12" y="10"/>
                      </a:lnTo>
                      <a:lnTo>
                        <a:pt x="7" y="15"/>
                      </a:lnTo>
                      <a:lnTo>
                        <a:pt x="2" y="18"/>
                      </a:lnTo>
                      <a:lnTo>
                        <a:pt x="0" y="21"/>
                      </a:lnTo>
                      <a:lnTo>
                        <a:pt x="1" y="23"/>
                      </a:lnTo>
                      <a:lnTo>
                        <a:pt x="4" y="23"/>
                      </a:lnTo>
                      <a:lnTo>
                        <a:pt x="12" y="21"/>
                      </a:lnTo>
                      <a:lnTo>
                        <a:pt x="22" y="15"/>
                      </a:lnTo>
                      <a:lnTo>
                        <a:pt x="28" y="11"/>
                      </a:lnTo>
                      <a:lnTo>
                        <a:pt x="33" y="9"/>
                      </a:lnTo>
                      <a:lnTo>
                        <a:pt x="37" y="6"/>
                      </a:lnTo>
                      <a:lnTo>
                        <a:pt x="40" y="2"/>
                      </a:lnTo>
                      <a:lnTo>
                        <a:pt x="36" y="4"/>
                      </a:lnTo>
                      <a:lnTo>
                        <a:pt x="33" y="3"/>
                      </a:lnTo>
                      <a:lnTo>
                        <a:pt x="29" y="3"/>
                      </a:lnTo>
                      <a:lnTo>
                        <a:pt x="26" y="2"/>
                      </a:lnTo>
                      <a:lnTo>
                        <a:pt x="23" y="2"/>
                      </a:lnTo>
                      <a:lnTo>
                        <a:pt x="20" y="0"/>
                      </a:lnTo>
                      <a:lnTo>
                        <a:pt x="18" y="3"/>
                      </a:lnTo>
                    </a:path>
                  </a:pathLst>
                </a:custGeom>
                <a:solidFill>
                  <a:srgbClr val="FF6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78" name="Freeform 222">
                  <a:extLst>
                    <a:ext uri="{FF2B5EF4-FFF2-40B4-BE49-F238E27FC236}">
                      <a16:creationId xmlns:a16="http://schemas.microsoft.com/office/drawing/2014/main" id="{57A7A5D4-CBCC-34EE-0AE8-5F1C52B494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7" y="3758"/>
                  <a:ext cx="25" cy="17"/>
                </a:xfrm>
                <a:custGeom>
                  <a:avLst/>
                  <a:gdLst>
                    <a:gd name="T0" fmla="*/ 17 w 25"/>
                    <a:gd name="T1" fmla="*/ 0 h 17"/>
                    <a:gd name="T2" fmla="*/ 17 w 25"/>
                    <a:gd name="T3" fmla="*/ 1 h 17"/>
                    <a:gd name="T4" fmla="*/ 18 w 25"/>
                    <a:gd name="T5" fmla="*/ 4 h 17"/>
                    <a:gd name="T6" fmla="*/ 20 w 25"/>
                    <a:gd name="T7" fmla="*/ 4 h 17"/>
                    <a:gd name="T8" fmla="*/ 24 w 25"/>
                    <a:gd name="T9" fmla="*/ 4 h 17"/>
                    <a:gd name="T10" fmla="*/ 15 w 25"/>
                    <a:gd name="T11" fmla="*/ 8 h 17"/>
                    <a:gd name="T12" fmla="*/ 0 w 25"/>
                    <a:gd name="T13" fmla="*/ 16 h 17"/>
                    <a:gd name="T14" fmla="*/ 3 w 25"/>
                    <a:gd name="T15" fmla="*/ 13 h 17"/>
                    <a:gd name="T16" fmla="*/ 6 w 25"/>
                    <a:gd name="T17" fmla="*/ 10 h 17"/>
                    <a:gd name="T18" fmla="*/ 6 w 25"/>
                    <a:gd name="T19" fmla="*/ 8 h 17"/>
                    <a:gd name="T20" fmla="*/ 7 w 25"/>
                    <a:gd name="T21" fmla="*/ 7 h 17"/>
                    <a:gd name="T22" fmla="*/ 11 w 25"/>
                    <a:gd name="T23" fmla="*/ 4 h 17"/>
                    <a:gd name="T24" fmla="*/ 17 w 25"/>
                    <a:gd name="T2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5" h="17">
                      <a:moveTo>
                        <a:pt x="17" y="0"/>
                      </a:moveTo>
                      <a:lnTo>
                        <a:pt x="17" y="1"/>
                      </a:lnTo>
                      <a:lnTo>
                        <a:pt x="18" y="4"/>
                      </a:lnTo>
                      <a:lnTo>
                        <a:pt x="20" y="4"/>
                      </a:lnTo>
                      <a:lnTo>
                        <a:pt x="24" y="4"/>
                      </a:lnTo>
                      <a:lnTo>
                        <a:pt x="15" y="8"/>
                      </a:lnTo>
                      <a:lnTo>
                        <a:pt x="0" y="16"/>
                      </a:lnTo>
                      <a:lnTo>
                        <a:pt x="3" y="13"/>
                      </a:lnTo>
                      <a:lnTo>
                        <a:pt x="6" y="10"/>
                      </a:lnTo>
                      <a:lnTo>
                        <a:pt x="6" y="8"/>
                      </a:lnTo>
                      <a:lnTo>
                        <a:pt x="7" y="7"/>
                      </a:lnTo>
                      <a:lnTo>
                        <a:pt x="11" y="4"/>
                      </a:lnTo>
                      <a:lnTo>
                        <a:pt x="17" y="0"/>
                      </a:lnTo>
                    </a:path>
                  </a:pathLst>
                </a:custGeom>
                <a:solidFill>
                  <a:srgbClr val="10206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79" name="Freeform 223">
                  <a:extLst>
                    <a:ext uri="{FF2B5EF4-FFF2-40B4-BE49-F238E27FC236}">
                      <a16:creationId xmlns:a16="http://schemas.microsoft.com/office/drawing/2014/main" id="{BCC11B98-F0D1-A690-3D69-67EB2D55D4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3" y="3671"/>
                  <a:ext cx="49" cy="67"/>
                </a:xfrm>
                <a:custGeom>
                  <a:avLst/>
                  <a:gdLst>
                    <a:gd name="T0" fmla="*/ 0 w 49"/>
                    <a:gd name="T1" fmla="*/ 0 h 67"/>
                    <a:gd name="T2" fmla="*/ 3 w 49"/>
                    <a:gd name="T3" fmla="*/ 4 h 67"/>
                    <a:gd name="T4" fmla="*/ 11 w 49"/>
                    <a:gd name="T5" fmla="*/ 11 h 67"/>
                    <a:gd name="T6" fmla="*/ 17 w 49"/>
                    <a:gd name="T7" fmla="*/ 17 h 67"/>
                    <a:gd name="T8" fmla="*/ 21 w 49"/>
                    <a:gd name="T9" fmla="*/ 23 h 67"/>
                    <a:gd name="T10" fmla="*/ 24 w 49"/>
                    <a:gd name="T11" fmla="*/ 28 h 67"/>
                    <a:gd name="T12" fmla="*/ 28 w 49"/>
                    <a:gd name="T13" fmla="*/ 36 h 67"/>
                    <a:gd name="T14" fmla="*/ 30 w 49"/>
                    <a:gd name="T15" fmla="*/ 44 h 67"/>
                    <a:gd name="T16" fmla="*/ 32 w 49"/>
                    <a:gd name="T17" fmla="*/ 50 h 67"/>
                    <a:gd name="T18" fmla="*/ 36 w 49"/>
                    <a:gd name="T19" fmla="*/ 56 h 67"/>
                    <a:gd name="T20" fmla="*/ 44 w 49"/>
                    <a:gd name="T21" fmla="*/ 64 h 67"/>
                    <a:gd name="T22" fmla="*/ 48 w 49"/>
                    <a:gd name="T23" fmla="*/ 66 h 67"/>
                    <a:gd name="T24" fmla="*/ 43 w 49"/>
                    <a:gd name="T25" fmla="*/ 61 h 67"/>
                    <a:gd name="T26" fmla="*/ 39 w 49"/>
                    <a:gd name="T27" fmla="*/ 57 h 67"/>
                    <a:gd name="T28" fmla="*/ 36 w 49"/>
                    <a:gd name="T29" fmla="*/ 52 h 67"/>
                    <a:gd name="T30" fmla="*/ 36 w 49"/>
                    <a:gd name="T31" fmla="*/ 51 h 67"/>
                    <a:gd name="T32" fmla="*/ 34 w 49"/>
                    <a:gd name="T33" fmla="*/ 47 h 67"/>
                    <a:gd name="T34" fmla="*/ 29 w 49"/>
                    <a:gd name="T35" fmla="*/ 39 h 67"/>
                    <a:gd name="T36" fmla="*/ 28 w 49"/>
                    <a:gd name="T37" fmla="*/ 32 h 67"/>
                    <a:gd name="T38" fmla="*/ 25 w 49"/>
                    <a:gd name="T39" fmla="*/ 26 h 67"/>
                    <a:gd name="T40" fmla="*/ 21 w 49"/>
                    <a:gd name="T41" fmla="*/ 20 h 67"/>
                    <a:gd name="T42" fmla="*/ 18 w 49"/>
                    <a:gd name="T43" fmla="*/ 16 h 67"/>
                    <a:gd name="T44" fmla="*/ 12 w 49"/>
                    <a:gd name="T45" fmla="*/ 10 h 67"/>
                    <a:gd name="T46" fmla="*/ 8 w 49"/>
                    <a:gd name="T47" fmla="*/ 6 h 67"/>
                    <a:gd name="T48" fmla="*/ 4 w 49"/>
                    <a:gd name="T49" fmla="*/ 3 h 67"/>
                    <a:gd name="T50" fmla="*/ 0 w 49"/>
                    <a:gd name="T51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9" h="67">
                      <a:moveTo>
                        <a:pt x="0" y="0"/>
                      </a:moveTo>
                      <a:lnTo>
                        <a:pt x="3" y="4"/>
                      </a:lnTo>
                      <a:lnTo>
                        <a:pt x="11" y="11"/>
                      </a:lnTo>
                      <a:lnTo>
                        <a:pt x="17" y="17"/>
                      </a:lnTo>
                      <a:lnTo>
                        <a:pt x="21" y="23"/>
                      </a:lnTo>
                      <a:lnTo>
                        <a:pt x="24" y="28"/>
                      </a:lnTo>
                      <a:lnTo>
                        <a:pt x="28" y="36"/>
                      </a:lnTo>
                      <a:lnTo>
                        <a:pt x="30" y="44"/>
                      </a:lnTo>
                      <a:lnTo>
                        <a:pt x="32" y="50"/>
                      </a:lnTo>
                      <a:lnTo>
                        <a:pt x="36" y="56"/>
                      </a:lnTo>
                      <a:lnTo>
                        <a:pt x="44" y="64"/>
                      </a:lnTo>
                      <a:lnTo>
                        <a:pt x="48" y="66"/>
                      </a:lnTo>
                      <a:lnTo>
                        <a:pt x="43" y="61"/>
                      </a:lnTo>
                      <a:lnTo>
                        <a:pt x="39" y="57"/>
                      </a:lnTo>
                      <a:lnTo>
                        <a:pt x="36" y="52"/>
                      </a:lnTo>
                      <a:lnTo>
                        <a:pt x="36" y="51"/>
                      </a:lnTo>
                      <a:lnTo>
                        <a:pt x="34" y="47"/>
                      </a:lnTo>
                      <a:lnTo>
                        <a:pt x="29" y="39"/>
                      </a:lnTo>
                      <a:lnTo>
                        <a:pt x="28" y="32"/>
                      </a:lnTo>
                      <a:lnTo>
                        <a:pt x="25" y="26"/>
                      </a:lnTo>
                      <a:lnTo>
                        <a:pt x="21" y="20"/>
                      </a:lnTo>
                      <a:lnTo>
                        <a:pt x="18" y="16"/>
                      </a:lnTo>
                      <a:lnTo>
                        <a:pt x="12" y="10"/>
                      </a:lnTo>
                      <a:lnTo>
                        <a:pt x="8" y="6"/>
                      </a:lnTo>
                      <a:lnTo>
                        <a:pt x="4" y="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602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80" name="Freeform 224">
                  <a:extLst>
                    <a:ext uri="{FF2B5EF4-FFF2-40B4-BE49-F238E27FC236}">
                      <a16:creationId xmlns:a16="http://schemas.microsoft.com/office/drawing/2014/main" id="{E0E0566B-836A-E167-86E7-DAF8CF733A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8" y="3672"/>
                  <a:ext cx="61" cy="69"/>
                </a:xfrm>
                <a:custGeom>
                  <a:avLst/>
                  <a:gdLst>
                    <a:gd name="T0" fmla="*/ 0 w 61"/>
                    <a:gd name="T1" fmla="*/ 0 h 69"/>
                    <a:gd name="T2" fmla="*/ 5 w 61"/>
                    <a:gd name="T3" fmla="*/ 6 h 69"/>
                    <a:gd name="T4" fmla="*/ 13 w 61"/>
                    <a:gd name="T5" fmla="*/ 12 h 69"/>
                    <a:gd name="T6" fmla="*/ 16 w 61"/>
                    <a:gd name="T7" fmla="*/ 16 h 69"/>
                    <a:gd name="T8" fmla="*/ 19 w 61"/>
                    <a:gd name="T9" fmla="*/ 19 h 69"/>
                    <a:gd name="T10" fmla="*/ 21 w 61"/>
                    <a:gd name="T11" fmla="*/ 23 h 69"/>
                    <a:gd name="T12" fmla="*/ 23 w 61"/>
                    <a:gd name="T13" fmla="*/ 28 h 69"/>
                    <a:gd name="T14" fmla="*/ 25 w 61"/>
                    <a:gd name="T15" fmla="*/ 34 h 69"/>
                    <a:gd name="T16" fmla="*/ 27 w 61"/>
                    <a:gd name="T17" fmla="*/ 40 h 69"/>
                    <a:gd name="T18" fmla="*/ 31 w 61"/>
                    <a:gd name="T19" fmla="*/ 45 h 69"/>
                    <a:gd name="T20" fmla="*/ 33 w 61"/>
                    <a:gd name="T21" fmla="*/ 50 h 69"/>
                    <a:gd name="T22" fmla="*/ 37 w 61"/>
                    <a:gd name="T23" fmla="*/ 56 h 69"/>
                    <a:gd name="T24" fmla="*/ 41 w 61"/>
                    <a:gd name="T25" fmla="*/ 60 h 69"/>
                    <a:gd name="T26" fmla="*/ 43 w 61"/>
                    <a:gd name="T27" fmla="*/ 62 h 69"/>
                    <a:gd name="T28" fmla="*/ 45 w 61"/>
                    <a:gd name="T29" fmla="*/ 65 h 69"/>
                    <a:gd name="T30" fmla="*/ 48 w 61"/>
                    <a:gd name="T31" fmla="*/ 68 h 69"/>
                    <a:gd name="T32" fmla="*/ 52 w 61"/>
                    <a:gd name="T33" fmla="*/ 68 h 69"/>
                    <a:gd name="T34" fmla="*/ 55 w 61"/>
                    <a:gd name="T35" fmla="*/ 65 h 69"/>
                    <a:gd name="T36" fmla="*/ 57 w 61"/>
                    <a:gd name="T37" fmla="*/ 62 h 69"/>
                    <a:gd name="T38" fmla="*/ 59 w 61"/>
                    <a:gd name="T39" fmla="*/ 58 h 69"/>
                    <a:gd name="T40" fmla="*/ 60 w 61"/>
                    <a:gd name="T41" fmla="*/ 54 h 69"/>
                    <a:gd name="T42" fmla="*/ 59 w 61"/>
                    <a:gd name="T43" fmla="*/ 51 h 69"/>
                    <a:gd name="T44" fmla="*/ 58 w 61"/>
                    <a:gd name="T45" fmla="*/ 49 h 69"/>
                    <a:gd name="T46" fmla="*/ 55 w 61"/>
                    <a:gd name="T47" fmla="*/ 48 h 69"/>
                    <a:gd name="T48" fmla="*/ 52 w 61"/>
                    <a:gd name="T49" fmla="*/ 48 h 69"/>
                    <a:gd name="T50" fmla="*/ 48 w 61"/>
                    <a:gd name="T51" fmla="*/ 51 h 69"/>
                    <a:gd name="T52" fmla="*/ 46 w 61"/>
                    <a:gd name="T53" fmla="*/ 53 h 69"/>
                    <a:gd name="T54" fmla="*/ 43 w 61"/>
                    <a:gd name="T55" fmla="*/ 54 h 69"/>
                    <a:gd name="T56" fmla="*/ 40 w 61"/>
                    <a:gd name="T57" fmla="*/ 54 h 69"/>
                    <a:gd name="T58" fmla="*/ 37 w 61"/>
                    <a:gd name="T59" fmla="*/ 52 h 69"/>
                    <a:gd name="T60" fmla="*/ 33 w 61"/>
                    <a:gd name="T61" fmla="*/ 47 h 69"/>
                    <a:gd name="T62" fmla="*/ 31 w 61"/>
                    <a:gd name="T63" fmla="*/ 42 h 69"/>
                    <a:gd name="T64" fmla="*/ 29 w 61"/>
                    <a:gd name="T65" fmla="*/ 39 h 69"/>
                    <a:gd name="T66" fmla="*/ 25 w 61"/>
                    <a:gd name="T67" fmla="*/ 30 h 69"/>
                    <a:gd name="T68" fmla="*/ 22 w 61"/>
                    <a:gd name="T69" fmla="*/ 21 h 69"/>
                    <a:gd name="T70" fmla="*/ 18 w 61"/>
                    <a:gd name="T71" fmla="*/ 16 h 69"/>
                    <a:gd name="T72" fmla="*/ 14 w 61"/>
                    <a:gd name="T73" fmla="*/ 11 h 69"/>
                    <a:gd name="T74" fmla="*/ 0 w 61"/>
                    <a:gd name="T75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61" h="69">
                      <a:moveTo>
                        <a:pt x="0" y="0"/>
                      </a:moveTo>
                      <a:lnTo>
                        <a:pt x="5" y="6"/>
                      </a:lnTo>
                      <a:lnTo>
                        <a:pt x="13" y="12"/>
                      </a:lnTo>
                      <a:lnTo>
                        <a:pt x="16" y="16"/>
                      </a:lnTo>
                      <a:lnTo>
                        <a:pt x="19" y="19"/>
                      </a:lnTo>
                      <a:lnTo>
                        <a:pt x="21" y="23"/>
                      </a:lnTo>
                      <a:lnTo>
                        <a:pt x="23" y="28"/>
                      </a:lnTo>
                      <a:lnTo>
                        <a:pt x="25" y="34"/>
                      </a:lnTo>
                      <a:lnTo>
                        <a:pt x="27" y="40"/>
                      </a:lnTo>
                      <a:lnTo>
                        <a:pt x="31" y="45"/>
                      </a:lnTo>
                      <a:lnTo>
                        <a:pt x="33" y="50"/>
                      </a:lnTo>
                      <a:lnTo>
                        <a:pt x="37" y="56"/>
                      </a:lnTo>
                      <a:lnTo>
                        <a:pt x="41" y="60"/>
                      </a:lnTo>
                      <a:lnTo>
                        <a:pt x="43" y="62"/>
                      </a:lnTo>
                      <a:lnTo>
                        <a:pt x="45" y="65"/>
                      </a:lnTo>
                      <a:lnTo>
                        <a:pt x="48" y="68"/>
                      </a:lnTo>
                      <a:lnTo>
                        <a:pt x="52" y="68"/>
                      </a:lnTo>
                      <a:lnTo>
                        <a:pt x="55" y="65"/>
                      </a:lnTo>
                      <a:lnTo>
                        <a:pt x="57" y="62"/>
                      </a:lnTo>
                      <a:lnTo>
                        <a:pt x="59" y="58"/>
                      </a:lnTo>
                      <a:lnTo>
                        <a:pt x="60" y="54"/>
                      </a:lnTo>
                      <a:lnTo>
                        <a:pt x="59" y="51"/>
                      </a:lnTo>
                      <a:lnTo>
                        <a:pt x="58" y="49"/>
                      </a:lnTo>
                      <a:lnTo>
                        <a:pt x="55" y="48"/>
                      </a:lnTo>
                      <a:lnTo>
                        <a:pt x="52" y="48"/>
                      </a:lnTo>
                      <a:lnTo>
                        <a:pt x="48" y="51"/>
                      </a:lnTo>
                      <a:lnTo>
                        <a:pt x="46" y="53"/>
                      </a:lnTo>
                      <a:lnTo>
                        <a:pt x="43" y="54"/>
                      </a:lnTo>
                      <a:lnTo>
                        <a:pt x="40" y="54"/>
                      </a:lnTo>
                      <a:lnTo>
                        <a:pt x="37" y="52"/>
                      </a:lnTo>
                      <a:lnTo>
                        <a:pt x="33" y="47"/>
                      </a:lnTo>
                      <a:lnTo>
                        <a:pt x="31" y="42"/>
                      </a:lnTo>
                      <a:lnTo>
                        <a:pt x="29" y="39"/>
                      </a:lnTo>
                      <a:lnTo>
                        <a:pt x="25" y="30"/>
                      </a:lnTo>
                      <a:lnTo>
                        <a:pt x="22" y="21"/>
                      </a:lnTo>
                      <a:lnTo>
                        <a:pt x="18" y="16"/>
                      </a:lnTo>
                      <a:lnTo>
                        <a:pt x="14" y="1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6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81" name="Freeform 225">
                  <a:extLst>
                    <a:ext uri="{FF2B5EF4-FFF2-40B4-BE49-F238E27FC236}">
                      <a16:creationId xmlns:a16="http://schemas.microsoft.com/office/drawing/2014/main" id="{951D0533-F805-9096-9888-CBAA8F1500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9" y="3728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2 w 17"/>
                    <a:gd name="T3" fmla="*/ 5 h 17"/>
                    <a:gd name="T4" fmla="*/ 7 w 17"/>
                    <a:gd name="T5" fmla="*/ 11 h 17"/>
                    <a:gd name="T6" fmla="*/ 11 w 17"/>
                    <a:gd name="T7" fmla="*/ 14 h 17"/>
                    <a:gd name="T8" fmla="*/ 16 w 17"/>
                    <a:gd name="T9" fmla="*/ 16 h 17"/>
                    <a:gd name="T10" fmla="*/ 11 w 17"/>
                    <a:gd name="T11" fmla="*/ 16 h 17"/>
                    <a:gd name="T12" fmla="*/ 7 w 17"/>
                    <a:gd name="T13" fmla="*/ 14 h 17"/>
                    <a:gd name="T14" fmla="*/ 4 w 17"/>
                    <a:gd name="T15" fmla="*/ 11 h 17"/>
                    <a:gd name="T16" fmla="*/ 1 w 17"/>
                    <a:gd name="T17" fmla="*/ 7 h 17"/>
                    <a:gd name="T18" fmla="*/ 0 w 17"/>
                    <a:gd name="T1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2" y="5"/>
                      </a:lnTo>
                      <a:lnTo>
                        <a:pt x="7" y="11"/>
                      </a:lnTo>
                      <a:lnTo>
                        <a:pt x="11" y="14"/>
                      </a:lnTo>
                      <a:lnTo>
                        <a:pt x="16" y="16"/>
                      </a:lnTo>
                      <a:lnTo>
                        <a:pt x="11" y="16"/>
                      </a:lnTo>
                      <a:lnTo>
                        <a:pt x="7" y="14"/>
                      </a:lnTo>
                      <a:lnTo>
                        <a:pt x="4" y="11"/>
                      </a:lnTo>
                      <a:lnTo>
                        <a:pt x="1" y="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602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82" name="Freeform 226">
                  <a:extLst>
                    <a:ext uri="{FF2B5EF4-FFF2-40B4-BE49-F238E27FC236}">
                      <a16:creationId xmlns:a16="http://schemas.microsoft.com/office/drawing/2014/main" id="{CB336301-C1C9-C015-5815-497FF89B8A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" y="3673"/>
                  <a:ext cx="49" cy="43"/>
                </a:xfrm>
                <a:custGeom>
                  <a:avLst/>
                  <a:gdLst>
                    <a:gd name="T0" fmla="*/ 0 w 49"/>
                    <a:gd name="T1" fmla="*/ 0 h 43"/>
                    <a:gd name="T2" fmla="*/ 7 w 49"/>
                    <a:gd name="T3" fmla="*/ 4 h 43"/>
                    <a:gd name="T4" fmla="*/ 14 w 49"/>
                    <a:gd name="T5" fmla="*/ 7 h 43"/>
                    <a:gd name="T6" fmla="*/ 20 w 49"/>
                    <a:gd name="T7" fmla="*/ 11 h 43"/>
                    <a:gd name="T8" fmla="*/ 27 w 49"/>
                    <a:gd name="T9" fmla="*/ 17 h 43"/>
                    <a:gd name="T10" fmla="*/ 32 w 49"/>
                    <a:gd name="T11" fmla="*/ 21 h 43"/>
                    <a:gd name="T12" fmla="*/ 37 w 49"/>
                    <a:gd name="T13" fmla="*/ 26 h 43"/>
                    <a:gd name="T14" fmla="*/ 43 w 49"/>
                    <a:gd name="T15" fmla="*/ 32 h 43"/>
                    <a:gd name="T16" fmla="*/ 46 w 49"/>
                    <a:gd name="T17" fmla="*/ 38 h 43"/>
                    <a:gd name="T18" fmla="*/ 48 w 49"/>
                    <a:gd name="T19" fmla="*/ 42 h 43"/>
                    <a:gd name="T20" fmla="*/ 43 w 49"/>
                    <a:gd name="T21" fmla="*/ 35 h 43"/>
                    <a:gd name="T22" fmla="*/ 37 w 49"/>
                    <a:gd name="T23" fmla="*/ 29 h 43"/>
                    <a:gd name="T24" fmla="*/ 29 w 49"/>
                    <a:gd name="T25" fmla="*/ 20 h 43"/>
                    <a:gd name="T26" fmla="*/ 20 w 49"/>
                    <a:gd name="T27" fmla="*/ 12 h 43"/>
                    <a:gd name="T28" fmla="*/ 15 w 49"/>
                    <a:gd name="T29" fmla="*/ 9 h 43"/>
                    <a:gd name="T30" fmla="*/ 12 w 49"/>
                    <a:gd name="T31" fmla="*/ 7 h 43"/>
                    <a:gd name="T32" fmla="*/ 6 w 49"/>
                    <a:gd name="T33" fmla="*/ 4 h 43"/>
                    <a:gd name="T34" fmla="*/ 0 w 49"/>
                    <a:gd name="T35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9" h="43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4" y="7"/>
                      </a:lnTo>
                      <a:lnTo>
                        <a:pt x="20" y="11"/>
                      </a:lnTo>
                      <a:lnTo>
                        <a:pt x="27" y="17"/>
                      </a:lnTo>
                      <a:lnTo>
                        <a:pt x="32" y="21"/>
                      </a:lnTo>
                      <a:lnTo>
                        <a:pt x="37" y="26"/>
                      </a:lnTo>
                      <a:lnTo>
                        <a:pt x="43" y="32"/>
                      </a:lnTo>
                      <a:lnTo>
                        <a:pt x="46" y="38"/>
                      </a:lnTo>
                      <a:lnTo>
                        <a:pt x="48" y="42"/>
                      </a:lnTo>
                      <a:lnTo>
                        <a:pt x="43" y="35"/>
                      </a:lnTo>
                      <a:lnTo>
                        <a:pt x="37" y="29"/>
                      </a:lnTo>
                      <a:lnTo>
                        <a:pt x="29" y="20"/>
                      </a:lnTo>
                      <a:lnTo>
                        <a:pt x="20" y="12"/>
                      </a:lnTo>
                      <a:lnTo>
                        <a:pt x="15" y="9"/>
                      </a:lnTo>
                      <a:lnTo>
                        <a:pt x="12" y="7"/>
                      </a:lnTo>
                      <a:lnTo>
                        <a:pt x="6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6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83" name="Freeform 227">
                  <a:extLst>
                    <a:ext uri="{FF2B5EF4-FFF2-40B4-BE49-F238E27FC236}">
                      <a16:creationId xmlns:a16="http://schemas.microsoft.com/office/drawing/2014/main" id="{8B035AC6-D3C6-7B14-6B27-275AB29FD3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3" y="3681"/>
                  <a:ext cx="36" cy="37"/>
                </a:xfrm>
                <a:custGeom>
                  <a:avLst/>
                  <a:gdLst>
                    <a:gd name="T0" fmla="*/ 0 w 36"/>
                    <a:gd name="T1" fmla="*/ 0 h 37"/>
                    <a:gd name="T2" fmla="*/ 5 w 36"/>
                    <a:gd name="T3" fmla="*/ 3 h 37"/>
                    <a:gd name="T4" fmla="*/ 10 w 36"/>
                    <a:gd name="T5" fmla="*/ 6 h 37"/>
                    <a:gd name="T6" fmla="*/ 16 w 36"/>
                    <a:gd name="T7" fmla="*/ 12 h 37"/>
                    <a:gd name="T8" fmla="*/ 22 w 36"/>
                    <a:gd name="T9" fmla="*/ 18 h 37"/>
                    <a:gd name="T10" fmla="*/ 27 w 36"/>
                    <a:gd name="T11" fmla="*/ 24 h 37"/>
                    <a:gd name="T12" fmla="*/ 32 w 36"/>
                    <a:gd name="T13" fmla="*/ 33 h 37"/>
                    <a:gd name="T14" fmla="*/ 35 w 36"/>
                    <a:gd name="T15" fmla="*/ 36 h 37"/>
                    <a:gd name="T16" fmla="*/ 30 w 36"/>
                    <a:gd name="T17" fmla="*/ 31 h 37"/>
                    <a:gd name="T18" fmla="*/ 25 w 36"/>
                    <a:gd name="T19" fmla="*/ 24 h 37"/>
                    <a:gd name="T20" fmla="*/ 20 w 36"/>
                    <a:gd name="T21" fmla="*/ 19 h 37"/>
                    <a:gd name="T22" fmla="*/ 15 w 36"/>
                    <a:gd name="T23" fmla="*/ 13 h 37"/>
                    <a:gd name="T24" fmla="*/ 11 w 36"/>
                    <a:gd name="T25" fmla="*/ 9 h 37"/>
                    <a:gd name="T26" fmla="*/ 7 w 36"/>
                    <a:gd name="T27" fmla="*/ 5 h 37"/>
                    <a:gd name="T28" fmla="*/ 0 w 36"/>
                    <a:gd name="T2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6" h="37">
                      <a:moveTo>
                        <a:pt x="0" y="0"/>
                      </a:moveTo>
                      <a:lnTo>
                        <a:pt x="5" y="3"/>
                      </a:lnTo>
                      <a:lnTo>
                        <a:pt x="10" y="6"/>
                      </a:lnTo>
                      <a:lnTo>
                        <a:pt x="16" y="12"/>
                      </a:lnTo>
                      <a:lnTo>
                        <a:pt x="22" y="18"/>
                      </a:lnTo>
                      <a:lnTo>
                        <a:pt x="27" y="24"/>
                      </a:lnTo>
                      <a:lnTo>
                        <a:pt x="32" y="33"/>
                      </a:lnTo>
                      <a:lnTo>
                        <a:pt x="35" y="36"/>
                      </a:lnTo>
                      <a:lnTo>
                        <a:pt x="30" y="31"/>
                      </a:lnTo>
                      <a:lnTo>
                        <a:pt x="25" y="24"/>
                      </a:lnTo>
                      <a:lnTo>
                        <a:pt x="20" y="19"/>
                      </a:lnTo>
                      <a:lnTo>
                        <a:pt x="15" y="13"/>
                      </a:lnTo>
                      <a:lnTo>
                        <a:pt x="11" y="9"/>
                      </a:lnTo>
                      <a:lnTo>
                        <a:pt x="7" y="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6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84" name="Freeform 228">
                  <a:extLst>
                    <a:ext uri="{FF2B5EF4-FFF2-40B4-BE49-F238E27FC236}">
                      <a16:creationId xmlns:a16="http://schemas.microsoft.com/office/drawing/2014/main" id="{72A3700D-E55D-6AAE-ACD9-A623F512A6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1" y="3821"/>
                  <a:ext cx="69" cy="36"/>
                </a:xfrm>
                <a:custGeom>
                  <a:avLst/>
                  <a:gdLst>
                    <a:gd name="T0" fmla="*/ 58 w 69"/>
                    <a:gd name="T1" fmla="*/ 5 h 36"/>
                    <a:gd name="T2" fmla="*/ 49 w 69"/>
                    <a:gd name="T3" fmla="*/ 13 h 36"/>
                    <a:gd name="T4" fmla="*/ 39 w 69"/>
                    <a:gd name="T5" fmla="*/ 19 h 36"/>
                    <a:gd name="T6" fmla="*/ 31 w 69"/>
                    <a:gd name="T7" fmla="*/ 23 h 36"/>
                    <a:gd name="T8" fmla="*/ 23 w 69"/>
                    <a:gd name="T9" fmla="*/ 26 h 36"/>
                    <a:gd name="T10" fmla="*/ 11 w 69"/>
                    <a:gd name="T11" fmla="*/ 32 h 36"/>
                    <a:gd name="T12" fmla="*/ 0 w 69"/>
                    <a:gd name="T13" fmla="*/ 35 h 36"/>
                    <a:gd name="T14" fmla="*/ 13 w 69"/>
                    <a:gd name="T15" fmla="*/ 32 h 36"/>
                    <a:gd name="T16" fmla="*/ 21 w 69"/>
                    <a:gd name="T17" fmla="*/ 30 h 36"/>
                    <a:gd name="T18" fmla="*/ 29 w 69"/>
                    <a:gd name="T19" fmla="*/ 26 h 36"/>
                    <a:gd name="T20" fmla="*/ 36 w 69"/>
                    <a:gd name="T21" fmla="*/ 24 h 36"/>
                    <a:gd name="T22" fmla="*/ 41 w 69"/>
                    <a:gd name="T23" fmla="*/ 21 h 36"/>
                    <a:gd name="T24" fmla="*/ 47 w 69"/>
                    <a:gd name="T25" fmla="*/ 18 h 36"/>
                    <a:gd name="T26" fmla="*/ 51 w 69"/>
                    <a:gd name="T27" fmla="*/ 15 h 36"/>
                    <a:gd name="T28" fmla="*/ 54 w 69"/>
                    <a:gd name="T29" fmla="*/ 12 h 36"/>
                    <a:gd name="T30" fmla="*/ 58 w 69"/>
                    <a:gd name="T31" fmla="*/ 9 h 36"/>
                    <a:gd name="T32" fmla="*/ 68 w 69"/>
                    <a:gd name="T33" fmla="*/ 0 h 36"/>
                    <a:gd name="T34" fmla="*/ 58 w 69"/>
                    <a:gd name="T35" fmla="*/ 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9" h="36">
                      <a:moveTo>
                        <a:pt x="58" y="5"/>
                      </a:moveTo>
                      <a:lnTo>
                        <a:pt x="49" y="13"/>
                      </a:lnTo>
                      <a:lnTo>
                        <a:pt x="39" y="19"/>
                      </a:lnTo>
                      <a:lnTo>
                        <a:pt x="31" y="23"/>
                      </a:lnTo>
                      <a:lnTo>
                        <a:pt x="23" y="26"/>
                      </a:lnTo>
                      <a:lnTo>
                        <a:pt x="11" y="32"/>
                      </a:lnTo>
                      <a:lnTo>
                        <a:pt x="0" y="35"/>
                      </a:lnTo>
                      <a:lnTo>
                        <a:pt x="13" y="32"/>
                      </a:lnTo>
                      <a:lnTo>
                        <a:pt x="21" y="30"/>
                      </a:lnTo>
                      <a:lnTo>
                        <a:pt x="29" y="26"/>
                      </a:lnTo>
                      <a:lnTo>
                        <a:pt x="36" y="24"/>
                      </a:lnTo>
                      <a:lnTo>
                        <a:pt x="41" y="21"/>
                      </a:lnTo>
                      <a:lnTo>
                        <a:pt x="47" y="18"/>
                      </a:lnTo>
                      <a:lnTo>
                        <a:pt x="51" y="15"/>
                      </a:lnTo>
                      <a:lnTo>
                        <a:pt x="54" y="12"/>
                      </a:lnTo>
                      <a:lnTo>
                        <a:pt x="58" y="9"/>
                      </a:lnTo>
                      <a:lnTo>
                        <a:pt x="68" y="0"/>
                      </a:lnTo>
                      <a:lnTo>
                        <a:pt x="58" y="5"/>
                      </a:lnTo>
                    </a:path>
                  </a:pathLst>
                </a:custGeom>
                <a:solidFill>
                  <a:srgbClr val="FF6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85" name="Freeform 229">
                  <a:extLst>
                    <a:ext uri="{FF2B5EF4-FFF2-40B4-BE49-F238E27FC236}">
                      <a16:creationId xmlns:a16="http://schemas.microsoft.com/office/drawing/2014/main" id="{DD5733D3-20BE-7DDD-F2E4-9F7C83C001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4" y="3695"/>
                  <a:ext cx="22" cy="27"/>
                </a:xfrm>
                <a:custGeom>
                  <a:avLst/>
                  <a:gdLst>
                    <a:gd name="T0" fmla="*/ 0 w 22"/>
                    <a:gd name="T1" fmla="*/ 0 h 27"/>
                    <a:gd name="T2" fmla="*/ 2 w 22"/>
                    <a:gd name="T3" fmla="*/ 7 h 27"/>
                    <a:gd name="T4" fmla="*/ 4 w 22"/>
                    <a:gd name="T5" fmla="*/ 10 h 27"/>
                    <a:gd name="T6" fmla="*/ 7 w 22"/>
                    <a:gd name="T7" fmla="*/ 18 h 27"/>
                    <a:gd name="T8" fmla="*/ 10 w 22"/>
                    <a:gd name="T9" fmla="*/ 22 h 27"/>
                    <a:gd name="T10" fmla="*/ 13 w 22"/>
                    <a:gd name="T11" fmla="*/ 24 h 27"/>
                    <a:gd name="T12" fmla="*/ 16 w 22"/>
                    <a:gd name="T13" fmla="*/ 26 h 27"/>
                    <a:gd name="T14" fmla="*/ 19 w 22"/>
                    <a:gd name="T15" fmla="*/ 26 h 27"/>
                    <a:gd name="T16" fmla="*/ 21 w 22"/>
                    <a:gd name="T17" fmla="*/ 24 h 27"/>
                    <a:gd name="T18" fmla="*/ 18 w 22"/>
                    <a:gd name="T19" fmla="*/ 24 h 27"/>
                    <a:gd name="T20" fmla="*/ 15 w 22"/>
                    <a:gd name="T21" fmla="*/ 23 h 27"/>
                    <a:gd name="T22" fmla="*/ 12 w 22"/>
                    <a:gd name="T23" fmla="*/ 21 h 27"/>
                    <a:gd name="T24" fmla="*/ 9 w 22"/>
                    <a:gd name="T25" fmla="*/ 17 h 27"/>
                    <a:gd name="T26" fmla="*/ 6 w 22"/>
                    <a:gd name="T27" fmla="*/ 12 h 27"/>
                    <a:gd name="T28" fmla="*/ 0 w 22"/>
                    <a:gd name="T2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2" h="27">
                      <a:moveTo>
                        <a:pt x="0" y="0"/>
                      </a:moveTo>
                      <a:lnTo>
                        <a:pt x="2" y="7"/>
                      </a:lnTo>
                      <a:lnTo>
                        <a:pt x="4" y="10"/>
                      </a:lnTo>
                      <a:lnTo>
                        <a:pt x="7" y="18"/>
                      </a:lnTo>
                      <a:lnTo>
                        <a:pt x="10" y="22"/>
                      </a:lnTo>
                      <a:lnTo>
                        <a:pt x="13" y="24"/>
                      </a:lnTo>
                      <a:lnTo>
                        <a:pt x="16" y="26"/>
                      </a:lnTo>
                      <a:lnTo>
                        <a:pt x="19" y="26"/>
                      </a:lnTo>
                      <a:lnTo>
                        <a:pt x="21" y="24"/>
                      </a:lnTo>
                      <a:lnTo>
                        <a:pt x="18" y="24"/>
                      </a:lnTo>
                      <a:lnTo>
                        <a:pt x="15" y="23"/>
                      </a:lnTo>
                      <a:lnTo>
                        <a:pt x="12" y="21"/>
                      </a:lnTo>
                      <a:lnTo>
                        <a:pt x="9" y="17"/>
                      </a:lnTo>
                      <a:lnTo>
                        <a:pt x="6" y="1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602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86" name="Freeform 230">
                  <a:extLst>
                    <a:ext uri="{FF2B5EF4-FFF2-40B4-BE49-F238E27FC236}">
                      <a16:creationId xmlns:a16="http://schemas.microsoft.com/office/drawing/2014/main" id="{620CEA9A-BD84-89BC-1AB5-A35CFA1AA2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2" y="3510"/>
                  <a:ext cx="156" cy="116"/>
                </a:xfrm>
                <a:custGeom>
                  <a:avLst/>
                  <a:gdLst>
                    <a:gd name="T0" fmla="*/ 18 w 156"/>
                    <a:gd name="T1" fmla="*/ 109 h 116"/>
                    <a:gd name="T2" fmla="*/ 14 w 156"/>
                    <a:gd name="T3" fmla="*/ 96 h 116"/>
                    <a:gd name="T4" fmla="*/ 9 w 156"/>
                    <a:gd name="T5" fmla="*/ 86 h 116"/>
                    <a:gd name="T6" fmla="*/ 0 w 156"/>
                    <a:gd name="T7" fmla="*/ 78 h 116"/>
                    <a:gd name="T8" fmla="*/ 0 w 156"/>
                    <a:gd name="T9" fmla="*/ 70 h 116"/>
                    <a:gd name="T10" fmla="*/ 0 w 156"/>
                    <a:gd name="T11" fmla="*/ 62 h 116"/>
                    <a:gd name="T12" fmla="*/ 6 w 156"/>
                    <a:gd name="T13" fmla="*/ 54 h 116"/>
                    <a:gd name="T14" fmla="*/ 14 w 156"/>
                    <a:gd name="T15" fmla="*/ 46 h 116"/>
                    <a:gd name="T16" fmla="*/ 26 w 156"/>
                    <a:gd name="T17" fmla="*/ 39 h 116"/>
                    <a:gd name="T18" fmla="*/ 36 w 156"/>
                    <a:gd name="T19" fmla="*/ 30 h 116"/>
                    <a:gd name="T20" fmla="*/ 43 w 156"/>
                    <a:gd name="T21" fmla="*/ 24 h 116"/>
                    <a:gd name="T22" fmla="*/ 52 w 156"/>
                    <a:gd name="T23" fmla="*/ 16 h 116"/>
                    <a:gd name="T24" fmla="*/ 61 w 156"/>
                    <a:gd name="T25" fmla="*/ 10 h 116"/>
                    <a:gd name="T26" fmla="*/ 74 w 156"/>
                    <a:gd name="T27" fmla="*/ 6 h 116"/>
                    <a:gd name="T28" fmla="*/ 88 w 156"/>
                    <a:gd name="T29" fmla="*/ 6 h 116"/>
                    <a:gd name="T30" fmla="*/ 99 w 156"/>
                    <a:gd name="T31" fmla="*/ 7 h 116"/>
                    <a:gd name="T32" fmla="*/ 108 w 156"/>
                    <a:gd name="T33" fmla="*/ 6 h 116"/>
                    <a:gd name="T34" fmla="*/ 115 w 156"/>
                    <a:gd name="T35" fmla="*/ 2 h 116"/>
                    <a:gd name="T36" fmla="*/ 123 w 156"/>
                    <a:gd name="T37" fmla="*/ 1 h 116"/>
                    <a:gd name="T38" fmla="*/ 135 w 156"/>
                    <a:gd name="T39" fmla="*/ 6 h 116"/>
                    <a:gd name="T40" fmla="*/ 146 w 156"/>
                    <a:gd name="T41" fmla="*/ 12 h 116"/>
                    <a:gd name="T42" fmla="*/ 155 w 156"/>
                    <a:gd name="T43" fmla="*/ 25 h 116"/>
                    <a:gd name="T44" fmla="*/ 146 w 156"/>
                    <a:gd name="T45" fmla="*/ 25 h 116"/>
                    <a:gd name="T46" fmla="*/ 139 w 156"/>
                    <a:gd name="T47" fmla="*/ 25 h 116"/>
                    <a:gd name="T48" fmla="*/ 131 w 156"/>
                    <a:gd name="T49" fmla="*/ 24 h 116"/>
                    <a:gd name="T50" fmla="*/ 119 w 156"/>
                    <a:gd name="T51" fmla="*/ 25 h 116"/>
                    <a:gd name="T52" fmla="*/ 107 w 156"/>
                    <a:gd name="T53" fmla="*/ 29 h 116"/>
                    <a:gd name="T54" fmla="*/ 98 w 156"/>
                    <a:gd name="T55" fmla="*/ 32 h 116"/>
                    <a:gd name="T56" fmla="*/ 89 w 156"/>
                    <a:gd name="T57" fmla="*/ 37 h 116"/>
                    <a:gd name="T58" fmla="*/ 73 w 156"/>
                    <a:gd name="T59" fmla="*/ 46 h 116"/>
                    <a:gd name="T60" fmla="*/ 60 w 156"/>
                    <a:gd name="T61" fmla="*/ 54 h 116"/>
                    <a:gd name="T62" fmla="*/ 48 w 156"/>
                    <a:gd name="T63" fmla="*/ 64 h 116"/>
                    <a:gd name="T64" fmla="*/ 42 w 156"/>
                    <a:gd name="T65" fmla="*/ 74 h 116"/>
                    <a:gd name="T66" fmla="*/ 40 w 156"/>
                    <a:gd name="T67" fmla="*/ 87 h 116"/>
                    <a:gd name="T68" fmla="*/ 39 w 156"/>
                    <a:gd name="T69" fmla="*/ 99 h 116"/>
                    <a:gd name="T70" fmla="*/ 36 w 156"/>
                    <a:gd name="T71" fmla="*/ 105 h 116"/>
                    <a:gd name="T72" fmla="*/ 28 w 156"/>
                    <a:gd name="T73" fmla="*/ 110 h 116"/>
                    <a:gd name="T74" fmla="*/ 18 w 156"/>
                    <a:gd name="T75" fmla="*/ 115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56" h="116">
                      <a:moveTo>
                        <a:pt x="18" y="115"/>
                      </a:moveTo>
                      <a:lnTo>
                        <a:pt x="18" y="109"/>
                      </a:lnTo>
                      <a:lnTo>
                        <a:pt x="17" y="103"/>
                      </a:lnTo>
                      <a:lnTo>
                        <a:pt x="14" y="96"/>
                      </a:lnTo>
                      <a:lnTo>
                        <a:pt x="12" y="91"/>
                      </a:lnTo>
                      <a:lnTo>
                        <a:pt x="9" y="86"/>
                      </a:lnTo>
                      <a:lnTo>
                        <a:pt x="4" y="82"/>
                      </a:lnTo>
                      <a:lnTo>
                        <a:pt x="0" y="78"/>
                      </a:lnTo>
                      <a:lnTo>
                        <a:pt x="0" y="74"/>
                      </a:lnTo>
                      <a:lnTo>
                        <a:pt x="0" y="70"/>
                      </a:lnTo>
                      <a:lnTo>
                        <a:pt x="0" y="66"/>
                      </a:lnTo>
                      <a:lnTo>
                        <a:pt x="0" y="62"/>
                      </a:lnTo>
                      <a:lnTo>
                        <a:pt x="2" y="58"/>
                      </a:lnTo>
                      <a:lnTo>
                        <a:pt x="6" y="54"/>
                      </a:lnTo>
                      <a:lnTo>
                        <a:pt x="11" y="50"/>
                      </a:lnTo>
                      <a:lnTo>
                        <a:pt x="14" y="46"/>
                      </a:lnTo>
                      <a:lnTo>
                        <a:pt x="20" y="43"/>
                      </a:lnTo>
                      <a:lnTo>
                        <a:pt x="26" y="39"/>
                      </a:lnTo>
                      <a:lnTo>
                        <a:pt x="32" y="34"/>
                      </a:lnTo>
                      <a:lnTo>
                        <a:pt x="36" y="30"/>
                      </a:lnTo>
                      <a:lnTo>
                        <a:pt x="39" y="28"/>
                      </a:lnTo>
                      <a:lnTo>
                        <a:pt x="43" y="24"/>
                      </a:lnTo>
                      <a:lnTo>
                        <a:pt x="48" y="19"/>
                      </a:lnTo>
                      <a:lnTo>
                        <a:pt x="52" y="16"/>
                      </a:lnTo>
                      <a:lnTo>
                        <a:pt x="56" y="12"/>
                      </a:lnTo>
                      <a:lnTo>
                        <a:pt x="61" y="10"/>
                      </a:lnTo>
                      <a:lnTo>
                        <a:pt x="67" y="7"/>
                      </a:lnTo>
                      <a:lnTo>
                        <a:pt x="74" y="6"/>
                      </a:lnTo>
                      <a:lnTo>
                        <a:pt x="81" y="6"/>
                      </a:lnTo>
                      <a:lnTo>
                        <a:pt x="88" y="6"/>
                      </a:lnTo>
                      <a:lnTo>
                        <a:pt x="92" y="6"/>
                      </a:lnTo>
                      <a:lnTo>
                        <a:pt x="99" y="7"/>
                      </a:lnTo>
                      <a:lnTo>
                        <a:pt x="103" y="6"/>
                      </a:lnTo>
                      <a:lnTo>
                        <a:pt x="108" y="6"/>
                      </a:lnTo>
                      <a:lnTo>
                        <a:pt x="112" y="5"/>
                      </a:lnTo>
                      <a:lnTo>
                        <a:pt x="115" y="2"/>
                      </a:lnTo>
                      <a:lnTo>
                        <a:pt x="117" y="0"/>
                      </a:lnTo>
                      <a:lnTo>
                        <a:pt x="123" y="1"/>
                      </a:lnTo>
                      <a:lnTo>
                        <a:pt x="129" y="3"/>
                      </a:lnTo>
                      <a:lnTo>
                        <a:pt x="135" y="6"/>
                      </a:lnTo>
                      <a:lnTo>
                        <a:pt x="140" y="8"/>
                      </a:lnTo>
                      <a:lnTo>
                        <a:pt x="146" y="12"/>
                      </a:lnTo>
                      <a:lnTo>
                        <a:pt x="150" y="17"/>
                      </a:lnTo>
                      <a:lnTo>
                        <a:pt x="155" y="25"/>
                      </a:lnTo>
                      <a:lnTo>
                        <a:pt x="151" y="25"/>
                      </a:lnTo>
                      <a:lnTo>
                        <a:pt x="146" y="25"/>
                      </a:lnTo>
                      <a:lnTo>
                        <a:pt x="142" y="25"/>
                      </a:lnTo>
                      <a:lnTo>
                        <a:pt x="139" y="25"/>
                      </a:lnTo>
                      <a:lnTo>
                        <a:pt x="135" y="25"/>
                      </a:lnTo>
                      <a:lnTo>
                        <a:pt x="131" y="24"/>
                      </a:lnTo>
                      <a:lnTo>
                        <a:pt x="126" y="25"/>
                      </a:lnTo>
                      <a:lnTo>
                        <a:pt x="119" y="25"/>
                      </a:lnTo>
                      <a:lnTo>
                        <a:pt x="113" y="27"/>
                      </a:lnTo>
                      <a:lnTo>
                        <a:pt x="107" y="29"/>
                      </a:lnTo>
                      <a:lnTo>
                        <a:pt x="102" y="30"/>
                      </a:lnTo>
                      <a:lnTo>
                        <a:pt x="98" y="32"/>
                      </a:lnTo>
                      <a:lnTo>
                        <a:pt x="94" y="34"/>
                      </a:lnTo>
                      <a:lnTo>
                        <a:pt x="89" y="37"/>
                      </a:lnTo>
                      <a:lnTo>
                        <a:pt x="82" y="41"/>
                      </a:lnTo>
                      <a:lnTo>
                        <a:pt x="73" y="46"/>
                      </a:lnTo>
                      <a:lnTo>
                        <a:pt x="66" y="49"/>
                      </a:lnTo>
                      <a:lnTo>
                        <a:pt x="60" y="54"/>
                      </a:lnTo>
                      <a:lnTo>
                        <a:pt x="55" y="59"/>
                      </a:lnTo>
                      <a:lnTo>
                        <a:pt x="48" y="64"/>
                      </a:lnTo>
                      <a:lnTo>
                        <a:pt x="44" y="69"/>
                      </a:lnTo>
                      <a:lnTo>
                        <a:pt x="42" y="74"/>
                      </a:lnTo>
                      <a:lnTo>
                        <a:pt x="40" y="80"/>
                      </a:lnTo>
                      <a:lnTo>
                        <a:pt x="40" y="87"/>
                      </a:lnTo>
                      <a:lnTo>
                        <a:pt x="40" y="91"/>
                      </a:lnTo>
                      <a:lnTo>
                        <a:pt x="39" y="99"/>
                      </a:lnTo>
                      <a:lnTo>
                        <a:pt x="39" y="104"/>
                      </a:lnTo>
                      <a:lnTo>
                        <a:pt x="36" y="105"/>
                      </a:lnTo>
                      <a:lnTo>
                        <a:pt x="33" y="107"/>
                      </a:lnTo>
                      <a:lnTo>
                        <a:pt x="28" y="110"/>
                      </a:lnTo>
                      <a:lnTo>
                        <a:pt x="22" y="113"/>
                      </a:lnTo>
                      <a:lnTo>
                        <a:pt x="18" y="115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87" name="Freeform 231">
                  <a:extLst>
                    <a:ext uri="{FF2B5EF4-FFF2-40B4-BE49-F238E27FC236}">
                      <a16:creationId xmlns:a16="http://schemas.microsoft.com/office/drawing/2014/main" id="{6B77BD18-E8F2-6495-6198-090B8F9173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4" y="3635"/>
                  <a:ext cx="26" cy="72"/>
                </a:xfrm>
                <a:custGeom>
                  <a:avLst/>
                  <a:gdLst>
                    <a:gd name="T0" fmla="*/ 16 w 26"/>
                    <a:gd name="T1" fmla="*/ 0 h 72"/>
                    <a:gd name="T2" fmla="*/ 15 w 26"/>
                    <a:gd name="T3" fmla="*/ 5 h 72"/>
                    <a:gd name="T4" fmla="*/ 13 w 26"/>
                    <a:gd name="T5" fmla="*/ 9 h 72"/>
                    <a:gd name="T6" fmla="*/ 11 w 26"/>
                    <a:gd name="T7" fmla="*/ 13 h 72"/>
                    <a:gd name="T8" fmla="*/ 10 w 26"/>
                    <a:gd name="T9" fmla="*/ 17 h 72"/>
                    <a:gd name="T10" fmla="*/ 6 w 26"/>
                    <a:gd name="T11" fmla="*/ 20 h 72"/>
                    <a:gd name="T12" fmla="*/ 5 w 26"/>
                    <a:gd name="T13" fmla="*/ 24 h 72"/>
                    <a:gd name="T14" fmla="*/ 3 w 26"/>
                    <a:gd name="T15" fmla="*/ 28 h 72"/>
                    <a:gd name="T16" fmla="*/ 2 w 26"/>
                    <a:gd name="T17" fmla="*/ 32 h 72"/>
                    <a:gd name="T18" fmla="*/ 0 w 26"/>
                    <a:gd name="T19" fmla="*/ 36 h 72"/>
                    <a:gd name="T20" fmla="*/ 0 w 26"/>
                    <a:gd name="T21" fmla="*/ 40 h 72"/>
                    <a:gd name="T22" fmla="*/ 0 w 26"/>
                    <a:gd name="T23" fmla="*/ 43 h 72"/>
                    <a:gd name="T24" fmla="*/ 1 w 26"/>
                    <a:gd name="T25" fmla="*/ 47 h 72"/>
                    <a:gd name="T26" fmla="*/ 2 w 26"/>
                    <a:gd name="T27" fmla="*/ 51 h 72"/>
                    <a:gd name="T28" fmla="*/ 2 w 26"/>
                    <a:gd name="T29" fmla="*/ 55 h 72"/>
                    <a:gd name="T30" fmla="*/ 2 w 26"/>
                    <a:gd name="T31" fmla="*/ 59 h 72"/>
                    <a:gd name="T32" fmla="*/ 1 w 26"/>
                    <a:gd name="T33" fmla="*/ 64 h 72"/>
                    <a:gd name="T34" fmla="*/ 1 w 26"/>
                    <a:gd name="T35" fmla="*/ 68 h 72"/>
                    <a:gd name="T36" fmla="*/ 2 w 26"/>
                    <a:gd name="T37" fmla="*/ 71 h 72"/>
                    <a:gd name="T38" fmla="*/ 8 w 26"/>
                    <a:gd name="T39" fmla="*/ 66 h 72"/>
                    <a:gd name="T40" fmla="*/ 14 w 26"/>
                    <a:gd name="T41" fmla="*/ 63 h 72"/>
                    <a:gd name="T42" fmla="*/ 18 w 26"/>
                    <a:gd name="T43" fmla="*/ 57 h 72"/>
                    <a:gd name="T44" fmla="*/ 19 w 26"/>
                    <a:gd name="T45" fmla="*/ 53 h 72"/>
                    <a:gd name="T46" fmla="*/ 19 w 26"/>
                    <a:gd name="T47" fmla="*/ 49 h 72"/>
                    <a:gd name="T48" fmla="*/ 18 w 26"/>
                    <a:gd name="T49" fmla="*/ 43 h 72"/>
                    <a:gd name="T50" fmla="*/ 17 w 26"/>
                    <a:gd name="T51" fmla="*/ 41 h 72"/>
                    <a:gd name="T52" fmla="*/ 17 w 26"/>
                    <a:gd name="T53" fmla="*/ 36 h 72"/>
                    <a:gd name="T54" fmla="*/ 18 w 26"/>
                    <a:gd name="T55" fmla="*/ 32 h 72"/>
                    <a:gd name="T56" fmla="*/ 19 w 26"/>
                    <a:gd name="T57" fmla="*/ 29 h 72"/>
                    <a:gd name="T58" fmla="*/ 21 w 26"/>
                    <a:gd name="T59" fmla="*/ 26 h 72"/>
                    <a:gd name="T60" fmla="*/ 23 w 26"/>
                    <a:gd name="T61" fmla="*/ 21 h 72"/>
                    <a:gd name="T62" fmla="*/ 24 w 26"/>
                    <a:gd name="T63" fmla="*/ 17 h 72"/>
                    <a:gd name="T64" fmla="*/ 24 w 26"/>
                    <a:gd name="T65" fmla="*/ 11 h 72"/>
                    <a:gd name="T66" fmla="*/ 25 w 26"/>
                    <a:gd name="T67" fmla="*/ 7 h 72"/>
                    <a:gd name="T68" fmla="*/ 23 w 26"/>
                    <a:gd name="T69" fmla="*/ 4 h 72"/>
                    <a:gd name="T70" fmla="*/ 20 w 26"/>
                    <a:gd name="T71" fmla="*/ 1 h 72"/>
                    <a:gd name="T72" fmla="*/ 16 w 26"/>
                    <a:gd name="T73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6" h="72">
                      <a:moveTo>
                        <a:pt x="16" y="0"/>
                      </a:moveTo>
                      <a:lnTo>
                        <a:pt x="15" y="5"/>
                      </a:lnTo>
                      <a:lnTo>
                        <a:pt x="13" y="9"/>
                      </a:lnTo>
                      <a:lnTo>
                        <a:pt x="11" y="13"/>
                      </a:lnTo>
                      <a:lnTo>
                        <a:pt x="10" y="17"/>
                      </a:lnTo>
                      <a:lnTo>
                        <a:pt x="6" y="20"/>
                      </a:lnTo>
                      <a:lnTo>
                        <a:pt x="5" y="24"/>
                      </a:lnTo>
                      <a:lnTo>
                        <a:pt x="3" y="28"/>
                      </a:lnTo>
                      <a:lnTo>
                        <a:pt x="2" y="32"/>
                      </a:lnTo>
                      <a:lnTo>
                        <a:pt x="0" y="36"/>
                      </a:lnTo>
                      <a:lnTo>
                        <a:pt x="0" y="40"/>
                      </a:lnTo>
                      <a:lnTo>
                        <a:pt x="0" y="43"/>
                      </a:lnTo>
                      <a:lnTo>
                        <a:pt x="1" y="47"/>
                      </a:lnTo>
                      <a:lnTo>
                        <a:pt x="2" y="51"/>
                      </a:lnTo>
                      <a:lnTo>
                        <a:pt x="2" y="55"/>
                      </a:lnTo>
                      <a:lnTo>
                        <a:pt x="2" y="59"/>
                      </a:lnTo>
                      <a:lnTo>
                        <a:pt x="1" y="64"/>
                      </a:lnTo>
                      <a:lnTo>
                        <a:pt x="1" y="68"/>
                      </a:lnTo>
                      <a:lnTo>
                        <a:pt x="2" y="71"/>
                      </a:lnTo>
                      <a:lnTo>
                        <a:pt x="8" y="66"/>
                      </a:lnTo>
                      <a:lnTo>
                        <a:pt x="14" y="63"/>
                      </a:lnTo>
                      <a:lnTo>
                        <a:pt x="18" y="57"/>
                      </a:lnTo>
                      <a:lnTo>
                        <a:pt x="19" y="53"/>
                      </a:lnTo>
                      <a:lnTo>
                        <a:pt x="19" y="49"/>
                      </a:lnTo>
                      <a:lnTo>
                        <a:pt x="18" y="43"/>
                      </a:lnTo>
                      <a:lnTo>
                        <a:pt x="17" y="41"/>
                      </a:lnTo>
                      <a:lnTo>
                        <a:pt x="17" y="36"/>
                      </a:lnTo>
                      <a:lnTo>
                        <a:pt x="18" y="32"/>
                      </a:lnTo>
                      <a:lnTo>
                        <a:pt x="19" y="29"/>
                      </a:lnTo>
                      <a:lnTo>
                        <a:pt x="21" y="26"/>
                      </a:lnTo>
                      <a:lnTo>
                        <a:pt x="23" y="21"/>
                      </a:lnTo>
                      <a:lnTo>
                        <a:pt x="24" y="17"/>
                      </a:lnTo>
                      <a:lnTo>
                        <a:pt x="24" y="11"/>
                      </a:lnTo>
                      <a:lnTo>
                        <a:pt x="25" y="7"/>
                      </a:lnTo>
                      <a:lnTo>
                        <a:pt x="23" y="4"/>
                      </a:lnTo>
                      <a:lnTo>
                        <a:pt x="20" y="1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88" name="Freeform 232">
                  <a:extLst>
                    <a:ext uri="{FF2B5EF4-FFF2-40B4-BE49-F238E27FC236}">
                      <a16:creationId xmlns:a16="http://schemas.microsoft.com/office/drawing/2014/main" id="{E466CF59-7B16-8BE6-7513-7D80C925DD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7" y="3697"/>
                  <a:ext cx="96" cy="137"/>
                </a:xfrm>
                <a:custGeom>
                  <a:avLst/>
                  <a:gdLst>
                    <a:gd name="T0" fmla="*/ 23 w 96"/>
                    <a:gd name="T1" fmla="*/ 11 h 137"/>
                    <a:gd name="T2" fmla="*/ 13 w 96"/>
                    <a:gd name="T3" fmla="*/ 15 h 137"/>
                    <a:gd name="T4" fmla="*/ 6 w 96"/>
                    <a:gd name="T5" fmla="*/ 18 h 137"/>
                    <a:gd name="T6" fmla="*/ 1 w 96"/>
                    <a:gd name="T7" fmla="*/ 29 h 137"/>
                    <a:gd name="T8" fmla="*/ 0 w 96"/>
                    <a:gd name="T9" fmla="*/ 43 h 137"/>
                    <a:gd name="T10" fmla="*/ 1 w 96"/>
                    <a:gd name="T11" fmla="*/ 60 h 137"/>
                    <a:gd name="T12" fmla="*/ 4 w 96"/>
                    <a:gd name="T13" fmla="*/ 73 h 137"/>
                    <a:gd name="T14" fmla="*/ 10 w 96"/>
                    <a:gd name="T15" fmla="*/ 83 h 137"/>
                    <a:gd name="T16" fmla="*/ 16 w 96"/>
                    <a:gd name="T17" fmla="*/ 89 h 137"/>
                    <a:gd name="T18" fmla="*/ 23 w 96"/>
                    <a:gd name="T19" fmla="*/ 97 h 137"/>
                    <a:gd name="T20" fmla="*/ 30 w 96"/>
                    <a:gd name="T21" fmla="*/ 104 h 137"/>
                    <a:gd name="T22" fmla="*/ 32 w 96"/>
                    <a:gd name="T23" fmla="*/ 109 h 137"/>
                    <a:gd name="T24" fmla="*/ 39 w 96"/>
                    <a:gd name="T25" fmla="*/ 116 h 137"/>
                    <a:gd name="T26" fmla="*/ 46 w 96"/>
                    <a:gd name="T27" fmla="*/ 125 h 137"/>
                    <a:gd name="T28" fmla="*/ 45 w 96"/>
                    <a:gd name="T29" fmla="*/ 129 h 137"/>
                    <a:gd name="T30" fmla="*/ 41 w 96"/>
                    <a:gd name="T31" fmla="*/ 133 h 137"/>
                    <a:gd name="T32" fmla="*/ 56 w 96"/>
                    <a:gd name="T33" fmla="*/ 136 h 137"/>
                    <a:gd name="T34" fmla="*/ 64 w 96"/>
                    <a:gd name="T35" fmla="*/ 136 h 137"/>
                    <a:gd name="T36" fmla="*/ 72 w 96"/>
                    <a:gd name="T37" fmla="*/ 136 h 137"/>
                    <a:gd name="T38" fmla="*/ 80 w 96"/>
                    <a:gd name="T39" fmla="*/ 135 h 137"/>
                    <a:gd name="T40" fmla="*/ 87 w 96"/>
                    <a:gd name="T41" fmla="*/ 133 h 137"/>
                    <a:gd name="T42" fmla="*/ 95 w 96"/>
                    <a:gd name="T43" fmla="*/ 129 h 137"/>
                    <a:gd name="T44" fmla="*/ 86 w 96"/>
                    <a:gd name="T45" fmla="*/ 129 h 137"/>
                    <a:gd name="T46" fmla="*/ 76 w 96"/>
                    <a:gd name="T47" fmla="*/ 126 h 137"/>
                    <a:gd name="T48" fmla="*/ 67 w 96"/>
                    <a:gd name="T49" fmla="*/ 122 h 137"/>
                    <a:gd name="T50" fmla="*/ 58 w 96"/>
                    <a:gd name="T51" fmla="*/ 116 h 137"/>
                    <a:gd name="T52" fmla="*/ 51 w 96"/>
                    <a:gd name="T53" fmla="*/ 111 h 137"/>
                    <a:gd name="T54" fmla="*/ 44 w 96"/>
                    <a:gd name="T55" fmla="*/ 105 h 137"/>
                    <a:gd name="T56" fmla="*/ 39 w 96"/>
                    <a:gd name="T57" fmla="*/ 101 h 137"/>
                    <a:gd name="T58" fmla="*/ 34 w 96"/>
                    <a:gd name="T59" fmla="*/ 94 h 137"/>
                    <a:gd name="T60" fmla="*/ 31 w 96"/>
                    <a:gd name="T61" fmla="*/ 86 h 137"/>
                    <a:gd name="T62" fmla="*/ 29 w 96"/>
                    <a:gd name="T63" fmla="*/ 79 h 137"/>
                    <a:gd name="T64" fmla="*/ 26 w 96"/>
                    <a:gd name="T65" fmla="*/ 71 h 137"/>
                    <a:gd name="T66" fmla="*/ 26 w 96"/>
                    <a:gd name="T67" fmla="*/ 61 h 137"/>
                    <a:gd name="T68" fmla="*/ 26 w 96"/>
                    <a:gd name="T69" fmla="*/ 52 h 137"/>
                    <a:gd name="T70" fmla="*/ 26 w 96"/>
                    <a:gd name="T71" fmla="*/ 41 h 137"/>
                    <a:gd name="T72" fmla="*/ 26 w 96"/>
                    <a:gd name="T73" fmla="*/ 31 h 137"/>
                    <a:gd name="T74" fmla="*/ 28 w 96"/>
                    <a:gd name="T75" fmla="*/ 22 h 137"/>
                    <a:gd name="T76" fmla="*/ 33 w 96"/>
                    <a:gd name="T77" fmla="*/ 8 h 137"/>
                    <a:gd name="T78" fmla="*/ 32 w 96"/>
                    <a:gd name="T79" fmla="*/ 5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96" h="137">
                      <a:moveTo>
                        <a:pt x="26" y="9"/>
                      </a:moveTo>
                      <a:lnTo>
                        <a:pt x="23" y="11"/>
                      </a:lnTo>
                      <a:lnTo>
                        <a:pt x="19" y="14"/>
                      </a:lnTo>
                      <a:lnTo>
                        <a:pt x="13" y="15"/>
                      </a:lnTo>
                      <a:lnTo>
                        <a:pt x="9" y="16"/>
                      </a:lnTo>
                      <a:lnTo>
                        <a:pt x="6" y="18"/>
                      </a:lnTo>
                      <a:lnTo>
                        <a:pt x="4" y="23"/>
                      </a:lnTo>
                      <a:lnTo>
                        <a:pt x="1" y="29"/>
                      </a:lnTo>
                      <a:lnTo>
                        <a:pt x="1" y="34"/>
                      </a:lnTo>
                      <a:lnTo>
                        <a:pt x="0" y="43"/>
                      </a:lnTo>
                      <a:lnTo>
                        <a:pt x="0" y="52"/>
                      </a:lnTo>
                      <a:lnTo>
                        <a:pt x="1" y="60"/>
                      </a:lnTo>
                      <a:lnTo>
                        <a:pt x="2" y="66"/>
                      </a:lnTo>
                      <a:lnTo>
                        <a:pt x="4" y="73"/>
                      </a:lnTo>
                      <a:lnTo>
                        <a:pt x="8" y="79"/>
                      </a:lnTo>
                      <a:lnTo>
                        <a:pt x="10" y="83"/>
                      </a:lnTo>
                      <a:lnTo>
                        <a:pt x="12" y="86"/>
                      </a:lnTo>
                      <a:lnTo>
                        <a:pt x="16" y="89"/>
                      </a:lnTo>
                      <a:lnTo>
                        <a:pt x="19" y="94"/>
                      </a:lnTo>
                      <a:lnTo>
                        <a:pt x="23" y="97"/>
                      </a:lnTo>
                      <a:lnTo>
                        <a:pt x="26" y="102"/>
                      </a:lnTo>
                      <a:lnTo>
                        <a:pt x="30" y="104"/>
                      </a:lnTo>
                      <a:lnTo>
                        <a:pt x="27" y="105"/>
                      </a:lnTo>
                      <a:lnTo>
                        <a:pt x="32" y="109"/>
                      </a:lnTo>
                      <a:lnTo>
                        <a:pt x="36" y="113"/>
                      </a:lnTo>
                      <a:lnTo>
                        <a:pt x="39" y="116"/>
                      </a:lnTo>
                      <a:lnTo>
                        <a:pt x="42" y="121"/>
                      </a:lnTo>
                      <a:lnTo>
                        <a:pt x="46" y="125"/>
                      </a:lnTo>
                      <a:lnTo>
                        <a:pt x="50" y="128"/>
                      </a:lnTo>
                      <a:lnTo>
                        <a:pt x="45" y="129"/>
                      </a:lnTo>
                      <a:lnTo>
                        <a:pt x="55" y="131"/>
                      </a:lnTo>
                      <a:lnTo>
                        <a:pt x="41" y="133"/>
                      </a:lnTo>
                      <a:lnTo>
                        <a:pt x="52" y="135"/>
                      </a:lnTo>
                      <a:lnTo>
                        <a:pt x="56" y="136"/>
                      </a:lnTo>
                      <a:lnTo>
                        <a:pt x="60" y="136"/>
                      </a:lnTo>
                      <a:lnTo>
                        <a:pt x="64" y="136"/>
                      </a:lnTo>
                      <a:lnTo>
                        <a:pt x="69" y="136"/>
                      </a:lnTo>
                      <a:lnTo>
                        <a:pt x="72" y="136"/>
                      </a:lnTo>
                      <a:lnTo>
                        <a:pt x="76" y="135"/>
                      </a:lnTo>
                      <a:lnTo>
                        <a:pt x="80" y="135"/>
                      </a:lnTo>
                      <a:lnTo>
                        <a:pt x="84" y="134"/>
                      </a:lnTo>
                      <a:lnTo>
                        <a:pt x="87" y="133"/>
                      </a:lnTo>
                      <a:lnTo>
                        <a:pt x="90" y="131"/>
                      </a:lnTo>
                      <a:lnTo>
                        <a:pt x="95" y="129"/>
                      </a:lnTo>
                      <a:lnTo>
                        <a:pt x="89" y="129"/>
                      </a:lnTo>
                      <a:lnTo>
                        <a:pt x="86" y="129"/>
                      </a:lnTo>
                      <a:lnTo>
                        <a:pt x="80" y="128"/>
                      </a:lnTo>
                      <a:lnTo>
                        <a:pt x="76" y="126"/>
                      </a:lnTo>
                      <a:lnTo>
                        <a:pt x="71" y="125"/>
                      </a:lnTo>
                      <a:lnTo>
                        <a:pt x="67" y="122"/>
                      </a:lnTo>
                      <a:lnTo>
                        <a:pt x="62" y="120"/>
                      </a:lnTo>
                      <a:lnTo>
                        <a:pt x="58" y="116"/>
                      </a:lnTo>
                      <a:lnTo>
                        <a:pt x="55" y="114"/>
                      </a:lnTo>
                      <a:lnTo>
                        <a:pt x="51" y="111"/>
                      </a:lnTo>
                      <a:lnTo>
                        <a:pt x="47" y="108"/>
                      </a:lnTo>
                      <a:lnTo>
                        <a:pt x="44" y="105"/>
                      </a:lnTo>
                      <a:lnTo>
                        <a:pt x="41" y="103"/>
                      </a:lnTo>
                      <a:lnTo>
                        <a:pt x="39" y="101"/>
                      </a:lnTo>
                      <a:lnTo>
                        <a:pt x="36" y="98"/>
                      </a:lnTo>
                      <a:lnTo>
                        <a:pt x="34" y="94"/>
                      </a:lnTo>
                      <a:lnTo>
                        <a:pt x="33" y="90"/>
                      </a:lnTo>
                      <a:lnTo>
                        <a:pt x="31" y="86"/>
                      </a:lnTo>
                      <a:lnTo>
                        <a:pt x="29" y="82"/>
                      </a:lnTo>
                      <a:lnTo>
                        <a:pt x="29" y="79"/>
                      </a:lnTo>
                      <a:lnTo>
                        <a:pt x="26" y="75"/>
                      </a:lnTo>
                      <a:lnTo>
                        <a:pt x="26" y="71"/>
                      </a:lnTo>
                      <a:lnTo>
                        <a:pt x="25" y="66"/>
                      </a:lnTo>
                      <a:lnTo>
                        <a:pt x="26" y="61"/>
                      </a:lnTo>
                      <a:lnTo>
                        <a:pt x="26" y="57"/>
                      </a:lnTo>
                      <a:lnTo>
                        <a:pt x="26" y="52"/>
                      </a:lnTo>
                      <a:lnTo>
                        <a:pt x="26" y="46"/>
                      </a:lnTo>
                      <a:lnTo>
                        <a:pt x="26" y="41"/>
                      </a:lnTo>
                      <a:lnTo>
                        <a:pt x="26" y="36"/>
                      </a:lnTo>
                      <a:lnTo>
                        <a:pt x="26" y="31"/>
                      </a:lnTo>
                      <a:lnTo>
                        <a:pt x="26" y="26"/>
                      </a:lnTo>
                      <a:lnTo>
                        <a:pt x="28" y="22"/>
                      </a:lnTo>
                      <a:lnTo>
                        <a:pt x="27" y="17"/>
                      </a:lnTo>
                      <a:lnTo>
                        <a:pt x="33" y="8"/>
                      </a:lnTo>
                      <a:lnTo>
                        <a:pt x="37" y="0"/>
                      </a:lnTo>
                      <a:lnTo>
                        <a:pt x="32" y="5"/>
                      </a:lnTo>
                      <a:lnTo>
                        <a:pt x="26" y="9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89" name="Freeform 233">
                  <a:extLst>
                    <a:ext uri="{FF2B5EF4-FFF2-40B4-BE49-F238E27FC236}">
                      <a16:creationId xmlns:a16="http://schemas.microsoft.com/office/drawing/2014/main" id="{02E726CC-F217-978A-9BAE-34AF719368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6" y="3617"/>
                  <a:ext cx="105" cy="110"/>
                </a:xfrm>
                <a:custGeom>
                  <a:avLst/>
                  <a:gdLst>
                    <a:gd name="T0" fmla="*/ 93 w 105"/>
                    <a:gd name="T1" fmla="*/ 18 h 110"/>
                    <a:gd name="T2" fmla="*/ 86 w 105"/>
                    <a:gd name="T3" fmla="*/ 17 h 110"/>
                    <a:gd name="T4" fmla="*/ 78 w 105"/>
                    <a:gd name="T5" fmla="*/ 16 h 110"/>
                    <a:gd name="T6" fmla="*/ 71 w 105"/>
                    <a:gd name="T7" fmla="*/ 14 h 110"/>
                    <a:gd name="T8" fmla="*/ 64 w 105"/>
                    <a:gd name="T9" fmla="*/ 12 h 110"/>
                    <a:gd name="T10" fmla="*/ 58 w 105"/>
                    <a:gd name="T11" fmla="*/ 9 h 110"/>
                    <a:gd name="T12" fmla="*/ 52 w 105"/>
                    <a:gd name="T13" fmla="*/ 8 h 110"/>
                    <a:gd name="T14" fmla="*/ 46 w 105"/>
                    <a:gd name="T15" fmla="*/ 6 h 110"/>
                    <a:gd name="T16" fmla="*/ 41 w 105"/>
                    <a:gd name="T17" fmla="*/ 4 h 110"/>
                    <a:gd name="T18" fmla="*/ 33 w 105"/>
                    <a:gd name="T19" fmla="*/ 2 h 110"/>
                    <a:gd name="T20" fmla="*/ 28 w 105"/>
                    <a:gd name="T21" fmla="*/ 1 h 110"/>
                    <a:gd name="T22" fmla="*/ 24 w 105"/>
                    <a:gd name="T23" fmla="*/ 0 h 110"/>
                    <a:gd name="T24" fmla="*/ 19 w 105"/>
                    <a:gd name="T25" fmla="*/ 1 h 110"/>
                    <a:gd name="T26" fmla="*/ 14 w 105"/>
                    <a:gd name="T27" fmla="*/ 3 h 110"/>
                    <a:gd name="T28" fmla="*/ 10 w 105"/>
                    <a:gd name="T29" fmla="*/ 7 h 110"/>
                    <a:gd name="T30" fmla="*/ 7 w 105"/>
                    <a:gd name="T31" fmla="*/ 11 h 110"/>
                    <a:gd name="T32" fmla="*/ 4 w 105"/>
                    <a:gd name="T33" fmla="*/ 17 h 110"/>
                    <a:gd name="T34" fmla="*/ 2 w 105"/>
                    <a:gd name="T35" fmla="*/ 22 h 110"/>
                    <a:gd name="T36" fmla="*/ 0 w 105"/>
                    <a:gd name="T37" fmla="*/ 30 h 110"/>
                    <a:gd name="T38" fmla="*/ 0 w 105"/>
                    <a:gd name="T39" fmla="*/ 38 h 110"/>
                    <a:gd name="T40" fmla="*/ 1 w 105"/>
                    <a:gd name="T41" fmla="*/ 45 h 110"/>
                    <a:gd name="T42" fmla="*/ 1 w 105"/>
                    <a:gd name="T43" fmla="*/ 54 h 110"/>
                    <a:gd name="T44" fmla="*/ 1 w 105"/>
                    <a:gd name="T45" fmla="*/ 62 h 110"/>
                    <a:gd name="T46" fmla="*/ 3 w 105"/>
                    <a:gd name="T47" fmla="*/ 69 h 110"/>
                    <a:gd name="T48" fmla="*/ 5 w 105"/>
                    <a:gd name="T49" fmla="*/ 77 h 110"/>
                    <a:gd name="T50" fmla="*/ 6 w 105"/>
                    <a:gd name="T51" fmla="*/ 82 h 110"/>
                    <a:gd name="T52" fmla="*/ 8 w 105"/>
                    <a:gd name="T53" fmla="*/ 86 h 110"/>
                    <a:gd name="T54" fmla="*/ 10 w 105"/>
                    <a:gd name="T55" fmla="*/ 91 h 110"/>
                    <a:gd name="T56" fmla="*/ 12 w 105"/>
                    <a:gd name="T57" fmla="*/ 95 h 110"/>
                    <a:gd name="T58" fmla="*/ 15 w 105"/>
                    <a:gd name="T59" fmla="*/ 99 h 110"/>
                    <a:gd name="T60" fmla="*/ 19 w 105"/>
                    <a:gd name="T61" fmla="*/ 102 h 110"/>
                    <a:gd name="T62" fmla="*/ 24 w 105"/>
                    <a:gd name="T63" fmla="*/ 105 h 110"/>
                    <a:gd name="T64" fmla="*/ 26 w 105"/>
                    <a:gd name="T65" fmla="*/ 107 h 110"/>
                    <a:gd name="T66" fmla="*/ 30 w 105"/>
                    <a:gd name="T67" fmla="*/ 108 h 110"/>
                    <a:gd name="T68" fmla="*/ 35 w 105"/>
                    <a:gd name="T69" fmla="*/ 109 h 110"/>
                    <a:gd name="T70" fmla="*/ 40 w 105"/>
                    <a:gd name="T71" fmla="*/ 109 h 110"/>
                    <a:gd name="T72" fmla="*/ 44 w 105"/>
                    <a:gd name="T73" fmla="*/ 109 h 110"/>
                    <a:gd name="T74" fmla="*/ 50 w 105"/>
                    <a:gd name="T75" fmla="*/ 107 h 110"/>
                    <a:gd name="T76" fmla="*/ 55 w 105"/>
                    <a:gd name="T77" fmla="*/ 105 h 110"/>
                    <a:gd name="T78" fmla="*/ 59 w 105"/>
                    <a:gd name="T79" fmla="*/ 103 h 110"/>
                    <a:gd name="T80" fmla="*/ 62 w 105"/>
                    <a:gd name="T81" fmla="*/ 100 h 110"/>
                    <a:gd name="T82" fmla="*/ 67 w 105"/>
                    <a:gd name="T83" fmla="*/ 97 h 110"/>
                    <a:gd name="T84" fmla="*/ 73 w 105"/>
                    <a:gd name="T85" fmla="*/ 93 h 110"/>
                    <a:gd name="T86" fmla="*/ 78 w 105"/>
                    <a:gd name="T87" fmla="*/ 91 h 110"/>
                    <a:gd name="T88" fmla="*/ 81 w 105"/>
                    <a:gd name="T89" fmla="*/ 90 h 110"/>
                    <a:gd name="T90" fmla="*/ 87 w 105"/>
                    <a:gd name="T91" fmla="*/ 90 h 110"/>
                    <a:gd name="T92" fmla="*/ 88 w 105"/>
                    <a:gd name="T93" fmla="*/ 85 h 110"/>
                    <a:gd name="T94" fmla="*/ 87 w 105"/>
                    <a:gd name="T95" fmla="*/ 79 h 110"/>
                    <a:gd name="T96" fmla="*/ 87 w 105"/>
                    <a:gd name="T97" fmla="*/ 74 h 110"/>
                    <a:gd name="T98" fmla="*/ 87 w 105"/>
                    <a:gd name="T99" fmla="*/ 69 h 110"/>
                    <a:gd name="T100" fmla="*/ 86 w 105"/>
                    <a:gd name="T101" fmla="*/ 64 h 110"/>
                    <a:gd name="T102" fmla="*/ 85 w 105"/>
                    <a:gd name="T103" fmla="*/ 56 h 110"/>
                    <a:gd name="T104" fmla="*/ 85 w 105"/>
                    <a:gd name="T105" fmla="*/ 50 h 110"/>
                    <a:gd name="T106" fmla="*/ 88 w 105"/>
                    <a:gd name="T107" fmla="*/ 46 h 110"/>
                    <a:gd name="T108" fmla="*/ 91 w 105"/>
                    <a:gd name="T109" fmla="*/ 42 h 110"/>
                    <a:gd name="T110" fmla="*/ 93 w 105"/>
                    <a:gd name="T111" fmla="*/ 37 h 110"/>
                    <a:gd name="T112" fmla="*/ 95 w 105"/>
                    <a:gd name="T113" fmla="*/ 33 h 110"/>
                    <a:gd name="T114" fmla="*/ 98 w 105"/>
                    <a:gd name="T115" fmla="*/ 30 h 110"/>
                    <a:gd name="T116" fmla="*/ 101 w 105"/>
                    <a:gd name="T117" fmla="*/ 27 h 110"/>
                    <a:gd name="T118" fmla="*/ 104 w 105"/>
                    <a:gd name="T119" fmla="*/ 19 h 110"/>
                    <a:gd name="T120" fmla="*/ 97 w 105"/>
                    <a:gd name="T121" fmla="*/ 19 h 110"/>
                    <a:gd name="T122" fmla="*/ 93 w 105"/>
                    <a:gd name="T123" fmla="*/ 1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05" h="110">
                      <a:moveTo>
                        <a:pt x="93" y="18"/>
                      </a:moveTo>
                      <a:lnTo>
                        <a:pt x="86" y="17"/>
                      </a:lnTo>
                      <a:lnTo>
                        <a:pt x="78" y="16"/>
                      </a:lnTo>
                      <a:lnTo>
                        <a:pt x="71" y="14"/>
                      </a:lnTo>
                      <a:lnTo>
                        <a:pt x="64" y="12"/>
                      </a:lnTo>
                      <a:lnTo>
                        <a:pt x="58" y="9"/>
                      </a:lnTo>
                      <a:lnTo>
                        <a:pt x="52" y="8"/>
                      </a:lnTo>
                      <a:lnTo>
                        <a:pt x="46" y="6"/>
                      </a:lnTo>
                      <a:lnTo>
                        <a:pt x="41" y="4"/>
                      </a:lnTo>
                      <a:lnTo>
                        <a:pt x="33" y="2"/>
                      </a:lnTo>
                      <a:lnTo>
                        <a:pt x="28" y="1"/>
                      </a:lnTo>
                      <a:lnTo>
                        <a:pt x="24" y="0"/>
                      </a:lnTo>
                      <a:lnTo>
                        <a:pt x="19" y="1"/>
                      </a:lnTo>
                      <a:lnTo>
                        <a:pt x="14" y="3"/>
                      </a:lnTo>
                      <a:lnTo>
                        <a:pt x="10" y="7"/>
                      </a:lnTo>
                      <a:lnTo>
                        <a:pt x="7" y="11"/>
                      </a:lnTo>
                      <a:lnTo>
                        <a:pt x="4" y="17"/>
                      </a:lnTo>
                      <a:lnTo>
                        <a:pt x="2" y="22"/>
                      </a:lnTo>
                      <a:lnTo>
                        <a:pt x="0" y="30"/>
                      </a:lnTo>
                      <a:lnTo>
                        <a:pt x="0" y="38"/>
                      </a:lnTo>
                      <a:lnTo>
                        <a:pt x="1" y="45"/>
                      </a:lnTo>
                      <a:lnTo>
                        <a:pt x="1" y="54"/>
                      </a:lnTo>
                      <a:lnTo>
                        <a:pt x="1" y="62"/>
                      </a:lnTo>
                      <a:lnTo>
                        <a:pt x="3" y="69"/>
                      </a:lnTo>
                      <a:lnTo>
                        <a:pt x="5" y="77"/>
                      </a:lnTo>
                      <a:lnTo>
                        <a:pt x="6" y="82"/>
                      </a:lnTo>
                      <a:lnTo>
                        <a:pt x="8" y="86"/>
                      </a:lnTo>
                      <a:lnTo>
                        <a:pt x="10" y="91"/>
                      </a:lnTo>
                      <a:lnTo>
                        <a:pt x="12" y="95"/>
                      </a:lnTo>
                      <a:lnTo>
                        <a:pt x="15" y="99"/>
                      </a:lnTo>
                      <a:lnTo>
                        <a:pt x="19" y="102"/>
                      </a:lnTo>
                      <a:lnTo>
                        <a:pt x="24" y="105"/>
                      </a:lnTo>
                      <a:lnTo>
                        <a:pt x="26" y="107"/>
                      </a:lnTo>
                      <a:lnTo>
                        <a:pt x="30" y="108"/>
                      </a:lnTo>
                      <a:lnTo>
                        <a:pt x="35" y="109"/>
                      </a:lnTo>
                      <a:lnTo>
                        <a:pt x="40" y="109"/>
                      </a:lnTo>
                      <a:lnTo>
                        <a:pt x="44" y="109"/>
                      </a:lnTo>
                      <a:lnTo>
                        <a:pt x="50" y="107"/>
                      </a:lnTo>
                      <a:lnTo>
                        <a:pt x="55" y="105"/>
                      </a:lnTo>
                      <a:lnTo>
                        <a:pt x="59" y="103"/>
                      </a:lnTo>
                      <a:lnTo>
                        <a:pt x="62" y="100"/>
                      </a:lnTo>
                      <a:lnTo>
                        <a:pt x="67" y="97"/>
                      </a:lnTo>
                      <a:lnTo>
                        <a:pt x="73" y="93"/>
                      </a:lnTo>
                      <a:lnTo>
                        <a:pt x="78" y="91"/>
                      </a:lnTo>
                      <a:lnTo>
                        <a:pt x="81" y="90"/>
                      </a:lnTo>
                      <a:lnTo>
                        <a:pt x="87" y="90"/>
                      </a:lnTo>
                      <a:lnTo>
                        <a:pt x="88" y="85"/>
                      </a:lnTo>
                      <a:lnTo>
                        <a:pt x="87" y="79"/>
                      </a:lnTo>
                      <a:lnTo>
                        <a:pt x="87" y="74"/>
                      </a:lnTo>
                      <a:lnTo>
                        <a:pt x="87" y="69"/>
                      </a:lnTo>
                      <a:lnTo>
                        <a:pt x="86" y="64"/>
                      </a:lnTo>
                      <a:lnTo>
                        <a:pt x="85" y="56"/>
                      </a:lnTo>
                      <a:lnTo>
                        <a:pt x="85" y="50"/>
                      </a:lnTo>
                      <a:lnTo>
                        <a:pt x="88" y="46"/>
                      </a:lnTo>
                      <a:lnTo>
                        <a:pt x="91" y="42"/>
                      </a:lnTo>
                      <a:lnTo>
                        <a:pt x="93" y="37"/>
                      </a:lnTo>
                      <a:lnTo>
                        <a:pt x="95" y="33"/>
                      </a:lnTo>
                      <a:lnTo>
                        <a:pt x="98" y="30"/>
                      </a:lnTo>
                      <a:lnTo>
                        <a:pt x="101" y="27"/>
                      </a:lnTo>
                      <a:lnTo>
                        <a:pt x="104" y="19"/>
                      </a:lnTo>
                      <a:lnTo>
                        <a:pt x="97" y="19"/>
                      </a:lnTo>
                      <a:lnTo>
                        <a:pt x="93" y="18"/>
                      </a:lnTo>
                    </a:path>
                  </a:pathLst>
                </a:custGeom>
                <a:solidFill>
                  <a:srgbClr val="10206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90" name="Freeform 234">
                  <a:extLst>
                    <a:ext uri="{FF2B5EF4-FFF2-40B4-BE49-F238E27FC236}">
                      <a16:creationId xmlns:a16="http://schemas.microsoft.com/office/drawing/2014/main" id="{61BC81CA-EEAE-ECBE-B561-B8A006B212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4" y="3617"/>
                  <a:ext cx="97" cy="26"/>
                </a:xfrm>
                <a:custGeom>
                  <a:avLst/>
                  <a:gdLst>
                    <a:gd name="T0" fmla="*/ 0 w 97"/>
                    <a:gd name="T1" fmla="*/ 8 h 26"/>
                    <a:gd name="T2" fmla="*/ 10 w 97"/>
                    <a:gd name="T3" fmla="*/ 10 h 26"/>
                    <a:gd name="T4" fmla="*/ 18 w 97"/>
                    <a:gd name="T5" fmla="*/ 10 h 26"/>
                    <a:gd name="T6" fmla="*/ 24 w 97"/>
                    <a:gd name="T7" fmla="*/ 12 h 26"/>
                    <a:gd name="T8" fmla="*/ 36 w 97"/>
                    <a:gd name="T9" fmla="*/ 15 h 26"/>
                    <a:gd name="T10" fmla="*/ 47 w 97"/>
                    <a:gd name="T11" fmla="*/ 19 h 26"/>
                    <a:gd name="T12" fmla="*/ 57 w 97"/>
                    <a:gd name="T13" fmla="*/ 21 h 26"/>
                    <a:gd name="T14" fmla="*/ 67 w 97"/>
                    <a:gd name="T15" fmla="*/ 23 h 26"/>
                    <a:gd name="T16" fmla="*/ 74 w 97"/>
                    <a:gd name="T17" fmla="*/ 23 h 26"/>
                    <a:gd name="T18" fmla="*/ 82 w 97"/>
                    <a:gd name="T19" fmla="*/ 24 h 26"/>
                    <a:gd name="T20" fmla="*/ 87 w 97"/>
                    <a:gd name="T21" fmla="*/ 25 h 26"/>
                    <a:gd name="T22" fmla="*/ 91 w 97"/>
                    <a:gd name="T23" fmla="*/ 24 h 26"/>
                    <a:gd name="T24" fmla="*/ 93 w 97"/>
                    <a:gd name="T25" fmla="*/ 21 h 26"/>
                    <a:gd name="T26" fmla="*/ 96 w 97"/>
                    <a:gd name="T27" fmla="*/ 16 h 26"/>
                    <a:gd name="T28" fmla="*/ 90 w 97"/>
                    <a:gd name="T29" fmla="*/ 16 h 26"/>
                    <a:gd name="T30" fmla="*/ 85 w 97"/>
                    <a:gd name="T31" fmla="*/ 15 h 26"/>
                    <a:gd name="T32" fmla="*/ 78 w 97"/>
                    <a:gd name="T33" fmla="*/ 15 h 26"/>
                    <a:gd name="T34" fmla="*/ 71 w 97"/>
                    <a:gd name="T35" fmla="*/ 14 h 26"/>
                    <a:gd name="T36" fmla="*/ 64 w 97"/>
                    <a:gd name="T37" fmla="*/ 12 h 26"/>
                    <a:gd name="T38" fmla="*/ 56 w 97"/>
                    <a:gd name="T39" fmla="*/ 10 h 26"/>
                    <a:gd name="T40" fmla="*/ 48 w 97"/>
                    <a:gd name="T41" fmla="*/ 8 h 26"/>
                    <a:gd name="T42" fmla="*/ 40 w 97"/>
                    <a:gd name="T43" fmla="*/ 5 h 26"/>
                    <a:gd name="T44" fmla="*/ 33 w 97"/>
                    <a:gd name="T45" fmla="*/ 3 h 26"/>
                    <a:gd name="T46" fmla="*/ 24 w 97"/>
                    <a:gd name="T47" fmla="*/ 1 h 26"/>
                    <a:gd name="T48" fmla="*/ 21 w 97"/>
                    <a:gd name="T49" fmla="*/ 0 h 26"/>
                    <a:gd name="T50" fmla="*/ 16 w 97"/>
                    <a:gd name="T51" fmla="*/ 0 h 26"/>
                    <a:gd name="T52" fmla="*/ 13 w 97"/>
                    <a:gd name="T53" fmla="*/ 0 h 26"/>
                    <a:gd name="T54" fmla="*/ 11 w 97"/>
                    <a:gd name="T55" fmla="*/ 0 h 26"/>
                    <a:gd name="T56" fmla="*/ 8 w 97"/>
                    <a:gd name="T57" fmla="*/ 2 h 26"/>
                    <a:gd name="T58" fmla="*/ 6 w 97"/>
                    <a:gd name="T59" fmla="*/ 3 h 26"/>
                    <a:gd name="T60" fmla="*/ 3 w 97"/>
                    <a:gd name="T61" fmla="*/ 6 h 26"/>
                    <a:gd name="T62" fmla="*/ 0 w 97"/>
                    <a:gd name="T63" fmla="*/ 8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97" h="26">
                      <a:moveTo>
                        <a:pt x="0" y="8"/>
                      </a:moveTo>
                      <a:lnTo>
                        <a:pt x="10" y="10"/>
                      </a:lnTo>
                      <a:lnTo>
                        <a:pt x="18" y="10"/>
                      </a:lnTo>
                      <a:lnTo>
                        <a:pt x="24" y="12"/>
                      </a:lnTo>
                      <a:lnTo>
                        <a:pt x="36" y="15"/>
                      </a:lnTo>
                      <a:lnTo>
                        <a:pt x="47" y="19"/>
                      </a:lnTo>
                      <a:lnTo>
                        <a:pt x="57" y="21"/>
                      </a:lnTo>
                      <a:lnTo>
                        <a:pt x="67" y="23"/>
                      </a:lnTo>
                      <a:lnTo>
                        <a:pt x="74" y="23"/>
                      </a:lnTo>
                      <a:lnTo>
                        <a:pt x="82" y="24"/>
                      </a:lnTo>
                      <a:lnTo>
                        <a:pt x="87" y="25"/>
                      </a:lnTo>
                      <a:lnTo>
                        <a:pt x="91" y="24"/>
                      </a:lnTo>
                      <a:lnTo>
                        <a:pt x="93" y="21"/>
                      </a:lnTo>
                      <a:lnTo>
                        <a:pt x="96" y="16"/>
                      </a:lnTo>
                      <a:lnTo>
                        <a:pt x="90" y="16"/>
                      </a:lnTo>
                      <a:lnTo>
                        <a:pt x="85" y="15"/>
                      </a:lnTo>
                      <a:lnTo>
                        <a:pt x="78" y="15"/>
                      </a:lnTo>
                      <a:lnTo>
                        <a:pt x="71" y="14"/>
                      </a:lnTo>
                      <a:lnTo>
                        <a:pt x="64" y="12"/>
                      </a:lnTo>
                      <a:lnTo>
                        <a:pt x="56" y="10"/>
                      </a:lnTo>
                      <a:lnTo>
                        <a:pt x="48" y="8"/>
                      </a:lnTo>
                      <a:lnTo>
                        <a:pt x="40" y="5"/>
                      </a:lnTo>
                      <a:lnTo>
                        <a:pt x="33" y="3"/>
                      </a:lnTo>
                      <a:lnTo>
                        <a:pt x="24" y="1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3" y="0"/>
                      </a:lnTo>
                      <a:lnTo>
                        <a:pt x="11" y="0"/>
                      </a:lnTo>
                      <a:lnTo>
                        <a:pt x="8" y="2"/>
                      </a:lnTo>
                      <a:lnTo>
                        <a:pt x="6" y="3"/>
                      </a:lnTo>
                      <a:lnTo>
                        <a:pt x="3" y="6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91" name="Freeform 235">
                  <a:extLst>
                    <a:ext uri="{FF2B5EF4-FFF2-40B4-BE49-F238E27FC236}">
                      <a16:creationId xmlns:a16="http://schemas.microsoft.com/office/drawing/2014/main" id="{98E5AEC6-8BF4-992F-4ED1-6C904BC467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6" y="3630"/>
                  <a:ext cx="96" cy="28"/>
                </a:xfrm>
                <a:custGeom>
                  <a:avLst/>
                  <a:gdLst>
                    <a:gd name="T0" fmla="*/ 7 w 96"/>
                    <a:gd name="T1" fmla="*/ 0 h 28"/>
                    <a:gd name="T2" fmla="*/ 18 w 96"/>
                    <a:gd name="T3" fmla="*/ 2 h 28"/>
                    <a:gd name="T4" fmla="*/ 28 w 96"/>
                    <a:gd name="T5" fmla="*/ 4 h 28"/>
                    <a:gd name="T6" fmla="*/ 45 w 96"/>
                    <a:gd name="T7" fmla="*/ 8 h 28"/>
                    <a:gd name="T8" fmla="*/ 58 w 96"/>
                    <a:gd name="T9" fmla="*/ 12 h 28"/>
                    <a:gd name="T10" fmla="*/ 67 w 96"/>
                    <a:gd name="T11" fmla="*/ 14 h 28"/>
                    <a:gd name="T12" fmla="*/ 73 w 96"/>
                    <a:gd name="T13" fmla="*/ 16 h 28"/>
                    <a:gd name="T14" fmla="*/ 83 w 96"/>
                    <a:gd name="T15" fmla="*/ 16 h 28"/>
                    <a:gd name="T16" fmla="*/ 89 w 96"/>
                    <a:gd name="T17" fmla="*/ 17 h 28"/>
                    <a:gd name="T18" fmla="*/ 95 w 96"/>
                    <a:gd name="T19" fmla="*/ 17 h 28"/>
                    <a:gd name="T20" fmla="*/ 94 w 96"/>
                    <a:gd name="T21" fmla="*/ 19 h 28"/>
                    <a:gd name="T22" fmla="*/ 92 w 96"/>
                    <a:gd name="T23" fmla="*/ 21 h 28"/>
                    <a:gd name="T24" fmla="*/ 89 w 96"/>
                    <a:gd name="T25" fmla="*/ 27 h 28"/>
                    <a:gd name="T26" fmla="*/ 81 w 96"/>
                    <a:gd name="T27" fmla="*/ 25 h 28"/>
                    <a:gd name="T28" fmla="*/ 70 w 96"/>
                    <a:gd name="T29" fmla="*/ 25 h 28"/>
                    <a:gd name="T30" fmla="*/ 56 w 96"/>
                    <a:gd name="T31" fmla="*/ 24 h 28"/>
                    <a:gd name="T32" fmla="*/ 40 w 96"/>
                    <a:gd name="T33" fmla="*/ 21 h 28"/>
                    <a:gd name="T34" fmla="*/ 29 w 96"/>
                    <a:gd name="T35" fmla="*/ 20 h 28"/>
                    <a:gd name="T36" fmla="*/ 19 w 96"/>
                    <a:gd name="T37" fmla="*/ 19 h 28"/>
                    <a:gd name="T38" fmla="*/ 11 w 96"/>
                    <a:gd name="T39" fmla="*/ 18 h 28"/>
                    <a:gd name="T40" fmla="*/ 0 w 96"/>
                    <a:gd name="T41" fmla="*/ 20 h 28"/>
                    <a:gd name="T42" fmla="*/ 0 w 96"/>
                    <a:gd name="T43" fmla="*/ 16 h 28"/>
                    <a:gd name="T44" fmla="*/ 1 w 96"/>
                    <a:gd name="T45" fmla="*/ 11 h 28"/>
                    <a:gd name="T46" fmla="*/ 2 w 96"/>
                    <a:gd name="T47" fmla="*/ 8 h 28"/>
                    <a:gd name="T48" fmla="*/ 4 w 96"/>
                    <a:gd name="T49" fmla="*/ 4 h 28"/>
                    <a:gd name="T50" fmla="*/ 7 w 96"/>
                    <a:gd name="T5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96" h="28">
                      <a:moveTo>
                        <a:pt x="7" y="0"/>
                      </a:moveTo>
                      <a:lnTo>
                        <a:pt x="18" y="2"/>
                      </a:lnTo>
                      <a:lnTo>
                        <a:pt x="28" y="4"/>
                      </a:lnTo>
                      <a:lnTo>
                        <a:pt x="45" y="8"/>
                      </a:lnTo>
                      <a:lnTo>
                        <a:pt x="58" y="12"/>
                      </a:lnTo>
                      <a:lnTo>
                        <a:pt x="67" y="14"/>
                      </a:lnTo>
                      <a:lnTo>
                        <a:pt x="73" y="16"/>
                      </a:lnTo>
                      <a:lnTo>
                        <a:pt x="83" y="16"/>
                      </a:lnTo>
                      <a:lnTo>
                        <a:pt x="89" y="17"/>
                      </a:lnTo>
                      <a:lnTo>
                        <a:pt x="95" y="17"/>
                      </a:lnTo>
                      <a:lnTo>
                        <a:pt x="94" y="19"/>
                      </a:lnTo>
                      <a:lnTo>
                        <a:pt x="92" y="21"/>
                      </a:lnTo>
                      <a:lnTo>
                        <a:pt x="89" y="27"/>
                      </a:lnTo>
                      <a:lnTo>
                        <a:pt x="81" y="25"/>
                      </a:lnTo>
                      <a:lnTo>
                        <a:pt x="70" y="25"/>
                      </a:lnTo>
                      <a:lnTo>
                        <a:pt x="56" y="24"/>
                      </a:lnTo>
                      <a:lnTo>
                        <a:pt x="40" y="21"/>
                      </a:lnTo>
                      <a:lnTo>
                        <a:pt x="29" y="20"/>
                      </a:lnTo>
                      <a:lnTo>
                        <a:pt x="19" y="19"/>
                      </a:lnTo>
                      <a:lnTo>
                        <a:pt x="11" y="18"/>
                      </a:lnTo>
                      <a:lnTo>
                        <a:pt x="0" y="20"/>
                      </a:lnTo>
                      <a:lnTo>
                        <a:pt x="0" y="16"/>
                      </a:lnTo>
                      <a:lnTo>
                        <a:pt x="1" y="11"/>
                      </a:lnTo>
                      <a:lnTo>
                        <a:pt x="2" y="8"/>
                      </a:lnTo>
                      <a:lnTo>
                        <a:pt x="4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FFA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92" name="Freeform 236">
                  <a:extLst>
                    <a:ext uri="{FF2B5EF4-FFF2-40B4-BE49-F238E27FC236}">
                      <a16:creationId xmlns:a16="http://schemas.microsoft.com/office/drawing/2014/main" id="{98B6D6A2-D54B-6BE4-0605-D1BD8E2EA6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6" y="3657"/>
                  <a:ext cx="88" cy="24"/>
                </a:xfrm>
                <a:custGeom>
                  <a:avLst/>
                  <a:gdLst>
                    <a:gd name="T0" fmla="*/ 0 w 88"/>
                    <a:gd name="T1" fmla="*/ 2 h 24"/>
                    <a:gd name="T2" fmla="*/ 6 w 88"/>
                    <a:gd name="T3" fmla="*/ 2 h 24"/>
                    <a:gd name="T4" fmla="*/ 12 w 88"/>
                    <a:gd name="T5" fmla="*/ 0 h 24"/>
                    <a:gd name="T6" fmla="*/ 20 w 88"/>
                    <a:gd name="T7" fmla="*/ 1 h 24"/>
                    <a:gd name="T8" fmla="*/ 25 w 88"/>
                    <a:gd name="T9" fmla="*/ 1 h 24"/>
                    <a:gd name="T10" fmla="*/ 32 w 88"/>
                    <a:gd name="T11" fmla="*/ 2 h 24"/>
                    <a:gd name="T12" fmla="*/ 41 w 88"/>
                    <a:gd name="T13" fmla="*/ 3 h 24"/>
                    <a:gd name="T14" fmla="*/ 51 w 88"/>
                    <a:gd name="T15" fmla="*/ 4 h 24"/>
                    <a:gd name="T16" fmla="*/ 60 w 88"/>
                    <a:gd name="T17" fmla="*/ 5 h 24"/>
                    <a:gd name="T18" fmla="*/ 73 w 88"/>
                    <a:gd name="T19" fmla="*/ 6 h 24"/>
                    <a:gd name="T20" fmla="*/ 82 w 88"/>
                    <a:gd name="T21" fmla="*/ 6 h 24"/>
                    <a:gd name="T22" fmla="*/ 87 w 88"/>
                    <a:gd name="T23" fmla="*/ 7 h 24"/>
                    <a:gd name="T24" fmla="*/ 84 w 88"/>
                    <a:gd name="T25" fmla="*/ 10 h 24"/>
                    <a:gd name="T26" fmla="*/ 84 w 88"/>
                    <a:gd name="T27" fmla="*/ 18 h 24"/>
                    <a:gd name="T28" fmla="*/ 73 w 88"/>
                    <a:gd name="T29" fmla="*/ 18 h 24"/>
                    <a:gd name="T30" fmla="*/ 64 w 88"/>
                    <a:gd name="T31" fmla="*/ 18 h 24"/>
                    <a:gd name="T32" fmla="*/ 51 w 88"/>
                    <a:gd name="T33" fmla="*/ 19 h 24"/>
                    <a:gd name="T34" fmla="*/ 40 w 88"/>
                    <a:gd name="T35" fmla="*/ 20 h 24"/>
                    <a:gd name="T36" fmla="*/ 30 w 88"/>
                    <a:gd name="T37" fmla="*/ 20 h 24"/>
                    <a:gd name="T38" fmla="*/ 21 w 88"/>
                    <a:gd name="T39" fmla="*/ 21 h 24"/>
                    <a:gd name="T40" fmla="*/ 10 w 88"/>
                    <a:gd name="T41" fmla="*/ 22 h 24"/>
                    <a:gd name="T42" fmla="*/ 2 w 88"/>
                    <a:gd name="T43" fmla="*/ 23 h 24"/>
                    <a:gd name="T44" fmla="*/ 1 w 88"/>
                    <a:gd name="T45" fmla="*/ 11 h 24"/>
                    <a:gd name="T46" fmla="*/ 1 w 88"/>
                    <a:gd name="T47" fmla="*/ 7 h 24"/>
                    <a:gd name="T48" fmla="*/ 0 w 88"/>
                    <a:gd name="T49" fmla="*/ 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88" h="24">
                      <a:moveTo>
                        <a:pt x="0" y="2"/>
                      </a:moveTo>
                      <a:lnTo>
                        <a:pt x="6" y="2"/>
                      </a:lnTo>
                      <a:lnTo>
                        <a:pt x="12" y="0"/>
                      </a:lnTo>
                      <a:lnTo>
                        <a:pt x="20" y="1"/>
                      </a:lnTo>
                      <a:lnTo>
                        <a:pt x="25" y="1"/>
                      </a:lnTo>
                      <a:lnTo>
                        <a:pt x="32" y="2"/>
                      </a:lnTo>
                      <a:lnTo>
                        <a:pt x="41" y="3"/>
                      </a:lnTo>
                      <a:lnTo>
                        <a:pt x="51" y="4"/>
                      </a:lnTo>
                      <a:lnTo>
                        <a:pt x="60" y="5"/>
                      </a:lnTo>
                      <a:lnTo>
                        <a:pt x="73" y="6"/>
                      </a:lnTo>
                      <a:lnTo>
                        <a:pt x="82" y="6"/>
                      </a:lnTo>
                      <a:lnTo>
                        <a:pt x="87" y="7"/>
                      </a:lnTo>
                      <a:lnTo>
                        <a:pt x="84" y="10"/>
                      </a:lnTo>
                      <a:lnTo>
                        <a:pt x="84" y="18"/>
                      </a:lnTo>
                      <a:lnTo>
                        <a:pt x="73" y="18"/>
                      </a:lnTo>
                      <a:lnTo>
                        <a:pt x="64" y="18"/>
                      </a:lnTo>
                      <a:lnTo>
                        <a:pt x="51" y="19"/>
                      </a:lnTo>
                      <a:lnTo>
                        <a:pt x="40" y="20"/>
                      </a:lnTo>
                      <a:lnTo>
                        <a:pt x="30" y="20"/>
                      </a:lnTo>
                      <a:lnTo>
                        <a:pt x="21" y="21"/>
                      </a:lnTo>
                      <a:lnTo>
                        <a:pt x="10" y="22"/>
                      </a:lnTo>
                      <a:lnTo>
                        <a:pt x="2" y="23"/>
                      </a:lnTo>
                      <a:lnTo>
                        <a:pt x="1" y="11"/>
                      </a:lnTo>
                      <a:lnTo>
                        <a:pt x="1" y="7"/>
                      </a:lnTo>
                      <a:lnTo>
                        <a:pt x="0" y="2"/>
                      </a:lnTo>
                    </a:path>
                  </a:pathLst>
                </a:custGeom>
                <a:solidFill>
                  <a:srgbClr val="FFA0A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93" name="Freeform 237">
                  <a:extLst>
                    <a:ext uri="{FF2B5EF4-FFF2-40B4-BE49-F238E27FC236}">
                      <a16:creationId xmlns:a16="http://schemas.microsoft.com/office/drawing/2014/main" id="{EE4F919E-80A5-43F7-2323-018C666D1B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" y="3683"/>
                  <a:ext cx="84" cy="19"/>
                </a:xfrm>
                <a:custGeom>
                  <a:avLst/>
                  <a:gdLst>
                    <a:gd name="T0" fmla="*/ 0 w 84"/>
                    <a:gd name="T1" fmla="*/ 6 h 19"/>
                    <a:gd name="T2" fmla="*/ 7 w 84"/>
                    <a:gd name="T3" fmla="*/ 5 h 19"/>
                    <a:gd name="T4" fmla="*/ 15 w 84"/>
                    <a:gd name="T5" fmla="*/ 4 h 19"/>
                    <a:gd name="T6" fmla="*/ 27 w 84"/>
                    <a:gd name="T7" fmla="*/ 2 h 19"/>
                    <a:gd name="T8" fmla="*/ 43 w 84"/>
                    <a:gd name="T9" fmla="*/ 2 h 19"/>
                    <a:gd name="T10" fmla="*/ 58 w 84"/>
                    <a:gd name="T11" fmla="*/ 2 h 19"/>
                    <a:gd name="T12" fmla="*/ 75 w 84"/>
                    <a:gd name="T13" fmla="*/ 1 h 19"/>
                    <a:gd name="T14" fmla="*/ 81 w 84"/>
                    <a:gd name="T15" fmla="*/ 0 h 19"/>
                    <a:gd name="T16" fmla="*/ 82 w 84"/>
                    <a:gd name="T17" fmla="*/ 4 h 19"/>
                    <a:gd name="T18" fmla="*/ 83 w 84"/>
                    <a:gd name="T19" fmla="*/ 8 h 19"/>
                    <a:gd name="T20" fmla="*/ 68 w 84"/>
                    <a:gd name="T21" fmla="*/ 9 h 19"/>
                    <a:gd name="T22" fmla="*/ 51 w 84"/>
                    <a:gd name="T23" fmla="*/ 11 h 19"/>
                    <a:gd name="T24" fmla="*/ 41 w 84"/>
                    <a:gd name="T25" fmla="*/ 13 h 19"/>
                    <a:gd name="T26" fmla="*/ 30 w 84"/>
                    <a:gd name="T27" fmla="*/ 14 h 19"/>
                    <a:gd name="T28" fmla="*/ 21 w 84"/>
                    <a:gd name="T29" fmla="*/ 16 h 19"/>
                    <a:gd name="T30" fmla="*/ 14 w 84"/>
                    <a:gd name="T31" fmla="*/ 17 h 19"/>
                    <a:gd name="T32" fmla="*/ 8 w 84"/>
                    <a:gd name="T33" fmla="*/ 18 h 19"/>
                    <a:gd name="T34" fmla="*/ 5 w 84"/>
                    <a:gd name="T35" fmla="*/ 18 h 19"/>
                    <a:gd name="T36" fmla="*/ 3 w 84"/>
                    <a:gd name="T37" fmla="*/ 15 h 19"/>
                    <a:gd name="T38" fmla="*/ 2 w 84"/>
                    <a:gd name="T39" fmla="*/ 11 h 19"/>
                    <a:gd name="T40" fmla="*/ 0 w 84"/>
                    <a:gd name="T41" fmla="*/ 6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4" h="19">
                      <a:moveTo>
                        <a:pt x="0" y="6"/>
                      </a:moveTo>
                      <a:lnTo>
                        <a:pt x="7" y="5"/>
                      </a:lnTo>
                      <a:lnTo>
                        <a:pt x="15" y="4"/>
                      </a:lnTo>
                      <a:lnTo>
                        <a:pt x="27" y="2"/>
                      </a:lnTo>
                      <a:lnTo>
                        <a:pt x="43" y="2"/>
                      </a:lnTo>
                      <a:lnTo>
                        <a:pt x="58" y="2"/>
                      </a:lnTo>
                      <a:lnTo>
                        <a:pt x="75" y="1"/>
                      </a:lnTo>
                      <a:lnTo>
                        <a:pt x="81" y="0"/>
                      </a:lnTo>
                      <a:lnTo>
                        <a:pt x="82" y="4"/>
                      </a:lnTo>
                      <a:lnTo>
                        <a:pt x="83" y="8"/>
                      </a:lnTo>
                      <a:lnTo>
                        <a:pt x="68" y="9"/>
                      </a:lnTo>
                      <a:lnTo>
                        <a:pt x="51" y="11"/>
                      </a:lnTo>
                      <a:lnTo>
                        <a:pt x="41" y="13"/>
                      </a:lnTo>
                      <a:lnTo>
                        <a:pt x="30" y="14"/>
                      </a:lnTo>
                      <a:lnTo>
                        <a:pt x="21" y="16"/>
                      </a:lnTo>
                      <a:lnTo>
                        <a:pt x="14" y="17"/>
                      </a:lnTo>
                      <a:lnTo>
                        <a:pt x="8" y="18"/>
                      </a:lnTo>
                      <a:lnTo>
                        <a:pt x="5" y="18"/>
                      </a:lnTo>
                      <a:lnTo>
                        <a:pt x="3" y="15"/>
                      </a:lnTo>
                      <a:lnTo>
                        <a:pt x="2" y="11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FFA0A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94" name="Freeform 238">
                  <a:extLst>
                    <a:ext uri="{FF2B5EF4-FFF2-40B4-BE49-F238E27FC236}">
                      <a16:creationId xmlns:a16="http://schemas.microsoft.com/office/drawing/2014/main" id="{2AFF2620-0047-DFEE-F784-262BC1ABAB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6" y="3697"/>
                  <a:ext cx="78" cy="24"/>
                </a:xfrm>
                <a:custGeom>
                  <a:avLst/>
                  <a:gdLst>
                    <a:gd name="T0" fmla="*/ 0 w 78"/>
                    <a:gd name="T1" fmla="*/ 11 h 24"/>
                    <a:gd name="T2" fmla="*/ 6 w 78"/>
                    <a:gd name="T3" fmla="*/ 11 h 24"/>
                    <a:gd name="T4" fmla="*/ 11 w 78"/>
                    <a:gd name="T5" fmla="*/ 10 h 24"/>
                    <a:gd name="T6" fmla="*/ 19 w 78"/>
                    <a:gd name="T7" fmla="*/ 8 h 24"/>
                    <a:gd name="T8" fmla="*/ 28 w 78"/>
                    <a:gd name="T9" fmla="*/ 6 h 24"/>
                    <a:gd name="T10" fmla="*/ 37 w 78"/>
                    <a:gd name="T11" fmla="*/ 6 h 24"/>
                    <a:gd name="T12" fmla="*/ 45 w 78"/>
                    <a:gd name="T13" fmla="*/ 4 h 24"/>
                    <a:gd name="T14" fmla="*/ 54 w 78"/>
                    <a:gd name="T15" fmla="*/ 3 h 24"/>
                    <a:gd name="T16" fmla="*/ 63 w 78"/>
                    <a:gd name="T17" fmla="*/ 2 h 24"/>
                    <a:gd name="T18" fmla="*/ 72 w 78"/>
                    <a:gd name="T19" fmla="*/ 0 h 24"/>
                    <a:gd name="T20" fmla="*/ 76 w 78"/>
                    <a:gd name="T21" fmla="*/ 0 h 24"/>
                    <a:gd name="T22" fmla="*/ 77 w 78"/>
                    <a:gd name="T23" fmla="*/ 4 h 24"/>
                    <a:gd name="T24" fmla="*/ 77 w 78"/>
                    <a:gd name="T25" fmla="*/ 6 h 24"/>
                    <a:gd name="T26" fmla="*/ 71 w 78"/>
                    <a:gd name="T27" fmla="*/ 7 h 24"/>
                    <a:gd name="T28" fmla="*/ 62 w 78"/>
                    <a:gd name="T29" fmla="*/ 8 h 24"/>
                    <a:gd name="T30" fmla="*/ 58 w 78"/>
                    <a:gd name="T31" fmla="*/ 9 h 24"/>
                    <a:gd name="T32" fmla="*/ 50 w 78"/>
                    <a:gd name="T33" fmla="*/ 10 h 24"/>
                    <a:gd name="T34" fmla="*/ 43 w 78"/>
                    <a:gd name="T35" fmla="*/ 13 h 24"/>
                    <a:gd name="T36" fmla="*/ 36 w 78"/>
                    <a:gd name="T37" fmla="*/ 15 h 24"/>
                    <a:gd name="T38" fmla="*/ 30 w 78"/>
                    <a:gd name="T39" fmla="*/ 17 h 24"/>
                    <a:gd name="T40" fmla="*/ 22 w 78"/>
                    <a:gd name="T41" fmla="*/ 20 h 24"/>
                    <a:gd name="T42" fmla="*/ 16 w 78"/>
                    <a:gd name="T43" fmla="*/ 21 h 24"/>
                    <a:gd name="T44" fmla="*/ 10 w 78"/>
                    <a:gd name="T45" fmla="*/ 23 h 24"/>
                    <a:gd name="T46" fmla="*/ 8 w 78"/>
                    <a:gd name="T47" fmla="*/ 21 h 24"/>
                    <a:gd name="T48" fmla="*/ 6 w 78"/>
                    <a:gd name="T49" fmla="*/ 20 h 24"/>
                    <a:gd name="T50" fmla="*/ 5 w 78"/>
                    <a:gd name="T51" fmla="*/ 18 h 24"/>
                    <a:gd name="T52" fmla="*/ 3 w 78"/>
                    <a:gd name="T53" fmla="*/ 16 h 24"/>
                    <a:gd name="T54" fmla="*/ 2 w 78"/>
                    <a:gd name="T55" fmla="*/ 14 h 24"/>
                    <a:gd name="T56" fmla="*/ 0 w 78"/>
                    <a:gd name="T57" fmla="*/ 1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8" h="24">
                      <a:moveTo>
                        <a:pt x="0" y="11"/>
                      </a:moveTo>
                      <a:lnTo>
                        <a:pt x="6" y="11"/>
                      </a:lnTo>
                      <a:lnTo>
                        <a:pt x="11" y="10"/>
                      </a:lnTo>
                      <a:lnTo>
                        <a:pt x="19" y="8"/>
                      </a:lnTo>
                      <a:lnTo>
                        <a:pt x="28" y="6"/>
                      </a:lnTo>
                      <a:lnTo>
                        <a:pt x="37" y="6"/>
                      </a:lnTo>
                      <a:lnTo>
                        <a:pt x="45" y="4"/>
                      </a:lnTo>
                      <a:lnTo>
                        <a:pt x="54" y="3"/>
                      </a:lnTo>
                      <a:lnTo>
                        <a:pt x="63" y="2"/>
                      </a:lnTo>
                      <a:lnTo>
                        <a:pt x="72" y="0"/>
                      </a:lnTo>
                      <a:lnTo>
                        <a:pt x="76" y="0"/>
                      </a:lnTo>
                      <a:lnTo>
                        <a:pt x="77" y="4"/>
                      </a:lnTo>
                      <a:lnTo>
                        <a:pt x="77" y="6"/>
                      </a:lnTo>
                      <a:lnTo>
                        <a:pt x="71" y="7"/>
                      </a:lnTo>
                      <a:lnTo>
                        <a:pt x="62" y="8"/>
                      </a:lnTo>
                      <a:lnTo>
                        <a:pt x="58" y="9"/>
                      </a:lnTo>
                      <a:lnTo>
                        <a:pt x="50" y="10"/>
                      </a:lnTo>
                      <a:lnTo>
                        <a:pt x="43" y="13"/>
                      </a:lnTo>
                      <a:lnTo>
                        <a:pt x="36" y="15"/>
                      </a:lnTo>
                      <a:lnTo>
                        <a:pt x="30" y="17"/>
                      </a:lnTo>
                      <a:lnTo>
                        <a:pt x="22" y="20"/>
                      </a:lnTo>
                      <a:lnTo>
                        <a:pt x="16" y="21"/>
                      </a:lnTo>
                      <a:lnTo>
                        <a:pt x="10" y="23"/>
                      </a:lnTo>
                      <a:lnTo>
                        <a:pt x="8" y="21"/>
                      </a:lnTo>
                      <a:lnTo>
                        <a:pt x="6" y="20"/>
                      </a:lnTo>
                      <a:lnTo>
                        <a:pt x="5" y="18"/>
                      </a:lnTo>
                      <a:lnTo>
                        <a:pt x="3" y="16"/>
                      </a:lnTo>
                      <a:lnTo>
                        <a:pt x="2" y="14"/>
                      </a:lnTo>
                      <a:lnTo>
                        <a:pt x="0" y="11"/>
                      </a:lnTo>
                    </a:path>
                  </a:pathLst>
                </a:custGeom>
                <a:solidFill>
                  <a:srgbClr val="FF80A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95" name="Freeform 239">
                  <a:extLst>
                    <a:ext uri="{FF2B5EF4-FFF2-40B4-BE49-F238E27FC236}">
                      <a16:creationId xmlns:a16="http://schemas.microsoft.com/office/drawing/2014/main" id="{32C24308-F891-FDC5-7657-B7466BCB48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" y="3708"/>
                  <a:ext cx="62" cy="19"/>
                </a:xfrm>
                <a:custGeom>
                  <a:avLst/>
                  <a:gdLst>
                    <a:gd name="T0" fmla="*/ 0 w 62"/>
                    <a:gd name="T1" fmla="*/ 15 h 19"/>
                    <a:gd name="T2" fmla="*/ 6 w 62"/>
                    <a:gd name="T3" fmla="*/ 14 h 19"/>
                    <a:gd name="T4" fmla="*/ 11 w 62"/>
                    <a:gd name="T5" fmla="*/ 13 h 19"/>
                    <a:gd name="T6" fmla="*/ 17 w 62"/>
                    <a:gd name="T7" fmla="*/ 10 h 19"/>
                    <a:gd name="T8" fmla="*/ 23 w 62"/>
                    <a:gd name="T9" fmla="*/ 8 h 19"/>
                    <a:gd name="T10" fmla="*/ 29 w 62"/>
                    <a:gd name="T11" fmla="*/ 6 h 19"/>
                    <a:gd name="T12" fmla="*/ 36 w 62"/>
                    <a:gd name="T13" fmla="*/ 4 h 19"/>
                    <a:gd name="T14" fmla="*/ 41 w 62"/>
                    <a:gd name="T15" fmla="*/ 3 h 19"/>
                    <a:gd name="T16" fmla="*/ 47 w 62"/>
                    <a:gd name="T17" fmla="*/ 2 h 19"/>
                    <a:gd name="T18" fmla="*/ 55 w 62"/>
                    <a:gd name="T19" fmla="*/ 1 h 19"/>
                    <a:gd name="T20" fmla="*/ 58 w 62"/>
                    <a:gd name="T21" fmla="*/ 1 h 19"/>
                    <a:gd name="T22" fmla="*/ 61 w 62"/>
                    <a:gd name="T23" fmla="*/ 0 h 19"/>
                    <a:gd name="T24" fmla="*/ 60 w 62"/>
                    <a:gd name="T25" fmla="*/ 3 h 19"/>
                    <a:gd name="T26" fmla="*/ 57 w 62"/>
                    <a:gd name="T27" fmla="*/ 3 h 19"/>
                    <a:gd name="T28" fmla="*/ 54 w 62"/>
                    <a:gd name="T29" fmla="*/ 3 h 19"/>
                    <a:gd name="T30" fmla="*/ 50 w 62"/>
                    <a:gd name="T31" fmla="*/ 4 h 19"/>
                    <a:gd name="T32" fmla="*/ 47 w 62"/>
                    <a:gd name="T33" fmla="*/ 5 h 19"/>
                    <a:gd name="T34" fmla="*/ 44 w 62"/>
                    <a:gd name="T35" fmla="*/ 7 h 19"/>
                    <a:gd name="T36" fmla="*/ 41 w 62"/>
                    <a:gd name="T37" fmla="*/ 8 h 19"/>
                    <a:gd name="T38" fmla="*/ 38 w 62"/>
                    <a:gd name="T39" fmla="*/ 11 h 19"/>
                    <a:gd name="T40" fmla="*/ 36 w 62"/>
                    <a:gd name="T41" fmla="*/ 12 h 19"/>
                    <a:gd name="T42" fmla="*/ 33 w 62"/>
                    <a:gd name="T43" fmla="*/ 13 h 19"/>
                    <a:gd name="T44" fmla="*/ 29 w 62"/>
                    <a:gd name="T45" fmla="*/ 15 h 19"/>
                    <a:gd name="T46" fmla="*/ 25 w 62"/>
                    <a:gd name="T47" fmla="*/ 17 h 19"/>
                    <a:gd name="T48" fmla="*/ 20 w 62"/>
                    <a:gd name="T49" fmla="*/ 18 h 19"/>
                    <a:gd name="T50" fmla="*/ 16 w 62"/>
                    <a:gd name="T51" fmla="*/ 18 h 19"/>
                    <a:gd name="T52" fmla="*/ 14 w 62"/>
                    <a:gd name="T53" fmla="*/ 18 h 19"/>
                    <a:gd name="T54" fmla="*/ 5 w 62"/>
                    <a:gd name="T55" fmla="*/ 17 h 19"/>
                    <a:gd name="T56" fmla="*/ 2 w 62"/>
                    <a:gd name="T57" fmla="*/ 17 h 19"/>
                    <a:gd name="T58" fmla="*/ 0 w 62"/>
                    <a:gd name="T59" fmla="*/ 1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2" h="19">
                      <a:moveTo>
                        <a:pt x="0" y="15"/>
                      </a:moveTo>
                      <a:lnTo>
                        <a:pt x="6" y="14"/>
                      </a:lnTo>
                      <a:lnTo>
                        <a:pt x="11" y="13"/>
                      </a:lnTo>
                      <a:lnTo>
                        <a:pt x="17" y="10"/>
                      </a:lnTo>
                      <a:lnTo>
                        <a:pt x="23" y="8"/>
                      </a:lnTo>
                      <a:lnTo>
                        <a:pt x="29" y="6"/>
                      </a:lnTo>
                      <a:lnTo>
                        <a:pt x="36" y="4"/>
                      </a:lnTo>
                      <a:lnTo>
                        <a:pt x="41" y="3"/>
                      </a:lnTo>
                      <a:lnTo>
                        <a:pt x="47" y="2"/>
                      </a:lnTo>
                      <a:lnTo>
                        <a:pt x="55" y="1"/>
                      </a:lnTo>
                      <a:lnTo>
                        <a:pt x="58" y="1"/>
                      </a:lnTo>
                      <a:lnTo>
                        <a:pt x="61" y="0"/>
                      </a:lnTo>
                      <a:lnTo>
                        <a:pt x="60" y="3"/>
                      </a:lnTo>
                      <a:lnTo>
                        <a:pt x="57" y="3"/>
                      </a:lnTo>
                      <a:lnTo>
                        <a:pt x="54" y="3"/>
                      </a:lnTo>
                      <a:lnTo>
                        <a:pt x="50" y="4"/>
                      </a:lnTo>
                      <a:lnTo>
                        <a:pt x="47" y="5"/>
                      </a:lnTo>
                      <a:lnTo>
                        <a:pt x="44" y="7"/>
                      </a:lnTo>
                      <a:lnTo>
                        <a:pt x="41" y="8"/>
                      </a:lnTo>
                      <a:lnTo>
                        <a:pt x="38" y="11"/>
                      </a:lnTo>
                      <a:lnTo>
                        <a:pt x="36" y="12"/>
                      </a:lnTo>
                      <a:lnTo>
                        <a:pt x="33" y="13"/>
                      </a:lnTo>
                      <a:lnTo>
                        <a:pt x="29" y="15"/>
                      </a:lnTo>
                      <a:lnTo>
                        <a:pt x="25" y="17"/>
                      </a:lnTo>
                      <a:lnTo>
                        <a:pt x="20" y="18"/>
                      </a:lnTo>
                      <a:lnTo>
                        <a:pt x="16" y="18"/>
                      </a:lnTo>
                      <a:lnTo>
                        <a:pt x="14" y="18"/>
                      </a:lnTo>
                      <a:lnTo>
                        <a:pt x="5" y="17"/>
                      </a:lnTo>
                      <a:lnTo>
                        <a:pt x="2" y="17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FF6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5307" name="Group 251">
                  <a:extLst>
                    <a:ext uri="{FF2B5EF4-FFF2-40B4-BE49-F238E27FC236}">
                      <a16:creationId xmlns:a16="http://schemas.microsoft.com/office/drawing/2014/main" id="{48C6B198-ECE3-6010-FEC8-44499D2CBA2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1" y="3534"/>
                  <a:ext cx="77" cy="101"/>
                  <a:chOff x="501" y="3534"/>
                  <a:chExt cx="77" cy="101"/>
                </a:xfrm>
              </p:grpSpPr>
              <p:sp>
                <p:nvSpPr>
                  <p:cNvPr id="45296" name="Freeform 240">
                    <a:extLst>
                      <a:ext uri="{FF2B5EF4-FFF2-40B4-BE49-F238E27FC236}">
                        <a16:creationId xmlns:a16="http://schemas.microsoft.com/office/drawing/2014/main" id="{A99AC107-593C-7664-7968-10FD6BA424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" y="3534"/>
                    <a:ext cx="76" cy="93"/>
                  </a:xfrm>
                  <a:custGeom>
                    <a:avLst/>
                    <a:gdLst>
                      <a:gd name="T0" fmla="*/ 42 w 76"/>
                      <a:gd name="T1" fmla="*/ 91 h 93"/>
                      <a:gd name="T2" fmla="*/ 54 w 76"/>
                      <a:gd name="T3" fmla="*/ 92 h 93"/>
                      <a:gd name="T4" fmla="*/ 54 w 76"/>
                      <a:gd name="T5" fmla="*/ 86 h 93"/>
                      <a:gd name="T6" fmla="*/ 52 w 76"/>
                      <a:gd name="T7" fmla="*/ 81 h 93"/>
                      <a:gd name="T8" fmla="*/ 51 w 76"/>
                      <a:gd name="T9" fmla="*/ 76 h 93"/>
                      <a:gd name="T10" fmla="*/ 48 w 76"/>
                      <a:gd name="T11" fmla="*/ 72 h 93"/>
                      <a:gd name="T12" fmla="*/ 46 w 76"/>
                      <a:gd name="T13" fmla="*/ 69 h 93"/>
                      <a:gd name="T14" fmla="*/ 43 w 76"/>
                      <a:gd name="T15" fmla="*/ 64 h 93"/>
                      <a:gd name="T16" fmla="*/ 40 w 76"/>
                      <a:gd name="T17" fmla="*/ 60 h 93"/>
                      <a:gd name="T18" fmla="*/ 36 w 76"/>
                      <a:gd name="T19" fmla="*/ 56 h 93"/>
                      <a:gd name="T20" fmla="*/ 35 w 76"/>
                      <a:gd name="T21" fmla="*/ 53 h 93"/>
                      <a:gd name="T22" fmla="*/ 35 w 76"/>
                      <a:gd name="T23" fmla="*/ 48 h 93"/>
                      <a:gd name="T24" fmla="*/ 35 w 76"/>
                      <a:gd name="T25" fmla="*/ 41 h 93"/>
                      <a:gd name="T26" fmla="*/ 35 w 76"/>
                      <a:gd name="T27" fmla="*/ 38 h 93"/>
                      <a:gd name="T28" fmla="*/ 37 w 76"/>
                      <a:gd name="T29" fmla="*/ 34 h 93"/>
                      <a:gd name="T30" fmla="*/ 39 w 76"/>
                      <a:gd name="T31" fmla="*/ 31 h 93"/>
                      <a:gd name="T32" fmla="*/ 42 w 76"/>
                      <a:gd name="T33" fmla="*/ 27 h 93"/>
                      <a:gd name="T34" fmla="*/ 46 w 76"/>
                      <a:gd name="T35" fmla="*/ 24 h 93"/>
                      <a:gd name="T36" fmla="*/ 49 w 76"/>
                      <a:gd name="T37" fmla="*/ 20 h 93"/>
                      <a:gd name="T38" fmla="*/ 54 w 76"/>
                      <a:gd name="T39" fmla="*/ 18 h 93"/>
                      <a:gd name="T40" fmla="*/ 56 w 76"/>
                      <a:gd name="T41" fmla="*/ 14 h 93"/>
                      <a:gd name="T42" fmla="*/ 62 w 76"/>
                      <a:gd name="T43" fmla="*/ 11 h 93"/>
                      <a:gd name="T44" fmla="*/ 68 w 76"/>
                      <a:gd name="T45" fmla="*/ 7 h 93"/>
                      <a:gd name="T46" fmla="*/ 75 w 76"/>
                      <a:gd name="T47" fmla="*/ 0 h 93"/>
                      <a:gd name="T48" fmla="*/ 68 w 76"/>
                      <a:gd name="T49" fmla="*/ 2 h 93"/>
                      <a:gd name="T50" fmla="*/ 59 w 76"/>
                      <a:gd name="T51" fmla="*/ 5 h 93"/>
                      <a:gd name="T52" fmla="*/ 54 w 76"/>
                      <a:gd name="T53" fmla="*/ 8 h 93"/>
                      <a:gd name="T54" fmla="*/ 48 w 76"/>
                      <a:gd name="T55" fmla="*/ 9 h 93"/>
                      <a:gd name="T56" fmla="*/ 44 w 76"/>
                      <a:gd name="T57" fmla="*/ 11 h 93"/>
                      <a:gd name="T58" fmla="*/ 40 w 76"/>
                      <a:gd name="T59" fmla="*/ 13 h 93"/>
                      <a:gd name="T60" fmla="*/ 36 w 76"/>
                      <a:gd name="T61" fmla="*/ 15 h 93"/>
                      <a:gd name="T62" fmla="*/ 32 w 76"/>
                      <a:gd name="T63" fmla="*/ 17 h 93"/>
                      <a:gd name="T64" fmla="*/ 27 w 76"/>
                      <a:gd name="T65" fmla="*/ 20 h 93"/>
                      <a:gd name="T66" fmla="*/ 22 w 76"/>
                      <a:gd name="T67" fmla="*/ 23 h 93"/>
                      <a:gd name="T68" fmla="*/ 17 w 76"/>
                      <a:gd name="T69" fmla="*/ 26 h 93"/>
                      <a:gd name="T70" fmla="*/ 12 w 76"/>
                      <a:gd name="T71" fmla="*/ 30 h 93"/>
                      <a:gd name="T72" fmla="*/ 8 w 76"/>
                      <a:gd name="T73" fmla="*/ 33 h 93"/>
                      <a:gd name="T74" fmla="*/ 5 w 76"/>
                      <a:gd name="T75" fmla="*/ 37 h 93"/>
                      <a:gd name="T76" fmla="*/ 2 w 76"/>
                      <a:gd name="T77" fmla="*/ 40 h 93"/>
                      <a:gd name="T78" fmla="*/ 0 w 76"/>
                      <a:gd name="T79" fmla="*/ 44 h 93"/>
                      <a:gd name="T80" fmla="*/ 2 w 76"/>
                      <a:gd name="T81" fmla="*/ 48 h 93"/>
                      <a:gd name="T82" fmla="*/ 3 w 76"/>
                      <a:gd name="T83" fmla="*/ 52 h 93"/>
                      <a:gd name="T84" fmla="*/ 3 w 76"/>
                      <a:gd name="T85" fmla="*/ 56 h 93"/>
                      <a:gd name="T86" fmla="*/ 3 w 76"/>
                      <a:gd name="T87" fmla="*/ 60 h 93"/>
                      <a:gd name="T88" fmla="*/ 5 w 76"/>
                      <a:gd name="T89" fmla="*/ 64 h 93"/>
                      <a:gd name="T90" fmla="*/ 7 w 76"/>
                      <a:gd name="T91" fmla="*/ 68 h 93"/>
                      <a:gd name="T92" fmla="*/ 10 w 76"/>
                      <a:gd name="T93" fmla="*/ 70 h 93"/>
                      <a:gd name="T94" fmla="*/ 13 w 76"/>
                      <a:gd name="T95" fmla="*/ 75 h 93"/>
                      <a:gd name="T96" fmla="*/ 15 w 76"/>
                      <a:gd name="T97" fmla="*/ 81 h 93"/>
                      <a:gd name="T98" fmla="*/ 19 w 76"/>
                      <a:gd name="T99" fmla="*/ 84 h 93"/>
                      <a:gd name="T100" fmla="*/ 23 w 76"/>
                      <a:gd name="T101" fmla="*/ 86 h 93"/>
                      <a:gd name="T102" fmla="*/ 27 w 76"/>
                      <a:gd name="T103" fmla="*/ 88 h 93"/>
                      <a:gd name="T104" fmla="*/ 33 w 76"/>
                      <a:gd name="T105" fmla="*/ 89 h 93"/>
                      <a:gd name="T106" fmla="*/ 42 w 76"/>
                      <a:gd name="T107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76" h="93">
                        <a:moveTo>
                          <a:pt x="42" y="91"/>
                        </a:moveTo>
                        <a:lnTo>
                          <a:pt x="54" y="92"/>
                        </a:lnTo>
                        <a:lnTo>
                          <a:pt x="54" y="86"/>
                        </a:lnTo>
                        <a:lnTo>
                          <a:pt x="52" y="81"/>
                        </a:lnTo>
                        <a:lnTo>
                          <a:pt x="51" y="76"/>
                        </a:lnTo>
                        <a:lnTo>
                          <a:pt x="48" y="72"/>
                        </a:lnTo>
                        <a:lnTo>
                          <a:pt x="46" y="69"/>
                        </a:lnTo>
                        <a:lnTo>
                          <a:pt x="43" y="64"/>
                        </a:lnTo>
                        <a:lnTo>
                          <a:pt x="40" y="60"/>
                        </a:lnTo>
                        <a:lnTo>
                          <a:pt x="36" y="56"/>
                        </a:lnTo>
                        <a:lnTo>
                          <a:pt x="35" y="53"/>
                        </a:lnTo>
                        <a:lnTo>
                          <a:pt x="35" y="48"/>
                        </a:lnTo>
                        <a:lnTo>
                          <a:pt x="35" y="41"/>
                        </a:lnTo>
                        <a:lnTo>
                          <a:pt x="35" y="38"/>
                        </a:lnTo>
                        <a:lnTo>
                          <a:pt x="37" y="34"/>
                        </a:lnTo>
                        <a:lnTo>
                          <a:pt x="39" y="31"/>
                        </a:lnTo>
                        <a:lnTo>
                          <a:pt x="42" y="27"/>
                        </a:lnTo>
                        <a:lnTo>
                          <a:pt x="46" y="24"/>
                        </a:lnTo>
                        <a:lnTo>
                          <a:pt x="49" y="20"/>
                        </a:lnTo>
                        <a:lnTo>
                          <a:pt x="54" y="18"/>
                        </a:lnTo>
                        <a:lnTo>
                          <a:pt x="56" y="14"/>
                        </a:lnTo>
                        <a:lnTo>
                          <a:pt x="62" y="11"/>
                        </a:lnTo>
                        <a:lnTo>
                          <a:pt x="68" y="7"/>
                        </a:lnTo>
                        <a:lnTo>
                          <a:pt x="75" y="0"/>
                        </a:lnTo>
                        <a:lnTo>
                          <a:pt x="68" y="2"/>
                        </a:lnTo>
                        <a:lnTo>
                          <a:pt x="59" y="5"/>
                        </a:lnTo>
                        <a:lnTo>
                          <a:pt x="54" y="8"/>
                        </a:lnTo>
                        <a:lnTo>
                          <a:pt x="48" y="9"/>
                        </a:lnTo>
                        <a:lnTo>
                          <a:pt x="44" y="11"/>
                        </a:lnTo>
                        <a:lnTo>
                          <a:pt x="40" y="13"/>
                        </a:lnTo>
                        <a:lnTo>
                          <a:pt x="36" y="15"/>
                        </a:lnTo>
                        <a:lnTo>
                          <a:pt x="32" y="17"/>
                        </a:lnTo>
                        <a:lnTo>
                          <a:pt x="27" y="20"/>
                        </a:lnTo>
                        <a:lnTo>
                          <a:pt x="22" y="23"/>
                        </a:lnTo>
                        <a:lnTo>
                          <a:pt x="17" y="26"/>
                        </a:lnTo>
                        <a:lnTo>
                          <a:pt x="12" y="30"/>
                        </a:lnTo>
                        <a:lnTo>
                          <a:pt x="8" y="33"/>
                        </a:lnTo>
                        <a:lnTo>
                          <a:pt x="5" y="37"/>
                        </a:lnTo>
                        <a:lnTo>
                          <a:pt x="2" y="40"/>
                        </a:lnTo>
                        <a:lnTo>
                          <a:pt x="0" y="44"/>
                        </a:lnTo>
                        <a:lnTo>
                          <a:pt x="2" y="48"/>
                        </a:lnTo>
                        <a:lnTo>
                          <a:pt x="3" y="52"/>
                        </a:lnTo>
                        <a:lnTo>
                          <a:pt x="3" y="56"/>
                        </a:lnTo>
                        <a:lnTo>
                          <a:pt x="3" y="60"/>
                        </a:lnTo>
                        <a:lnTo>
                          <a:pt x="5" y="64"/>
                        </a:lnTo>
                        <a:lnTo>
                          <a:pt x="7" y="68"/>
                        </a:lnTo>
                        <a:lnTo>
                          <a:pt x="10" y="70"/>
                        </a:lnTo>
                        <a:lnTo>
                          <a:pt x="13" y="75"/>
                        </a:lnTo>
                        <a:lnTo>
                          <a:pt x="15" y="81"/>
                        </a:lnTo>
                        <a:lnTo>
                          <a:pt x="19" y="84"/>
                        </a:lnTo>
                        <a:lnTo>
                          <a:pt x="23" y="86"/>
                        </a:lnTo>
                        <a:lnTo>
                          <a:pt x="27" y="88"/>
                        </a:lnTo>
                        <a:lnTo>
                          <a:pt x="33" y="89"/>
                        </a:lnTo>
                        <a:lnTo>
                          <a:pt x="42" y="91"/>
                        </a:lnTo>
                      </a:path>
                    </a:pathLst>
                  </a:custGeom>
                  <a:solidFill>
                    <a:srgbClr val="10206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45306" name="Group 250">
                    <a:extLst>
                      <a:ext uri="{FF2B5EF4-FFF2-40B4-BE49-F238E27FC236}">
                        <a16:creationId xmlns:a16="http://schemas.microsoft.com/office/drawing/2014/main" id="{2E65F8FA-FD1F-CFB7-EA33-95E2A8A3DEC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01" y="3534"/>
                    <a:ext cx="76" cy="101"/>
                    <a:chOff x="501" y="3534"/>
                    <a:chExt cx="76" cy="101"/>
                  </a:xfrm>
                </p:grpSpPr>
                <p:sp>
                  <p:nvSpPr>
                    <p:cNvPr id="45297" name="Freeform 241">
                      <a:extLst>
                        <a:ext uri="{FF2B5EF4-FFF2-40B4-BE49-F238E27FC236}">
                          <a16:creationId xmlns:a16="http://schemas.microsoft.com/office/drawing/2014/main" id="{A2323F08-EBA6-EF7F-6D22-A53D8679607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17" y="3618"/>
                      <a:ext cx="38" cy="17"/>
                    </a:xfrm>
                    <a:custGeom>
                      <a:avLst/>
                      <a:gdLst>
                        <a:gd name="T0" fmla="*/ 0 w 38"/>
                        <a:gd name="T1" fmla="*/ 0 h 17"/>
                        <a:gd name="T2" fmla="*/ 6 w 38"/>
                        <a:gd name="T3" fmla="*/ 2 h 17"/>
                        <a:gd name="T4" fmla="*/ 13 w 38"/>
                        <a:gd name="T5" fmla="*/ 4 h 17"/>
                        <a:gd name="T6" fmla="*/ 23 w 38"/>
                        <a:gd name="T7" fmla="*/ 6 h 17"/>
                        <a:gd name="T8" fmla="*/ 31 w 38"/>
                        <a:gd name="T9" fmla="*/ 9 h 17"/>
                        <a:gd name="T10" fmla="*/ 36 w 38"/>
                        <a:gd name="T11" fmla="*/ 6 h 17"/>
                        <a:gd name="T12" fmla="*/ 37 w 38"/>
                        <a:gd name="T13" fmla="*/ 16 h 17"/>
                        <a:gd name="T14" fmla="*/ 33 w 38"/>
                        <a:gd name="T15" fmla="*/ 16 h 17"/>
                        <a:gd name="T16" fmla="*/ 28 w 38"/>
                        <a:gd name="T17" fmla="*/ 16 h 17"/>
                        <a:gd name="T18" fmla="*/ 22 w 38"/>
                        <a:gd name="T19" fmla="*/ 13 h 17"/>
                        <a:gd name="T20" fmla="*/ 17 w 38"/>
                        <a:gd name="T21" fmla="*/ 13 h 17"/>
                        <a:gd name="T22" fmla="*/ 12 w 38"/>
                        <a:gd name="T23" fmla="*/ 11 h 17"/>
                        <a:gd name="T24" fmla="*/ 8 w 38"/>
                        <a:gd name="T25" fmla="*/ 9 h 17"/>
                        <a:gd name="T26" fmla="*/ 5 w 38"/>
                        <a:gd name="T27" fmla="*/ 9 h 17"/>
                        <a:gd name="T28" fmla="*/ 3 w 38"/>
                        <a:gd name="T29" fmla="*/ 6 h 17"/>
                        <a:gd name="T30" fmla="*/ 2 w 38"/>
                        <a:gd name="T31" fmla="*/ 4 h 17"/>
                        <a:gd name="T32" fmla="*/ 0 w 38"/>
                        <a:gd name="T33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38" h="17">
                          <a:moveTo>
                            <a:pt x="0" y="0"/>
                          </a:moveTo>
                          <a:lnTo>
                            <a:pt x="6" y="2"/>
                          </a:lnTo>
                          <a:lnTo>
                            <a:pt x="13" y="4"/>
                          </a:lnTo>
                          <a:lnTo>
                            <a:pt x="23" y="6"/>
                          </a:lnTo>
                          <a:lnTo>
                            <a:pt x="31" y="9"/>
                          </a:lnTo>
                          <a:lnTo>
                            <a:pt x="36" y="6"/>
                          </a:lnTo>
                          <a:lnTo>
                            <a:pt x="37" y="16"/>
                          </a:lnTo>
                          <a:lnTo>
                            <a:pt x="33" y="16"/>
                          </a:lnTo>
                          <a:lnTo>
                            <a:pt x="28" y="16"/>
                          </a:lnTo>
                          <a:lnTo>
                            <a:pt x="22" y="13"/>
                          </a:lnTo>
                          <a:lnTo>
                            <a:pt x="17" y="13"/>
                          </a:lnTo>
                          <a:lnTo>
                            <a:pt x="12" y="11"/>
                          </a:lnTo>
                          <a:lnTo>
                            <a:pt x="8" y="9"/>
                          </a:lnTo>
                          <a:lnTo>
                            <a:pt x="5" y="9"/>
                          </a:lnTo>
                          <a:lnTo>
                            <a:pt x="3" y="6"/>
                          </a:lnTo>
                          <a:lnTo>
                            <a:pt x="2" y="4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298" name="Freeform 242">
                      <a:extLst>
                        <a:ext uri="{FF2B5EF4-FFF2-40B4-BE49-F238E27FC236}">
                          <a16:creationId xmlns:a16="http://schemas.microsoft.com/office/drawing/2014/main" id="{14D05558-1A3A-2D27-2EFE-F029A8164AC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12" y="3609"/>
                      <a:ext cx="42" cy="17"/>
                    </a:xfrm>
                    <a:custGeom>
                      <a:avLst/>
                      <a:gdLst>
                        <a:gd name="T0" fmla="*/ 0 w 42"/>
                        <a:gd name="T1" fmla="*/ 0 h 17"/>
                        <a:gd name="T2" fmla="*/ 7 w 42"/>
                        <a:gd name="T3" fmla="*/ 2 h 17"/>
                        <a:gd name="T4" fmla="*/ 12 w 42"/>
                        <a:gd name="T5" fmla="*/ 4 h 17"/>
                        <a:gd name="T6" fmla="*/ 17 w 42"/>
                        <a:gd name="T7" fmla="*/ 4 h 17"/>
                        <a:gd name="T8" fmla="*/ 22 w 42"/>
                        <a:gd name="T9" fmla="*/ 4 h 17"/>
                        <a:gd name="T10" fmla="*/ 27 w 42"/>
                        <a:gd name="T11" fmla="*/ 4 h 17"/>
                        <a:gd name="T12" fmla="*/ 33 w 42"/>
                        <a:gd name="T13" fmla="*/ 4 h 17"/>
                        <a:gd name="T14" fmla="*/ 36 w 42"/>
                        <a:gd name="T15" fmla="*/ 4 h 17"/>
                        <a:gd name="T16" fmla="*/ 38 w 42"/>
                        <a:gd name="T17" fmla="*/ 4 h 17"/>
                        <a:gd name="T18" fmla="*/ 39 w 42"/>
                        <a:gd name="T19" fmla="*/ 9 h 17"/>
                        <a:gd name="T20" fmla="*/ 40 w 42"/>
                        <a:gd name="T21" fmla="*/ 11 h 17"/>
                        <a:gd name="T22" fmla="*/ 41 w 42"/>
                        <a:gd name="T23" fmla="*/ 16 h 17"/>
                        <a:gd name="T24" fmla="*/ 38 w 42"/>
                        <a:gd name="T25" fmla="*/ 16 h 17"/>
                        <a:gd name="T26" fmla="*/ 31 w 42"/>
                        <a:gd name="T27" fmla="*/ 16 h 17"/>
                        <a:gd name="T28" fmla="*/ 27 w 42"/>
                        <a:gd name="T29" fmla="*/ 13 h 17"/>
                        <a:gd name="T30" fmla="*/ 20 w 42"/>
                        <a:gd name="T31" fmla="*/ 13 h 17"/>
                        <a:gd name="T32" fmla="*/ 15 w 42"/>
                        <a:gd name="T33" fmla="*/ 11 h 17"/>
                        <a:gd name="T34" fmla="*/ 9 w 42"/>
                        <a:gd name="T35" fmla="*/ 9 h 17"/>
                        <a:gd name="T36" fmla="*/ 3 w 42"/>
                        <a:gd name="T37" fmla="*/ 9 h 17"/>
                        <a:gd name="T38" fmla="*/ 0 w 42"/>
                        <a:gd name="T3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</a:cxnLst>
                      <a:rect l="0" t="0" r="r" b="b"/>
                      <a:pathLst>
                        <a:path w="42" h="17">
                          <a:moveTo>
                            <a:pt x="0" y="0"/>
                          </a:moveTo>
                          <a:lnTo>
                            <a:pt x="7" y="2"/>
                          </a:lnTo>
                          <a:lnTo>
                            <a:pt x="12" y="4"/>
                          </a:lnTo>
                          <a:lnTo>
                            <a:pt x="17" y="4"/>
                          </a:lnTo>
                          <a:lnTo>
                            <a:pt x="22" y="4"/>
                          </a:lnTo>
                          <a:lnTo>
                            <a:pt x="27" y="4"/>
                          </a:lnTo>
                          <a:lnTo>
                            <a:pt x="33" y="4"/>
                          </a:lnTo>
                          <a:lnTo>
                            <a:pt x="36" y="4"/>
                          </a:lnTo>
                          <a:lnTo>
                            <a:pt x="38" y="4"/>
                          </a:lnTo>
                          <a:lnTo>
                            <a:pt x="39" y="9"/>
                          </a:lnTo>
                          <a:lnTo>
                            <a:pt x="40" y="11"/>
                          </a:lnTo>
                          <a:lnTo>
                            <a:pt x="41" y="16"/>
                          </a:lnTo>
                          <a:lnTo>
                            <a:pt x="38" y="16"/>
                          </a:lnTo>
                          <a:lnTo>
                            <a:pt x="31" y="16"/>
                          </a:lnTo>
                          <a:lnTo>
                            <a:pt x="27" y="13"/>
                          </a:lnTo>
                          <a:lnTo>
                            <a:pt x="20" y="13"/>
                          </a:lnTo>
                          <a:lnTo>
                            <a:pt x="15" y="11"/>
                          </a:lnTo>
                          <a:lnTo>
                            <a:pt x="9" y="9"/>
                          </a:lnTo>
                          <a:lnTo>
                            <a:pt x="3" y="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299" name="Freeform 243">
                      <a:extLst>
                        <a:ext uri="{FF2B5EF4-FFF2-40B4-BE49-F238E27FC236}">
                          <a16:creationId xmlns:a16="http://schemas.microsoft.com/office/drawing/2014/main" id="{5093FACC-E346-19D8-0E2B-8B618E5F507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06" y="3599"/>
                      <a:ext cx="43" cy="17"/>
                    </a:xfrm>
                    <a:custGeom>
                      <a:avLst/>
                      <a:gdLst>
                        <a:gd name="T0" fmla="*/ 0 w 43"/>
                        <a:gd name="T1" fmla="*/ 0 h 17"/>
                        <a:gd name="T2" fmla="*/ 11 w 43"/>
                        <a:gd name="T3" fmla="*/ 2 h 17"/>
                        <a:gd name="T4" fmla="*/ 20 w 43"/>
                        <a:gd name="T5" fmla="*/ 2 h 17"/>
                        <a:gd name="T6" fmla="*/ 28 w 43"/>
                        <a:gd name="T7" fmla="*/ 5 h 17"/>
                        <a:gd name="T8" fmla="*/ 33 w 43"/>
                        <a:gd name="T9" fmla="*/ 5 h 17"/>
                        <a:gd name="T10" fmla="*/ 37 w 43"/>
                        <a:gd name="T11" fmla="*/ 5 h 17"/>
                        <a:gd name="T12" fmla="*/ 39 w 43"/>
                        <a:gd name="T13" fmla="*/ 8 h 17"/>
                        <a:gd name="T14" fmla="*/ 42 w 43"/>
                        <a:gd name="T15" fmla="*/ 16 h 17"/>
                        <a:gd name="T16" fmla="*/ 34 w 43"/>
                        <a:gd name="T17" fmla="*/ 16 h 17"/>
                        <a:gd name="T18" fmla="*/ 23 w 43"/>
                        <a:gd name="T19" fmla="*/ 16 h 17"/>
                        <a:gd name="T20" fmla="*/ 13 w 43"/>
                        <a:gd name="T21" fmla="*/ 13 h 17"/>
                        <a:gd name="T22" fmla="*/ 4 w 43"/>
                        <a:gd name="T23" fmla="*/ 10 h 17"/>
                        <a:gd name="T24" fmla="*/ 4 w 43"/>
                        <a:gd name="T25" fmla="*/ 8 h 17"/>
                        <a:gd name="T26" fmla="*/ 2 w 43"/>
                        <a:gd name="T27" fmla="*/ 5 h 17"/>
                        <a:gd name="T28" fmla="*/ 0 w 43"/>
                        <a:gd name="T2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43" h="17">
                          <a:moveTo>
                            <a:pt x="0" y="0"/>
                          </a:moveTo>
                          <a:lnTo>
                            <a:pt x="11" y="2"/>
                          </a:lnTo>
                          <a:lnTo>
                            <a:pt x="20" y="2"/>
                          </a:lnTo>
                          <a:lnTo>
                            <a:pt x="28" y="5"/>
                          </a:lnTo>
                          <a:lnTo>
                            <a:pt x="33" y="5"/>
                          </a:lnTo>
                          <a:lnTo>
                            <a:pt x="37" y="5"/>
                          </a:lnTo>
                          <a:lnTo>
                            <a:pt x="39" y="8"/>
                          </a:lnTo>
                          <a:lnTo>
                            <a:pt x="42" y="16"/>
                          </a:lnTo>
                          <a:lnTo>
                            <a:pt x="34" y="16"/>
                          </a:lnTo>
                          <a:lnTo>
                            <a:pt x="23" y="16"/>
                          </a:lnTo>
                          <a:lnTo>
                            <a:pt x="13" y="13"/>
                          </a:lnTo>
                          <a:lnTo>
                            <a:pt x="4" y="10"/>
                          </a:lnTo>
                          <a:lnTo>
                            <a:pt x="4" y="8"/>
                          </a:lnTo>
                          <a:lnTo>
                            <a:pt x="2" y="5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00" name="Freeform 244">
                      <a:extLst>
                        <a:ext uri="{FF2B5EF4-FFF2-40B4-BE49-F238E27FC236}">
                          <a16:creationId xmlns:a16="http://schemas.microsoft.com/office/drawing/2014/main" id="{119B816A-32FE-3D1D-49DB-070F06813FD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04" y="3585"/>
                      <a:ext cx="35" cy="17"/>
                    </a:xfrm>
                    <a:custGeom>
                      <a:avLst/>
                      <a:gdLst>
                        <a:gd name="T0" fmla="*/ 0 w 35"/>
                        <a:gd name="T1" fmla="*/ 2 h 17"/>
                        <a:gd name="T2" fmla="*/ 9 w 35"/>
                        <a:gd name="T3" fmla="*/ 2 h 17"/>
                        <a:gd name="T4" fmla="*/ 15 w 35"/>
                        <a:gd name="T5" fmla="*/ 4 h 17"/>
                        <a:gd name="T6" fmla="*/ 22 w 35"/>
                        <a:gd name="T7" fmla="*/ 2 h 17"/>
                        <a:gd name="T8" fmla="*/ 26 w 35"/>
                        <a:gd name="T9" fmla="*/ 2 h 17"/>
                        <a:gd name="T10" fmla="*/ 31 w 35"/>
                        <a:gd name="T11" fmla="*/ 0 h 17"/>
                        <a:gd name="T12" fmla="*/ 31 w 35"/>
                        <a:gd name="T13" fmla="*/ 6 h 17"/>
                        <a:gd name="T14" fmla="*/ 31 w 35"/>
                        <a:gd name="T15" fmla="*/ 10 h 17"/>
                        <a:gd name="T16" fmla="*/ 34 w 35"/>
                        <a:gd name="T17" fmla="*/ 14 h 17"/>
                        <a:gd name="T18" fmla="*/ 28 w 35"/>
                        <a:gd name="T19" fmla="*/ 16 h 17"/>
                        <a:gd name="T20" fmla="*/ 22 w 35"/>
                        <a:gd name="T21" fmla="*/ 14 h 17"/>
                        <a:gd name="T22" fmla="*/ 16 w 35"/>
                        <a:gd name="T23" fmla="*/ 14 h 17"/>
                        <a:gd name="T24" fmla="*/ 8 w 35"/>
                        <a:gd name="T25" fmla="*/ 14 h 17"/>
                        <a:gd name="T26" fmla="*/ 1 w 35"/>
                        <a:gd name="T27" fmla="*/ 12 h 17"/>
                        <a:gd name="T28" fmla="*/ 1 w 35"/>
                        <a:gd name="T29" fmla="*/ 8 h 17"/>
                        <a:gd name="T30" fmla="*/ 1 w 35"/>
                        <a:gd name="T31" fmla="*/ 4 h 17"/>
                        <a:gd name="T32" fmla="*/ 0 w 35"/>
                        <a:gd name="T33" fmla="*/ 2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35" h="17">
                          <a:moveTo>
                            <a:pt x="0" y="2"/>
                          </a:moveTo>
                          <a:lnTo>
                            <a:pt x="9" y="2"/>
                          </a:lnTo>
                          <a:lnTo>
                            <a:pt x="15" y="4"/>
                          </a:lnTo>
                          <a:lnTo>
                            <a:pt x="22" y="2"/>
                          </a:lnTo>
                          <a:lnTo>
                            <a:pt x="26" y="2"/>
                          </a:lnTo>
                          <a:lnTo>
                            <a:pt x="31" y="0"/>
                          </a:lnTo>
                          <a:lnTo>
                            <a:pt x="31" y="6"/>
                          </a:lnTo>
                          <a:lnTo>
                            <a:pt x="31" y="10"/>
                          </a:lnTo>
                          <a:lnTo>
                            <a:pt x="34" y="14"/>
                          </a:lnTo>
                          <a:lnTo>
                            <a:pt x="28" y="16"/>
                          </a:lnTo>
                          <a:lnTo>
                            <a:pt x="22" y="14"/>
                          </a:lnTo>
                          <a:lnTo>
                            <a:pt x="16" y="14"/>
                          </a:lnTo>
                          <a:lnTo>
                            <a:pt x="8" y="14"/>
                          </a:lnTo>
                          <a:lnTo>
                            <a:pt x="1" y="12"/>
                          </a:lnTo>
                          <a:lnTo>
                            <a:pt x="1" y="8"/>
                          </a:lnTo>
                          <a:lnTo>
                            <a:pt x="1" y="4"/>
                          </a:lnTo>
                          <a:lnTo>
                            <a:pt x="0" y="2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01" name="Freeform 245">
                      <a:extLst>
                        <a:ext uri="{FF2B5EF4-FFF2-40B4-BE49-F238E27FC236}">
                          <a16:creationId xmlns:a16="http://schemas.microsoft.com/office/drawing/2014/main" id="{A9C9EF4A-5841-A208-C8DE-D5BC2FCD0C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01" y="3575"/>
                      <a:ext cx="34" cy="17"/>
                    </a:xfrm>
                    <a:custGeom>
                      <a:avLst/>
                      <a:gdLst>
                        <a:gd name="T0" fmla="*/ 2 w 34"/>
                        <a:gd name="T1" fmla="*/ 12 h 17"/>
                        <a:gd name="T2" fmla="*/ 8 w 34"/>
                        <a:gd name="T3" fmla="*/ 16 h 17"/>
                        <a:gd name="T4" fmla="*/ 13 w 34"/>
                        <a:gd name="T5" fmla="*/ 16 h 17"/>
                        <a:gd name="T6" fmla="*/ 19 w 34"/>
                        <a:gd name="T7" fmla="*/ 16 h 17"/>
                        <a:gd name="T8" fmla="*/ 24 w 34"/>
                        <a:gd name="T9" fmla="*/ 16 h 17"/>
                        <a:gd name="T10" fmla="*/ 30 w 34"/>
                        <a:gd name="T11" fmla="*/ 16 h 17"/>
                        <a:gd name="T12" fmla="*/ 33 w 34"/>
                        <a:gd name="T13" fmla="*/ 12 h 17"/>
                        <a:gd name="T14" fmla="*/ 33 w 34"/>
                        <a:gd name="T15" fmla="*/ 0 h 17"/>
                        <a:gd name="T16" fmla="*/ 25 w 34"/>
                        <a:gd name="T17" fmla="*/ 0 h 17"/>
                        <a:gd name="T18" fmla="*/ 18 w 34"/>
                        <a:gd name="T19" fmla="*/ 0 h 17"/>
                        <a:gd name="T20" fmla="*/ 11 w 34"/>
                        <a:gd name="T21" fmla="*/ 0 h 17"/>
                        <a:gd name="T22" fmla="*/ 5 w 34"/>
                        <a:gd name="T23" fmla="*/ 3 h 17"/>
                        <a:gd name="T24" fmla="*/ 2 w 34"/>
                        <a:gd name="T25" fmla="*/ 3 h 17"/>
                        <a:gd name="T26" fmla="*/ 0 w 34"/>
                        <a:gd name="T27" fmla="*/ 9 h 17"/>
                        <a:gd name="T28" fmla="*/ 2 w 34"/>
                        <a:gd name="T29" fmla="*/ 12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34" h="17">
                          <a:moveTo>
                            <a:pt x="2" y="12"/>
                          </a:moveTo>
                          <a:lnTo>
                            <a:pt x="8" y="16"/>
                          </a:lnTo>
                          <a:lnTo>
                            <a:pt x="13" y="16"/>
                          </a:lnTo>
                          <a:lnTo>
                            <a:pt x="19" y="16"/>
                          </a:lnTo>
                          <a:lnTo>
                            <a:pt x="24" y="16"/>
                          </a:lnTo>
                          <a:lnTo>
                            <a:pt x="30" y="16"/>
                          </a:lnTo>
                          <a:lnTo>
                            <a:pt x="33" y="12"/>
                          </a:lnTo>
                          <a:lnTo>
                            <a:pt x="33" y="0"/>
                          </a:lnTo>
                          <a:lnTo>
                            <a:pt x="25" y="0"/>
                          </a:lnTo>
                          <a:lnTo>
                            <a:pt x="18" y="0"/>
                          </a:lnTo>
                          <a:lnTo>
                            <a:pt x="11" y="0"/>
                          </a:lnTo>
                          <a:lnTo>
                            <a:pt x="5" y="3"/>
                          </a:lnTo>
                          <a:lnTo>
                            <a:pt x="2" y="3"/>
                          </a:lnTo>
                          <a:lnTo>
                            <a:pt x="0" y="9"/>
                          </a:lnTo>
                          <a:lnTo>
                            <a:pt x="2" y="12"/>
                          </a:lnTo>
                        </a:path>
                      </a:pathLst>
                    </a:custGeom>
                    <a:solidFill>
                      <a:srgbClr val="FFA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02" name="Freeform 246">
                      <a:extLst>
                        <a:ext uri="{FF2B5EF4-FFF2-40B4-BE49-F238E27FC236}">
                          <a16:creationId xmlns:a16="http://schemas.microsoft.com/office/drawing/2014/main" id="{3BB880FD-DF00-974C-65E9-DE830D30168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06" y="3566"/>
                      <a:ext cx="32" cy="17"/>
                    </a:xfrm>
                    <a:custGeom>
                      <a:avLst/>
                      <a:gdLst>
                        <a:gd name="T0" fmla="*/ 0 w 32"/>
                        <a:gd name="T1" fmla="*/ 16 h 17"/>
                        <a:gd name="T2" fmla="*/ 9 w 32"/>
                        <a:gd name="T3" fmla="*/ 16 h 17"/>
                        <a:gd name="T4" fmla="*/ 15 w 32"/>
                        <a:gd name="T5" fmla="*/ 16 h 17"/>
                        <a:gd name="T6" fmla="*/ 23 w 32"/>
                        <a:gd name="T7" fmla="*/ 16 h 17"/>
                        <a:gd name="T8" fmla="*/ 28 w 32"/>
                        <a:gd name="T9" fmla="*/ 16 h 17"/>
                        <a:gd name="T10" fmla="*/ 29 w 32"/>
                        <a:gd name="T11" fmla="*/ 8 h 17"/>
                        <a:gd name="T12" fmla="*/ 31 w 32"/>
                        <a:gd name="T13" fmla="*/ 8 h 17"/>
                        <a:gd name="T14" fmla="*/ 26 w 32"/>
                        <a:gd name="T15" fmla="*/ 0 h 17"/>
                        <a:gd name="T16" fmla="*/ 19 w 32"/>
                        <a:gd name="T17" fmla="*/ 0 h 17"/>
                        <a:gd name="T18" fmla="*/ 12 w 32"/>
                        <a:gd name="T19" fmla="*/ 0 h 17"/>
                        <a:gd name="T20" fmla="*/ 6 w 32"/>
                        <a:gd name="T21" fmla="*/ 0 h 17"/>
                        <a:gd name="T22" fmla="*/ 4 w 32"/>
                        <a:gd name="T23" fmla="*/ 8 h 17"/>
                        <a:gd name="T24" fmla="*/ 2 w 32"/>
                        <a:gd name="T25" fmla="*/ 8 h 17"/>
                        <a:gd name="T26" fmla="*/ 0 w 32"/>
                        <a:gd name="T27" fmla="*/ 16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32" h="17">
                          <a:moveTo>
                            <a:pt x="0" y="16"/>
                          </a:moveTo>
                          <a:lnTo>
                            <a:pt x="9" y="16"/>
                          </a:lnTo>
                          <a:lnTo>
                            <a:pt x="15" y="16"/>
                          </a:lnTo>
                          <a:lnTo>
                            <a:pt x="23" y="16"/>
                          </a:lnTo>
                          <a:lnTo>
                            <a:pt x="28" y="16"/>
                          </a:lnTo>
                          <a:lnTo>
                            <a:pt x="29" y="8"/>
                          </a:lnTo>
                          <a:lnTo>
                            <a:pt x="31" y="8"/>
                          </a:lnTo>
                          <a:lnTo>
                            <a:pt x="26" y="0"/>
                          </a:lnTo>
                          <a:lnTo>
                            <a:pt x="19" y="0"/>
                          </a:lnTo>
                          <a:lnTo>
                            <a:pt x="12" y="0"/>
                          </a:lnTo>
                          <a:lnTo>
                            <a:pt x="6" y="0"/>
                          </a:lnTo>
                          <a:lnTo>
                            <a:pt x="4" y="8"/>
                          </a:lnTo>
                          <a:lnTo>
                            <a:pt x="2" y="8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FFA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03" name="Freeform 247">
                      <a:extLst>
                        <a:ext uri="{FF2B5EF4-FFF2-40B4-BE49-F238E27FC236}">
                          <a16:creationId xmlns:a16="http://schemas.microsoft.com/office/drawing/2014/main" id="{AF42F44C-7E73-E227-CF0E-B11331072DE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18" y="3556"/>
                      <a:ext cx="29" cy="17"/>
                    </a:xfrm>
                    <a:custGeom>
                      <a:avLst/>
                      <a:gdLst>
                        <a:gd name="T0" fmla="*/ 6 w 29"/>
                        <a:gd name="T1" fmla="*/ 4 h 17"/>
                        <a:gd name="T2" fmla="*/ 0 w 29"/>
                        <a:gd name="T3" fmla="*/ 12 h 17"/>
                        <a:gd name="T4" fmla="*/ 7 w 29"/>
                        <a:gd name="T5" fmla="*/ 12 h 17"/>
                        <a:gd name="T6" fmla="*/ 13 w 29"/>
                        <a:gd name="T7" fmla="*/ 12 h 17"/>
                        <a:gd name="T8" fmla="*/ 19 w 29"/>
                        <a:gd name="T9" fmla="*/ 16 h 17"/>
                        <a:gd name="T10" fmla="*/ 22 w 29"/>
                        <a:gd name="T11" fmla="*/ 16 h 17"/>
                        <a:gd name="T12" fmla="*/ 24 w 29"/>
                        <a:gd name="T13" fmla="*/ 12 h 17"/>
                        <a:gd name="T14" fmla="*/ 26 w 29"/>
                        <a:gd name="T15" fmla="*/ 8 h 17"/>
                        <a:gd name="T16" fmla="*/ 28 w 29"/>
                        <a:gd name="T17" fmla="*/ 4 h 17"/>
                        <a:gd name="T18" fmla="*/ 24 w 29"/>
                        <a:gd name="T19" fmla="*/ 0 h 17"/>
                        <a:gd name="T20" fmla="*/ 18 w 29"/>
                        <a:gd name="T21" fmla="*/ 0 h 17"/>
                        <a:gd name="T22" fmla="*/ 13 w 29"/>
                        <a:gd name="T23" fmla="*/ 0 h 17"/>
                        <a:gd name="T24" fmla="*/ 6 w 29"/>
                        <a:gd name="T25" fmla="*/ 4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29" h="17">
                          <a:moveTo>
                            <a:pt x="6" y="4"/>
                          </a:moveTo>
                          <a:lnTo>
                            <a:pt x="0" y="12"/>
                          </a:lnTo>
                          <a:lnTo>
                            <a:pt x="7" y="12"/>
                          </a:lnTo>
                          <a:lnTo>
                            <a:pt x="13" y="12"/>
                          </a:lnTo>
                          <a:lnTo>
                            <a:pt x="19" y="16"/>
                          </a:lnTo>
                          <a:lnTo>
                            <a:pt x="22" y="16"/>
                          </a:lnTo>
                          <a:lnTo>
                            <a:pt x="24" y="12"/>
                          </a:lnTo>
                          <a:lnTo>
                            <a:pt x="26" y="8"/>
                          </a:lnTo>
                          <a:lnTo>
                            <a:pt x="28" y="4"/>
                          </a:lnTo>
                          <a:lnTo>
                            <a:pt x="24" y="0"/>
                          </a:lnTo>
                          <a:lnTo>
                            <a:pt x="18" y="0"/>
                          </a:lnTo>
                          <a:lnTo>
                            <a:pt x="13" y="0"/>
                          </a:lnTo>
                          <a:lnTo>
                            <a:pt x="6" y="4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04" name="Freeform 248">
                      <a:extLst>
                        <a:ext uri="{FF2B5EF4-FFF2-40B4-BE49-F238E27FC236}">
                          <a16:creationId xmlns:a16="http://schemas.microsoft.com/office/drawing/2014/main" id="{9BD6DA82-BE38-CDB5-45E2-17EA76B1474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1" y="3546"/>
                      <a:ext cx="28" cy="17"/>
                    </a:xfrm>
                    <a:custGeom>
                      <a:avLst/>
                      <a:gdLst>
                        <a:gd name="T0" fmla="*/ 19 w 28"/>
                        <a:gd name="T1" fmla="*/ 16 h 17"/>
                        <a:gd name="T2" fmla="*/ 12 w 28"/>
                        <a:gd name="T3" fmla="*/ 12 h 17"/>
                        <a:gd name="T4" fmla="*/ 6 w 28"/>
                        <a:gd name="T5" fmla="*/ 12 h 17"/>
                        <a:gd name="T6" fmla="*/ 0 w 28"/>
                        <a:gd name="T7" fmla="*/ 12 h 17"/>
                        <a:gd name="T8" fmla="*/ 5 w 28"/>
                        <a:gd name="T9" fmla="*/ 9 h 17"/>
                        <a:gd name="T10" fmla="*/ 11 w 28"/>
                        <a:gd name="T11" fmla="*/ 3 h 17"/>
                        <a:gd name="T12" fmla="*/ 14 w 28"/>
                        <a:gd name="T13" fmla="*/ 0 h 17"/>
                        <a:gd name="T14" fmla="*/ 20 w 28"/>
                        <a:gd name="T15" fmla="*/ 0 h 17"/>
                        <a:gd name="T16" fmla="*/ 25 w 28"/>
                        <a:gd name="T17" fmla="*/ 0 h 17"/>
                        <a:gd name="T18" fmla="*/ 27 w 28"/>
                        <a:gd name="T19" fmla="*/ 3 h 17"/>
                        <a:gd name="T20" fmla="*/ 23 w 28"/>
                        <a:gd name="T21" fmla="*/ 9 h 17"/>
                        <a:gd name="T22" fmla="*/ 19 w 28"/>
                        <a:gd name="T23" fmla="*/ 16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28" h="17">
                          <a:moveTo>
                            <a:pt x="19" y="16"/>
                          </a:moveTo>
                          <a:lnTo>
                            <a:pt x="12" y="12"/>
                          </a:lnTo>
                          <a:lnTo>
                            <a:pt x="6" y="12"/>
                          </a:lnTo>
                          <a:lnTo>
                            <a:pt x="0" y="12"/>
                          </a:lnTo>
                          <a:lnTo>
                            <a:pt x="5" y="9"/>
                          </a:lnTo>
                          <a:lnTo>
                            <a:pt x="11" y="3"/>
                          </a:lnTo>
                          <a:lnTo>
                            <a:pt x="14" y="0"/>
                          </a:lnTo>
                          <a:lnTo>
                            <a:pt x="20" y="0"/>
                          </a:lnTo>
                          <a:lnTo>
                            <a:pt x="25" y="0"/>
                          </a:lnTo>
                          <a:lnTo>
                            <a:pt x="27" y="3"/>
                          </a:lnTo>
                          <a:lnTo>
                            <a:pt x="23" y="9"/>
                          </a:lnTo>
                          <a:lnTo>
                            <a:pt x="19" y="16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05" name="Freeform 249">
                      <a:extLst>
                        <a:ext uri="{FF2B5EF4-FFF2-40B4-BE49-F238E27FC236}">
                          <a16:creationId xmlns:a16="http://schemas.microsoft.com/office/drawing/2014/main" id="{A0F9CDA0-CF6A-A3D5-4A46-B0D38084801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54" y="3534"/>
                      <a:ext cx="23" cy="17"/>
                    </a:xfrm>
                    <a:custGeom>
                      <a:avLst/>
                      <a:gdLst>
                        <a:gd name="T0" fmla="*/ 0 w 23"/>
                        <a:gd name="T1" fmla="*/ 13 h 17"/>
                        <a:gd name="T2" fmla="*/ 6 w 23"/>
                        <a:gd name="T3" fmla="*/ 16 h 17"/>
                        <a:gd name="T4" fmla="*/ 11 w 23"/>
                        <a:gd name="T5" fmla="*/ 16 h 17"/>
                        <a:gd name="T6" fmla="*/ 16 w 23"/>
                        <a:gd name="T7" fmla="*/ 10 h 17"/>
                        <a:gd name="T8" fmla="*/ 20 w 23"/>
                        <a:gd name="T9" fmla="*/ 5 h 17"/>
                        <a:gd name="T10" fmla="*/ 22 w 23"/>
                        <a:gd name="T11" fmla="*/ 0 h 17"/>
                        <a:gd name="T12" fmla="*/ 14 w 23"/>
                        <a:gd name="T13" fmla="*/ 5 h 17"/>
                        <a:gd name="T14" fmla="*/ 9 w 23"/>
                        <a:gd name="T15" fmla="*/ 8 h 17"/>
                        <a:gd name="T16" fmla="*/ 4 w 23"/>
                        <a:gd name="T17" fmla="*/ 10 h 17"/>
                        <a:gd name="T18" fmla="*/ 0 w 23"/>
                        <a:gd name="T19" fmla="*/ 13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23" h="17">
                          <a:moveTo>
                            <a:pt x="0" y="13"/>
                          </a:moveTo>
                          <a:lnTo>
                            <a:pt x="6" y="16"/>
                          </a:lnTo>
                          <a:lnTo>
                            <a:pt x="11" y="16"/>
                          </a:lnTo>
                          <a:lnTo>
                            <a:pt x="16" y="10"/>
                          </a:lnTo>
                          <a:lnTo>
                            <a:pt x="20" y="5"/>
                          </a:lnTo>
                          <a:lnTo>
                            <a:pt x="22" y="0"/>
                          </a:lnTo>
                          <a:lnTo>
                            <a:pt x="14" y="5"/>
                          </a:lnTo>
                          <a:lnTo>
                            <a:pt x="9" y="8"/>
                          </a:lnTo>
                          <a:lnTo>
                            <a:pt x="4" y="10"/>
                          </a:lnTo>
                          <a:lnTo>
                            <a:pt x="0" y="13"/>
                          </a:lnTo>
                        </a:path>
                      </a:pathLst>
                    </a:custGeom>
                    <a:solidFill>
                      <a:srgbClr val="FFC0C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45308" name="Freeform 252">
                  <a:extLst>
                    <a:ext uri="{FF2B5EF4-FFF2-40B4-BE49-F238E27FC236}">
                      <a16:creationId xmlns:a16="http://schemas.microsoft.com/office/drawing/2014/main" id="{0F351C3A-8DFE-77EE-C9CC-9CA75B61FF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" y="3722"/>
                  <a:ext cx="38" cy="64"/>
                </a:xfrm>
                <a:custGeom>
                  <a:avLst/>
                  <a:gdLst>
                    <a:gd name="T0" fmla="*/ 29 w 38"/>
                    <a:gd name="T1" fmla="*/ 0 h 64"/>
                    <a:gd name="T2" fmla="*/ 24 w 38"/>
                    <a:gd name="T3" fmla="*/ 4 h 64"/>
                    <a:gd name="T4" fmla="*/ 20 w 38"/>
                    <a:gd name="T5" fmla="*/ 7 h 64"/>
                    <a:gd name="T6" fmla="*/ 17 w 38"/>
                    <a:gd name="T7" fmla="*/ 9 h 64"/>
                    <a:gd name="T8" fmla="*/ 14 w 38"/>
                    <a:gd name="T9" fmla="*/ 12 h 64"/>
                    <a:gd name="T10" fmla="*/ 9 w 38"/>
                    <a:gd name="T11" fmla="*/ 16 h 64"/>
                    <a:gd name="T12" fmla="*/ 5 w 38"/>
                    <a:gd name="T13" fmla="*/ 20 h 64"/>
                    <a:gd name="T14" fmla="*/ 2 w 38"/>
                    <a:gd name="T15" fmla="*/ 25 h 64"/>
                    <a:gd name="T16" fmla="*/ 0 w 38"/>
                    <a:gd name="T17" fmla="*/ 28 h 64"/>
                    <a:gd name="T18" fmla="*/ 2 w 38"/>
                    <a:gd name="T19" fmla="*/ 32 h 64"/>
                    <a:gd name="T20" fmla="*/ 6 w 38"/>
                    <a:gd name="T21" fmla="*/ 36 h 64"/>
                    <a:gd name="T22" fmla="*/ 9 w 38"/>
                    <a:gd name="T23" fmla="*/ 39 h 64"/>
                    <a:gd name="T24" fmla="*/ 12 w 38"/>
                    <a:gd name="T25" fmla="*/ 43 h 64"/>
                    <a:gd name="T26" fmla="*/ 14 w 38"/>
                    <a:gd name="T27" fmla="*/ 47 h 64"/>
                    <a:gd name="T28" fmla="*/ 16 w 38"/>
                    <a:gd name="T29" fmla="*/ 50 h 64"/>
                    <a:gd name="T30" fmla="*/ 20 w 38"/>
                    <a:gd name="T31" fmla="*/ 53 h 64"/>
                    <a:gd name="T32" fmla="*/ 24 w 38"/>
                    <a:gd name="T33" fmla="*/ 57 h 64"/>
                    <a:gd name="T34" fmla="*/ 37 w 38"/>
                    <a:gd name="T35" fmla="*/ 63 h 64"/>
                    <a:gd name="T36" fmla="*/ 32 w 38"/>
                    <a:gd name="T37" fmla="*/ 55 h 64"/>
                    <a:gd name="T38" fmla="*/ 29 w 38"/>
                    <a:gd name="T39" fmla="*/ 48 h 64"/>
                    <a:gd name="T40" fmla="*/ 27 w 38"/>
                    <a:gd name="T41" fmla="*/ 41 h 64"/>
                    <a:gd name="T42" fmla="*/ 26 w 38"/>
                    <a:gd name="T43" fmla="*/ 35 h 64"/>
                    <a:gd name="T44" fmla="*/ 26 w 38"/>
                    <a:gd name="T45" fmla="*/ 29 h 64"/>
                    <a:gd name="T46" fmla="*/ 26 w 38"/>
                    <a:gd name="T47" fmla="*/ 25 h 64"/>
                    <a:gd name="T48" fmla="*/ 27 w 38"/>
                    <a:gd name="T49" fmla="*/ 18 h 64"/>
                    <a:gd name="T50" fmla="*/ 26 w 38"/>
                    <a:gd name="T51" fmla="*/ 13 h 64"/>
                    <a:gd name="T52" fmla="*/ 27 w 38"/>
                    <a:gd name="T53" fmla="*/ 8 h 64"/>
                    <a:gd name="T54" fmla="*/ 29 w 38"/>
                    <a:gd name="T55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8" h="64">
                      <a:moveTo>
                        <a:pt x="29" y="0"/>
                      </a:moveTo>
                      <a:lnTo>
                        <a:pt x="24" y="4"/>
                      </a:lnTo>
                      <a:lnTo>
                        <a:pt x="20" y="7"/>
                      </a:lnTo>
                      <a:lnTo>
                        <a:pt x="17" y="9"/>
                      </a:lnTo>
                      <a:lnTo>
                        <a:pt x="14" y="12"/>
                      </a:lnTo>
                      <a:lnTo>
                        <a:pt x="9" y="16"/>
                      </a:lnTo>
                      <a:lnTo>
                        <a:pt x="5" y="20"/>
                      </a:lnTo>
                      <a:lnTo>
                        <a:pt x="2" y="25"/>
                      </a:lnTo>
                      <a:lnTo>
                        <a:pt x="0" y="28"/>
                      </a:lnTo>
                      <a:lnTo>
                        <a:pt x="2" y="32"/>
                      </a:lnTo>
                      <a:lnTo>
                        <a:pt x="6" y="36"/>
                      </a:lnTo>
                      <a:lnTo>
                        <a:pt x="9" y="39"/>
                      </a:lnTo>
                      <a:lnTo>
                        <a:pt x="12" y="43"/>
                      </a:lnTo>
                      <a:lnTo>
                        <a:pt x="14" y="47"/>
                      </a:lnTo>
                      <a:lnTo>
                        <a:pt x="16" y="50"/>
                      </a:lnTo>
                      <a:lnTo>
                        <a:pt x="20" y="53"/>
                      </a:lnTo>
                      <a:lnTo>
                        <a:pt x="24" y="57"/>
                      </a:lnTo>
                      <a:lnTo>
                        <a:pt x="37" y="63"/>
                      </a:lnTo>
                      <a:lnTo>
                        <a:pt x="32" y="55"/>
                      </a:lnTo>
                      <a:lnTo>
                        <a:pt x="29" y="48"/>
                      </a:lnTo>
                      <a:lnTo>
                        <a:pt x="27" y="41"/>
                      </a:lnTo>
                      <a:lnTo>
                        <a:pt x="26" y="35"/>
                      </a:lnTo>
                      <a:lnTo>
                        <a:pt x="26" y="29"/>
                      </a:lnTo>
                      <a:lnTo>
                        <a:pt x="26" y="25"/>
                      </a:lnTo>
                      <a:lnTo>
                        <a:pt x="27" y="18"/>
                      </a:lnTo>
                      <a:lnTo>
                        <a:pt x="26" y="13"/>
                      </a:lnTo>
                      <a:lnTo>
                        <a:pt x="27" y="8"/>
                      </a:lnTo>
                      <a:lnTo>
                        <a:pt x="29" y="0"/>
                      </a:lnTo>
                    </a:path>
                  </a:pathLst>
                </a:custGeom>
                <a:solidFill>
                  <a:srgbClr val="FFC06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309" name="Freeform 253">
                  <a:extLst>
                    <a:ext uri="{FF2B5EF4-FFF2-40B4-BE49-F238E27FC236}">
                      <a16:creationId xmlns:a16="http://schemas.microsoft.com/office/drawing/2014/main" id="{13023647-7E50-5B43-7E5B-F924CA7231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" y="3722"/>
                  <a:ext cx="17" cy="17"/>
                </a:xfrm>
                <a:custGeom>
                  <a:avLst/>
                  <a:gdLst>
                    <a:gd name="T0" fmla="*/ 16 w 17"/>
                    <a:gd name="T1" fmla="*/ 0 h 17"/>
                    <a:gd name="T2" fmla="*/ 10 w 17"/>
                    <a:gd name="T3" fmla="*/ 4 h 17"/>
                    <a:gd name="T4" fmla="*/ 6 w 17"/>
                    <a:gd name="T5" fmla="*/ 8 h 17"/>
                    <a:gd name="T6" fmla="*/ 0 w 17"/>
                    <a:gd name="T7" fmla="*/ 16 h 17"/>
                    <a:gd name="T8" fmla="*/ 4 w 17"/>
                    <a:gd name="T9" fmla="*/ 12 h 17"/>
                    <a:gd name="T10" fmla="*/ 9 w 17"/>
                    <a:gd name="T11" fmla="*/ 10 h 17"/>
                    <a:gd name="T12" fmla="*/ 13 w 17"/>
                    <a:gd name="T13" fmla="*/ 10 h 17"/>
                    <a:gd name="T14" fmla="*/ 16 w 17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17">
                      <a:moveTo>
                        <a:pt x="16" y="0"/>
                      </a:moveTo>
                      <a:lnTo>
                        <a:pt x="10" y="4"/>
                      </a:lnTo>
                      <a:lnTo>
                        <a:pt x="6" y="8"/>
                      </a:lnTo>
                      <a:lnTo>
                        <a:pt x="0" y="16"/>
                      </a:lnTo>
                      <a:lnTo>
                        <a:pt x="4" y="12"/>
                      </a:lnTo>
                      <a:lnTo>
                        <a:pt x="9" y="10"/>
                      </a:lnTo>
                      <a:lnTo>
                        <a:pt x="13" y="10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FFA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310" name="Freeform 254">
                  <a:extLst>
                    <a:ext uri="{FF2B5EF4-FFF2-40B4-BE49-F238E27FC236}">
                      <a16:creationId xmlns:a16="http://schemas.microsoft.com/office/drawing/2014/main" id="{CD6A7EEF-7829-E374-8B52-0F7866E464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3734"/>
                  <a:ext cx="25" cy="17"/>
                </a:xfrm>
                <a:custGeom>
                  <a:avLst/>
                  <a:gdLst>
                    <a:gd name="T0" fmla="*/ 5 w 25"/>
                    <a:gd name="T1" fmla="*/ 7 h 17"/>
                    <a:gd name="T2" fmla="*/ 13 w 25"/>
                    <a:gd name="T3" fmla="*/ 2 h 17"/>
                    <a:gd name="T4" fmla="*/ 18 w 25"/>
                    <a:gd name="T5" fmla="*/ 1 h 17"/>
                    <a:gd name="T6" fmla="*/ 23 w 25"/>
                    <a:gd name="T7" fmla="*/ 0 h 17"/>
                    <a:gd name="T8" fmla="*/ 23 w 25"/>
                    <a:gd name="T9" fmla="*/ 4 h 17"/>
                    <a:gd name="T10" fmla="*/ 24 w 25"/>
                    <a:gd name="T11" fmla="*/ 7 h 17"/>
                    <a:gd name="T12" fmla="*/ 18 w 25"/>
                    <a:gd name="T13" fmla="*/ 7 h 17"/>
                    <a:gd name="T14" fmla="*/ 14 w 25"/>
                    <a:gd name="T15" fmla="*/ 7 h 17"/>
                    <a:gd name="T16" fmla="*/ 10 w 25"/>
                    <a:gd name="T17" fmla="*/ 8 h 17"/>
                    <a:gd name="T18" fmla="*/ 6 w 25"/>
                    <a:gd name="T19" fmla="*/ 10 h 17"/>
                    <a:gd name="T20" fmla="*/ 2 w 25"/>
                    <a:gd name="T21" fmla="*/ 14 h 17"/>
                    <a:gd name="T22" fmla="*/ 0 w 25"/>
                    <a:gd name="T23" fmla="*/ 16 h 17"/>
                    <a:gd name="T24" fmla="*/ 1 w 25"/>
                    <a:gd name="T25" fmla="*/ 13 h 17"/>
                    <a:gd name="T26" fmla="*/ 5 w 25"/>
                    <a:gd name="T27" fmla="*/ 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5" h="17">
                      <a:moveTo>
                        <a:pt x="5" y="7"/>
                      </a:moveTo>
                      <a:lnTo>
                        <a:pt x="13" y="2"/>
                      </a:lnTo>
                      <a:lnTo>
                        <a:pt x="18" y="1"/>
                      </a:lnTo>
                      <a:lnTo>
                        <a:pt x="23" y="0"/>
                      </a:lnTo>
                      <a:lnTo>
                        <a:pt x="23" y="4"/>
                      </a:lnTo>
                      <a:lnTo>
                        <a:pt x="24" y="7"/>
                      </a:lnTo>
                      <a:lnTo>
                        <a:pt x="18" y="7"/>
                      </a:lnTo>
                      <a:lnTo>
                        <a:pt x="14" y="7"/>
                      </a:lnTo>
                      <a:lnTo>
                        <a:pt x="10" y="8"/>
                      </a:lnTo>
                      <a:lnTo>
                        <a:pt x="6" y="10"/>
                      </a:lnTo>
                      <a:lnTo>
                        <a:pt x="2" y="14"/>
                      </a:lnTo>
                      <a:lnTo>
                        <a:pt x="0" y="16"/>
                      </a:lnTo>
                      <a:lnTo>
                        <a:pt x="1" y="13"/>
                      </a:lnTo>
                      <a:lnTo>
                        <a:pt x="5" y="7"/>
                      </a:lnTo>
                    </a:path>
                  </a:pathLst>
                </a:custGeom>
                <a:solidFill>
                  <a:srgbClr val="FFA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311" name="Freeform 255">
                  <a:extLst>
                    <a:ext uri="{FF2B5EF4-FFF2-40B4-BE49-F238E27FC236}">
                      <a16:creationId xmlns:a16="http://schemas.microsoft.com/office/drawing/2014/main" id="{FDBF4EC2-9F4E-8271-FABB-615CA277C5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" y="3744"/>
                  <a:ext cx="25" cy="17"/>
                </a:xfrm>
                <a:custGeom>
                  <a:avLst/>
                  <a:gdLst>
                    <a:gd name="T0" fmla="*/ 0 w 25"/>
                    <a:gd name="T1" fmla="*/ 12 h 17"/>
                    <a:gd name="T2" fmla="*/ 4 w 25"/>
                    <a:gd name="T3" fmla="*/ 9 h 17"/>
                    <a:gd name="T4" fmla="*/ 9 w 25"/>
                    <a:gd name="T5" fmla="*/ 6 h 17"/>
                    <a:gd name="T6" fmla="*/ 12 w 25"/>
                    <a:gd name="T7" fmla="*/ 3 h 17"/>
                    <a:gd name="T8" fmla="*/ 16 w 25"/>
                    <a:gd name="T9" fmla="*/ 0 h 17"/>
                    <a:gd name="T10" fmla="*/ 20 w 25"/>
                    <a:gd name="T11" fmla="*/ 0 h 17"/>
                    <a:gd name="T12" fmla="*/ 24 w 25"/>
                    <a:gd name="T13" fmla="*/ 0 h 17"/>
                    <a:gd name="T14" fmla="*/ 24 w 25"/>
                    <a:gd name="T15" fmla="*/ 3 h 17"/>
                    <a:gd name="T16" fmla="*/ 24 w 25"/>
                    <a:gd name="T17" fmla="*/ 9 h 17"/>
                    <a:gd name="T18" fmla="*/ 16 w 25"/>
                    <a:gd name="T19" fmla="*/ 12 h 17"/>
                    <a:gd name="T20" fmla="*/ 11 w 25"/>
                    <a:gd name="T21" fmla="*/ 12 h 17"/>
                    <a:gd name="T22" fmla="*/ 6 w 25"/>
                    <a:gd name="T23" fmla="*/ 12 h 17"/>
                    <a:gd name="T24" fmla="*/ 1 w 25"/>
                    <a:gd name="T25" fmla="*/ 16 h 17"/>
                    <a:gd name="T26" fmla="*/ 0 w 25"/>
                    <a:gd name="T27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5" h="17">
                      <a:moveTo>
                        <a:pt x="0" y="12"/>
                      </a:moveTo>
                      <a:lnTo>
                        <a:pt x="4" y="9"/>
                      </a:lnTo>
                      <a:lnTo>
                        <a:pt x="9" y="6"/>
                      </a:lnTo>
                      <a:lnTo>
                        <a:pt x="12" y="3"/>
                      </a:lnTo>
                      <a:lnTo>
                        <a:pt x="16" y="0"/>
                      </a:lnTo>
                      <a:lnTo>
                        <a:pt x="20" y="0"/>
                      </a:lnTo>
                      <a:lnTo>
                        <a:pt x="24" y="0"/>
                      </a:lnTo>
                      <a:lnTo>
                        <a:pt x="24" y="3"/>
                      </a:lnTo>
                      <a:lnTo>
                        <a:pt x="24" y="9"/>
                      </a:lnTo>
                      <a:lnTo>
                        <a:pt x="16" y="12"/>
                      </a:lnTo>
                      <a:lnTo>
                        <a:pt x="11" y="12"/>
                      </a:lnTo>
                      <a:lnTo>
                        <a:pt x="6" y="12"/>
                      </a:lnTo>
                      <a:lnTo>
                        <a:pt x="1" y="16"/>
                      </a:lnTo>
                      <a:lnTo>
                        <a:pt x="0" y="12"/>
                      </a:lnTo>
                    </a:path>
                  </a:pathLst>
                </a:custGeom>
                <a:solidFill>
                  <a:srgbClr val="FFA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312" name="Freeform 256">
                  <a:extLst>
                    <a:ext uri="{FF2B5EF4-FFF2-40B4-BE49-F238E27FC236}">
                      <a16:creationId xmlns:a16="http://schemas.microsoft.com/office/drawing/2014/main" id="{48D73777-4BB1-AE6B-8E13-57C0A72488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" y="3755"/>
                  <a:ext cx="22" cy="17"/>
                </a:xfrm>
                <a:custGeom>
                  <a:avLst/>
                  <a:gdLst>
                    <a:gd name="T0" fmla="*/ 0 w 22"/>
                    <a:gd name="T1" fmla="*/ 5 h 17"/>
                    <a:gd name="T2" fmla="*/ 6 w 22"/>
                    <a:gd name="T3" fmla="*/ 0 h 17"/>
                    <a:gd name="T4" fmla="*/ 12 w 22"/>
                    <a:gd name="T5" fmla="*/ 0 h 17"/>
                    <a:gd name="T6" fmla="*/ 19 w 22"/>
                    <a:gd name="T7" fmla="*/ 0 h 17"/>
                    <a:gd name="T8" fmla="*/ 21 w 22"/>
                    <a:gd name="T9" fmla="*/ 5 h 17"/>
                    <a:gd name="T10" fmla="*/ 21 w 22"/>
                    <a:gd name="T11" fmla="*/ 10 h 17"/>
                    <a:gd name="T12" fmla="*/ 21 w 22"/>
                    <a:gd name="T13" fmla="*/ 16 h 17"/>
                    <a:gd name="T14" fmla="*/ 16 w 22"/>
                    <a:gd name="T15" fmla="*/ 16 h 17"/>
                    <a:gd name="T16" fmla="*/ 12 w 22"/>
                    <a:gd name="T17" fmla="*/ 10 h 17"/>
                    <a:gd name="T18" fmla="*/ 9 w 22"/>
                    <a:gd name="T19" fmla="*/ 10 h 17"/>
                    <a:gd name="T20" fmla="*/ 4 w 22"/>
                    <a:gd name="T21" fmla="*/ 10 h 17"/>
                    <a:gd name="T22" fmla="*/ 2 w 22"/>
                    <a:gd name="T23" fmla="*/ 5 h 17"/>
                    <a:gd name="T24" fmla="*/ 0 w 22"/>
                    <a:gd name="T25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2" h="17">
                      <a:moveTo>
                        <a:pt x="0" y="5"/>
                      </a:moveTo>
                      <a:lnTo>
                        <a:pt x="6" y="0"/>
                      </a:lnTo>
                      <a:lnTo>
                        <a:pt x="12" y="0"/>
                      </a:lnTo>
                      <a:lnTo>
                        <a:pt x="19" y="0"/>
                      </a:lnTo>
                      <a:lnTo>
                        <a:pt x="21" y="5"/>
                      </a:lnTo>
                      <a:lnTo>
                        <a:pt x="21" y="10"/>
                      </a:lnTo>
                      <a:lnTo>
                        <a:pt x="21" y="16"/>
                      </a:lnTo>
                      <a:lnTo>
                        <a:pt x="16" y="16"/>
                      </a:lnTo>
                      <a:lnTo>
                        <a:pt x="12" y="10"/>
                      </a:lnTo>
                      <a:lnTo>
                        <a:pt x="9" y="10"/>
                      </a:lnTo>
                      <a:lnTo>
                        <a:pt x="4" y="10"/>
                      </a:lnTo>
                      <a:lnTo>
                        <a:pt x="2" y="5"/>
                      </a:lnTo>
                      <a:lnTo>
                        <a:pt x="0" y="5"/>
                      </a:lnTo>
                    </a:path>
                  </a:pathLst>
                </a:custGeom>
                <a:solidFill>
                  <a:srgbClr val="FF6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313" name="Freeform 257">
                  <a:extLst>
                    <a:ext uri="{FF2B5EF4-FFF2-40B4-BE49-F238E27FC236}">
                      <a16:creationId xmlns:a16="http://schemas.microsoft.com/office/drawing/2014/main" id="{6B19F717-DA25-87D7-715C-9D0A6E8149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6" y="3765"/>
                  <a:ext cx="20" cy="17"/>
                </a:xfrm>
                <a:custGeom>
                  <a:avLst/>
                  <a:gdLst>
                    <a:gd name="T0" fmla="*/ 0 w 20"/>
                    <a:gd name="T1" fmla="*/ 0 h 17"/>
                    <a:gd name="T2" fmla="*/ 4 w 20"/>
                    <a:gd name="T3" fmla="*/ 1 h 17"/>
                    <a:gd name="T4" fmla="*/ 7 w 20"/>
                    <a:gd name="T5" fmla="*/ 1 h 17"/>
                    <a:gd name="T6" fmla="*/ 10 w 20"/>
                    <a:gd name="T7" fmla="*/ 1 h 17"/>
                    <a:gd name="T8" fmla="*/ 15 w 20"/>
                    <a:gd name="T9" fmla="*/ 3 h 17"/>
                    <a:gd name="T10" fmla="*/ 16 w 20"/>
                    <a:gd name="T11" fmla="*/ 7 h 17"/>
                    <a:gd name="T12" fmla="*/ 17 w 20"/>
                    <a:gd name="T13" fmla="*/ 12 h 17"/>
                    <a:gd name="T14" fmla="*/ 19 w 20"/>
                    <a:gd name="T15" fmla="*/ 16 h 17"/>
                    <a:gd name="T16" fmla="*/ 14 w 20"/>
                    <a:gd name="T17" fmla="*/ 14 h 17"/>
                    <a:gd name="T18" fmla="*/ 10 w 20"/>
                    <a:gd name="T19" fmla="*/ 10 h 17"/>
                    <a:gd name="T20" fmla="*/ 7 w 20"/>
                    <a:gd name="T21" fmla="*/ 8 h 17"/>
                    <a:gd name="T22" fmla="*/ 3 w 20"/>
                    <a:gd name="T23" fmla="*/ 7 h 17"/>
                    <a:gd name="T24" fmla="*/ 2 w 20"/>
                    <a:gd name="T25" fmla="*/ 3 h 17"/>
                    <a:gd name="T26" fmla="*/ 0 w 20"/>
                    <a:gd name="T2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" h="17">
                      <a:moveTo>
                        <a:pt x="0" y="0"/>
                      </a:moveTo>
                      <a:lnTo>
                        <a:pt x="4" y="1"/>
                      </a:lnTo>
                      <a:lnTo>
                        <a:pt x="7" y="1"/>
                      </a:lnTo>
                      <a:lnTo>
                        <a:pt x="10" y="1"/>
                      </a:lnTo>
                      <a:lnTo>
                        <a:pt x="15" y="3"/>
                      </a:lnTo>
                      <a:lnTo>
                        <a:pt x="16" y="7"/>
                      </a:lnTo>
                      <a:lnTo>
                        <a:pt x="17" y="12"/>
                      </a:lnTo>
                      <a:lnTo>
                        <a:pt x="19" y="16"/>
                      </a:lnTo>
                      <a:lnTo>
                        <a:pt x="14" y="14"/>
                      </a:lnTo>
                      <a:lnTo>
                        <a:pt x="10" y="10"/>
                      </a:lnTo>
                      <a:lnTo>
                        <a:pt x="7" y="8"/>
                      </a:lnTo>
                      <a:lnTo>
                        <a:pt x="3" y="7"/>
                      </a:lnTo>
                      <a:lnTo>
                        <a:pt x="2" y="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602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314" name="Freeform 258">
                  <a:extLst>
                    <a:ext uri="{FF2B5EF4-FFF2-40B4-BE49-F238E27FC236}">
                      <a16:creationId xmlns:a16="http://schemas.microsoft.com/office/drawing/2014/main" id="{F1C475E4-1A0E-D1F6-28ED-BB8F3CF9A6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" y="3776"/>
                  <a:ext cx="20" cy="17"/>
                </a:xfrm>
                <a:custGeom>
                  <a:avLst/>
                  <a:gdLst>
                    <a:gd name="T0" fmla="*/ 0 w 20"/>
                    <a:gd name="T1" fmla="*/ 0 h 17"/>
                    <a:gd name="T2" fmla="*/ 6 w 20"/>
                    <a:gd name="T3" fmla="*/ 3 h 17"/>
                    <a:gd name="T4" fmla="*/ 13 w 20"/>
                    <a:gd name="T5" fmla="*/ 7 h 17"/>
                    <a:gd name="T6" fmla="*/ 16 w 20"/>
                    <a:gd name="T7" fmla="*/ 8 h 17"/>
                    <a:gd name="T8" fmla="*/ 19 w 20"/>
                    <a:gd name="T9" fmla="*/ 16 h 17"/>
                    <a:gd name="T10" fmla="*/ 8 w 20"/>
                    <a:gd name="T11" fmla="*/ 8 h 17"/>
                    <a:gd name="T12" fmla="*/ 3 w 20"/>
                    <a:gd name="T13" fmla="*/ 3 h 17"/>
                    <a:gd name="T14" fmla="*/ 0 w 20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" h="17">
                      <a:moveTo>
                        <a:pt x="0" y="0"/>
                      </a:moveTo>
                      <a:lnTo>
                        <a:pt x="6" y="3"/>
                      </a:lnTo>
                      <a:lnTo>
                        <a:pt x="13" y="7"/>
                      </a:lnTo>
                      <a:lnTo>
                        <a:pt x="16" y="8"/>
                      </a:lnTo>
                      <a:lnTo>
                        <a:pt x="19" y="16"/>
                      </a:lnTo>
                      <a:lnTo>
                        <a:pt x="8" y="8"/>
                      </a:lnTo>
                      <a:lnTo>
                        <a:pt x="3" y="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6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5322" name="Group 266">
                  <a:extLst>
                    <a:ext uri="{FF2B5EF4-FFF2-40B4-BE49-F238E27FC236}">
                      <a16:creationId xmlns:a16="http://schemas.microsoft.com/office/drawing/2014/main" id="{36DDC45B-B04B-C1BC-8DE5-BFCFC98A8DD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01" y="3666"/>
                  <a:ext cx="27" cy="23"/>
                  <a:chOff x="801" y="3666"/>
                  <a:chExt cx="27" cy="23"/>
                </a:xfrm>
              </p:grpSpPr>
              <p:sp>
                <p:nvSpPr>
                  <p:cNvPr id="45315" name="Oval 259">
                    <a:extLst>
                      <a:ext uri="{FF2B5EF4-FFF2-40B4-BE49-F238E27FC236}">
                        <a16:creationId xmlns:a16="http://schemas.microsoft.com/office/drawing/2014/main" id="{BA733027-362B-8E67-61D0-B9AFEB0840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01" y="3666"/>
                    <a:ext cx="26" cy="23"/>
                  </a:xfrm>
                  <a:prstGeom prst="ellipse">
                    <a:avLst/>
                  </a:prstGeom>
                  <a:solidFill>
                    <a:srgbClr val="4080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45321" name="Group 265">
                    <a:extLst>
                      <a:ext uri="{FF2B5EF4-FFF2-40B4-BE49-F238E27FC236}">
                        <a16:creationId xmlns:a16="http://schemas.microsoft.com/office/drawing/2014/main" id="{2F1F7CDE-237F-C394-604F-8261C4625D2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04" y="3666"/>
                    <a:ext cx="24" cy="22"/>
                    <a:chOff x="804" y="3666"/>
                    <a:chExt cx="24" cy="22"/>
                  </a:xfrm>
                </p:grpSpPr>
                <p:sp>
                  <p:nvSpPr>
                    <p:cNvPr id="45316" name="Oval 260">
                      <a:extLst>
                        <a:ext uri="{FF2B5EF4-FFF2-40B4-BE49-F238E27FC236}">
                          <a16:creationId xmlns:a16="http://schemas.microsoft.com/office/drawing/2014/main" id="{01A06134-B1AE-A3D8-869A-DB695475124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4" y="3666"/>
                      <a:ext cx="22" cy="22"/>
                    </a:xfrm>
                    <a:prstGeom prst="ellipse">
                      <a:avLst/>
                    </a:prstGeom>
                    <a:solidFill>
                      <a:srgbClr val="0020A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17" name="Oval 261">
                      <a:extLst>
                        <a:ext uri="{FF2B5EF4-FFF2-40B4-BE49-F238E27FC236}">
                          <a16:creationId xmlns:a16="http://schemas.microsoft.com/office/drawing/2014/main" id="{0CB37DA9-61B4-CF22-6570-0720B81279D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7" y="3668"/>
                      <a:ext cx="17" cy="18"/>
                    </a:xfrm>
                    <a:prstGeom prst="ellipse">
                      <a:avLst/>
                    </a:prstGeom>
                    <a:solidFill>
                      <a:srgbClr val="000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18" name="Oval 262">
                      <a:extLst>
                        <a:ext uri="{FF2B5EF4-FFF2-40B4-BE49-F238E27FC236}">
                          <a16:creationId xmlns:a16="http://schemas.microsoft.com/office/drawing/2014/main" id="{051CD6E3-4C75-FEA0-CFDA-7D528A654B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9" y="3670"/>
                      <a:ext cx="11" cy="10"/>
                    </a:xfrm>
                    <a:prstGeom prst="ellipse">
                      <a:avLst/>
                    </a:prstGeom>
                    <a:solidFill>
                      <a:srgbClr val="4080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19" name="Oval 263">
                      <a:extLst>
                        <a:ext uri="{FF2B5EF4-FFF2-40B4-BE49-F238E27FC236}">
                          <a16:creationId xmlns:a16="http://schemas.microsoft.com/office/drawing/2014/main" id="{D2993CB4-88A1-B7DF-E750-5FF1FEA8F0B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12" y="3670"/>
                      <a:ext cx="1" cy="1"/>
                    </a:xfrm>
                    <a:prstGeom prst="ellipse">
                      <a:avLst/>
                    </a:prstGeom>
                    <a:solidFill>
                      <a:srgbClr val="C0E0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20" name="Oval 264">
                      <a:extLst>
                        <a:ext uri="{FF2B5EF4-FFF2-40B4-BE49-F238E27FC236}">
                          <a16:creationId xmlns:a16="http://schemas.microsoft.com/office/drawing/2014/main" id="{EE3FAEE7-BD04-4991-DAA7-52F20D96B64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12" y="3672"/>
                      <a:ext cx="16" cy="1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45325" name="Group 269">
                  <a:extLst>
                    <a:ext uri="{FF2B5EF4-FFF2-40B4-BE49-F238E27FC236}">
                      <a16:creationId xmlns:a16="http://schemas.microsoft.com/office/drawing/2014/main" id="{4BD7B4F1-536F-24A9-C43B-629C47EFF0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11" y="3547"/>
                  <a:ext cx="22" cy="43"/>
                  <a:chOff x="711" y="3547"/>
                  <a:chExt cx="22" cy="43"/>
                </a:xfrm>
              </p:grpSpPr>
              <p:sp>
                <p:nvSpPr>
                  <p:cNvPr id="45323" name="Oval 267">
                    <a:extLst>
                      <a:ext uri="{FF2B5EF4-FFF2-40B4-BE49-F238E27FC236}">
                        <a16:creationId xmlns:a16="http://schemas.microsoft.com/office/drawing/2014/main" id="{C03AF7BD-895B-A51B-14F3-2AE20A8B12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11" y="3547"/>
                    <a:ext cx="21" cy="31"/>
                  </a:xfrm>
                  <a:prstGeom prst="ellipse">
                    <a:avLst/>
                  </a:prstGeom>
                  <a:solidFill>
                    <a:srgbClr val="10206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324" name="Oval 268">
                    <a:extLst>
                      <a:ext uri="{FF2B5EF4-FFF2-40B4-BE49-F238E27FC236}">
                        <a16:creationId xmlns:a16="http://schemas.microsoft.com/office/drawing/2014/main" id="{A3D8D50A-5DFF-CBC4-B169-405FB70420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6" y="3583"/>
                    <a:ext cx="7" cy="7"/>
                  </a:xfrm>
                  <a:prstGeom prst="ellipse">
                    <a:avLst/>
                  </a:prstGeom>
                  <a:solidFill>
                    <a:srgbClr val="10206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sp>
          <p:nvSpPr>
            <p:cNvPr id="45328" name="Rectangle 272">
              <a:extLst>
                <a:ext uri="{FF2B5EF4-FFF2-40B4-BE49-F238E27FC236}">
                  <a16:creationId xmlns:a16="http://schemas.microsoft.com/office/drawing/2014/main" id="{9FB9C32D-BCEF-D525-A520-7F94A29B1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" y="3900"/>
              <a:ext cx="4872" cy="96"/>
            </a:xfrm>
            <a:prstGeom prst="rect">
              <a:avLst/>
            </a:prstGeom>
            <a:solidFill>
              <a:srgbClr val="767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532" name="Group 476">
            <a:extLst>
              <a:ext uri="{FF2B5EF4-FFF2-40B4-BE49-F238E27FC236}">
                <a16:creationId xmlns:a16="http://schemas.microsoft.com/office/drawing/2014/main" id="{3E2A4A62-8071-0279-4FFE-A439D1821FD1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371600"/>
            <a:ext cx="7994650" cy="3481388"/>
            <a:chOff x="165" y="1012"/>
            <a:chExt cx="5036" cy="2193"/>
          </a:xfrm>
        </p:grpSpPr>
        <p:grpSp>
          <p:nvGrpSpPr>
            <p:cNvPr id="45487" name="Group 431">
              <a:extLst>
                <a:ext uri="{FF2B5EF4-FFF2-40B4-BE49-F238E27FC236}">
                  <a16:creationId xmlns:a16="http://schemas.microsoft.com/office/drawing/2014/main" id="{2B51F00E-4E32-6794-DBDE-F31C486CF1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" y="1264"/>
              <a:ext cx="4891" cy="1941"/>
              <a:chOff x="310" y="1264"/>
              <a:chExt cx="4891" cy="1941"/>
            </a:xfrm>
          </p:grpSpPr>
          <p:sp>
            <p:nvSpPr>
              <p:cNvPr id="45330" name="Rectangle 274">
                <a:extLst>
                  <a:ext uri="{FF2B5EF4-FFF2-40B4-BE49-F238E27FC236}">
                    <a16:creationId xmlns:a16="http://schemas.microsoft.com/office/drawing/2014/main" id="{E116B310-4F48-D5E0-5DCA-C1257A4F1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" y="1264"/>
                <a:ext cx="4891" cy="1941"/>
              </a:xfrm>
              <a:prstGeom prst="rect">
                <a:avLst/>
              </a:prstGeom>
              <a:solidFill>
                <a:srgbClr val="767900"/>
              </a:solidFill>
              <a:ln w="50800">
                <a:solidFill>
                  <a:srgbClr val="F6BF6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5486" name="Group 430">
                <a:extLst>
                  <a:ext uri="{FF2B5EF4-FFF2-40B4-BE49-F238E27FC236}">
                    <a16:creationId xmlns:a16="http://schemas.microsoft.com/office/drawing/2014/main" id="{F492A0AF-4F46-9C35-4900-4ED7294C1B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" y="1269"/>
                <a:ext cx="4824" cy="1867"/>
                <a:chOff x="357" y="1269"/>
                <a:chExt cx="4824" cy="1867"/>
              </a:xfrm>
            </p:grpSpPr>
            <p:sp>
              <p:nvSpPr>
                <p:cNvPr id="45331" name="Freeform 275">
                  <a:extLst>
                    <a:ext uri="{FF2B5EF4-FFF2-40B4-BE49-F238E27FC236}">
                      <a16:creationId xmlns:a16="http://schemas.microsoft.com/office/drawing/2014/main" id="{688F890E-E005-F80B-57B1-D8AA192176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" y="1332"/>
                  <a:ext cx="4816" cy="1747"/>
                </a:xfrm>
                <a:custGeom>
                  <a:avLst/>
                  <a:gdLst>
                    <a:gd name="T0" fmla="*/ 135 w 4816"/>
                    <a:gd name="T1" fmla="*/ 18 h 1747"/>
                    <a:gd name="T2" fmla="*/ 324 w 4816"/>
                    <a:gd name="T3" fmla="*/ 18 h 1747"/>
                    <a:gd name="T4" fmla="*/ 495 w 4816"/>
                    <a:gd name="T5" fmla="*/ 54 h 1747"/>
                    <a:gd name="T6" fmla="*/ 657 w 4816"/>
                    <a:gd name="T7" fmla="*/ 90 h 1747"/>
                    <a:gd name="T8" fmla="*/ 819 w 4816"/>
                    <a:gd name="T9" fmla="*/ 162 h 1747"/>
                    <a:gd name="T10" fmla="*/ 981 w 4816"/>
                    <a:gd name="T11" fmla="*/ 279 h 1747"/>
                    <a:gd name="T12" fmla="*/ 1071 w 4816"/>
                    <a:gd name="T13" fmla="*/ 441 h 1747"/>
                    <a:gd name="T14" fmla="*/ 1134 w 4816"/>
                    <a:gd name="T15" fmla="*/ 603 h 1747"/>
                    <a:gd name="T16" fmla="*/ 1305 w 4816"/>
                    <a:gd name="T17" fmla="*/ 720 h 1747"/>
                    <a:gd name="T18" fmla="*/ 1476 w 4816"/>
                    <a:gd name="T19" fmla="*/ 801 h 1747"/>
                    <a:gd name="T20" fmla="*/ 1647 w 4816"/>
                    <a:gd name="T21" fmla="*/ 846 h 1747"/>
                    <a:gd name="T22" fmla="*/ 1809 w 4816"/>
                    <a:gd name="T23" fmla="*/ 873 h 1747"/>
                    <a:gd name="T24" fmla="*/ 1971 w 4816"/>
                    <a:gd name="T25" fmla="*/ 900 h 1747"/>
                    <a:gd name="T26" fmla="*/ 2133 w 4816"/>
                    <a:gd name="T27" fmla="*/ 927 h 1747"/>
                    <a:gd name="T28" fmla="*/ 2304 w 4816"/>
                    <a:gd name="T29" fmla="*/ 927 h 1747"/>
                    <a:gd name="T30" fmla="*/ 2475 w 4816"/>
                    <a:gd name="T31" fmla="*/ 927 h 1747"/>
                    <a:gd name="T32" fmla="*/ 2637 w 4816"/>
                    <a:gd name="T33" fmla="*/ 927 h 1747"/>
                    <a:gd name="T34" fmla="*/ 2844 w 4816"/>
                    <a:gd name="T35" fmla="*/ 936 h 1747"/>
                    <a:gd name="T36" fmla="*/ 3015 w 4816"/>
                    <a:gd name="T37" fmla="*/ 972 h 1747"/>
                    <a:gd name="T38" fmla="*/ 3177 w 4816"/>
                    <a:gd name="T39" fmla="*/ 1008 h 1747"/>
                    <a:gd name="T40" fmla="*/ 3339 w 4816"/>
                    <a:gd name="T41" fmla="*/ 1053 h 1747"/>
                    <a:gd name="T42" fmla="*/ 3501 w 4816"/>
                    <a:gd name="T43" fmla="*/ 1098 h 1747"/>
                    <a:gd name="T44" fmla="*/ 3663 w 4816"/>
                    <a:gd name="T45" fmla="*/ 1206 h 1747"/>
                    <a:gd name="T46" fmla="*/ 3744 w 4816"/>
                    <a:gd name="T47" fmla="*/ 1368 h 1747"/>
                    <a:gd name="T48" fmla="*/ 3825 w 4816"/>
                    <a:gd name="T49" fmla="*/ 1521 h 1747"/>
                    <a:gd name="T50" fmla="*/ 3969 w 4816"/>
                    <a:gd name="T51" fmla="*/ 1611 h 1747"/>
                    <a:gd name="T52" fmla="*/ 4131 w 4816"/>
                    <a:gd name="T53" fmla="*/ 1674 h 1747"/>
                    <a:gd name="T54" fmla="*/ 4320 w 4816"/>
                    <a:gd name="T55" fmla="*/ 1719 h 1747"/>
                    <a:gd name="T56" fmla="*/ 4482 w 4816"/>
                    <a:gd name="T57" fmla="*/ 1737 h 1747"/>
                    <a:gd name="T58" fmla="*/ 4644 w 4816"/>
                    <a:gd name="T59" fmla="*/ 1746 h 1747"/>
                    <a:gd name="T60" fmla="*/ 4752 w 4816"/>
                    <a:gd name="T61" fmla="*/ 1692 h 1747"/>
                    <a:gd name="T62" fmla="*/ 4752 w 4816"/>
                    <a:gd name="T63" fmla="*/ 1530 h 1747"/>
                    <a:gd name="T64" fmla="*/ 4779 w 4816"/>
                    <a:gd name="T65" fmla="*/ 1260 h 1747"/>
                    <a:gd name="T66" fmla="*/ 4761 w 4816"/>
                    <a:gd name="T67" fmla="*/ 1116 h 1747"/>
                    <a:gd name="T68" fmla="*/ 4761 w 4816"/>
                    <a:gd name="T69" fmla="*/ 936 h 1747"/>
                    <a:gd name="T70" fmla="*/ 4734 w 4816"/>
                    <a:gd name="T71" fmla="*/ 729 h 1747"/>
                    <a:gd name="T72" fmla="*/ 4734 w 4816"/>
                    <a:gd name="T73" fmla="*/ 468 h 1747"/>
                    <a:gd name="T74" fmla="*/ 4734 w 4816"/>
                    <a:gd name="T75" fmla="*/ 306 h 1747"/>
                    <a:gd name="T76" fmla="*/ 4734 w 4816"/>
                    <a:gd name="T77" fmla="*/ 81 h 1747"/>
                    <a:gd name="T78" fmla="*/ 4545 w 4816"/>
                    <a:gd name="T79" fmla="*/ 0 h 1747"/>
                    <a:gd name="T80" fmla="*/ 4374 w 4816"/>
                    <a:gd name="T81" fmla="*/ 0 h 1747"/>
                    <a:gd name="T82" fmla="*/ 4203 w 4816"/>
                    <a:gd name="T83" fmla="*/ 0 h 1747"/>
                    <a:gd name="T84" fmla="*/ 3996 w 4816"/>
                    <a:gd name="T85" fmla="*/ 27 h 1747"/>
                    <a:gd name="T86" fmla="*/ 3807 w 4816"/>
                    <a:gd name="T87" fmla="*/ 27 h 1747"/>
                    <a:gd name="T88" fmla="*/ 3618 w 4816"/>
                    <a:gd name="T89" fmla="*/ 27 h 1747"/>
                    <a:gd name="T90" fmla="*/ 3456 w 4816"/>
                    <a:gd name="T91" fmla="*/ 27 h 1747"/>
                    <a:gd name="T92" fmla="*/ 3213 w 4816"/>
                    <a:gd name="T93" fmla="*/ 27 h 1747"/>
                    <a:gd name="T94" fmla="*/ 2979 w 4816"/>
                    <a:gd name="T95" fmla="*/ 27 h 1747"/>
                    <a:gd name="T96" fmla="*/ 2736 w 4816"/>
                    <a:gd name="T97" fmla="*/ 0 h 1747"/>
                    <a:gd name="T98" fmla="*/ 2421 w 4816"/>
                    <a:gd name="T99" fmla="*/ 0 h 1747"/>
                    <a:gd name="T100" fmla="*/ 2160 w 4816"/>
                    <a:gd name="T101" fmla="*/ 0 h 1747"/>
                    <a:gd name="T102" fmla="*/ 1989 w 4816"/>
                    <a:gd name="T103" fmla="*/ 0 h 1747"/>
                    <a:gd name="T104" fmla="*/ 1818 w 4816"/>
                    <a:gd name="T105" fmla="*/ 0 h 1747"/>
                    <a:gd name="T106" fmla="*/ 1584 w 4816"/>
                    <a:gd name="T107" fmla="*/ 0 h 1747"/>
                    <a:gd name="T108" fmla="*/ 1368 w 4816"/>
                    <a:gd name="T109" fmla="*/ 0 h 1747"/>
                    <a:gd name="T110" fmla="*/ 1170 w 4816"/>
                    <a:gd name="T111" fmla="*/ 0 h 1747"/>
                    <a:gd name="T112" fmla="*/ 999 w 4816"/>
                    <a:gd name="T113" fmla="*/ 0 h 1747"/>
                    <a:gd name="T114" fmla="*/ 837 w 4816"/>
                    <a:gd name="T115" fmla="*/ 0 h 1747"/>
                    <a:gd name="T116" fmla="*/ 675 w 4816"/>
                    <a:gd name="T117" fmla="*/ 0 h 1747"/>
                    <a:gd name="T118" fmla="*/ 441 w 4816"/>
                    <a:gd name="T119" fmla="*/ 0 h 1747"/>
                    <a:gd name="T120" fmla="*/ 171 w 4816"/>
                    <a:gd name="T121" fmla="*/ 0 h 17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4816" h="1747">
                      <a:moveTo>
                        <a:pt x="0" y="18"/>
                      </a:moveTo>
                      <a:lnTo>
                        <a:pt x="27" y="18"/>
                      </a:lnTo>
                      <a:lnTo>
                        <a:pt x="54" y="18"/>
                      </a:lnTo>
                      <a:lnTo>
                        <a:pt x="81" y="18"/>
                      </a:lnTo>
                      <a:lnTo>
                        <a:pt x="108" y="18"/>
                      </a:lnTo>
                      <a:lnTo>
                        <a:pt x="135" y="18"/>
                      </a:lnTo>
                      <a:lnTo>
                        <a:pt x="162" y="18"/>
                      </a:lnTo>
                      <a:lnTo>
                        <a:pt x="189" y="18"/>
                      </a:lnTo>
                      <a:lnTo>
                        <a:pt x="243" y="18"/>
                      </a:lnTo>
                      <a:lnTo>
                        <a:pt x="270" y="18"/>
                      </a:lnTo>
                      <a:lnTo>
                        <a:pt x="297" y="18"/>
                      </a:lnTo>
                      <a:lnTo>
                        <a:pt x="324" y="18"/>
                      </a:lnTo>
                      <a:lnTo>
                        <a:pt x="360" y="27"/>
                      </a:lnTo>
                      <a:lnTo>
                        <a:pt x="387" y="36"/>
                      </a:lnTo>
                      <a:lnTo>
                        <a:pt x="414" y="36"/>
                      </a:lnTo>
                      <a:lnTo>
                        <a:pt x="441" y="45"/>
                      </a:lnTo>
                      <a:lnTo>
                        <a:pt x="468" y="54"/>
                      </a:lnTo>
                      <a:lnTo>
                        <a:pt x="495" y="54"/>
                      </a:lnTo>
                      <a:lnTo>
                        <a:pt x="522" y="63"/>
                      </a:lnTo>
                      <a:lnTo>
                        <a:pt x="549" y="63"/>
                      </a:lnTo>
                      <a:lnTo>
                        <a:pt x="576" y="72"/>
                      </a:lnTo>
                      <a:lnTo>
                        <a:pt x="603" y="81"/>
                      </a:lnTo>
                      <a:lnTo>
                        <a:pt x="630" y="81"/>
                      </a:lnTo>
                      <a:lnTo>
                        <a:pt x="657" y="90"/>
                      </a:lnTo>
                      <a:lnTo>
                        <a:pt x="684" y="108"/>
                      </a:lnTo>
                      <a:lnTo>
                        <a:pt x="711" y="117"/>
                      </a:lnTo>
                      <a:lnTo>
                        <a:pt x="738" y="126"/>
                      </a:lnTo>
                      <a:lnTo>
                        <a:pt x="765" y="135"/>
                      </a:lnTo>
                      <a:lnTo>
                        <a:pt x="792" y="144"/>
                      </a:lnTo>
                      <a:lnTo>
                        <a:pt x="819" y="162"/>
                      </a:lnTo>
                      <a:lnTo>
                        <a:pt x="846" y="180"/>
                      </a:lnTo>
                      <a:lnTo>
                        <a:pt x="873" y="198"/>
                      </a:lnTo>
                      <a:lnTo>
                        <a:pt x="900" y="216"/>
                      </a:lnTo>
                      <a:lnTo>
                        <a:pt x="927" y="234"/>
                      </a:lnTo>
                      <a:lnTo>
                        <a:pt x="954" y="261"/>
                      </a:lnTo>
                      <a:lnTo>
                        <a:pt x="981" y="279"/>
                      </a:lnTo>
                      <a:lnTo>
                        <a:pt x="999" y="306"/>
                      </a:lnTo>
                      <a:lnTo>
                        <a:pt x="1017" y="333"/>
                      </a:lnTo>
                      <a:lnTo>
                        <a:pt x="1035" y="360"/>
                      </a:lnTo>
                      <a:lnTo>
                        <a:pt x="1044" y="387"/>
                      </a:lnTo>
                      <a:lnTo>
                        <a:pt x="1053" y="414"/>
                      </a:lnTo>
                      <a:lnTo>
                        <a:pt x="1071" y="441"/>
                      </a:lnTo>
                      <a:lnTo>
                        <a:pt x="1071" y="468"/>
                      </a:lnTo>
                      <a:lnTo>
                        <a:pt x="1071" y="495"/>
                      </a:lnTo>
                      <a:lnTo>
                        <a:pt x="1089" y="522"/>
                      </a:lnTo>
                      <a:lnTo>
                        <a:pt x="1107" y="549"/>
                      </a:lnTo>
                      <a:lnTo>
                        <a:pt x="1116" y="576"/>
                      </a:lnTo>
                      <a:lnTo>
                        <a:pt x="1134" y="603"/>
                      </a:lnTo>
                      <a:lnTo>
                        <a:pt x="1161" y="630"/>
                      </a:lnTo>
                      <a:lnTo>
                        <a:pt x="1188" y="648"/>
                      </a:lnTo>
                      <a:lnTo>
                        <a:pt x="1215" y="666"/>
                      </a:lnTo>
                      <a:lnTo>
                        <a:pt x="1242" y="684"/>
                      </a:lnTo>
                      <a:lnTo>
                        <a:pt x="1269" y="702"/>
                      </a:lnTo>
                      <a:lnTo>
                        <a:pt x="1305" y="720"/>
                      </a:lnTo>
                      <a:lnTo>
                        <a:pt x="1341" y="738"/>
                      </a:lnTo>
                      <a:lnTo>
                        <a:pt x="1368" y="756"/>
                      </a:lnTo>
                      <a:lnTo>
                        <a:pt x="1395" y="765"/>
                      </a:lnTo>
                      <a:lnTo>
                        <a:pt x="1422" y="783"/>
                      </a:lnTo>
                      <a:lnTo>
                        <a:pt x="1449" y="792"/>
                      </a:lnTo>
                      <a:lnTo>
                        <a:pt x="1476" y="801"/>
                      </a:lnTo>
                      <a:lnTo>
                        <a:pt x="1503" y="810"/>
                      </a:lnTo>
                      <a:lnTo>
                        <a:pt x="1530" y="819"/>
                      </a:lnTo>
                      <a:lnTo>
                        <a:pt x="1557" y="828"/>
                      </a:lnTo>
                      <a:lnTo>
                        <a:pt x="1593" y="837"/>
                      </a:lnTo>
                      <a:lnTo>
                        <a:pt x="1620" y="846"/>
                      </a:lnTo>
                      <a:lnTo>
                        <a:pt x="1647" y="846"/>
                      </a:lnTo>
                      <a:lnTo>
                        <a:pt x="1674" y="855"/>
                      </a:lnTo>
                      <a:lnTo>
                        <a:pt x="1701" y="855"/>
                      </a:lnTo>
                      <a:lnTo>
                        <a:pt x="1728" y="855"/>
                      </a:lnTo>
                      <a:lnTo>
                        <a:pt x="1755" y="864"/>
                      </a:lnTo>
                      <a:lnTo>
                        <a:pt x="1782" y="873"/>
                      </a:lnTo>
                      <a:lnTo>
                        <a:pt x="1809" y="873"/>
                      </a:lnTo>
                      <a:lnTo>
                        <a:pt x="1836" y="882"/>
                      </a:lnTo>
                      <a:lnTo>
                        <a:pt x="1863" y="882"/>
                      </a:lnTo>
                      <a:lnTo>
                        <a:pt x="1890" y="891"/>
                      </a:lnTo>
                      <a:lnTo>
                        <a:pt x="1917" y="891"/>
                      </a:lnTo>
                      <a:lnTo>
                        <a:pt x="1944" y="900"/>
                      </a:lnTo>
                      <a:lnTo>
                        <a:pt x="1971" y="900"/>
                      </a:lnTo>
                      <a:lnTo>
                        <a:pt x="1998" y="909"/>
                      </a:lnTo>
                      <a:lnTo>
                        <a:pt x="2025" y="918"/>
                      </a:lnTo>
                      <a:lnTo>
                        <a:pt x="2052" y="918"/>
                      </a:lnTo>
                      <a:lnTo>
                        <a:pt x="2079" y="918"/>
                      </a:lnTo>
                      <a:lnTo>
                        <a:pt x="2106" y="918"/>
                      </a:lnTo>
                      <a:lnTo>
                        <a:pt x="2133" y="927"/>
                      </a:lnTo>
                      <a:lnTo>
                        <a:pt x="2160" y="927"/>
                      </a:lnTo>
                      <a:lnTo>
                        <a:pt x="2187" y="927"/>
                      </a:lnTo>
                      <a:lnTo>
                        <a:pt x="2214" y="927"/>
                      </a:lnTo>
                      <a:lnTo>
                        <a:pt x="2250" y="927"/>
                      </a:lnTo>
                      <a:lnTo>
                        <a:pt x="2277" y="927"/>
                      </a:lnTo>
                      <a:lnTo>
                        <a:pt x="2304" y="927"/>
                      </a:lnTo>
                      <a:lnTo>
                        <a:pt x="2331" y="927"/>
                      </a:lnTo>
                      <a:lnTo>
                        <a:pt x="2367" y="927"/>
                      </a:lnTo>
                      <a:lnTo>
                        <a:pt x="2394" y="927"/>
                      </a:lnTo>
                      <a:lnTo>
                        <a:pt x="2421" y="927"/>
                      </a:lnTo>
                      <a:lnTo>
                        <a:pt x="2448" y="927"/>
                      </a:lnTo>
                      <a:lnTo>
                        <a:pt x="2475" y="927"/>
                      </a:lnTo>
                      <a:lnTo>
                        <a:pt x="2502" y="927"/>
                      </a:lnTo>
                      <a:lnTo>
                        <a:pt x="2529" y="927"/>
                      </a:lnTo>
                      <a:lnTo>
                        <a:pt x="2556" y="927"/>
                      </a:lnTo>
                      <a:lnTo>
                        <a:pt x="2583" y="927"/>
                      </a:lnTo>
                      <a:lnTo>
                        <a:pt x="2610" y="927"/>
                      </a:lnTo>
                      <a:lnTo>
                        <a:pt x="2637" y="927"/>
                      </a:lnTo>
                      <a:lnTo>
                        <a:pt x="2664" y="927"/>
                      </a:lnTo>
                      <a:lnTo>
                        <a:pt x="2691" y="927"/>
                      </a:lnTo>
                      <a:lnTo>
                        <a:pt x="2718" y="927"/>
                      </a:lnTo>
                      <a:lnTo>
                        <a:pt x="2790" y="927"/>
                      </a:lnTo>
                      <a:lnTo>
                        <a:pt x="2817" y="927"/>
                      </a:lnTo>
                      <a:lnTo>
                        <a:pt x="2844" y="936"/>
                      </a:lnTo>
                      <a:lnTo>
                        <a:pt x="2871" y="945"/>
                      </a:lnTo>
                      <a:lnTo>
                        <a:pt x="2898" y="945"/>
                      </a:lnTo>
                      <a:lnTo>
                        <a:pt x="2925" y="954"/>
                      </a:lnTo>
                      <a:lnTo>
                        <a:pt x="2952" y="963"/>
                      </a:lnTo>
                      <a:lnTo>
                        <a:pt x="2988" y="972"/>
                      </a:lnTo>
                      <a:lnTo>
                        <a:pt x="3015" y="972"/>
                      </a:lnTo>
                      <a:lnTo>
                        <a:pt x="3042" y="981"/>
                      </a:lnTo>
                      <a:lnTo>
                        <a:pt x="3069" y="990"/>
                      </a:lnTo>
                      <a:lnTo>
                        <a:pt x="3096" y="990"/>
                      </a:lnTo>
                      <a:lnTo>
                        <a:pt x="3123" y="999"/>
                      </a:lnTo>
                      <a:lnTo>
                        <a:pt x="3150" y="999"/>
                      </a:lnTo>
                      <a:lnTo>
                        <a:pt x="3177" y="1008"/>
                      </a:lnTo>
                      <a:lnTo>
                        <a:pt x="3204" y="1008"/>
                      </a:lnTo>
                      <a:lnTo>
                        <a:pt x="3231" y="1017"/>
                      </a:lnTo>
                      <a:lnTo>
                        <a:pt x="3258" y="1026"/>
                      </a:lnTo>
                      <a:lnTo>
                        <a:pt x="3285" y="1035"/>
                      </a:lnTo>
                      <a:lnTo>
                        <a:pt x="3312" y="1044"/>
                      </a:lnTo>
                      <a:lnTo>
                        <a:pt x="3339" y="1053"/>
                      </a:lnTo>
                      <a:lnTo>
                        <a:pt x="3366" y="1062"/>
                      </a:lnTo>
                      <a:lnTo>
                        <a:pt x="3393" y="1071"/>
                      </a:lnTo>
                      <a:lnTo>
                        <a:pt x="3420" y="1080"/>
                      </a:lnTo>
                      <a:lnTo>
                        <a:pt x="3447" y="1089"/>
                      </a:lnTo>
                      <a:lnTo>
                        <a:pt x="3474" y="1089"/>
                      </a:lnTo>
                      <a:lnTo>
                        <a:pt x="3501" y="1098"/>
                      </a:lnTo>
                      <a:lnTo>
                        <a:pt x="3528" y="1107"/>
                      </a:lnTo>
                      <a:lnTo>
                        <a:pt x="3555" y="1125"/>
                      </a:lnTo>
                      <a:lnTo>
                        <a:pt x="3582" y="1143"/>
                      </a:lnTo>
                      <a:lnTo>
                        <a:pt x="3609" y="1161"/>
                      </a:lnTo>
                      <a:lnTo>
                        <a:pt x="3636" y="1179"/>
                      </a:lnTo>
                      <a:lnTo>
                        <a:pt x="3663" y="1206"/>
                      </a:lnTo>
                      <a:lnTo>
                        <a:pt x="3690" y="1233"/>
                      </a:lnTo>
                      <a:lnTo>
                        <a:pt x="3708" y="1260"/>
                      </a:lnTo>
                      <a:lnTo>
                        <a:pt x="3717" y="1287"/>
                      </a:lnTo>
                      <a:lnTo>
                        <a:pt x="3726" y="1314"/>
                      </a:lnTo>
                      <a:lnTo>
                        <a:pt x="3735" y="1341"/>
                      </a:lnTo>
                      <a:lnTo>
                        <a:pt x="3744" y="1368"/>
                      </a:lnTo>
                      <a:lnTo>
                        <a:pt x="3762" y="1395"/>
                      </a:lnTo>
                      <a:lnTo>
                        <a:pt x="3762" y="1422"/>
                      </a:lnTo>
                      <a:lnTo>
                        <a:pt x="3780" y="1449"/>
                      </a:lnTo>
                      <a:lnTo>
                        <a:pt x="3798" y="1476"/>
                      </a:lnTo>
                      <a:lnTo>
                        <a:pt x="3798" y="1503"/>
                      </a:lnTo>
                      <a:lnTo>
                        <a:pt x="3825" y="1521"/>
                      </a:lnTo>
                      <a:lnTo>
                        <a:pt x="3834" y="1548"/>
                      </a:lnTo>
                      <a:lnTo>
                        <a:pt x="3861" y="1557"/>
                      </a:lnTo>
                      <a:lnTo>
                        <a:pt x="3888" y="1575"/>
                      </a:lnTo>
                      <a:lnTo>
                        <a:pt x="3915" y="1593"/>
                      </a:lnTo>
                      <a:lnTo>
                        <a:pt x="3942" y="1602"/>
                      </a:lnTo>
                      <a:lnTo>
                        <a:pt x="3969" y="1611"/>
                      </a:lnTo>
                      <a:lnTo>
                        <a:pt x="3996" y="1620"/>
                      </a:lnTo>
                      <a:lnTo>
                        <a:pt x="4023" y="1638"/>
                      </a:lnTo>
                      <a:lnTo>
                        <a:pt x="4050" y="1647"/>
                      </a:lnTo>
                      <a:lnTo>
                        <a:pt x="4077" y="1656"/>
                      </a:lnTo>
                      <a:lnTo>
                        <a:pt x="4104" y="1665"/>
                      </a:lnTo>
                      <a:lnTo>
                        <a:pt x="4131" y="1674"/>
                      </a:lnTo>
                      <a:lnTo>
                        <a:pt x="4158" y="1692"/>
                      </a:lnTo>
                      <a:lnTo>
                        <a:pt x="4212" y="1701"/>
                      </a:lnTo>
                      <a:lnTo>
                        <a:pt x="4239" y="1719"/>
                      </a:lnTo>
                      <a:lnTo>
                        <a:pt x="4266" y="1719"/>
                      </a:lnTo>
                      <a:lnTo>
                        <a:pt x="4293" y="1719"/>
                      </a:lnTo>
                      <a:lnTo>
                        <a:pt x="4320" y="1719"/>
                      </a:lnTo>
                      <a:lnTo>
                        <a:pt x="4347" y="1719"/>
                      </a:lnTo>
                      <a:lnTo>
                        <a:pt x="4374" y="1719"/>
                      </a:lnTo>
                      <a:lnTo>
                        <a:pt x="4401" y="1728"/>
                      </a:lnTo>
                      <a:lnTo>
                        <a:pt x="4428" y="1728"/>
                      </a:lnTo>
                      <a:lnTo>
                        <a:pt x="4455" y="1728"/>
                      </a:lnTo>
                      <a:lnTo>
                        <a:pt x="4482" y="1737"/>
                      </a:lnTo>
                      <a:lnTo>
                        <a:pt x="4509" y="1737"/>
                      </a:lnTo>
                      <a:lnTo>
                        <a:pt x="4536" y="1737"/>
                      </a:lnTo>
                      <a:lnTo>
                        <a:pt x="4563" y="1746"/>
                      </a:lnTo>
                      <a:lnTo>
                        <a:pt x="4590" y="1746"/>
                      </a:lnTo>
                      <a:lnTo>
                        <a:pt x="4617" y="1746"/>
                      </a:lnTo>
                      <a:lnTo>
                        <a:pt x="4644" y="1746"/>
                      </a:lnTo>
                      <a:lnTo>
                        <a:pt x="4671" y="1746"/>
                      </a:lnTo>
                      <a:lnTo>
                        <a:pt x="4698" y="1746"/>
                      </a:lnTo>
                      <a:lnTo>
                        <a:pt x="4725" y="1746"/>
                      </a:lnTo>
                      <a:lnTo>
                        <a:pt x="4752" y="1746"/>
                      </a:lnTo>
                      <a:lnTo>
                        <a:pt x="4752" y="1719"/>
                      </a:lnTo>
                      <a:lnTo>
                        <a:pt x="4752" y="1692"/>
                      </a:lnTo>
                      <a:lnTo>
                        <a:pt x="4752" y="1665"/>
                      </a:lnTo>
                      <a:lnTo>
                        <a:pt x="4752" y="1638"/>
                      </a:lnTo>
                      <a:lnTo>
                        <a:pt x="4752" y="1611"/>
                      </a:lnTo>
                      <a:lnTo>
                        <a:pt x="4752" y="1584"/>
                      </a:lnTo>
                      <a:lnTo>
                        <a:pt x="4752" y="1557"/>
                      </a:lnTo>
                      <a:lnTo>
                        <a:pt x="4752" y="1530"/>
                      </a:lnTo>
                      <a:lnTo>
                        <a:pt x="4752" y="1485"/>
                      </a:lnTo>
                      <a:lnTo>
                        <a:pt x="4752" y="1440"/>
                      </a:lnTo>
                      <a:lnTo>
                        <a:pt x="4752" y="1386"/>
                      </a:lnTo>
                      <a:lnTo>
                        <a:pt x="4752" y="1332"/>
                      </a:lnTo>
                      <a:lnTo>
                        <a:pt x="4752" y="1287"/>
                      </a:lnTo>
                      <a:lnTo>
                        <a:pt x="4779" y="1260"/>
                      </a:lnTo>
                      <a:lnTo>
                        <a:pt x="4779" y="1224"/>
                      </a:lnTo>
                      <a:lnTo>
                        <a:pt x="4779" y="1179"/>
                      </a:lnTo>
                      <a:lnTo>
                        <a:pt x="4815" y="1143"/>
                      </a:lnTo>
                      <a:lnTo>
                        <a:pt x="4788" y="1143"/>
                      </a:lnTo>
                      <a:lnTo>
                        <a:pt x="4761" y="1143"/>
                      </a:lnTo>
                      <a:lnTo>
                        <a:pt x="4761" y="1116"/>
                      </a:lnTo>
                      <a:lnTo>
                        <a:pt x="4761" y="1089"/>
                      </a:lnTo>
                      <a:lnTo>
                        <a:pt x="4761" y="1062"/>
                      </a:lnTo>
                      <a:lnTo>
                        <a:pt x="4761" y="1035"/>
                      </a:lnTo>
                      <a:lnTo>
                        <a:pt x="4761" y="1008"/>
                      </a:lnTo>
                      <a:lnTo>
                        <a:pt x="4761" y="981"/>
                      </a:lnTo>
                      <a:lnTo>
                        <a:pt x="4761" y="936"/>
                      </a:lnTo>
                      <a:lnTo>
                        <a:pt x="4761" y="891"/>
                      </a:lnTo>
                      <a:lnTo>
                        <a:pt x="4761" y="846"/>
                      </a:lnTo>
                      <a:lnTo>
                        <a:pt x="4734" y="819"/>
                      </a:lnTo>
                      <a:lnTo>
                        <a:pt x="4734" y="792"/>
                      </a:lnTo>
                      <a:lnTo>
                        <a:pt x="4734" y="765"/>
                      </a:lnTo>
                      <a:lnTo>
                        <a:pt x="4734" y="729"/>
                      </a:lnTo>
                      <a:lnTo>
                        <a:pt x="4734" y="639"/>
                      </a:lnTo>
                      <a:lnTo>
                        <a:pt x="4734" y="585"/>
                      </a:lnTo>
                      <a:lnTo>
                        <a:pt x="4734" y="558"/>
                      </a:lnTo>
                      <a:lnTo>
                        <a:pt x="4734" y="531"/>
                      </a:lnTo>
                      <a:lnTo>
                        <a:pt x="4734" y="495"/>
                      </a:lnTo>
                      <a:lnTo>
                        <a:pt x="4734" y="468"/>
                      </a:lnTo>
                      <a:lnTo>
                        <a:pt x="4734" y="441"/>
                      </a:lnTo>
                      <a:lnTo>
                        <a:pt x="4734" y="414"/>
                      </a:lnTo>
                      <a:lnTo>
                        <a:pt x="4734" y="387"/>
                      </a:lnTo>
                      <a:lnTo>
                        <a:pt x="4734" y="360"/>
                      </a:lnTo>
                      <a:lnTo>
                        <a:pt x="4734" y="333"/>
                      </a:lnTo>
                      <a:lnTo>
                        <a:pt x="4734" y="306"/>
                      </a:lnTo>
                      <a:lnTo>
                        <a:pt x="4734" y="234"/>
                      </a:lnTo>
                      <a:lnTo>
                        <a:pt x="4734" y="207"/>
                      </a:lnTo>
                      <a:lnTo>
                        <a:pt x="4734" y="180"/>
                      </a:lnTo>
                      <a:lnTo>
                        <a:pt x="4734" y="153"/>
                      </a:lnTo>
                      <a:lnTo>
                        <a:pt x="4734" y="126"/>
                      </a:lnTo>
                      <a:lnTo>
                        <a:pt x="4734" y="81"/>
                      </a:lnTo>
                      <a:lnTo>
                        <a:pt x="4707" y="54"/>
                      </a:lnTo>
                      <a:lnTo>
                        <a:pt x="4707" y="27"/>
                      </a:lnTo>
                      <a:lnTo>
                        <a:pt x="4662" y="27"/>
                      </a:lnTo>
                      <a:lnTo>
                        <a:pt x="4617" y="27"/>
                      </a:lnTo>
                      <a:lnTo>
                        <a:pt x="4572" y="27"/>
                      </a:lnTo>
                      <a:lnTo>
                        <a:pt x="4545" y="0"/>
                      </a:lnTo>
                      <a:lnTo>
                        <a:pt x="4518" y="0"/>
                      </a:lnTo>
                      <a:lnTo>
                        <a:pt x="4491" y="0"/>
                      </a:lnTo>
                      <a:lnTo>
                        <a:pt x="4464" y="0"/>
                      </a:lnTo>
                      <a:lnTo>
                        <a:pt x="4428" y="0"/>
                      </a:lnTo>
                      <a:lnTo>
                        <a:pt x="4401" y="0"/>
                      </a:lnTo>
                      <a:lnTo>
                        <a:pt x="4374" y="0"/>
                      </a:lnTo>
                      <a:lnTo>
                        <a:pt x="4347" y="0"/>
                      </a:lnTo>
                      <a:lnTo>
                        <a:pt x="4320" y="0"/>
                      </a:lnTo>
                      <a:lnTo>
                        <a:pt x="4293" y="0"/>
                      </a:lnTo>
                      <a:lnTo>
                        <a:pt x="4257" y="0"/>
                      </a:lnTo>
                      <a:lnTo>
                        <a:pt x="4230" y="0"/>
                      </a:lnTo>
                      <a:lnTo>
                        <a:pt x="4203" y="0"/>
                      </a:lnTo>
                      <a:lnTo>
                        <a:pt x="4176" y="0"/>
                      </a:lnTo>
                      <a:lnTo>
                        <a:pt x="4131" y="0"/>
                      </a:lnTo>
                      <a:lnTo>
                        <a:pt x="4077" y="0"/>
                      </a:lnTo>
                      <a:lnTo>
                        <a:pt x="4050" y="27"/>
                      </a:lnTo>
                      <a:lnTo>
                        <a:pt x="4023" y="27"/>
                      </a:lnTo>
                      <a:lnTo>
                        <a:pt x="3996" y="27"/>
                      </a:lnTo>
                      <a:lnTo>
                        <a:pt x="3969" y="27"/>
                      </a:lnTo>
                      <a:lnTo>
                        <a:pt x="3942" y="27"/>
                      </a:lnTo>
                      <a:lnTo>
                        <a:pt x="3915" y="27"/>
                      </a:lnTo>
                      <a:lnTo>
                        <a:pt x="3888" y="27"/>
                      </a:lnTo>
                      <a:lnTo>
                        <a:pt x="3861" y="27"/>
                      </a:lnTo>
                      <a:lnTo>
                        <a:pt x="3807" y="27"/>
                      </a:lnTo>
                      <a:lnTo>
                        <a:pt x="3771" y="27"/>
                      </a:lnTo>
                      <a:lnTo>
                        <a:pt x="3744" y="27"/>
                      </a:lnTo>
                      <a:lnTo>
                        <a:pt x="3717" y="27"/>
                      </a:lnTo>
                      <a:lnTo>
                        <a:pt x="3681" y="27"/>
                      </a:lnTo>
                      <a:lnTo>
                        <a:pt x="3645" y="27"/>
                      </a:lnTo>
                      <a:lnTo>
                        <a:pt x="3618" y="27"/>
                      </a:lnTo>
                      <a:lnTo>
                        <a:pt x="3591" y="27"/>
                      </a:lnTo>
                      <a:lnTo>
                        <a:pt x="3564" y="27"/>
                      </a:lnTo>
                      <a:lnTo>
                        <a:pt x="3537" y="27"/>
                      </a:lnTo>
                      <a:lnTo>
                        <a:pt x="3510" y="27"/>
                      </a:lnTo>
                      <a:lnTo>
                        <a:pt x="3483" y="27"/>
                      </a:lnTo>
                      <a:lnTo>
                        <a:pt x="3456" y="27"/>
                      </a:lnTo>
                      <a:lnTo>
                        <a:pt x="3429" y="27"/>
                      </a:lnTo>
                      <a:lnTo>
                        <a:pt x="3402" y="27"/>
                      </a:lnTo>
                      <a:lnTo>
                        <a:pt x="3357" y="27"/>
                      </a:lnTo>
                      <a:lnTo>
                        <a:pt x="3303" y="27"/>
                      </a:lnTo>
                      <a:lnTo>
                        <a:pt x="3258" y="27"/>
                      </a:lnTo>
                      <a:lnTo>
                        <a:pt x="3213" y="27"/>
                      </a:lnTo>
                      <a:lnTo>
                        <a:pt x="3132" y="27"/>
                      </a:lnTo>
                      <a:lnTo>
                        <a:pt x="3105" y="27"/>
                      </a:lnTo>
                      <a:lnTo>
                        <a:pt x="3078" y="27"/>
                      </a:lnTo>
                      <a:lnTo>
                        <a:pt x="3051" y="27"/>
                      </a:lnTo>
                      <a:lnTo>
                        <a:pt x="3024" y="27"/>
                      </a:lnTo>
                      <a:lnTo>
                        <a:pt x="2979" y="27"/>
                      </a:lnTo>
                      <a:lnTo>
                        <a:pt x="2952" y="0"/>
                      </a:lnTo>
                      <a:lnTo>
                        <a:pt x="2916" y="0"/>
                      </a:lnTo>
                      <a:lnTo>
                        <a:pt x="2889" y="0"/>
                      </a:lnTo>
                      <a:lnTo>
                        <a:pt x="2817" y="0"/>
                      </a:lnTo>
                      <a:lnTo>
                        <a:pt x="2781" y="0"/>
                      </a:lnTo>
                      <a:lnTo>
                        <a:pt x="2736" y="0"/>
                      </a:lnTo>
                      <a:lnTo>
                        <a:pt x="2691" y="0"/>
                      </a:lnTo>
                      <a:lnTo>
                        <a:pt x="2646" y="0"/>
                      </a:lnTo>
                      <a:lnTo>
                        <a:pt x="2601" y="0"/>
                      </a:lnTo>
                      <a:lnTo>
                        <a:pt x="2556" y="0"/>
                      </a:lnTo>
                      <a:lnTo>
                        <a:pt x="2466" y="0"/>
                      </a:lnTo>
                      <a:lnTo>
                        <a:pt x="2421" y="0"/>
                      </a:lnTo>
                      <a:lnTo>
                        <a:pt x="2376" y="0"/>
                      </a:lnTo>
                      <a:lnTo>
                        <a:pt x="2331" y="0"/>
                      </a:lnTo>
                      <a:lnTo>
                        <a:pt x="2286" y="0"/>
                      </a:lnTo>
                      <a:lnTo>
                        <a:pt x="2241" y="0"/>
                      </a:lnTo>
                      <a:lnTo>
                        <a:pt x="2196" y="0"/>
                      </a:lnTo>
                      <a:lnTo>
                        <a:pt x="2160" y="0"/>
                      </a:lnTo>
                      <a:lnTo>
                        <a:pt x="2124" y="0"/>
                      </a:lnTo>
                      <a:lnTo>
                        <a:pt x="2097" y="0"/>
                      </a:lnTo>
                      <a:lnTo>
                        <a:pt x="2070" y="0"/>
                      </a:lnTo>
                      <a:lnTo>
                        <a:pt x="2043" y="0"/>
                      </a:lnTo>
                      <a:lnTo>
                        <a:pt x="2016" y="0"/>
                      </a:lnTo>
                      <a:lnTo>
                        <a:pt x="1989" y="0"/>
                      </a:lnTo>
                      <a:lnTo>
                        <a:pt x="1962" y="0"/>
                      </a:lnTo>
                      <a:lnTo>
                        <a:pt x="1935" y="0"/>
                      </a:lnTo>
                      <a:lnTo>
                        <a:pt x="1899" y="0"/>
                      </a:lnTo>
                      <a:lnTo>
                        <a:pt x="1872" y="0"/>
                      </a:lnTo>
                      <a:lnTo>
                        <a:pt x="1845" y="0"/>
                      </a:lnTo>
                      <a:lnTo>
                        <a:pt x="1818" y="0"/>
                      </a:lnTo>
                      <a:lnTo>
                        <a:pt x="1782" y="0"/>
                      </a:lnTo>
                      <a:lnTo>
                        <a:pt x="1755" y="0"/>
                      </a:lnTo>
                      <a:lnTo>
                        <a:pt x="1683" y="0"/>
                      </a:lnTo>
                      <a:lnTo>
                        <a:pt x="1656" y="0"/>
                      </a:lnTo>
                      <a:lnTo>
                        <a:pt x="1620" y="0"/>
                      </a:lnTo>
                      <a:lnTo>
                        <a:pt x="1584" y="0"/>
                      </a:lnTo>
                      <a:lnTo>
                        <a:pt x="1557" y="0"/>
                      </a:lnTo>
                      <a:lnTo>
                        <a:pt x="1530" y="0"/>
                      </a:lnTo>
                      <a:lnTo>
                        <a:pt x="1503" y="0"/>
                      </a:lnTo>
                      <a:lnTo>
                        <a:pt x="1467" y="0"/>
                      </a:lnTo>
                      <a:lnTo>
                        <a:pt x="1395" y="0"/>
                      </a:lnTo>
                      <a:lnTo>
                        <a:pt x="1368" y="0"/>
                      </a:lnTo>
                      <a:lnTo>
                        <a:pt x="1305" y="0"/>
                      </a:lnTo>
                      <a:lnTo>
                        <a:pt x="1278" y="0"/>
                      </a:lnTo>
                      <a:lnTo>
                        <a:pt x="1251" y="0"/>
                      </a:lnTo>
                      <a:lnTo>
                        <a:pt x="1224" y="0"/>
                      </a:lnTo>
                      <a:lnTo>
                        <a:pt x="1197" y="0"/>
                      </a:lnTo>
                      <a:lnTo>
                        <a:pt x="1170" y="0"/>
                      </a:lnTo>
                      <a:lnTo>
                        <a:pt x="1143" y="0"/>
                      </a:lnTo>
                      <a:lnTo>
                        <a:pt x="1116" y="0"/>
                      </a:lnTo>
                      <a:lnTo>
                        <a:pt x="1080" y="0"/>
                      </a:lnTo>
                      <a:lnTo>
                        <a:pt x="1053" y="0"/>
                      </a:lnTo>
                      <a:lnTo>
                        <a:pt x="1026" y="0"/>
                      </a:lnTo>
                      <a:lnTo>
                        <a:pt x="999" y="0"/>
                      </a:lnTo>
                      <a:lnTo>
                        <a:pt x="972" y="0"/>
                      </a:lnTo>
                      <a:lnTo>
                        <a:pt x="945" y="0"/>
                      </a:lnTo>
                      <a:lnTo>
                        <a:pt x="918" y="0"/>
                      </a:lnTo>
                      <a:lnTo>
                        <a:pt x="891" y="0"/>
                      </a:lnTo>
                      <a:lnTo>
                        <a:pt x="864" y="0"/>
                      </a:lnTo>
                      <a:lnTo>
                        <a:pt x="837" y="0"/>
                      </a:lnTo>
                      <a:lnTo>
                        <a:pt x="810" y="0"/>
                      </a:lnTo>
                      <a:lnTo>
                        <a:pt x="783" y="0"/>
                      </a:lnTo>
                      <a:lnTo>
                        <a:pt x="756" y="0"/>
                      </a:lnTo>
                      <a:lnTo>
                        <a:pt x="729" y="0"/>
                      </a:lnTo>
                      <a:lnTo>
                        <a:pt x="702" y="0"/>
                      </a:lnTo>
                      <a:lnTo>
                        <a:pt x="675" y="0"/>
                      </a:lnTo>
                      <a:lnTo>
                        <a:pt x="648" y="0"/>
                      </a:lnTo>
                      <a:lnTo>
                        <a:pt x="621" y="0"/>
                      </a:lnTo>
                      <a:lnTo>
                        <a:pt x="576" y="0"/>
                      </a:lnTo>
                      <a:lnTo>
                        <a:pt x="531" y="0"/>
                      </a:lnTo>
                      <a:lnTo>
                        <a:pt x="486" y="0"/>
                      </a:lnTo>
                      <a:lnTo>
                        <a:pt x="441" y="0"/>
                      </a:lnTo>
                      <a:lnTo>
                        <a:pt x="396" y="0"/>
                      </a:lnTo>
                      <a:lnTo>
                        <a:pt x="351" y="0"/>
                      </a:lnTo>
                      <a:lnTo>
                        <a:pt x="306" y="0"/>
                      </a:lnTo>
                      <a:lnTo>
                        <a:pt x="261" y="0"/>
                      </a:lnTo>
                      <a:lnTo>
                        <a:pt x="216" y="0"/>
                      </a:lnTo>
                      <a:lnTo>
                        <a:pt x="171" y="0"/>
                      </a:lnTo>
                      <a:lnTo>
                        <a:pt x="126" y="0"/>
                      </a:lnTo>
                      <a:lnTo>
                        <a:pt x="81" y="0"/>
                      </a:lnTo>
                      <a:lnTo>
                        <a:pt x="36" y="0"/>
                      </a:lnTo>
                      <a:lnTo>
                        <a:pt x="9" y="0"/>
                      </a:lnTo>
                      <a:lnTo>
                        <a:pt x="0" y="18"/>
                      </a:lnTo>
                    </a:path>
                  </a:pathLst>
                </a:custGeom>
                <a:solidFill>
                  <a:srgbClr val="00DFCA"/>
                </a:solidFill>
                <a:ln w="50800" cap="rnd" cmpd="sng">
                  <a:solidFill>
                    <a:srgbClr val="00DFC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5481" name="Group 425">
                  <a:extLst>
                    <a:ext uri="{FF2B5EF4-FFF2-40B4-BE49-F238E27FC236}">
                      <a16:creationId xmlns:a16="http://schemas.microsoft.com/office/drawing/2014/main" id="{329CC8BE-B3B8-E040-E673-B110464A99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5" y="1353"/>
                  <a:ext cx="4506" cy="1085"/>
                  <a:chOff x="675" y="1353"/>
                  <a:chExt cx="4506" cy="1085"/>
                </a:xfrm>
              </p:grpSpPr>
              <p:sp>
                <p:nvSpPr>
                  <p:cNvPr id="45332" name="Rectangle 276">
                    <a:extLst>
                      <a:ext uri="{FF2B5EF4-FFF2-40B4-BE49-F238E27FC236}">
                        <a16:creationId xmlns:a16="http://schemas.microsoft.com/office/drawing/2014/main" id="{06FCAA52-214C-30A0-F059-C031A68723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75" y="2110"/>
                    <a:ext cx="1150" cy="3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alt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Variability</a:t>
                    </a:r>
                  </a:p>
                </p:txBody>
              </p:sp>
              <p:grpSp>
                <p:nvGrpSpPr>
                  <p:cNvPr id="45348" name="Group 292">
                    <a:extLst>
                      <a:ext uri="{FF2B5EF4-FFF2-40B4-BE49-F238E27FC236}">
                        <a16:creationId xmlns:a16="http://schemas.microsoft.com/office/drawing/2014/main" id="{1FA2E5EB-D9DF-59DB-F7AD-4ACC08DF6B5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166" y="1610"/>
                    <a:ext cx="2015" cy="566"/>
                    <a:chOff x="3166" y="1610"/>
                    <a:chExt cx="2015" cy="566"/>
                  </a:xfrm>
                </p:grpSpPr>
                <p:sp>
                  <p:nvSpPr>
                    <p:cNvPr id="45333" name="Freeform 277">
                      <a:extLst>
                        <a:ext uri="{FF2B5EF4-FFF2-40B4-BE49-F238E27FC236}">
                          <a16:creationId xmlns:a16="http://schemas.microsoft.com/office/drawing/2014/main" id="{92499D98-8358-3EE3-9397-43B637E1B71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676" y="1980"/>
                      <a:ext cx="236" cy="152"/>
                    </a:xfrm>
                    <a:custGeom>
                      <a:avLst/>
                      <a:gdLst>
                        <a:gd name="T0" fmla="*/ 0 w 236"/>
                        <a:gd name="T1" fmla="*/ 0 h 152"/>
                        <a:gd name="T2" fmla="*/ 8 w 236"/>
                        <a:gd name="T3" fmla="*/ 15 h 152"/>
                        <a:gd name="T4" fmla="*/ 20 w 236"/>
                        <a:gd name="T5" fmla="*/ 31 h 152"/>
                        <a:gd name="T6" fmla="*/ 34 w 236"/>
                        <a:gd name="T7" fmla="*/ 47 h 152"/>
                        <a:gd name="T8" fmla="*/ 48 w 236"/>
                        <a:gd name="T9" fmla="*/ 61 h 152"/>
                        <a:gd name="T10" fmla="*/ 66 w 236"/>
                        <a:gd name="T11" fmla="*/ 78 h 152"/>
                        <a:gd name="T12" fmla="*/ 85 w 236"/>
                        <a:gd name="T13" fmla="*/ 94 h 152"/>
                        <a:gd name="T14" fmla="*/ 99 w 236"/>
                        <a:gd name="T15" fmla="*/ 107 h 152"/>
                        <a:gd name="T16" fmla="*/ 115 w 236"/>
                        <a:gd name="T17" fmla="*/ 118 h 152"/>
                        <a:gd name="T18" fmla="*/ 132 w 236"/>
                        <a:gd name="T19" fmla="*/ 127 h 152"/>
                        <a:gd name="T20" fmla="*/ 151 w 236"/>
                        <a:gd name="T21" fmla="*/ 135 h 152"/>
                        <a:gd name="T22" fmla="*/ 169 w 236"/>
                        <a:gd name="T23" fmla="*/ 142 h 152"/>
                        <a:gd name="T24" fmla="*/ 188 w 236"/>
                        <a:gd name="T25" fmla="*/ 147 h 152"/>
                        <a:gd name="T26" fmla="*/ 208 w 236"/>
                        <a:gd name="T27" fmla="*/ 150 h 152"/>
                        <a:gd name="T28" fmla="*/ 226 w 236"/>
                        <a:gd name="T29" fmla="*/ 151 h 152"/>
                        <a:gd name="T30" fmla="*/ 235 w 236"/>
                        <a:gd name="T31" fmla="*/ 149 h 152"/>
                        <a:gd name="T32" fmla="*/ 224 w 236"/>
                        <a:gd name="T33" fmla="*/ 139 h 152"/>
                        <a:gd name="T34" fmla="*/ 211 w 236"/>
                        <a:gd name="T35" fmla="*/ 125 h 152"/>
                        <a:gd name="T36" fmla="*/ 198 w 236"/>
                        <a:gd name="T37" fmla="*/ 112 h 152"/>
                        <a:gd name="T38" fmla="*/ 185 w 236"/>
                        <a:gd name="T39" fmla="*/ 97 h 152"/>
                        <a:gd name="T40" fmla="*/ 174 w 236"/>
                        <a:gd name="T41" fmla="*/ 81 h 152"/>
                        <a:gd name="T42" fmla="*/ 164 w 236"/>
                        <a:gd name="T43" fmla="*/ 67 h 152"/>
                        <a:gd name="T44" fmla="*/ 159 w 236"/>
                        <a:gd name="T45" fmla="*/ 53 h 152"/>
                        <a:gd name="T46" fmla="*/ 152 w 236"/>
                        <a:gd name="T47" fmla="*/ 31 h 152"/>
                        <a:gd name="T48" fmla="*/ 152 w 236"/>
                        <a:gd name="T49" fmla="*/ 14 h 152"/>
                        <a:gd name="T50" fmla="*/ 152 w 236"/>
                        <a:gd name="T51" fmla="*/ 2 h 152"/>
                        <a:gd name="T52" fmla="*/ 0 w 236"/>
                        <a:gd name="T53" fmla="*/ 0 h 1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</a:cxnLst>
                      <a:rect l="0" t="0" r="r" b="b"/>
                      <a:pathLst>
                        <a:path w="236" h="152">
                          <a:moveTo>
                            <a:pt x="0" y="0"/>
                          </a:moveTo>
                          <a:lnTo>
                            <a:pt x="8" y="15"/>
                          </a:lnTo>
                          <a:lnTo>
                            <a:pt x="20" y="31"/>
                          </a:lnTo>
                          <a:lnTo>
                            <a:pt x="34" y="47"/>
                          </a:lnTo>
                          <a:lnTo>
                            <a:pt x="48" y="61"/>
                          </a:lnTo>
                          <a:lnTo>
                            <a:pt x="66" y="78"/>
                          </a:lnTo>
                          <a:lnTo>
                            <a:pt x="85" y="94"/>
                          </a:lnTo>
                          <a:lnTo>
                            <a:pt x="99" y="107"/>
                          </a:lnTo>
                          <a:lnTo>
                            <a:pt x="115" y="118"/>
                          </a:lnTo>
                          <a:lnTo>
                            <a:pt x="132" y="127"/>
                          </a:lnTo>
                          <a:lnTo>
                            <a:pt x="151" y="135"/>
                          </a:lnTo>
                          <a:lnTo>
                            <a:pt x="169" y="142"/>
                          </a:lnTo>
                          <a:lnTo>
                            <a:pt x="188" y="147"/>
                          </a:lnTo>
                          <a:lnTo>
                            <a:pt x="208" y="150"/>
                          </a:lnTo>
                          <a:lnTo>
                            <a:pt x="226" y="151"/>
                          </a:lnTo>
                          <a:lnTo>
                            <a:pt x="235" y="149"/>
                          </a:lnTo>
                          <a:lnTo>
                            <a:pt x="224" y="139"/>
                          </a:lnTo>
                          <a:lnTo>
                            <a:pt x="211" y="125"/>
                          </a:lnTo>
                          <a:lnTo>
                            <a:pt x="198" y="112"/>
                          </a:lnTo>
                          <a:lnTo>
                            <a:pt x="185" y="97"/>
                          </a:lnTo>
                          <a:lnTo>
                            <a:pt x="174" y="81"/>
                          </a:lnTo>
                          <a:lnTo>
                            <a:pt x="164" y="67"/>
                          </a:lnTo>
                          <a:lnTo>
                            <a:pt x="159" y="53"/>
                          </a:lnTo>
                          <a:lnTo>
                            <a:pt x="152" y="31"/>
                          </a:lnTo>
                          <a:lnTo>
                            <a:pt x="152" y="14"/>
                          </a:lnTo>
                          <a:lnTo>
                            <a:pt x="152" y="2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60608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34" name="Freeform 278">
                      <a:extLst>
                        <a:ext uri="{FF2B5EF4-FFF2-40B4-BE49-F238E27FC236}">
                          <a16:creationId xmlns:a16="http://schemas.microsoft.com/office/drawing/2014/main" id="{9ADE9ECD-C6D8-5576-989B-CA132051E81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66" y="1610"/>
                      <a:ext cx="2015" cy="491"/>
                    </a:xfrm>
                    <a:custGeom>
                      <a:avLst/>
                      <a:gdLst>
                        <a:gd name="T0" fmla="*/ 22 w 2015"/>
                        <a:gd name="T1" fmla="*/ 292 h 491"/>
                        <a:gd name="T2" fmla="*/ 83 w 2015"/>
                        <a:gd name="T3" fmla="*/ 272 h 491"/>
                        <a:gd name="T4" fmla="*/ 176 w 2015"/>
                        <a:gd name="T5" fmla="*/ 248 h 491"/>
                        <a:gd name="T6" fmla="*/ 275 w 2015"/>
                        <a:gd name="T7" fmla="*/ 231 h 491"/>
                        <a:gd name="T8" fmla="*/ 373 w 2015"/>
                        <a:gd name="T9" fmla="*/ 215 h 491"/>
                        <a:gd name="T10" fmla="*/ 472 w 2015"/>
                        <a:gd name="T11" fmla="*/ 200 h 491"/>
                        <a:gd name="T12" fmla="*/ 554 w 2015"/>
                        <a:gd name="T13" fmla="*/ 186 h 491"/>
                        <a:gd name="T14" fmla="*/ 602 w 2015"/>
                        <a:gd name="T15" fmla="*/ 164 h 491"/>
                        <a:gd name="T16" fmla="*/ 649 w 2015"/>
                        <a:gd name="T17" fmla="*/ 125 h 491"/>
                        <a:gd name="T18" fmla="*/ 718 w 2015"/>
                        <a:gd name="T19" fmla="*/ 68 h 491"/>
                        <a:gd name="T20" fmla="*/ 789 w 2015"/>
                        <a:gd name="T21" fmla="*/ 17 h 491"/>
                        <a:gd name="T22" fmla="*/ 838 w 2015"/>
                        <a:gd name="T23" fmla="*/ 59 h 491"/>
                        <a:gd name="T24" fmla="*/ 867 w 2015"/>
                        <a:gd name="T25" fmla="*/ 145 h 491"/>
                        <a:gd name="T26" fmla="*/ 885 w 2015"/>
                        <a:gd name="T27" fmla="*/ 179 h 491"/>
                        <a:gd name="T28" fmla="*/ 1001 w 2015"/>
                        <a:gd name="T29" fmla="*/ 196 h 491"/>
                        <a:gd name="T30" fmla="*/ 1119 w 2015"/>
                        <a:gd name="T31" fmla="*/ 214 h 491"/>
                        <a:gd name="T32" fmla="*/ 1207 w 2015"/>
                        <a:gd name="T33" fmla="*/ 214 h 491"/>
                        <a:gd name="T34" fmla="*/ 1301 w 2015"/>
                        <a:gd name="T35" fmla="*/ 198 h 491"/>
                        <a:gd name="T36" fmla="*/ 1373 w 2015"/>
                        <a:gd name="T37" fmla="*/ 239 h 491"/>
                        <a:gd name="T38" fmla="*/ 1443 w 2015"/>
                        <a:gd name="T39" fmla="*/ 257 h 491"/>
                        <a:gd name="T40" fmla="*/ 1533 w 2015"/>
                        <a:gd name="T41" fmla="*/ 256 h 491"/>
                        <a:gd name="T42" fmla="*/ 1627 w 2015"/>
                        <a:gd name="T43" fmla="*/ 226 h 491"/>
                        <a:gd name="T44" fmla="*/ 1731 w 2015"/>
                        <a:gd name="T45" fmla="*/ 154 h 491"/>
                        <a:gd name="T46" fmla="*/ 1854 w 2015"/>
                        <a:gd name="T47" fmla="*/ 70 h 491"/>
                        <a:gd name="T48" fmla="*/ 1976 w 2015"/>
                        <a:gd name="T49" fmla="*/ 37 h 491"/>
                        <a:gd name="T50" fmla="*/ 1981 w 2015"/>
                        <a:gd name="T51" fmla="*/ 65 h 491"/>
                        <a:gd name="T52" fmla="*/ 1923 w 2015"/>
                        <a:gd name="T53" fmla="*/ 125 h 491"/>
                        <a:gd name="T54" fmla="*/ 1854 w 2015"/>
                        <a:gd name="T55" fmla="*/ 184 h 491"/>
                        <a:gd name="T56" fmla="*/ 1810 w 2015"/>
                        <a:gd name="T57" fmla="*/ 243 h 491"/>
                        <a:gd name="T58" fmla="*/ 1810 w 2015"/>
                        <a:gd name="T59" fmla="*/ 304 h 491"/>
                        <a:gd name="T60" fmla="*/ 1858 w 2015"/>
                        <a:gd name="T61" fmla="*/ 367 h 491"/>
                        <a:gd name="T62" fmla="*/ 1919 w 2015"/>
                        <a:gd name="T63" fmla="*/ 415 h 491"/>
                        <a:gd name="T64" fmla="*/ 1974 w 2015"/>
                        <a:gd name="T65" fmla="*/ 453 h 491"/>
                        <a:gd name="T66" fmla="*/ 1976 w 2015"/>
                        <a:gd name="T67" fmla="*/ 472 h 491"/>
                        <a:gd name="T68" fmla="*/ 1900 w 2015"/>
                        <a:gd name="T69" fmla="*/ 470 h 491"/>
                        <a:gd name="T70" fmla="*/ 1832 w 2015"/>
                        <a:gd name="T71" fmla="*/ 456 h 491"/>
                        <a:gd name="T72" fmla="*/ 1768 w 2015"/>
                        <a:gd name="T73" fmla="*/ 428 h 491"/>
                        <a:gd name="T74" fmla="*/ 1662 w 2015"/>
                        <a:gd name="T75" fmla="*/ 373 h 491"/>
                        <a:gd name="T76" fmla="*/ 1533 w 2015"/>
                        <a:gd name="T77" fmla="*/ 365 h 491"/>
                        <a:gd name="T78" fmla="*/ 1375 w 2015"/>
                        <a:gd name="T79" fmla="*/ 380 h 491"/>
                        <a:gd name="T80" fmla="*/ 1276 w 2015"/>
                        <a:gd name="T81" fmla="*/ 413 h 491"/>
                        <a:gd name="T82" fmla="*/ 1243 w 2015"/>
                        <a:gd name="T83" fmla="*/ 451 h 491"/>
                        <a:gd name="T84" fmla="*/ 1103 w 2015"/>
                        <a:gd name="T85" fmla="*/ 447 h 491"/>
                        <a:gd name="T86" fmla="*/ 985 w 2015"/>
                        <a:gd name="T87" fmla="*/ 478 h 491"/>
                        <a:gd name="T88" fmla="*/ 545 w 2015"/>
                        <a:gd name="T89" fmla="*/ 490 h 491"/>
                        <a:gd name="T90" fmla="*/ 294 w 2015"/>
                        <a:gd name="T91" fmla="*/ 469 h 491"/>
                        <a:gd name="T92" fmla="*/ 73 w 2015"/>
                        <a:gd name="T93" fmla="*/ 408 h 491"/>
                        <a:gd name="T94" fmla="*/ 73 w 2015"/>
                        <a:gd name="T95" fmla="*/ 376 h 491"/>
                        <a:gd name="T96" fmla="*/ 23 w 2015"/>
                        <a:gd name="T97" fmla="*/ 338 h 491"/>
                        <a:gd name="T98" fmla="*/ 4 w 2015"/>
                        <a:gd name="T99" fmla="*/ 312 h 4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</a:cxnLst>
                      <a:rect l="0" t="0" r="r" b="b"/>
                      <a:pathLst>
                        <a:path w="2015" h="491">
                          <a:moveTo>
                            <a:pt x="0" y="304"/>
                          </a:moveTo>
                          <a:lnTo>
                            <a:pt x="7" y="299"/>
                          </a:lnTo>
                          <a:lnTo>
                            <a:pt x="22" y="292"/>
                          </a:lnTo>
                          <a:lnTo>
                            <a:pt x="46" y="284"/>
                          </a:lnTo>
                          <a:lnTo>
                            <a:pt x="63" y="278"/>
                          </a:lnTo>
                          <a:lnTo>
                            <a:pt x="83" y="272"/>
                          </a:lnTo>
                          <a:lnTo>
                            <a:pt x="115" y="263"/>
                          </a:lnTo>
                          <a:lnTo>
                            <a:pt x="147" y="255"/>
                          </a:lnTo>
                          <a:lnTo>
                            <a:pt x="176" y="248"/>
                          </a:lnTo>
                          <a:lnTo>
                            <a:pt x="207" y="242"/>
                          </a:lnTo>
                          <a:lnTo>
                            <a:pt x="239" y="236"/>
                          </a:lnTo>
                          <a:lnTo>
                            <a:pt x="275" y="231"/>
                          </a:lnTo>
                          <a:lnTo>
                            <a:pt x="310" y="225"/>
                          </a:lnTo>
                          <a:lnTo>
                            <a:pt x="341" y="220"/>
                          </a:lnTo>
                          <a:lnTo>
                            <a:pt x="373" y="215"/>
                          </a:lnTo>
                          <a:lnTo>
                            <a:pt x="400" y="211"/>
                          </a:lnTo>
                          <a:lnTo>
                            <a:pt x="440" y="204"/>
                          </a:lnTo>
                          <a:lnTo>
                            <a:pt x="472" y="200"/>
                          </a:lnTo>
                          <a:lnTo>
                            <a:pt x="503" y="195"/>
                          </a:lnTo>
                          <a:lnTo>
                            <a:pt x="530" y="192"/>
                          </a:lnTo>
                          <a:lnTo>
                            <a:pt x="554" y="186"/>
                          </a:lnTo>
                          <a:lnTo>
                            <a:pt x="574" y="179"/>
                          </a:lnTo>
                          <a:lnTo>
                            <a:pt x="588" y="173"/>
                          </a:lnTo>
                          <a:lnTo>
                            <a:pt x="602" y="164"/>
                          </a:lnTo>
                          <a:lnTo>
                            <a:pt x="616" y="153"/>
                          </a:lnTo>
                          <a:lnTo>
                            <a:pt x="631" y="140"/>
                          </a:lnTo>
                          <a:lnTo>
                            <a:pt x="649" y="125"/>
                          </a:lnTo>
                          <a:lnTo>
                            <a:pt x="671" y="105"/>
                          </a:lnTo>
                          <a:lnTo>
                            <a:pt x="693" y="87"/>
                          </a:lnTo>
                          <a:lnTo>
                            <a:pt x="718" y="68"/>
                          </a:lnTo>
                          <a:lnTo>
                            <a:pt x="739" y="50"/>
                          </a:lnTo>
                          <a:lnTo>
                            <a:pt x="764" y="34"/>
                          </a:lnTo>
                          <a:lnTo>
                            <a:pt x="789" y="17"/>
                          </a:lnTo>
                          <a:lnTo>
                            <a:pt x="818" y="0"/>
                          </a:lnTo>
                          <a:lnTo>
                            <a:pt x="828" y="31"/>
                          </a:lnTo>
                          <a:lnTo>
                            <a:pt x="838" y="59"/>
                          </a:lnTo>
                          <a:lnTo>
                            <a:pt x="850" y="88"/>
                          </a:lnTo>
                          <a:lnTo>
                            <a:pt x="861" y="120"/>
                          </a:lnTo>
                          <a:lnTo>
                            <a:pt x="867" y="145"/>
                          </a:lnTo>
                          <a:lnTo>
                            <a:pt x="866" y="162"/>
                          </a:lnTo>
                          <a:lnTo>
                            <a:pt x="854" y="175"/>
                          </a:lnTo>
                          <a:lnTo>
                            <a:pt x="885" y="179"/>
                          </a:lnTo>
                          <a:lnTo>
                            <a:pt x="917" y="184"/>
                          </a:lnTo>
                          <a:lnTo>
                            <a:pt x="957" y="190"/>
                          </a:lnTo>
                          <a:lnTo>
                            <a:pt x="1001" y="196"/>
                          </a:lnTo>
                          <a:lnTo>
                            <a:pt x="1047" y="204"/>
                          </a:lnTo>
                          <a:lnTo>
                            <a:pt x="1082" y="209"/>
                          </a:lnTo>
                          <a:lnTo>
                            <a:pt x="1119" y="214"/>
                          </a:lnTo>
                          <a:lnTo>
                            <a:pt x="1154" y="217"/>
                          </a:lnTo>
                          <a:lnTo>
                            <a:pt x="1184" y="220"/>
                          </a:lnTo>
                          <a:lnTo>
                            <a:pt x="1207" y="214"/>
                          </a:lnTo>
                          <a:lnTo>
                            <a:pt x="1229" y="204"/>
                          </a:lnTo>
                          <a:lnTo>
                            <a:pt x="1251" y="192"/>
                          </a:lnTo>
                          <a:lnTo>
                            <a:pt x="1301" y="198"/>
                          </a:lnTo>
                          <a:lnTo>
                            <a:pt x="1355" y="209"/>
                          </a:lnTo>
                          <a:lnTo>
                            <a:pt x="1401" y="216"/>
                          </a:lnTo>
                          <a:lnTo>
                            <a:pt x="1373" y="239"/>
                          </a:lnTo>
                          <a:lnTo>
                            <a:pt x="1390" y="244"/>
                          </a:lnTo>
                          <a:lnTo>
                            <a:pt x="1416" y="251"/>
                          </a:lnTo>
                          <a:lnTo>
                            <a:pt x="1443" y="257"/>
                          </a:lnTo>
                          <a:lnTo>
                            <a:pt x="1475" y="261"/>
                          </a:lnTo>
                          <a:lnTo>
                            <a:pt x="1502" y="258"/>
                          </a:lnTo>
                          <a:lnTo>
                            <a:pt x="1533" y="256"/>
                          </a:lnTo>
                          <a:lnTo>
                            <a:pt x="1565" y="250"/>
                          </a:lnTo>
                          <a:lnTo>
                            <a:pt x="1597" y="242"/>
                          </a:lnTo>
                          <a:lnTo>
                            <a:pt x="1627" y="226"/>
                          </a:lnTo>
                          <a:lnTo>
                            <a:pt x="1667" y="204"/>
                          </a:lnTo>
                          <a:lnTo>
                            <a:pt x="1694" y="183"/>
                          </a:lnTo>
                          <a:lnTo>
                            <a:pt x="1731" y="154"/>
                          </a:lnTo>
                          <a:lnTo>
                            <a:pt x="1770" y="120"/>
                          </a:lnTo>
                          <a:lnTo>
                            <a:pt x="1816" y="92"/>
                          </a:lnTo>
                          <a:lnTo>
                            <a:pt x="1854" y="70"/>
                          </a:lnTo>
                          <a:lnTo>
                            <a:pt x="1893" y="53"/>
                          </a:lnTo>
                          <a:lnTo>
                            <a:pt x="1930" y="42"/>
                          </a:lnTo>
                          <a:lnTo>
                            <a:pt x="1976" y="37"/>
                          </a:lnTo>
                          <a:lnTo>
                            <a:pt x="2014" y="39"/>
                          </a:lnTo>
                          <a:lnTo>
                            <a:pt x="1995" y="53"/>
                          </a:lnTo>
                          <a:lnTo>
                            <a:pt x="1981" y="65"/>
                          </a:lnTo>
                          <a:lnTo>
                            <a:pt x="1974" y="75"/>
                          </a:lnTo>
                          <a:lnTo>
                            <a:pt x="1945" y="109"/>
                          </a:lnTo>
                          <a:lnTo>
                            <a:pt x="1923" y="125"/>
                          </a:lnTo>
                          <a:lnTo>
                            <a:pt x="1896" y="142"/>
                          </a:lnTo>
                          <a:lnTo>
                            <a:pt x="1873" y="164"/>
                          </a:lnTo>
                          <a:lnTo>
                            <a:pt x="1854" y="184"/>
                          </a:lnTo>
                          <a:lnTo>
                            <a:pt x="1838" y="204"/>
                          </a:lnTo>
                          <a:lnTo>
                            <a:pt x="1821" y="226"/>
                          </a:lnTo>
                          <a:lnTo>
                            <a:pt x="1810" y="243"/>
                          </a:lnTo>
                          <a:lnTo>
                            <a:pt x="1803" y="262"/>
                          </a:lnTo>
                          <a:lnTo>
                            <a:pt x="1801" y="283"/>
                          </a:lnTo>
                          <a:lnTo>
                            <a:pt x="1810" y="304"/>
                          </a:lnTo>
                          <a:lnTo>
                            <a:pt x="1821" y="328"/>
                          </a:lnTo>
                          <a:lnTo>
                            <a:pt x="1839" y="348"/>
                          </a:lnTo>
                          <a:lnTo>
                            <a:pt x="1858" y="367"/>
                          </a:lnTo>
                          <a:lnTo>
                            <a:pt x="1877" y="383"/>
                          </a:lnTo>
                          <a:lnTo>
                            <a:pt x="1897" y="397"/>
                          </a:lnTo>
                          <a:lnTo>
                            <a:pt x="1919" y="415"/>
                          </a:lnTo>
                          <a:lnTo>
                            <a:pt x="1944" y="432"/>
                          </a:lnTo>
                          <a:lnTo>
                            <a:pt x="1958" y="443"/>
                          </a:lnTo>
                          <a:lnTo>
                            <a:pt x="1974" y="453"/>
                          </a:lnTo>
                          <a:lnTo>
                            <a:pt x="1989" y="461"/>
                          </a:lnTo>
                          <a:lnTo>
                            <a:pt x="1999" y="471"/>
                          </a:lnTo>
                          <a:lnTo>
                            <a:pt x="1976" y="472"/>
                          </a:lnTo>
                          <a:lnTo>
                            <a:pt x="1948" y="472"/>
                          </a:lnTo>
                          <a:lnTo>
                            <a:pt x="1923" y="472"/>
                          </a:lnTo>
                          <a:lnTo>
                            <a:pt x="1900" y="470"/>
                          </a:lnTo>
                          <a:lnTo>
                            <a:pt x="1872" y="467"/>
                          </a:lnTo>
                          <a:lnTo>
                            <a:pt x="1851" y="462"/>
                          </a:lnTo>
                          <a:lnTo>
                            <a:pt x="1832" y="456"/>
                          </a:lnTo>
                          <a:lnTo>
                            <a:pt x="1812" y="448"/>
                          </a:lnTo>
                          <a:lnTo>
                            <a:pt x="1789" y="439"/>
                          </a:lnTo>
                          <a:lnTo>
                            <a:pt x="1768" y="428"/>
                          </a:lnTo>
                          <a:lnTo>
                            <a:pt x="1729" y="405"/>
                          </a:lnTo>
                          <a:lnTo>
                            <a:pt x="1701" y="391"/>
                          </a:lnTo>
                          <a:lnTo>
                            <a:pt x="1662" y="373"/>
                          </a:lnTo>
                          <a:lnTo>
                            <a:pt x="1625" y="369"/>
                          </a:lnTo>
                          <a:lnTo>
                            <a:pt x="1585" y="370"/>
                          </a:lnTo>
                          <a:lnTo>
                            <a:pt x="1533" y="365"/>
                          </a:lnTo>
                          <a:lnTo>
                            <a:pt x="1484" y="370"/>
                          </a:lnTo>
                          <a:lnTo>
                            <a:pt x="1431" y="372"/>
                          </a:lnTo>
                          <a:lnTo>
                            <a:pt x="1375" y="380"/>
                          </a:lnTo>
                          <a:lnTo>
                            <a:pt x="1318" y="391"/>
                          </a:lnTo>
                          <a:lnTo>
                            <a:pt x="1283" y="402"/>
                          </a:lnTo>
                          <a:lnTo>
                            <a:pt x="1276" y="413"/>
                          </a:lnTo>
                          <a:lnTo>
                            <a:pt x="1283" y="422"/>
                          </a:lnTo>
                          <a:lnTo>
                            <a:pt x="1311" y="437"/>
                          </a:lnTo>
                          <a:lnTo>
                            <a:pt x="1243" y="451"/>
                          </a:lnTo>
                          <a:lnTo>
                            <a:pt x="1149" y="471"/>
                          </a:lnTo>
                          <a:lnTo>
                            <a:pt x="1128" y="456"/>
                          </a:lnTo>
                          <a:lnTo>
                            <a:pt x="1103" y="447"/>
                          </a:lnTo>
                          <a:lnTo>
                            <a:pt x="1077" y="441"/>
                          </a:lnTo>
                          <a:lnTo>
                            <a:pt x="1038" y="440"/>
                          </a:lnTo>
                          <a:lnTo>
                            <a:pt x="985" y="478"/>
                          </a:lnTo>
                          <a:lnTo>
                            <a:pt x="941" y="450"/>
                          </a:lnTo>
                          <a:lnTo>
                            <a:pt x="611" y="488"/>
                          </a:lnTo>
                          <a:lnTo>
                            <a:pt x="545" y="490"/>
                          </a:lnTo>
                          <a:lnTo>
                            <a:pt x="484" y="487"/>
                          </a:lnTo>
                          <a:lnTo>
                            <a:pt x="421" y="482"/>
                          </a:lnTo>
                          <a:lnTo>
                            <a:pt x="294" y="469"/>
                          </a:lnTo>
                          <a:lnTo>
                            <a:pt x="179" y="445"/>
                          </a:lnTo>
                          <a:lnTo>
                            <a:pt x="116" y="426"/>
                          </a:lnTo>
                          <a:lnTo>
                            <a:pt x="73" y="408"/>
                          </a:lnTo>
                          <a:lnTo>
                            <a:pt x="119" y="400"/>
                          </a:lnTo>
                          <a:lnTo>
                            <a:pt x="91" y="387"/>
                          </a:lnTo>
                          <a:lnTo>
                            <a:pt x="73" y="376"/>
                          </a:lnTo>
                          <a:lnTo>
                            <a:pt x="41" y="354"/>
                          </a:lnTo>
                          <a:lnTo>
                            <a:pt x="33" y="348"/>
                          </a:lnTo>
                          <a:lnTo>
                            <a:pt x="23" y="338"/>
                          </a:lnTo>
                          <a:lnTo>
                            <a:pt x="17" y="332"/>
                          </a:lnTo>
                          <a:lnTo>
                            <a:pt x="11" y="320"/>
                          </a:lnTo>
                          <a:lnTo>
                            <a:pt x="4" y="312"/>
                          </a:lnTo>
                          <a:lnTo>
                            <a:pt x="0" y="304"/>
                          </a:lnTo>
                        </a:path>
                      </a:pathLst>
                    </a:custGeom>
                    <a:solidFill>
                      <a:srgbClr val="8080A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45337" name="Group 281">
                      <a:extLst>
                        <a:ext uri="{FF2B5EF4-FFF2-40B4-BE49-F238E27FC236}">
                          <a16:creationId xmlns:a16="http://schemas.microsoft.com/office/drawing/2014/main" id="{AF89D422-DFF3-1142-7B0E-57367272DDB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38" y="1926"/>
                      <a:ext cx="48" cy="37"/>
                      <a:chOff x="3338" y="1926"/>
                      <a:chExt cx="48" cy="37"/>
                    </a:xfrm>
                  </p:grpSpPr>
                  <p:sp>
                    <p:nvSpPr>
                      <p:cNvPr id="45335" name="Oval 279">
                        <a:extLst>
                          <a:ext uri="{FF2B5EF4-FFF2-40B4-BE49-F238E27FC236}">
                            <a16:creationId xmlns:a16="http://schemas.microsoft.com/office/drawing/2014/main" id="{957CC78F-EF8F-2E20-6CB3-DD93A5D5201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38" y="1926"/>
                        <a:ext cx="48" cy="3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5336" name="Arc 280">
                        <a:extLst>
                          <a:ext uri="{FF2B5EF4-FFF2-40B4-BE49-F238E27FC236}">
                            <a16:creationId xmlns:a16="http://schemas.microsoft.com/office/drawing/2014/main" id="{17A5DBDD-68A5-CF36-A7EB-159B53D2E76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47" y="1931"/>
                        <a:ext cx="37" cy="29"/>
                      </a:xfrm>
                      <a:custGeom>
                        <a:avLst/>
                        <a:gdLst>
                          <a:gd name="G0" fmla="+- 21600 0 0"/>
                          <a:gd name="G1" fmla="+- 20899 0 0"/>
                          <a:gd name="G2" fmla="+- 21600 0 0"/>
                          <a:gd name="T0" fmla="*/ 34203 w 43200"/>
                          <a:gd name="T1" fmla="*/ 3357 h 42499"/>
                          <a:gd name="T2" fmla="*/ 16140 w 43200"/>
                          <a:gd name="T3" fmla="*/ 0 h 42499"/>
                          <a:gd name="T4" fmla="*/ 21600 w 43200"/>
                          <a:gd name="T5" fmla="*/ 20899 h 4249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43200" h="42499" fill="none" extrusionOk="0">
                            <a:moveTo>
                              <a:pt x="34203" y="3356"/>
                            </a:moveTo>
                            <a:cubicBezTo>
                              <a:pt x="39851" y="7414"/>
                              <a:pt x="43200" y="13944"/>
                              <a:pt x="43200" y="20899"/>
                            </a:cubicBezTo>
                            <a:cubicBezTo>
                              <a:pt x="43200" y="32828"/>
                              <a:pt x="33529" y="42499"/>
                              <a:pt x="21600" y="42499"/>
                            </a:cubicBezTo>
                            <a:cubicBezTo>
                              <a:pt x="9670" y="42499"/>
                              <a:pt x="0" y="32828"/>
                              <a:pt x="0" y="20899"/>
                            </a:cubicBezTo>
                            <a:cubicBezTo>
                              <a:pt x="0" y="11072"/>
                              <a:pt x="6632" y="2484"/>
                              <a:pt x="16140" y="0"/>
                            </a:cubicBezTo>
                          </a:path>
                          <a:path w="43200" h="42499" stroke="0" extrusionOk="0">
                            <a:moveTo>
                              <a:pt x="34203" y="3356"/>
                            </a:moveTo>
                            <a:cubicBezTo>
                              <a:pt x="39851" y="7414"/>
                              <a:pt x="43200" y="13944"/>
                              <a:pt x="43200" y="20899"/>
                            </a:cubicBezTo>
                            <a:cubicBezTo>
                              <a:pt x="43200" y="32828"/>
                              <a:pt x="33529" y="42499"/>
                              <a:pt x="21600" y="42499"/>
                            </a:cubicBezTo>
                            <a:cubicBezTo>
                              <a:pt x="9670" y="42499"/>
                              <a:pt x="0" y="32828"/>
                              <a:pt x="0" y="20899"/>
                            </a:cubicBezTo>
                            <a:cubicBezTo>
                              <a:pt x="0" y="11072"/>
                              <a:pt x="6632" y="2484"/>
                              <a:pt x="16140" y="0"/>
                            </a:cubicBezTo>
                            <a:lnTo>
                              <a:pt x="21600" y="20899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45343" name="Group 287">
                      <a:extLst>
                        <a:ext uri="{FF2B5EF4-FFF2-40B4-BE49-F238E27FC236}">
                          <a16:creationId xmlns:a16="http://schemas.microsoft.com/office/drawing/2014/main" id="{E32E1868-6025-517C-D9DA-022EC17BB48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60" y="1965"/>
                      <a:ext cx="132" cy="85"/>
                      <a:chOff x="3460" y="1965"/>
                      <a:chExt cx="132" cy="85"/>
                    </a:xfrm>
                  </p:grpSpPr>
                  <p:sp>
                    <p:nvSpPr>
                      <p:cNvPr id="45338" name="Arc 282">
                        <a:extLst>
                          <a:ext uri="{FF2B5EF4-FFF2-40B4-BE49-F238E27FC236}">
                            <a16:creationId xmlns:a16="http://schemas.microsoft.com/office/drawing/2014/main" id="{BADB0C2F-9FA4-012E-C8CD-771E1F620D0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88" y="1965"/>
                        <a:ext cx="20" cy="85"/>
                      </a:xfrm>
                      <a:custGeom>
                        <a:avLst/>
                        <a:gdLst>
                          <a:gd name="G0" fmla="+- 3887 0 0"/>
                          <a:gd name="G1" fmla="+- 21600 0 0"/>
                          <a:gd name="G2" fmla="+- 21600 0 0"/>
                          <a:gd name="T0" fmla="*/ 2633 w 25487"/>
                          <a:gd name="T1" fmla="*/ 36 h 43200"/>
                          <a:gd name="T2" fmla="*/ 0 w 25487"/>
                          <a:gd name="T3" fmla="*/ 42847 h 43200"/>
                          <a:gd name="T4" fmla="*/ 3887 w 25487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5487" h="43200" fill="none" extrusionOk="0">
                            <a:moveTo>
                              <a:pt x="2633" y="36"/>
                            </a:moveTo>
                            <a:cubicBezTo>
                              <a:pt x="3050" y="12"/>
                              <a:pt x="3468" y="0"/>
                              <a:pt x="3887" y="0"/>
                            </a:cubicBezTo>
                            <a:cubicBezTo>
                              <a:pt x="15816" y="0"/>
                              <a:pt x="25487" y="9670"/>
                              <a:pt x="25487" y="21600"/>
                            </a:cubicBezTo>
                            <a:cubicBezTo>
                              <a:pt x="25487" y="33529"/>
                              <a:pt x="15816" y="43200"/>
                              <a:pt x="3887" y="43200"/>
                            </a:cubicBezTo>
                            <a:cubicBezTo>
                              <a:pt x="2583" y="43199"/>
                              <a:pt x="1282" y="43081"/>
                              <a:pt x="-1" y="42847"/>
                            </a:cubicBezTo>
                          </a:path>
                          <a:path w="25487" h="43200" stroke="0" extrusionOk="0">
                            <a:moveTo>
                              <a:pt x="2633" y="36"/>
                            </a:moveTo>
                            <a:cubicBezTo>
                              <a:pt x="3050" y="12"/>
                              <a:pt x="3468" y="0"/>
                              <a:pt x="3887" y="0"/>
                            </a:cubicBezTo>
                            <a:cubicBezTo>
                              <a:pt x="15816" y="0"/>
                              <a:pt x="25487" y="9670"/>
                              <a:pt x="25487" y="21600"/>
                            </a:cubicBezTo>
                            <a:cubicBezTo>
                              <a:pt x="25487" y="33529"/>
                              <a:pt x="15816" y="43200"/>
                              <a:pt x="3887" y="43200"/>
                            </a:cubicBezTo>
                            <a:cubicBezTo>
                              <a:pt x="2583" y="43199"/>
                              <a:pt x="1282" y="43081"/>
                              <a:pt x="-1" y="42847"/>
                            </a:cubicBezTo>
                            <a:lnTo>
                              <a:pt x="3887" y="21600"/>
                            </a:lnTo>
                            <a:close/>
                          </a:path>
                        </a:pathLst>
                      </a:custGeom>
                      <a:noFill/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5339" name="Arc 283">
                        <a:extLst>
                          <a:ext uri="{FF2B5EF4-FFF2-40B4-BE49-F238E27FC236}">
                            <a16:creationId xmlns:a16="http://schemas.microsoft.com/office/drawing/2014/main" id="{9F6E344C-D488-3637-4C9C-5D74162D2C3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60" y="1965"/>
                        <a:ext cx="21" cy="85"/>
                      </a:xfrm>
                      <a:custGeom>
                        <a:avLst/>
                        <a:gdLst>
                          <a:gd name="G0" fmla="+- 5239 0 0"/>
                          <a:gd name="G1" fmla="+- 21600 0 0"/>
                          <a:gd name="G2" fmla="+- 21600 0 0"/>
                          <a:gd name="T0" fmla="*/ 5239 w 26839"/>
                          <a:gd name="T1" fmla="*/ 0 h 43200"/>
                          <a:gd name="T2" fmla="*/ 0 w 26839"/>
                          <a:gd name="T3" fmla="*/ 42555 h 43200"/>
                          <a:gd name="T4" fmla="*/ 5239 w 26839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6839" h="43200" fill="none" extrusionOk="0">
                            <a:moveTo>
                              <a:pt x="5239" y="0"/>
                            </a:moveTo>
                            <a:cubicBezTo>
                              <a:pt x="17168" y="0"/>
                              <a:pt x="26839" y="9670"/>
                              <a:pt x="26839" y="21600"/>
                            </a:cubicBezTo>
                            <a:cubicBezTo>
                              <a:pt x="26839" y="33529"/>
                              <a:pt x="17168" y="43200"/>
                              <a:pt x="5239" y="43200"/>
                            </a:cubicBezTo>
                            <a:cubicBezTo>
                              <a:pt x="3472" y="43199"/>
                              <a:pt x="1713" y="42983"/>
                              <a:pt x="-1" y="42555"/>
                            </a:cubicBezTo>
                          </a:path>
                          <a:path w="26839" h="43200" stroke="0" extrusionOk="0">
                            <a:moveTo>
                              <a:pt x="5239" y="0"/>
                            </a:moveTo>
                            <a:cubicBezTo>
                              <a:pt x="17168" y="0"/>
                              <a:pt x="26839" y="9670"/>
                              <a:pt x="26839" y="21600"/>
                            </a:cubicBezTo>
                            <a:cubicBezTo>
                              <a:pt x="26839" y="33529"/>
                              <a:pt x="17168" y="43200"/>
                              <a:pt x="5239" y="43200"/>
                            </a:cubicBezTo>
                            <a:cubicBezTo>
                              <a:pt x="3472" y="43199"/>
                              <a:pt x="1713" y="42983"/>
                              <a:pt x="-1" y="42555"/>
                            </a:cubicBezTo>
                            <a:lnTo>
                              <a:pt x="5239" y="21600"/>
                            </a:lnTo>
                            <a:close/>
                          </a:path>
                        </a:pathLst>
                      </a:custGeom>
                      <a:noFill/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5340" name="Arc 284">
                        <a:extLst>
                          <a:ext uri="{FF2B5EF4-FFF2-40B4-BE49-F238E27FC236}">
                            <a16:creationId xmlns:a16="http://schemas.microsoft.com/office/drawing/2014/main" id="{FEAFC513-F8FE-F0C8-1C99-4438AABEBF3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15" y="1965"/>
                        <a:ext cx="20" cy="85"/>
                      </a:xfrm>
                      <a:custGeom>
                        <a:avLst/>
                        <a:gdLst>
                          <a:gd name="G0" fmla="+- 3887 0 0"/>
                          <a:gd name="G1" fmla="+- 21600 0 0"/>
                          <a:gd name="G2" fmla="+- 21600 0 0"/>
                          <a:gd name="T0" fmla="*/ 2633 w 25487"/>
                          <a:gd name="T1" fmla="*/ 36 h 43200"/>
                          <a:gd name="T2" fmla="*/ 0 w 25487"/>
                          <a:gd name="T3" fmla="*/ 42847 h 43200"/>
                          <a:gd name="T4" fmla="*/ 3887 w 25487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5487" h="43200" fill="none" extrusionOk="0">
                            <a:moveTo>
                              <a:pt x="2633" y="36"/>
                            </a:moveTo>
                            <a:cubicBezTo>
                              <a:pt x="3050" y="12"/>
                              <a:pt x="3468" y="0"/>
                              <a:pt x="3887" y="0"/>
                            </a:cubicBezTo>
                            <a:cubicBezTo>
                              <a:pt x="15816" y="0"/>
                              <a:pt x="25487" y="9670"/>
                              <a:pt x="25487" y="21600"/>
                            </a:cubicBezTo>
                            <a:cubicBezTo>
                              <a:pt x="25487" y="33529"/>
                              <a:pt x="15816" y="43200"/>
                              <a:pt x="3887" y="43200"/>
                            </a:cubicBezTo>
                            <a:cubicBezTo>
                              <a:pt x="2583" y="43199"/>
                              <a:pt x="1282" y="43081"/>
                              <a:pt x="-1" y="42847"/>
                            </a:cubicBezTo>
                          </a:path>
                          <a:path w="25487" h="43200" stroke="0" extrusionOk="0">
                            <a:moveTo>
                              <a:pt x="2633" y="36"/>
                            </a:moveTo>
                            <a:cubicBezTo>
                              <a:pt x="3050" y="12"/>
                              <a:pt x="3468" y="0"/>
                              <a:pt x="3887" y="0"/>
                            </a:cubicBezTo>
                            <a:cubicBezTo>
                              <a:pt x="15816" y="0"/>
                              <a:pt x="25487" y="9670"/>
                              <a:pt x="25487" y="21600"/>
                            </a:cubicBezTo>
                            <a:cubicBezTo>
                              <a:pt x="25487" y="33529"/>
                              <a:pt x="15816" y="43200"/>
                              <a:pt x="3887" y="43200"/>
                            </a:cubicBezTo>
                            <a:cubicBezTo>
                              <a:pt x="2583" y="43199"/>
                              <a:pt x="1282" y="43081"/>
                              <a:pt x="-1" y="42847"/>
                            </a:cubicBezTo>
                            <a:lnTo>
                              <a:pt x="3887" y="21600"/>
                            </a:lnTo>
                            <a:close/>
                          </a:path>
                        </a:pathLst>
                      </a:custGeom>
                      <a:noFill/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5341" name="Arc 285">
                        <a:extLst>
                          <a:ext uri="{FF2B5EF4-FFF2-40B4-BE49-F238E27FC236}">
                            <a16:creationId xmlns:a16="http://schemas.microsoft.com/office/drawing/2014/main" id="{6CC33D26-4949-F8E0-206C-0EA4669D7E3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42" y="1965"/>
                        <a:ext cx="20" cy="85"/>
                      </a:xfrm>
                      <a:custGeom>
                        <a:avLst/>
                        <a:gdLst>
                          <a:gd name="G0" fmla="+- 3887 0 0"/>
                          <a:gd name="G1" fmla="+- 21600 0 0"/>
                          <a:gd name="G2" fmla="+- 21600 0 0"/>
                          <a:gd name="T0" fmla="*/ 2633 w 25487"/>
                          <a:gd name="T1" fmla="*/ 36 h 43200"/>
                          <a:gd name="T2" fmla="*/ 0 w 25487"/>
                          <a:gd name="T3" fmla="*/ 42847 h 43200"/>
                          <a:gd name="T4" fmla="*/ 3887 w 25487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5487" h="43200" fill="none" extrusionOk="0">
                            <a:moveTo>
                              <a:pt x="2633" y="36"/>
                            </a:moveTo>
                            <a:cubicBezTo>
                              <a:pt x="3050" y="12"/>
                              <a:pt x="3468" y="0"/>
                              <a:pt x="3887" y="0"/>
                            </a:cubicBezTo>
                            <a:cubicBezTo>
                              <a:pt x="15816" y="0"/>
                              <a:pt x="25487" y="9670"/>
                              <a:pt x="25487" y="21600"/>
                            </a:cubicBezTo>
                            <a:cubicBezTo>
                              <a:pt x="25487" y="33529"/>
                              <a:pt x="15816" y="43200"/>
                              <a:pt x="3887" y="43200"/>
                            </a:cubicBezTo>
                            <a:cubicBezTo>
                              <a:pt x="2583" y="43199"/>
                              <a:pt x="1282" y="43081"/>
                              <a:pt x="-1" y="42847"/>
                            </a:cubicBezTo>
                          </a:path>
                          <a:path w="25487" h="43200" stroke="0" extrusionOk="0">
                            <a:moveTo>
                              <a:pt x="2633" y="36"/>
                            </a:moveTo>
                            <a:cubicBezTo>
                              <a:pt x="3050" y="12"/>
                              <a:pt x="3468" y="0"/>
                              <a:pt x="3887" y="0"/>
                            </a:cubicBezTo>
                            <a:cubicBezTo>
                              <a:pt x="15816" y="0"/>
                              <a:pt x="25487" y="9670"/>
                              <a:pt x="25487" y="21600"/>
                            </a:cubicBezTo>
                            <a:cubicBezTo>
                              <a:pt x="25487" y="33529"/>
                              <a:pt x="15816" y="43200"/>
                              <a:pt x="3887" y="43200"/>
                            </a:cubicBezTo>
                            <a:cubicBezTo>
                              <a:pt x="2583" y="43199"/>
                              <a:pt x="1282" y="43081"/>
                              <a:pt x="-1" y="42847"/>
                            </a:cubicBezTo>
                            <a:lnTo>
                              <a:pt x="3887" y="21600"/>
                            </a:lnTo>
                            <a:close/>
                          </a:path>
                        </a:pathLst>
                      </a:custGeom>
                      <a:noFill/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5342" name="Arc 286">
                        <a:extLst>
                          <a:ext uri="{FF2B5EF4-FFF2-40B4-BE49-F238E27FC236}">
                            <a16:creationId xmlns:a16="http://schemas.microsoft.com/office/drawing/2014/main" id="{097F9FB3-A142-07A2-E682-F72091E22D7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72" y="1965"/>
                        <a:ext cx="20" cy="85"/>
                      </a:xfrm>
                      <a:custGeom>
                        <a:avLst/>
                        <a:gdLst>
                          <a:gd name="G0" fmla="+- 3887 0 0"/>
                          <a:gd name="G1" fmla="+- 21600 0 0"/>
                          <a:gd name="G2" fmla="+- 21600 0 0"/>
                          <a:gd name="T0" fmla="*/ 3887 w 25487"/>
                          <a:gd name="T1" fmla="*/ 0 h 43200"/>
                          <a:gd name="T2" fmla="*/ 0 w 25487"/>
                          <a:gd name="T3" fmla="*/ 42847 h 43200"/>
                          <a:gd name="T4" fmla="*/ 3887 w 25487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5487" h="43200" fill="none" extrusionOk="0">
                            <a:moveTo>
                              <a:pt x="3887" y="0"/>
                            </a:moveTo>
                            <a:cubicBezTo>
                              <a:pt x="15816" y="0"/>
                              <a:pt x="25487" y="9670"/>
                              <a:pt x="25487" y="21600"/>
                            </a:cubicBezTo>
                            <a:cubicBezTo>
                              <a:pt x="25487" y="33529"/>
                              <a:pt x="15816" y="43200"/>
                              <a:pt x="3887" y="43200"/>
                            </a:cubicBezTo>
                            <a:cubicBezTo>
                              <a:pt x="2583" y="43199"/>
                              <a:pt x="1282" y="43081"/>
                              <a:pt x="-1" y="42847"/>
                            </a:cubicBezTo>
                          </a:path>
                          <a:path w="25487" h="43200" stroke="0" extrusionOk="0">
                            <a:moveTo>
                              <a:pt x="3887" y="0"/>
                            </a:moveTo>
                            <a:cubicBezTo>
                              <a:pt x="15816" y="0"/>
                              <a:pt x="25487" y="9670"/>
                              <a:pt x="25487" y="21600"/>
                            </a:cubicBezTo>
                            <a:cubicBezTo>
                              <a:pt x="25487" y="33529"/>
                              <a:pt x="15816" y="43200"/>
                              <a:pt x="3887" y="43200"/>
                            </a:cubicBezTo>
                            <a:cubicBezTo>
                              <a:pt x="2583" y="43199"/>
                              <a:pt x="1282" y="43081"/>
                              <a:pt x="-1" y="42847"/>
                            </a:cubicBezTo>
                            <a:lnTo>
                              <a:pt x="3887" y="21600"/>
                            </a:lnTo>
                            <a:close/>
                          </a:path>
                        </a:pathLst>
                      </a:custGeom>
                      <a:noFill/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45344" name="Freeform 288">
                      <a:extLst>
                        <a:ext uri="{FF2B5EF4-FFF2-40B4-BE49-F238E27FC236}">
                          <a16:creationId xmlns:a16="http://schemas.microsoft.com/office/drawing/2014/main" id="{BB15B762-B2D0-D891-3756-0478AB72A7A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69" y="1613"/>
                      <a:ext cx="2001" cy="329"/>
                    </a:xfrm>
                    <a:custGeom>
                      <a:avLst/>
                      <a:gdLst>
                        <a:gd name="T0" fmla="*/ 43 w 2001"/>
                        <a:gd name="T1" fmla="*/ 278 h 329"/>
                        <a:gd name="T2" fmla="*/ 136 w 2001"/>
                        <a:gd name="T3" fmla="*/ 251 h 329"/>
                        <a:gd name="T4" fmla="*/ 269 w 2001"/>
                        <a:gd name="T5" fmla="*/ 225 h 329"/>
                        <a:gd name="T6" fmla="*/ 402 w 2001"/>
                        <a:gd name="T7" fmla="*/ 205 h 329"/>
                        <a:gd name="T8" fmla="*/ 529 w 2001"/>
                        <a:gd name="T9" fmla="*/ 187 h 329"/>
                        <a:gd name="T10" fmla="*/ 602 w 2001"/>
                        <a:gd name="T11" fmla="*/ 158 h 329"/>
                        <a:gd name="T12" fmla="*/ 668 w 2001"/>
                        <a:gd name="T13" fmla="*/ 102 h 329"/>
                        <a:gd name="T14" fmla="*/ 764 w 2001"/>
                        <a:gd name="T15" fmla="*/ 30 h 329"/>
                        <a:gd name="T16" fmla="*/ 832 w 2001"/>
                        <a:gd name="T17" fmla="*/ 58 h 329"/>
                        <a:gd name="T18" fmla="*/ 859 w 2001"/>
                        <a:gd name="T19" fmla="*/ 141 h 329"/>
                        <a:gd name="T20" fmla="*/ 911 w 2001"/>
                        <a:gd name="T21" fmla="*/ 180 h 329"/>
                        <a:gd name="T22" fmla="*/ 1075 w 2001"/>
                        <a:gd name="T23" fmla="*/ 204 h 329"/>
                        <a:gd name="T24" fmla="*/ 1200 w 2001"/>
                        <a:gd name="T25" fmla="*/ 208 h 329"/>
                        <a:gd name="T26" fmla="*/ 1348 w 2001"/>
                        <a:gd name="T27" fmla="*/ 204 h 329"/>
                        <a:gd name="T28" fmla="*/ 1409 w 2001"/>
                        <a:gd name="T29" fmla="*/ 246 h 329"/>
                        <a:gd name="T30" fmla="*/ 1525 w 2001"/>
                        <a:gd name="T31" fmla="*/ 250 h 329"/>
                        <a:gd name="T32" fmla="*/ 1660 w 2001"/>
                        <a:gd name="T33" fmla="*/ 198 h 329"/>
                        <a:gd name="T34" fmla="*/ 1764 w 2001"/>
                        <a:gd name="T35" fmla="*/ 116 h 329"/>
                        <a:gd name="T36" fmla="*/ 1848 w 2001"/>
                        <a:gd name="T37" fmla="*/ 67 h 329"/>
                        <a:gd name="T38" fmla="*/ 1922 w 2001"/>
                        <a:gd name="T39" fmla="*/ 39 h 329"/>
                        <a:gd name="T40" fmla="*/ 1986 w 2001"/>
                        <a:gd name="T41" fmla="*/ 46 h 329"/>
                        <a:gd name="T42" fmla="*/ 1934 w 2001"/>
                        <a:gd name="T43" fmla="*/ 103 h 329"/>
                        <a:gd name="T44" fmla="*/ 1866 w 2001"/>
                        <a:gd name="T45" fmla="*/ 154 h 329"/>
                        <a:gd name="T46" fmla="*/ 1828 w 2001"/>
                        <a:gd name="T47" fmla="*/ 196 h 329"/>
                        <a:gd name="T48" fmla="*/ 1799 w 2001"/>
                        <a:gd name="T49" fmla="*/ 235 h 329"/>
                        <a:gd name="T50" fmla="*/ 1789 w 2001"/>
                        <a:gd name="T51" fmla="*/ 275 h 329"/>
                        <a:gd name="T52" fmla="*/ 1733 w 2001"/>
                        <a:gd name="T53" fmla="*/ 268 h 329"/>
                        <a:gd name="T54" fmla="*/ 1683 w 2001"/>
                        <a:gd name="T55" fmla="*/ 281 h 329"/>
                        <a:gd name="T56" fmla="*/ 1622 w 2001"/>
                        <a:gd name="T57" fmla="*/ 276 h 329"/>
                        <a:gd name="T58" fmla="*/ 1557 w 2001"/>
                        <a:gd name="T59" fmla="*/ 279 h 329"/>
                        <a:gd name="T60" fmla="*/ 1490 w 2001"/>
                        <a:gd name="T61" fmla="*/ 273 h 329"/>
                        <a:gd name="T62" fmla="*/ 1414 w 2001"/>
                        <a:gd name="T63" fmla="*/ 277 h 329"/>
                        <a:gd name="T64" fmla="*/ 1334 w 2001"/>
                        <a:gd name="T65" fmla="*/ 288 h 329"/>
                        <a:gd name="T66" fmla="*/ 1258 w 2001"/>
                        <a:gd name="T67" fmla="*/ 289 h 329"/>
                        <a:gd name="T68" fmla="*/ 1183 w 2001"/>
                        <a:gd name="T69" fmla="*/ 290 h 329"/>
                        <a:gd name="T70" fmla="*/ 1114 w 2001"/>
                        <a:gd name="T71" fmla="*/ 296 h 329"/>
                        <a:gd name="T72" fmla="*/ 1040 w 2001"/>
                        <a:gd name="T73" fmla="*/ 311 h 329"/>
                        <a:gd name="T74" fmla="*/ 952 w 2001"/>
                        <a:gd name="T75" fmla="*/ 310 h 329"/>
                        <a:gd name="T76" fmla="*/ 876 w 2001"/>
                        <a:gd name="T77" fmla="*/ 314 h 329"/>
                        <a:gd name="T78" fmla="*/ 799 w 2001"/>
                        <a:gd name="T79" fmla="*/ 302 h 329"/>
                        <a:gd name="T80" fmla="*/ 726 w 2001"/>
                        <a:gd name="T81" fmla="*/ 310 h 329"/>
                        <a:gd name="T82" fmla="*/ 666 w 2001"/>
                        <a:gd name="T83" fmla="*/ 302 h 329"/>
                        <a:gd name="T84" fmla="*/ 590 w 2001"/>
                        <a:gd name="T85" fmla="*/ 310 h 329"/>
                        <a:gd name="T86" fmla="*/ 511 w 2001"/>
                        <a:gd name="T87" fmla="*/ 314 h 329"/>
                        <a:gd name="T88" fmla="*/ 411 w 2001"/>
                        <a:gd name="T89" fmla="*/ 328 h 329"/>
                        <a:gd name="T90" fmla="*/ 292 w 2001"/>
                        <a:gd name="T91" fmla="*/ 328 h 329"/>
                        <a:gd name="T92" fmla="*/ 196 w 2001"/>
                        <a:gd name="T93" fmla="*/ 316 h 329"/>
                        <a:gd name="T94" fmla="*/ 106 w 2001"/>
                        <a:gd name="T95" fmla="*/ 319 h 329"/>
                        <a:gd name="T96" fmla="*/ 21 w 2001"/>
                        <a:gd name="T97" fmla="*/ 303 h 3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</a:cxnLst>
                      <a:rect l="0" t="0" r="r" b="b"/>
                      <a:pathLst>
                        <a:path w="2001" h="329">
                          <a:moveTo>
                            <a:pt x="0" y="296"/>
                          </a:moveTo>
                          <a:lnTo>
                            <a:pt x="11" y="290"/>
                          </a:lnTo>
                          <a:lnTo>
                            <a:pt x="26" y="284"/>
                          </a:lnTo>
                          <a:lnTo>
                            <a:pt x="43" y="278"/>
                          </a:lnTo>
                          <a:lnTo>
                            <a:pt x="60" y="272"/>
                          </a:lnTo>
                          <a:lnTo>
                            <a:pt x="81" y="265"/>
                          </a:lnTo>
                          <a:lnTo>
                            <a:pt x="111" y="258"/>
                          </a:lnTo>
                          <a:lnTo>
                            <a:pt x="136" y="251"/>
                          </a:lnTo>
                          <a:lnTo>
                            <a:pt x="167" y="244"/>
                          </a:lnTo>
                          <a:lnTo>
                            <a:pt x="201" y="237"/>
                          </a:lnTo>
                          <a:lnTo>
                            <a:pt x="234" y="231"/>
                          </a:lnTo>
                          <a:lnTo>
                            <a:pt x="269" y="225"/>
                          </a:lnTo>
                          <a:lnTo>
                            <a:pt x="302" y="221"/>
                          </a:lnTo>
                          <a:lnTo>
                            <a:pt x="336" y="216"/>
                          </a:lnTo>
                          <a:lnTo>
                            <a:pt x="368" y="210"/>
                          </a:lnTo>
                          <a:lnTo>
                            <a:pt x="402" y="205"/>
                          </a:lnTo>
                          <a:lnTo>
                            <a:pt x="429" y="201"/>
                          </a:lnTo>
                          <a:lnTo>
                            <a:pt x="467" y="195"/>
                          </a:lnTo>
                          <a:lnTo>
                            <a:pt x="499" y="191"/>
                          </a:lnTo>
                          <a:lnTo>
                            <a:pt x="529" y="187"/>
                          </a:lnTo>
                          <a:lnTo>
                            <a:pt x="551" y="182"/>
                          </a:lnTo>
                          <a:lnTo>
                            <a:pt x="572" y="175"/>
                          </a:lnTo>
                          <a:lnTo>
                            <a:pt x="590" y="166"/>
                          </a:lnTo>
                          <a:lnTo>
                            <a:pt x="602" y="158"/>
                          </a:lnTo>
                          <a:lnTo>
                            <a:pt x="615" y="147"/>
                          </a:lnTo>
                          <a:lnTo>
                            <a:pt x="628" y="135"/>
                          </a:lnTo>
                          <a:lnTo>
                            <a:pt x="649" y="118"/>
                          </a:lnTo>
                          <a:lnTo>
                            <a:pt x="668" y="102"/>
                          </a:lnTo>
                          <a:lnTo>
                            <a:pt x="690" y="83"/>
                          </a:lnTo>
                          <a:lnTo>
                            <a:pt x="713" y="67"/>
                          </a:lnTo>
                          <a:lnTo>
                            <a:pt x="736" y="47"/>
                          </a:lnTo>
                          <a:lnTo>
                            <a:pt x="764" y="30"/>
                          </a:lnTo>
                          <a:lnTo>
                            <a:pt x="789" y="13"/>
                          </a:lnTo>
                          <a:lnTo>
                            <a:pt x="811" y="0"/>
                          </a:lnTo>
                          <a:lnTo>
                            <a:pt x="820" y="27"/>
                          </a:lnTo>
                          <a:lnTo>
                            <a:pt x="832" y="58"/>
                          </a:lnTo>
                          <a:lnTo>
                            <a:pt x="843" y="87"/>
                          </a:lnTo>
                          <a:lnTo>
                            <a:pt x="853" y="115"/>
                          </a:lnTo>
                          <a:lnTo>
                            <a:pt x="856" y="129"/>
                          </a:lnTo>
                          <a:lnTo>
                            <a:pt x="859" y="141"/>
                          </a:lnTo>
                          <a:lnTo>
                            <a:pt x="856" y="155"/>
                          </a:lnTo>
                          <a:lnTo>
                            <a:pt x="843" y="170"/>
                          </a:lnTo>
                          <a:lnTo>
                            <a:pt x="878" y="176"/>
                          </a:lnTo>
                          <a:lnTo>
                            <a:pt x="911" y="180"/>
                          </a:lnTo>
                          <a:lnTo>
                            <a:pt x="951" y="187"/>
                          </a:lnTo>
                          <a:lnTo>
                            <a:pt x="996" y="192"/>
                          </a:lnTo>
                          <a:lnTo>
                            <a:pt x="1041" y="199"/>
                          </a:lnTo>
                          <a:lnTo>
                            <a:pt x="1075" y="204"/>
                          </a:lnTo>
                          <a:lnTo>
                            <a:pt x="1113" y="208"/>
                          </a:lnTo>
                          <a:lnTo>
                            <a:pt x="1148" y="212"/>
                          </a:lnTo>
                          <a:lnTo>
                            <a:pt x="1175" y="214"/>
                          </a:lnTo>
                          <a:lnTo>
                            <a:pt x="1200" y="208"/>
                          </a:lnTo>
                          <a:lnTo>
                            <a:pt x="1223" y="199"/>
                          </a:lnTo>
                          <a:lnTo>
                            <a:pt x="1244" y="187"/>
                          </a:lnTo>
                          <a:lnTo>
                            <a:pt x="1294" y="193"/>
                          </a:lnTo>
                          <a:lnTo>
                            <a:pt x="1348" y="204"/>
                          </a:lnTo>
                          <a:lnTo>
                            <a:pt x="1389" y="211"/>
                          </a:lnTo>
                          <a:lnTo>
                            <a:pt x="1363" y="233"/>
                          </a:lnTo>
                          <a:lnTo>
                            <a:pt x="1382" y="239"/>
                          </a:lnTo>
                          <a:lnTo>
                            <a:pt x="1409" y="246"/>
                          </a:lnTo>
                          <a:lnTo>
                            <a:pt x="1436" y="251"/>
                          </a:lnTo>
                          <a:lnTo>
                            <a:pt x="1468" y="254"/>
                          </a:lnTo>
                          <a:lnTo>
                            <a:pt x="1495" y="252"/>
                          </a:lnTo>
                          <a:lnTo>
                            <a:pt x="1525" y="250"/>
                          </a:lnTo>
                          <a:lnTo>
                            <a:pt x="1555" y="246"/>
                          </a:lnTo>
                          <a:lnTo>
                            <a:pt x="1589" y="237"/>
                          </a:lnTo>
                          <a:lnTo>
                            <a:pt x="1621" y="221"/>
                          </a:lnTo>
                          <a:lnTo>
                            <a:pt x="1660" y="198"/>
                          </a:lnTo>
                          <a:lnTo>
                            <a:pt x="1689" y="178"/>
                          </a:lnTo>
                          <a:lnTo>
                            <a:pt x="1724" y="150"/>
                          </a:lnTo>
                          <a:lnTo>
                            <a:pt x="1739" y="137"/>
                          </a:lnTo>
                          <a:lnTo>
                            <a:pt x="1764" y="116"/>
                          </a:lnTo>
                          <a:lnTo>
                            <a:pt x="1786" y="102"/>
                          </a:lnTo>
                          <a:lnTo>
                            <a:pt x="1808" y="88"/>
                          </a:lnTo>
                          <a:lnTo>
                            <a:pt x="1829" y="77"/>
                          </a:lnTo>
                          <a:lnTo>
                            <a:pt x="1848" y="67"/>
                          </a:lnTo>
                          <a:lnTo>
                            <a:pt x="1867" y="58"/>
                          </a:lnTo>
                          <a:lnTo>
                            <a:pt x="1886" y="50"/>
                          </a:lnTo>
                          <a:lnTo>
                            <a:pt x="1903" y="44"/>
                          </a:lnTo>
                          <a:lnTo>
                            <a:pt x="1922" y="39"/>
                          </a:lnTo>
                          <a:lnTo>
                            <a:pt x="1941" y="37"/>
                          </a:lnTo>
                          <a:lnTo>
                            <a:pt x="1965" y="35"/>
                          </a:lnTo>
                          <a:lnTo>
                            <a:pt x="2000" y="36"/>
                          </a:lnTo>
                          <a:lnTo>
                            <a:pt x="1986" y="46"/>
                          </a:lnTo>
                          <a:lnTo>
                            <a:pt x="1970" y="60"/>
                          </a:lnTo>
                          <a:lnTo>
                            <a:pt x="1962" y="71"/>
                          </a:lnTo>
                          <a:lnTo>
                            <a:pt x="1948" y="87"/>
                          </a:lnTo>
                          <a:lnTo>
                            <a:pt x="1934" y="103"/>
                          </a:lnTo>
                          <a:lnTo>
                            <a:pt x="1915" y="117"/>
                          </a:lnTo>
                          <a:lnTo>
                            <a:pt x="1890" y="133"/>
                          </a:lnTo>
                          <a:lnTo>
                            <a:pt x="1878" y="141"/>
                          </a:lnTo>
                          <a:lnTo>
                            <a:pt x="1866" y="154"/>
                          </a:lnTo>
                          <a:lnTo>
                            <a:pt x="1853" y="166"/>
                          </a:lnTo>
                          <a:lnTo>
                            <a:pt x="1845" y="175"/>
                          </a:lnTo>
                          <a:lnTo>
                            <a:pt x="1836" y="186"/>
                          </a:lnTo>
                          <a:lnTo>
                            <a:pt x="1828" y="196"/>
                          </a:lnTo>
                          <a:lnTo>
                            <a:pt x="1820" y="206"/>
                          </a:lnTo>
                          <a:lnTo>
                            <a:pt x="1813" y="216"/>
                          </a:lnTo>
                          <a:lnTo>
                            <a:pt x="1806" y="225"/>
                          </a:lnTo>
                          <a:lnTo>
                            <a:pt x="1799" y="235"/>
                          </a:lnTo>
                          <a:lnTo>
                            <a:pt x="1795" y="246"/>
                          </a:lnTo>
                          <a:lnTo>
                            <a:pt x="1792" y="254"/>
                          </a:lnTo>
                          <a:lnTo>
                            <a:pt x="1791" y="265"/>
                          </a:lnTo>
                          <a:lnTo>
                            <a:pt x="1789" y="275"/>
                          </a:lnTo>
                          <a:lnTo>
                            <a:pt x="1779" y="269"/>
                          </a:lnTo>
                          <a:lnTo>
                            <a:pt x="1762" y="267"/>
                          </a:lnTo>
                          <a:lnTo>
                            <a:pt x="1747" y="265"/>
                          </a:lnTo>
                          <a:lnTo>
                            <a:pt x="1733" y="268"/>
                          </a:lnTo>
                          <a:lnTo>
                            <a:pt x="1720" y="271"/>
                          </a:lnTo>
                          <a:lnTo>
                            <a:pt x="1708" y="275"/>
                          </a:lnTo>
                          <a:lnTo>
                            <a:pt x="1696" y="278"/>
                          </a:lnTo>
                          <a:lnTo>
                            <a:pt x="1683" y="281"/>
                          </a:lnTo>
                          <a:lnTo>
                            <a:pt x="1669" y="283"/>
                          </a:lnTo>
                          <a:lnTo>
                            <a:pt x="1650" y="281"/>
                          </a:lnTo>
                          <a:lnTo>
                            <a:pt x="1635" y="279"/>
                          </a:lnTo>
                          <a:lnTo>
                            <a:pt x="1622" y="276"/>
                          </a:lnTo>
                          <a:lnTo>
                            <a:pt x="1608" y="272"/>
                          </a:lnTo>
                          <a:lnTo>
                            <a:pt x="1594" y="273"/>
                          </a:lnTo>
                          <a:lnTo>
                            <a:pt x="1574" y="276"/>
                          </a:lnTo>
                          <a:lnTo>
                            <a:pt x="1557" y="279"/>
                          </a:lnTo>
                          <a:lnTo>
                            <a:pt x="1544" y="278"/>
                          </a:lnTo>
                          <a:lnTo>
                            <a:pt x="1525" y="277"/>
                          </a:lnTo>
                          <a:lnTo>
                            <a:pt x="1507" y="273"/>
                          </a:lnTo>
                          <a:lnTo>
                            <a:pt x="1490" y="273"/>
                          </a:lnTo>
                          <a:lnTo>
                            <a:pt x="1474" y="277"/>
                          </a:lnTo>
                          <a:lnTo>
                            <a:pt x="1450" y="279"/>
                          </a:lnTo>
                          <a:lnTo>
                            <a:pt x="1434" y="279"/>
                          </a:lnTo>
                          <a:lnTo>
                            <a:pt x="1414" y="277"/>
                          </a:lnTo>
                          <a:lnTo>
                            <a:pt x="1396" y="276"/>
                          </a:lnTo>
                          <a:lnTo>
                            <a:pt x="1374" y="279"/>
                          </a:lnTo>
                          <a:lnTo>
                            <a:pt x="1357" y="284"/>
                          </a:lnTo>
                          <a:lnTo>
                            <a:pt x="1334" y="288"/>
                          </a:lnTo>
                          <a:lnTo>
                            <a:pt x="1316" y="289"/>
                          </a:lnTo>
                          <a:lnTo>
                            <a:pt x="1296" y="291"/>
                          </a:lnTo>
                          <a:lnTo>
                            <a:pt x="1279" y="292"/>
                          </a:lnTo>
                          <a:lnTo>
                            <a:pt x="1258" y="289"/>
                          </a:lnTo>
                          <a:lnTo>
                            <a:pt x="1238" y="285"/>
                          </a:lnTo>
                          <a:lnTo>
                            <a:pt x="1216" y="289"/>
                          </a:lnTo>
                          <a:lnTo>
                            <a:pt x="1201" y="290"/>
                          </a:lnTo>
                          <a:lnTo>
                            <a:pt x="1183" y="290"/>
                          </a:lnTo>
                          <a:lnTo>
                            <a:pt x="1167" y="289"/>
                          </a:lnTo>
                          <a:lnTo>
                            <a:pt x="1150" y="289"/>
                          </a:lnTo>
                          <a:lnTo>
                            <a:pt x="1131" y="291"/>
                          </a:lnTo>
                          <a:lnTo>
                            <a:pt x="1114" y="296"/>
                          </a:lnTo>
                          <a:lnTo>
                            <a:pt x="1098" y="300"/>
                          </a:lnTo>
                          <a:lnTo>
                            <a:pt x="1079" y="304"/>
                          </a:lnTo>
                          <a:lnTo>
                            <a:pt x="1061" y="308"/>
                          </a:lnTo>
                          <a:lnTo>
                            <a:pt x="1040" y="311"/>
                          </a:lnTo>
                          <a:lnTo>
                            <a:pt x="1019" y="313"/>
                          </a:lnTo>
                          <a:lnTo>
                            <a:pt x="993" y="310"/>
                          </a:lnTo>
                          <a:lnTo>
                            <a:pt x="968" y="309"/>
                          </a:lnTo>
                          <a:lnTo>
                            <a:pt x="952" y="310"/>
                          </a:lnTo>
                          <a:lnTo>
                            <a:pt x="929" y="312"/>
                          </a:lnTo>
                          <a:lnTo>
                            <a:pt x="912" y="312"/>
                          </a:lnTo>
                          <a:lnTo>
                            <a:pt x="892" y="314"/>
                          </a:lnTo>
                          <a:lnTo>
                            <a:pt x="876" y="314"/>
                          </a:lnTo>
                          <a:lnTo>
                            <a:pt x="850" y="313"/>
                          </a:lnTo>
                          <a:lnTo>
                            <a:pt x="830" y="308"/>
                          </a:lnTo>
                          <a:lnTo>
                            <a:pt x="817" y="303"/>
                          </a:lnTo>
                          <a:lnTo>
                            <a:pt x="799" y="302"/>
                          </a:lnTo>
                          <a:lnTo>
                            <a:pt x="781" y="302"/>
                          </a:lnTo>
                          <a:lnTo>
                            <a:pt x="764" y="305"/>
                          </a:lnTo>
                          <a:lnTo>
                            <a:pt x="743" y="308"/>
                          </a:lnTo>
                          <a:lnTo>
                            <a:pt x="726" y="310"/>
                          </a:lnTo>
                          <a:lnTo>
                            <a:pt x="710" y="310"/>
                          </a:lnTo>
                          <a:lnTo>
                            <a:pt x="700" y="307"/>
                          </a:lnTo>
                          <a:lnTo>
                            <a:pt x="682" y="303"/>
                          </a:lnTo>
                          <a:lnTo>
                            <a:pt x="666" y="302"/>
                          </a:lnTo>
                          <a:lnTo>
                            <a:pt x="649" y="302"/>
                          </a:lnTo>
                          <a:lnTo>
                            <a:pt x="633" y="304"/>
                          </a:lnTo>
                          <a:lnTo>
                            <a:pt x="613" y="307"/>
                          </a:lnTo>
                          <a:lnTo>
                            <a:pt x="590" y="310"/>
                          </a:lnTo>
                          <a:lnTo>
                            <a:pt x="570" y="310"/>
                          </a:lnTo>
                          <a:lnTo>
                            <a:pt x="551" y="308"/>
                          </a:lnTo>
                          <a:lnTo>
                            <a:pt x="530" y="311"/>
                          </a:lnTo>
                          <a:lnTo>
                            <a:pt x="511" y="314"/>
                          </a:lnTo>
                          <a:lnTo>
                            <a:pt x="492" y="319"/>
                          </a:lnTo>
                          <a:lnTo>
                            <a:pt x="472" y="323"/>
                          </a:lnTo>
                          <a:lnTo>
                            <a:pt x="443" y="327"/>
                          </a:lnTo>
                          <a:lnTo>
                            <a:pt x="411" y="328"/>
                          </a:lnTo>
                          <a:lnTo>
                            <a:pt x="379" y="328"/>
                          </a:lnTo>
                          <a:lnTo>
                            <a:pt x="348" y="327"/>
                          </a:lnTo>
                          <a:lnTo>
                            <a:pt x="312" y="328"/>
                          </a:lnTo>
                          <a:lnTo>
                            <a:pt x="292" y="328"/>
                          </a:lnTo>
                          <a:lnTo>
                            <a:pt x="274" y="326"/>
                          </a:lnTo>
                          <a:lnTo>
                            <a:pt x="254" y="328"/>
                          </a:lnTo>
                          <a:lnTo>
                            <a:pt x="231" y="327"/>
                          </a:lnTo>
                          <a:lnTo>
                            <a:pt x="196" y="316"/>
                          </a:lnTo>
                          <a:lnTo>
                            <a:pt x="171" y="317"/>
                          </a:lnTo>
                          <a:lnTo>
                            <a:pt x="150" y="319"/>
                          </a:lnTo>
                          <a:lnTo>
                            <a:pt x="127" y="319"/>
                          </a:lnTo>
                          <a:lnTo>
                            <a:pt x="106" y="319"/>
                          </a:lnTo>
                          <a:lnTo>
                            <a:pt x="82" y="317"/>
                          </a:lnTo>
                          <a:lnTo>
                            <a:pt x="61" y="314"/>
                          </a:lnTo>
                          <a:lnTo>
                            <a:pt x="39" y="309"/>
                          </a:lnTo>
                          <a:lnTo>
                            <a:pt x="21" y="303"/>
                          </a:lnTo>
                          <a:lnTo>
                            <a:pt x="1" y="300"/>
                          </a:lnTo>
                          <a:lnTo>
                            <a:pt x="0" y="296"/>
                          </a:lnTo>
                        </a:path>
                      </a:pathLst>
                    </a:custGeom>
                    <a:solidFill>
                      <a:srgbClr val="606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45347" name="Group 291">
                      <a:extLst>
                        <a:ext uri="{FF2B5EF4-FFF2-40B4-BE49-F238E27FC236}">
                          <a16:creationId xmlns:a16="http://schemas.microsoft.com/office/drawing/2014/main" id="{48E67436-39C8-7B79-188C-B72BF944891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72" y="2022"/>
                      <a:ext cx="288" cy="154"/>
                      <a:chOff x="3572" y="2022"/>
                      <a:chExt cx="288" cy="154"/>
                    </a:xfrm>
                  </p:grpSpPr>
                  <p:sp>
                    <p:nvSpPr>
                      <p:cNvPr id="45345" name="Freeform 289">
                        <a:extLst>
                          <a:ext uri="{FF2B5EF4-FFF2-40B4-BE49-F238E27FC236}">
                            <a16:creationId xmlns:a16="http://schemas.microsoft.com/office/drawing/2014/main" id="{5A17C60B-AB0D-2054-AF3C-E6EAC5B8107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72" y="2026"/>
                        <a:ext cx="288" cy="150"/>
                      </a:xfrm>
                      <a:custGeom>
                        <a:avLst/>
                        <a:gdLst>
                          <a:gd name="T0" fmla="*/ 268 w 288"/>
                          <a:gd name="T1" fmla="*/ 135 h 150"/>
                          <a:gd name="T2" fmla="*/ 253 w 288"/>
                          <a:gd name="T3" fmla="*/ 121 h 150"/>
                          <a:gd name="T4" fmla="*/ 243 w 288"/>
                          <a:gd name="T5" fmla="*/ 112 h 150"/>
                          <a:gd name="T6" fmla="*/ 235 w 288"/>
                          <a:gd name="T7" fmla="*/ 105 h 150"/>
                          <a:gd name="T8" fmla="*/ 227 w 288"/>
                          <a:gd name="T9" fmla="*/ 97 h 150"/>
                          <a:gd name="T10" fmla="*/ 219 w 288"/>
                          <a:gd name="T11" fmla="*/ 88 h 150"/>
                          <a:gd name="T12" fmla="*/ 212 w 288"/>
                          <a:gd name="T13" fmla="*/ 80 h 150"/>
                          <a:gd name="T14" fmla="*/ 205 w 288"/>
                          <a:gd name="T15" fmla="*/ 71 h 150"/>
                          <a:gd name="T16" fmla="*/ 199 w 288"/>
                          <a:gd name="T17" fmla="*/ 60 h 150"/>
                          <a:gd name="T18" fmla="*/ 194 w 288"/>
                          <a:gd name="T19" fmla="*/ 49 h 150"/>
                          <a:gd name="T20" fmla="*/ 189 w 288"/>
                          <a:gd name="T21" fmla="*/ 37 h 150"/>
                          <a:gd name="T22" fmla="*/ 186 w 288"/>
                          <a:gd name="T23" fmla="*/ 26 h 150"/>
                          <a:gd name="T24" fmla="*/ 186 w 288"/>
                          <a:gd name="T25" fmla="*/ 15 h 150"/>
                          <a:gd name="T26" fmla="*/ 185 w 288"/>
                          <a:gd name="T27" fmla="*/ 0 h 150"/>
                          <a:gd name="T28" fmla="*/ 0 w 288"/>
                          <a:gd name="T29" fmla="*/ 1 h 150"/>
                          <a:gd name="T30" fmla="*/ 6 w 288"/>
                          <a:gd name="T31" fmla="*/ 10 h 150"/>
                          <a:gd name="T32" fmla="*/ 15 w 288"/>
                          <a:gd name="T33" fmla="*/ 21 h 150"/>
                          <a:gd name="T34" fmla="*/ 24 w 288"/>
                          <a:gd name="T35" fmla="*/ 32 h 150"/>
                          <a:gd name="T36" fmla="*/ 34 w 288"/>
                          <a:gd name="T37" fmla="*/ 43 h 150"/>
                          <a:gd name="T38" fmla="*/ 48 w 288"/>
                          <a:gd name="T39" fmla="*/ 54 h 150"/>
                          <a:gd name="T40" fmla="*/ 61 w 288"/>
                          <a:gd name="T41" fmla="*/ 66 h 150"/>
                          <a:gd name="T42" fmla="*/ 75 w 288"/>
                          <a:gd name="T43" fmla="*/ 76 h 150"/>
                          <a:gd name="T44" fmla="*/ 90 w 288"/>
                          <a:gd name="T45" fmla="*/ 85 h 150"/>
                          <a:gd name="T46" fmla="*/ 107 w 288"/>
                          <a:gd name="T47" fmla="*/ 97 h 150"/>
                          <a:gd name="T48" fmla="*/ 127 w 288"/>
                          <a:gd name="T49" fmla="*/ 109 h 150"/>
                          <a:gd name="T50" fmla="*/ 144 w 288"/>
                          <a:gd name="T51" fmla="*/ 117 h 150"/>
                          <a:gd name="T52" fmla="*/ 159 w 288"/>
                          <a:gd name="T53" fmla="*/ 124 h 150"/>
                          <a:gd name="T54" fmla="*/ 174 w 288"/>
                          <a:gd name="T55" fmla="*/ 129 h 150"/>
                          <a:gd name="T56" fmla="*/ 190 w 288"/>
                          <a:gd name="T57" fmla="*/ 135 h 150"/>
                          <a:gd name="T58" fmla="*/ 205 w 288"/>
                          <a:gd name="T59" fmla="*/ 139 h 150"/>
                          <a:gd name="T60" fmla="*/ 224 w 288"/>
                          <a:gd name="T61" fmla="*/ 143 h 150"/>
                          <a:gd name="T62" fmla="*/ 244 w 288"/>
                          <a:gd name="T63" fmla="*/ 145 h 150"/>
                          <a:gd name="T64" fmla="*/ 260 w 288"/>
                          <a:gd name="T65" fmla="*/ 147 h 150"/>
                          <a:gd name="T66" fmla="*/ 275 w 288"/>
                          <a:gd name="T67" fmla="*/ 148 h 150"/>
                          <a:gd name="T68" fmla="*/ 287 w 288"/>
                          <a:gd name="T69" fmla="*/ 149 h 150"/>
                          <a:gd name="T70" fmla="*/ 268 w 288"/>
                          <a:gd name="T71" fmla="*/ 135 h 15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</a:cxnLst>
                        <a:rect l="0" t="0" r="r" b="b"/>
                        <a:pathLst>
                          <a:path w="288" h="150">
                            <a:moveTo>
                              <a:pt x="268" y="135"/>
                            </a:moveTo>
                            <a:lnTo>
                              <a:pt x="253" y="121"/>
                            </a:lnTo>
                            <a:lnTo>
                              <a:pt x="243" y="112"/>
                            </a:lnTo>
                            <a:lnTo>
                              <a:pt x="235" y="105"/>
                            </a:lnTo>
                            <a:lnTo>
                              <a:pt x="227" y="97"/>
                            </a:lnTo>
                            <a:lnTo>
                              <a:pt x="219" y="88"/>
                            </a:lnTo>
                            <a:lnTo>
                              <a:pt x="212" y="80"/>
                            </a:lnTo>
                            <a:lnTo>
                              <a:pt x="205" y="71"/>
                            </a:lnTo>
                            <a:lnTo>
                              <a:pt x="199" y="60"/>
                            </a:lnTo>
                            <a:lnTo>
                              <a:pt x="194" y="49"/>
                            </a:lnTo>
                            <a:lnTo>
                              <a:pt x="189" y="37"/>
                            </a:lnTo>
                            <a:lnTo>
                              <a:pt x="186" y="26"/>
                            </a:lnTo>
                            <a:lnTo>
                              <a:pt x="186" y="15"/>
                            </a:lnTo>
                            <a:lnTo>
                              <a:pt x="185" y="0"/>
                            </a:lnTo>
                            <a:lnTo>
                              <a:pt x="0" y="1"/>
                            </a:lnTo>
                            <a:lnTo>
                              <a:pt x="6" y="10"/>
                            </a:lnTo>
                            <a:lnTo>
                              <a:pt x="15" y="21"/>
                            </a:lnTo>
                            <a:lnTo>
                              <a:pt x="24" y="32"/>
                            </a:lnTo>
                            <a:lnTo>
                              <a:pt x="34" y="43"/>
                            </a:lnTo>
                            <a:lnTo>
                              <a:pt x="48" y="54"/>
                            </a:lnTo>
                            <a:lnTo>
                              <a:pt x="61" y="66"/>
                            </a:lnTo>
                            <a:lnTo>
                              <a:pt x="75" y="76"/>
                            </a:lnTo>
                            <a:lnTo>
                              <a:pt x="90" y="85"/>
                            </a:lnTo>
                            <a:lnTo>
                              <a:pt x="107" y="97"/>
                            </a:lnTo>
                            <a:lnTo>
                              <a:pt x="127" y="109"/>
                            </a:lnTo>
                            <a:lnTo>
                              <a:pt x="144" y="117"/>
                            </a:lnTo>
                            <a:lnTo>
                              <a:pt x="159" y="124"/>
                            </a:lnTo>
                            <a:lnTo>
                              <a:pt x="174" y="129"/>
                            </a:lnTo>
                            <a:lnTo>
                              <a:pt x="190" y="135"/>
                            </a:lnTo>
                            <a:lnTo>
                              <a:pt x="205" y="139"/>
                            </a:lnTo>
                            <a:lnTo>
                              <a:pt x="224" y="143"/>
                            </a:lnTo>
                            <a:lnTo>
                              <a:pt x="244" y="145"/>
                            </a:lnTo>
                            <a:lnTo>
                              <a:pt x="260" y="147"/>
                            </a:lnTo>
                            <a:lnTo>
                              <a:pt x="275" y="148"/>
                            </a:lnTo>
                            <a:lnTo>
                              <a:pt x="287" y="149"/>
                            </a:lnTo>
                            <a:lnTo>
                              <a:pt x="268" y="135"/>
                            </a:lnTo>
                          </a:path>
                        </a:pathLst>
                      </a:custGeom>
                      <a:solidFill>
                        <a:srgbClr val="8080A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5346" name="Freeform 290">
                        <a:extLst>
                          <a:ext uri="{FF2B5EF4-FFF2-40B4-BE49-F238E27FC236}">
                            <a16:creationId xmlns:a16="http://schemas.microsoft.com/office/drawing/2014/main" id="{68903D02-C44C-41C1-6979-F6F55CB7993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76" y="2022"/>
                        <a:ext cx="173" cy="17"/>
                      </a:xfrm>
                      <a:custGeom>
                        <a:avLst/>
                        <a:gdLst>
                          <a:gd name="T0" fmla="*/ 0 w 173"/>
                          <a:gd name="T1" fmla="*/ 0 h 17"/>
                          <a:gd name="T2" fmla="*/ 0 w 173"/>
                          <a:gd name="T3" fmla="*/ 4 h 17"/>
                          <a:gd name="T4" fmla="*/ 3 w 173"/>
                          <a:gd name="T5" fmla="*/ 16 h 17"/>
                          <a:gd name="T6" fmla="*/ 172 w 173"/>
                          <a:gd name="T7" fmla="*/ 16 h 17"/>
                          <a:gd name="T8" fmla="*/ 172 w 173"/>
                          <a:gd name="T9" fmla="*/ 0 h 17"/>
                          <a:gd name="T10" fmla="*/ 0 w 173"/>
                          <a:gd name="T11" fmla="*/ 0 h 1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73" h="17">
                            <a:moveTo>
                              <a:pt x="0" y="0"/>
                            </a:moveTo>
                            <a:lnTo>
                              <a:pt x="0" y="4"/>
                            </a:lnTo>
                            <a:lnTo>
                              <a:pt x="3" y="16"/>
                            </a:lnTo>
                            <a:lnTo>
                              <a:pt x="172" y="16"/>
                            </a:lnTo>
                            <a:lnTo>
                              <a:pt x="172" y="0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8080A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5414" name="Group 358">
                    <a:extLst>
                      <a:ext uri="{FF2B5EF4-FFF2-40B4-BE49-F238E27FC236}">
                        <a16:creationId xmlns:a16="http://schemas.microsoft.com/office/drawing/2014/main" id="{89893F9D-779F-5507-E3C8-8A1E6F2E092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352" y="1687"/>
                    <a:ext cx="427" cy="353"/>
                    <a:chOff x="2352" y="1687"/>
                    <a:chExt cx="427" cy="353"/>
                  </a:xfrm>
                </p:grpSpPr>
                <p:sp>
                  <p:nvSpPr>
                    <p:cNvPr id="45349" name="Freeform 293">
                      <a:extLst>
                        <a:ext uri="{FF2B5EF4-FFF2-40B4-BE49-F238E27FC236}">
                          <a16:creationId xmlns:a16="http://schemas.microsoft.com/office/drawing/2014/main" id="{33BECB97-14A5-D1ED-092C-5F3AF9FB5ED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353" y="1715"/>
                      <a:ext cx="331" cy="297"/>
                    </a:xfrm>
                    <a:custGeom>
                      <a:avLst/>
                      <a:gdLst>
                        <a:gd name="T0" fmla="*/ 178 w 331"/>
                        <a:gd name="T1" fmla="*/ 1 h 297"/>
                        <a:gd name="T2" fmla="*/ 156 w 331"/>
                        <a:gd name="T3" fmla="*/ 4 h 297"/>
                        <a:gd name="T4" fmla="*/ 142 w 331"/>
                        <a:gd name="T5" fmla="*/ 10 h 297"/>
                        <a:gd name="T6" fmla="*/ 126 w 331"/>
                        <a:gd name="T7" fmla="*/ 17 h 297"/>
                        <a:gd name="T8" fmla="*/ 110 w 331"/>
                        <a:gd name="T9" fmla="*/ 22 h 297"/>
                        <a:gd name="T10" fmla="*/ 93 w 331"/>
                        <a:gd name="T11" fmla="*/ 29 h 297"/>
                        <a:gd name="T12" fmla="*/ 83 w 331"/>
                        <a:gd name="T13" fmla="*/ 35 h 297"/>
                        <a:gd name="T14" fmla="*/ 70 w 331"/>
                        <a:gd name="T15" fmla="*/ 45 h 297"/>
                        <a:gd name="T16" fmla="*/ 40 w 331"/>
                        <a:gd name="T17" fmla="*/ 72 h 297"/>
                        <a:gd name="T18" fmla="*/ 19 w 331"/>
                        <a:gd name="T19" fmla="*/ 105 h 297"/>
                        <a:gd name="T20" fmla="*/ 7 w 331"/>
                        <a:gd name="T21" fmla="*/ 138 h 297"/>
                        <a:gd name="T22" fmla="*/ 2 w 331"/>
                        <a:gd name="T23" fmla="*/ 158 h 297"/>
                        <a:gd name="T24" fmla="*/ 0 w 331"/>
                        <a:gd name="T25" fmla="*/ 174 h 297"/>
                        <a:gd name="T26" fmla="*/ 4 w 331"/>
                        <a:gd name="T27" fmla="*/ 189 h 297"/>
                        <a:gd name="T28" fmla="*/ 14 w 331"/>
                        <a:gd name="T29" fmla="*/ 201 h 297"/>
                        <a:gd name="T30" fmla="*/ 28 w 331"/>
                        <a:gd name="T31" fmla="*/ 212 h 297"/>
                        <a:gd name="T32" fmla="*/ 66 w 331"/>
                        <a:gd name="T33" fmla="*/ 231 h 297"/>
                        <a:gd name="T34" fmla="*/ 96 w 331"/>
                        <a:gd name="T35" fmla="*/ 247 h 297"/>
                        <a:gd name="T36" fmla="*/ 119 w 331"/>
                        <a:gd name="T37" fmla="*/ 255 h 297"/>
                        <a:gd name="T38" fmla="*/ 138 w 331"/>
                        <a:gd name="T39" fmla="*/ 259 h 297"/>
                        <a:gd name="T40" fmla="*/ 152 w 331"/>
                        <a:gd name="T41" fmla="*/ 262 h 297"/>
                        <a:gd name="T42" fmla="*/ 181 w 331"/>
                        <a:gd name="T43" fmla="*/ 272 h 297"/>
                        <a:gd name="T44" fmla="*/ 212 w 331"/>
                        <a:gd name="T45" fmla="*/ 291 h 297"/>
                        <a:gd name="T46" fmla="*/ 231 w 331"/>
                        <a:gd name="T47" fmla="*/ 295 h 297"/>
                        <a:gd name="T48" fmla="*/ 256 w 331"/>
                        <a:gd name="T49" fmla="*/ 296 h 297"/>
                        <a:gd name="T50" fmla="*/ 273 w 331"/>
                        <a:gd name="T51" fmla="*/ 294 h 297"/>
                        <a:gd name="T52" fmla="*/ 296 w 331"/>
                        <a:gd name="T53" fmla="*/ 284 h 297"/>
                        <a:gd name="T54" fmla="*/ 319 w 331"/>
                        <a:gd name="T55" fmla="*/ 264 h 297"/>
                        <a:gd name="T56" fmla="*/ 330 w 331"/>
                        <a:gd name="T57" fmla="*/ 217 h 297"/>
                        <a:gd name="T58" fmla="*/ 329 w 331"/>
                        <a:gd name="T59" fmla="*/ 186 h 297"/>
                        <a:gd name="T60" fmla="*/ 325 w 331"/>
                        <a:gd name="T61" fmla="*/ 173 h 297"/>
                        <a:gd name="T62" fmla="*/ 323 w 331"/>
                        <a:gd name="T63" fmla="*/ 147 h 297"/>
                        <a:gd name="T64" fmla="*/ 316 w 331"/>
                        <a:gd name="T65" fmla="*/ 100 h 297"/>
                        <a:gd name="T66" fmla="*/ 304 w 331"/>
                        <a:gd name="T67" fmla="*/ 73 h 297"/>
                        <a:gd name="T68" fmla="*/ 295 w 331"/>
                        <a:gd name="T69" fmla="*/ 45 h 297"/>
                        <a:gd name="T70" fmla="*/ 273 w 331"/>
                        <a:gd name="T71" fmla="*/ 25 h 297"/>
                        <a:gd name="T72" fmla="*/ 237 w 331"/>
                        <a:gd name="T73" fmla="*/ 7 h 297"/>
                        <a:gd name="T74" fmla="*/ 209 w 331"/>
                        <a:gd name="T75" fmla="*/ 0 h 2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331" h="297">
                          <a:moveTo>
                            <a:pt x="186" y="1"/>
                          </a:moveTo>
                          <a:lnTo>
                            <a:pt x="178" y="1"/>
                          </a:lnTo>
                          <a:lnTo>
                            <a:pt x="165" y="1"/>
                          </a:lnTo>
                          <a:lnTo>
                            <a:pt x="156" y="4"/>
                          </a:lnTo>
                          <a:lnTo>
                            <a:pt x="149" y="7"/>
                          </a:lnTo>
                          <a:lnTo>
                            <a:pt x="142" y="10"/>
                          </a:lnTo>
                          <a:lnTo>
                            <a:pt x="135" y="13"/>
                          </a:lnTo>
                          <a:lnTo>
                            <a:pt x="126" y="17"/>
                          </a:lnTo>
                          <a:lnTo>
                            <a:pt x="120" y="20"/>
                          </a:lnTo>
                          <a:lnTo>
                            <a:pt x="110" y="22"/>
                          </a:lnTo>
                          <a:lnTo>
                            <a:pt x="102" y="25"/>
                          </a:lnTo>
                          <a:lnTo>
                            <a:pt x="93" y="29"/>
                          </a:lnTo>
                          <a:lnTo>
                            <a:pt x="89" y="32"/>
                          </a:lnTo>
                          <a:lnTo>
                            <a:pt x="83" y="35"/>
                          </a:lnTo>
                          <a:lnTo>
                            <a:pt x="78" y="40"/>
                          </a:lnTo>
                          <a:lnTo>
                            <a:pt x="70" y="45"/>
                          </a:lnTo>
                          <a:lnTo>
                            <a:pt x="60" y="53"/>
                          </a:lnTo>
                          <a:lnTo>
                            <a:pt x="40" y="72"/>
                          </a:lnTo>
                          <a:lnTo>
                            <a:pt x="28" y="85"/>
                          </a:lnTo>
                          <a:lnTo>
                            <a:pt x="19" y="105"/>
                          </a:lnTo>
                          <a:lnTo>
                            <a:pt x="11" y="123"/>
                          </a:lnTo>
                          <a:lnTo>
                            <a:pt x="7" y="138"/>
                          </a:lnTo>
                          <a:lnTo>
                            <a:pt x="2" y="154"/>
                          </a:lnTo>
                          <a:lnTo>
                            <a:pt x="2" y="158"/>
                          </a:lnTo>
                          <a:lnTo>
                            <a:pt x="0" y="167"/>
                          </a:lnTo>
                          <a:lnTo>
                            <a:pt x="0" y="174"/>
                          </a:lnTo>
                          <a:lnTo>
                            <a:pt x="1" y="180"/>
                          </a:lnTo>
                          <a:lnTo>
                            <a:pt x="4" y="189"/>
                          </a:lnTo>
                          <a:lnTo>
                            <a:pt x="9" y="195"/>
                          </a:lnTo>
                          <a:lnTo>
                            <a:pt x="14" y="201"/>
                          </a:lnTo>
                          <a:lnTo>
                            <a:pt x="20" y="206"/>
                          </a:lnTo>
                          <a:lnTo>
                            <a:pt x="28" y="212"/>
                          </a:lnTo>
                          <a:lnTo>
                            <a:pt x="45" y="222"/>
                          </a:lnTo>
                          <a:lnTo>
                            <a:pt x="66" y="231"/>
                          </a:lnTo>
                          <a:lnTo>
                            <a:pt x="82" y="239"/>
                          </a:lnTo>
                          <a:lnTo>
                            <a:pt x="96" y="247"/>
                          </a:lnTo>
                          <a:lnTo>
                            <a:pt x="107" y="251"/>
                          </a:lnTo>
                          <a:lnTo>
                            <a:pt x="119" y="255"/>
                          </a:lnTo>
                          <a:lnTo>
                            <a:pt x="130" y="257"/>
                          </a:lnTo>
                          <a:lnTo>
                            <a:pt x="138" y="259"/>
                          </a:lnTo>
                          <a:lnTo>
                            <a:pt x="145" y="260"/>
                          </a:lnTo>
                          <a:lnTo>
                            <a:pt x="152" y="262"/>
                          </a:lnTo>
                          <a:lnTo>
                            <a:pt x="167" y="265"/>
                          </a:lnTo>
                          <a:lnTo>
                            <a:pt x="181" y="272"/>
                          </a:lnTo>
                          <a:lnTo>
                            <a:pt x="201" y="285"/>
                          </a:lnTo>
                          <a:lnTo>
                            <a:pt x="212" y="291"/>
                          </a:lnTo>
                          <a:lnTo>
                            <a:pt x="219" y="293"/>
                          </a:lnTo>
                          <a:lnTo>
                            <a:pt x="231" y="295"/>
                          </a:lnTo>
                          <a:lnTo>
                            <a:pt x="241" y="296"/>
                          </a:lnTo>
                          <a:lnTo>
                            <a:pt x="256" y="296"/>
                          </a:lnTo>
                          <a:lnTo>
                            <a:pt x="265" y="295"/>
                          </a:lnTo>
                          <a:lnTo>
                            <a:pt x="273" y="294"/>
                          </a:lnTo>
                          <a:lnTo>
                            <a:pt x="280" y="291"/>
                          </a:lnTo>
                          <a:lnTo>
                            <a:pt x="296" y="284"/>
                          </a:lnTo>
                          <a:lnTo>
                            <a:pt x="311" y="273"/>
                          </a:lnTo>
                          <a:lnTo>
                            <a:pt x="319" y="264"/>
                          </a:lnTo>
                          <a:lnTo>
                            <a:pt x="328" y="243"/>
                          </a:lnTo>
                          <a:lnTo>
                            <a:pt x="330" y="217"/>
                          </a:lnTo>
                          <a:lnTo>
                            <a:pt x="329" y="200"/>
                          </a:lnTo>
                          <a:lnTo>
                            <a:pt x="329" y="186"/>
                          </a:lnTo>
                          <a:lnTo>
                            <a:pt x="327" y="177"/>
                          </a:lnTo>
                          <a:lnTo>
                            <a:pt x="325" y="173"/>
                          </a:lnTo>
                          <a:lnTo>
                            <a:pt x="321" y="161"/>
                          </a:lnTo>
                          <a:lnTo>
                            <a:pt x="323" y="147"/>
                          </a:lnTo>
                          <a:lnTo>
                            <a:pt x="319" y="132"/>
                          </a:lnTo>
                          <a:lnTo>
                            <a:pt x="316" y="100"/>
                          </a:lnTo>
                          <a:lnTo>
                            <a:pt x="313" y="91"/>
                          </a:lnTo>
                          <a:lnTo>
                            <a:pt x="304" y="73"/>
                          </a:lnTo>
                          <a:lnTo>
                            <a:pt x="300" y="57"/>
                          </a:lnTo>
                          <a:lnTo>
                            <a:pt x="295" y="45"/>
                          </a:lnTo>
                          <a:lnTo>
                            <a:pt x="286" y="35"/>
                          </a:lnTo>
                          <a:lnTo>
                            <a:pt x="273" y="25"/>
                          </a:lnTo>
                          <a:lnTo>
                            <a:pt x="257" y="17"/>
                          </a:lnTo>
                          <a:lnTo>
                            <a:pt x="237" y="7"/>
                          </a:lnTo>
                          <a:lnTo>
                            <a:pt x="224" y="3"/>
                          </a:lnTo>
                          <a:lnTo>
                            <a:pt x="209" y="0"/>
                          </a:lnTo>
                          <a:lnTo>
                            <a:pt x="186" y="1"/>
                          </a:lnTo>
                        </a:path>
                      </a:pathLst>
                    </a:custGeom>
                    <a:solidFill>
                      <a:srgbClr val="10206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50" name="Freeform 294">
                      <a:extLst>
                        <a:ext uri="{FF2B5EF4-FFF2-40B4-BE49-F238E27FC236}">
                          <a16:creationId xmlns:a16="http://schemas.microsoft.com/office/drawing/2014/main" id="{A5DD128A-7C12-7EA1-4E40-CFC77BCFD0F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361" y="1721"/>
                      <a:ext cx="290" cy="129"/>
                    </a:xfrm>
                    <a:custGeom>
                      <a:avLst/>
                      <a:gdLst>
                        <a:gd name="T0" fmla="*/ 281 w 290"/>
                        <a:gd name="T1" fmla="*/ 76 h 129"/>
                        <a:gd name="T2" fmla="*/ 271 w 290"/>
                        <a:gd name="T3" fmla="*/ 66 h 129"/>
                        <a:gd name="T4" fmla="*/ 262 w 290"/>
                        <a:gd name="T5" fmla="*/ 58 h 129"/>
                        <a:gd name="T6" fmla="*/ 253 w 290"/>
                        <a:gd name="T7" fmla="*/ 53 h 129"/>
                        <a:gd name="T8" fmla="*/ 239 w 290"/>
                        <a:gd name="T9" fmla="*/ 48 h 129"/>
                        <a:gd name="T10" fmla="*/ 224 w 290"/>
                        <a:gd name="T11" fmla="*/ 51 h 129"/>
                        <a:gd name="T12" fmla="*/ 209 w 290"/>
                        <a:gd name="T13" fmla="*/ 56 h 129"/>
                        <a:gd name="T14" fmla="*/ 193 w 290"/>
                        <a:gd name="T15" fmla="*/ 63 h 129"/>
                        <a:gd name="T16" fmla="*/ 172 w 290"/>
                        <a:gd name="T17" fmla="*/ 75 h 129"/>
                        <a:gd name="T18" fmla="*/ 160 w 290"/>
                        <a:gd name="T19" fmla="*/ 83 h 129"/>
                        <a:gd name="T20" fmla="*/ 148 w 290"/>
                        <a:gd name="T21" fmla="*/ 90 h 129"/>
                        <a:gd name="T22" fmla="*/ 137 w 290"/>
                        <a:gd name="T23" fmla="*/ 96 h 129"/>
                        <a:gd name="T24" fmla="*/ 123 w 290"/>
                        <a:gd name="T25" fmla="*/ 106 h 129"/>
                        <a:gd name="T26" fmla="*/ 116 w 290"/>
                        <a:gd name="T27" fmla="*/ 112 h 129"/>
                        <a:gd name="T28" fmla="*/ 107 w 290"/>
                        <a:gd name="T29" fmla="*/ 120 h 129"/>
                        <a:gd name="T30" fmla="*/ 100 w 290"/>
                        <a:gd name="T31" fmla="*/ 121 h 129"/>
                        <a:gd name="T32" fmla="*/ 95 w 290"/>
                        <a:gd name="T33" fmla="*/ 113 h 129"/>
                        <a:gd name="T34" fmla="*/ 89 w 290"/>
                        <a:gd name="T35" fmla="*/ 106 h 129"/>
                        <a:gd name="T36" fmla="*/ 80 w 290"/>
                        <a:gd name="T37" fmla="*/ 101 h 129"/>
                        <a:gd name="T38" fmla="*/ 72 w 290"/>
                        <a:gd name="T39" fmla="*/ 100 h 129"/>
                        <a:gd name="T40" fmla="*/ 64 w 290"/>
                        <a:gd name="T41" fmla="*/ 100 h 129"/>
                        <a:gd name="T42" fmla="*/ 54 w 290"/>
                        <a:gd name="T43" fmla="*/ 102 h 129"/>
                        <a:gd name="T44" fmla="*/ 43 w 290"/>
                        <a:gd name="T45" fmla="*/ 104 h 129"/>
                        <a:gd name="T46" fmla="*/ 30 w 290"/>
                        <a:gd name="T47" fmla="*/ 110 h 129"/>
                        <a:gd name="T48" fmla="*/ 18 w 290"/>
                        <a:gd name="T49" fmla="*/ 116 h 129"/>
                        <a:gd name="T50" fmla="*/ 7 w 290"/>
                        <a:gd name="T51" fmla="*/ 121 h 129"/>
                        <a:gd name="T52" fmla="*/ 2 w 290"/>
                        <a:gd name="T53" fmla="*/ 116 h 129"/>
                        <a:gd name="T54" fmla="*/ 6 w 290"/>
                        <a:gd name="T55" fmla="*/ 105 h 129"/>
                        <a:gd name="T56" fmla="*/ 11 w 290"/>
                        <a:gd name="T57" fmla="*/ 95 h 129"/>
                        <a:gd name="T58" fmla="*/ 16 w 290"/>
                        <a:gd name="T59" fmla="*/ 86 h 129"/>
                        <a:gd name="T60" fmla="*/ 22 w 290"/>
                        <a:gd name="T61" fmla="*/ 75 h 129"/>
                        <a:gd name="T62" fmla="*/ 28 w 290"/>
                        <a:gd name="T63" fmla="*/ 66 h 129"/>
                        <a:gd name="T64" fmla="*/ 39 w 290"/>
                        <a:gd name="T65" fmla="*/ 55 h 129"/>
                        <a:gd name="T66" fmla="*/ 55 w 290"/>
                        <a:gd name="T67" fmla="*/ 45 h 129"/>
                        <a:gd name="T68" fmla="*/ 70 w 290"/>
                        <a:gd name="T69" fmla="*/ 35 h 129"/>
                        <a:gd name="T70" fmla="*/ 84 w 290"/>
                        <a:gd name="T71" fmla="*/ 29 h 129"/>
                        <a:gd name="T72" fmla="*/ 97 w 290"/>
                        <a:gd name="T73" fmla="*/ 23 h 129"/>
                        <a:gd name="T74" fmla="*/ 114 w 290"/>
                        <a:gd name="T75" fmla="*/ 19 h 129"/>
                        <a:gd name="T76" fmla="*/ 126 w 290"/>
                        <a:gd name="T77" fmla="*/ 13 h 129"/>
                        <a:gd name="T78" fmla="*/ 140 w 290"/>
                        <a:gd name="T79" fmla="*/ 8 h 129"/>
                        <a:gd name="T80" fmla="*/ 153 w 290"/>
                        <a:gd name="T81" fmla="*/ 2 h 129"/>
                        <a:gd name="T82" fmla="*/ 167 w 290"/>
                        <a:gd name="T83" fmla="*/ 0 h 129"/>
                        <a:gd name="T84" fmla="*/ 183 w 290"/>
                        <a:gd name="T85" fmla="*/ 0 h 129"/>
                        <a:gd name="T86" fmla="*/ 204 w 290"/>
                        <a:gd name="T87" fmla="*/ 2 h 129"/>
                        <a:gd name="T88" fmla="*/ 220 w 290"/>
                        <a:gd name="T89" fmla="*/ 6 h 129"/>
                        <a:gd name="T90" fmla="*/ 229 w 290"/>
                        <a:gd name="T91" fmla="*/ 10 h 129"/>
                        <a:gd name="T92" fmla="*/ 243 w 290"/>
                        <a:gd name="T93" fmla="*/ 16 h 129"/>
                        <a:gd name="T94" fmla="*/ 256 w 290"/>
                        <a:gd name="T95" fmla="*/ 23 h 129"/>
                        <a:gd name="T96" fmla="*/ 266 w 290"/>
                        <a:gd name="T97" fmla="*/ 31 h 129"/>
                        <a:gd name="T98" fmla="*/ 276 w 290"/>
                        <a:gd name="T99" fmla="*/ 39 h 129"/>
                        <a:gd name="T100" fmla="*/ 283 w 290"/>
                        <a:gd name="T101" fmla="*/ 51 h 129"/>
                        <a:gd name="T102" fmla="*/ 284 w 290"/>
                        <a:gd name="T103" fmla="*/ 63 h 129"/>
                        <a:gd name="T104" fmla="*/ 284 w 290"/>
                        <a:gd name="T105" fmla="*/ 73 h 129"/>
                        <a:gd name="T106" fmla="*/ 289 w 290"/>
                        <a:gd name="T107" fmla="*/ 82 h 1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290" h="129">
                          <a:moveTo>
                            <a:pt x="289" y="82"/>
                          </a:moveTo>
                          <a:lnTo>
                            <a:pt x="281" y="76"/>
                          </a:lnTo>
                          <a:lnTo>
                            <a:pt x="276" y="71"/>
                          </a:lnTo>
                          <a:lnTo>
                            <a:pt x="271" y="66"/>
                          </a:lnTo>
                          <a:lnTo>
                            <a:pt x="265" y="61"/>
                          </a:lnTo>
                          <a:lnTo>
                            <a:pt x="262" y="58"/>
                          </a:lnTo>
                          <a:lnTo>
                            <a:pt x="257" y="54"/>
                          </a:lnTo>
                          <a:lnTo>
                            <a:pt x="253" y="53"/>
                          </a:lnTo>
                          <a:lnTo>
                            <a:pt x="247" y="50"/>
                          </a:lnTo>
                          <a:lnTo>
                            <a:pt x="239" y="48"/>
                          </a:lnTo>
                          <a:lnTo>
                            <a:pt x="230" y="49"/>
                          </a:lnTo>
                          <a:lnTo>
                            <a:pt x="224" y="51"/>
                          </a:lnTo>
                          <a:lnTo>
                            <a:pt x="217" y="53"/>
                          </a:lnTo>
                          <a:lnTo>
                            <a:pt x="209" y="56"/>
                          </a:lnTo>
                          <a:lnTo>
                            <a:pt x="200" y="60"/>
                          </a:lnTo>
                          <a:lnTo>
                            <a:pt x="193" y="63"/>
                          </a:lnTo>
                          <a:lnTo>
                            <a:pt x="182" y="70"/>
                          </a:lnTo>
                          <a:lnTo>
                            <a:pt x="172" y="75"/>
                          </a:lnTo>
                          <a:lnTo>
                            <a:pt x="166" y="79"/>
                          </a:lnTo>
                          <a:lnTo>
                            <a:pt x="160" y="83"/>
                          </a:lnTo>
                          <a:lnTo>
                            <a:pt x="153" y="87"/>
                          </a:lnTo>
                          <a:lnTo>
                            <a:pt x="148" y="90"/>
                          </a:lnTo>
                          <a:lnTo>
                            <a:pt x="142" y="94"/>
                          </a:lnTo>
                          <a:lnTo>
                            <a:pt x="137" y="96"/>
                          </a:lnTo>
                          <a:lnTo>
                            <a:pt x="132" y="100"/>
                          </a:lnTo>
                          <a:lnTo>
                            <a:pt x="123" y="106"/>
                          </a:lnTo>
                          <a:lnTo>
                            <a:pt x="120" y="108"/>
                          </a:lnTo>
                          <a:lnTo>
                            <a:pt x="116" y="112"/>
                          </a:lnTo>
                          <a:lnTo>
                            <a:pt x="112" y="116"/>
                          </a:lnTo>
                          <a:lnTo>
                            <a:pt x="107" y="120"/>
                          </a:lnTo>
                          <a:lnTo>
                            <a:pt x="102" y="128"/>
                          </a:lnTo>
                          <a:lnTo>
                            <a:pt x="100" y="121"/>
                          </a:lnTo>
                          <a:lnTo>
                            <a:pt x="98" y="117"/>
                          </a:lnTo>
                          <a:lnTo>
                            <a:pt x="95" y="113"/>
                          </a:lnTo>
                          <a:lnTo>
                            <a:pt x="92" y="110"/>
                          </a:lnTo>
                          <a:lnTo>
                            <a:pt x="89" y="106"/>
                          </a:lnTo>
                          <a:lnTo>
                            <a:pt x="85" y="104"/>
                          </a:lnTo>
                          <a:lnTo>
                            <a:pt x="80" y="101"/>
                          </a:lnTo>
                          <a:lnTo>
                            <a:pt x="76" y="100"/>
                          </a:lnTo>
                          <a:lnTo>
                            <a:pt x="72" y="100"/>
                          </a:lnTo>
                          <a:lnTo>
                            <a:pt x="69" y="100"/>
                          </a:lnTo>
                          <a:lnTo>
                            <a:pt x="64" y="100"/>
                          </a:lnTo>
                          <a:lnTo>
                            <a:pt x="59" y="100"/>
                          </a:lnTo>
                          <a:lnTo>
                            <a:pt x="54" y="102"/>
                          </a:lnTo>
                          <a:lnTo>
                            <a:pt x="48" y="103"/>
                          </a:lnTo>
                          <a:lnTo>
                            <a:pt x="43" y="104"/>
                          </a:lnTo>
                          <a:lnTo>
                            <a:pt x="37" y="107"/>
                          </a:lnTo>
                          <a:lnTo>
                            <a:pt x="30" y="110"/>
                          </a:lnTo>
                          <a:lnTo>
                            <a:pt x="24" y="113"/>
                          </a:lnTo>
                          <a:lnTo>
                            <a:pt x="18" y="116"/>
                          </a:lnTo>
                          <a:lnTo>
                            <a:pt x="11" y="118"/>
                          </a:lnTo>
                          <a:lnTo>
                            <a:pt x="7" y="121"/>
                          </a:lnTo>
                          <a:lnTo>
                            <a:pt x="0" y="125"/>
                          </a:lnTo>
                          <a:lnTo>
                            <a:pt x="2" y="116"/>
                          </a:lnTo>
                          <a:lnTo>
                            <a:pt x="4" y="110"/>
                          </a:lnTo>
                          <a:lnTo>
                            <a:pt x="6" y="105"/>
                          </a:lnTo>
                          <a:lnTo>
                            <a:pt x="8" y="99"/>
                          </a:lnTo>
                          <a:lnTo>
                            <a:pt x="11" y="95"/>
                          </a:lnTo>
                          <a:lnTo>
                            <a:pt x="13" y="91"/>
                          </a:lnTo>
                          <a:lnTo>
                            <a:pt x="16" y="86"/>
                          </a:lnTo>
                          <a:lnTo>
                            <a:pt x="18" y="80"/>
                          </a:lnTo>
                          <a:lnTo>
                            <a:pt x="22" y="75"/>
                          </a:lnTo>
                          <a:lnTo>
                            <a:pt x="24" y="70"/>
                          </a:lnTo>
                          <a:lnTo>
                            <a:pt x="28" y="66"/>
                          </a:lnTo>
                          <a:lnTo>
                            <a:pt x="33" y="60"/>
                          </a:lnTo>
                          <a:lnTo>
                            <a:pt x="39" y="55"/>
                          </a:lnTo>
                          <a:lnTo>
                            <a:pt x="47" y="50"/>
                          </a:lnTo>
                          <a:lnTo>
                            <a:pt x="55" y="45"/>
                          </a:lnTo>
                          <a:lnTo>
                            <a:pt x="62" y="39"/>
                          </a:lnTo>
                          <a:lnTo>
                            <a:pt x="70" y="35"/>
                          </a:lnTo>
                          <a:lnTo>
                            <a:pt x="76" y="32"/>
                          </a:lnTo>
                          <a:lnTo>
                            <a:pt x="84" y="29"/>
                          </a:lnTo>
                          <a:lnTo>
                            <a:pt x="91" y="26"/>
                          </a:lnTo>
                          <a:lnTo>
                            <a:pt x="97" y="23"/>
                          </a:lnTo>
                          <a:lnTo>
                            <a:pt x="105" y="21"/>
                          </a:lnTo>
                          <a:lnTo>
                            <a:pt x="114" y="19"/>
                          </a:lnTo>
                          <a:lnTo>
                            <a:pt x="120" y="16"/>
                          </a:lnTo>
                          <a:lnTo>
                            <a:pt x="126" y="13"/>
                          </a:lnTo>
                          <a:lnTo>
                            <a:pt x="133" y="11"/>
                          </a:lnTo>
                          <a:lnTo>
                            <a:pt x="140" y="8"/>
                          </a:lnTo>
                          <a:lnTo>
                            <a:pt x="147" y="5"/>
                          </a:lnTo>
                          <a:lnTo>
                            <a:pt x="153" y="2"/>
                          </a:lnTo>
                          <a:lnTo>
                            <a:pt x="158" y="1"/>
                          </a:lnTo>
                          <a:lnTo>
                            <a:pt x="167" y="0"/>
                          </a:lnTo>
                          <a:lnTo>
                            <a:pt x="174" y="0"/>
                          </a:lnTo>
                          <a:lnTo>
                            <a:pt x="183" y="0"/>
                          </a:lnTo>
                          <a:lnTo>
                            <a:pt x="193" y="1"/>
                          </a:lnTo>
                          <a:lnTo>
                            <a:pt x="204" y="2"/>
                          </a:lnTo>
                          <a:lnTo>
                            <a:pt x="214" y="2"/>
                          </a:lnTo>
                          <a:lnTo>
                            <a:pt x="220" y="6"/>
                          </a:lnTo>
                          <a:lnTo>
                            <a:pt x="225" y="8"/>
                          </a:lnTo>
                          <a:lnTo>
                            <a:pt x="229" y="10"/>
                          </a:lnTo>
                          <a:lnTo>
                            <a:pt x="235" y="12"/>
                          </a:lnTo>
                          <a:lnTo>
                            <a:pt x="243" y="16"/>
                          </a:lnTo>
                          <a:lnTo>
                            <a:pt x="250" y="20"/>
                          </a:lnTo>
                          <a:lnTo>
                            <a:pt x="256" y="23"/>
                          </a:lnTo>
                          <a:lnTo>
                            <a:pt x="261" y="27"/>
                          </a:lnTo>
                          <a:lnTo>
                            <a:pt x="266" y="31"/>
                          </a:lnTo>
                          <a:lnTo>
                            <a:pt x="271" y="33"/>
                          </a:lnTo>
                          <a:lnTo>
                            <a:pt x="276" y="39"/>
                          </a:lnTo>
                          <a:lnTo>
                            <a:pt x="281" y="45"/>
                          </a:lnTo>
                          <a:lnTo>
                            <a:pt x="283" y="51"/>
                          </a:lnTo>
                          <a:lnTo>
                            <a:pt x="284" y="55"/>
                          </a:lnTo>
                          <a:lnTo>
                            <a:pt x="284" y="63"/>
                          </a:lnTo>
                          <a:lnTo>
                            <a:pt x="284" y="69"/>
                          </a:lnTo>
                          <a:lnTo>
                            <a:pt x="284" y="73"/>
                          </a:lnTo>
                          <a:lnTo>
                            <a:pt x="286" y="78"/>
                          </a:lnTo>
                          <a:lnTo>
                            <a:pt x="289" y="82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51" name="Freeform 295">
                      <a:extLst>
                        <a:ext uri="{FF2B5EF4-FFF2-40B4-BE49-F238E27FC236}">
                          <a16:creationId xmlns:a16="http://schemas.microsoft.com/office/drawing/2014/main" id="{B2BFA9AB-8D17-FA9F-EDA7-7F9899AB470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46" y="1687"/>
                      <a:ext cx="114" cy="54"/>
                    </a:xfrm>
                    <a:custGeom>
                      <a:avLst/>
                      <a:gdLst>
                        <a:gd name="T0" fmla="*/ 108 w 114"/>
                        <a:gd name="T1" fmla="*/ 4 h 54"/>
                        <a:gd name="T2" fmla="*/ 101 w 114"/>
                        <a:gd name="T3" fmla="*/ 7 h 54"/>
                        <a:gd name="T4" fmla="*/ 92 w 114"/>
                        <a:gd name="T5" fmla="*/ 13 h 54"/>
                        <a:gd name="T6" fmla="*/ 86 w 114"/>
                        <a:gd name="T7" fmla="*/ 19 h 54"/>
                        <a:gd name="T8" fmla="*/ 81 w 114"/>
                        <a:gd name="T9" fmla="*/ 27 h 54"/>
                        <a:gd name="T10" fmla="*/ 69 w 114"/>
                        <a:gd name="T11" fmla="*/ 28 h 54"/>
                        <a:gd name="T12" fmla="*/ 61 w 114"/>
                        <a:gd name="T13" fmla="*/ 31 h 54"/>
                        <a:gd name="T14" fmla="*/ 52 w 114"/>
                        <a:gd name="T15" fmla="*/ 34 h 54"/>
                        <a:gd name="T16" fmla="*/ 45 w 114"/>
                        <a:gd name="T17" fmla="*/ 38 h 54"/>
                        <a:gd name="T18" fmla="*/ 37 w 114"/>
                        <a:gd name="T19" fmla="*/ 40 h 54"/>
                        <a:gd name="T20" fmla="*/ 29 w 114"/>
                        <a:gd name="T21" fmla="*/ 44 h 54"/>
                        <a:gd name="T22" fmla="*/ 16 w 114"/>
                        <a:gd name="T23" fmla="*/ 47 h 54"/>
                        <a:gd name="T24" fmla="*/ 0 w 114"/>
                        <a:gd name="T25" fmla="*/ 53 h 54"/>
                        <a:gd name="T26" fmla="*/ 6 w 114"/>
                        <a:gd name="T27" fmla="*/ 40 h 54"/>
                        <a:gd name="T28" fmla="*/ 10 w 114"/>
                        <a:gd name="T29" fmla="*/ 33 h 54"/>
                        <a:gd name="T30" fmla="*/ 13 w 114"/>
                        <a:gd name="T31" fmla="*/ 33 h 54"/>
                        <a:gd name="T32" fmla="*/ 15 w 114"/>
                        <a:gd name="T33" fmla="*/ 33 h 54"/>
                        <a:gd name="T34" fmla="*/ 21 w 114"/>
                        <a:gd name="T35" fmla="*/ 22 h 54"/>
                        <a:gd name="T36" fmla="*/ 23 w 114"/>
                        <a:gd name="T37" fmla="*/ 30 h 54"/>
                        <a:gd name="T38" fmla="*/ 30 w 114"/>
                        <a:gd name="T39" fmla="*/ 20 h 54"/>
                        <a:gd name="T40" fmla="*/ 37 w 114"/>
                        <a:gd name="T41" fmla="*/ 13 h 54"/>
                        <a:gd name="T42" fmla="*/ 47 w 114"/>
                        <a:gd name="T43" fmla="*/ 10 h 54"/>
                        <a:gd name="T44" fmla="*/ 44 w 114"/>
                        <a:gd name="T45" fmla="*/ 16 h 54"/>
                        <a:gd name="T46" fmla="*/ 43 w 114"/>
                        <a:gd name="T47" fmla="*/ 23 h 54"/>
                        <a:gd name="T48" fmla="*/ 50 w 114"/>
                        <a:gd name="T49" fmla="*/ 14 h 54"/>
                        <a:gd name="T50" fmla="*/ 59 w 114"/>
                        <a:gd name="T51" fmla="*/ 6 h 54"/>
                        <a:gd name="T52" fmla="*/ 68 w 114"/>
                        <a:gd name="T53" fmla="*/ 1 h 54"/>
                        <a:gd name="T54" fmla="*/ 63 w 114"/>
                        <a:gd name="T55" fmla="*/ 11 h 54"/>
                        <a:gd name="T56" fmla="*/ 59 w 114"/>
                        <a:gd name="T57" fmla="*/ 18 h 54"/>
                        <a:gd name="T58" fmla="*/ 61 w 114"/>
                        <a:gd name="T59" fmla="*/ 18 h 54"/>
                        <a:gd name="T60" fmla="*/ 67 w 114"/>
                        <a:gd name="T61" fmla="*/ 11 h 54"/>
                        <a:gd name="T62" fmla="*/ 75 w 114"/>
                        <a:gd name="T63" fmla="*/ 5 h 54"/>
                        <a:gd name="T64" fmla="*/ 85 w 114"/>
                        <a:gd name="T65" fmla="*/ 1 h 54"/>
                        <a:gd name="T66" fmla="*/ 86 w 114"/>
                        <a:gd name="T67" fmla="*/ 3 h 54"/>
                        <a:gd name="T68" fmla="*/ 82 w 114"/>
                        <a:gd name="T69" fmla="*/ 11 h 54"/>
                        <a:gd name="T70" fmla="*/ 92 w 114"/>
                        <a:gd name="T71" fmla="*/ 5 h 54"/>
                        <a:gd name="T72" fmla="*/ 102 w 114"/>
                        <a:gd name="T73" fmla="*/ 3 h 54"/>
                        <a:gd name="T74" fmla="*/ 113 w 114"/>
                        <a:gd name="T75" fmla="*/ 3 h 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114" h="54">
                          <a:moveTo>
                            <a:pt x="113" y="3"/>
                          </a:moveTo>
                          <a:lnTo>
                            <a:pt x="108" y="4"/>
                          </a:lnTo>
                          <a:lnTo>
                            <a:pt x="104" y="5"/>
                          </a:lnTo>
                          <a:lnTo>
                            <a:pt x="101" y="7"/>
                          </a:lnTo>
                          <a:lnTo>
                            <a:pt x="96" y="10"/>
                          </a:lnTo>
                          <a:lnTo>
                            <a:pt x="92" y="13"/>
                          </a:lnTo>
                          <a:lnTo>
                            <a:pt x="89" y="16"/>
                          </a:lnTo>
                          <a:lnTo>
                            <a:pt x="86" y="19"/>
                          </a:lnTo>
                          <a:lnTo>
                            <a:pt x="84" y="22"/>
                          </a:lnTo>
                          <a:lnTo>
                            <a:pt x="81" y="27"/>
                          </a:lnTo>
                          <a:lnTo>
                            <a:pt x="74" y="27"/>
                          </a:lnTo>
                          <a:lnTo>
                            <a:pt x="69" y="28"/>
                          </a:lnTo>
                          <a:lnTo>
                            <a:pt x="65" y="29"/>
                          </a:lnTo>
                          <a:lnTo>
                            <a:pt x="61" y="31"/>
                          </a:lnTo>
                          <a:lnTo>
                            <a:pt x="57" y="32"/>
                          </a:lnTo>
                          <a:lnTo>
                            <a:pt x="52" y="34"/>
                          </a:lnTo>
                          <a:lnTo>
                            <a:pt x="48" y="36"/>
                          </a:lnTo>
                          <a:lnTo>
                            <a:pt x="45" y="38"/>
                          </a:lnTo>
                          <a:lnTo>
                            <a:pt x="40" y="39"/>
                          </a:lnTo>
                          <a:lnTo>
                            <a:pt x="37" y="40"/>
                          </a:lnTo>
                          <a:lnTo>
                            <a:pt x="33" y="42"/>
                          </a:lnTo>
                          <a:lnTo>
                            <a:pt x="29" y="44"/>
                          </a:lnTo>
                          <a:lnTo>
                            <a:pt x="24" y="45"/>
                          </a:lnTo>
                          <a:lnTo>
                            <a:pt x="16" y="47"/>
                          </a:lnTo>
                          <a:lnTo>
                            <a:pt x="9" y="49"/>
                          </a:lnTo>
                          <a:lnTo>
                            <a:pt x="0" y="53"/>
                          </a:lnTo>
                          <a:lnTo>
                            <a:pt x="3" y="46"/>
                          </a:lnTo>
                          <a:lnTo>
                            <a:pt x="6" y="40"/>
                          </a:lnTo>
                          <a:lnTo>
                            <a:pt x="8" y="37"/>
                          </a:lnTo>
                          <a:lnTo>
                            <a:pt x="10" y="33"/>
                          </a:lnTo>
                          <a:lnTo>
                            <a:pt x="14" y="28"/>
                          </a:lnTo>
                          <a:lnTo>
                            <a:pt x="13" y="33"/>
                          </a:lnTo>
                          <a:lnTo>
                            <a:pt x="14" y="38"/>
                          </a:lnTo>
                          <a:lnTo>
                            <a:pt x="15" y="33"/>
                          </a:lnTo>
                          <a:lnTo>
                            <a:pt x="18" y="28"/>
                          </a:lnTo>
                          <a:lnTo>
                            <a:pt x="21" y="22"/>
                          </a:lnTo>
                          <a:lnTo>
                            <a:pt x="22" y="27"/>
                          </a:lnTo>
                          <a:lnTo>
                            <a:pt x="23" y="30"/>
                          </a:lnTo>
                          <a:lnTo>
                            <a:pt x="27" y="24"/>
                          </a:lnTo>
                          <a:lnTo>
                            <a:pt x="30" y="20"/>
                          </a:lnTo>
                          <a:lnTo>
                            <a:pt x="34" y="16"/>
                          </a:lnTo>
                          <a:lnTo>
                            <a:pt x="37" y="13"/>
                          </a:lnTo>
                          <a:lnTo>
                            <a:pt x="41" y="12"/>
                          </a:lnTo>
                          <a:lnTo>
                            <a:pt x="47" y="10"/>
                          </a:lnTo>
                          <a:lnTo>
                            <a:pt x="45" y="13"/>
                          </a:lnTo>
                          <a:lnTo>
                            <a:pt x="44" y="16"/>
                          </a:lnTo>
                          <a:lnTo>
                            <a:pt x="43" y="20"/>
                          </a:lnTo>
                          <a:lnTo>
                            <a:pt x="43" y="23"/>
                          </a:lnTo>
                          <a:lnTo>
                            <a:pt x="47" y="18"/>
                          </a:lnTo>
                          <a:lnTo>
                            <a:pt x="50" y="14"/>
                          </a:lnTo>
                          <a:lnTo>
                            <a:pt x="55" y="10"/>
                          </a:lnTo>
                          <a:lnTo>
                            <a:pt x="59" y="6"/>
                          </a:lnTo>
                          <a:lnTo>
                            <a:pt x="63" y="4"/>
                          </a:lnTo>
                          <a:lnTo>
                            <a:pt x="68" y="1"/>
                          </a:lnTo>
                          <a:lnTo>
                            <a:pt x="65" y="6"/>
                          </a:lnTo>
                          <a:lnTo>
                            <a:pt x="63" y="11"/>
                          </a:lnTo>
                          <a:lnTo>
                            <a:pt x="61" y="14"/>
                          </a:lnTo>
                          <a:lnTo>
                            <a:pt x="59" y="18"/>
                          </a:lnTo>
                          <a:lnTo>
                            <a:pt x="58" y="22"/>
                          </a:lnTo>
                          <a:lnTo>
                            <a:pt x="61" y="18"/>
                          </a:lnTo>
                          <a:lnTo>
                            <a:pt x="65" y="13"/>
                          </a:lnTo>
                          <a:lnTo>
                            <a:pt x="67" y="11"/>
                          </a:lnTo>
                          <a:lnTo>
                            <a:pt x="70" y="8"/>
                          </a:lnTo>
                          <a:lnTo>
                            <a:pt x="75" y="5"/>
                          </a:lnTo>
                          <a:lnTo>
                            <a:pt x="80" y="3"/>
                          </a:lnTo>
                          <a:lnTo>
                            <a:pt x="85" y="1"/>
                          </a:lnTo>
                          <a:lnTo>
                            <a:pt x="90" y="0"/>
                          </a:lnTo>
                          <a:lnTo>
                            <a:pt x="86" y="3"/>
                          </a:lnTo>
                          <a:lnTo>
                            <a:pt x="83" y="9"/>
                          </a:lnTo>
                          <a:lnTo>
                            <a:pt x="82" y="11"/>
                          </a:lnTo>
                          <a:lnTo>
                            <a:pt x="87" y="7"/>
                          </a:lnTo>
                          <a:lnTo>
                            <a:pt x="92" y="5"/>
                          </a:lnTo>
                          <a:lnTo>
                            <a:pt x="96" y="4"/>
                          </a:lnTo>
                          <a:lnTo>
                            <a:pt x="102" y="3"/>
                          </a:lnTo>
                          <a:lnTo>
                            <a:pt x="106" y="2"/>
                          </a:lnTo>
                          <a:lnTo>
                            <a:pt x="113" y="3"/>
                          </a:lnTo>
                        </a:path>
                      </a:pathLst>
                    </a:custGeom>
                    <a:solidFill>
                      <a:srgbClr val="10206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52" name="Freeform 296">
                      <a:extLst>
                        <a:ext uri="{FF2B5EF4-FFF2-40B4-BE49-F238E27FC236}">
                          <a16:creationId xmlns:a16="http://schemas.microsoft.com/office/drawing/2014/main" id="{A7C786D4-75C7-8D00-46B1-22833787497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508" y="1981"/>
                      <a:ext cx="85" cy="59"/>
                    </a:xfrm>
                    <a:custGeom>
                      <a:avLst/>
                      <a:gdLst>
                        <a:gd name="T0" fmla="*/ 1 w 85"/>
                        <a:gd name="T1" fmla="*/ 5 h 59"/>
                        <a:gd name="T2" fmla="*/ 3 w 85"/>
                        <a:gd name="T3" fmla="*/ 8 h 59"/>
                        <a:gd name="T4" fmla="*/ 6 w 85"/>
                        <a:gd name="T5" fmla="*/ 13 h 59"/>
                        <a:gd name="T6" fmla="*/ 7 w 85"/>
                        <a:gd name="T7" fmla="*/ 15 h 59"/>
                        <a:gd name="T8" fmla="*/ 11 w 85"/>
                        <a:gd name="T9" fmla="*/ 19 h 59"/>
                        <a:gd name="T10" fmla="*/ 15 w 85"/>
                        <a:gd name="T11" fmla="*/ 23 h 59"/>
                        <a:gd name="T12" fmla="*/ 18 w 85"/>
                        <a:gd name="T13" fmla="*/ 25 h 59"/>
                        <a:gd name="T14" fmla="*/ 23 w 85"/>
                        <a:gd name="T15" fmla="*/ 30 h 59"/>
                        <a:gd name="T16" fmla="*/ 28 w 85"/>
                        <a:gd name="T17" fmla="*/ 34 h 59"/>
                        <a:gd name="T18" fmla="*/ 32 w 85"/>
                        <a:gd name="T19" fmla="*/ 36 h 59"/>
                        <a:gd name="T20" fmla="*/ 35 w 85"/>
                        <a:gd name="T21" fmla="*/ 39 h 59"/>
                        <a:gd name="T22" fmla="*/ 41 w 85"/>
                        <a:gd name="T23" fmla="*/ 42 h 59"/>
                        <a:gd name="T24" fmla="*/ 45 w 85"/>
                        <a:gd name="T25" fmla="*/ 44 h 59"/>
                        <a:gd name="T26" fmla="*/ 51 w 85"/>
                        <a:gd name="T27" fmla="*/ 47 h 59"/>
                        <a:gd name="T28" fmla="*/ 58 w 85"/>
                        <a:gd name="T29" fmla="*/ 50 h 59"/>
                        <a:gd name="T30" fmla="*/ 64 w 85"/>
                        <a:gd name="T31" fmla="*/ 53 h 59"/>
                        <a:gd name="T32" fmla="*/ 69 w 85"/>
                        <a:gd name="T33" fmla="*/ 53 h 59"/>
                        <a:gd name="T34" fmla="*/ 74 w 85"/>
                        <a:gd name="T35" fmla="*/ 55 h 59"/>
                        <a:gd name="T36" fmla="*/ 78 w 85"/>
                        <a:gd name="T37" fmla="*/ 57 h 59"/>
                        <a:gd name="T38" fmla="*/ 84 w 85"/>
                        <a:gd name="T39" fmla="*/ 58 h 59"/>
                        <a:gd name="T40" fmla="*/ 78 w 85"/>
                        <a:gd name="T41" fmla="*/ 54 h 59"/>
                        <a:gd name="T42" fmla="*/ 74 w 85"/>
                        <a:gd name="T43" fmla="*/ 51 h 59"/>
                        <a:gd name="T44" fmla="*/ 70 w 85"/>
                        <a:gd name="T45" fmla="*/ 47 h 59"/>
                        <a:gd name="T46" fmla="*/ 66 w 85"/>
                        <a:gd name="T47" fmla="*/ 44 h 59"/>
                        <a:gd name="T48" fmla="*/ 63 w 85"/>
                        <a:gd name="T49" fmla="*/ 40 h 59"/>
                        <a:gd name="T50" fmla="*/ 57 w 85"/>
                        <a:gd name="T51" fmla="*/ 34 h 59"/>
                        <a:gd name="T52" fmla="*/ 50 w 85"/>
                        <a:gd name="T53" fmla="*/ 29 h 59"/>
                        <a:gd name="T54" fmla="*/ 41 w 85"/>
                        <a:gd name="T55" fmla="*/ 21 h 59"/>
                        <a:gd name="T56" fmla="*/ 36 w 85"/>
                        <a:gd name="T57" fmla="*/ 16 h 59"/>
                        <a:gd name="T58" fmla="*/ 32 w 85"/>
                        <a:gd name="T59" fmla="*/ 13 h 59"/>
                        <a:gd name="T60" fmla="*/ 29 w 85"/>
                        <a:gd name="T61" fmla="*/ 10 h 59"/>
                        <a:gd name="T62" fmla="*/ 24 w 85"/>
                        <a:gd name="T63" fmla="*/ 7 h 59"/>
                        <a:gd name="T64" fmla="*/ 20 w 85"/>
                        <a:gd name="T65" fmla="*/ 5 h 59"/>
                        <a:gd name="T66" fmla="*/ 16 w 85"/>
                        <a:gd name="T67" fmla="*/ 4 h 59"/>
                        <a:gd name="T68" fmla="*/ 11 w 85"/>
                        <a:gd name="T69" fmla="*/ 3 h 59"/>
                        <a:gd name="T70" fmla="*/ 8 w 85"/>
                        <a:gd name="T71" fmla="*/ 1 h 59"/>
                        <a:gd name="T72" fmla="*/ 4 w 85"/>
                        <a:gd name="T73" fmla="*/ 0 h 59"/>
                        <a:gd name="T74" fmla="*/ 0 w 85"/>
                        <a:gd name="T75" fmla="*/ 0 h 59"/>
                        <a:gd name="T76" fmla="*/ 1 w 85"/>
                        <a:gd name="T77" fmla="*/ 5 h 5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85" h="59">
                          <a:moveTo>
                            <a:pt x="1" y="5"/>
                          </a:moveTo>
                          <a:lnTo>
                            <a:pt x="3" y="8"/>
                          </a:lnTo>
                          <a:lnTo>
                            <a:pt x="6" y="13"/>
                          </a:lnTo>
                          <a:lnTo>
                            <a:pt x="7" y="15"/>
                          </a:lnTo>
                          <a:lnTo>
                            <a:pt x="11" y="19"/>
                          </a:lnTo>
                          <a:lnTo>
                            <a:pt x="15" y="23"/>
                          </a:lnTo>
                          <a:lnTo>
                            <a:pt x="18" y="25"/>
                          </a:lnTo>
                          <a:lnTo>
                            <a:pt x="23" y="30"/>
                          </a:lnTo>
                          <a:lnTo>
                            <a:pt x="28" y="34"/>
                          </a:lnTo>
                          <a:lnTo>
                            <a:pt x="32" y="36"/>
                          </a:lnTo>
                          <a:lnTo>
                            <a:pt x="35" y="39"/>
                          </a:lnTo>
                          <a:lnTo>
                            <a:pt x="41" y="42"/>
                          </a:lnTo>
                          <a:lnTo>
                            <a:pt x="45" y="44"/>
                          </a:lnTo>
                          <a:lnTo>
                            <a:pt x="51" y="47"/>
                          </a:lnTo>
                          <a:lnTo>
                            <a:pt x="58" y="50"/>
                          </a:lnTo>
                          <a:lnTo>
                            <a:pt x="64" y="53"/>
                          </a:lnTo>
                          <a:lnTo>
                            <a:pt x="69" y="53"/>
                          </a:lnTo>
                          <a:lnTo>
                            <a:pt x="74" y="55"/>
                          </a:lnTo>
                          <a:lnTo>
                            <a:pt x="78" y="57"/>
                          </a:lnTo>
                          <a:lnTo>
                            <a:pt x="84" y="58"/>
                          </a:lnTo>
                          <a:lnTo>
                            <a:pt x="78" y="54"/>
                          </a:lnTo>
                          <a:lnTo>
                            <a:pt x="74" y="51"/>
                          </a:lnTo>
                          <a:lnTo>
                            <a:pt x="70" y="47"/>
                          </a:lnTo>
                          <a:lnTo>
                            <a:pt x="66" y="44"/>
                          </a:lnTo>
                          <a:lnTo>
                            <a:pt x="63" y="40"/>
                          </a:lnTo>
                          <a:lnTo>
                            <a:pt x="57" y="34"/>
                          </a:lnTo>
                          <a:lnTo>
                            <a:pt x="50" y="29"/>
                          </a:lnTo>
                          <a:lnTo>
                            <a:pt x="41" y="21"/>
                          </a:lnTo>
                          <a:lnTo>
                            <a:pt x="36" y="16"/>
                          </a:lnTo>
                          <a:lnTo>
                            <a:pt x="32" y="13"/>
                          </a:lnTo>
                          <a:lnTo>
                            <a:pt x="29" y="10"/>
                          </a:lnTo>
                          <a:lnTo>
                            <a:pt x="24" y="7"/>
                          </a:lnTo>
                          <a:lnTo>
                            <a:pt x="20" y="5"/>
                          </a:lnTo>
                          <a:lnTo>
                            <a:pt x="16" y="4"/>
                          </a:lnTo>
                          <a:lnTo>
                            <a:pt x="11" y="3"/>
                          </a:lnTo>
                          <a:lnTo>
                            <a:pt x="8" y="1"/>
                          </a:lnTo>
                          <a:lnTo>
                            <a:pt x="4" y="0"/>
                          </a:lnTo>
                          <a:lnTo>
                            <a:pt x="0" y="0"/>
                          </a:lnTo>
                          <a:lnTo>
                            <a:pt x="1" y="5"/>
                          </a:lnTo>
                        </a:path>
                      </a:pathLst>
                    </a:custGeom>
                    <a:solidFill>
                      <a:srgbClr val="FF6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53" name="Freeform 297">
                      <a:extLst>
                        <a:ext uri="{FF2B5EF4-FFF2-40B4-BE49-F238E27FC236}">
                          <a16:creationId xmlns:a16="http://schemas.microsoft.com/office/drawing/2014/main" id="{D965C407-DFC3-3F8F-4E40-3946DEC34E6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571" y="2011"/>
                      <a:ext cx="60" cy="23"/>
                    </a:xfrm>
                    <a:custGeom>
                      <a:avLst/>
                      <a:gdLst>
                        <a:gd name="T0" fmla="*/ 2 w 60"/>
                        <a:gd name="T1" fmla="*/ 2 h 23"/>
                        <a:gd name="T2" fmla="*/ 4 w 60"/>
                        <a:gd name="T3" fmla="*/ 3 h 23"/>
                        <a:gd name="T4" fmla="*/ 7 w 60"/>
                        <a:gd name="T5" fmla="*/ 6 h 23"/>
                        <a:gd name="T6" fmla="*/ 11 w 60"/>
                        <a:gd name="T7" fmla="*/ 8 h 23"/>
                        <a:gd name="T8" fmla="*/ 15 w 60"/>
                        <a:gd name="T9" fmla="*/ 9 h 23"/>
                        <a:gd name="T10" fmla="*/ 18 w 60"/>
                        <a:gd name="T11" fmla="*/ 11 h 23"/>
                        <a:gd name="T12" fmla="*/ 23 w 60"/>
                        <a:gd name="T13" fmla="*/ 13 h 23"/>
                        <a:gd name="T14" fmla="*/ 26 w 60"/>
                        <a:gd name="T15" fmla="*/ 15 h 23"/>
                        <a:gd name="T16" fmla="*/ 34 w 60"/>
                        <a:gd name="T17" fmla="*/ 17 h 23"/>
                        <a:gd name="T18" fmla="*/ 39 w 60"/>
                        <a:gd name="T19" fmla="*/ 19 h 23"/>
                        <a:gd name="T20" fmla="*/ 45 w 60"/>
                        <a:gd name="T21" fmla="*/ 20 h 23"/>
                        <a:gd name="T22" fmla="*/ 51 w 60"/>
                        <a:gd name="T23" fmla="*/ 21 h 23"/>
                        <a:gd name="T24" fmla="*/ 59 w 60"/>
                        <a:gd name="T25" fmla="*/ 22 h 23"/>
                        <a:gd name="T26" fmla="*/ 50 w 60"/>
                        <a:gd name="T27" fmla="*/ 18 h 23"/>
                        <a:gd name="T28" fmla="*/ 45 w 60"/>
                        <a:gd name="T29" fmla="*/ 16 h 23"/>
                        <a:gd name="T30" fmla="*/ 33 w 60"/>
                        <a:gd name="T31" fmla="*/ 10 h 23"/>
                        <a:gd name="T32" fmla="*/ 27 w 60"/>
                        <a:gd name="T33" fmla="*/ 8 h 23"/>
                        <a:gd name="T34" fmla="*/ 22 w 60"/>
                        <a:gd name="T35" fmla="*/ 5 h 23"/>
                        <a:gd name="T36" fmla="*/ 19 w 60"/>
                        <a:gd name="T37" fmla="*/ 3 h 23"/>
                        <a:gd name="T38" fmla="*/ 15 w 60"/>
                        <a:gd name="T39" fmla="*/ 3 h 23"/>
                        <a:gd name="T40" fmla="*/ 11 w 60"/>
                        <a:gd name="T41" fmla="*/ 2 h 23"/>
                        <a:gd name="T42" fmla="*/ 7 w 60"/>
                        <a:gd name="T43" fmla="*/ 2 h 23"/>
                        <a:gd name="T44" fmla="*/ 4 w 60"/>
                        <a:gd name="T45" fmla="*/ 2 h 23"/>
                        <a:gd name="T46" fmla="*/ 0 w 60"/>
                        <a:gd name="T47" fmla="*/ 0 h 23"/>
                        <a:gd name="T48" fmla="*/ 2 w 60"/>
                        <a:gd name="T49" fmla="*/ 2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60" h="23">
                          <a:moveTo>
                            <a:pt x="2" y="2"/>
                          </a:moveTo>
                          <a:lnTo>
                            <a:pt x="4" y="3"/>
                          </a:lnTo>
                          <a:lnTo>
                            <a:pt x="7" y="6"/>
                          </a:lnTo>
                          <a:lnTo>
                            <a:pt x="11" y="8"/>
                          </a:lnTo>
                          <a:lnTo>
                            <a:pt x="15" y="9"/>
                          </a:lnTo>
                          <a:lnTo>
                            <a:pt x="18" y="11"/>
                          </a:lnTo>
                          <a:lnTo>
                            <a:pt x="23" y="13"/>
                          </a:lnTo>
                          <a:lnTo>
                            <a:pt x="26" y="15"/>
                          </a:lnTo>
                          <a:lnTo>
                            <a:pt x="34" y="17"/>
                          </a:lnTo>
                          <a:lnTo>
                            <a:pt x="39" y="19"/>
                          </a:lnTo>
                          <a:lnTo>
                            <a:pt x="45" y="20"/>
                          </a:lnTo>
                          <a:lnTo>
                            <a:pt x="51" y="21"/>
                          </a:lnTo>
                          <a:lnTo>
                            <a:pt x="59" y="22"/>
                          </a:lnTo>
                          <a:lnTo>
                            <a:pt x="50" y="18"/>
                          </a:lnTo>
                          <a:lnTo>
                            <a:pt x="45" y="16"/>
                          </a:lnTo>
                          <a:lnTo>
                            <a:pt x="33" y="10"/>
                          </a:lnTo>
                          <a:lnTo>
                            <a:pt x="27" y="8"/>
                          </a:lnTo>
                          <a:lnTo>
                            <a:pt x="22" y="5"/>
                          </a:lnTo>
                          <a:lnTo>
                            <a:pt x="19" y="3"/>
                          </a:lnTo>
                          <a:lnTo>
                            <a:pt x="15" y="3"/>
                          </a:lnTo>
                          <a:lnTo>
                            <a:pt x="11" y="2"/>
                          </a:lnTo>
                          <a:lnTo>
                            <a:pt x="7" y="2"/>
                          </a:lnTo>
                          <a:lnTo>
                            <a:pt x="4" y="2"/>
                          </a:lnTo>
                          <a:lnTo>
                            <a:pt x="0" y="0"/>
                          </a:lnTo>
                          <a:lnTo>
                            <a:pt x="2" y="2"/>
                          </a:lnTo>
                        </a:path>
                      </a:pathLst>
                    </a:custGeom>
                    <a:solidFill>
                      <a:srgbClr val="FF602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54" name="Freeform 298">
                      <a:extLst>
                        <a:ext uri="{FF2B5EF4-FFF2-40B4-BE49-F238E27FC236}">
                          <a16:creationId xmlns:a16="http://schemas.microsoft.com/office/drawing/2014/main" id="{08B1560C-04FB-E0AD-9665-877979C9876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01" y="2016"/>
                      <a:ext cx="47" cy="17"/>
                    </a:xfrm>
                    <a:custGeom>
                      <a:avLst/>
                      <a:gdLst>
                        <a:gd name="T0" fmla="*/ 4 w 47"/>
                        <a:gd name="T1" fmla="*/ 3 h 17"/>
                        <a:gd name="T2" fmla="*/ 8 w 47"/>
                        <a:gd name="T3" fmla="*/ 4 h 17"/>
                        <a:gd name="T4" fmla="*/ 12 w 47"/>
                        <a:gd name="T5" fmla="*/ 6 h 17"/>
                        <a:gd name="T6" fmla="*/ 16 w 47"/>
                        <a:gd name="T7" fmla="*/ 9 h 17"/>
                        <a:gd name="T8" fmla="*/ 19 w 47"/>
                        <a:gd name="T9" fmla="*/ 11 h 17"/>
                        <a:gd name="T10" fmla="*/ 23 w 47"/>
                        <a:gd name="T11" fmla="*/ 12 h 17"/>
                        <a:gd name="T12" fmla="*/ 27 w 47"/>
                        <a:gd name="T13" fmla="*/ 14 h 17"/>
                        <a:gd name="T14" fmla="*/ 31 w 47"/>
                        <a:gd name="T15" fmla="*/ 16 h 17"/>
                        <a:gd name="T16" fmla="*/ 35 w 47"/>
                        <a:gd name="T17" fmla="*/ 16 h 17"/>
                        <a:gd name="T18" fmla="*/ 39 w 47"/>
                        <a:gd name="T19" fmla="*/ 16 h 17"/>
                        <a:gd name="T20" fmla="*/ 46 w 47"/>
                        <a:gd name="T21" fmla="*/ 14 h 17"/>
                        <a:gd name="T22" fmla="*/ 38 w 47"/>
                        <a:gd name="T23" fmla="*/ 12 h 17"/>
                        <a:gd name="T24" fmla="*/ 31 w 47"/>
                        <a:gd name="T25" fmla="*/ 12 h 17"/>
                        <a:gd name="T26" fmla="*/ 24 w 47"/>
                        <a:gd name="T27" fmla="*/ 9 h 17"/>
                        <a:gd name="T28" fmla="*/ 19 w 47"/>
                        <a:gd name="T29" fmla="*/ 6 h 17"/>
                        <a:gd name="T30" fmla="*/ 14 w 47"/>
                        <a:gd name="T31" fmla="*/ 4 h 17"/>
                        <a:gd name="T32" fmla="*/ 8 w 47"/>
                        <a:gd name="T33" fmla="*/ 1 h 17"/>
                        <a:gd name="T34" fmla="*/ 4 w 47"/>
                        <a:gd name="T35" fmla="*/ 1 h 17"/>
                        <a:gd name="T36" fmla="*/ 0 w 47"/>
                        <a:gd name="T37" fmla="*/ 0 h 17"/>
                        <a:gd name="T38" fmla="*/ 4 w 47"/>
                        <a:gd name="T39" fmla="*/ 3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</a:cxnLst>
                      <a:rect l="0" t="0" r="r" b="b"/>
                      <a:pathLst>
                        <a:path w="47" h="17">
                          <a:moveTo>
                            <a:pt x="4" y="3"/>
                          </a:moveTo>
                          <a:lnTo>
                            <a:pt x="8" y="4"/>
                          </a:lnTo>
                          <a:lnTo>
                            <a:pt x="12" y="6"/>
                          </a:lnTo>
                          <a:lnTo>
                            <a:pt x="16" y="9"/>
                          </a:lnTo>
                          <a:lnTo>
                            <a:pt x="19" y="11"/>
                          </a:lnTo>
                          <a:lnTo>
                            <a:pt x="23" y="12"/>
                          </a:lnTo>
                          <a:lnTo>
                            <a:pt x="27" y="14"/>
                          </a:lnTo>
                          <a:lnTo>
                            <a:pt x="31" y="16"/>
                          </a:lnTo>
                          <a:lnTo>
                            <a:pt x="35" y="16"/>
                          </a:lnTo>
                          <a:lnTo>
                            <a:pt x="39" y="16"/>
                          </a:lnTo>
                          <a:lnTo>
                            <a:pt x="46" y="14"/>
                          </a:lnTo>
                          <a:lnTo>
                            <a:pt x="38" y="12"/>
                          </a:lnTo>
                          <a:lnTo>
                            <a:pt x="31" y="12"/>
                          </a:lnTo>
                          <a:lnTo>
                            <a:pt x="24" y="9"/>
                          </a:lnTo>
                          <a:lnTo>
                            <a:pt x="19" y="6"/>
                          </a:lnTo>
                          <a:lnTo>
                            <a:pt x="14" y="4"/>
                          </a:lnTo>
                          <a:lnTo>
                            <a:pt x="8" y="1"/>
                          </a:lnTo>
                          <a:lnTo>
                            <a:pt x="4" y="1"/>
                          </a:lnTo>
                          <a:lnTo>
                            <a:pt x="0" y="0"/>
                          </a:lnTo>
                          <a:lnTo>
                            <a:pt x="4" y="3"/>
                          </a:lnTo>
                        </a:path>
                      </a:pathLst>
                    </a:custGeom>
                    <a:solidFill>
                      <a:srgbClr val="FF602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55" name="Freeform 299">
                      <a:extLst>
                        <a:ext uri="{FF2B5EF4-FFF2-40B4-BE49-F238E27FC236}">
                          <a16:creationId xmlns:a16="http://schemas.microsoft.com/office/drawing/2014/main" id="{1031C60F-9913-6514-B1D2-931C2BA476C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70" y="1776"/>
                      <a:ext cx="193" cy="125"/>
                    </a:xfrm>
                    <a:custGeom>
                      <a:avLst/>
                      <a:gdLst>
                        <a:gd name="T0" fmla="*/ 182 w 193"/>
                        <a:gd name="T1" fmla="*/ 35 h 125"/>
                        <a:gd name="T2" fmla="*/ 174 w 193"/>
                        <a:gd name="T3" fmla="*/ 30 h 125"/>
                        <a:gd name="T4" fmla="*/ 167 w 193"/>
                        <a:gd name="T5" fmla="*/ 23 h 125"/>
                        <a:gd name="T6" fmla="*/ 160 w 193"/>
                        <a:gd name="T7" fmla="*/ 15 h 125"/>
                        <a:gd name="T8" fmla="*/ 152 w 193"/>
                        <a:gd name="T9" fmla="*/ 10 h 125"/>
                        <a:gd name="T10" fmla="*/ 144 w 193"/>
                        <a:gd name="T11" fmla="*/ 5 h 125"/>
                        <a:gd name="T12" fmla="*/ 135 w 193"/>
                        <a:gd name="T13" fmla="*/ 1 h 125"/>
                        <a:gd name="T14" fmla="*/ 126 w 193"/>
                        <a:gd name="T15" fmla="*/ 0 h 125"/>
                        <a:gd name="T16" fmla="*/ 118 w 193"/>
                        <a:gd name="T17" fmla="*/ 2 h 125"/>
                        <a:gd name="T18" fmla="*/ 108 w 193"/>
                        <a:gd name="T19" fmla="*/ 6 h 125"/>
                        <a:gd name="T20" fmla="*/ 95 w 193"/>
                        <a:gd name="T21" fmla="*/ 10 h 125"/>
                        <a:gd name="T22" fmla="*/ 80 w 193"/>
                        <a:gd name="T23" fmla="*/ 19 h 125"/>
                        <a:gd name="T24" fmla="*/ 66 w 193"/>
                        <a:gd name="T25" fmla="*/ 27 h 125"/>
                        <a:gd name="T26" fmla="*/ 55 w 193"/>
                        <a:gd name="T27" fmla="*/ 34 h 125"/>
                        <a:gd name="T28" fmla="*/ 47 w 193"/>
                        <a:gd name="T29" fmla="*/ 40 h 125"/>
                        <a:gd name="T30" fmla="*/ 35 w 193"/>
                        <a:gd name="T31" fmla="*/ 47 h 125"/>
                        <a:gd name="T32" fmla="*/ 23 w 193"/>
                        <a:gd name="T33" fmla="*/ 54 h 125"/>
                        <a:gd name="T34" fmla="*/ 15 w 193"/>
                        <a:gd name="T35" fmla="*/ 61 h 125"/>
                        <a:gd name="T36" fmla="*/ 7 w 193"/>
                        <a:gd name="T37" fmla="*/ 68 h 125"/>
                        <a:gd name="T38" fmla="*/ 1 w 193"/>
                        <a:gd name="T39" fmla="*/ 76 h 125"/>
                        <a:gd name="T40" fmla="*/ 1 w 193"/>
                        <a:gd name="T41" fmla="*/ 84 h 125"/>
                        <a:gd name="T42" fmla="*/ 7 w 193"/>
                        <a:gd name="T43" fmla="*/ 88 h 125"/>
                        <a:gd name="T44" fmla="*/ 13 w 193"/>
                        <a:gd name="T45" fmla="*/ 92 h 125"/>
                        <a:gd name="T46" fmla="*/ 15 w 193"/>
                        <a:gd name="T47" fmla="*/ 96 h 125"/>
                        <a:gd name="T48" fmla="*/ 12 w 193"/>
                        <a:gd name="T49" fmla="*/ 124 h 125"/>
                        <a:gd name="T50" fmla="*/ 23 w 193"/>
                        <a:gd name="T51" fmla="*/ 108 h 125"/>
                        <a:gd name="T52" fmla="*/ 38 w 193"/>
                        <a:gd name="T53" fmla="*/ 93 h 125"/>
                        <a:gd name="T54" fmla="*/ 51 w 193"/>
                        <a:gd name="T55" fmla="*/ 82 h 125"/>
                        <a:gd name="T56" fmla="*/ 63 w 193"/>
                        <a:gd name="T57" fmla="*/ 75 h 125"/>
                        <a:gd name="T58" fmla="*/ 80 w 193"/>
                        <a:gd name="T59" fmla="*/ 71 h 125"/>
                        <a:gd name="T60" fmla="*/ 90 w 193"/>
                        <a:gd name="T61" fmla="*/ 69 h 125"/>
                        <a:gd name="T62" fmla="*/ 90 w 193"/>
                        <a:gd name="T63" fmla="*/ 72 h 125"/>
                        <a:gd name="T64" fmla="*/ 84 w 193"/>
                        <a:gd name="T65" fmla="*/ 78 h 125"/>
                        <a:gd name="T66" fmla="*/ 111 w 193"/>
                        <a:gd name="T67" fmla="*/ 74 h 125"/>
                        <a:gd name="T68" fmla="*/ 133 w 193"/>
                        <a:gd name="T69" fmla="*/ 73 h 125"/>
                        <a:gd name="T70" fmla="*/ 152 w 193"/>
                        <a:gd name="T71" fmla="*/ 78 h 125"/>
                        <a:gd name="T72" fmla="*/ 174 w 193"/>
                        <a:gd name="T73" fmla="*/ 87 h 125"/>
                        <a:gd name="T74" fmla="*/ 190 w 193"/>
                        <a:gd name="T75" fmla="*/ 96 h 125"/>
                        <a:gd name="T76" fmla="*/ 191 w 193"/>
                        <a:gd name="T77" fmla="*/ 88 h 125"/>
                        <a:gd name="T78" fmla="*/ 192 w 193"/>
                        <a:gd name="T79" fmla="*/ 80 h 125"/>
                        <a:gd name="T80" fmla="*/ 190 w 193"/>
                        <a:gd name="T81" fmla="*/ 73 h 125"/>
                        <a:gd name="T82" fmla="*/ 186 w 193"/>
                        <a:gd name="T83" fmla="*/ 66 h 125"/>
                        <a:gd name="T84" fmla="*/ 183 w 193"/>
                        <a:gd name="T85" fmla="*/ 57 h 125"/>
                        <a:gd name="T86" fmla="*/ 182 w 193"/>
                        <a:gd name="T87" fmla="*/ 47 h 125"/>
                        <a:gd name="T88" fmla="*/ 182 w 193"/>
                        <a:gd name="T89" fmla="*/ 40 h 12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</a:cxnLst>
                      <a:rect l="0" t="0" r="r" b="b"/>
                      <a:pathLst>
                        <a:path w="193" h="125">
                          <a:moveTo>
                            <a:pt x="187" y="36"/>
                          </a:moveTo>
                          <a:lnTo>
                            <a:pt x="182" y="35"/>
                          </a:lnTo>
                          <a:lnTo>
                            <a:pt x="178" y="32"/>
                          </a:lnTo>
                          <a:lnTo>
                            <a:pt x="174" y="30"/>
                          </a:lnTo>
                          <a:lnTo>
                            <a:pt x="170" y="26"/>
                          </a:lnTo>
                          <a:lnTo>
                            <a:pt x="167" y="23"/>
                          </a:lnTo>
                          <a:lnTo>
                            <a:pt x="163" y="19"/>
                          </a:lnTo>
                          <a:lnTo>
                            <a:pt x="160" y="15"/>
                          </a:lnTo>
                          <a:lnTo>
                            <a:pt x="156" y="12"/>
                          </a:lnTo>
                          <a:lnTo>
                            <a:pt x="152" y="10"/>
                          </a:lnTo>
                          <a:lnTo>
                            <a:pt x="148" y="7"/>
                          </a:lnTo>
                          <a:lnTo>
                            <a:pt x="144" y="5"/>
                          </a:lnTo>
                          <a:lnTo>
                            <a:pt x="140" y="2"/>
                          </a:lnTo>
                          <a:lnTo>
                            <a:pt x="135" y="1"/>
                          </a:lnTo>
                          <a:lnTo>
                            <a:pt x="131" y="0"/>
                          </a:lnTo>
                          <a:lnTo>
                            <a:pt x="126" y="0"/>
                          </a:lnTo>
                          <a:lnTo>
                            <a:pt x="123" y="1"/>
                          </a:lnTo>
                          <a:lnTo>
                            <a:pt x="118" y="2"/>
                          </a:lnTo>
                          <a:lnTo>
                            <a:pt x="112" y="4"/>
                          </a:lnTo>
                          <a:lnTo>
                            <a:pt x="108" y="6"/>
                          </a:lnTo>
                          <a:lnTo>
                            <a:pt x="101" y="8"/>
                          </a:lnTo>
                          <a:lnTo>
                            <a:pt x="95" y="10"/>
                          </a:lnTo>
                          <a:lnTo>
                            <a:pt x="89" y="14"/>
                          </a:lnTo>
                          <a:lnTo>
                            <a:pt x="80" y="19"/>
                          </a:lnTo>
                          <a:lnTo>
                            <a:pt x="72" y="24"/>
                          </a:lnTo>
                          <a:lnTo>
                            <a:pt x="66" y="27"/>
                          </a:lnTo>
                          <a:lnTo>
                            <a:pt x="60" y="31"/>
                          </a:lnTo>
                          <a:lnTo>
                            <a:pt x="55" y="34"/>
                          </a:lnTo>
                          <a:lnTo>
                            <a:pt x="50" y="37"/>
                          </a:lnTo>
                          <a:lnTo>
                            <a:pt x="47" y="40"/>
                          </a:lnTo>
                          <a:lnTo>
                            <a:pt x="41" y="43"/>
                          </a:lnTo>
                          <a:lnTo>
                            <a:pt x="35" y="47"/>
                          </a:lnTo>
                          <a:lnTo>
                            <a:pt x="30" y="51"/>
                          </a:lnTo>
                          <a:lnTo>
                            <a:pt x="23" y="54"/>
                          </a:lnTo>
                          <a:lnTo>
                            <a:pt x="18" y="58"/>
                          </a:lnTo>
                          <a:lnTo>
                            <a:pt x="15" y="61"/>
                          </a:lnTo>
                          <a:lnTo>
                            <a:pt x="11" y="64"/>
                          </a:lnTo>
                          <a:lnTo>
                            <a:pt x="7" y="68"/>
                          </a:lnTo>
                          <a:lnTo>
                            <a:pt x="4" y="72"/>
                          </a:lnTo>
                          <a:lnTo>
                            <a:pt x="1" y="76"/>
                          </a:lnTo>
                          <a:lnTo>
                            <a:pt x="0" y="80"/>
                          </a:lnTo>
                          <a:lnTo>
                            <a:pt x="1" y="84"/>
                          </a:lnTo>
                          <a:lnTo>
                            <a:pt x="3" y="86"/>
                          </a:lnTo>
                          <a:lnTo>
                            <a:pt x="7" y="88"/>
                          </a:lnTo>
                          <a:lnTo>
                            <a:pt x="10" y="90"/>
                          </a:lnTo>
                          <a:lnTo>
                            <a:pt x="13" y="92"/>
                          </a:lnTo>
                          <a:lnTo>
                            <a:pt x="15" y="93"/>
                          </a:lnTo>
                          <a:lnTo>
                            <a:pt x="15" y="96"/>
                          </a:lnTo>
                          <a:lnTo>
                            <a:pt x="15" y="98"/>
                          </a:lnTo>
                          <a:lnTo>
                            <a:pt x="12" y="124"/>
                          </a:lnTo>
                          <a:lnTo>
                            <a:pt x="18" y="114"/>
                          </a:lnTo>
                          <a:lnTo>
                            <a:pt x="23" y="108"/>
                          </a:lnTo>
                          <a:lnTo>
                            <a:pt x="29" y="102"/>
                          </a:lnTo>
                          <a:lnTo>
                            <a:pt x="38" y="93"/>
                          </a:lnTo>
                          <a:lnTo>
                            <a:pt x="46" y="87"/>
                          </a:lnTo>
                          <a:lnTo>
                            <a:pt x="51" y="82"/>
                          </a:lnTo>
                          <a:lnTo>
                            <a:pt x="57" y="79"/>
                          </a:lnTo>
                          <a:lnTo>
                            <a:pt x="63" y="75"/>
                          </a:lnTo>
                          <a:lnTo>
                            <a:pt x="71" y="72"/>
                          </a:lnTo>
                          <a:lnTo>
                            <a:pt x="80" y="71"/>
                          </a:lnTo>
                          <a:lnTo>
                            <a:pt x="87" y="70"/>
                          </a:lnTo>
                          <a:lnTo>
                            <a:pt x="90" y="69"/>
                          </a:lnTo>
                          <a:lnTo>
                            <a:pt x="91" y="71"/>
                          </a:lnTo>
                          <a:lnTo>
                            <a:pt x="90" y="72"/>
                          </a:lnTo>
                          <a:lnTo>
                            <a:pt x="89" y="73"/>
                          </a:lnTo>
                          <a:lnTo>
                            <a:pt x="84" y="78"/>
                          </a:lnTo>
                          <a:lnTo>
                            <a:pt x="98" y="75"/>
                          </a:lnTo>
                          <a:lnTo>
                            <a:pt x="111" y="74"/>
                          </a:lnTo>
                          <a:lnTo>
                            <a:pt x="122" y="73"/>
                          </a:lnTo>
                          <a:lnTo>
                            <a:pt x="133" y="73"/>
                          </a:lnTo>
                          <a:lnTo>
                            <a:pt x="142" y="75"/>
                          </a:lnTo>
                          <a:lnTo>
                            <a:pt x="152" y="78"/>
                          </a:lnTo>
                          <a:lnTo>
                            <a:pt x="164" y="82"/>
                          </a:lnTo>
                          <a:lnTo>
                            <a:pt x="174" y="87"/>
                          </a:lnTo>
                          <a:lnTo>
                            <a:pt x="181" y="92"/>
                          </a:lnTo>
                          <a:lnTo>
                            <a:pt x="190" y="96"/>
                          </a:lnTo>
                          <a:lnTo>
                            <a:pt x="190" y="92"/>
                          </a:lnTo>
                          <a:lnTo>
                            <a:pt x="191" y="88"/>
                          </a:lnTo>
                          <a:lnTo>
                            <a:pt x="192" y="84"/>
                          </a:lnTo>
                          <a:lnTo>
                            <a:pt x="192" y="80"/>
                          </a:lnTo>
                          <a:lnTo>
                            <a:pt x="191" y="76"/>
                          </a:lnTo>
                          <a:lnTo>
                            <a:pt x="190" y="73"/>
                          </a:lnTo>
                          <a:lnTo>
                            <a:pt x="188" y="70"/>
                          </a:lnTo>
                          <a:lnTo>
                            <a:pt x="186" y="66"/>
                          </a:lnTo>
                          <a:lnTo>
                            <a:pt x="184" y="62"/>
                          </a:lnTo>
                          <a:lnTo>
                            <a:pt x="183" y="57"/>
                          </a:lnTo>
                          <a:lnTo>
                            <a:pt x="182" y="52"/>
                          </a:lnTo>
                          <a:lnTo>
                            <a:pt x="182" y="47"/>
                          </a:lnTo>
                          <a:lnTo>
                            <a:pt x="182" y="43"/>
                          </a:lnTo>
                          <a:lnTo>
                            <a:pt x="182" y="40"/>
                          </a:lnTo>
                          <a:lnTo>
                            <a:pt x="187" y="36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56" name="Freeform 300">
                      <a:extLst>
                        <a:ext uri="{FF2B5EF4-FFF2-40B4-BE49-F238E27FC236}">
                          <a16:creationId xmlns:a16="http://schemas.microsoft.com/office/drawing/2014/main" id="{7316BE91-3C9D-BF92-6AB9-87D20EF1054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513" y="1859"/>
                      <a:ext cx="161" cy="147"/>
                    </a:xfrm>
                    <a:custGeom>
                      <a:avLst/>
                      <a:gdLst>
                        <a:gd name="T0" fmla="*/ 145 w 161"/>
                        <a:gd name="T1" fmla="*/ 22 h 147"/>
                        <a:gd name="T2" fmla="*/ 130 w 161"/>
                        <a:gd name="T3" fmla="*/ 13 h 147"/>
                        <a:gd name="T4" fmla="*/ 115 w 161"/>
                        <a:gd name="T5" fmla="*/ 7 h 147"/>
                        <a:gd name="T6" fmla="*/ 103 w 161"/>
                        <a:gd name="T7" fmla="*/ 2 h 147"/>
                        <a:gd name="T8" fmla="*/ 90 w 161"/>
                        <a:gd name="T9" fmla="*/ 0 h 147"/>
                        <a:gd name="T10" fmla="*/ 77 w 161"/>
                        <a:gd name="T11" fmla="*/ 0 h 147"/>
                        <a:gd name="T12" fmla="*/ 63 w 161"/>
                        <a:gd name="T13" fmla="*/ 1 h 147"/>
                        <a:gd name="T14" fmla="*/ 44 w 161"/>
                        <a:gd name="T15" fmla="*/ 3 h 147"/>
                        <a:gd name="T16" fmla="*/ 31 w 161"/>
                        <a:gd name="T17" fmla="*/ 10 h 147"/>
                        <a:gd name="T18" fmla="*/ 23 w 161"/>
                        <a:gd name="T19" fmla="*/ 19 h 147"/>
                        <a:gd name="T20" fmla="*/ 16 w 161"/>
                        <a:gd name="T21" fmla="*/ 31 h 147"/>
                        <a:gd name="T22" fmla="*/ 12 w 161"/>
                        <a:gd name="T23" fmla="*/ 47 h 147"/>
                        <a:gd name="T24" fmla="*/ 10 w 161"/>
                        <a:gd name="T25" fmla="*/ 56 h 147"/>
                        <a:gd name="T26" fmla="*/ 5 w 161"/>
                        <a:gd name="T27" fmla="*/ 63 h 147"/>
                        <a:gd name="T28" fmla="*/ 3 w 161"/>
                        <a:gd name="T29" fmla="*/ 69 h 147"/>
                        <a:gd name="T30" fmla="*/ 7 w 161"/>
                        <a:gd name="T31" fmla="*/ 76 h 147"/>
                        <a:gd name="T32" fmla="*/ 10 w 161"/>
                        <a:gd name="T33" fmla="*/ 84 h 147"/>
                        <a:gd name="T34" fmla="*/ 11 w 161"/>
                        <a:gd name="T35" fmla="*/ 92 h 147"/>
                        <a:gd name="T36" fmla="*/ 10 w 161"/>
                        <a:gd name="T37" fmla="*/ 101 h 147"/>
                        <a:gd name="T38" fmla="*/ 3 w 161"/>
                        <a:gd name="T39" fmla="*/ 113 h 147"/>
                        <a:gd name="T40" fmla="*/ 13 w 161"/>
                        <a:gd name="T41" fmla="*/ 116 h 147"/>
                        <a:gd name="T42" fmla="*/ 22 w 161"/>
                        <a:gd name="T43" fmla="*/ 121 h 147"/>
                        <a:gd name="T44" fmla="*/ 31 w 161"/>
                        <a:gd name="T45" fmla="*/ 127 h 147"/>
                        <a:gd name="T46" fmla="*/ 41 w 161"/>
                        <a:gd name="T47" fmla="*/ 134 h 147"/>
                        <a:gd name="T48" fmla="*/ 56 w 161"/>
                        <a:gd name="T49" fmla="*/ 140 h 147"/>
                        <a:gd name="T50" fmla="*/ 68 w 161"/>
                        <a:gd name="T51" fmla="*/ 144 h 147"/>
                        <a:gd name="T52" fmla="*/ 83 w 161"/>
                        <a:gd name="T53" fmla="*/ 146 h 147"/>
                        <a:gd name="T54" fmla="*/ 97 w 161"/>
                        <a:gd name="T55" fmla="*/ 145 h 147"/>
                        <a:gd name="T56" fmla="*/ 108 w 161"/>
                        <a:gd name="T57" fmla="*/ 144 h 147"/>
                        <a:gd name="T58" fmla="*/ 120 w 161"/>
                        <a:gd name="T59" fmla="*/ 140 h 147"/>
                        <a:gd name="T60" fmla="*/ 130 w 161"/>
                        <a:gd name="T61" fmla="*/ 133 h 147"/>
                        <a:gd name="T62" fmla="*/ 146 w 161"/>
                        <a:gd name="T63" fmla="*/ 122 h 147"/>
                        <a:gd name="T64" fmla="*/ 154 w 161"/>
                        <a:gd name="T65" fmla="*/ 110 h 147"/>
                        <a:gd name="T66" fmla="*/ 156 w 161"/>
                        <a:gd name="T67" fmla="*/ 99 h 147"/>
                        <a:gd name="T68" fmla="*/ 160 w 161"/>
                        <a:gd name="T69" fmla="*/ 72 h 147"/>
                        <a:gd name="T70" fmla="*/ 160 w 161"/>
                        <a:gd name="T71" fmla="*/ 50 h 147"/>
                        <a:gd name="T72" fmla="*/ 158 w 161"/>
                        <a:gd name="T73" fmla="*/ 44 h 147"/>
                        <a:gd name="T74" fmla="*/ 156 w 161"/>
                        <a:gd name="T75" fmla="*/ 36 h 147"/>
                        <a:gd name="T76" fmla="*/ 151 w 161"/>
                        <a:gd name="T77" fmla="*/ 28 h 1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161" h="147">
                          <a:moveTo>
                            <a:pt x="151" y="28"/>
                          </a:moveTo>
                          <a:lnTo>
                            <a:pt x="145" y="22"/>
                          </a:lnTo>
                          <a:lnTo>
                            <a:pt x="138" y="18"/>
                          </a:lnTo>
                          <a:lnTo>
                            <a:pt x="130" y="13"/>
                          </a:lnTo>
                          <a:lnTo>
                            <a:pt x="123" y="11"/>
                          </a:lnTo>
                          <a:lnTo>
                            <a:pt x="115" y="7"/>
                          </a:lnTo>
                          <a:lnTo>
                            <a:pt x="109" y="4"/>
                          </a:lnTo>
                          <a:lnTo>
                            <a:pt x="103" y="2"/>
                          </a:lnTo>
                          <a:lnTo>
                            <a:pt x="95" y="1"/>
                          </a:lnTo>
                          <a:lnTo>
                            <a:pt x="90" y="0"/>
                          </a:lnTo>
                          <a:lnTo>
                            <a:pt x="84" y="0"/>
                          </a:lnTo>
                          <a:lnTo>
                            <a:pt x="77" y="0"/>
                          </a:lnTo>
                          <a:lnTo>
                            <a:pt x="70" y="0"/>
                          </a:lnTo>
                          <a:lnTo>
                            <a:pt x="63" y="1"/>
                          </a:lnTo>
                          <a:lnTo>
                            <a:pt x="54" y="2"/>
                          </a:lnTo>
                          <a:lnTo>
                            <a:pt x="44" y="3"/>
                          </a:lnTo>
                          <a:lnTo>
                            <a:pt x="37" y="4"/>
                          </a:lnTo>
                          <a:lnTo>
                            <a:pt x="31" y="10"/>
                          </a:lnTo>
                          <a:lnTo>
                            <a:pt x="26" y="14"/>
                          </a:lnTo>
                          <a:lnTo>
                            <a:pt x="23" y="19"/>
                          </a:lnTo>
                          <a:lnTo>
                            <a:pt x="19" y="25"/>
                          </a:lnTo>
                          <a:lnTo>
                            <a:pt x="16" y="31"/>
                          </a:lnTo>
                          <a:lnTo>
                            <a:pt x="13" y="39"/>
                          </a:lnTo>
                          <a:lnTo>
                            <a:pt x="12" y="47"/>
                          </a:lnTo>
                          <a:lnTo>
                            <a:pt x="11" y="52"/>
                          </a:lnTo>
                          <a:lnTo>
                            <a:pt x="10" y="56"/>
                          </a:lnTo>
                          <a:lnTo>
                            <a:pt x="8" y="60"/>
                          </a:lnTo>
                          <a:lnTo>
                            <a:pt x="5" y="63"/>
                          </a:lnTo>
                          <a:lnTo>
                            <a:pt x="0" y="66"/>
                          </a:lnTo>
                          <a:lnTo>
                            <a:pt x="3" y="69"/>
                          </a:lnTo>
                          <a:lnTo>
                            <a:pt x="5" y="72"/>
                          </a:lnTo>
                          <a:lnTo>
                            <a:pt x="7" y="76"/>
                          </a:lnTo>
                          <a:lnTo>
                            <a:pt x="9" y="80"/>
                          </a:lnTo>
                          <a:lnTo>
                            <a:pt x="10" y="84"/>
                          </a:lnTo>
                          <a:lnTo>
                            <a:pt x="11" y="88"/>
                          </a:lnTo>
                          <a:lnTo>
                            <a:pt x="11" y="92"/>
                          </a:lnTo>
                          <a:lnTo>
                            <a:pt x="11" y="97"/>
                          </a:lnTo>
                          <a:lnTo>
                            <a:pt x="10" y="101"/>
                          </a:lnTo>
                          <a:lnTo>
                            <a:pt x="9" y="106"/>
                          </a:lnTo>
                          <a:lnTo>
                            <a:pt x="3" y="113"/>
                          </a:lnTo>
                          <a:lnTo>
                            <a:pt x="9" y="114"/>
                          </a:lnTo>
                          <a:lnTo>
                            <a:pt x="13" y="116"/>
                          </a:lnTo>
                          <a:lnTo>
                            <a:pt x="17" y="118"/>
                          </a:lnTo>
                          <a:lnTo>
                            <a:pt x="22" y="121"/>
                          </a:lnTo>
                          <a:lnTo>
                            <a:pt x="26" y="123"/>
                          </a:lnTo>
                          <a:lnTo>
                            <a:pt x="31" y="127"/>
                          </a:lnTo>
                          <a:lnTo>
                            <a:pt x="37" y="130"/>
                          </a:lnTo>
                          <a:lnTo>
                            <a:pt x="41" y="134"/>
                          </a:lnTo>
                          <a:lnTo>
                            <a:pt x="47" y="136"/>
                          </a:lnTo>
                          <a:lnTo>
                            <a:pt x="56" y="140"/>
                          </a:lnTo>
                          <a:lnTo>
                            <a:pt x="62" y="143"/>
                          </a:lnTo>
                          <a:lnTo>
                            <a:pt x="68" y="144"/>
                          </a:lnTo>
                          <a:lnTo>
                            <a:pt x="76" y="145"/>
                          </a:lnTo>
                          <a:lnTo>
                            <a:pt x="83" y="146"/>
                          </a:lnTo>
                          <a:lnTo>
                            <a:pt x="92" y="146"/>
                          </a:lnTo>
                          <a:lnTo>
                            <a:pt x="97" y="145"/>
                          </a:lnTo>
                          <a:lnTo>
                            <a:pt x="103" y="145"/>
                          </a:lnTo>
                          <a:lnTo>
                            <a:pt x="108" y="144"/>
                          </a:lnTo>
                          <a:lnTo>
                            <a:pt x="114" y="142"/>
                          </a:lnTo>
                          <a:lnTo>
                            <a:pt x="120" y="140"/>
                          </a:lnTo>
                          <a:lnTo>
                            <a:pt x="124" y="137"/>
                          </a:lnTo>
                          <a:lnTo>
                            <a:pt x="130" y="133"/>
                          </a:lnTo>
                          <a:lnTo>
                            <a:pt x="137" y="129"/>
                          </a:lnTo>
                          <a:lnTo>
                            <a:pt x="146" y="122"/>
                          </a:lnTo>
                          <a:lnTo>
                            <a:pt x="151" y="115"/>
                          </a:lnTo>
                          <a:lnTo>
                            <a:pt x="154" y="110"/>
                          </a:lnTo>
                          <a:lnTo>
                            <a:pt x="157" y="104"/>
                          </a:lnTo>
                          <a:lnTo>
                            <a:pt x="156" y="99"/>
                          </a:lnTo>
                          <a:lnTo>
                            <a:pt x="160" y="91"/>
                          </a:lnTo>
                          <a:lnTo>
                            <a:pt x="160" y="72"/>
                          </a:lnTo>
                          <a:lnTo>
                            <a:pt x="160" y="62"/>
                          </a:lnTo>
                          <a:lnTo>
                            <a:pt x="160" y="50"/>
                          </a:lnTo>
                          <a:lnTo>
                            <a:pt x="160" y="47"/>
                          </a:lnTo>
                          <a:lnTo>
                            <a:pt x="158" y="44"/>
                          </a:lnTo>
                          <a:lnTo>
                            <a:pt x="158" y="38"/>
                          </a:lnTo>
                          <a:lnTo>
                            <a:pt x="156" y="36"/>
                          </a:lnTo>
                          <a:lnTo>
                            <a:pt x="153" y="31"/>
                          </a:lnTo>
                          <a:lnTo>
                            <a:pt x="151" y="28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57" name="Freeform 301">
                      <a:extLst>
                        <a:ext uri="{FF2B5EF4-FFF2-40B4-BE49-F238E27FC236}">
                          <a16:creationId xmlns:a16="http://schemas.microsoft.com/office/drawing/2014/main" id="{36D87FDF-FF24-007C-F729-47CDC00F902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36" y="1917"/>
                      <a:ext cx="78" cy="55"/>
                    </a:xfrm>
                    <a:custGeom>
                      <a:avLst/>
                      <a:gdLst>
                        <a:gd name="T0" fmla="*/ 45 w 78"/>
                        <a:gd name="T1" fmla="*/ 4 h 55"/>
                        <a:gd name="T2" fmla="*/ 46 w 78"/>
                        <a:gd name="T3" fmla="*/ 7 h 55"/>
                        <a:gd name="T4" fmla="*/ 50 w 78"/>
                        <a:gd name="T5" fmla="*/ 11 h 55"/>
                        <a:gd name="T6" fmla="*/ 53 w 78"/>
                        <a:gd name="T7" fmla="*/ 14 h 55"/>
                        <a:gd name="T8" fmla="*/ 57 w 78"/>
                        <a:gd name="T9" fmla="*/ 14 h 55"/>
                        <a:gd name="T10" fmla="*/ 60 w 78"/>
                        <a:gd name="T11" fmla="*/ 14 h 55"/>
                        <a:gd name="T12" fmla="*/ 64 w 78"/>
                        <a:gd name="T13" fmla="*/ 14 h 55"/>
                        <a:gd name="T14" fmla="*/ 67 w 78"/>
                        <a:gd name="T15" fmla="*/ 14 h 55"/>
                        <a:gd name="T16" fmla="*/ 69 w 78"/>
                        <a:gd name="T17" fmla="*/ 13 h 55"/>
                        <a:gd name="T18" fmla="*/ 71 w 78"/>
                        <a:gd name="T19" fmla="*/ 15 h 55"/>
                        <a:gd name="T20" fmla="*/ 73 w 78"/>
                        <a:gd name="T21" fmla="*/ 19 h 55"/>
                        <a:gd name="T22" fmla="*/ 76 w 78"/>
                        <a:gd name="T23" fmla="*/ 23 h 55"/>
                        <a:gd name="T24" fmla="*/ 77 w 78"/>
                        <a:gd name="T25" fmla="*/ 27 h 55"/>
                        <a:gd name="T26" fmla="*/ 77 w 78"/>
                        <a:gd name="T27" fmla="*/ 32 h 55"/>
                        <a:gd name="T28" fmla="*/ 77 w 78"/>
                        <a:gd name="T29" fmla="*/ 36 h 55"/>
                        <a:gd name="T30" fmla="*/ 77 w 78"/>
                        <a:gd name="T31" fmla="*/ 41 h 55"/>
                        <a:gd name="T32" fmla="*/ 75 w 78"/>
                        <a:gd name="T33" fmla="*/ 45 h 55"/>
                        <a:gd name="T34" fmla="*/ 73 w 78"/>
                        <a:gd name="T35" fmla="*/ 49 h 55"/>
                        <a:gd name="T36" fmla="*/ 71 w 78"/>
                        <a:gd name="T37" fmla="*/ 50 h 55"/>
                        <a:gd name="T38" fmla="*/ 69 w 78"/>
                        <a:gd name="T39" fmla="*/ 54 h 55"/>
                        <a:gd name="T40" fmla="*/ 60 w 78"/>
                        <a:gd name="T41" fmla="*/ 54 h 55"/>
                        <a:gd name="T42" fmla="*/ 51 w 78"/>
                        <a:gd name="T43" fmla="*/ 54 h 55"/>
                        <a:gd name="T44" fmla="*/ 47 w 78"/>
                        <a:gd name="T45" fmla="*/ 54 h 55"/>
                        <a:gd name="T46" fmla="*/ 43 w 78"/>
                        <a:gd name="T47" fmla="*/ 53 h 55"/>
                        <a:gd name="T48" fmla="*/ 39 w 78"/>
                        <a:gd name="T49" fmla="*/ 53 h 55"/>
                        <a:gd name="T50" fmla="*/ 34 w 78"/>
                        <a:gd name="T51" fmla="*/ 52 h 55"/>
                        <a:gd name="T52" fmla="*/ 31 w 78"/>
                        <a:gd name="T53" fmla="*/ 51 h 55"/>
                        <a:gd name="T54" fmla="*/ 27 w 78"/>
                        <a:gd name="T55" fmla="*/ 50 h 55"/>
                        <a:gd name="T56" fmla="*/ 23 w 78"/>
                        <a:gd name="T57" fmla="*/ 49 h 55"/>
                        <a:gd name="T58" fmla="*/ 19 w 78"/>
                        <a:gd name="T59" fmla="*/ 47 h 55"/>
                        <a:gd name="T60" fmla="*/ 16 w 78"/>
                        <a:gd name="T61" fmla="*/ 46 h 55"/>
                        <a:gd name="T62" fmla="*/ 11 w 78"/>
                        <a:gd name="T63" fmla="*/ 43 h 55"/>
                        <a:gd name="T64" fmla="*/ 6 w 78"/>
                        <a:gd name="T65" fmla="*/ 41 h 55"/>
                        <a:gd name="T66" fmla="*/ 0 w 78"/>
                        <a:gd name="T67" fmla="*/ 38 h 55"/>
                        <a:gd name="T68" fmla="*/ 6 w 78"/>
                        <a:gd name="T69" fmla="*/ 38 h 55"/>
                        <a:gd name="T70" fmla="*/ 11 w 78"/>
                        <a:gd name="T71" fmla="*/ 37 h 55"/>
                        <a:gd name="T72" fmla="*/ 15 w 78"/>
                        <a:gd name="T73" fmla="*/ 36 h 55"/>
                        <a:gd name="T74" fmla="*/ 19 w 78"/>
                        <a:gd name="T75" fmla="*/ 33 h 55"/>
                        <a:gd name="T76" fmla="*/ 23 w 78"/>
                        <a:gd name="T77" fmla="*/ 32 h 55"/>
                        <a:gd name="T78" fmla="*/ 28 w 78"/>
                        <a:gd name="T79" fmla="*/ 30 h 55"/>
                        <a:gd name="T80" fmla="*/ 32 w 78"/>
                        <a:gd name="T81" fmla="*/ 26 h 55"/>
                        <a:gd name="T82" fmla="*/ 35 w 78"/>
                        <a:gd name="T83" fmla="*/ 23 h 55"/>
                        <a:gd name="T84" fmla="*/ 38 w 78"/>
                        <a:gd name="T85" fmla="*/ 20 h 55"/>
                        <a:gd name="T86" fmla="*/ 40 w 78"/>
                        <a:gd name="T87" fmla="*/ 16 h 55"/>
                        <a:gd name="T88" fmla="*/ 42 w 78"/>
                        <a:gd name="T89" fmla="*/ 13 h 55"/>
                        <a:gd name="T90" fmla="*/ 43 w 78"/>
                        <a:gd name="T91" fmla="*/ 8 h 55"/>
                        <a:gd name="T92" fmla="*/ 43 w 78"/>
                        <a:gd name="T93" fmla="*/ 5 h 55"/>
                        <a:gd name="T94" fmla="*/ 43 w 78"/>
                        <a:gd name="T95" fmla="*/ 0 h 55"/>
                        <a:gd name="T96" fmla="*/ 45 w 78"/>
                        <a:gd name="T97" fmla="*/ 4 h 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</a:cxnLst>
                      <a:rect l="0" t="0" r="r" b="b"/>
                      <a:pathLst>
                        <a:path w="78" h="55">
                          <a:moveTo>
                            <a:pt x="45" y="4"/>
                          </a:moveTo>
                          <a:lnTo>
                            <a:pt x="46" y="7"/>
                          </a:lnTo>
                          <a:lnTo>
                            <a:pt x="50" y="11"/>
                          </a:lnTo>
                          <a:lnTo>
                            <a:pt x="53" y="14"/>
                          </a:lnTo>
                          <a:lnTo>
                            <a:pt x="57" y="14"/>
                          </a:lnTo>
                          <a:lnTo>
                            <a:pt x="60" y="14"/>
                          </a:lnTo>
                          <a:lnTo>
                            <a:pt x="64" y="14"/>
                          </a:lnTo>
                          <a:lnTo>
                            <a:pt x="67" y="14"/>
                          </a:lnTo>
                          <a:lnTo>
                            <a:pt x="69" y="13"/>
                          </a:lnTo>
                          <a:lnTo>
                            <a:pt x="71" y="15"/>
                          </a:lnTo>
                          <a:lnTo>
                            <a:pt x="73" y="19"/>
                          </a:lnTo>
                          <a:lnTo>
                            <a:pt x="76" y="23"/>
                          </a:lnTo>
                          <a:lnTo>
                            <a:pt x="77" y="27"/>
                          </a:lnTo>
                          <a:lnTo>
                            <a:pt x="77" y="32"/>
                          </a:lnTo>
                          <a:lnTo>
                            <a:pt x="77" y="36"/>
                          </a:lnTo>
                          <a:lnTo>
                            <a:pt x="77" y="41"/>
                          </a:lnTo>
                          <a:lnTo>
                            <a:pt x="75" y="45"/>
                          </a:lnTo>
                          <a:lnTo>
                            <a:pt x="73" y="49"/>
                          </a:lnTo>
                          <a:lnTo>
                            <a:pt x="71" y="50"/>
                          </a:lnTo>
                          <a:lnTo>
                            <a:pt x="69" y="54"/>
                          </a:lnTo>
                          <a:lnTo>
                            <a:pt x="60" y="54"/>
                          </a:lnTo>
                          <a:lnTo>
                            <a:pt x="51" y="54"/>
                          </a:lnTo>
                          <a:lnTo>
                            <a:pt x="47" y="54"/>
                          </a:lnTo>
                          <a:lnTo>
                            <a:pt x="43" y="53"/>
                          </a:lnTo>
                          <a:lnTo>
                            <a:pt x="39" y="53"/>
                          </a:lnTo>
                          <a:lnTo>
                            <a:pt x="34" y="52"/>
                          </a:lnTo>
                          <a:lnTo>
                            <a:pt x="31" y="51"/>
                          </a:lnTo>
                          <a:lnTo>
                            <a:pt x="27" y="50"/>
                          </a:lnTo>
                          <a:lnTo>
                            <a:pt x="23" y="49"/>
                          </a:lnTo>
                          <a:lnTo>
                            <a:pt x="19" y="47"/>
                          </a:lnTo>
                          <a:lnTo>
                            <a:pt x="16" y="46"/>
                          </a:lnTo>
                          <a:lnTo>
                            <a:pt x="11" y="43"/>
                          </a:lnTo>
                          <a:lnTo>
                            <a:pt x="6" y="41"/>
                          </a:lnTo>
                          <a:lnTo>
                            <a:pt x="0" y="38"/>
                          </a:lnTo>
                          <a:lnTo>
                            <a:pt x="6" y="38"/>
                          </a:lnTo>
                          <a:lnTo>
                            <a:pt x="11" y="37"/>
                          </a:lnTo>
                          <a:lnTo>
                            <a:pt x="15" y="36"/>
                          </a:lnTo>
                          <a:lnTo>
                            <a:pt x="19" y="33"/>
                          </a:lnTo>
                          <a:lnTo>
                            <a:pt x="23" y="32"/>
                          </a:lnTo>
                          <a:lnTo>
                            <a:pt x="28" y="30"/>
                          </a:lnTo>
                          <a:lnTo>
                            <a:pt x="32" y="26"/>
                          </a:lnTo>
                          <a:lnTo>
                            <a:pt x="35" y="23"/>
                          </a:lnTo>
                          <a:lnTo>
                            <a:pt x="38" y="20"/>
                          </a:lnTo>
                          <a:lnTo>
                            <a:pt x="40" y="16"/>
                          </a:lnTo>
                          <a:lnTo>
                            <a:pt x="42" y="13"/>
                          </a:lnTo>
                          <a:lnTo>
                            <a:pt x="43" y="8"/>
                          </a:lnTo>
                          <a:lnTo>
                            <a:pt x="43" y="5"/>
                          </a:lnTo>
                          <a:lnTo>
                            <a:pt x="43" y="0"/>
                          </a:lnTo>
                          <a:lnTo>
                            <a:pt x="45" y="4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58" name="Freeform 302">
                      <a:extLst>
                        <a:ext uri="{FF2B5EF4-FFF2-40B4-BE49-F238E27FC236}">
                          <a16:creationId xmlns:a16="http://schemas.microsoft.com/office/drawing/2014/main" id="{57C192C2-ABA4-D716-4B8B-940B588DE6E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30" y="1850"/>
                      <a:ext cx="45" cy="100"/>
                    </a:xfrm>
                    <a:custGeom>
                      <a:avLst/>
                      <a:gdLst>
                        <a:gd name="T0" fmla="*/ 25 w 45"/>
                        <a:gd name="T1" fmla="*/ 0 h 100"/>
                        <a:gd name="T2" fmla="*/ 26 w 45"/>
                        <a:gd name="T3" fmla="*/ 4 h 100"/>
                        <a:gd name="T4" fmla="*/ 28 w 45"/>
                        <a:gd name="T5" fmla="*/ 8 h 100"/>
                        <a:gd name="T6" fmla="*/ 29 w 45"/>
                        <a:gd name="T7" fmla="*/ 11 h 100"/>
                        <a:gd name="T8" fmla="*/ 32 w 45"/>
                        <a:gd name="T9" fmla="*/ 15 h 100"/>
                        <a:gd name="T10" fmla="*/ 34 w 45"/>
                        <a:gd name="T11" fmla="*/ 18 h 100"/>
                        <a:gd name="T12" fmla="*/ 37 w 45"/>
                        <a:gd name="T13" fmla="*/ 20 h 100"/>
                        <a:gd name="T14" fmla="*/ 40 w 45"/>
                        <a:gd name="T15" fmla="*/ 22 h 100"/>
                        <a:gd name="T16" fmla="*/ 43 w 45"/>
                        <a:gd name="T17" fmla="*/ 25 h 100"/>
                        <a:gd name="T18" fmla="*/ 44 w 45"/>
                        <a:gd name="T19" fmla="*/ 26 h 100"/>
                        <a:gd name="T20" fmla="*/ 44 w 45"/>
                        <a:gd name="T21" fmla="*/ 30 h 100"/>
                        <a:gd name="T22" fmla="*/ 43 w 45"/>
                        <a:gd name="T23" fmla="*/ 34 h 100"/>
                        <a:gd name="T24" fmla="*/ 43 w 45"/>
                        <a:gd name="T25" fmla="*/ 39 h 100"/>
                        <a:gd name="T26" fmla="*/ 43 w 45"/>
                        <a:gd name="T27" fmla="*/ 43 h 100"/>
                        <a:gd name="T28" fmla="*/ 42 w 45"/>
                        <a:gd name="T29" fmla="*/ 47 h 100"/>
                        <a:gd name="T30" fmla="*/ 42 w 45"/>
                        <a:gd name="T31" fmla="*/ 59 h 100"/>
                        <a:gd name="T32" fmla="*/ 42 w 45"/>
                        <a:gd name="T33" fmla="*/ 64 h 100"/>
                        <a:gd name="T34" fmla="*/ 42 w 45"/>
                        <a:gd name="T35" fmla="*/ 70 h 100"/>
                        <a:gd name="T36" fmla="*/ 41 w 45"/>
                        <a:gd name="T37" fmla="*/ 74 h 100"/>
                        <a:gd name="T38" fmla="*/ 40 w 45"/>
                        <a:gd name="T39" fmla="*/ 79 h 100"/>
                        <a:gd name="T40" fmla="*/ 36 w 45"/>
                        <a:gd name="T41" fmla="*/ 84 h 100"/>
                        <a:gd name="T42" fmla="*/ 33 w 45"/>
                        <a:gd name="T43" fmla="*/ 88 h 100"/>
                        <a:gd name="T44" fmla="*/ 30 w 45"/>
                        <a:gd name="T45" fmla="*/ 91 h 100"/>
                        <a:gd name="T46" fmla="*/ 26 w 45"/>
                        <a:gd name="T47" fmla="*/ 92 h 100"/>
                        <a:gd name="T48" fmla="*/ 22 w 45"/>
                        <a:gd name="T49" fmla="*/ 95 h 100"/>
                        <a:gd name="T50" fmla="*/ 18 w 45"/>
                        <a:gd name="T51" fmla="*/ 97 h 100"/>
                        <a:gd name="T52" fmla="*/ 13 w 45"/>
                        <a:gd name="T53" fmla="*/ 98 h 100"/>
                        <a:gd name="T54" fmla="*/ 9 w 45"/>
                        <a:gd name="T55" fmla="*/ 99 h 100"/>
                        <a:gd name="T56" fmla="*/ 5 w 45"/>
                        <a:gd name="T57" fmla="*/ 98 h 100"/>
                        <a:gd name="T58" fmla="*/ 0 w 45"/>
                        <a:gd name="T59" fmla="*/ 93 h 100"/>
                        <a:gd name="T60" fmla="*/ 6 w 45"/>
                        <a:gd name="T61" fmla="*/ 91 h 100"/>
                        <a:gd name="T62" fmla="*/ 11 w 45"/>
                        <a:gd name="T63" fmla="*/ 90 h 100"/>
                        <a:gd name="T64" fmla="*/ 14 w 45"/>
                        <a:gd name="T65" fmla="*/ 85 h 100"/>
                        <a:gd name="T66" fmla="*/ 17 w 45"/>
                        <a:gd name="T67" fmla="*/ 81 h 100"/>
                        <a:gd name="T68" fmla="*/ 18 w 45"/>
                        <a:gd name="T69" fmla="*/ 76 h 100"/>
                        <a:gd name="T70" fmla="*/ 17 w 45"/>
                        <a:gd name="T71" fmla="*/ 73 h 100"/>
                        <a:gd name="T72" fmla="*/ 15 w 45"/>
                        <a:gd name="T73" fmla="*/ 68 h 100"/>
                        <a:gd name="T74" fmla="*/ 13 w 45"/>
                        <a:gd name="T75" fmla="*/ 64 h 100"/>
                        <a:gd name="T76" fmla="*/ 11 w 45"/>
                        <a:gd name="T77" fmla="*/ 61 h 100"/>
                        <a:gd name="T78" fmla="*/ 11 w 45"/>
                        <a:gd name="T79" fmla="*/ 57 h 100"/>
                        <a:gd name="T80" fmla="*/ 9 w 45"/>
                        <a:gd name="T81" fmla="*/ 52 h 100"/>
                        <a:gd name="T82" fmla="*/ 8 w 45"/>
                        <a:gd name="T83" fmla="*/ 47 h 100"/>
                        <a:gd name="T84" fmla="*/ 7 w 45"/>
                        <a:gd name="T85" fmla="*/ 42 h 100"/>
                        <a:gd name="T86" fmla="*/ 7 w 45"/>
                        <a:gd name="T87" fmla="*/ 39 h 100"/>
                        <a:gd name="T88" fmla="*/ 7 w 45"/>
                        <a:gd name="T89" fmla="*/ 34 h 100"/>
                        <a:gd name="T90" fmla="*/ 8 w 45"/>
                        <a:gd name="T91" fmla="*/ 30 h 100"/>
                        <a:gd name="T92" fmla="*/ 9 w 45"/>
                        <a:gd name="T93" fmla="*/ 26 h 100"/>
                        <a:gd name="T94" fmla="*/ 10 w 45"/>
                        <a:gd name="T95" fmla="*/ 22 h 100"/>
                        <a:gd name="T96" fmla="*/ 11 w 45"/>
                        <a:gd name="T97" fmla="*/ 17 h 100"/>
                        <a:gd name="T98" fmla="*/ 13 w 45"/>
                        <a:gd name="T99" fmla="*/ 13 h 100"/>
                        <a:gd name="T100" fmla="*/ 16 w 45"/>
                        <a:gd name="T101" fmla="*/ 9 h 100"/>
                        <a:gd name="T102" fmla="*/ 18 w 45"/>
                        <a:gd name="T103" fmla="*/ 6 h 100"/>
                        <a:gd name="T104" fmla="*/ 20 w 45"/>
                        <a:gd name="T105" fmla="*/ 4 h 100"/>
                        <a:gd name="T106" fmla="*/ 23 w 45"/>
                        <a:gd name="T107" fmla="*/ 2 h 100"/>
                        <a:gd name="T108" fmla="*/ 25 w 45"/>
                        <a:gd name="T109" fmla="*/ 0 h 1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</a:cxnLst>
                      <a:rect l="0" t="0" r="r" b="b"/>
                      <a:pathLst>
                        <a:path w="45" h="100">
                          <a:moveTo>
                            <a:pt x="25" y="0"/>
                          </a:moveTo>
                          <a:lnTo>
                            <a:pt x="26" y="4"/>
                          </a:lnTo>
                          <a:lnTo>
                            <a:pt x="28" y="8"/>
                          </a:lnTo>
                          <a:lnTo>
                            <a:pt x="29" y="11"/>
                          </a:lnTo>
                          <a:lnTo>
                            <a:pt x="32" y="15"/>
                          </a:lnTo>
                          <a:lnTo>
                            <a:pt x="34" y="18"/>
                          </a:lnTo>
                          <a:lnTo>
                            <a:pt x="37" y="20"/>
                          </a:lnTo>
                          <a:lnTo>
                            <a:pt x="40" y="22"/>
                          </a:lnTo>
                          <a:lnTo>
                            <a:pt x="43" y="25"/>
                          </a:lnTo>
                          <a:lnTo>
                            <a:pt x="44" y="26"/>
                          </a:lnTo>
                          <a:lnTo>
                            <a:pt x="44" y="30"/>
                          </a:lnTo>
                          <a:lnTo>
                            <a:pt x="43" y="34"/>
                          </a:lnTo>
                          <a:lnTo>
                            <a:pt x="43" y="39"/>
                          </a:lnTo>
                          <a:lnTo>
                            <a:pt x="43" y="43"/>
                          </a:lnTo>
                          <a:lnTo>
                            <a:pt x="42" y="47"/>
                          </a:lnTo>
                          <a:lnTo>
                            <a:pt x="42" y="59"/>
                          </a:lnTo>
                          <a:lnTo>
                            <a:pt x="42" y="64"/>
                          </a:lnTo>
                          <a:lnTo>
                            <a:pt x="42" y="70"/>
                          </a:lnTo>
                          <a:lnTo>
                            <a:pt x="41" y="74"/>
                          </a:lnTo>
                          <a:lnTo>
                            <a:pt x="40" y="79"/>
                          </a:lnTo>
                          <a:lnTo>
                            <a:pt x="36" y="84"/>
                          </a:lnTo>
                          <a:lnTo>
                            <a:pt x="33" y="88"/>
                          </a:lnTo>
                          <a:lnTo>
                            <a:pt x="30" y="91"/>
                          </a:lnTo>
                          <a:lnTo>
                            <a:pt x="26" y="92"/>
                          </a:lnTo>
                          <a:lnTo>
                            <a:pt x="22" y="95"/>
                          </a:lnTo>
                          <a:lnTo>
                            <a:pt x="18" y="97"/>
                          </a:lnTo>
                          <a:lnTo>
                            <a:pt x="13" y="98"/>
                          </a:lnTo>
                          <a:lnTo>
                            <a:pt x="9" y="99"/>
                          </a:lnTo>
                          <a:lnTo>
                            <a:pt x="5" y="98"/>
                          </a:lnTo>
                          <a:lnTo>
                            <a:pt x="0" y="93"/>
                          </a:lnTo>
                          <a:lnTo>
                            <a:pt x="6" y="91"/>
                          </a:lnTo>
                          <a:lnTo>
                            <a:pt x="11" y="90"/>
                          </a:lnTo>
                          <a:lnTo>
                            <a:pt x="14" y="85"/>
                          </a:lnTo>
                          <a:lnTo>
                            <a:pt x="17" y="81"/>
                          </a:lnTo>
                          <a:lnTo>
                            <a:pt x="18" y="76"/>
                          </a:lnTo>
                          <a:lnTo>
                            <a:pt x="17" y="73"/>
                          </a:lnTo>
                          <a:lnTo>
                            <a:pt x="15" y="68"/>
                          </a:lnTo>
                          <a:lnTo>
                            <a:pt x="13" y="64"/>
                          </a:lnTo>
                          <a:lnTo>
                            <a:pt x="11" y="61"/>
                          </a:lnTo>
                          <a:lnTo>
                            <a:pt x="11" y="57"/>
                          </a:lnTo>
                          <a:lnTo>
                            <a:pt x="9" y="52"/>
                          </a:lnTo>
                          <a:lnTo>
                            <a:pt x="8" y="47"/>
                          </a:lnTo>
                          <a:lnTo>
                            <a:pt x="7" y="42"/>
                          </a:lnTo>
                          <a:lnTo>
                            <a:pt x="7" y="39"/>
                          </a:lnTo>
                          <a:lnTo>
                            <a:pt x="7" y="34"/>
                          </a:lnTo>
                          <a:lnTo>
                            <a:pt x="8" y="30"/>
                          </a:lnTo>
                          <a:lnTo>
                            <a:pt x="9" y="26"/>
                          </a:lnTo>
                          <a:lnTo>
                            <a:pt x="10" y="22"/>
                          </a:lnTo>
                          <a:lnTo>
                            <a:pt x="11" y="17"/>
                          </a:lnTo>
                          <a:lnTo>
                            <a:pt x="13" y="13"/>
                          </a:lnTo>
                          <a:lnTo>
                            <a:pt x="16" y="9"/>
                          </a:lnTo>
                          <a:lnTo>
                            <a:pt x="18" y="6"/>
                          </a:lnTo>
                          <a:lnTo>
                            <a:pt x="20" y="4"/>
                          </a:lnTo>
                          <a:lnTo>
                            <a:pt x="23" y="2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solidFill>
                      <a:srgbClr val="FF6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59" name="Freeform 303">
                      <a:extLst>
                        <a:ext uri="{FF2B5EF4-FFF2-40B4-BE49-F238E27FC236}">
                          <a16:creationId xmlns:a16="http://schemas.microsoft.com/office/drawing/2014/main" id="{08589118-8862-A448-7453-A0E9FC6D490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390" y="1872"/>
                      <a:ext cx="50" cy="66"/>
                    </a:xfrm>
                    <a:custGeom>
                      <a:avLst/>
                      <a:gdLst>
                        <a:gd name="T0" fmla="*/ 42 w 50"/>
                        <a:gd name="T1" fmla="*/ 0 h 66"/>
                        <a:gd name="T2" fmla="*/ 40 w 50"/>
                        <a:gd name="T3" fmla="*/ 5 h 66"/>
                        <a:gd name="T4" fmla="*/ 39 w 50"/>
                        <a:gd name="T5" fmla="*/ 8 h 66"/>
                        <a:gd name="T6" fmla="*/ 39 w 50"/>
                        <a:gd name="T7" fmla="*/ 12 h 66"/>
                        <a:gd name="T8" fmla="*/ 39 w 50"/>
                        <a:gd name="T9" fmla="*/ 16 h 66"/>
                        <a:gd name="T10" fmla="*/ 39 w 50"/>
                        <a:gd name="T11" fmla="*/ 19 h 66"/>
                        <a:gd name="T12" fmla="*/ 39 w 50"/>
                        <a:gd name="T13" fmla="*/ 23 h 66"/>
                        <a:gd name="T14" fmla="*/ 39 w 50"/>
                        <a:gd name="T15" fmla="*/ 27 h 66"/>
                        <a:gd name="T16" fmla="*/ 40 w 50"/>
                        <a:gd name="T17" fmla="*/ 31 h 66"/>
                        <a:gd name="T18" fmla="*/ 42 w 50"/>
                        <a:gd name="T19" fmla="*/ 35 h 66"/>
                        <a:gd name="T20" fmla="*/ 44 w 50"/>
                        <a:gd name="T21" fmla="*/ 38 h 66"/>
                        <a:gd name="T22" fmla="*/ 45 w 50"/>
                        <a:gd name="T23" fmla="*/ 43 h 66"/>
                        <a:gd name="T24" fmla="*/ 46 w 50"/>
                        <a:gd name="T25" fmla="*/ 46 h 66"/>
                        <a:gd name="T26" fmla="*/ 48 w 50"/>
                        <a:gd name="T27" fmla="*/ 51 h 66"/>
                        <a:gd name="T28" fmla="*/ 49 w 50"/>
                        <a:gd name="T29" fmla="*/ 55 h 66"/>
                        <a:gd name="T30" fmla="*/ 47 w 50"/>
                        <a:gd name="T31" fmla="*/ 59 h 66"/>
                        <a:gd name="T32" fmla="*/ 45 w 50"/>
                        <a:gd name="T33" fmla="*/ 61 h 66"/>
                        <a:gd name="T34" fmla="*/ 40 w 50"/>
                        <a:gd name="T35" fmla="*/ 64 h 66"/>
                        <a:gd name="T36" fmla="*/ 36 w 50"/>
                        <a:gd name="T37" fmla="*/ 64 h 66"/>
                        <a:gd name="T38" fmla="*/ 31 w 50"/>
                        <a:gd name="T39" fmla="*/ 65 h 66"/>
                        <a:gd name="T40" fmla="*/ 26 w 50"/>
                        <a:gd name="T41" fmla="*/ 62 h 66"/>
                        <a:gd name="T42" fmla="*/ 21 w 50"/>
                        <a:gd name="T43" fmla="*/ 60 h 66"/>
                        <a:gd name="T44" fmla="*/ 17 w 50"/>
                        <a:gd name="T45" fmla="*/ 57 h 66"/>
                        <a:gd name="T46" fmla="*/ 13 w 50"/>
                        <a:gd name="T47" fmla="*/ 53 h 66"/>
                        <a:gd name="T48" fmla="*/ 11 w 50"/>
                        <a:gd name="T49" fmla="*/ 50 h 66"/>
                        <a:gd name="T50" fmla="*/ 7 w 50"/>
                        <a:gd name="T51" fmla="*/ 48 h 66"/>
                        <a:gd name="T52" fmla="*/ 4 w 50"/>
                        <a:gd name="T53" fmla="*/ 44 h 66"/>
                        <a:gd name="T54" fmla="*/ 2 w 50"/>
                        <a:gd name="T55" fmla="*/ 40 h 66"/>
                        <a:gd name="T56" fmla="*/ 0 w 50"/>
                        <a:gd name="T57" fmla="*/ 37 h 66"/>
                        <a:gd name="T58" fmla="*/ 0 w 50"/>
                        <a:gd name="T59" fmla="*/ 33 h 66"/>
                        <a:gd name="T60" fmla="*/ 2 w 50"/>
                        <a:gd name="T61" fmla="*/ 29 h 66"/>
                        <a:gd name="T62" fmla="*/ 5 w 50"/>
                        <a:gd name="T63" fmla="*/ 25 h 66"/>
                        <a:gd name="T64" fmla="*/ 8 w 50"/>
                        <a:gd name="T65" fmla="*/ 22 h 66"/>
                        <a:gd name="T66" fmla="*/ 11 w 50"/>
                        <a:gd name="T67" fmla="*/ 18 h 66"/>
                        <a:gd name="T68" fmla="*/ 15 w 50"/>
                        <a:gd name="T69" fmla="*/ 14 h 66"/>
                        <a:gd name="T70" fmla="*/ 19 w 50"/>
                        <a:gd name="T71" fmla="*/ 10 h 66"/>
                        <a:gd name="T72" fmla="*/ 22 w 50"/>
                        <a:gd name="T73" fmla="*/ 7 h 66"/>
                        <a:gd name="T74" fmla="*/ 27 w 50"/>
                        <a:gd name="T75" fmla="*/ 8 h 66"/>
                        <a:gd name="T76" fmla="*/ 31 w 50"/>
                        <a:gd name="T77" fmla="*/ 7 h 66"/>
                        <a:gd name="T78" fmla="*/ 35 w 50"/>
                        <a:gd name="T79" fmla="*/ 6 h 66"/>
                        <a:gd name="T80" fmla="*/ 38 w 50"/>
                        <a:gd name="T81" fmla="*/ 5 h 66"/>
                        <a:gd name="T82" fmla="*/ 40 w 50"/>
                        <a:gd name="T83" fmla="*/ 3 h 66"/>
                        <a:gd name="T84" fmla="*/ 42 w 50"/>
                        <a:gd name="T85" fmla="*/ 0 h 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</a:cxnLst>
                      <a:rect l="0" t="0" r="r" b="b"/>
                      <a:pathLst>
                        <a:path w="50" h="66">
                          <a:moveTo>
                            <a:pt x="42" y="0"/>
                          </a:moveTo>
                          <a:lnTo>
                            <a:pt x="40" y="5"/>
                          </a:lnTo>
                          <a:lnTo>
                            <a:pt x="39" y="8"/>
                          </a:lnTo>
                          <a:lnTo>
                            <a:pt x="39" y="12"/>
                          </a:lnTo>
                          <a:lnTo>
                            <a:pt x="39" y="16"/>
                          </a:lnTo>
                          <a:lnTo>
                            <a:pt x="39" y="19"/>
                          </a:lnTo>
                          <a:lnTo>
                            <a:pt x="39" y="23"/>
                          </a:lnTo>
                          <a:lnTo>
                            <a:pt x="39" y="27"/>
                          </a:lnTo>
                          <a:lnTo>
                            <a:pt x="40" y="31"/>
                          </a:lnTo>
                          <a:lnTo>
                            <a:pt x="42" y="35"/>
                          </a:lnTo>
                          <a:lnTo>
                            <a:pt x="44" y="38"/>
                          </a:lnTo>
                          <a:lnTo>
                            <a:pt x="45" y="43"/>
                          </a:lnTo>
                          <a:lnTo>
                            <a:pt x="46" y="46"/>
                          </a:lnTo>
                          <a:lnTo>
                            <a:pt x="48" y="51"/>
                          </a:lnTo>
                          <a:lnTo>
                            <a:pt x="49" y="55"/>
                          </a:lnTo>
                          <a:lnTo>
                            <a:pt x="47" y="59"/>
                          </a:lnTo>
                          <a:lnTo>
                            <a:pt x="45" y="61"/>
                          </a:lnTo>
                          <a:lnTo>
                            <a:pt x="40" y="64"/>
                          </a:lnTo>
                          <a:lnTo>
                            <a:pt x="36" y="64"/>
                          </a:lnTo>
                          <a:lnTo>
                            <a:pt x="31" y="65"/>
                          </a:lnTo>
                          <a:lnTo>
                            <a:pt x="26" y="62"/>
                          </a:lnTo>
                          <a:lnTo>
                            <a:pt x="21" y="60"/>
                          </a:lnTo>
                          <a:lnTo>
                            <a:pt x="17" y="57"/>
                          </a:lnTo>
                          <a:lnTo>
                            <a:pt x="13" y="53"/>
                          </a:lnTo>
                          <a:lnTo>
                            <a:pt x="11" y="50"/>
                          </a:lnTo>
                          <a:lnTo>
                            <a:pt x="7" y="48"/>
                          </a:lnTo>
                          <a:lnTo>
                            <a:pt x="4" y="44"/>
                          </a:lnTo>
                          <a:lnTo>
                            <a:pt x="2" y="40"/>
                          </a:lnTo>
                          <a:lnTo>
                            <a:pt x="0" y="37"/>
                          </a:lnTo>
                          <a:lnTo>
                            <a:pt x="0" y="33"/>
                          </a:lnTo>
                          <a:lnTo>
                            <a:pt x="2" y="29"/>
                          </a:lnTo>
                          <a:lnTo>
                            <a:pt x="5" y="25"/>
                          </a:lnTo>
                          <a:lnTo>
                            <a:pt x="8" y="22"/>
                          </a:lnTo>
                          <a:lnTo>
                            <a:pt x="11" y="18"/>
                          </a:lnTo>
                          <a:lnTo>
                            <a:pt x="15" y="14"/>
                          </a:lnTo>
                          <a:lnTo>
                            <a:pt x="19" y="10"/>
                          </a:lnTo>
                          <a:lnTo>
                            <a:pt x="22" y="7"/>
                          </a:lnTo>
                          <a:lnTo>
                            <a:pt x="27" y="8"/>
                          </a:lnTo>
                          <a:lnTo>
                            <a:pt x="31" y="7"/>
                          </a:lnTo>
                          <a:lnTo>
                            <a:pt x="35" y="6"/>
                          </a:lnTo>
                          <a:lnTo>
                            <a:pt x="38" y="5"/>
                          </a:lnTo>
                          <a:lnTo>
                            <a:pt x="40" y="3"/>
                          </a:lnTo>
                          <a:lnTo>
                            <a:pt x="42" y="0"/>
                          </a:lnTo>
                        </a:path>
                      </a:pathLst>
                    </a:custGeom>
                    <a:solidFill>
                      <a:srgbClr val="FF6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60" name="Freeform 304">
                      <a:extLst>
                        <a:ext uri="{FF2B5EF4-FFF2-40B4-BE49-F238E27FC236}">
                          <a16:creationId xmlns:a16="http://schemas.microsoft.com/office/drawing/2014/main" id="{47FF42F6-E92B-C4DA-B98C-5DC78E9D9C7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354" y="1831"/>
                      <a:ext cx="96" cy="41"/>
                    </a:xfrm>
                    <a:custGeom>
                      <a:avLst/>
                      <a:gdLst>
                        <a:gd name="T0" fmla="*/ 93 w 96"/>
                        <a:gd name="T1" fmla="*/ 10 h 41"/>
                        <a:gd name="T2" fmla="*/ 90 w 96"/>
                        <a:gd name="T3" fmla="*/ 7 h 41"/>
                        <a:gd name="T4" fmla="*/ 87 w 96"/>
                        <a:gd name="T5" fmla="*/ 4 h 41"/>
                        <a:gd name="T6" fmla="*/ 82 w 96"/>
                        <a:gd name="T7" fmla="*/ 2 h 41"/>
                        <a:gd name="T8" fmla="*/ 78 w 96"/>
                        <a:gd name="T9" fmla="*/ 1 h 41"/>
                        <a:gd name="T10" fmla="*/ 74 w 96"/>
                        <a:gd name="T11" fmla="*/ 0 h 41"/>
                        <a:gd name="T12" fmla="*/ 71 w 96"/>
                        <a:gd name="T13" fmla="*/ 0 h 41"/>
                        <a:gd name="T14" fmla="*/ 66 w 96"/>
                        <a:gd name="T15" fmla="*/ 0 h 41"/>
                        <a:gd name="T16" fmla="*/ 61 w 96"/>
                        <a:gd name="T17" fmla="*/ 1 h 41"/>
                        <a:gd name="T18" fmla="*/ 57 w 96"/>
                        <a:gd name="T19" fmla="*/ 2 h 41"/>
                        <a:gd name="T20" fmla="*/ 54 w 96"/>
                        <a:gd name="T21" fmla="*/ 3 h 41"/>
                        <a:gd name="T22" fmla="*/ 50 w 96"/>
                        <a:gd name="T23" fmla="*/ 4 h 41"/>
                        <a:gd name="T24" fmla="*/ 45 w 96"/>
                        <a:gd name="T25" fmla="*/ 5 h 41"/>
                        <a:gd name="T26" fmla="*/ 42 w 96"/>
                        <a:gd name="T27" fmla="*/ 7 h 41"/>
                        <a:gd name="T28" fmla="*/ 38 w 96"/>
                        <a:gd name="T29" fmla="*/ 9 h 41"/>
                        <a:gd name="T30" fmla="*/ 34 w 96"/>
                        <a:gd name="T31" fmla="*/ 10 h 41"/>
                        <a:gd name="T32" fmla="*/ 29 w 96"/>
                        <a:gd name="T33" fmla="*/ 12 h 41"/>
                        <a:gd name="T34" fmla="*/ 23 w 96"/>
                        <a:gd name="T35" fmla="*/ 15 h 41"/>
                        <a:gd name="T36" fmla="*/ 18 w 96"/>
                        <a:gd name="T37" fmla="*/ 17 h 41"/>
                        <a:gd name="T38" fmla="*/ 12 w 96"/>
                        <a:gd name="T39" fmla="*/ 21 h 41"/>
                        <a:gd name="T40" fmla="*/ 5 w 96"/>
                        <a:gd name="T41" fmla="*/ 24 h 41"/>
                        <a:gd name="T42" fmla="*/ 3 w 96"/>
                        <a:gd name="T43" fmla="*/ 30 h 41"/>
                        <a:gd name="T44" fmla="*/ 2 w 96"/>
                        <a:gd name="T45" fmla="*/ 34 h 41"/>
                        <a:gd name="T46" fmla="*/ 0 w 96"/>
                        <a:gd name="T47" fmla="*/ 40 h 41"/>
                        <a:gd name="T48" fmla="*/ 7 w 96"/>
                        <a:gd name="T49" fmla="*/ 37 h 41"/>
                        <a:gd name="T50" fmla="*/ 12 w 96"/>
                        <a:gd name="T51" fmla="*/ 33 h 41"/>
                        <a:gd name="T52" fmla="*/ 18 w 96"/>
                        <a:gd name="T53" fmla="*/ 30 h 41"/>
                        <a:gd name="T54" fmla="*/ 22 w 96"/>
                        <a:gd name="T55" fmla="*/ 28 h 41"/>
                        <a:gd name="T56" fmla="*/ 25 w 96"/>
                        <a:gd name="T57" fmla="*/ 27 h 41"/>
                        <a:gd name="T58" fmla="*/ 29 w 96"/>
                        <a:gd name="T59" fmla="*/ 25 h 41"/>
                        <a:gd name="T60" fmla="*/ 33 w 96"/>
                        <a:gd name="T61" fmla="*/ 24 h 41"/>
                        <a:gd name="T62" fmla="*/ 37 w 96"/>
                        <a:gd name="T63" fmla="*/ 23 h 41"/>
                        <a:gd name="T64" fmla="*/ 42 w 96"/>
                        <a:gd name="T65" fmla="*/ 21 h 41"/>
                        <a:gd name="T66" fmla="*/ 46 w 96"/>
                        <a:gd name="T67" fmla="*/ 19 h 41"/>
                        <a:gd name="T68" fmla="*/ 52 w 96"/>
                        <a:gd name="T69" fmla="*/ 17 h 41"/>
                        <a:gd name="T70" fmla="*/ 55 w 96"/>
                        <a:gd name="T71" fmla="*/ 14 h 41"/>
                        <a:gd name="T72" fmla="*/ 59 w 96"/>
                        <a:gd name="T73" fmla="*/ 11 h 41"/>
                        <a:gd name="T74" fmla="*/ 64 w 96"/>
                        <a:gd name="T75" fmla="*/ 9 h 41"/>
                        <a:gd name="T76" fmla="*/ 71 w 96"/>
                        <a:gd name="T77" fmla="*/ 6 h 41"/>
                        <a:gd name="T78" fmla="*/ 79 w 96"/>
                        <a:gd name="T79" fmla="*/ 5 h 41"/>
                        <a:gd name="T80" fmla="*/ 80 w 96"/>
                        <a:gd name="T81" fmla="*/ 10 h 41"/>
                        <a:gd name="T82" fmla="*/ 81 w 96"/>
                        <a:gd name="T83" fmla="*/ 14 h 41"/>
                        <a:gd name="T84" fmla="*/ 82 w 96"/>
                        <a:gd name="T85" fmla="*/ 18 h 41"/>
                        <a:gd name="T86" fmla="*/ 82 w 96"/>
                        <a:gd name="T87" fmla="*/ 23 h 41"/>
                        <a:gd name="T88" fmla="*/ 82 w 96"/>
                        <a:gd name="T89" fmla="*/ 26 h 41"/>
                        <a:gd name="T90" fmla="*/ 85 w 96"/>
                        <a:gd name="T91" fmla="*/ 21 h 41"/>
                        <a:gd name="T92" fmla="*/ 87 w 96"/>
                        <a:gd name="T93" fmla="*/ 18 h 41"/>
                        <a:gd name="T94" fmla="*/ 90 w 96"/>
                        <a:gd name="T95" fmla="*/ 15 h 41"/>
                        <a:gd name="T96" fmla="*/ 95 w 96"/>
                        <a:gd name="T97" fmla="*/ 13 h 41"/>
                        <a:gd name="T98" fmla="*/ 93 w 96"/>
                        <a:gd name="T99" fmla="*/ 10 h 4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</a:cxnLst>
                      <a:rect l="0" t="0" r="r" b="b"/>
                      <a:pathLst>
                        <a:path w="96" h="41">
                          <a:moveTo>
                            <a:pt x="93" y="10"/>
                          </a:moveTo>
                          <a:lnTo>
                            <a:pt x="90" y="7"/>
                          </a:lnTo>
                          <a:lnTo>
                            <a:pt x="87" y="4"/>
                          </a:lnTo>
                          <a:lnTo>
                            <a:pt x="82" y="2"/>
                          </a:lnTo>
                          <a:lnTo>
                            <a:pt x="78" y="1"/>
                          </a:lnTo>
                          <a:lnTo>
                            <a:pt x="74" y="0"/>
                          </a:lnTo>
                          <a:lnTo>
                            <a:pt x="71" y="0"/>
                          </a:lnTo>
                          <a:lnTo>
                            <a:pt x="66" y="0"/>
                          </a:lnTo>
                          <a:lnTo>
                            <a:pt x="61" y="1"/>
                          </a:lnTo>
                          <a:lnTo>
                            <a:pt x="57" y="2"/>
                          </a:lnTo>
                          <a:lnTo>
                            <a:pt x="54" y="3"/>
                          </a:lnTo>
                          <a:lnTo>
                            <a:pt x="50" y="4"/>
                          </a:lnTo>
                          <a:lnTo>
                            <a:pt x="45" y="5"/>
                          </a:lnTo>
                          <a:lnTo>
                            <a:pt x="42" y="7"/>
                          </a:lnTo>
                          <a:lnTo>
                            <a:pt x="38" y="9"/>
                          </a:lnTo>
                          <a:lnTo>
                            <a:pt x="34" y="10"/>
                          </a:lnTo>
                          <a:lnTo>
                            <a:pt x="29" y="12"/>
                          </a:lnTo>
                          <a:lnTo>
                            <a:pt x="23" y="15"/>
                          </a:lnTo>
                          <a:lnTo>
                            <a:pt x="18" y="17"/>
                          </a:lnTo>
                          <a:lnTo>
                            <a:pt x="12" y="21"/>
                          </a:lnTo>
                          <a:lnTo>
                            <a:pt x="5" y="24"/>
                          </a:lnTo>
                          <a:lnTo>
                            <a:pt x="3" y="30"/>
                          </a:lnTo>
                          <a:lnTo>
                            <a:pt x="2" y="34"/>
                          </a:lnTo>
                          <a:lnTo>
                            <a:pt x="0" y="40"/>
                          </a:lnTo>
                          <a:lnTo>
                            <a:pt x="7" y="37"/>
                          </a:lnTo>
                          <a:lnTo>
                            <a:pt x="12" y="33"/>
                          </a:lnTo>
                          <a:lnTo>
                            <a:pt x="18" y="30"/>
                          </a:lnTo>
                          <a:lnTo>
                            <a:pt x="22" y="28"/>
                          </a:lnTo>
                          <a:lnTo>
                            <a:pt x="25" y="27"/>
                          </a:lnTo>
                          <a:lnTo>
                            <a:pt x="29" y="25"/>
                          </a:lnTo>
                          <a:lnTo>
                            <a:pt x="33" y="24"/>
                          </a:lnTo>
                          <a:lnTo>
                            <a:pt x="37" y="23"/>
                          </a:lnTo>
                          <a:lnTo>
                            <a:pt x="42" y="21"/>
                          </a:lnTo>
                          <a:lnTo>
                            <a:pt x="46" y="19"/>
                          </a:lnTo>
                          <a:lnTo>
                            <a:pt x="52" y="17"/>
                          </a:lnTo>
                          <a:lnTo>
                            <a:pt x="55" y="14"/>
                          </a:lnTo>
                          <a:lnTo>
                            <a:pt x="59" y="11"/>
                          </a:lnTo>
                          <a:lnTo>
                            <a:pt x="64" y="9"/>
                          </a:lnTo>
                          <a:lnTo>
                            <a:pt x="71" y="6"/>
                          </a:lnTo>
                          <a:lnTo>
                            <a:pt x="79" y="5"/>
                          </a:lnTo>
                          <a:lnTo>
                            <a:pt x="80" y="10"/>
                          </a:lnTo>
                          <a:lnTo>
                            <a:pt x="81" y="14"/>
                          </a:lnTo>
                          <a:lnTo>
                            <a:pt x="82" y="18"/>
                          </a:lnTo>
                          <a:lnTo>
                            <a:pt x="82" y="23"/>
                          </a:lnTo>
                          <a:lnTo>
                            <a:pt x="82" y="26"/>
                          </a:lnTo>
                          <a:lnTo>
                            <a:pt x="85" y="21"/>
                          </a:lnTo>
                          <a:lnTo>
                            <a:pt x="87" y="18"/>
                          </a:lnTo>
                          <a:lnTo>
                            <a:pt x="90" y="15"/>
                          </a:lnTo>
                          <a:lnTo>
                            <a:pt x="95" y="13"/>
                          </a:lnTo>
                          <a:lnTo>
                            <a:pt x="93" y="10"/>
                          </a:lnTo>
                        </a:path>
                      </a:pathLst>
                    </a:custGeom>
                    <a:solidFill>
                      <a:srgbClr val="FF6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61" name="Freeform 305">
                      <a:extLst>
                        <a:ext uri="{FF2B5EF4-FFF2-40B4-BE49-F238E27FC236}">
                          <a16:creationId xmlns:a16="http://schemas.microsoft.com/office/drawing/2014/main" id="{47B0A3C1-9AFA-EF09-7B78-7C18B19766C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352" y="1857"/>
                      <a:ext cx="54" cy="45"/>
                    </a:xfrm>
                    <a:custGeom>
                      <a:avLst/>
                      <a:gdLst>
                        <a:gd name="T0" fmla="*/ 40 w 54"/>
                        <a:gd name="T1" fmla="*/ 3 h 45"/>
                        <a:gd name="T2" fmla="*/ 47 w 54"/>
                        <a:gd name="T3" fmla="*/ 0 h 45"/>
                        <a:gd name="T4" fmla="*/ 46 w 54"/>
                        <a:gd name="T5" fmla="*/ 4 h 45"/>
                        <a:gd name="T6" fmla="*/ 46 w 54"/>
                        <a:gd name="T7" fmla="*/ 7 h 45"/>
                        <a:gd name="T8" fmla="*/ 47 w 54"/>
                        <a:gd name="T9" fmla="*/ 11 h 45"/>
                        <a:gd name="T10" fmla="*/ 49 w 54"/>
                        <a:gd name="T11" fmla="*/ 13 h 45"/>
                        <a:gd name="T12" fmla="*/ 50 w 54"/>
                        <a:gd name="T13" fmla="*/ 15 h 45"/>
                        <a:gd name="T14" fmla="*/ 53 w 54"/>
                        <a:gd name="T15" fmla="*/ 18 h 45"/>
                        <a:gd name="T16" fmla="*/ 49 w 54"/>
                        <a:gd name="T17" fmla="*/ 22 h 45"/>
                        <a:gd name="T18" fmla="*/ 44 w 54"/>
                        <a:gd name="T19" fmla="*/ 26 h 45"/>
                        <a:gd name="T20" fmla="*/ 40 w 54"/>
                        <a:gd name="T21" fmla="*/ 29 h 45"/>
                        <a:gd name="T22" fmla="*/ 37 w 54"/>
                        <a:gd name="T23" fmla="*/ 33 h 45"/>
                        <a:gd name="T24" fmla="*/ 33 w 54"/>
                        <a:gd name="T25" fmla="*/ 38 h 45"/>
                        <a:gd name="T26" fmla="*/ 29 w 54"/>
                        <a:gd name="T27" fmla="*/ 44 h 45"/>
                        <a:gd name="T28" fmla="*/ 26 w 54"/>
                        <a:gd name="T29" fmla="*/ 41 h 45"/>
                        <a:gd name="T30" fmla="*/ 23 w 54"/>
                        <a:gd name="T31" fmla="*/ 38 h 45"/>
                        <a:gd name="T32" fmla="*/ 22 w 54"/>
                        <a:gd name="T33" fmla="*/ 35 h 45"/>
                        <a:gd name="T34" fmla="*/ 20 w 54"/>
                        <a:gd name="T35" fmla="*/ 33 h 45"/>
                        <a:gd name="T36" fmla="*/ 17 w 54"/>
                        <a:gd name="T37" fmla="*/ 31 h 45"/>
                        <a:gd name="T38" fmla="*/ 14 w 54"/>
                        <a:gd name="T39" fmla="*/ 30 h 45"/>
                        <a:gd name="T40" fmla="*/ 11 w 54"/>
                        <a:gd name="T41" fmla="*/ 30 h 45"/>
                        <a:gd name="T42" fmla="*/ 7 w 54"/>
                        <a:gd name="T43" fmla="*/ 30 h 45"/>
                        <a:gd name="T44" fmla="*/ 3 w 54"/>
                        <a:gd name="T45" fmla="*/ 29 h 45"/>
                        <a:gd name="T46" fmla="*/ 0 w 54"/>
                        <a:gd name="T47" fmla="*/ 28 h 45"/>
                        <a:gd name="T48" fmla="*/ 0 w 54"/>
                        <a:gd name="T49" fmla="*/ 26 h 45"/>
                        <a:gd name="T50" fmla="*/ 1 w 54"/>
                        <a:gd name="T51" fmla="*/ 23 h 45"/>
                        <a:gd name="T52" fmla="*/ 5 w 54"/>
                        <a:gd name="T53" fmla="*/ 20 h 45"/>
                        <a:gd name="T54" fmla="*/ 12 w 54"/>
                        <a:gd name="T55" fmla="*/ 18 h 45"/>
                        <a:gd name="T56" fmla="*/ 16 w 54"/>
                        <a:gd name="T57" fmla="*/ 14 h 45"/>
                        <a:gd name="T58" fmla="*/ 21 w 54"/>
                        <a:gd name="T59" fmla="*/ 11 h 45"/>
                        <a:gd name="T60" fmla="*/ 24 w 54"/>
                        <a:gd name="T61" fmla="*/ 10 h 45"/>
                        <a:gd name="T62" fmla="*/ 28 w 54"/>
                        <a:gd name="T63" fmla="*/ 8 h 45"/>
                        <a:gd name="T64" fmla="*/ 32 w 54"/>
                        <a:gd name="T65" fmla="*/ 5 h 45"/>
                        <a:gd name="T66" fmla="*/ 40 w 54"/>
                        <a:gd name="T67" fmla="*/ 3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</a:cxnLst>
                      <a:rect l="0" t="0" r="r" b="b"/>
                      <a:pathLst>
                        <a:path w="54" h="45">
                          <a:moveTo>
                            <a:pt x="40" y="3"/>
                          </a:moveTo>
                          <a:lnTo>
                            <a:pt x="47" y="0"/>
                          </a:lnTo>
                          <a:lnTo>
                            <a:pt x="46" y="4"/>
                          </a:lnTo>
                          <a:lnTo>
                            <a:pt x="46" y="7"/>
                          </a:lnTo>
                          <a:lnTo>
                            <a:pt x="47" y="11"/>
                          </a:lnTo>
                          <a:lnTo>
                            <a:pt x="49" y="13"/>
                          </a:lnTo>
                          <a:lnTo>
                            <a:pt x="50" y="15"/>
                          </a:lnTo>
                          <a:lnTo>
                            <a:pt x="53" y="18"/>
                          </a:lnTo>
                          <a:lnTo>
                            <a:pt x="49" y="22"/>
                          </a:lnTo>
                          <a:lnTo>
                            <a:pt x="44" y="26"/>
                          </a:lnTo>
                          <a:lnTo>
                            <a:pt x="40" y="29"/>
                          </a:lnTo>
                          <a:lnTo>
                            <a:pt x="37" y="33"/>
                          </a:lnTo>
                          <a:lnTo>
                            <a:pt x="33" y="38"/>
                          </a:lnTo>
                          <a:lnTo>
                            <a:pt x="29" y="44"/>
                          </a:lnTo>
                          <a:lnTo>
                            <a:pt x="26" y="41"/>
                          </a:lnTo>
                          <a:lnTo>
                            <a:pt x="23" y="38"/>
                          </a:lnTo>
                          <a:lnTo>
                            <a:pt x="22" y="35"/>
                          </a:lnTo>
                          <a:lnTo>
                            <a:pt x="20" y="33"/>
                          </a:lnTo>
                          <a:lnTo>
                            <a:pt x="17" y="31"/>
                          </a:lnTo>
                          <a:lnTo>
                            <a:pt x="14" y="30"/>
                          </a:lnTo>
                          <a:lnTo>
                            <a:pt x="11" y="30"/>
                          </a:lnTo>
                          <a:lnTo>
                            <a:pt x="7" y="30"/>
                          </a:lnTo>
                          <a:lnTo>
                            <a:pt x="3" y="29"/>
                          </a:lnTo>
                          <a:lnTo>
                            <a:pt x="0" y="28"/>
                          </a:lnTo>
                          <a:lnTo>
                            <a:pt x="0" y="26"/>
                          </a:lnTo>
                          <a:lnTo>
                            <a:pt x="1" y="23"/>
                          </a:lnTo>
                          <a:lnTo>
                            <a:pt x="5" y="20"/>
                          </a:lnTo>
                          <a:lnTo>
                            <a:pt x="12" y="18"/>
                          </a:lnTo>
                          <a:lnTo>
                            <a:pt x="16" y="14"/>
                          </a:lnTo>
                          <a:lnTo>
                            <a:pt x="21" y="11"/>
                          </a:lnTo>
                          <a:lnTo>
                            <a:pt x="24" y="10"/>
                          </a:lnTo>
                          <a:lnTo>
                            <a:pt x="28" y="8"/>
                          </a:lnTo>
                          <a:lnTo>
                            <a:pt x="32" y="5"/>
                          </a:lnTo>
                          <a:lnTo>
                            <a:pt x="40" y="3"/>
                          </a:lnTo>
                        </a:path>
                      </a:pathLst>
                    </a:custGeom>
                    <a:solidFill>
                      <a:srgbClr val="FF6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62" name="Freeform 306">
                      <a:extLst>
                        <a:ext uri="{FF2B5EF4-FFF2-40B4-BE49-F238E27FC236}">
                          <a16:creationId xmlns:a16="http://schemas.microsoft.com/office/drawing/2014/main" id="{F7D51353-C7EB-0E2B-117F-082A8838C25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21" y="1840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14 w 17"/>
                        <a:gd name="T3" fmla="*/ 8 h 17"/>
                        <a:gd name="T4" fmla="*/ 12 w 17"/>
                        <a:gd name="T5" fmla="*/ 4 h 17"/>
                        <a:gd name="T6" fmla="*/ 12 w 17"/>
                        <a:gd name="T7" fmla="*/ 0 h 17"/>
                        <a:gd name="T8" fmla="*/ 6 w 17"/>
                        <a:gd name="T9" fmla="*/ 1 h 17"/>
                        <a:gd name="T10" fmla="*/ 4 w 17"/>
                        <a:gd name="T11" fmla="*/ 2 h 17"/>
                        <a:gd name="T12" fmla="*/ 0 w 17"/>
                        <a:gd name="T13" fmla="*/ 4 h 17"/>
                        <a:gd name="T14" fmla="*/ 5 w 17"/>
                        <a:gd name="T15" fmla="*/ 4 h 17"/>
                        <a:gd name="T16" fmla="*/ 9 w 17"/>
                        <a:gd name="T17" fmla="*/ 7 h 17"/>
                        <a:gd name="T18" fmla="*/ 10 w 17"/>
                        <a:gd name="T19" fmla="*/ 8 h 17"/>
                        <a:gd name="T20" fmla="*/ 13 w 17"/>
                        <a:gd name="T21" fmla="*/ 11 h 17"/>
                        <a:gd name="T22" fmla="*/ 16 w 17"/>
                        <a:gd name="T23" fmla="*/ 16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14" y="8"/>
                          </a:lnTo>
                          <a:lnTo>
                            <a:pt x="12" y="4"/>
                          </a:lnTo>
                          <a:lnTo>
                            <a:pt x="12" y="0"/>
                          </a:lnTo>
                          <a:lnTo>
                            <a:pt x="6" y="1"/>
                          </a:lnTo>
                          <a:lnTo>
                            <a:pt x="4" y="2"/>
                          </a:lnTo>
                          <a:lnTo>
                            <a:pt x="0" y="4"/>
                          </a:lnTo>
                          <a:lnTo>
                            <a:pt x="5" y="4"/>
                          </a:lnTo>
                          <a:lnTo>
                            <a:pt x="9" y="7"/>
                          </a:lnTo>
                          <a:lnTo>
                            <a:pt x="10" y="8"/>
                          </a:lnTo>
                          <a:lnTo>
                            <a:pt x="13" y="11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63" name="Freeform 307">
                      <a:extLst>
                        <a:ext uri="{FF2B5EF4-FFF2-40B4-BE49-F238E27FC236}">
                          <a16:creationId xmlns:a16="http://schemas.microsoft.com/office/drawing/2014/main" id="{65F59B03-EDA8-FF65-EB96-765581E4094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352" y="1893"/>
                      <a:ext cx="27" cy="17"/>
                    </a:xfrm>
                    <a:custGeom>
                      <a:avLst/>
                      <a:gdLst>
                        <a:gd name="T0" fmla="*/ 24 w 27"/>
                        <a:gd name="T1" fmla="*/ 13 h 17"/>
                        <a:gd name="T2" fmla="*/ 23 w 27"/>
                        <a:gd name="T3" fmla="*/ 12 h 17"/>
                        <a:gd name="T4" fmla="*/ 20 w 27"/>
                        <a:gd name="T5" fmla="*/ 9 h 17"/>
                        <a:gd name="T6" fmla="*/ 18 w 27"/>
                        <a:gd name="T7" fmla="*/ 6 h 17"/>
                        <a:gd name="T8" fmla="*/ 17 w 27"/>
                        <a:gd name="T9" fmla="*/ 4 h 17"/>
                        <a:gd name="T10" fmla="*/ 15 w 27"/>
                        <a:gd name="T11" fmla="*/ 2 h 17"/>
                        <a:gd name="T12" fmla="*/ 12 w 27"/>
                        <a:gd name="T13" fmla="*/ 1 h 17"/>
                        <a:gd name="T14" fmla="*/ 8 w 27"/>
                        <a:gd name="T15" fmla="*/ 1 h 17"/>
                        <a:gd name="T16" fmla="*/ 5 w 27"/>
                        <a:gd name="T17" fmla="*/ 1 h 17"/>
                        <a:gd name="T18" fmla="*/ 2 w 27"/>
                        <a:gd name="T19" fmla="*/ 1 h 17"/>
                        <a:gd name="T20" fmla="*/ 0 w 27"/>
                        <a:gd name="T21" fmla="*/ 0 h 17"/>
                        <a:gd name="T22" fmla="*/ 2 w 27"/>
                        <a:gd name="T23" fmla="*/ 3 h 17"/>
                        <a:gd name="T24" fmla="*/ 5 w 27"/>
                        <a:gd name="T25" fmla="*/ 6 h 17"/>
                        <a:gd name="T26" fmla="*/ 7 w 27"/>
                        <a:gd name="T27" fmla="*/ 6 h 17"/>
                        <a:gd name="T28" fmla="*/ 11 w 27"/>
                        <a:gd name="T29" fmla="*/ 6 h 17"/>
                        <a:gd name="T30" fmla="*/ 12 w 27"/>
                        <a:gd name="T31" fmla="*/ 7 h 17"/>
                        <a:gd name="T32" fmla="*/ 14 w 27"/>
                        <a:gd name="T33" fmla="*/ 9 h 17"/>
                        <a:gd name="T34" fmla="*/ 15 w 27"/>
                        <a:gd name="T35" fmla="*/ 12 h 17"/>
                        <a:gd name="T36" fmla="*/ 16 w 27"/>
                        <a:gd name="T37" fmla="*/ 13 h 17"/>
                        <a:gd name="T38" fmla="*/ 18 w 27"/>
                        <a:gd name="T39" fmla="*/ 14 h 17"/>
                        <a:gd name="T40" fmla="*/ 20 w 27"/>
                        <a:gd name="T41" fmla="*/ 16 h 17"/>
                        <a:gd name="T42" fmla="*/ 22 w 27"/>
                        <a:gd name="T43" fmla="*/ 16 h 17"/>
                        <a:gd name="T44" fmla="*/ 24 w 27"/>
                        <a:gd name="T45" fmla="*/ 16 h 17"/>
                        <a:gd name="T46" fmla="*/ 26 w 27"/>
                        <a:gd name="T47" fmla="*/ 14 h 17"/>
                        <a:gd name="T48" fmla="*/ 24 w 27"/>
                        <a:gd name="T49" fmla="*/ 13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27" h="17">
                          <a:moveTo>
                            <a:pt x="24" y="13"/>
                          </a:moveTo>
                          <a:lnTo>
                            <a:pt x="23" y="12"/>
                          </a:lnTo>
                          <a:lnTo>
                            <a:pt x="20" y="9"/>
                          </a:lnTo>
                          <a:lnTo>
                            <a:pt x="18" y="6"/>
                          </a:lnTo>
                          <a:lnTo>
                            <a:pt x="17" y="4"/>
                          </a:lnTo>
                          <a:lnTo>
                            <a:pt x="15" y="2"/>
                          </a:lnTo>
                          <a:lnTo>
                            <a:pt x="12" y="1"/>
                          </a:lnTo>
                          <a:lnTo>
                            <a:pt x="8" y="1"/>
                          </a:lnTo>
                          <a:lnTo>
                            <a:pt x="5" y="1"/>
                          </a:lnTo>
                          <a:lnTo>
                            <a:pt x="2" y="1"/>
                          </a:lnTo>
                          <a:lnTo>
                            <a:pt x="0" y="0"/>
                          </a:lnTo>
                          <a:lnTo>
                            <a:pt x="2" y="3"/>
                          </a:lnTo>
                          <a:lnTo>
                            <a:pt x="5" y="6"/>
                          </a:lnTo>
                          <a:lnTo>
                            <a:pt x="7" y="6"/>
                          </a:lnTo>
                          <a:lnTo>
                            <a:pt x="11" y="6"/>
                          </a:lnTo>
                          <a:lnTo>
                            <a:pt x="12" y="7"/>
                          </a:lnTo>
                          <a:lnTo>
                            <a:pt x="14" y="9"/>
                          </a:lnTo>
                          <a:lnTo>
                            <a:pt x="15" y="12"/>
                          </a:lnTo>
                          <a:lnTo>
                            <a:pt x="16" y="13"/>
                          </a:lnTo>
                          <a:lnTo>
                            <a:pt x="18" y="14"/>
                          </a:lnTo>
                          <a:lnTo>
                            <a:pt x="20" y="16"/>
                          </a:lnTo>
                          <a:lnTo>
                            <a:pt x="22" y="16"/>
                          </a:lnTo>
                          <a:lnTo>
                            <a:pt x="24" y="16"/>
                          </a:lnTo>
                          <a:lnTo>
                            <a:pt x="26" y="14"/>
                          </a:lnTo>
                          <a:lnTo>
                            <a:pt x="24" y="13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64" name="Freeform 308">
                      <a:extLst>
                        <a:ext uri="{FF2B5EF4-FFF2-40B4-BE49-F238E27FC236}">
                          <a16:creationId xmlns:a16="http://schemas.microsoft.com/office/drawing/2014/main" id="{EACFD80C-7470-357D-8EBC-2F3EFAE2D6D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355" y="1901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1 w 17"/>
                        <a:gd name="T3" fmla="*/ 10 h 17"/>
                        <a:gd name="T4" fmla="*/ 6 w 17"/>
                        <a:gd name="T5" fmla="*/ 16 h 17"/>
                        <a:gd name="T6" fmla="*/ 10 w 17"/>
                        <a:gd name="T7" fmla="*/ 16 h 17"/>
                        <a:gd name="T8" fmla="*/ 16 w 17"/>
                        <a:gd name="T9" fmla="*/ 16 h 17"/>
                        <a:gd name="T10" fmla="*/ 12 w 17"/>
                        <a:gd name="T11" fmla="*/ 13 h 17"/>
                        <a:gd name="T12" fmla="*/ 10 w 17"/>
                        <a:gd name="T13" fmla="*/ 10 h 17"/>
                        <a:gd name="T14" fmla="*/ 9 w 17"/>
                        <a:gd name="T15" fmla="*/ 8 h 17"/>
                        <a:gd name="T16" fmla="*/ 8 w 17"/>
                        <a:gd name="T17" fmla="*/ 5 h 17"/>
                        <a:gd name="T18" fmla="*/ 5 w 17"/>
                        <a:gd name="T19" fmla="*/ 2 h 17"/>
                        <a:gd name="T20" fmla="*/ 1 w 17"/>
                        <a:gd name="T21" fmla="*/ 2 h 17"/>
                        <a:gd name="T22" fmla="*/ 0 w 17"/>
                        <a:gd name="T23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1" y="10"/>
                          </a:lnTo>
                          <a:lnTo>
                            <a:pt x="6" y="16"/>
                          </a:lnTo>
                          <a:lnTo>
                            <a:pt x="10" y="16"/>
                          </a:lnTo>
                          <a:lnTo>
                            <a:pt x="16" y="16"/>
                          </a:lnTo>
                          <a:lnTo>
                            <a:pt x="12" y="13"/>
                          </a:lnTo>
                          <a:lnTo>
                            <a:pt x="10" y="10"/>
                          </a:lnTo>
                          <a:lnTo>
                            <a:pt x="9" y="8"/>
                          </a:lnTo>
                          <a:lnTo>
                            <a:pt x="8" y="5"/>
                          </a:lnTo>
                          <a:lnTo>
                            <a:pt x="5" y="2"/>
                          </a:lnTo>
                          <a:lnTo>
                            <a:pt x="1" y="2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65" name="Freeform 309">
                      <a:extLst>
                        <a:ext uri="{FF2B5EF4-FFF2-40B4-BE49-F238E27FC236}">
                          <a16:creationId xmlns:a16="http://schemas.microsoft.com/office/drawing/2014/main" id="{E7D6CF91-FAD2-359F-3D0C-BD9D7692AE3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363" y="1913"/>
                      <a:ext cx="41" cy="24"/>
                    </a:xfrm>
                    <a:custGeom>
                      <a:avLst/>
                      <a:gdLst>
                        <a:gd name="T0" fmla="*/ 22 w 41"/>
                        <a:gd name="T1" fmla="*/ 3 h 24"/>
                        <a:gd name="T2" fmla="*/ 23 w 41"/>
                        <a:gd name="T3" fmla="*/ 6 h 24"/>
                        <a:gd name="T4" fmla="*/ 28 w 41"/>
                        <a:gd name="T5" fmla="*/ 10 h 24"/>
                        <a:gd name="T6" fmla="*/ 33 w 41"/>
                        <a:gd name="T7" fmla="*/ 15 h 24"/>
                        <a:gd name="T8" fmla="*/ 38 w 41"/>
                        <a:gd name="T9" fmla="*/ 18 h 24"/>
                        <a:gd name="T10" fmla="*/ 40 w 41"/>
                        <a:gd name="T11" fmla="*/ 21 h 24"/>
                        <a:gd name="T12" fmla="*/ 39 w 41"/>
                        <a:gd name="T13" fmla="*/ 23 h 24"/>
                        <a:gd name="T14" fmla="*/ 36 w 41"/>
                        <a:gd name="T15" fmla="*/ 23 h 24"/>
                        <a:gd name="T16" fmla="*/ 28 w 41"/>
                        <a:gd name="T17" fmla="*/ 21 h 24"/>
                        <a:gd name="T18" fmla="*/ 18 w 41"/>
                        <a:gd name="T19" fmla="*/ 15 h 24"/>
                        <a:gd name="T20" fmla="*/ 12 w 41"/>
                        <a:gd name="T21" fmla="*/ 11 h 24"/>
                        <a:gd name="T22" fmla="*/ 7 w 41"/>
                        <a:gd name="T23" fmla="*/ 9 h 24"/>
                        <a:gd name="T24" fmla="*/ 3 w 41"/>
                        <a:gd name="T25" fmla="*/ 6 h 24"/>
                        <a:gd name="T26" fmla="*/ 0 w 41"/>
                        <a:gd name="T27" fmla="*/ 2 h 24"/>
                        <a:gd name="T28" fmla="*/ 4 w 41"/>
                        <a:gd name="T29" fmla="*/ 4 h 24"/>
                        <a:gd name="T30" fmla="*/ 7 w 41"/>
                        <a:gd name="T31" fmla="*/ 3 h 24"/>
                        <a:gd name="T32" fmla="*/ 11 w 41"/>
                        <a:gd name="T33" fmla="*/ 3 h 24"/>
                        <a:gd name="T34" fmla="*/ 14 w 41"/>
                        <a:gd name="T35" fmla="*/ 2 h 24"/>
                        <a:gd name="T36" fmla="*/ 17 w 41"/>
                        <a:gd name="T37" fmla="*/ 2 h 24"/>
                        <a:gd name="T38" fmla="*/ 20 w 41"/>
                        <a:gd name="T39" fmla="*/ 0 h 24"/>
                        <a:gd name="T40" fmla="*/ 22 w 41"/>
                        <a:gd name="T41" fmla="*/ 3 h 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41" h="24">
                          <a:moveTo>
                            <a:pt x="22" y="3"/>
                          </a:moveTo>
                          <a:lnTo>
                            <a:pt x="23" y="6"/>
                          </a:lnTo>
                          <a:lnTo>
                            <a:pt x="28" y="10"/>
                          </a:lnTo>
                          <a:lnTo>
                            <a:pt x="33" y="15"/>
                          </a:lnTo>
                          <a:lnTo>
                            <a:pt x="38" y="18"/>
                          </a:lnTo>
                          <a:lnTo>
                            <a:pt x="40" y="21"/>
                          </a:lnTo>
                          <a:lnTo>
                            <a:pt x="39" y="23"/>
                          </a:lnTo>
                          <a:lnTo>
                            <a:pt x="36" y="23"/>
                          </a:lnTo>
                          <a:lnTo>
                            <a:pt x="28" y="21"/>
                          </a:lnTo>
                          <a:lnTo>
                            <a:pt x="18" y="15"/>
                          </a:lnTo>
                          <a:lnTo>
                            <a:pt x="12" y="11"/>
                          </a:lnTo>
                          <a:lnTo>
                            <a:pt x="7" y="9"/>
                          </a:lnTo>
                          <a:lnTo>
                            <a:pt x="3" y="6"/>
                          </a:lnTo>
                          <a:lnTo>
                            <a:pt x="0" y="2"/>
                          </a:lnTo>
                          <a:lnTo>
                            <a:pt x="4" y="4"/>
                          </a:lnTo>
                          <a:lnTo>
                            <a:pt x="7" y="3"/>
                          </a:lnTo>
                          <a:lnTo>
                            <a:pt x="11" y="3"/>
                          </a:lnTo>
                          <a:lnTo>
                            <a:pt x="14" y="2"/>
                          </a:lnTo>
                          <a:lnTo>
                            <a:pt x="17" y="2"/>
                          </a:lnTo>
                          <a:lnTo>
                            <a:pt x="20" y="0"/>
                          </a:lnTo>
                          <a:lnTo>
                            <a:pt x="22" y="3"/>
                          </a:lnTo>
                        </a:path>
                      </a:pathLst>
                    </a:custGeom>
                    <a:solidFill>
                      <a:srgbClr val="FF6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66" name="Freeform 310">
                      <a:extLst>
                        <a:ext uri="{FF2B5EF4-FFF2-40B4-BE49-F238E27FC236}">
                          <a16:creationId xmlns:a16="http://schemas.microsoft.com/office/drawing/2014/main" id="{FDAB6917-B2D1-5839-DF8A-CBDBF51A02D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03" y="1940"/>
                      <a:ext cx="25" cy="17"/>
                    </a:xfrm>
                    <a:custGeom>
                      <a:avLst/>
                      <a:gdLst>
                        <a:gd name="T0" fmla="*/ 7 w 25"/>
                        <a:gd name="T1" fmla="*/ 0 h 17"/>
                        <a:gd name="T2" fmla="*/ 7 w 25"/>
                        <a:gd name="T3" fmla="*/ 1 h 17"/>
                        <a:gd name="T4" fmla="*/ 6 w 25"/>
                        <a:gd name="T5" fmla="*/ 4 h 17"/>
                        <a:gd name="T6" fmla="*/ 4 w 25"/>
                        <a:gd name="T7" fmla="*/ 4 h 17"/>
                        <a:gd name="T8" fmla="*/ 0 w 25"/>
                        <a:gd name="T9" fmla="*/ 4 h 17"/>
                        <a:gd name="T10" fmla="*/ 9 w 25"/>
                        <a:gd name="T11" fmla="*/ 8 h 17"/>
                        <a:gd name="T12" fmla="*/ 24 w 25"/>
                        <a:gd name="T13" fmla="*/ 16 h 17"/>
                        <a:gd name="T14" fmla="*/ 21 w 25"/>
                        <a:gd name="T15" fmla="*/ 13 h 17"/>
                        <a:gd name="T16" fmla="*/ 18 w 25"/>
                        <a:gd name="T17" fmla="*/ 10 h 17"/>
                        <a:gd name="T18" fmla="*/ 18 w 25"/>
                        <a:gd name="T19" fmla="*/ 8 h 17"/>
                        <a:gd name="T20" fmla="*/ 17 w 25"/>
                        <a:gd name="T21" fmla="*/ 7 h 17"/>
                        <a:gd name="T22" fmla="*/ 13 w 25"/>
                        <a:gd name="T23" fmla="*/ 4 h 17"/>
                        <a:gd name="T24" fmla="*/ 7 w 25"/>
                        <a:gd name="T25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25" h="17">
                          <a:moveTo>
                            <a:pt x="7" y="0"/>
                          </a:moveTo>
                          <a:lnTo>
                            <a:pt x="7" y="1"/>
                          </a:lnTo>
                          <a:lnTo>
                            <a:pt x="6" y="4"/>
                          </a:lnTo>
                          <a:lnTo>
                            <a:pt x="4" y="4"/>
                          </a:lnTo>
                          <a:lnTo>
                            <a:pt x="0" y="4"/>
                          </a:lnTo>
                          <a:lnTo>
                            <a:pt x="9" y="8"/>
                          </a:lnTo>
                          <a:lnTo>
                            <a:pt x="24" y="16"/>
                          </a:lnTo>
                          <a:lnTo>
                            <a:pt x="21" y="13"/>
                          </a:lnTo>
                          <a:lnTo>
                            <a:pt x="18" y="10"/>
                          </a:lnTo>
                          <a:lnTo>
                            <a:pt x="18" y="8"/>
                          </a:lnTo>
                          <a:lnTo>
                            <a:pt x="17" y="7"/>
                          </a:lnTo>
                          <a:lnTo>
                            <a:pt x="13" y="4"/>
                          </a:lnTo>
                          <a:lnTo>
                            <a:pt x="7" y="0"/>
                          </a:lnTo>
                        </a:path>
                      </a:pathLst>
                    </a:custGeom>
                    <a:solidFill>
                      <a:srgbClr val="10206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67" name="Freeform 311">
                      <a:extLst>
                        <a:ext uri="{FF2B5EF4-FFF2-40B4-BE49-F238E27FC236}">
                          <a16:creationId xmlns:a16="http://schemas.microsoft.com/office/drawing/2014/main" id="{929BF26C-3BB5-EE47-D8F0-D5ED185FC63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503" y="1853"/>
                      <a:ext cx="49" cy="67"/>
                    </a:xfrm>
                    <a:custGeom>
                      <a:avLst/>
                      <a:gdLst>
                        <a:gd name="T0" fmla="*/ 48 w 49"/>
                        <a:gd name="T1" fmla="*/ 0 h 67"/>
                        <a:gd name="T2" fmla="*/ 45 w 49"/>
                        <a:gd name="T3" fmla="*/ 4 h 67"/>
                        <a:gd name="T4" fmla="*/ 37 w 49"/>
                        <a:gd name="T5" fmla="*/ 11 h 67"/>
                        <a:gd name="T6" fmla="*/ 31 w 49"/>
                        <a:gd name="T7" fmla="*/ 17 h 67"/>
                        <a:gd name="T8" fmla="*/ 27 w 49"/>
                        <a:gd name="T9" fmla="*/ 23 h 67"/>
                        <a:gd name="T10" fmla="*/ 24 w 49"/>
                        <a:gd name="T11" fmla="*/ 28 h 67"/>
                        <a:gd name="T12" fmla="*/ 20 w 49"/>
                        <a:gd name="T13" fmla="*/ 36 h 67"/>
                        <a:gd name="T14" fmla="*/ 18 w 49"/>
                        <a:gd name="T15" fmla="*/ 44 h 67"/>
                        <a:gd name="T16" fmla="*/ 16 w 49"/>
                        <a:gd name="T17" fmla="*/ 50 h 67"/>
                        <a:gd name="T18" fmla="*/ 12 w 49"/>
                        <a:gd name="T19" fmla="*/ 56 h 67"/>
                        <a:gd name="T20" fmla="*/ 4 w 49"/>
                        <a:gd name="T21" fmla="*/ 64 h 67"/>
                        <a:gd name="T22" fmla="*/ 0 w 49"/>
                        <a:gd name="T23" fmla="*/ 66 h 67"/>
                        <a:gd name="T24" fmla="*/ 5 w 49"/>
                        <a:gd name="T25" fmla="*/ 61 h 67"/>
                        <a:gd name="T26" fmla="*/ 9 w 49"/>
                        <a:gd name="T27" fmla="*/ 57 h 67"/>
                        <a:gd name="T28" fmla="*/ 12 w 49"/>
                        <a:gd name="T29" fmla="*/ 52 h 67"/>
                        <a:gd name="T30" fmla="*/ 12 w 49"/>
                        <a:gd name="T31" fmla="*/ 51 h 67"/>
                        <a:gd name="T32" fmla="*/ 14 w 49"/>
                        <a:gd name="T33" fmla="*/ 47 h 67"/>
                        <a:gd name="T34" fmla="*/ 19 w 49"/>
                        <a:gd name="T35" fmla="*/ 39 h 67"/>
                        <a:gd name="T36" fmla="*/ 20 w 49"/>
                        <a:gd name="T37" fmla="*/ 32 h 67"/>
                        <a:gd name="T38" fmla="*/ 23 w 49"/>
                        <a:gd name="T39" fmla="*/ 26 h 67"/>
                        <a:gd name="T40" fmla="*/ 27 w 49"/>
                        <a:gd name="T41" fmla="*/ 20 h 67"/>
                        <a:gd name="T42" fmla="*/ 30 w 49"/>
                        <a:gd name="T43" fmla="*/ 16 h 67"/>
                        <a:gd name="T44" fmla="*/ 36 w 49"/>
                        <a:gd name="T45" fmla="*/ 10 h 67"/>
                        <a:gd name="T46" fmla="*/ 40 w 49"/>
                        <a:gd name="T47" fmla="*/ 6 h 67"/>
                        <a:gd name="T48" fmla="*/ 44 w 49"/>
                        <a:gd name="T49" fmla="*/ 3 h 67"/>
                        <a:gd name="T50" fmla="*/ 48 w 49"/>
                        <a:gd name="T51" fmla="*/ 0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</a:cxnLst>
                      <a:rect l="0" t="0" r="r" b="b"/>
                      <a:pathLst>
                        <a:path w="49" h="67">
                          <a:moveTo>
                            <a:pt x="48" y="0"/>
                          </a:moveTo>
                          <a:lnTo>
                            <a:pt x="45" y="4"/>
                          </a:lnTo>
                          <a:lnTo>
                            <a:pt x="37" y="11"/>
                          </a:lnTo>
                          <a:lnTo>
                            <a:pt x="31" y="17"/>
                          </a:lnTo>
                          <a:lnTo>
                            <a:pt x="27" y="23"/>
                          </a:lnTo>
                          <a:lnTo>
                            <a:pt x="24" y="28"/>
                          </a:lnTo>
                          <a:lnTo>
                            <a:pt x="20" y="36"/>
                          </a:lnTo>
                          <a:lnTo>
                            <a:pt x="18" y="44"/>
                          </a:lnTo>
                          <a:lnTo>
                            <a:pt x="16" y="50"/>
                          </a:lnTo>
                          <a:lnTo>
                            <a:pt x="12" y="56"/>
                          </a:lnTo>
                          <a:lnTo>
                            <a:pt x="4" y="64"/>
                          </a:lnTo>
                          <a:lnTo>
                            <a:pt x="0" y="66"/>
                          </a:lnTo>
                          <a:lnTo>
                            <a:pt x="5" y="61"/>
                          </a:lnTo>
                          <a:lnTo>
                            <a:pt x="9" y="57"/>
                          </a:lnTo>
                          <a:lnTo>
                            <a:pt x="12" y="52"/>
                          </a:lnTo>
                          <a:lnTo>
                            <a:pt x="12" y="51"/>
                          </a:lnTo>
                          <a:lnTo>
                            <a:pt x="14" y="47"/>
                          </a:lnTo>
                          <a:lnTo>
                            <a:pt x="19" y="39"/>
                          </a:lnTo>
                          <a:lnTo>
                            <a:pt x="20" y="32"/>
                          </a:lnTo>
                          <a:lnTo>
                            <a:pt x="23" y="26"/>
                          </a:lnTo>
                          <a:lnTo>
                            <a:pt x="27" y="20"/>
                          </a:lnTo>
                          <a:lnTo>
                            <a:pt x="30" y="16"/>
                          </a:lnTo>
                          <a:lnTo>
                            <a:pt x="36" y="10"/>
                          </a:lnTo>
                          <a:lnTo>
                            <a:pt x="40" y="6"/>
                          </a:lnTo>
                          <a:lnTo>
                            <a:pt x="44" y="3"/>
                          </a:lnTo>
                          <a:lnTo>
                            <a:pt x="48" y="0"/>
                          </a:lnTo>
                        </a:path>
                      </a:pathLst>
                    </a:custGeom>
                    <a:solidFill>
                      <a:srgbClr val="FF602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68" name="Freeform 312">
                      <a:extLst>
                        <a:ext uri="{FF2B5EF4-FFF2-40B4-BE49-F238E27FC236}">
                          <a16:creationId xmlns:a16="http://schemas.microsoft.com/office/drawing/2014/main" id="{07122460-D32C-4126-3020-4A36C686857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86" y="1854"/>
                      <a:ext cx="61" cy="69"/>
                    </a:xfrm>
                    <a:custGeom>
                      <a:avLst/>
                      <a:gdLst>
                        <a:gd name="T0" fmla="*/ 60 w 61"/>
                        <a:gd name="T1" fmla="*/ 0 h 69"/>
                        <a:gd name="T2" fmla="*/ 55 w 61"/>
                        <a:gd name="T3" fmla="*/ 6 h 69"/>
                        <a:gd name="T4" fmla="*/ 47 w 61"/>
                        <a:gd name="T5" fmla="*/ 12 h 69"/>
                        <a:gd name="T6" fmla="*/ 44 w 61"/>
                        <a:gd name="T7" fmla="*/ 16 h 69"/>
                        <a:gd name="T8" fmla="*/ 41 w 61"/>
                        <a:gd name="T9" fmla="*/ 19 h 69"/>
                        <a:gd name="T10" fmla="*/ 39 w 61"/>
                        <a:gd name="T11" fmla="*/ 23 h 69"/>
                        <a:gd name="T12" fmla="*/ 37 w 61"/>
                        <a:gd name="T13" fmla="*/ 28 h 69"/>
                        <a:gd name="T14" fmla="*/ 35 w 61"/>
                        <a:gd name="T15" fmla="*/ 34 h 69"/>
                        <a:gd name="T16" fmla="*/ 33 w 61"/>
                        <a:gd name="T17" fmla="*/ 40 h 69"/>
                        <a:gd name="T18" fmla="*/ 29 w 61"/>
                        <a:gd name="T19" fmla="*/ 45 h 69"/>
                        <a:gd name="T20" fmla="*/ 27 w 61"/>
                        <a:gd name="T21" fmla="*/ 50 h 69"/>
                        <a:gd name="T22" fmla="*/ 23 w 61"/>
                        <a:gd name="T23" fmla="*/ 56 h 69"/>
                        <a:gd name="T24" fmla="*/ 19 w 61"/>
                        <a:gd name="T25" fmla="*/ 60 h 69"/>
                        <a:gd name="T26" fmla="*/ 17 w 61"/>
                        <a:gd name="T27" fmla="*/ 62 h 69"/>
                        <a:gd name="T28" fmla="*/ 15 w 61"/>
                        <a:gd name="T29" fmla="*/ 65 h 69"/>
                        <a:gd name="T30" fmla="*/ 12 w 61"/>
                        <a:gd name="T31" fmla="*/ 68 h 69"/>
                        <a:gd name="T32" fmla="*/ 8 w 61"/>
                        <a:gd name="T33" fmla="*/ 68 h 69"/>
                        <a:gd name="T34" fmla="*/ 5 w 61"/>
                        <a:gd name="T35" fmla="*/ 65 h 69"/>
                        <a:gd name="T36" fmla="*/ 3 w 61"/>
                        <a:gd name="T37" fmla="*/ 62 h 69"/>
                        <a:gd name="T38" fmla="*/ 1 w 61"/>
                        <a:gd name="T39" fmla="*/ 58 h 69"/>
                        <a:gd name="T40" fmla="*/ 0 w 61"/>
                        <a:gd name="T41" fmla="*/ 54 h 69"/>
                        <a:gd name="T42" fmla="*/ 1 w 61"/>
                        <a:gd name="T43" fmla="*/ 51 h 69"/>
                        <a:gd name="T44" fmla="*/ 2 w 61"/>
                        <a:gd name="T45" fmla="*/ 49 h 69"/>
                        <a:gd name="T46" fmla="*/ 5 w 61"/>
                        <a:gd name="T47" fmla="*/ 48 h 69"/>
                        <a:gd name="T48" fmla="*/ 8 w 61"/>
                        <a:gd name="T49" fmla="*/ 48 h 69"/>
                        <a:gd name="T50" fmla="*/ 12 w 61"/>
                        <a:gd name="T51" fmla="*/ 51 h 69"/>
                        <a:gd name="T52" fmla="*/ 14 w 61"/>
                        <a:gd name="T53" fmla="*/ 53 h 69"/>
                        <a:gd name="T54" fmla="*/ 17 w 61"/>
                        <a:gd name="T55" fmla="*/ 54 h 69"/>
                        <a:gd name="T56" fmla="*/ 20 w 61"/>
                        <a:gd name="T57" fmla="*/ 54 h 69"/>
                        <a:gd name="T58" fmla="*/ 23 w 61"/>
                        <a:gd name="T59" fmla="*/ 52 h 69"/>
                        <a:gd name="T60" fmla="*/ 27 w 61"/>
                        <a:gd name="T61" fmla="*/ 47 h 69"/>
                        <a:gd name="T62" fmla="*/ 29 w 61"/>
                        <a:gd name="T63" fmla="*/ 42 h 69"/>
                        <a:gd name="T64" fmla="*/ 31 w 61"/>
                        <a:gd name="T65" fmla="*/ 39 h 69"/>
                        <a:gd name="T66" fmla="*/ 35 w 61"/>
                        <a:gd name="T67" fmla="*/ 30 h 69"/>
                        <a:gd name="T68" fmla="*/ 38 w 61"/>
                        <a:gd name="T69" fmla="*/ 21 h 69"/>
                        <a:gd name="T70" fmla="*/ 42 w 61"/>
                        <a:gd name="T71" fmla="*/ 16 h 69"/>
                        <a:gd name="T72" fmla="*/ 46 w 61"/>
                        <a:gd name="T73" fmla="*/ 11 h 69"/>
                        <a:gd name="T74" fmla="*/ 60 w 61"/>
                        <a:gd name="T75" fmla="*/ 0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61" h="69">
                          <a:moveTo>
                            <a:pt x="60" y="0"/>
                          </a:moveTo>
                          <a:lnTo>
                            <a:pt x="55" y="6"/>
                          </a:lnTo>
                          <a:lnTo>
                            <a:pt x="47" y="12"/>
                          </a:lnTo>
                          <a:lnTo>
                            <a:pt x="44" y="16"/>
                          </a:lnTo>
                          <a:lnTo>
                            <a:pt x="41" y="19"/>
                          </a:lnTo>
                          <a:lnTo>
                            <a:pt x="39" y="23"/>
                          </a:lnTo>
                          <a:lnTo>
                            <a:pt x="37" y="28"/>
                          </a:lnTo>
                          <a:lnTo>
                            <a:pt x="35" y="34"/>
                          </a:lnTo>
                          <a:lnTo>
                            <a:pt x="33" y="40"/>
                          </a:lnTo>
                          <a:lnTo>
                            <a:pt x="29" y="45"/>
                          </a:lnTo>
                          <a:lnTo>
                            <a:pt x="27" y="50"/>
                          </a:lnTo>
                          <a:lnTo>
                            <a:pt x="23" y="56"/>
                          </a:lnTo>
                          <a:lnTo>
                            <a:pt x="19" y="60"/>
                          </a:lnTo>
                          <a:lnTo>
                            <a:pt x="17" y="62"/>
                          </a:lnTo>
                          <a:lnTo>
                            <a:pt x="15" y="65"/>
                          </a:lnTo>
                          <a:lnTo>
                            <a:pt x="12" y="68"/>
                          </a:lnTo>
                          <a:lnTo>
                            <a:pt x="8" y="68"/>
                          </a:lnTo>
                          <a:lnTo>
                            <a:pt x="5" y="65"/>
                          </a:lnTo>
                          <a:lnTo>
                            <a:pt x="3" y="62"/>
                          </a:lnTo>
                          <a:lnTo>
                            <a:pt x="1" y="58"/>
                          </a:lnTo>
                          <a:lnTo>
                            <a:pt x="0" y="54"/>
                          </a:lnTo>
                          <a:lnTo>
                            <a:pt x="1" y="51"/>
                          </a:lnTo>
                          <a:lnTo>
                            <a:pt x="2" y="49"/>
                          </a:lnTo>
                          <a:lnTo>
                            <a:pt x="5" y="48"/>
                          </a:lnTo>
                          <a:lnTo>
                            <a:pt x="8" y="48"/>
                          </a:lnTo>
                          <a:lnTo>
                            <a:pt x="12" y="51"/>
                          </a:lnTo>
                          <a:lnTo>
                            <a:pt x="14" y="53"/>
                          </a:lnTo>
                          <a:lnTo>
                            <a:pt x="17" y="54"/>
                          </a:lnTo>
                          <a:lnTo>
                            <a:pt x="20" y="54"/>
                          </a:lnTo>
                          <a:lnTo>
                            <a:pt x="23" y="52"/>
                          </a:lnTo>
                          <a:lnTo>
                            <a:pt x="27" y="47"/>
                          </a:lnTo>
                          <a:lnTo>
                            <a:pt x="29" y="42"/>
                          </a:lnTo>
                          <a:lnTo>
                            <a:pt x="31" y="39"/>
                          </a:lnTo>
                          <a:lnTo>
                            <a:pt x="35" y="30"/>
                          </a:lnTo>
                          <a:lnTo>
                            <a:pt x="38" y="21"/>
                          </a:lnTo>
                          <a:lnTo>
                            <a:pt x="42" y="16"/>
                          </a:lnTo>
                          <a:lnTo>
                            <a:pt x="46" y="11"/>
                          </a:lnTo>
                          <a:lnTo>
                            <a:pt x="60" y="0"/>
                          </a:lnTo>
                        </a:path>
                      </a:pathLst>
                    </a:custGeom>
                    <a:solidFill>
                      <a:srgbClr val="FF6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69" name="Freeform 313">
                      <a:extLst>
                        <a:ext uri="{FF2B5EF4-FFF2-40B4-BE49-F238E27FC236}">
                          <a16:creationId xmlns:a16="http://schemas.microsoft.com/office/drawing/2014/main" id="{1299DBC0-D60A-3AC9-D4FA-EB9D99D516D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504" y="1910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3 w 17"/>
                        <a:gd name="T3" fmla="*/ 5 h 17"/>
                        <a:gd name="T4" fmla="*/ 8 w 17"/>
                        <a:gd name="T5" fmla="*/ 11 h 17"/>
                        <a:gd name="T6" fmla="*/ 4 w 17"/>
                        <a:gd name="T7" fmla="*/ 14 h 17"/>
                        <a:gd name="T8" fmla="*/ 0 w 17"/>
                        <a:gd name="T9" fmla="*/ 16 h 17"/>
                        <a:gd name="T10" fmla="*/ 4 w 17"/>
                        <a:gd name="T11" fmla="*/ 16 h 17"/>
                        <a:gd name="T12" fmla="*/ 8 w 17"/>
                        <a:gd name="T13" fmla="*/ 14 h 17"/>
                        <a:gd name="T14" fmla="*/ 11 w 17"/>
                        <a:gd name="T15" fmla="*/ 11 h 17"/>
                        <a:gd name="T16" fmla="*/ 14 w 17"/>
                        <a:gd name="T17" fmla="*/ 7 h 17"/>
                        <a:gd name="T18" fmla="*/ 16 w 17"/>
                        <a:gd name="T1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3" y="5"/>
                          </a:lnTo>
                          <a:lnTo>
                            <a:pt x="8" y="11"/>
                          </a:lnTo>
                          <a:lnTo>
                            <a:pt x="4" y="14"/>
                          </a:lnTo>
                          <a:lnTo>
                            <a:pt x="0" y="16"/>
                          </a:lnTo>
                          <a:lnTo>
                            <a:pt x="4" y="16"/>
                          </a:lnTo>
                          <a:lnTo>
                            <a:pt x="8" y="14"/>
                          </a:lnTo>
                          <a:lnTo>
                            <a:pt x="11" y="11"/>
                          </a:lnTo>
                          <a:lnTo>
                            <a:pt x="14" y="7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FF602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70" name="Freeform 314">
                      <a:extLst>
                        <a:ext uri="{FF2B5EF4-FFF2-40B4-BE49-F238E27FC236}">
                          <a16:creationId xmlns:a16="http://schemas.microsoft.com/office/drawing/2014/main" id="{DF32D26E-B311-1052-A810-75FAE7CDFEB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3" y="1855"/>
                      <a:ext cx="49" cy="43"/>
                    </a:xfrm>
                    <a:custGeom>
                      <a:avLst/>
                      <a:gdLst>
                        <a:gd name="T0" fmla="*/ 48 w 49"/>
                        <a:gd name="T1" fmla="*/ 0 h 43"/>
                        <a:gd name="T2" fmla="*/ 41 w 49"/>
                        <a:gd name="T3" fmla="*/ 4 h 43"/>
                        <a:gd name="T4" fmla="*/ 34 w 49"/>
                        <a:gd name="T5" fmla="*/ 7 h 43"/>
                        <a:gd name="T6" fmla="*/ 28 w 49"/>
                        <a:gd name="T7" fmla="*/ 11 h 43"/>
                        <a:gd name="T8" fmla="*/ 21 w 49"/>
                        <a:gd name="T9" fmla="*/ 17 h 43"/>
                        <a:gd name="T10" fmla="*/ 16 w 49"/>
                        <a:gd name="T11" fmla="*/ 21 h 43"/>
                        <a:gd name="T12" fmla="*/ 11 w 49"/>
                        <a:gd name="T13" fmla="*/ 26 h 43"/>
                        <a:gd name="T14" fmla="*/ 5 w 49"/>
                        <a:gd name="T15" fmla="*/ 32 h 43"/>
                        <a:gd name="T16" fmla="*/ 2 w 49"/>
                        <a:gd name="T17" fmla="*/ 38 h 43"/>
                        <a:gd name="T18" fmla="*/ 0 w 49"/>
                        <a:gd name="T19" fmla="*/ 42 h 43"/>
                        <a:gd name="T20" fmla="*/ 5 w 49"/>
                        <a:gd name="T21" fmla="*/ 35 h 43"/>
                        <a:gd name="T22" fmla="*/ 11 w 49"/>
                        <a:gd name="T23" fmla="*/ 29 h 43"/>
                        <a:gd name="T24" fmla="*/ 19 w 49"/>
                        <a:gd name="T25" fmla="*/ 20 h 43"/>
                        <a:gd name="T26" fmla="*/ 28 w 49"/>
                        <a:gd name="T27" fmla="*/ 12 h 43"/>
                        <a:gd name="T28" fmla="*/ 33 w 49"/>
                        <a:gd name="T29" fmla="*/ 9 h 43"/>
                        <a:gd name="T30" fmla="*/ 36 w 49"/>
                        <a:gd name="T31" fmla="*/ 7 h 43"/>
                        <a:gd name="T32" fmla="*/ 42 w 49"/>
                        <a:gd name="T33" fmla="*/ 4 h 43"/>
                        <a:gd name="T34" fmla="*/ 48 w 49"/>
                        <a:gd name="T35" fmla="*/ 0 h 4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</a:cxnLst>
                      <a:rect l="0" t="0" r="r" b="b"/>
                      <a:pathLst>
                        <a:path w="49" h="43">
                          <a:moveTo>
                            <a:pt x="48" y="0"/>
                          </a:moveTo>
                          <a:lnTo>
                            <a:pt x="41" y="4"/>
                          </a:lnTo>
                          <a:lnTo>
                            <a:pt x="34" y="7"/>
                          </a:lnTo>
                          <a:lnTo>
                            <a:pt x="28" y="11"/>
                          </a:lnTo>
                          <a:lnTo>
                            <a:pt x="21" y="17"/>
                          </a:lnTo>
                          <a:lnTo>
                            <a:pt x="16" y="21"/>
                          </a:lnTo>
                          <a:lnTo>
                            <a:pt x="11" y="26"/>
                          </a:lnTo>
                          <a:lnTo>
                            <a:pt x="5" y="32"/>
                          </a:lnTo>
                          <a:lnTo>
                            <a:pt x="2" y="38"/>
                          </a:lnTo>
                          <a:lnTo>
                            <a:pt x="0" y="42"/>
                          </a:lnTo>
                          <a:lnTo>
                            <a:pt x="5" y="35"/>
                          </a:lnTo>
                          <a:lnTo>
                            <a:pt x="11" y="29"/>
                          </a:lnTo>
                          <a:lnTo>
                            <a:pt x="19" y="20"/>
                          </a:lnTo>
                          <a:lnTo>
                            <a:pt x="28" y="12"/>
                          </a:lnTo>
                          <a:lnTo>
                            <a:pt x="33" y="9"/>
                          </a:lnTo>
                          <a:lnTo>
                            <a:pt x="36" y="7"/>
                          </a:lnTo>
                          <a:lnTo>
                            <a:pt x="42" y="4"/>
                          </a:lnTo>
                          <a:lnTo>
                            <a:pt x="48" y="0"/>
                          </a:lnTo>
                        </a:path>
                      </a:pathLst>
                    </a:custGeom>
                    <a:solidFill>
                      <a:srgbClr val="FF6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71" name="Freeform 315">
                      <a:extLst>
                        <a:ext uri="{FF2B5EF4-FFF2-40B4-BE49-F238E27FC236}">
                          <a16:creationId xmlns:a16="http://schemas.microsoft.com/office/drawing/2014/main" id="{644D0F01-1E18-C968-EFAD-74C47CAE41B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1863"/>
                      <a:ext cx="36" cy="37"/>
                    </a:xfrm>
                    <a:custGeom>
                      <a:avLst/>
                      <a:gdLst>
                        <a:gd name="T0" fmla="*/ 35 w 36"/>
                        <a:gd name="T1" fmla="*/ 0 h 37"/>
                        <a:gd name="T2" fmla="*/ 30 w 36"/>
                        <a:gd name="T3" fmla="*/ 3 h 37"/>
                        <a:gd name="T4" fmla="*/ 25 w 36"/>
                        <a:gd name="T5" fmla="*/ 6 h 37"/>
                        <a:gd name="T6" fmla="*/ 19 w 36"/>
                        <a:gd name="T7" fmla="*/ 12 h 37"/>
                        <a:gd name="T8" fmla="*/ 13 w 36"/>
                        <a:gd name="T9" fmla="*/ 18 h 37"/>
                        <a:gd name="T10" fmla="*/ 8 w 36"/>
                        <a:gd name="T11" fmla="*/ 24 h 37"/>
                        <a:gd name="T12" fmla="*/ 3 w 36"/>
                        <a:gd name="T13" fmla="*/ 33 h 37"/>
                        <a:gd name="T14" fmla="*/ 0 w 36"/>
                        <a:gd name="T15" fmla="*/ 36 h 37"/>
                        <a:gd name="T16" fmla="*/ 5 w 36"/>
                        <a:gd name="T17" fmla="*/ 31 h 37"/>
                        <a:gd name="T18" fmla="*/ 10 w 36"/>
                        <a:gd name="T19" fmla="*/ 24 h 37"/>
                        <a:gd name="T20" fmla="*/ 15 w 36"/>
                        <a:gd name="T21" fmla="*/ 19 h 37"/>
                        <a:gd name="T22" fmla="*/ 20 w 36"/>
                        <a:gd name="T23" fmla="*/ 13 h 37"/>
                        <a:gd name="T24" fmla="*/ 24 w 36"/>
                        <a:gd name="T25" fmla="*/ 9 h 37"/>
                        <a:gd name="T26" fmla="*/ 28 w 36"/>
                        <a:gd name="T27" fmla="*/ 5 h 37"/>
                        <a:gd name="T28" fmla="*/ 35 w 36"/>
                        <a:gd name="T29" fmla="*/ 0 h 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36" h="37">
                          <a:moveTo>
                            <a:pt x="35" y="0"/>
                          </a:moveTo>
                          <a:lnTo>
                            <a:pt x="30" y="3"/>
                          </a:lnTo>
                          <a:lnTo>
                            <a:pt x="25" y="6"/>
                          </a:lnTo>
                          <a:lnTo>
                            <a:pt x="19" y="12"/>
                          </a:lnTo>
                          <a:lnTo>
                            <a:pt x="13" y="18"/>
                          </a:lnTo>
                          <a:lnTo>
                            <a:pt x="8" y="24"/>
                          </a:lnTo>
                          <a:lnTo>
                            <a:pt x="3" y="33"/>
                          </a:lnTo>
                          <a:lnTo>
                            <a:pt x="0" y="36"/>
                          </a:lnTo>
                          <a:lnTo>
                            <a:pt x="5" y="31"/>
                          </a:lnTo>
                          <a:lnTo>
                            <a:pt x="10" y="24"/>
                          </a:lnTo>
                          <a:lnTo>
                            <a:pt x="15" y="19"/>
                          </a:lnTo>
                          <a:lnTo>
                            <a:pt x="20" y="13"/>
                          </a:lnTo>
                          <a:lnTo>
                            <a:pt x="24" y="9"/>
                          </a:lnTo>
                          <a:lnTo>
                            <a:pt x="28" y="5"/>
                          </a:lnTo>
                          <a:lnTo>
                            <a:pt x="35" y="0"/>
                          </a:lnTo>
                        </a:path>
                      </a:pathLst>
                    </a:custGeom>
                    <a:solidFill>
                      <a:srgbClr val="FF6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72" name="Freeform 316">
                      <a:extLst>
                        <a:ext uri="{FF2B5EF4-FFF2-40B4-BE49-F238E27FC236}">
                          <a16:creationId xmlns:a16="http://schemas.microsoft.com/office/drawing/2014/main" id="{11FF8FFD-9AB1-F3B1-B704-32125B89DEA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555" y="2003"/>
                      <a:ext cx="69" cy="36"/>
                    </a:xfrm>
                    <a:custGeom>
                      <a:avLst/>
                      <a:gdLst>
                        <a:gd name="T0" fmla="*/ 10 w 69"/>
                        <a:gd name="T1" fmla="*/ 5 h 36"/>
                        <a:gd name="T2" fmla="*/ 19 w 69"/>
                        <a:gd name="T3" fmla="*/ 13 h 36"/>
                        <a:gd name="T4" fmla="*/ 29 w 69"/>
                        <a:gd name="T5" fmla="*/ 19 h 36"/>
                        <a:gd name="T6" fmla="*/ 37 w 69"/>
                        <a:gd name="T7" fmla="*/ 23 h 36"/>
                        <a:gd name="T8" fmla="*/ 45 w 69"/>
                        <a:gd name="T9" fmla="*/ 26 h 36"/>
                        <a:gd name="T10" fmla="*/ 57 w 69"/>
                        <a:gd name="T11" fmla="*/ 32 h 36"/>
                        <a:gd name="T12" fmla="*/ 68 w 69"/>
                        <a:gd name="T13" fmla="*/ 35 h 36"/>
                        <a:gd name="T14" fmla="*/ 55 w 69"/>
                        <a:gd name="T15" fmla="*/ 32 h 36"/>
                        <a:gd name="T16" fmla="*/ 47 w 69"/>
                        <a:gd name="T17" fmla="*/ 30 h 36"/>
                        <a:gd name="T18" fmla="*/ 39 w 69"/>
                        <a:gd name="T19" fmla="*/ 26 h 36"/>
                        <a:gd name="T20" fmla="*/ 32 w 69"/>
                        <a:gd name="T21" fmla="*/ 24 h 36"/>
                        <a:gd name="T22" fmla="*/ 27 w 69"/>
                        <a:gd name="T23" fmla="*/ 21 h 36"/>
                        <a:gd name="T24" fmla="*/ 21 w 69"/>
                        <a:gd name="T25" fmla="*/ 18 h 36"/>
                        <a:gd name="T26" fmla="*/ 17 w 69"/>
                        <a:gd name="T27" fmla="*/ 15 h 36"/>
                        <a:gd name="T28" fmla="*/ 14 w 69"/>
                        <a:gd name="T29" fmla="*/ 12 h 36"/>
                        <a:gd name="T30" fmla="*/ 10 w 69"/>
                        <a:gd name="T31" fmla="*/ 9 h 36"/>
                        <a:gd name="T32" fmla="*/ 0 w 69"/>
                        <a:gd name="T33" fmla="*/ 0 h 36"/>
                        <a:gd name="T34" fmla="*/ 10 w 69"/>
                        <a:gd name="T35" fmla="*/ 5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</a:cxnLst>
                      <a:rect l="0" t="0" r="r" b="b"/>
                      <a:pathLst>
                        <a:path w="69" h="36">
                          <a:moveTo>
                            <a:pt x="10" y="5"/>
                          </a:moveTo>
                          <a:lnTo>
                            <a:pt x="19" y="13"/>
                          </a:lnTo>
                          <a:lnTo>
                            <a:pt x="29" y="19"/>
                          </a:lnTo>
                          <a:lnTo>
                            <a:pt x="37" y="23"/>
                          </a:lnTo>
                          <a:lnTo>
                            <a:pt x="45" y="26"/>
                          </a:lnTo>
                          <a:lnTo>
                            <a:pt x="57" y="32"/>
                          </a:lnTo>
                          <a:lnTo>
                            <a:pt x="68" y="35"/>
                          </a:lnTo>
                          <a:lnTo>
                            <a:pt x="55" y="32"/>
                          </a:lnTo>
                          <a:lnTo>
                            <a:pt x="47" y="30"/>
                          </a:lnTo>
                          <a:lnTo>
                            <a:pt x="39" y="26"/>
                          </a:lnTo>
                          <a:lnTo>
                            <a:pt x="32" y="24"/>
                          </a:lnTo>
                          <a:lnTo>
                            <a:pt x="27" y="21"/>
                          </a:lnTo>
                          <a:lnTo>
                            <a:pt x="21" y="18"/>
                          </a:lnTo>
                          <a:lnTo>
                            <a:pt x="17" y="15"/>
                          </a:lnTo>
                          <a:lnTo>
                            <a:pt x="14" y="12"/>
                          </a:lnTo>
                          <a:lnTo>
                            <a:pt x="10" y="9"/>
                          </a:lnTo>
                          <a:lnTo>
                            <a:pt x="0" y="0"/>
                          </a:lnTo>
                          <a:lnTo>
                            <a:pt x="10" y="5"/>
                          </a:lnTo>
                        </a:path>
                      </a:pathLst>
                    </a:custGeom>
                    <a:solidFill>
                      <a:srgbClr val="FF6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73" name="Freeform 317">
                      <a:extLst>
                        <a:ext uri="{FF2B5EF4-FFF2-40B4-BE49-F238E27FC236}">
                          <a16:creationId xmlns:a16="http://schemas.microsoft.com/office/drawing/2014/main" id="{649E4572-A84D-2FFA-D4A0-0C4D6EA3179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9" y="1877"/>
                      <a:ext cx="22" cy="27"/>
                    </a:xfrm>
                    <a:custGeom>
                      <a:avLst/>
                      <a:gdLst>
                        <a:gd name="T0" fmla="*/ 21 w 22"/>
                        <a:gd name="T1" fmla="*/ 0 h 27"/>
                        <a:gd name="T2" fmla="*/ 19 w 22"/>
                        <a:gd name="T3" fmla="*/ 7 h 27"/>
                        <a:gd name="T4" fmla="*/ 17 w 22"/>
                        <a:gd name="T5" fmla="*/ 10 h 27"/>
                        <a:gd name="T6" fmla="*/ 14 w 22"/>
                        <a:gd name="T7" fmla="*/ 18 h 27"/>
                        <a:gd name="T8" fmla="*/ 11 w 22"/>
                        <a:gd name="T9" fmla="*/ 22 h 27"/>
                        <a:gd name="T10" fmla="*/ 8 w 22"/>
                        <a:gd name="T11" fmla="*/ 24 h 27"/>
                        <a:gd name="T12" fmla="*/ 5 w 22"/>
                        <a:gd name="T13" fmla="*/ 26 h 27"/>
                        <a:gd name="T14" fmla="*/ 2 w 22"/>
                        <a:gd name="T15" fmla="*/ 26 h 27"/>
                        <a:gd name="T16" fmla="*/ 0 w 22"/>
                        <a:gd name="T17" fmla="*/ 24 h 27"/>
                        <a:gd name="T18" fmla="*/ 3 w 22"/>
                        <a:gd name="T19" fmla="*/ 24 h 27"/>
                        <a:gd name="T20" fmla="*/ 6 w 22"/>
                        <a:gd name="T21" fmla="*/ 23 h 27"/>
                        <a:gd name="T22" fmla="*/ 9 w 22"/>
                        <a:gd name="T23" fmla="*/ 21 h 27"/>
                        <a:gd name="T24" fmla="*/ 12 w 22"/>
                        <a:gd name="T25" fmla="*/ 17 h 27"/>
                        <a:gd name="T26" fmla="*/ 15 w 22"/>
                        <a:gd name="T27" fmla="*/ 12 h 27"/>
                        <a:gd name="T28" fmla="*/ 21 w 22"/>
                        <a:gd name="T29" fmla="*/ 0 h 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22" h="27">
                          <a:moveTo>
                            <a:pt x="21" y="0"/>
                          </a:moveTo>
                          <a:lnTo>
                            <a:pt x="19" y="7"/>
                          </a:lnTo>
                          <a:lnTo>
                            <a:pt x="17" y="10"/>
                          </a:lnTo>
                          <a:lnTo>
                            <a:pt x="14" y="18"/>
                          </a:lnTo>
                          <a:lnTo>
                            <a:pt x="11" y="22"/>
                          </a:lnTo>
                          <a:lnTo>
                            <a:pt x="8" y="24"/>
                          </a:lnTo>
                          <a:lnTo>
                            <a:pt x="5" y="26"/>
                          </a:lnTo>
                          <a:lnTo>
                            <a:pt x="2" y="26"/>
                          </a:lnTo>
                          <a:lnTo>
                            <a:pt x="0" y="24"/>
                          </a:lnTo>
                          <a:lnTo>
                            <a:pt x="3" y="24"/>
                          </a:lnTo>
                          <a:lnTo>
                            <a:pt x="6" y="23"/>
                          </a:lnTo>
                          <a:lnTo>
                            <a:pt x="9" y="21"/>
                          </a:lnTo>
                          <a:lnTo>
                            <a:pt x="12" y="17"/>
                          </a:lnTo>
                          <a:lnTo>
                            <a:pt x="15" y="12"/>
                          </a:lnTo>
                          <a:lnTo>
                            <a:pt x="21" y="0"/>
                          </a:lnTo>
                        </a:path>
                      </a:pathLst>
                    </a:custGeom>
                    <a:solidFill>
                      <a:srgbClr val="FF602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74" name="Freeform 318">
                      <a:extLst>
                        <a:ext uri="{FF2B5EF4-FFF2-40B4-BE49-F238E27FC236}">
                          <a16:creationId xmlns:a16="http://schemas.microsoft.com/office/drawing/2014/main" id="{8DD29B7F-80A1-BF6C-0EF3-1F10F8970FE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537" y="1692"/>
                      <a:ext cx="156" cy="116"/>
                    </a:xfrm>
                    <a:custGeom>
                      <a:avLst/>
                      <a:gdLst>
                        <a:gd name="T0" fmla="*/ 137 w 156"/>
                        <a:gd name="T1" fmla="*/ 109 h 116"/>
                        <a:gd name="T2" fmla="*/ 141 w 156"/>
                        <a:gd name="T3" fmla="*/ 96 h 116"/>
                        <a:gd name="T4" fmla="*/ 146 w 156"/>
                        <a:gd name="T5" fmla="*/ 86 h 116"/>
                        <a:gd name="T6" fmla="*/ 155 w 156"/>
                        <a:gd name="T7" fmla="*/ 78 h 116"/>
                        <a:gd name="T8" fmla="*/ 155 w 156"/>
                        <a:gd name="T9" fmla="*/ 70 h 116"/>
                        <a:gd name="T10" fmla="*/ 155 w 156"/>
                        <a:gd name="T11" fmla="*/ 62 h 116"/>
                        <a:gd name="T12" fmla="*/ 149 w 156"/>
                        <a:gd name="T13" fmla="*/ 54 h 116"/>
                        <a:gd name="T14" fmla="*/ 141 w 156"/>
                        <a:gd name="T15" fmla="*/ 46 h 116"/>
                        <a:gd name="T16" fmla="*/ 129 w 156"/>
                        <a:gd name="T17" fmla="*/ 39 h 116"/>
                        <a:gd name="T18" fmla="*/ 119 w 156"/>
                        <a:gd name="T19" fmla="*/ 30 h 116"/>
                        <a:gd name="T20" fmla="*/ 112 w 156"/>
                        <a:gd name="T21" fmla="*/ 24 h 116"/>
                        <a:gd name="T22" fmla="*/ 103 w 156"/>
                        <a:gd name="T23" fmla="*/ 16 h 116"/>
                        <a:gd name="T24" fmla="*/ 94 w 156"/>
                        <a:gd name="T25" fmla="*/ 10 h 116"/>
                        <a:gd name="T26" fmla="*/ 81 w 156"/>
                        <a:gd name="T27" fmla="*/ 6 h 116"/>
                        <a:gd name="T28" fmla="*/ 67 w 156"/>
                        <a:gd name="T29" fmla="*/ 6 h 116"/>
                        <a:gd name="T30" fmla="*/ 56 w 156"/>
                        <a:gd name="T31" fmla="*/ 7 h 116"/>
                        <a:gd name="T32" fmla="*/ 47 w 156"/>
                        <a:gd name="T33" fmla="*/ 6 h 116"/>
                        <a:gd name="T34" fmla="*/ 40 w 156"/>
                        <a:gd name="T35" fmla="*/ 2 h 116"/>
                        <a:gd name="T36" fmla="*/ 32 w 156"/>
                        <a:gd name="T37" fmla="*/ 1 h 116"/>
                        <a:gd name="T38" fmla="*/ 20 w 156"/>
                        <a:gd name="T39" fmla="*/ 6 h 116"/>
                        <a:gd name="T40" fmla="*/ 9 w 156"/>
                        <a:gd name="T41" fmla="*/ 12 h 116"/>
                        <a:gd name="T42" fmla="*/ 0 w 156"/>
                        <a:gd name="T43" fmla="*/ 25 h 116"/>
                        <a:gd name="T44" fmla="*/ 9 w 156"/>
                        <a:gd name="T45" fmla="*/ 25 h 116"/>
                        <a:gd name="T46" fmla="*/ 16 w 156"/>
                        <a:gd name="T47" fmla="*/ 25 h 116"/>
                        <a:gd name="T48" fmla="*/ 24 w 156"/>
                        <a:gd name="T49" fmla="*/ 24 h 116"/>
                        <a:gd name="T50" fmla="*/ 36 w 156"/>
                        <a:gd name="T51" fmla="*/ 25 h 116"/>
                        <a:gd name="T52" fmla="*/ 48 w 156"/>
                        <a:gd name="T53" fmla="*/ 29 h 116"/>
                        <a:gd name="T54" fmla="*/ 57 w 156"/>
                        <a:gd name="T55" fmla="*/ 32 h 116"/>
                        <a:gd name="T56" fmla="*/ 66 w 156"/>
                        <a:gd name="T57" fmla="*/ 37 h 116"/>
                        <a:gd name="T58" fmla="*/ 82 w 156"/>
                        <a:gd name="T59" fmla="*/ 46 h 116"/>
                        <a:gd name="T60" fmla="*/ 95 w 156"/>
                        <a:gd name="T61" fmla="*/ 54 h 116"/>
                        <a:gd name="T62" fmla="*/ 107 w 156"/>
                        <a:gd name="T63" fmla="*/ 64 h 116"/>
                        <a:gd name="T64" fmla="*/ 113 w 156"/>
                        <a:gd name="T65" fmla="*/ 74 h 116"/>
                        <a:gd name="T66" fmla="*/ 115 w 156"/>
                        <a:gd name="T67" fmla="*/ 87 h 116"/>
                        <a:gd name="T68" fmla="*/ 116 w 156"/>
                        <a:gd name="T69" fmla="*/ 99 h 116"/>
                        <a:gd name="T70" fmla="*/ 119 w 156"/>
                        <a:gd name="T71" fmla="*/ 105 h 116"/>
                        <a:gd name="T72" fmla="*/ 127 w 156"/>
                        <a:gd name="T73" fmla="*/ 110 h 116"/>
                        <a:gd name="T74" fmla="*/ 137 w 156"/>
                        <a:gd name="T75" fmla="*/ 115 h 1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156" h="116">
                          <a:moveTo>
                            <a:pt x="137" y="115"/>
                          </a:moveTo>
                          <a:lnTo>
                            <a:pt x="137" y="109"/>
                          </a:lnTo>
                          <a:lnTo>
                            <a:pt x="138" y="103"/>
                          </a:lnTo>
                          <a:lnTo>
                            <a:pt x="141" y="96"/>
                          </a:lnTo>
                          <a:lnTo>
                            <a:pt x="143" y="91"/>
                          </a:lnTo>
                          <a:lnTo>
                            <a:pt x="146" y="86"/>
                          </a:lnTo>
                          <a:lnTo>
                            <a:pt x="151" y="82"/>
                          </a:lnTo>
                          <a:lnTo>
                            <a:pt x="155" y="78"/>
                          </a:lnTo>
                          <a:lnTo>
                            <a:pt x="155" y="74"/>
                          </a:lnTo>
                          <a:lnTo>
                            <a:pt x="155" y="70"/>
                          </a:lnTo>
                          <a:lnTo>
                            <a:pt x="155" y="66"/>
                          </a:lnTo>
                          <a:lnTo>
                            <a:pt x="155" y="62"/>
                          </a:lnTo>
                          <a:lnTo>
                            <a:pt x="153" y="58"/>
                          </a:lnTo>
                          <a:lnTo>
                            <a:pt x="149" y="54"/>
                          </a:lnTo>
                          <a:lnTo>
                            <a:pt x="144" y="50"/>
                          </a:lnTo>
                          <a:lnTo>
                            <a:pt x="141" y="46"/>
                          </a:lnTo>
                          <a:lnTo>
                            <a:pt x="135" y="43"/>
                          </a:lnTo>
                          <a:lnTo>
                            <a:pt x="129" y="39"/>
                          </a:lnTo>
                          <a:lnTo>
                            <a:pt x="123" y="34"/>
                          </a:lnTo>
                          <a:lnTo>
                            <a:pt x="119" y="30"/>
                          </a:lnTo>
                          <a:lnTo>
                            <a:pt x="116" y="28"/>
                          </a:lnTo>
                          <a:lnTo>
                            <a:pt x="112" y="24"/>
                          </a:lnTo>
                          <a:lnTo>
                            <a:pt x="107" y="19"/>
                          </a:lnTo>
                          <a:lnTo>
                            <a:pt x="103" y="16"/>
                          </a:lnTo>
                          <a:lnTo>
                            <a:pt x="99" y="12"/>
                          </a:lnTo>
                          <a:lnTo>
                            <a:pt x="94" y="10"/>
                          </a:lnTo>
                          <a:lnTo>
                            <a:pt x="88" y="7"/>
                          </a:lnTo>
                          <a:lnTo>
                            <a:pt x="81" y="6"/>
                          </a:lnTo>
                          <a:lnTo>
                            <a:pt x="74" y="6"/>
                          </a:lnTo>
                          <a:lnTo>
                            <a:pt x="67" y="6"/>
                          </a:lnTo>
                          <a:lnTo>
                            <a:pt x="63" y="6"/>
                          </a:lnTo>
                          <a:lnTo>
                            <a:pt x="56" y="7"/>
                          </a:lnTo>
                          <a:lnTo>
                            <a:pt x="52" y="6"/>
                          </a:lnTo>
                          <a:lnTo>
                            <a:pt x="47" y="6"/>
                          </a:lnTo>
                          <a:lnTo>
                            <a:pt x="43" y="5"/>
                          </a:lnTo>
                          <a:lnTo>
                            <a:pt x="40" y="2"/>
                          </a:lnTo>
                          <a:lnTo>
                            <a:pt x="38" y="0"/>
                          </a:lnTo>
                          <a:lnTo>
                            <a:pt x="32" y="1"/>
                          </a:lnTo>
                          <a:lnTo>
                            <a:pt x="26" y="3"/>
                          </a:lnTo>
                          <a:lnTo>
                            <a:pt x="20" y="6"/>
                          </a:lnTo>
                          <a:lnTo>
                            <a:pt x="15" y="8"/>
                          </a:lnTo>
                          <a:lnTo>
                            <a:pt x="9" y="12"/>
                          </a:lnTo>
                          <a:lnTo>
                            <a:pt x="5" y="17"/>
                          </a:lnTo>
                          <a:lnTo>
                            <a:pt x="0" y="25"/>
                          </a:lnTo>
                          <a:lnTo>
                            <a:pt x="4" y="25"/>
                          </a:lnTo>
                          <a:lnTo>
                            <a:pt x="9" y="25"/>
                          </a:lnTo>
                          <a:lnTo>
                            <a:pt x="13" y="25"/>
                          </a:lnTo>
                          <a:lnTo>
                            <a:pt x="16" y="25"/>
                          </a:lnTo>
                          <a:lnTo>
                            <a:pt x="20" y="25"/>
                          </a:lnTo>
                          <a:lnTo>
                            <a:pt x="24" y="24"/>
                          </a:lnTo>
                          <a:lnTo>
                            <a:pt x="29" y="25"/>
                          </a:lnTo>
                          <a:lnTo>
                            <a:pt x="36" y="25"/>
                          </a:lnTo>
                          <a:lnTo>
                            <a:pt x="42" y="27"/>
                          </a:lnTo>
                          <a:lnTo>
                            <a:pt x="48" y="29"/>
                          </a:lnTo>
                          <a:lnTo>
                            <a:pt x="53" y="30"/>
                          </a:lnTo>
                          <a:lnTo>
                            <a:pt x="57" y="32"/>
                          </a:lnTo>
                          <a:lnTo>
                            <a:pt x="61" y="34"/>
                          </a:lnTo>
                          <a:lnTo>
                            <a:pt x="66" y="37"/>
                          </a:lnTo>
                          <a:lnTo>
                            <a:pt x="73" y="41"/>
                          </a:lnTo>
                          <a:lnTo>
                            <a:pt x="82" y="46"/>
                          </a:lnTo>
                          <a:lnTo>
                            <a:pt x="89" y="49"/>
                          </a:lnTo>
                          <a:lnTo>
                            <a:pt x="95" y="54"/>
                          </a:lnTo>
                          <a:lnTo>
                            <a:pt x="100" y="59"/>
                          </a:lnTo>
                          <a:lnTo>
                            <a:pt x="107" y="64"/>
                          </a:lnTo>
                          <a:lnTo>
                            <a:pt x="111" y="69"/>
                          </a:lnTo>
                          <a:lnTo>
                            <a:pt x="113" y="74"/>
                          </a:lnTo>
                          <a:lnTo>
                            <a:pt x="115" y="80"/>
                          </a:lnTo>
                          <a:lnTo>
                            <a:pt x="115" y="87"/>
                          </a:lnTo>
                          <a:lnTo>
                            <a:pt x="115" y="91"/>
                          </a:lnTo>
                          <a:lnTo>
                            <a:pt x="116" y="99"/>
                          </a:lnTo>
                          <a:lnTo>
                            <a:pt x="116" y="104"/>
                          </a:lnTo>
                          <a:lnTo>
                            <a:pt x="119" y="105"/>
                          </a:lnTo>
                          <a:lnTo>
                            <a:pt x="122" y="107"/>
                          </a:lnTo>
                          <a:lnTo>
                            <a:pt x="127" y="110"/>
                          </a:lnTo>
                          <a:lnTo>
                            <a:pt x="133" y="113"/>
                          </a:lnTo>
                          <a:lnTo>
                            <a:pt x="137" y="115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75" name="Freeform 319">
                      <a:extLst>
                        <a:ext uri="{FF2B5EF4-FFF2-40B4-BE49-F238E27FC236}">
                          <a16:creationId xmlns:a16="http://schemas.microsoft.com/office/drawing/2014/main" id="{E8F80EA5-337B-7097-5762-84D476A0496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65" y="1817"/>
                      <a:ext cx="26" cy="72"/>
                    </a:xfrm>
                    <a:custGeom>
                      <a:avLst/>
                      <a:gdLst>
                        <a:gd name="T0" fmla="*/ 9 w 26"/>
                        <a:gd name="T1" fmla="*/ 0 h 72"/>
                        <a:gd name="T2" fmla="*/ 10 w 26"/>
                        <a:gd name="T3" fmla="*/ 5 h 72"/>
                        <a:gd name="T4" fmla="*/ 12 w 26"/>
                        <a:gd name="T5" fmla="*/ 9 h 72"/>
                        <a:gd name="T6" fmla="*/ 14 w 26"/>
                        <a:gd name="T7" fmla="*/ 13 h 72"/>
                        <a:gd name="T8" fmla="*/ 15 w 26"/>
                        <a:gd name="T9" fmla="*/ 17 h 72"/>
                        <a:gd name="T10" fmla="*/ 19 w 26"/>
                        <a:gd name="T11" fmla="*/ 20 h 72"/>
                        <a:gd name="T12" fmla="*/ 20 w 26"/>
                        <a:gd name="T13" fmla="*/ 24 h 72"/>
                        <a:gd name="T14" fmla="*/ 22 w 26"/>
                        <a:gd name="T15" fmla="*/ 28 h 72"/>
                        <a:gd name="T16" fmla="*/ 23 w 26"/>
                        <a:gd name="T17" fmla="*/ 32 h 72"/>
                        <a:gd name="T18" fmla="*/ 25 w 26"/>
                        <a:gd name="T19" fmla="*/ 36 h 72"/>
                        <a:gd name="T20" fmla="*/ 25 w 26"/>
                        <a:gd name="T21" fmla="*/ 40 h 72"/>
                        <a:gd name="T22" fmla="*/ 25 w 26"/>
                        <a:gd name="T23" fmla="*/ 43 h 72"/>
                        <a:gd name="T24" fmla="*/ 24 w 26"/>
                        <a:gd name="T25" fmla="*/ 47 h 72"/>
                        <a:gd name="T26" fmla="*/ 23 w 26"/>
                        <a:gd name="T27" fmla="*/ 51 h 72"/>
                        <a:gd name="T28" fmla="*/ 23 w 26"/>
                        <a:gd name="T29" fmla="*/ 55 h 72"/>
                        <a:gd name="T30" fmla="*/ 23 w 26"/>
                        <a:gd name="T31" fmla="*/ 59 h 72"/>
                        <a:gd name="T32" fmla="*/ 24 w 26"/>
                        <a:gd name="T33" fmla="*/ 64 h 72"/>
                        <a:gd name="T34" fmla="*/ 24 w 26"/>
                        <a:gd name="T35" fmla="*/ 68 h 72"/>
                        <a:gd name="T36" fmla="*/ 23 w 26"/>
                        <a:gd name="T37" fmla="*/ 71 h 72"/>
                        <a:gd name="T38" fmla="*/ 17 w 26"/>
                        <a:gd name="T39" fmla="*/ 66 h 72"/>
                        <a:gd name="T40" fmla="*/ 11 w 26"/>
                        <a:gd name="T41" fmla="*/ 63 h 72"/>
                        <a:gd name="T42" fmla="*/ 7 w 26"/>
                        <a:gd name="T43" fmla="*/ 57 h 72"/>
                        <a:gd name="T44" fmla="*/ 6 w 26"/>
                        <a:gd name="T45" fmla="*/ 53 h 72"/>
                        <a:gd name="T46" fmla="*/ 6 w 26"/>
                        <a:gd name="T47" fmla="*/ 49 h 72"/>
                        <a:gd name="T48" fmla="*/ 7 w 26"/>
                        <a:gd name="T49" fmla="*/ 43 h 72"/>
                        <a:gd name="T50" fmla="*/ 8 w 26"/>
                        <a:gd name="T51" fmla="*/ 41 h 72"/>
                        <a:gd name="T52" fmla="*/ 8 w 26"/>
                        <a:gd name="T53" fmla="*/ 36 h 72"/>
                        <a:gd name="T54" fmla="*/ 7 w 26"/>
                        <a:gd name="T55" fmla="*/ 32 h 72"/>
                        <a:gd name="T56" fmla="*/ 6 w 26"/>
                        <a:gd name="T57" fmla="*/ 29 h 72"/>
                        <a:gd name="T58" fmla="*/ 4 w 26"/>
                        <a:gd name="T59" fmla="*/ 26 h 72"/>
                        <a:gd name="T60" fmla="*/ 2 w 26"/>
                        <a:gd name="T61" fmla="*/ 21 h 72"/>
                        <a:gd name="T62" fmla="*/ 1 w 26"/>
                        <a:gd name="T63" fmla="*/ 17 h 72"/>
                        <a:gd name="T64" fmla="*/ 1 w 26"/>
                        <a:gd name="T65" fmla="*/ 11 h 72"/>
                        <a:gd name="T66" fmla="*/ 0 w 26"/>
                        <a:gd name="T67" fmla="*/ 7 h 72"/>
                        <a:gd name="T68" fmla="*/ 2 w 26"/>
                        <a:gd name="T69" fmla="*/ 4 h 72"/>
                        <a:gd name="T70" fmla="*/ 5 w 26"/>
                        <a:gd name="T71" fmla="*/ 1 h 72"/>
                        <a:gd name="T72" fmla="*/ 9 w 26"/>
                        <a:gd name="T73" fmla="*/ 0 h 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26" h="72">
                          <a:moveTo>
                            <a:pt x="9" y="0"/>
                          </a:moveTo>
                          <a:lnTo>
                            <a:pt x="10" y="5"/>
                          </a:lnTo>
                          <a:lnTo>
                            <a:pt x="12" y="9"/>
                          </a:lnTo>
                          <a:lnTo>
                            <a:pt x="14" y="13"/>
                          </a:lnTo>
                          <a:lnTo>
                            <a:pt x="15" y="17"/>
                          </a:lnTo>
                          <a:lnTo>
                            <a:pt x="19" y="20"/>
                          </a:lnTo>
                          <a:lnTo>
                            <a:pt x="20" y="24"/>
                          </a:lnTo>
                          <a:lnTo>
                            <a:pt x="22" y="28"/>
                          </a:lnTo>
                          <a:lnTo>
                            <a:pt x="23" y="32"/>
                          </a:lnTo>
                          <a:lnTo>
                            <a:pt x="25" y="36"/>
                          </a:lnTo>
                          <a:lnTo>
                            <a:pt x="25" y="40"/>
                          </a:lnTo>
                          <a:lnTo>
                            <a:pt x="25" y="43"/>
                          </a:lnTo>
                          <a:lnTo>
                            <a:pt x="24" y="47"/>
                          </a:lnTo>
                          <a:lnTo>
                            <a:pt x="23" y="51"/>
                          </a:lnTo>
                          <a:lnTo>
                            <a:pt x="23" y="55"/>
                          </a:lnTo>
                          <a:lnTo>
                            <a:pt x="23" y="59"/>
                          </a:lnTo>
                          <a:lnTo>
                            <a:pt x="24" y="64"/>
                          </a:lnTo>
                          <a:lnTo>
                            <a:pt x="24" y="68"/>
                          </a:lnTo>
                          <a:lnTo>
                            <a:pt x="23" y="71"/>
                          </a:lnTo>
                          <a:lnTo>
                            <a:pt x="17" y="66"/>
                          </a:lnTo>
                          <a:lnTo>
                            <a:pt x="11" y="63"/>
                          </a:lnTo>
                          <a:lnTo>
                            <a:pt x="7" y="57"/>
                          </a:lnTo>
                          <a:lnTo>
                            <a:pt x="6" y="53"/>
                          </a:lnTo>
                          <a:lnTo>
                            <a:pt x="6" y="49"/>
                          </a:lnTo>
                          <a:lnTo>
                            <a:pt x="7" y="43"/>
                          </a:lnTo>
                          <a:lnTo>
                            <a:pt x="8" y="41"/>
                          </a:lnTo>
                          <a:lnTo>
                            <a:pt x="8" y="36"/>
                          </a:lnTo>
                          <a:lnTo>
                            <a:pt x="7" y="32"/>
                          </a:lnTo>
                          <a:lnTo>
                            <a:pt x="6" y="29"/>
                          </a:lnTo>
                          <a:lnTo>
                            <a:pt x="4" y="26"/>
                          </a:lnTo>
                          <a:lnTo>
                            <a:pt x="2" y="21"/>
                          </a:lnTo>
                          <a:lnTo>
                            <a:pt x="1" y="17"/>
                          </a:lnTo>
                          <a:lnTo>
                            <a:pt x="1" y="11"/>
                          </a:lnTo>
                          <a:lnTo>
                            <a:pt x="0" y="7"/>
                          </a:lnTo>
                          <a:lnTo>
                            <a:pt x="2" y="4"/>
                          </a:lnTo>
                          <a:lnTo>
                            <a:pt x="5" y="1"/>
                          </a:lnTo>
                          <a:lnTo>
                            <a:pt x="9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76" name="Freeform 320">
                      <a:extLst>
                        <a:ext uri="{FF2B5EF4-FFF2-40B4-BE49-F238E27FC236}">
                          <a16:creationId xmlns:a16="http://schemas.microsoft.com/office/drawing/2014/main" id="{6DCDC838-92CE-66AB-3256-709D5EAAC47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12" y="1879"/>
                      <a:ext cx="96" cy="137"/>
                    </a:xfrm>
                    <a:custGeom>
                      <a:avLst/>
                      <a:gdLst>
                        <a:gd name="T0" fmla="*/ 72 w 96"/>
                        <a:gd name="T1" fmla="*/ 11 h 137"/>
                        <a:gd name="T2" fmla="*/ 82 w 96"/>
                        <a:gd name="T3" fmla="*/ 15 h 137"/>
                        <a:gd name="T4" fmla="*/ 89 w 96"/>
                        <a:gd name="T5" fmla="*/ 18 h 137"/>
                        <a:gd name="T6" fmla="*/ 94 w 96"/>
                        <a:gd name="T7" fmla="*/ 29 h 137"/>
                        <a:gd name="T8" fmla="*/ 95 w 96"/>
                        <a:gd name="T9" fmla="*/ 43 h 137"/>
                        <a:gd name="T10" fmla="*/ 94 w 96"/>
                        <a:gd name="T11" fmla="*/ 60 h 137"/>
                        <a:gd name="T12" fmla="*/ 91 w 96"/>
                        <a:gd name="T13" fmla="*/ 73 h 137"/>
                        <a:gd name="T14" fmla="*/ 85 w 96"/>
                        <a:gd name="T15" fmla="*/ 83 h 137"/>
                        <a:gd name="T16" fmla="*/ 79 w 96"/>
                        <a:gd name="T17" fmla="*/ 89 h 137"/>
                        <a:gd name="T18" fmla="*/ 72 w 96"/>
                        <a:gd name="T19" fmla="*/ 97 h 137"/>
                        <a:gd name="T20" fmla="*/ 65 w 96"/>
                        <a:gd name="T21" fmla="*/ 104 h 137"/>
                        <a:gd name="T22" fmla="*/ 63 w 96"/>
                        <a:gd name="T23" fmla="*/ 109 h 137"/>
                        <a:gd name="T24" fmla="*/ 56 w 96"/>
                        <a:gd name="T25" fmla="*/ 116 h 137"/>
                        <a:gd name="T26" fmla="*/ 49 w 96"/>
                        <a:gd name="T27" fmla="*/ 125 h 137"/>
                        <a:gd name="T28" fmla="*/ 50 w 96"/>
                        <a:gd name="T29" fmla="*/ 129 h 137"/>
                        <a:gd name="T30" fmla="*/ 54 w 96"/>
                        <a:gd name="T31" fmla="*/ 133 h 137"/>
                        <a:gd name="T32" fmla="*/ 39 w 96"/>
                        <a:gd name="T33" fmla="*/ 136 h 137"/>
                        <a:gd name="T34" fmla="*/ 31 w 96"/>
                        <a:gd name="T35" fmla="*/ 136 h 137"/>
                        <a:gd name="T36" fmla="*/ 23 w 96"/>
                        <a:gd name="T37" fmla="*/ 136 h 137"/>
                        <a:gd name="T38" fmla="*/ 15 w 96"/>
                        <a:gd name="T39" fmla="*/ 135 h 137"/>
                        <a:gd name="T40" fmla="*/ 8 w 96"/>
                        <a:gd name="T41" fmla="*/ 133 h 137"/>
                        <a:gd name="T42" fmla="*/ 0 w 96"/>
                        <a:gd name="T43" fmla="*/ 129 h 137"/>
                        <a:gd name="T44" fmla="*/ 9 w 96"/>
                        <a:gd name="T45" fmla="*/ 129 h 137"/>
                        <a:gd name="T46" fmla="*/ 19 w 96"/>
                        <a:gd name="T47" fmla="*/ 126 h 137"/>
                        <a:gd name="T48" fmla="*/ 28 w 96"/>
                        <a:gd name="T49" fmla="*/ 122 h 137"/>
                        <a:gd name="T50" fmla="*/ 37 w 96"/>
                        <a:gd name="T51" fmla="*/ 116 h 137"/>
                        <a:gd name="T52" fmla="*/ 44 w 96"/>
                        <a:gd name="T53" fmla="*/ 111 h 137"/>
                        <a:gd name="T54" fmla="*/ 51 w 96"/>
                        <a:gd name="T55" fmla="*/ 105 h 137"/>
                        <a:gd name="T56" fmla="*/ 56 w 96"/>
                        <a:gd name="T57" fmla="*/ 101 h 137"/>
                        <a:gd name="T58" fmla="*/ 61 w 96"/>
                        <a:gd name="T59" fmla="*/ 94 h 137"/>
                        <a:gd name="T60" fmla="*/ 64 w 96"/>
                        <a:gd name="T61" fmla="*/ 86 h 137"/>
                        <a:gd name="T62" fmla="*/ 66 w 96"/>
                        <a:gd name="T63" fmla="*/ 79 h 137"/>
                        <a:gd name="T64" fmla="*/ 69 w 96"/>
                        <a:gd name="T65" fmla="*/ 71 h 137"/>
                        <a:gd name="T66" fmla="*/ 69 w 96"/>
                        <a:gd name="T67" fmla="*/ 61 h 137"/>
                        <a:gd name="T68" fmla="*/ 69 w 96"/>
                        <a:gd name="T69" fmla="*/ 52 h 137"/>
                        <a:gd name="T70" fmla="*/ 69 w 96"/>
                        <a:gd name="T71" fmla="*/ 41 h 137"/>
                        <a:gd name="T72" fmla="*/ 69 w 96"/>
                        <a:gd name="T73" fmla="*/ 31 h 137"/>
                        <a:gd name="T74" fmla="*/ 67 w 96"/>
                        <a:gd name="T75" fmla="*/ 22 h 137"/>
                        <a:gd name="T76" fmla="*/ 62 w 96"/>
                        <a:gd name="T77" fmla="*/ 8 h 137"/>
                        <a:gd name="T78" fmla="*/ 63 w 96"/>
                        <a:gd name="T79" fmla="*/ 5 h 1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</a:cxnLst>
                      <a:rect l="0" t="0" r="r" b="b"/>
                      <a:pathLst>
                        <a:path w="96" h="137">
                          <a:moveTo>
                            <a:pt x="69" y="9"/>
                          </a:moveTo>
                          <a:lnTo>
                            <a:pt x="72" y="11"/>
                          </a:lnTo>
                          <a:lnTo>
                            <a:pt x="76" y="14"/>
                          </a:lnTo>
                          <a:lnTo>
                            <a:pt x="82" y="15"/>
                          </a:lnTo>
                          <a:lnTo>
                            <a:pt x="86" y="16"/>
                          </a:lnTo>
                          <a:lnTo>
                            <a:pt x="89" y="18"/>
                          </a:lnTo>
                          <a:lnTo>
                            <a:pt x="91" y="23"/>
                          </a:lnTo>
                          <a:lnTo>
                            <a:pt x="94" y="29"/>
                          </a:lnTo>
                          <a:lnTo>
                            <a:pt x="94" y="34"/>
                          </a:lnTo>
                          <a:lnTo>
                            <a:pt x="95" y="43"/>
                          </a:lnTo>
                          <a:lnTo>
                            <a:pt x="95" y="52"/>
                          </a:lnTo>
                          <a:lnTo>
                            <a:pt x="94" y="60"/>
                          </a:lnTo>
                          <a:lnTo>
                            <a:pt x="93" y="66"/>
                          </a:lnTo>
                          <a:lnTo>
                            <a:pt x="91" y="73"/>
                          </a:lnTo>
                          <a:lnTo>
                            <a:pt x="87" y="79"/>
                          </a:lnTo>
                          <a:lnTo>
                            <a:pt x="85" y="83"/>
                          </a:lnTo>
                          <a:lnTo>
                            <a:pt x="83" y="86"/>
                          </a:lnTo>
                          <a:lnTo>
                            <a:pt x="79" y="89"/>
                          </a:lnTo>
                          <a:lnTo>
                            <a:pt x="76" y="94"/>
                          </a:lnTo>
                          <a:lnTo>
                            <a:pt x="72" y="97"/>
                          </a:lnTo>
                          <a:lnTo>
                            <a:pt x="69" y="102"/>
                          </a:lnTo>
                          <a:lnTo>
                            <a:pt x="65" y="104"/>
                          </a:lnTo>
                          <a:lnTo>
                            <a:pt x="68" y="105"/>
                          </a:lnTo>
                          <a:lnTo>
                            <a:pt x="63" y="109"/>
                          </a:lnTo>
                          <a:lnTo>
                            <a:pt x="59" y="113"/>
                          </a:lnTo>
                          <a:lnTo>
                            <a:pt x="56" y="116"/>
                          </a:lnTo>
                          <a:lnTo>
                            <a:pt x="53" y="121"/>
                          </a:lnTo>
                          <a:lnTo>
                            <a:pt x="49" y="125"/>
                          </a:lnTo>
                          <a:lnTo>
                            <a:pt x="45" y="128"/>
                          </a:lnTo>
                          <a:lnTo>
                            <a:pt x="50" y="129"/>
                          </a:lnTo>
                          <a:lnTo>
                            <a:pt x="40" y="131"/>
                          </a:lnTo>
                          <a:lnTo>
                            <a:pt x="54" y="133"/>
                          </a:lnTo>
                          <a:lnTo>
                            <a:pt x="43" y="135"/>
                          </a:lnTo>
                          <a:lnTo>
                            <a:pt x="39" y="136"/>
                          </a:lnTo>
                          <a:lnTo>
                            <a:pt x="35" y="136"/>
                          </a:lnTo>
                          <a:lnTo>
                            <a:pt x="31" y="136"/>
                          </a:lnTo>
                          <a:lnTo>
                            <a:pt x="26" y="136"/>
                          </a:lnTo>
                          <a:lnTo>
                            <a:pt x="23" y="136"/>
                          </a:lnTo>
                          <a:lnTo>
                            <a:pt x="19" y="135"/>
                          </a:lnTo>
                          <a:lnTo>
                            <a:pt x="15" y="135"/>
                          </a:lnTo>
                          <a:lnTo>
                            <a:pt x="11" y="134"/>
                          </a:lnTo>
                          <a:lnTo>
                            <a:pt x="8" y="133"/>
                          </a:lnTo>
                          <a:lnTo>
                            <a:pt x="5" y="131"/>
                          </a:lnTo>
                          <a:lnTo>
                            <a:pt x="0" y="129"/>
                          </a:lnTo>
                          <a:lnTo>
                            <a:pt x="6" y="129"/>
                          </a:lnTo>
                          <a:lnTo>
                            <a:pt x="9" y="129"/>
                          </a:lnTo>
                          <a:lnTo>
                            <a:pt x="15" y="128"/>
                          </a:lnTo>
                          <a:lnTo>
                            <a:pt x="19" y="126"/>
                          </a:lnTo>
                          <a:lnTo>
                            <a:pt x="24" y="125"/>
                          </a:lnTo>
                          <a:lnTo>
                            <a:pt x="28" y="122"/>
                          </a:lnTo>
                          <a:lnTo>
                            <a:pt x="33" y="120"/>
                          </a:lnTo>
                          <a:lnTo>
                            <a:pt x="37" y="116"/>
                          </a:lnTo>
                          <a:lnTo>
                            <a:pt x="40" y="114"/>
                          </a:lnTo>
                          <a:lnTo>
                            <a:pt x="44" y="111"/>
                          </a:lnTo>
                          <a:lnTo>
                            <a:pt x="48" y="108"/>
                          </a:lnTo>
                          <a:lnTo>
                            <a:pt x="51" y="105"/>
                          </a:lnTo>
                          <a:lnTo>
                            <a:pt x="54" y="103"/>
                          </a:lnTo>
                          <a:lnTo>
                            <a:pt x="56" y="101"/>
                          </a:lnTo>
                          <a:lnTo>
                            <a:pt x="59" y="98"/>
                          </a:lnTo>
                          <a:lnTo>
                            <a:pt x="61" y="94"/>
                          </a:lnTo>
                          <a:lnTo>
                            <a:pt x="62" y="90"/>
                          </a:lnTo>
                          <a:lnTo>
                            <a:pt x="64" y="86"/>
                          </a:lnTo>
                          <a:lnTo>
                            <a:pt x="66" y="82"/>
                          </a:lnTo>
                          <a:lnTo>
                            <a:pt x="66" y="79"/>
                          </a:lnTo>
                          <a:lnTo>
                            <a:pt x="69" y="75"/>
                          </a:lnTo>
                          <a:lnTo>
                            <a:pt x="69" y="71"/>
                          </a:lnTo>
                          <a:lnTo>
                            <a:pt x="70" y="66"/>
                          </a:lnTo>
                          <a:lnTo>
                            <a:pt x="69" y="61"/>
                          </a:lnTo>
                          <a:lnTo>
                            <a:pt x="69" y="57"/>
                          </a:lnTo>
                          <a:lnTo>
                            <a:pt x="69" y="52"/>
                          </a:lnTo>
                          <a:lnTo>
                            <a:pt x="69" y="46"/>
                          </a:lnTo>
                          <a:lnTo>
                            <a:pt x="69" y="41"/>
                          </a:lnTo>
                          <a:lnTo>
                            <a:pt x="69" y="36"/>
                          </a:lnTo>
                          <a:lnTo>
                            <a:pt x="69" y="31"/>
                          </a:lnTo>
                          <a:lnTo>
                            <a:pt x="69" y="26"/>
                          </a:lnTo>
                          <a:lnTo>
                            <a:pt x="67" y="22"/>
                          </a:lnTo>
                          <a:lnTo>
                            <a:pt x="68" y="17"/>
                          </a:lnTo>
                          <a:lnTo>
                            <a:pt x="62" y="8"/>
                          </a:lnTo>
                          <a:lnTo>
                            <a:pt x="58" y="0"/>
                          </a:lnTo>
                          <a:lnTo>
                            <a:pt x="63" y="5"/>
                          </a:lnTo>
                          <a:lnTo>
                            <a:pt x="69" y="9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77" name="Freeform 321">
                      <a:extLst>
                        <a:ext uri="{FF2B5EF4-FFF2-40B4-BE49-F238E27FC236}">
                          <a16:creationId xmlns:a16="http://schemas.microsoft.com/office/drawing/2014/main" id="{5C635B7C-9A66-05F4-44F6-5D0768DE140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74" y="1799"/>
                      <a:ext cx="105" cy="110"/>
                    </a:xfrm>
                    <a:custGeom>
                      <a:avLst/>
                      <a:gdLst>
                        <a:gd name="T0" fmla="*/ 11 w 105"/>
                        <a:gd name="T1" fmla="*/ 18 h 110"/>
                        <a:gd name="T2" fmla="*/ 18 w 105"/>
                        <a:gd name="T3" fmla="*/ 17 h 110"/>
                        <a:gd name="T4" fmla="*/ 26 w 105"/>
                        <a:gd name="T5" fmla="*/ 16 h 110"/>
                        <a:gd name="T6" fmla="*/ 33 w 105"/>
                        <a:gd name="T7" fmla="*/ 14 h 110"/>
                        <a:gd name="T8" fmla="*/ 40 w 105"/>
                        <a:gd name="T9" fmla="*/ 12 h 110"/>
                        <a:gd name="T10" fmla="*/ 46 w 105"/>
                        <a:gd name="T11" fmla="*/ 9 h 110"/>
                        <a:gd name="T12" fmla="*/ 52 w 105"/>
                        <a:gd name="T13" fmla="*/ 8 h 110"/>
                        <a:gd name="T14" fmla="*/ 58 w 105"/>
                        <a:gd name="T15" fmla="*/ 6 h 110"/>
                        <a:gd name="T16" fmla="*/ 63 w 105"/>
                        <a:gd name="T17" fmla="*/ 4 h 110"/>
                        <a:gd name="T18" fmla="*/ 71 w 105"/>
                        <a:gd name="T19" fmla="*/ 2 h 110"/>
                        <a:gd name="T20" fmla="*/ 76 w 105"/>
                        <a:gd name="T21" fmla="*/ 1 h 110"/>
                        <a:gd name="T22" fmla="*/ 80 w 105"/>
                        <a:gd name="T23" fmla="*/ 0 h 110"/>
                        <a:gd name="T24" fmla="*/ 85 w 105"/>
                        <a:gd name="T25" fmla="*/ 1 h 110"/>
                        <a:gd name="T26" fmla="*/ 90 w 105"/>
                        <a:gd name="T27" fmla="*/ 3 h 110"/>
                        <a:gd name="T28" fmla="*/ 94 w 105"/>
                        <a:gd name="T29" fmla="*/ 7 h 110"/>
                        <a:gd name="T30" fmla="*/ 97 w 105"/>
                        <a:gd name="T31" fmla="*/ 11 h 110"/>
                        <a:gd name="T32" fmla="*/ 100 w 105"/>
                        <a:gd name="T33" fmla="*/ 17 h 110"/>
                        <a:gd name="T34" fmla="*/ 102 w 105"/>
                        <a:gd name="T35" fmla="*/ 22 h 110"/>
                        <a:gd name="T36" fmla="*/ 104 w 105"/>
                        <a:gd name="T37" fmla="*/ 30 h 110"/>
                        <a:gd name="T38" fmla="*/ 104 w 105"/>
                        <a:gd name="T39" fmla="*/ 38 h 110"/>
                        <a:gd name="T40" fmla="*/ 103 w 105"/>
                        <a:gd name="T41" fmla="*/ 45 h 110"/>
                        <a:gd name="T42" fmla="*/ 103 w 105"/>
                        <a:gd name="T43" fmla="*/ 54 h 110"/>
                        <a:gd name="T44" fmla="*/ 103 w 105"/>
                        <a:gd name="T45" fmla="*/ 62 h 110"/>
                        <a:gd name="T46" fmla="*/ 101 w 105"/>
                        <a:gd name="T47" fmla="*/ 69 h 110"/>
                        <a:gd name="T48" fmla="*/ 99 w 105"/>
                        <a:gd name="T49" fmla="*/ 77 h 110"/>
                        <a:gd name="T50" fmla="*/ 98 w 105"/>
                        <a:gd name="T51" fmla="*/ 82 h 110"/>
                        <a:gd name="T52" fmla="*/ 96 w 105"/>
                        <a:gd name="T53" fmla="*/ 86 h 110"/>
                        <a:gd name="T54" fmla="*/ 94 w 105"/>
                        <a:gd name="T55" fmla="*/ 91 h 110"/>
                        <a:gd name="T56" fmla="*/ 92 w 105"/>
                        <a:gd name="T57" fmla="*/ 95 h 110"/>
                        <a:gd name="T58" fmla="*/ 89 w 105"/>
                        <a:gd name="T59" fmla="*/ 99 h 110"/>
                        <a:gd name="T60" fmla="*/ 85 w 105"/>
                        <a:gd name="T61" fmla="*/ 102 h 110"/>
                        <a:gd name="T62" fmla="*/ 80 w 105"/>
                        <a:gd name="T63" fmla="*/ 105 h 110"/>
                        <a:gd name="T64" fmla="*/ 78 w 105"/>
                        <a:gd name="T65" fmla="*/ 107 h 110"/>
                        <a:gd name="T66" fmla="*/ 74 w 105"/>
                        <a:gd name="T67" fmla="*/ 108 h 110"/>
                        <a:gd name="T68" fmla="*/ 69 w 105"/>
                        <a:gd name="T69" fmla="*/ 109 h 110"/>
                        <a:gd name="T70" fmla="*/ 64 w 105"/>
                        <a:gd name="T71" fmla="*/ 109 h 110"/>
                        <a:gd name="T72" fmla="*/ 60 w 105"/>
                        <a:gd name="T73" fmla="*/ 109 h 110"/>
                        <a:gd name="T74" fmla="*/ 54 w 105"/>
                        <a:gd name="T75" fmla="*/ 107 h 110"/>
                        <a:gd name="T76" fmla="*/ 49 w 105"/>
                        <a:gd name="T77" fmla="*/ 105 h 110"/>
                        <a:gd name="T78" fmla="*/ 45 w 105"/>
                        <a:gd name="T79" fmla="*/ 103 h 110"/>
                        <a:gd name="T80" fmla="*/ 42 w 105"/>
                        <a:gd name="T81" fmla="*/ 100 h 110"/>
                        <a:gd name="T82" fmla="*/ 37 w 105"/>
                        <a:gd name="T83" fmla="*/ 97 h 110"/>
                        <a:gd name="T84" fmla="*/ 31 w 105"/>
                        <a:gd name="T85" fmla="*/ 93 h 110"/>
                        <a:gd name="T86" fmla="*/ 26 w 105"/>
                        <a:gd name="T87" fmla="*/ 91 h 110"/>
                        <a:gd name="T88" fmla="*/ 23 w 105"/>
                        <a:gd name="T89" fmla="*/ 90 h 110"/>
                        <a:gd name="T90" fmla="*/ 17 w 105"/>
                        <a:gd name="T91" fmla="*/ 90 h 110"/>
                        <a:gd name="T92" fmla="*/ 16 w 105"/>
                        <a:gd name="T93" fmla="*/ 85 h 110"/>
                        <a:gd name="T94" fmla="*/ 17 w 105"/>
                        <a:gd name="T95" fmla="*/ 79 h 110"/>
                        <a:gd name="T96" fmla="*/ 17 w 105"/>
                        <a:gd name="T97" fmla="*/ 74 h 110"/>
                        <a:gd name="T98" fmla="*/ 17 w 105"/>
                        <a:gd name="T99" fmla="*/ 69 h 110"/>
                        <a:gd name="T100" fmla="*/ 18 w 105"/>
                        <a:gd name="T101" fmla="*/ 64 h 110"/>
                        <a:gd name="T102" fmla="*/ 19 w 105"/>
                        <a:gd name="T103" fmla="*/ 56 h 110"/>
                        <a:gd name="T104" fmla="*/ 19 w 105"/>
                        <a:gd name="T105" fmla="*/ 50 h 110"/>
                        <a:gd name="T106" fmla="*/ 16 w 105"/>
                        <a:gd name="T107" fmla="*/ 46 h 110"/>
                        <a:gd name="T108" fmla="*/ 13 w 105"/>
                        <a:gd name="T109" fmla="*/ 42 h 110"/>
                        <a:gd name="T110" fmla="*/ 11 w 105"/>
                        <a:gd name="T111" fmla="*/ 37 h 110"/>
                        <a:gd name="T112" fmla="*/ 9 w 105"/>
                        <a:gd name="T113" fmla="*/ 33 h 110"/>
                        <a:gd name="T114" fmla="*/ 6 w 105"/>
                        <a:gd name="T115" fmla="*/ 30 h 110"/>
                        <a:gd name="T116" fmla="*/ 3 w 105"/>
                        <a:gd name="T117" fmla="*/ 27 h 110"/>
                        <a:gd name="T118" fmla="*/ 0 w 105"/>
                        <a:gd name="T119" fmla="*/ 19 h 110"/>
                        <a:gd name="T120" fmla="*/ 7 w 105"/>
                        <a:gd name="T121" fmla="*/ 19 h 110"/>
                        <a:gd name="T122" fmla="*/ 11 w 105"/>
                        <a:gd name="T123" fmla="*/ 18 h 1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</a:cxnLst>
                      <a:rect l="0" t="0" r="r" b="b"/>
                      <a:pathLst>
                        <a:path w="105" h="110">
                          <a:moveTo>
                            <a:pt x="11" y="18"/>
                          </a:moveTo>
                          <a:lnTo>
                            <a:pt x="18" y="17"/>
                          </a:lnTo>
                          <a:lnTo>
                            <a:pt x="26" y="16"/>
                          </a:lnTo>
                          <a:lnTo>
                            <a:pt x="33" y="14"/>
                          </a:lnTo>
                          <a:lnTo>
                            <a:pt x="40" y="12"/>
                          </a:lnTo>
                          <a:lnTo>
                            <a:pt x="46" y="9"/>
                          </a:lnTo>
                          <a:lnTo>
                            <a:pt x="52" y="8"/>
                          </a:lnTo>
                          <a:lnTo>
                            <a:pt x="58" y="6"/>
                          </a:lnTo>
                          <a:lnTo>
                            <a:pt x="63" y="4"/>
                          </a:lnTo>
                          <a:lnTo>
                            <a:pt x="71" y="2"/>
                          </a:lnTo>
                          <a:lnTo>
                            <a:pt x="76" y="1"/>
                          </a:lnTo>
                          <a:lnTo>
                            <a:pt x="80" y="0"/>
                          </a:lnTo>
                          <a:lnTo>
                            <a:pt x="85" y="1"/>
                          </a:lnTo>
                          <a:lnTo>
                            <a:pt x="90" y="3"/>
                          </a:lnTo>
                          <a:lnTo>
                            <a:pt x="94" y="7"/>
                          </a:lnTo>
                          <a:lnTo>
                            <a:pt x="97" y="11"/>
                          </a:lnTo>
                          <a:lnTo>
                            <a:pt x="100" y="17"/>
                          </a:lnTo>
                          <a:lnTo>
                            <a:pt x="102" y="22"/>
                          </a:lnTo>
                          <a:lnTo>
                            <a:pt x="104" y="30"/>
                          </a:lnTo>
                          <a:lnTo>
                            <a:pt x="104" y="38"/>
                          </a:lnTo>
                          <a:lnTo>
                            <a:pt x="103" y="45"/>
                          </a:lnTo>
                          <a:lnTo>
                            <a:pt x="103" y="54"/>
                          </a:lnTo>
                          <a:lnTo>
                            <a:pt x="103" y="62"/>
                          </a:lnTo>
                          <a:lnTo>
                            <a:pt x="101" y="69"/>
                          </a:lnTo>
                          <a:lnTo>
                            <a:pt x="99" y="77"/>
                          </a:lnTo>
                          <a:lnTo>
                            <a:pt x="98" y="82"/>
                          </a:lnTo>
                          <a:lnTo>
                            <a:pt x="96" y="86"/>
                          </a:lnTo>
                          <a:lnTo>
                            <a:pt x="94" y="91"/>
                          </a:lnTo>
                          <a:lnTo>
                            <a:pt x="92" y="95"/>
                          </a:lnTo>
                          <a:lnTo>
                            <a:pt x="89" y="99"/>
                          </a:lnTo>
                          <a:lnTo>
                            <a:pt x="85" y="102"/>
                          </a:lnTo>
                          <a:lnTo>
                            <a:pt x="80" y="105"/>
                          </a:lnTo>
                          <a:lnTo>
                            <a:pt x="78" y="107"/>
                          </a:lnTo>
                          <a:lnTo>
                            <a:pt x="74" y="108"/>
                          </a:lnTo>
                          <a:lnTo>
                            <a:pt x="69" y="109"/>
                          </a:lnTo>
                          <a:lnTo>
                            <a:pt x="64" y="109"/>
                          </a:lnTo>
                          <a:lnTo>
                            <a:pt x="60" y="109"/>
                          </a:lnTo>
                          <a:lnTo>
                            <a:pt x="54" y="107"/>
                          </a:lnTo>
                          <a:lnTo>
                            <a:pt x="49" y="105"/>
                          </a:lnTo>
                          <a:lnTo>
                            <a:pt x="45" y="103"/>
                          </a:lnTo>
                          <a:lnTo>
                            <a:pt x="42" y="100"/>
                          </a:lnTo>
                          <a:lnTo>
                            <a:pt x="37" y="97"/>
                          </a:lnTo>
                          <a:lnTo>
                            <a:pt x="31" y="93"/>
                          </a:lnTo>
                          <a:lnTo>
                            <a:pt x="26" y="91"/>
                          </a:lnTo>
                          <a:lnTo>
                            <a:pt x="23" y="90"/>
                          </a:lnTo>
                          <a:lnTo>
                            <a:pt x="17" y="90"/>
                          </a:lnTo>
                          <a:lnTo>
                            <a:pt x="16" y="85"/>
                          </a:lnTo>
                          <a:lnTo>
                            <a:pt x="17" y="79"/>
                          </a:lnTo>
                          <a:lnTo>
                            <a:pt x="17" y="74"/>
                          </a:lnTo>
                          <a:lnTo>
                            <a:pt x="17" y="69"/>
                          </a:lnTo>
                          <a:lnTo>
                            <a:pt x="18" y="64"/>
                          </a:lnTo>
                          <a:lnTo>
                            <a:pt x="19" y="56"/>
                          </a:lnTo>
                          <a:lnTo>
                            <a:pt x="19" y="50"/>
                          </a:lnTo>
                          <a:lnTo>
                            <a:pt x="16" y="46"/>
                          </a:lnTo>
                          <a:lnTo>
                            <a:pt x="13" y="42"/>
                          </a:lnTo>
                          <a:lnTo>
                            <a:pt x="11" y="37"/>
                          </a:lnTo>
                          <a:lnTo>
                            <a:pt x="9" y="33"/>
                          </a:lnTo>
                          <a:lnTo>
                            <a:pt x="6" y="30"/>
                          </a:lnTo>
                          <a:lnTo>
                            <a:pt x="3" y="27"/>
                          </a:lnTo>
                          <a:lnTo>
                            <a:pt x="0" y="19"/>
                          </a:lnTo>
                          <a:lnTo>
                            <a:pt x="7" y="19"/>
                          </a:lnTo>
                          <a:lnTo>
                            <a:pt x="11" y="18"/>
                          </a:lnTo>
                        </a:path>
                      </a:pathLst>
                    </a:custGeom>
                    <a:solidFill>
                      <a:srgbClr val="10206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78" name="Freeform 322">
                      <a:extLst>
                        <a:ext uri="{FF2B5EF4-FFF2-40B4-BE49-F238E27FC236}">
                          <a16:creationId xmlns:a16="http://schemas.microsoft.com/office/drawing/2014/main" id="{1287CB10-A77C-C6EC-CB8B-AC3B46EDAEB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74" y="1799"/>
                      <a:ext cx="97" cy="26"/>
                    </a:xfrm>
                    <a:custGeom>
                      <a:avLst/>
                      <a:gdLst>
                        <a:gd name="T0" fmla="*/ 96 w 97"/>
                        <a:gd name="T1" fmla="*/ 8 h 26"/>
                        <a:gd name="T2" fmla="*/ 86 w 97"/>
                        <a:gd name="T3" fmla="*/ 10 h 26"/>
                        <a:gd name="T4" fmla="*/ 78 w 97"/>
                        <a:gd name="T5" fmla="*/ 10 h 26"/>
                        <a:gd name="T6" fmla="*/ 72 w 97"/>
                        <a:gd name="T7" fmla="*/ 12 h 26"/>
                        <a:gd name="T8" fmla="*/ 60 w 97"/>
                        <a:gd name="T9" fmla="*/ 15 h 26"/>
                        <a:gd name="T10" fmla="*/ 49 w 97"/>
                        <a:gd name="T11" fmla="*/ 19 h 26"/>
                        <a:gd name="T12" fmla="*/ 39 w 97"/>
                        <a:gd name="T13" fmla="*/ 21 h 26"/>
                        <a:gd name="T14" fmla="*/ 29 w 97"/>
                        <a:gd name="T15" fmla="*/ 23 h 26"/>
                        <a:gd name="T16" fmla="*/ 22 w 97"/>
                        <a:gd name="T17" fmla="*/ 23 h 26"/>
                        <a:gd name="T18" fmla="*/ 14 w 97"/>
                        <a:gd name="T19" fmla="*/ 24 h 26"/>
                        <a:gd name="T20" fmla="*/ 9 w 97"/>
                        <a:gd name="T21" fmla="*/ 25 h 26"/>
                        <a:gd name="T22" fmla="*/ 5 w 97"/>
                        <a:gd name="T23" fmla="*/ 24 h 26"/>
                        <a:gd name="T24" fmla="*/ 3 w 97"/>
                        <a:gd name="T25" fmla="*/ 21 h 26"/>
                        <a:gd name="T26" fmla="*/ 0 w 97"/>
                        <a:gd name="T27" fmla="*/ 16 h 26"/>
                        <a:gd name="T28" fmla="*/ 6 w 97"/>
                        <a:gd name="T29" fmla="*/ 16 h 26"/>
                        <a:gd name="T30" fmla="*/ 11 w 97"/>
                        <a:gd name="T31" fmla="*/ 15 h 26"/>
                        <a:gd name="T32" fmla="*/ 18 w 97"/>
                        <a:gd name="T33" fmla="*/ 15 h 26"/>
                        <a:gd name="T34" fmla="*/ 25 w 97"/>
                        <a:gd name="T35" fmla="*/ 14 h 26"/>
                        <a:gd name="T36" fmla="*/ 32 w 97"/>
                        <a:gd name="T37" fmla="*/ 12 h 26"/>
                        <a:gd name="T38" fmla="*/ 40 w 97"/>
                        <a:gd name="T39" fmla="*/ 10 h 26"/>
                        <a:gd name="T40" fmla="*/ 48 w 97"/>
                        <a:gd name="T41" fmla="*/ 8 h 26"/>
                        <a:gd name="T42" fmla="*/ 56 w 97"/>
                        <a:gd name="T43" fmla="*/ 5 h 26"/>
                        <a:gd name="T44" fmla="*/ 63 w 97"/>
                        <a:gd name="T45" fmla="*/ 3 h 26"/>
                        <a:gd name="T46" fmla="*/ 72 w 97"/>
                        <a:gd name="T47" fmla="*/ 1 h 26"/>
                        <a:gd name="T48" fmla="*/ 75 w 97"/>
                        <a:gd name="T49" fmla="*/ 0 h 26"/>
                        <a:gd name="T50" fmla="*/ 80 w 97"/>
                        <a:gd name="T51" fmla="*/ 0 h 26"/>
                        <a:gd name="T52" fmla="*/ 83 w 97"/>
                        <a:gd name="T53" fmla="*/ 0 h 26"/>
                        <a:gd name="T54" fmla="*/ 85 w 97"/>
                        <a:gd name="T55" fmla="*/ 0 h 26"/>
                        <a:gd name="T56" fmla="*/ 88 w 97"/>
                        <a:gd name="T57" fmla="*/ 2 h 26"/>
                        <a:gd name="T58" fmla="*/ 90 w 97"/>
                        <a:gd name="T59" fmla="*/ 3 h 26"/>
                        <a:gd name="T60" fmla="*/ 93 w 97"/>
                        <a:gd name="T61" fmla="*/ 6 h 26"/>
                        <a:gd name="T62" fmla="*/ 96 w 97"/>
                        <a:gd name="T63" fmla="*/ 8 h 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</a:cxnLst>
                      <a:rect l="0" t="0" r="r" b="b"/>
                      <a:pathLst>
                        <a:path w="97" h="26">
                          <a:moveTo>
                            <a:pt x="96" y="8"/>
                          </a:moveTo>
                          <a:lnTo>
                            <a:pt x="86" y="10"/>
                          </a:lnTo>
                          <a:lnTo>
                            <a:pt x="78" y="10"/>
                          </a:lnTo>
                          <a:lnTo>
                            <a:pt x="72" y="12"/>
                          </a:lnTo>
                          <a:lnTo>
                            <a:pt x="60" y="15"/>
                          </a:lnTo>
                          <a:lnTo>
                            <a:pt x="49" y="19"/>
                          </a:lnTo>
                          <a:lnTo>
                            <a:pt x="39" y="21"/>
                          </a:lnTo>
                          <a:lnTo>
                            <a:pt x="29" y="23"/>
                          </a:lnTo>
                          <a:lnTo>
                            <a:pt x="22" y="23"/>
                          </a:lnTo>
                          <a:lnTo>
                            <a:pt x="14" y="24"/>
                          </a:lnTo>
                          <a:lnTo>
                            <a:pt x="9" y="25"/>
                          </a:lnTo>
                          <a:lnTo>
                            <a:pt x="5" y="24"/>
                          </a:lnTo>
                          <a:lnTo>
                            <a:pt x="3" y="21"/>
                          </a:lnTo>
                          <a:lnTo>
                            <a:pt x="0" y="16"/>
                          </a:lnTo>
                          <a:lnTo>
                            <a:pt x="6" y="16"/>
                          </a:lnTo>
                          <a:lnTo>
                            <a:pt x="11" y="15"/>
                          </a:lnTo>
                          <a:lnTo>
                            <a:pt x="18" y="15"/>
                          </a:lnTo>
                          <a:lnTo>
                            <a:pt x="25" y="14"/>
                          </a:lnTo>
                          <a:lnTo>
                            <a:pt x="32" y="12"/>
                          </a:lnTo>
                          <a:lnTo>
                            <a:pt x="40" y="10"/>
                          </a:lnTo>
                          <a:lnTo>
                            <a:pt x="48" y="8"/>
                          </a:lnTo>
                          <a:lnTo>
                            <a:pt x="56" y="5"/>
                          </a:lnTo>
                          <a:lnTo>
                            <a:pt x="63" y="3"/>
                          </a:lnTo>
                          <a:lnTo>
                            <a:pt x="72" y="1"/>
                          </a:lnTo>
                          <a:lnTo>
                            <a:pt x="75" y="0"/>
                          </a:lnTo>
                          <a:lnTo>
                            <a:pt x="80" y="0"/>
                          </a:lnTo>
                          <a:lnTo>
                            <a:pt x="83" y="0"/>
                          </a:lnTo>
                          <a:lnTo>
                            <a:pt x="85" y="0"/>
                          </a:lnTo>
                          <a:lnTo>
                            <a:pt x="88" y="2"/>
                          </a:lnTo>
                          <a:lnTo>
                            <a:pt x="90" y="3"/>
                          </a:lnTo>
                          <a:lnTo>
                            <a:pt x="93" y="6"/>
                          </a:lnTo>
                          <a:lnTo>
                            <a:pt x="96" y="8"/>
                          </a:lnTo>
                        </a:path>
                      </a:pathLst>
                    </a:custGeom>
                    <a:solidFill>
                      <a:srgbClr val="FFC0C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79" name="Freeform 323">
                      <a:extLst>
                        <a:ext uri="{FF2B5EF4-FFF2-40B4-BE49-F238E27FC236}">
                          <a16:creationId xmlns:a16="http://schemas.microsoft.com/office/drawing/2014/main" id="{C51169CE-3FB4-6A7B-EC5F-E09F82D2E10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83" y="1812"/>
                      <a:ext cx="96" cy="28"/>
                    </a:xfrm>
                    <a:custGeom>
                      <a:avLst/>
                      <a:gdLst>
                        <a:gd name="T0" fmla="*/ 88 w 96"/>
                        <a:gd name="T1" fmla="*/ 0 h 28"/>
                        <a:gd name="T2" fmla="*/ 77 w 96"/>
                        <a:gd name="T3" fmla="*/ 2 h 28"/>
                        <a:gd name="T4" fmla="*/ 67 w 96"/>
                        <a:gd name="T5" fmla="*/ 4 h 28"/>
                        <a:gd name="T6" fmla="*/ 50 w 96"/>
                        <a:gd name="T7" fmla="*/ 8 h 28"/>
                        <a:gd name="T8" fmla="*/ 37 w 96"/>
                        <a:gd name="T9" fmla="*/ 12 h 28"/>
                        <a:gd name="T10" fmla="*/ 28 w 96"/>
                        <a:gd name="T11" fmla="*/ 14 h 28"/>
                        <a:gd name="T12" fmla="*/ 22 w 96"/>
                        <a:gd name="T13" fmla="*/ 16 h 28"/>
                        <a:gd name="T14" fmla="*/ 12 w 96"/>
                        <a:gd name="T15" fmla="*/ 16 h 28"/>
                        <a:gd name="T16" fmla="*/ 6 w 96"/>
                        <a:gd name="T17" fmla="*/ 17 h 28"/>
                        <a:gd name="T18" fmla="*/ 0 w 96"/>
                        <a:gd name="T19" fmla="*/ 17 h 28"/>
                        <a:gd name="T20" fmla="*/ 1 w 96"/>
                        <a:gd name="T21" fmla="*/ 19 h 28"/>
                        <a:gd name="T22" fmla="*/ 3 w 96"/>
                        <a:gd name="T23" fmla="*/ 21 h 28"/>
                        <a:gd name="T24" fmla="*/ 6 w 96"/>
                        <a:gd name="T25" fmla="*/ 27 h 28"/>
                        <a:gd name="T26" fmla="*/ 14 w 96"/>
                        <a:gd name="T27" fmla="*/ 25 h 28"/>
                        <a:gd name="T28" fmla="*/ 25 w 96"/>
                        <a:gd name="T29" fmla="*/ 25 h 28"/>
                        <a:gd name="T30" fmla="*/ 39 w 96"/>
                        <a:gd name="T31" fmla="*/ 24 h 28"/>
                        <a:gd name="T32" fmla="*/ 55 w 96"/>
                        <a:gd name="T33" fmla="*/ 21 h 28"/>
                        <a:gd name="T34" fmla="*/ 66 w 96"/>
                        <a:gd name="T35" fmla="*/ 20 h 28"/>
                        <a:gd name="T36" fmla="*/ 76 w 96"/>
                        <a:gd name="T37" fmla="*/ 19 h 28"/>
                        <a:gd name="T38" fmla="*/ 84 w 96"/>
                        <a:gd name="T39" fmla="*/ 18 h 28"/>
                        <a:gd name="T40" fmla="*/ 95 w 96"/>
                        <a:gd name="T41" fmla="*/ 20 h 28"/>
                        <a:gd name="T42" fmla="*/ 95 w 96"/>
                        <a:gd name="T43" fmla="*/ 16 h 28"/>
                        <a:gd name="T44" fmla="*/ 94 w 96"/>
                        <a:gd name="T45" fmla="*/ 11 h 28"/>
                        <a:gd name="T46" fmla="*/ 93 w 96"/>
                        <a:gd name="T47" fmla="*/ 8 h 28"/>
                        <a:gd name="T48" fmla="*/ 91 w 96"/>
                        <a:gd name="T49" fmla="*/ 4 h 28"/>
                        <a:gd name="T50" fmla="*/ 88 w 96"/>
                        <a:gd name="T51" fmla="*/ 0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</a:cxnLst>
                      <a:rect l="0" t="0" r="r" b="b"/>
                      <a:pathLst>
                        <a:path w="96" h="28">
                          <a:moveTo>
                            <a:pt x="88" y="0"/>
                          </a:moveTo>
                          <a:lnTo>
                            <a:pt x="77" y="2"/>
                          </a:lnTo>
                          <a:lnTo>
                            <a:pt x="67" y="4"/>
                          </a:lnTo>
                          <a:lnTo>
                            <a:pt x="50" y="8"/>
                          </a:lnTo>
                          <a:lnTo>
                            <a:pt x="37" y="12"/>
                          </a:lnTo>
                          <a:lnTo>
                            <a:pt x="28" y="14"/>
                          </a:lnTo>
                          <a:lnTo>
                            <a:pt x="22" y="16"/>
                          </a:lnTo>
                          <a:lnTo>
                            <a:pt x="12" y="16"/>
                          </a:lnTo>
                          <a:lnTo>
                            <a:pt x="6" y="17"/>
                          </a:lnTo>
                          <a:lnTo>
                            <a:pt x="0" y="17"/>
                          </a:lnTo>
                          <a:lnTo>
                            <a:pt x="1" y="19"/>
                          </a:lnTo>
                          <a:lnTo>
                            <a:pt x="3" y="21"/>
                          </a:lnTo>
                          <a:lnTo>
                            <a:pt x="6" y="27"/>
                          </a:lnTo>
                          <a:lnTo>
                            <a:pt x="14" y="25"/>
                          </a:lnTo>
                          <a:lnTo>
                            <a:pt x="25" y="25"/>
                          </a:lnTo>
                          <a:lnTo>
                            <a:pt x="39" y="24"/>
                          </a:lnTo>
                          <a:lnTo>
                            <a:pt x="55" y="21"/>
                          </a:lnTo>
                          <a:lnTo>
                            <a:pt x="66" y="20"/>
                          </a:lnTo>
                          <a:lnTo>
                            <a:pt x="76" y="19"/>
                          </a:lnTo>
                          <a:lnTo>
                            <a:pt x="84" y="18"/>
                          </a:lnTo>
                          <a:lnTo>
                            <a:pt x="95" y="20"/>
                          </a:lnTo>
                          <a:lnTo>
                            <a:pt x="95" y="16"/>
                          </a:lnTo>
                          <a:lnTo>
                            <a:pt x="94" y="11"/>
                          </a:lnTo>
                          <a:lnTo>
                            <a:pt x="93" y="8"/>
                          </a:lnTo>
                          <a:lnTo>
                            <a:pt x="91" y="4"/>
                          </a:lnTo>
                          <a:lnTo>
                            <a:pt x="88" y="0"/>
                          </a:lnTo>
                        </a:path>
                      </a:pathLst>
                    </a:custGeom>
                    <a:solidFill>
                      <a:srgbClr val="FFA0C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80" name="Freeform 324">
                      <a:extLst>
                        <a:ext uri="{FF2B5EF4-FFF2-40B4-BE49-F238E27FC236}">
                          <a16:creationId xmlns:a16="http://schemas.microsoft.com/office/drawing/2014/main" id="{147E0047-8C5D-3725-259D-7D58746A555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91" y="1839"/>
                      <a:ext cx="88" cy="24"/>
                    </a:xfrm>
                    <a:custGeom>
                      <a:avLst/>
                      <a:gdLst>
                        <a:gd name="T0" fmla="*/ 87 w 88"/>
                        <a:gd name="T1" fmla="*/ 2 h 24"/>
                        <a:gd name="T2" fmla="*/ 81 w 88"/>
                        <a:gd name="T3" fmla="*/ 2 h 24"/>
                        <a:gd name="T4" fmla="*/ 75 w 88"/>
                        <a:gd name="T5" fmla="*/ 0 h 24"/>
                        <a:gd name="T6" fmla="*/ 67 w 88"/>
                        <a:gd name="T7" fmla="*/ 1 h 24"/>
                        <a:gd name="T8" fmla="*/ 62 w 88"/>
                        <a:gd name="T9" fmla="*/ 1 h 24"/>
                        <a:gd name="T10" fmla="*/ 55 w 88"/>
                        <a:gd name="T11" fmla="*/ 2 h 24"/>
                        <a:gd name="T12" fmla="*/ 46 w 88"/>
                        <a:gd name="T13" fmla="*/ 3 h 24"/>
                        <a:gd name="T14" fmla="*/ 36 w 88"/>
                        <a:gd name="T15" fmla="*/ 4 h 24"/>
                        <a:gd name="T16" fmla="*/ 27 w 88"/>
                        <a:gd name="T17" fmla="*/ 5 h 24"/>
                        <a:gd name="T18" fmla="*/ 14 w 88"/>
                        <a:gd name="T19" fmla="*/ 6 h 24"/>
                        <a:gd name="T20" fmla="*/ 5 w 88"/>
                        <a:gd name="T21" fmla="*/ 6 h 24"/>
                        <a:gd name="T22" fmla="*/ 0 w 88"/>
                        <a:gd name="T23" fmla="*/ 7 h 24"/>
                        <a:gd name="T24" fmla="*/ 3 w 88"/>
                        <a:gd name="T25" fmla="*/ 10 h 24"/>
                        <a:gd name="T26" fmla="*/ 3 w 88"/>
                        <a:gd name="T27" fmla="*/ 18 h 24"/>
                        <a:gd name="T28" fmla="*/ 14 w 88"/>
                        <a:gd name="T29" fmla="*/ 18 h 24"/>
                        <a:gd name="T30" fmla="*/ 23 w 88"/>
                        <a:gd name="T31" fmla="*/ 18 h 24"/>
                        <a:gd name="T32" fmla="*/ 36 w 88"/>
                        <a:gd name="T33" fmla="*/ 19 h 24"/>
                        <a:gd name="T34" fmla="*/ 47 w 88"/>
                        <a:gd name="T35" fmla="*/ 20 h 24"/>
                        <a:gd name="T36" fmla="*/ 57 w 88"/>
                        <a:gd name="T37" fmla="*/ 20 h 24"/>
                        <a:gd name="T38" fmla="*/ 66 w 88"/>
                        <a:gd name="T39" fmla="*/ 21 h 24"/>
                        <a:gd name="T40" fmla="*/ 77 w 88"/>
                        <a:gd name="T41" fmla="*/ 22 h 24"/>
                        <a:gd name="T42" fmla="*/ 85 w 88"/>
                        <a:gd name="T43" fmla="*/ 23 h 24"/>
                        <a:gd name="T44" fmla="*/ 86 w 88"/>
                        <a:gd name="T45" fmla="*/ 11 h 24"/>
                        <a:gd name="T46" fmla="*/ 86 w 88"/>
                        <a:gd name="T47" fmla="*/ 7 h 24"/>
                        <a:gd name="T48" fmla="*/ 87 w 88"/>
                        <a:gd name="T49" fmla="*/ 2 h 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88" h="24">
                          <a:moveTo>
                            <a:pt x="87" y="2"/>
                          </a:moveTo>
                          <a:lnTo>
                            <a:pt x="81" y="2"/>
                          </a:lnTo>
                          <a:lnTo>
                            <a:pt x="75" y="0"/>
                          </a:lnTo>
                          <a:lnTo>
                            <a:pt x="67" y="1"/>
                          </a:lnTo>
                          <a:lnTo>
                            <a:pt x="62" y="1"/>
                          </a:lnTo>
                          <a:lnTo>
                            <a:pt x="55" y="2"/>
                          </a:lnTo>
                          <a:lnTo>
                            <a:pt x="46" y="3"/>
                          </a:lnTo>
                          <a:lnTo>
                            <a:pt x="36" y="4"/>
                          </a:lnTo>
                          <a:lnTo>
                            <a:pt x="27" y="5"/>
                          </a:lnTo>
                          <a:lnTo>
                            <a:pt x="14" y="6"/>
                          </a:lnTo>
                          <a:lnTo>
                            <a:pt x="5" y="6"/>
                          </a:lnTo>
                          <a:lnTo>
                            <a:pt x="0" y="7"/>
                          </a:lnTo>
                          <a:lnTo>
                            <a:pt x="3" y="10"/>
                          </a:lnTo>
                          <a:lnTo>
                            <a:pt x="3" y="18"/>
                          </a:lnTo>
                          <a:lnTo>
                            <a:pt x="14" y="18"/>
                          </a:lnTo>
                          <a:lnTo>
                            <a:pt x="23" y="18"/>
                          </a:lnTo>
                          <a:lnTo>
                            <a:pt x="36" y="19"/>
                          </a:lnTo>
                          <a:lnTo>
                            <a:pt x="47" y="20"/>
                          </a:lnTo>
                          <a:lnTo>
                            <a:pt x="57" y="20"/>
                          </a:lnTo>
                          <a:lnTo>
                            <a:pt x="66" y="21"/>
                          </a:lnTo>
                          <a:lnTo>
                            <a:pt x="77" y="22"/>
                          </a:lnTo>
                          <a:lnTo>
                            <a:pt x="85" y="23"/>
                          </a:lnTo>
                          <a:lnTo>
                            <a:pt x="86" y="11"/>
                          </a:lnTo>
                          <a:lnTo>
                            <a:pt x="86" y="7"/>
                          </a:lnTo>
                          <a:lnTo>
                            <a:pt x="87" y="2"/>
                          </a:lnTo>
                        </a:path>
                      </a:pathLst>
                    </a:custGeom>
                    <a:solidFill>
                      <a:srgbClr val="FFA0A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81" name="Freeform 325">
                      <a:extLst>
                        <a:ext uri="{FF2B5EF4-FFF2-40B4-BE49-F238E27FC236}">
                          <a16:creationId xmlns:a16="http://schemas.microsoft.com/office/drawing/2014/main" id="{EFE44230-CAEB-7B90-FCF5-93137D3D252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92" y="1865"/>
                      <a:ext cx="84" cy="19"/>
                    </a:xfrm>
                    <a:custGeom>
                      <a:avLst/>
                      <a:gdLst>
                        <a:gd name="T0" fmla="*/ 83 w 84"/>
                        <a:gd name="T1" fmla="*/ 6 h 19"/>
                        <a:gd name="T2" fmla="*/ 76 w 84"/>
                        <a:gd name="T3" fmla="*/ 5 h 19"/>
                        <a:gd name="T4" fmla="*/ 68 w 84"/>
                        <a:gd name="T5" fmla="*/ 4 h 19"/>
                        <a:gd name="T6" fmla="*/ 56 w 84"/>
                        <a:gd name="T7" fmla="*/ 2 h 19"/>
                        <a:gd name="T8" fmla="*/ 40 w 84"/>
                        <a:gd name="T9" fmla="*/ 2 h 19"/>
                        <a:gd name="T10" fmla="*/ 25 w 84"/>
                        <a:gd name="T11" fmla="*/ 2 h 19"/>
                        <a:gd name="T12" fmla="*/ 8 w 84"/>
                        <a:gd name="T13" fmla="*/ 1 h 19"/>
                        <a:gd name="T14" fmla="*/ 2 w 84"/>
                        <a:gd name="T15" fmla="*/ 0 h 19"/>
                        <a:gd name="T16" fmla="*/ 1 w 84"/>
                        <a:gd name="T17" fmla="*/ 4 h 19"/>
                        <a:gd name="T18" fmla="*/ 0 w 84"/>
                        <a:gd name="T19" fmla="*/ 8 h 19"/>
                        <a:gd name="T20" fmla="*/ 15 w 84"/>
                        <a:gd name="T21" fmla="*/ 9 h 19"/>
                        <a:gd name="T22" fmla="*/ 32 w 84"/>
                        <a:gd name="T23" fmla="*/ 11 h 19"/>
                        <a:gd name="T24" fmla="*/ 42 w 84"/>
                        <a:gd name="T25" fmla="*/ 13 h 19"/>
                        <a:gd name="T26" fmla="*/ 53 w 84"/>
                        <a:gd name="T27" fmla="*/ 14 h 19"/>
                        <a:gd name="T28" fmla="*/ 62 w 84"/>
                        <a:gd name="T29" fmla="*/ 16 h 19"/>
                        <a:gd name="T30" fmla="*/ 69 w 84"/>
                        <a:gd name="T31" fmla="*/ 17 h 19"/>
                        <a:gd name="T32" fmla="*/ 75 w 84"/>
                        <a:gd name="T33" fmla="*/ 18 h 19"/>
                        <a:gd name="T34" fmla="*/ 78 w 84"/>
                        <a:gd name="T35" fmla="*/ 18 h 19"/>
                        <a:gd name="T36" fmla="*/ 80 w 84"/>
                        <a:gd name="T37" fmla="*/ 15 h 19"/>
                        <a:gd name="T38" fmla="*/ 81 w 84"/>
                        <a:gd name="T39" fmla="*/ 11 h 19"/>
                        <a:gd name="T40" fmla="*/ 83 w 84"/>
                        <a:gd name="T41" fmla="*/ 6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84" h="19">
                          <a:moveTo>
                            <a:pt x="83" y="6"/>
                          </a:moveTo>
                          <a:lnTo>
                            <a:pt x="76" y="5"/>
                          </a:lnTo>
                          <a:lnTo>
                            <a:pt x="68" y="4"/>
                          </a:lnTo>
                          <a:lnTo>
                            <a:pt x="56" y="2"/>
                          </a:lnTo>
                          <a:lnTo>
                            <a:pt x="40" y="2"/>
                          </a:lnTo>
                          <a:lnTo>
                            <a:pt x="25" y="2"/>
                          </a:lnTo>
                          <a:lnTo>
                            <a:pt x="8" y="1"/>
                          </a:lnTo>
                          <a:lnTo>
                            <a:pt x="2" y="0"/>
                          </a:lnTo>
                          <a:lnTo>
                            <a:pt x="1" y="4"/>
                          </a:lnTo>
                          <a:lnTo>
                            <a:pt x="0" y="8"/>
                          </a:lnTo>
                          <a:lnTo>
                            <a:pt x="15" y="9"/>
                          </a:lnTo>
                          <a:lnTo>
                            <a:pt x="32" y="11"/>
                          </a:lnTo>
                          <a:lnTo>
                            <a:pt x="42" y="13"/>
                          </a:lnTo>
                          <a:lnTo>
                            <a:pt x="53" y="14"/>
                          </a:lnTo>
                          <a:lnTo>
                            <a:pt x="62" y="16"/>
                          </a:lnTo>
                          <a:lnTo>
                            <a:pt x="69" y="17"/>
                          </a:lnTo>
                          <a:lnTo>
                            <a:pt x="75" y="18"/>
                          </a:lnTo>
                          <a:lnTo>
                            <a:pt x="78" y="18"/>
                          </a:lnTo>
                          <a:lnTo>
                            <a:pt x="80" y="15"/>
                          </a:lnTo>
                          <a:lnTo>
                            <a:pt x="81" y="11"/>
                          </a:lnTo>
                          <a:lnTo>
                            <a:pt x="83" y="6"/>
                          </a:lnTo>
                        </a:path>
                      </a:pathLst>
                    </a:custGeom>
                    <a:solidFill>
                      <a:srgbClr val="FFA0A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82" name="Freeform 326">
                      <a:extLst>
                        <a:ext uri="{FF2B5EF4-FFF2-40B4-BE49-F238E27FC236}">
                          <a16:creationId xmlns:a16="http://schemas.microsoft.com/office/drawing/2014/main" id="{8C5B37EB-6EA7-93B9-A7E9-C54B8AB0BDA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91" y="1879"/>
                      <a:ext cx="78" cy="24"/>
                    </a:xfrm>
                    <a:custGeom>
                      <a:avLst/>
                      <a:gdLst>
                        <a:gd name="T0" fmla="*/ 77 w 78"/>
                        <a:gd name="T1" fmla="*/ 11 h 24"/>
                        <a:gd name="T2" fmla="*/ 71 w 78"/>
                        <a:gd name="T3" fmla="*/ 11 h 24"/>
                        <a:gd name="T4" fmla="*/ 66 w 78"/>
                        <a:gd name="T5" fmla="*/ 10 h 24"/>
                        <a:gd name="T6" fmla="*/ 58 w 78"/>
                        <a:gd name="T7" fmla="*/ 8 h 24"/>
                        <a:gd name="T8" fmla="*/ 49 w 78"/>
                        <a:gd name="T9" fmla="*/ 6 h 24"/>
                        <a:gd name="T10" fmla="*/ 40 w 78"/>
                        <a:gd name="T11" fmla="*/ 6 h 24"/>
                        <a:gd name="T12" fmla="*/ 32 w 78"/>
                        <a:gd name="T13" fmla="*/ 4 h 24"/>
                        <a:gd name="T14" fmla="*/ 23 w 78"/>
                        <a:gd name="T15" fmla="*/ 3 h 24"/>
                        <a:gd name="T16" fmla="*/ 14 w 78"/>
                        <a:gd name="T17" fmla="*/ 2 h 24"/>
                        <a:gd name="T18" fmla="*/ 5 w 78"/>
                        <a:gd name="T19" fmla="*/ 0 h 24"/>
                        <a:gd name="T20" fmla="*/ 1 w 78"/>
                        <a:gd name="T21" fmla="*/ 0 h 24"/>
                        <a:gd name="T22" fmla="*/ 0 w 78"/>
                        <a:gd name="T23" fmla="*/ 4 h 24"/>
                        <a:gd name="T24" fmla="*/ 0 w 78"/>
                        <a:gd name="T25" fmla="*/ 6 h 24"/>
                        <a:gd name="T26" fmla="*/ 6 w 78"/>
                        <a:gd name="T27" fmla="*/ 7 h 24"/>
                        <a:gd name="T28" fmla="*/ 15 w 78"/>
                        <a:gd name="T29" fmla="*/ 8 h 24"/>
                        <a:gd name="T30" fmla="*/ 19 w 78"/>
                        <a:gd name="T31" fmla="*/ 9 h 24"/>
                        <a:gd name="T32" fmla="*/ 27 w 78"/>
                        <a:gd name="T33" fmla="*/ 10 h 24"/>
                        <a:gd name="T34" fmla="*/ 34 w 78"/>
                        <a:gd name="T35" fmla="*/ 13 h 24"/>
                        <a:gd name="T36" fmla="*/ 41 w 78"/>
                        <a:gd name="T37" fmla="*/ 15 h 24"/>
                        <a:gd name="T38" fmla="*/ 47 w 78"/>
                        <a:gd name="T39" fmla="*/ 17 h 24"/>
                        <a:gd name="T40" fmla="*/ 55 w 78"/>
                        <a:gd name="T41" fmla="*/ 20 h 24"/>
                        <a:gd name="T42" fmla="*/ 61 w 78"/>
                        <a:gd name="T43" fmla="*/ 21 h 24"/>
                        <a:gd name="T44" fmla="*/ 67 w 78"/>
                        <a:gd name="T45" fmla="*/ 23 h 24"/>
                        <a:gd name="T46" fmla="*/ 69 w 78"/>
                        <a:gd name="T47" fmla="*/ 21 h 24"/>
                        <a:gd name="T48" fmla="*/ 71 w 78"/>
                        <a:gd name="T49" fmla="*/ 20 h 24"/>
                        <a:gd name="T50" fmla="*/ 72 w 78"/>
                        <a:gd name="T51" fmla="*/ 18 h 24"/>
                        <a:gd name="T52" fmla="*/ 74 w 78"/>
                        <a:gd name="T53" fmla="*/ 16 h 24"/>
                        <a:gd name="T54" fmla="*/ 75 w 78"/>
                        <a:gd name="T55" fmla="*/ 14 h 24"/>
                        <a:gd name="T56" fmla="*/ 77 w 78"/>
                        <a:gd name="T57" fmla="*/ 11 h 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78" h="24">
                          <a:moveTo>
                            <a:pt x="77" y="11"/>
                          </a:moveTo>
                          <a:lnTo>
                            <a:pt x="71" y="11"/>
                          </a:lnTo>
                          <a:lnTo>
                            <a:pt x="66" y="10"/>
                          </a:lnTo>
                          <a:lnTo>
                            <a:pt x="58" y="8"/>
                          </a:lnTo>
                          <a:lnTo>
                            <a:pt x="49" y="6"/>
                          </a:lnTo>
                          <a:lnTo>
                            <a:pt x="40" y="6"/>
                          </a:lnTo>
                          <a:lnTo>
                            <a:pt x="32" y="4"/>
                          </a:lnTo>
                          <a:lnTo>
                            <a:pt x="23" y="3"/>
                          </a:lnTo>
                          <a:lnTo>
                            <a:pt x="14" y="2"/>
                          </a:lnTo>
                          <a:lnTo>
                            <a:pt x="5" y="0"/>
                          </a:lnTo>
                          <a:lnTo>
                            <a:pt x="1" y="0"/>
                          </a:lnTo>
                          <a:lnTo>
                            <a:pt x="0" y="4"/>
                          </a:lnTo>
                          <a:lnTo>
                            <a:pt x="0" y="6"/>
                          </a:lnTo>
                          <a:lnTo>
                            <a:pt x="6" y="7"/>
                          </a:lnTo>
                          <a:lnTo>
                            <a:pt x="15" y="8"/>
                          </a:lnTo>
                          <a:lnTo>
                            <a:pt x="19" y="9"/>
                          </a:lnTo>
                          <a:lnTo>
                            <a:pt x="27" y="10"/>
                          </a:lnTo>
                          <a:lnTo>
                            <a:pt x="34" y="13"/>
                          </a:lnTo>
                          <a:lnTo>
                            <a:pt x="41" y="15"/>
                          </a:lnTo>
                          <a:lnTo>
                            <a:pt x="47" y="17"/>
                          </a:lnTo>
                          <a:lnTo>
                            <a:pt x="55" y="20"/>
                          </a:lnTo>
                          <a:lnTo>
                            <a:pt x="61" y="21"/>
                          </a:lnTo>
                          <a:lnTo>
                            <a:pt x="67" y="23"/>
                          </a:lnTo>
                          <a:lnTo>
                            <a:pt x="69" y="21"/>
                          </a:lnTo>
                          <a:lnTo>
                            <a:pt x="71" y="20"/>
                          </a:lnTo>
                          <a:lnTo>
                            <a:pt x="72" y="18"/>
                          </a:lnTo>
                          <a:lnTo>
                            <a:pt x="74" y="16"/>
                          </a:lnTo>
                          <a:lnTo>
                            <a:pt x="75" y="14"/>
                          </a:lnTo>
                          <a:lnTo>
                            <a:pt x="77" y="11"/>
                          </a:lnTo>
                        </a:path>
                      </a:pathLst>
                    </a:custGeom>
                    <a:solidFill>
                      <a:srgbClr val="FF80A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83" name="Freeform 327">
                      <a:extLst>
                        <a:ext uri="{FF2B5EF4-FFF2-40B4-BE49-F238E27FC236}">
                          <a16:creationId xmlns:a16="http://schemas.microsoft.com/office/drawing/2014/main" id="{7037CD03-A517-EA43-ACFC-304DAA25BFF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91" y="1890"/>
                      <a:ext cx="62" cy="19"/>
                    </a:xfrm>
                    <a:custGeom>
                      <a:avLst/>
                      <a:gdLst>
                        <a:gd name="T0" fmla="*/ 61 w 62"/>
                        <a:gd name="T1" fmla="*/ 15 h 19"/>
                        <a:gd name="T2" fmla="*/ 55 w 62"/>
                        <a:gd name="T3" fmla="*/ 14 h 19"/>
                        <a:gd name="T4" fmla="*/ 50 w 62"/>
                        <a:gd name="T5" fmla="*/ 13 h 19"/>
                        <a:gd name="T6" fmla="*/ 44 w 62"/>
                        <a:gd name="T7" fmla="*/ 10 h 19"/>
                        <a:gd name="T8" fmla="*/ 38 w 62"/>
                        <a:gd name="T9" fmla="*/ 8 h 19"/>
                        <a:gd name="T10" fmla="*/ 32 w 62"/>
                        <a:gd name="T11" fmla="*/ 6 h 19"/>
                        <a:gd name="T12" fmla="*/ 25 w 62"/>
                        <a:gd name="T13" fmla="*/ 4 h 19"/>
                        <a:gd name="T14" fmla="*/ 20 w 62"/>
                        <a:gd name="T15" fmla="*/ 3 h 19"/>
                        <a:gd name="T16" fmla="*/ 14 w 62"/>
                        <a:gd name="T17" fmla="*/ 2 h 19"/>
                        <a:gd name="T18" fmla="*/ 6 w 62"/>
                        <a:gd name="T19" fmla="*/ 1 h 19"/>
                        <a:gd name="T20" fmla="*/ 3 w 62"/>
                        <a:gd name="T21" fmla="*/ 1 h 19"/>
                        <a:gd name="T22" fmla="*/ 0 w 62"/>
                        <a:gd name="T23" fmla="*/ 0 h 19"/>
                        <a:gd name="T24" fmla="*/ 1 w 62"/>
                        <a:gd name="T25" fmla="*/ 3 h 19"/>
                        <a:gd name="T26" fmla="*/ 4 w 62"/>
                        <a:gd name="T27" fmla="*/ 3 h 19"/>
                        <a:gd name="T28" fmla="*/ 7 w 62"/>
                        <a:gd name="T29" fmla="*/ 3 h 19"/>
                        <a:gd name="T30" fmla="*/ 11 w 62"/>
                        <a:gd name="T31" fmla="*/ 4 h 19"/>
                        <a:gd name="T32" fmla="*/ 14 w 62"/>
                        <a:gd name="T33" fmla="*/ 5 h 19"/>
                        <a:gd name="T34" fmla="*/ 17 w 62"/>
                        <a:gd name="T35" fmla="*/ 7 h 19"/>
                        <a:gd name="T36" fmla="*/ 20 w 62"/>
                        <a:gd name="T37" fmla="*/ 8 h 19"/>
                        <a:gd name="T38" fmla="*/ 23 w 62"/>
                        <a:gd name="T39" fmla="*/ 11 h 19"/>
                        <a:gd name="T40" fmla="*/ 25 w 62"/>
                        <a:gd name="T41" fmla="*/ 12 h 19"/>
                        <a:gd name="T42" fmla="*/ 28 w 62"/>
                        <a:gd name="T43" fmla="*/ 13 h 19"/>
                        <a:gd name="T44" fmla="*/ 32 w 62"/>
                        <a:gd name="T45" fmla="*/ 15 h 19"/>
                        <a:gd name="T46" fmla="*/ 36 w 62"/>
                        <a:gd name="T47" fmla="*/ 17 h 19"/>
                        <a:gd name="T48" fmla="*/ 41 w 62"/>
                        <a:gd name="T49" fmla="*/ 18 h 19"/>
                        <a:gd name="T50" fmla="*/ 45 w 62"/>
                        <a:gd name="T51" fmla="*/ 18 h 19"/>
                        <a:gd name="T52" fmla="*/ 47 w 62"/>
                        <a:gd name="T53" fmla="*/ 18 h 19"/>
                        <a:gd name="T54" fmla="*/ 56 w 62"/>
                        <a:gd name="T55" fmla="*/ 17 h 19"/>
                        <a:gd name="T56" fmla="*/ 59 w 62"/>
                        <a:gd name="T57" fmla="*/ 17 h 19"/>
                        <a:gd name="T58" fmla="*/ 61 w 62"/>
                        <a:gd name="T59" fmla="*/ 15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62" h="19">
                          <a:moveTo>
                            <a:pt x="61" y="15"/>
                          </a:moveTo>
                          <a:lnTo>
                            <a:pt x="55" y="14"/>
                          </a:lnTo>
                          <a:lnTo>
                            <a:pt x="50" y="13"/>
                          </a:lnTo>
                          <a:lnTo>
                            <a:pt x="44" y="10"/>
                          </a:lnTo>
                          <a:lnTo>
                            <a:pt x="38" y="8"/>
                          </a:lnTo>
                          <a:lnTo>
                            <a:pt x="32" y="6"/>
                          </a:lnTo>
                          <a:lnTo>
                            <a:pt x="25" y="4"/>
                          </a:lnTo>
                          <a:lnTo>
                            <a:pt x="20" y="3"/>
                          </a:lnTo>
                          <a:lnTo>
                            <a:pt x="14" y="2"/>
                          </a:lnTo>
                          <a:lnTo>
                            <a:pt x="6" y="1"/>
                          </a:lnTo>
                          <a:lnTo>
                            <a:pt x="3" y="1"/>
                          </a:lnTo>
                          <a:lnTo>
                            <a:pt x="0" y="0"/>
                          </a:lnTo>
                          <a:lnTo>
                            <a:pt x="1" y="3"/>
                          </a:lnTo>
                          <a:lnTo>
                            <a:pt x="4" y="3"/>
                          </a:lnTo>
                          <a:lnTo>
                            <a:pt x="7" y="3"/>
                          </a:lnTo>
                          <a:lnTo>
                            <a:pt x="11" y="4"/>
                          </a:lnTo>
                          <a:lnTo>
                            <a:pt x="14" y="5"/>
                          </a:lnTo>
                          <a:lnTo>
                            <a:pt x="17" y="7"/>
                          </a:lnTo>
                          <a:lnTo>
                            <a:pt x="20" y="8"/>
                          </a:lnTo>
                          <a:lnTo>
                            <a:pt x="23" y="11"/>
                          </a:lnTo>
                          <a:lnTo>
                            <a:pt x="25" y="12"/>
                          </a:lnTo>
                          <a:lnTo>
                            <a:pt x="28" y="13"/>
                          </a:lnTo>
                          <a:lnTo>
                            <a:pt x="32" y="15"/>
                          </a:lnTo>
                          <a:lnTo>
                            <a:pt x="36" y="17"/>
                          </a:lnTo>
                          <a:lnTo>
                            <a:pt x="41" y="18"/>
                          </a:lnTo>
                          <a:lnTo>
                            <a:pt x="45" y="18"/>
                          </a:lnTo>
                          <a:lnTo>
                            <a:pt x="47" y="18"/>
                          </a:lnTo>
                          <a:lnTo>
                            <a:pt x="56" y="17"/>
                          </a:lnTo>
                          <a:lnTo>
                            <a:pt x="59" y="17"/>
                          </a:lnTo>
                          <a:lnTo>
                            <a:pt x="61" y="15"/>
                          </a:lnTo>
                        </a:path>
                      </a:pathLst>
                    </a:custGeom>
                    <a:solidFill>
                      <a:srgbClr val="FF6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45395" name="Group 339">
                      <a:extLst>
                        <a:ext uri="{FF2B5EF4-FFF2-40B4-BE49-F238E27FC236}">
                          <a16:creationId xmlns:a16="http://schemas.microsoft.com/office/drawing/2014/main" id="{B0A60977-F2DF-CDFF-E4C4-A2C9630A914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57" y="1716"/>
                      <a:ext cx="77" cy="101"/>
                      <a:chOff x="2657" y="1716"/>
                      <a:chExt cx="77" cy="101"/>
                    </a:xfrm>
                  </p:grpSpPr>
                  <p:sp>
                    <p:nvSpPr>
                      <p:cNvPr id="45384" name="Freeform 328">
                        <a:extLst>
                          <a:ext uri="{FF2B5EF4-FFF2-40B4-BE49-F238E27FC236}">
                            <a16:creationId xmlns:a16="http://schemas.microsoft.com/office/drawing/2014/main" id="{8EF82BCC-A60E-D9FA-2606-DCB1B59AC3B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57" y="1716"/>
                        <a:ext cx="76" cy="93"/>
                      </a:xfrm>
                      <a:custGeom>
                        <a:avLst/>
                        <a:gdLst>
                          <a:gd name="T0" fmla="*/ 33 w 76"/>
                          <a:gd name="T1" fmla="*/ 91 h 93"/>
                          <a:gd name="T2" fmla="*/ 21 w 76"/>
                          <a:gd name="T3" fmla="*/ 92 h 93"/>
                          <a:gd name="T4" fmla="*/ 21 w 76"/>
                          <a:gd name="T5" fmla="*/ 86 h 93"/>
                          <a:gd name="T6" fmla="*/ 23 w 76"/>
                          <a:gd name="T7" fmla="*/ 81 h 93"/>
                          <a:gd name="T8" fmla="*/ 24 w 76"/>
                          <a:gd name="T9" fmla="*/ 76 h 93"/>
                          <a:gd name="T10" fmla="*/ 27 w 76"/>
                          <a:gd name="T11" fmla="*/ 72 h 93"/>
                          <a:gd name="T12" fmla="*/ 29 w 76"/>
                          <a:gd name="T13" fmla="*/ 69 h 93"/>
                          <a:gd name="T14" fmla="*/ 32 w 76"/>
                          <a:gd name="T15" fmla="*/ 64 h 93"/>
                          <a:gd name="T16" fmla="*/ 35 w 76"/>
                          <a:gd name="T17" fmla="*/ 60 h 93"/>
                          <a:gd name="T18" fmla="*/ 39 w 76"/>
                          <a:gd name="T19" fmla="*/ 56 h 93"/>
                          <a:gd name="T20" fmla="*/ 40 w 76"/>
                          <a:gd name="T21" fmla="*/ 53 h 93"/>
                          <a:gd name="T22" fmla="*/ 40 w 76"/>
                          <a:gd name="T23" fmla="*/ 48 h 93"/>
                          <a:gd name="T24" fmla="*/ 40 w 76"/>
                          <a:gd name="T25" fmla="*/ 41 h 93"/>
                          <a:gd name="T26" fmla="*/ 40 w 76"/>
                          <a:gd name="T27" fmla="*/ 38 h 93"/>
                          <a:gd name="T28" fmla="*/ 38 w 76"/>
                          <a:gd name="T29" fmla="*/ 34 h 93"/>
                          <a:gd name="T30" fmla="*/ 36 w 76"/>
                          <a:gd name="T31" fmla="*/ 31 h 93"/>
                          <a:gd name="T32" fmla="*/ 33 w 76"/>
                          <a:gd name="T33" fmla="*/ 27 h 93"/>
                          <a:gd name="T34" fmla="*/ 29 w 76"/>
                          <a:gd name="T35" fmla="*/ 24 h 93"/>
                          <a:gd name="T36" fmla="*/ 26 w 76"/>
                          <a:gd name="T37" fmla="*/ 20 h 93"/>
                          <a:gd name="T38" fmla="*/ 21 w 76"/>
                          <a:gd name="T39" fmla="*/ 18 h 93"/>
                          <a:gd name="T40" fmla="*/ 19 w 76"/>
                          <a:gd name="T41" fmla="*/ 14 h 93"/>
                          <a:gd name="T42" fmla="*/ 13 w 76"/>
                          <a:gd name="T43" fmla="*/ 11 h 93"/>
                          <a:gd name="T44" fmla="*/ 7 w 76"/>
                          <a:gd name="T45" fmla="*/ 7 h 93"/>
                          <a:gd name="T46" fmla="*/ 0 w 76"/>
                          <a:gd name="T47" fmla="*/ 0 h 93"/>
                          <a:gd name="T48" fmla="*/ 7 w 76"/>
                          <a:gd name="T49" fmla="*/ 2 h 93"/>
                          <a:gd name="T50" fmla="*/ 16 w 76"/>
                          <a:gd name="T51" fmla="*/ 5 h 93"/>
                          <a:gd name="T52" fmla="*/ 21 w 76"/>
                          <a:gd name="T53" fmla="*/ 8 h 93"/>
                          <a:gd name="T54" fmla="*/ 27 w 76"/>
                          <a:gd name="T55" fmla="*/ 9 h 93"/>
                          <a:gd name="T56" fmla="*/ 31 w 76"/>
                          <a:gd name="T57" fmla="*/ 11 h 93"/>
                          <a:gd name="T58" fmla="*/ 35 w 76"/>
                          <a:gd name="T59" fmla="*/ 13 h 93"/>
                          <a:gd name="T60" fmla="*/ 39 w 76"/>
                          <a:gd name="T61" fmla="*/ 15 h 93"/>
                          <a:gd name="T62" fmla="*/ 43 w 76"/>
                          <a:gd name="T63" fmla="*/ 17 h 93"/>
                          <a:gd name="T64" fmla="*/ 48 w 76"/>
                          <a:gd name="T65" fmla="*/ 20 h 93"/>
                          <a:gd name="T66" fmla="*/ 53 w 76"/>
                          <a:gd name="T67" fmla="*/ 23 h 93"/>
                          <a:gd name="T68" fmla="*/ 58 w 76"/>
                          <a:gd name="T69" fmla="*/ 26 h 93"/>
                          <a:gd name="T70" fmla="*/ 63 w 76"/>
                          <a:gd name="T71" fmla="*/ 30 h 93"/>
                          <a:gd name="T72" fmla="*/ 67 w 76"/>
                          <a:gd name="T73" fmla="*/ 33 h 93"/>
                          <a:gd name="T74" fmla="*/ 70 w 76"/>
                          <a:gd name="T75" fmla="*/ 37 h 93"/>
                          <a:gd name="T76" fmla="*/ 73 w 76"/>
                          <a:gd name="T77" fmla="*/ 40 h 93"/>
                          <a:gd name="T78" fmla="*/ 75 w 76"/>
                          <a:gd name="T79" fmla="*/ 44 h 93"/>
                          <a:gd name="T80" fmla="*/ 73 w 76"/>
                          <a:gd name="T81" fmla="*/ 48 h 93"/>
                          <a:gd name="T82" fmla="*/ 72 w 76"/>
                          <a:gd name="T83" fmla="*/ 52 h 93"/>
                          <a:gd name="T84" fmla="*/ 72 w 76"/>
                          <a:gd name="T85" fmla="*/ 56 h 93"/>
                          <a:gd name="T86" fmla="*/ 72 w 76"/>
                          <a:gd name="T87" fmla="*/ 60 h 93"/>
                          <a:gd name="T88" fmla="*/ 70 w 76"/>
                          <a:gd name="T89" fmla="*/ 64 h 93"/>
                          <a:gd name="T90" fmla="*/ 68 w 76"/>
                          <a:gd name="T91" fmla="*/ 68 h 93"/>
                          <a:gd name="T92" fmla="*/ 65 w 76"/>
                          <a:gd name="T93" fmla="*/ 70 h 93"/>
                          <a:gd name="T94" fmla="*/ 62 w 76"/>
                          <a:gd name="T95" fmla="*/ 75 h 93"/>
                          <a:gd name="T96" fmla="*/ 60 w 76"/>
                          <a:gd name="T97" fmla="*/ 81 h 93"/>
                          <a:gd name="T98" fmla="*/ 56 w 76"/>
                          <a:gd name="T99" fmla="*/ 84 h 93"/>
                          <a:gd name="T100" fmla="*/ 52 w 76"/>
                          <a:gd name="T101" fmla="*/ 86 h 93"/>
                          <a:gd name="T102" fmla="*/ 48 w 76"/>
                          <a:gd name="T103" fmla="*/ 88 h 93"/>
                          <a:gd name="T104" fmla="*/ 42 w 76"/>
                          <a:gd name="T105" fmla="*/ 89 h 93"/>
                          <a:gd name="T106" fmla="*/ 33 w 76"/>
                          <a:gd name="T107" fmla="*/ 91 h 9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  <a:cxn ang="0">
                            <a:pos x="T100" y="T101"/>
                          </a:cxn>
                          <a:cxn ang="0">
                            <a:pos x="T102" y="T103"/>
                          </a:cxn>
                          <a:cxn ang="0">
                            <a:pos x="T104" y="T105"/>
                          </a:cxn>
                          <a:cxn ang="0">
                            <a:pos x="T106" y="T107"/>
                          </a:cxn>
                        </a:cxnLst>
                        <a:rect l="0" t="0" r="r" b="b"/>
                        <a:pathLst>
                          <a:path w="76" h="93">
                            <a:moveTo>
                              <a:pt x="33" y="91"/>
                            </a:moveTo>
                            <a:lnTo>
                              <a:pt x="21" y="92"/>
                            </a:lnTo>
                            <a:lnTo>
                              <a:pt x="21" y="86"/>
                            </a:lnTo>
                            <a:lnTo>
                              <a:pt x="23" y="81"/>
                            </a:lnTo>
                            <a:lnTo>
                              <a:pt x="24" y="76"/>
                            </a:lnTo>
                            <a:lnTo>
                              <a:pt x="27" y="72"/>
                            </a:lnTo>
                            <a:lnTo>
                              <a:pt x="29" y="69"/>
                            </a:lnTo>
                            <a:lnTo>
                              <a:pt x="32" y="64"/>
                            </a:lnTo>
                            <a:lnTo>
                              <a:pt x="35" y="60"/>
                            </a:lnTo>
                            <a:lnTo>
                              <a:pt x="39" y="56"/>
                            </a:lnTo>
                            <a:lnTo>
                              <a:pt x="40" y="53"/>
                            </a:lnTo>
                            <a:lnTo>
                              <a:pt x="40" y="48"/>
                            </a:lnTo>
                            <a:lnTo>
                              <a:pt x="40" y="41"/>
                            </a:lnTo>
                            <a:lnTo>
                              <a:pt x="40" y="38"/>
                            </a:lnTo>
                            <a:lnTo>
                              <a:pt x="38" y="34"/>
                            </a:lnTo>
                            <a:lnTo>
                              <a:pt x="36" y="31"/>
                            </a:lnTo>
                            <a:lnTo>
                              <a:pt x="33" y="27"/>
                            </a:lnTo>
                            <a:lnTo>
                              <a:pt x="29" y="24"/>
                            </a:lnTo>
                            <a:lnTo>
                              <a:pt x="26" y="20"/>
                            </a:lnTo>
                            <a:lnTo>
                              <a:pt x="21" y="18"/>
                            </a:lnTo>
                            <a:lnTo>
                              <a:pt x="19" y="14"/>
                            </a:lnTo>
                            <a:lnTo>
                              <a:pt x="13" y="11"/>
                            </a:lnTo>
                            <a:lnTo>
                              <a:pt x="7" y="7"/>
                            </a:lnTo>
                            <a:lnTo>
                              <a:pt x="0" y="0"/>
                            </a:lnTo>
                            <a:lnTo>
                              <a:pt x="7" y="2"/>
                            </a:lnTo>
                            <a:lnTo>
                              <a:pt x="16" y="5"/>
                            </a:lnTo>
                            <a:lnTo>
                              <a:pt x="21" y="8"/>
                            </a:lnTo>
                            <a:lnTo>
                              <a:pt x="27" y="9"/>
                            </a:lnTo>
                            <a:lnTo>
                              <a:pt x="31" y="11"/>
                            </a:lnTo>
                            <a:lnTo>
                              <a:pt x="35" y="13"/>
                            </a:lnTo>
                            <a:lnTo>
                              <a:pt x="39" y="15"/>
                            </a:lnTo>
                            <a:lnTo>
                              <a:pt x="43" y="17"/>
                            </a:lnTo>
                            <a:lnTo>
                              <a:pt x="48" y="20"/>
                            </a:lnTo>
                            <a:lnTo>
                              <a:pt x="53" y="23"/>
                            </a:lnTo>
                            <a:lnTo>
                              <a:pt x="58" y="26"/>
                            </a:lnTo>
                            <a:lnTo>
                              <a:pt x="63" y="30"/>
                            </a:lnTo>
                            <a:lnTo>
                              <a:pt x="67" y="33"/>
                            </a:lnTo>
                            <a:lnTo>
                              <a:pt x="70" y="37"/>
                            </a:lnTo>
                            <a:lnTo>
                              <a:pt x="73" y="40"/>
                            </a:lnTo>
                            <a:lnTo>
                              <a:pt x="75" y="44"/>
                            </a:lnTo>
                            <a:lnTo>
                              <a:pt x="73" y="48"/>
                            </a:lnTo>
                            <a:lnTo>
                              <a:pt x="72" y="52"/>
                            </a:lnTo>
                            <a:lnTo>
                              <a:pt x="72" y="56"/>
                            </a:lnTo>
                            <a:lnTo>
                              <a:pt x="72" y="60"/>
                            </a:lnTo>
                            <a:lnTo>
                              <a:pt x="70" y="64"/>
                            </a:lnTo>
                            <a:lnTo>
                              <a:pt x="68" y="68"/>
                            </a:lnTo>
                            <a:lnTo>
                              <a:pt x="65" y="70"/>
                            </a:lnTo>
                            <a:lnTo>
                              <a:pt x="62" y="75"/>
                            </a:lnTo>
                            <a:lnTo>
                              <a:pt x="60" y="81"/>
                            </a:lnTo>
                            <a:lnTo>
                              <a:pt x="56" y="84"/>
                            </a:lnTo>
                            <a:lnTo>
                              <a:pt x="52" y="86"/>
                            </a:lnTo>
                            <a:lnTo>
                              <a:pt x="48" y="88"/>
                            </a:lnTo>
                            <a:lnTo>
                              <a:pt x="42" y="89"/>
                            </a:lnTo>
                            <a:lnTo>
                              <a:pt x="33" y="91"/>
                            </a:lnTo>
                          </a:path>
                        </a:pathLst>
                      </a:custGeom>
                      <a:solidFill>
                        <a:srgbClr val="10206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grpSp>
                    <p:nvGrpSpPr>
                      <p:cNvPr id="45394" name="Group 338">
                        <a:extLst>
                          <a:ext uri="{FF2B5EF4-FFF2-40B4-BE49-F238E27FC236}">
                            <a16:creationId xmlns:a16="http://schemas.microsoft.com/office/drawing/2014/main" id="{FEC2A2FE-98D1-C997-A6A7-7EF20DE83200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58" y="1716"/>
                        <a:ext cx="76" cy="101"/>
                        <a:chOff x="2658" y="1716"/>
                        <a:chExt cx="76" cy="101"/>
                      </a:xfrm>
                    </p:grpSpPr>
                    <p:sp>
                      <p:nvSpPr>
                        <p:cNvPr id="45385" name="Freeform 329">
                          <a:extLst>
                            <a:ext uri="{FF2B5EF4-FFF2-40B4-BE49-F238E27FC236}">
                              <a16:creationId xmlns:a16="http://schemas.microsoft.com/office/drawing/2014/main" id="{32479974-B14A-7BB5-D994-D11CD741CA49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680" y="1800"/>
                          <a:ext cx="38" cy="17"/>
                        </a:xfrm>
                        <a:custGeom>
                          <a:avLst/>
                          <a:gdLst>
                            <a:gd name="T0" fmla="*/ 37 w 38"/>
                            <a:gd name="T1" fmla="*/ 0 h 17"/>
                            <a:gd name="T2" fmla="*/ 31 w 38"/>
                            <a:gd name="T3" fmla="*/ 2 h 17"/>
                            <a:gd name="T4" fmla="*/ 24 w 38"/>
                            <a:gd name="T5" fmla="*/ 4 h 17"/>
                            <a:gd name="T6" fmla="*/ 14 w 38"/>
                            <a:gd name="T7" fmla="*/ 6 h 17"/>
                            <a:gd name="T8" fmla="*/ 6 w 38"/>
                            <a:gd name="T9" fmla="*/ 9 h 17"/>
                            <a:gd name="T10" fmla="*/ 1 w 38"/>
                            <a:gd name="T11" fmla="*/ 6 h 17"/>
                            <a:gd name="T12" fmla="*/ 0 w 38"/>
                            <a:gd name="T13" fmla="*/ 16 h 17"/>
                            <a:gd name="T14" fmla="*/ 4 w 38"/>
                            <a:gd name="T15" fmla="*/ 16 h 17"/>
                            <a:gd name="T16" fmla="*/ 9 w 38"/>
                            <a:gd name="T17" fmla="*/ 16 h 17"/>
                            <a:gd name="T18" fmla="*/ 15 w 38"/>
                            <a:gd name="T19" fmla="*/ 13 h 17"/>
                            <a:gd name="T20" fmla="*/ 20 w 38"/>
                            <a:gd name="T21" fmla="*/ 13 h 17"/>
                            <a:gd name="T22" fmla="*/ 25 w 38"/>
                            <a:gd name="T23" fmla="*/ 11 h 17"/>
                            <a:gd name="T24" fmla="*/ 29 w 38"/>
                            <a:gd name="T25" fmla="*/ 9 h 17"/>
                            <a:gd name="T26" fmla="*/ 32 w 38"/>
                            <a:gd name="T27" fmla="*/ 9 h 17"/>
                            <a:gd name="T28" fmla="*/ 34 w 38"/>
                            <a:gd name="T29" fmla="*/ 6 h 17"/>
                            <a:gd name="T30" fmla="*/ 35 w 38"/>
                            <a:gd name="T31" fmla="*/ 4 h 17"/>
                            <a:gd name="T32" fmla="*/ 37 w 38"/>
                            <a:gd name="T33" fmla="*/ 0 h 1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</a:cxnLst>
                          <a:rect l="0" t="0" r="r" b="b"/>
                          <a:pathLst>
                            <a:path w="38" h="17">
                              <a:moveTo>
                                <a:pt x="37" y="0"/>
                              </a:moveTo>
                              <a:lnTo>
                                <a:pt x="31" y="2"/>
                              </a:lnTo>
                              <a:lnTo>
                                <a:pt x="24" y="4"/>
                              </a:lnTo>
                              <a:lnTo>
                                <a:pt x="14" y="6"/>
                              </a:lnTo>
                              <a:lnTo>
                                <a:pt x="6" y="9"/>
                              </a:lnTo>
                              <a:lnTo>
                                <a:pt x="1" y="6"/>
                              </a:lnTo>
                              <a:lnTo>
                                <a:pt x="0" y="16"/>
                              </a:lnTo>
                              <a:lnTo>
                                <a:pt x="4" y="16"/>
                              </a:lnTo>
                              <a:lnTo>
                                <a:pt x="9" y="16"/>
                              </a:lnTo>
                              <a:lnTo>
                                <a:pt x="15" y="13"/>
                              </a:lnTo>
                              <a:lnTo>
                                <a:pt x="20" y="13"/>
                              </a:lnTo>
                              <a:lnTo>
                                <a:pt x="25" y="11"/>
                              </a:lnTo>
                              <a:lnTo>
                                <a:pt x="29" y="9"/>
                              </a:lnTo>
                              <a:lnTo>
                                <a:pt x="32" y="9"/>
                              </a:lnTo>
                              <a:lnTo>
                                <a:pt x="34" y="6"/>
                              </a:lnTo>
                              <a:lnTo>
                                <a:pt x="35" y="4"/>
                              </a:lnTo>
                              <a:lnTo>
                                <a:pt x="37" y="0"/>
                              </a:lnTo>
                            </a:path>
                          </a:pathLst>
                        </a:custGeom>
                        <a:solidFill>
                          <a:srgbClr val="80808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45386" name="Freeform 330">
                          <a:extLst>
                            <a:ext uri="{FF2B5EF4-FFF2-40B4-BE49-F238E27FC236}">
                              <a16:creationId xmlns:a16="http://schemas.microsoft.com/office/drawing/2014/main" id="{98240078-60F9-F673-464E-C06A6FED61B9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681" y="1791"/>
                          <a:ext cx="42" cy="17"/>
                        </a:xfrm>
                        <a:custGeom>
                          <a:avLst/>
                          <a:gdLst>
                            <a:gd name="T0" fmla="*/ 41 w 42"/>
                            <a:gd name="T1" fmla="*/ 0 h 17"/>
                            <a:gd name="T2" fmla="*/ 34 w 42"/>
                            <a:gd name="T3" fmla="*/ 2 h 17"/>
                            <a:gd name="T4" fmla="*/ 29 w 42"/>
                            <a:gd name="T5" fmla="*/ 4 h 17"/>
                            <a:gd name="T6" fmla="*/ 24 w 42"/>
                            <a:gd name="T7" fmla="*/ 4 h 17"/>
                            <a:gd name="T8" fmla="*/ 19 w 42"/>
                            <a:gd name="T9" fmla="*/ 4 h 17"/>
                            <a:gd name="T10" fmla="*/ 14 w 42"/>
                            <a:gd name="T11" fmla="*/ 4 h 17"/>
                            <a:gd name="T12" fmla="*/ 8 w 42"/>
                            <a:gd name="T13" fmla="*/ 4 h 17"/>
                            <a:gd name="T14" fmla="*/ 5 w 42"/>
                            <a:gd name="T15" fmla="*/ 4 h 17"/>
                            <a:gd name="T16" fmla="*/ 3 w 42"/>
                            <a:gd name="T17" fmla="*/ 4 h 17"/>
                            <a:gd name="T18" fmla="*/ 2 w 42"/>
                            <a:gd name="T19" fmla="*/ 9 h 17"/>
                            <a:gd name="T20" fmla="*/ 1 w 42"/>
                            <a:gd name="T21" fmla="*/ 11 h 17"/>
                            <a:gd name="T22" fmla="*/ 0 w 42"/>
                            <a:gd name="T23" fmla="*/ 16 h 17"/>
                            <a:gd name="T24" fmla="*/ 3 w 42"/>
                            <a:gd name="T25" fmla="*/ 16 h 17"/>
                            <a:gd name="T26" fmla="*/ 10 w 42"/>
                            <a:gd name="T27" fmla="*/ 16 h 17"/>
                            <a:gd name="T28" fmla="*/ 14 w 42"/>
                            <a:gd name="T29" fmla="*/ 13 h 17"/>
                            <a:gd name="T30" fmla="*/ 21 w 42"/>
                            <a:gd name="T31" fmla="*/ 13 h 17"/>
                            <a:gd name="T32" fmla="*/ 26 w 42"/>
                            <a:gd name="T33" fmla="*/ 11 h 17"/>
                            <a:gd name="T34" fmla="*/ 32 w 42"/>
                            <a:gd name="T35" fmla="*/ 9 h 17"/>
                            <a:gd name="T36" fmla="*/ 38 w 42"/>
                            <a:gd name="T37" fmla="*/ 9 h 17"/>
                            <a:gd name="T38" fmla="*/ 41 w 42"/>
                            <a:gd name="T39" fmla="*/ 0 h 1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</a:cxnLst>
                          <a:rect l="0" t="0" r="r" b="b"/>
                          <a:pathLst>
                            <a:path w="42" h="17">
                              <a:moveTo>
                                <a:pt x="41" y="0"/>
                              </a:moveTo>
                              <a:lnTo>
                                <a:pt x="34" y="2"/>
                              </a:lnTo>
                              <a:lnTo>
                                <a:pt x="29" y="4"/>
                              </a:lnTo>
                              <a:lnTo>
                                <a:pt x="24" y="4"/>
                              </a:lnTo>
                              <a:lnTo>
                                <a:pt x="19" y="4"/>
                              </a:lnTo>
                              <a:lnTo>
                                <a:pt x="14" y="4"/>
                              </a:lnTo>
                              <a:lnTo>
                                <a:pt x="8" y="4"/>
                              </a:lnTo>
                              <a:lnTo>
                                <a:pt x="5" y="4"/>
                              </a:lnTo>
                              <a:lnTo>
                                <a:pt x="3" y="4"/>
                              </a:lnTo>
                              <a:lnTo>
                                <a:pt x="2" y="9"/>
                              </a:lnTo>
                              <a:lnTo>
                                <a:pt x="1" y="11"/>
                              </a:lnTo>
                              <a:lnTo>
                                <a:pt x="0" y="16"/>
                              </a:lnTo>
                              <a:lnTo>
                                <a:pt x="3" y="16"/>
                              </a:lnTo>
                              <a:lnTo>
                                <a:pt x="10" y="16"/>
                              </a:lnTo>
                              <a:lnTo>
                                <a:pt x="14" y="13"/>
                              </a:lnTo>
                              <a:lnTo>
                                <a:pt x="21" y="13"/>
                              </a:lnTo>
                              <a:lnTo>
                                <a:pt x="26" y="11"/>
                              </a:lnTo>
                              <a:lnTo>
                                <a:pt x="32" y="9"/>
                              </a:lnTo>
                              <a:lnTo>
                                <a:pt x="38" y="9"/>
                              </a:lnTo>
                              <a:lnTo>
                                <a:pt x="41" y="0"/>
                              </a:lnTo>
                            </a:path>
                          </a:pathLst>
                        </a:custGeom>
                        <a:solidFill>
                          <a:srgbClr val="80808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45387" name="Freeform 331">
                          <a:extLst>
                            <a:ext uri="{FF2B5EF4-FFF2-40B4-BE49-F238E27FC236}">
                              <a16:creationId xmlns:a16="http://schemas.microsoft.com/office/drawing/2014/main" id="{FEC84791-DD86-85B9-072A-52710B396DAF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686" y="1781"/>
                          <a:ext cx="43" cy="17"/>
                        </a:xfrm>
                        <a:custGeom>
                          <a:avLst/>
                          <a:gdLst>
                            <a:gd name="T0" fmla="*/ 42 w 43"/>
                            <a:gd name="T1" fmla="*/ 0 h 17"/>
                            <a:gd name="T2" fmla="*/ 31 w 43"/>
                            <a:gd name="T3" fmla="*/ 2 h 17"/>
                            <a:gd name="T4" fmla="*/ 22 w 43"/>
                            <a:gd name="T5" fmla="*/ 2 h 17"/>
                            <a:gd name="T6" fmla="*/ 14 w 43"/>
                            <a:gd name="T7" fmla="*/ 5 h 17"/>
                            <a:gd name="T8" fmla="*/ 9 w 43"/>
                            <a:gd name="T9" fmla="*/ 5 h 17"/>
                            <a:gd name="T10" fmla="*/ 5 w 43"/>
                            <a:gd name="T11" fmla="*/ 5 h 17"/>
                            <a:gd name="T12" fmla="*/ 4 w 43"/>
                            <a:gd name="T13" fmla="*/ 8 h 17"/>
                            <a:gd name="T14" fmla="*/ 0 w 43"/>
                            <a:gd name="T15" fmla="*/ 16 h 17"/>
                            <a:gd name="T16" fmla="*/ 8 w 43"/>
                            <a:gd name="T17" fmla="*/ 16 h 17"/>
                            <a:gd name="T18" fmla="*/ 19 w 43"/>
                            <a:gd name="T19" fmla="*/ 16 h 17"/>
                            <a:gd name="T20" fmla="*/ 29 w 43"/>
                            <a:gd name="T21" fmla="*/ 13 h 17"/>
                            <a:gd name="T22" fmla="*/ 38 w 43"/>
                            <a:gd name="T23" fmla="*/ 10 h 17"/>
                            <a:gd name="T24" fmla="*/ 39 w 43"/>
                            <a:gd name="T25" fmla="*/ 8 h 17"/>
                            <a:gd name="T26" fmla="*/ 40 w 43"/>
                            <a:gd name="T27" fmla="*/ 5 h 17"/>
                            <a:gd name="T28" fmla="*/ 42 w 43"/>
                            <a:gd name="T29" fmla="*/ 0 h 1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</a:cxnLst>
                          <a:rect l="0" t="0" r="r" b="b"/>
                          <a:pathLst>
                            <a:path w="43" h="17">
                              <a:moveTo>
                                <a:pt x="42" y="0"/>
                              </a:moveTo>
                              <a:lnTo>
                                <a:pt x="31" y="2"/>
                              </a:lnTo>
                              <a:lnTo>
                                <a:pt x="22" y="2"/>
                              </a:lnTo>
                              <a:lnTo>
                                <a:pt x="14" y="5"/>
                              </a:lnTo>
                              <a:lnTo>
                                <a:pt x="9" y="5"/>
                              </a:lnTo>
                              <a:lnTo>
                                <a:pt x="5" y="5"/>
                              </a:lnTo>
                              <a:lnTo>
                                <a:pt x="4" y="8"/>
                              </a:lnTo>
                              <a:lnTo>
                                <a:pt x="0" y="16"/>
                              </a:lnTo>
                              <a:lnTo>
                                <a:pt x="8" y="16"/>
                              </a:lnTo>
                              <a:lnTo>
                                <a:pt x="19" y="16"/>
                              </a:lnTo>
                              <a:lnTo>
                                <a:pt x="29" y="13"/>
                              </a:lnTo>
                              <a:lnTo>
                                <a:pt x="38" y="10"/>
                              </a:lnTo>
                              <a:lnTo>
                                <a:pt x="39" y="8"/>
                              </a:lnTo>
                              <a:lnTo>
                                <a:pt x="40" y="5"/>
                              </a:lnTo>
                              <a:lnTo>
                                <a:pt x="42" y="0"/>
                              </a:lnTo>
                            </a:path>
                          </a:pathLst>
                        </a:custGeom>
                        <a:solidFill>
                          <a:srgbClr val="C0C0C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45388" name="Freeform 332">
                          <a:extLst>
                            <a:ext uri="{FF2B5EF4-FFF2-40B4-BE49-F238E27FC236}">
                              <a16:creationId xmlns:a16="http://schemas.microsoft.com/office/drawing/2014/main" id="{E2B9C6C3-D4B2-6046-79C2-A0A600B13AFF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696" y="1767"/>
                          <a:ext cx="35" cy="17"/>
                        </a:xfrm>
                        <a:custGeom>
                          <a:avLst/>
                          <a:gdLst>
                            <a:gd name="T0" fmla="*/ 34 w 35"/>
                            <a:gd name="T1" fmla="*/ 2 h 17"/>
                            <a:gd name="T2" fmla="*/ 25 w 35"/>
                            <a:gd name="T3" fmla="*/ 2 h 17"/>
                            <a:gd name="T4" fmla="*/ 19 w 35"/>
                            <a:gd name="T5" fmla="*/ 4 h 17"/>
                            <a:gd name="T6" fmla="*/ 12 w 35"/>
                            <a:gd name="T7" fmla="*/ 2 h 17"/>
                            <a:gd name="T8" fmla="*/ 8 w 35"/>
                            <a:gd name="T9" fmla="*/ 2 h 17"/>
                            <a:gd name="T10" fmla="*/ 3 w 35"/>
                            <a:gd name="T11" fmla="*/ 0 h 17"/>
                            <a:gd name="T12" fmla="*/ 3 w 35"/>
                            <a:gd name="T13" fmla="*/ 6 h 17"/>
                            <a:gd name="T14" fmla="*/ 3 w 35"/>
                            <a:gd name="T15" fmla="*/ 10 h 17"/>
                            <a:gd name="T16" fmla="*/ 0 w 35"/>
                            <a:gd name="T17" fmla="*/ 14 h 17"/>
                            <a:gd name="T18" fmla="*/ 6 w 35"/>
                            <a:gd name="T19" fmla="*/ 16 h 17"/>
                            <a:gd name="T20" fmla="*/ 12 w 35"/>
                            <a:gd name="T21" fmla="*/ 14 h 17"/>
                            <a:gd name="T22" fmla="*/ 18 w 35"/>
                            <a:gd name="T23" fmla="*/ 14 h 17"/>
                            <a:gd name="T24" fmla="*/ 26 w 35"/>
                            <a:gd name="T25" fmla="*/ 14 h 17"/>
                            <a:gd name="T26" fmla="*/ 33 w 35"/>
                            <a:gd name="T27" fmla="*/ 12 h 17"/>
                            <a:gd name="T28" fmla="*/ 33 w 35"/>
                            <a:gd name="T29" fmla="*/ 8 h 17"/>
                            <a:gd name="T30" fmla="*/ 33 w 35"/>
                            <a:gd name="T31" fmla="*/ 4 h 17"/>
                            <a:gd name="T32" fmla="*/ 34 w 35"/>
                            <a:gd name="T33" fmla="*/ 2 h 1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</a:cxnLst>
                          <a:rect l="0" t="0" r="r" b="b"/>
                          <a:pathLst>
                            <a:path w="35" h="17">
                              <a:moveTo>
                                <a:pt x="34" y="2"/>
                              </a:moveTo>
                              <a:lnTo>
                                <a:pt x="25" y="2"/>
                              </a:lnTo>
                              <a:lnTo>
                                <a:pt x="19" y="4"/>
                              </a:lnTo>
                              <a:lnTo>
                                <a:pt x="12" y="2"/>
                              </a:lnTo>
                              <a:lnTo>
                                <a:pt x="8" y="2"/>
                              </a:lnTo>
                              <a:lnTo>
                                <a:pt x="3" y="0"/>
                              </a:lnTo>
                              <a:lnTo>
                                <a:pt x="3" y="6"/>
                              </a:lnTo>
                              <a:lnTo>
                                <a:pt x="3" y="10"/>
                              </a:lnTo>
                              <a:lnTo>
                                <a:pt x="0" y="14"/>
                              </a:lnTo>
                              <a:lnTo>
                                <a:pt x="6" y="16"/>
                              </a:lnTo>
                              <a:lnTo>
                                <a:pt x="12" y="14"/>
                              </a:lnTo>
                              <a:lnTo>
                                <a:pt x="18" y="14"/>
                              </a:lnTo>
                              <a:lnTo>
                                <a:pt x="26" y="14"/>
                              </a:lnTo>
                              <a:lnTo>
                                <a:pt x="33" y="12"/>
                              </a:lnTo>
                              <a:lnTo>
                                <a:pt x="33" y="8"/>
                              </a:lnTo>
                              <a:lnTo>
                                <a:pt x="33" y="4"/>
                              </a:lnTo>
                              <a:lnTo>
                                <a:pt x="34" y="2"/>
                              </a:lnTo>
                            </a:path>
                          </a:pathLst>
                        </a:custGeom>
                        <a:solidFill>
                          <a:srgbClr val="80808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45389" name="Freeform 333">
                          <a:extLst>
                            <a:ext uri="{FF2B5EF4-FFF2-40B4-BE49-F238E27FC236}">
                              <a16:creationId xmlns:a16="http://schemas.microsoft.com/office/drawing/2014/main" id="{F5EE761B-60E7-1C52-A36B-8588D4B6E2BB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700" y="1757"/>
                          <a:ext cx="34" cy="17"/>
                        </a:xfrm>
                        <a:custGeom>
                          <a:avLst/>
                          <a:gdLst>
                            <a:gd name="T0" fmla="*/ 31 w 34"/>
                            <a:gd name="T1" fmla="*/ 12 h 17"/>
                            <a:gd name="T2" fmla="*/ 25 w 34"/>
                            <a:gd name="T3" fmla="*/ 16 h 17"/>
                            <a:gd name="T4" fmla="*/ 20 w 34"/>
                            <a:gd name="T5" fmla="*/ 16 h 17"/>
                            <a:gd name="T6" fmla="*/ 14 w 34"/>
                            <a:gd name="T7" fmla="*/ 16 h 17"/>
                            <a:gd name="T8" fmla="*/ 9 w 34"/>
                            <a:gd name="T9" fmla="*/ 16 h 17"/>
                            <a:gd name="T10" fmla="*/ 3 w 34"/>
                            <a:gd name="T11" fmla="*/ 16 h 17"/>
                            <a:gd name="T12" fmla="*/ 0 w 34"/>
                            <a:gd name="T13" fmla="*/ 12 h 17"/>
                            <a:gd name="T14" fmla="*/ 0 w 34"/>
                            <a:gd name="T15" fmla="*/ 0 h 17"/>
                            <a:gd name="T16" fmla="*/ 8 w 34"/>
                            <a:gd name="T17" fmla="*/ 0 h 17"/>
                            <a:gd name="T18" fmla="*/ 15 w 34"/>
                            <a:gd name="T19" fmla="*/ 0 h 17"/>
                            <a:gd name="T20" fmla="*/ 22 w 34"/>
                            <a:gd name="T21" fmla="*/ 0 h 17"/>
                            <a:gd name="T22" fmla="*/ 28 w 34"/>
                            <a:gd name="T23" fmla="*/ 3 h 17"/>
                            <a:gd name="T24" fmla="*/ 31 w 34"/>
                            <a:gd name="T25" fmla="*/ 3 h 17"/>
                            <a:gd name="T26" fmla="*/ 33 w 34"/>
                            <a:gd name="T27" fmla="*/ 9 h 17"/>
                            <a:gd name="T28" fmla="*/ 31 w 34"/>
                            <a:gd name="T29" fmla="*/ 12 h 1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</a:cxnLst>
                          <a:rect l="0" t="0" r="r" b="b"/>
                          <a:pathLst>
                            <a:path w="34" h="17">
                              <a:moveTo>
                                <a:pt x="31" y="12"/>
                              </a:moveTo>
                              <a:lnTo>
                                <a:pt x="25" y="16"/>
                              </a:lnTo>
                              <a:lnTo>
                                <a:pt x="20" y="16"/>
                              </a:lnTo>
                              <a:lnTo>
                                <a:pt x="14" y="16"/>
                              </a:lnTo>
                              <a:lnTo>
                                <a:pt x="9" y="16"/>
                              </a:lnTo>
                              <a:lnTo>
                                <a:pt x="3" y="16"/>
                              </a:lnTo>
                              <a:lnTo>
                                <a:pt x="0" y="12"/>
                              </a:lnTo>
                              <a:lnTo>
                                <a:pt x="0" y="0"/>
                              </a:lnTo>
                              <a:lnTo>
                                <a:pt x="8" y="0"/>
                              </a:lnTo>
                              <a:lnTo>
                                <a:pt x="15" y="0"/>
                              </a:lnTo>
                              <a:lnTo>
                                <a:pt x="22" y="0"/>
                              </a:lnTo>
                              <a:lnTo>
                                <a:pt x="28" y="3"/>
                              </a:lnTo>
                              <a:lnTo>
                                <a:pt x="31" y="3"/>
                              </a:lnTo>
                              <a:lnTo>
                                <a:pt x="33" y="9"/>
                              </a:lnTo>
                              <a:lnTo>
                                <a:pt x="31" y="12"/>
                              </a:lnTo>
                            </a:path>
                          </a:pathLst>
                        </a:custGeom>
                        <a:solidFill>
                          <a:srgbClr val="FFA08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45390" name="Freeform 334">
                          <a:extLst>
                            <a:ext uri="{FF2B5EF4-FFF2-40B4-BE49-F238E27FC236}">
                              <a16:creationId xmlns:a16="http://schemas.microsoft.com/office/drawing/2014/main" id="{413A3D9C-C6C2-CAF2-E714-0177455E2650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697" y="1748"/>
                          <a:ext cx="32" cy="17"/>
                        </a:xfrm>
                        <a:custGeom>
                          <a:avLst/>
                          <a:gdLst>
                            <a:gd name="T0" fmla="*/ 31 w 32"/>
                            <a:gd name="T1" fmla="*/ 16 h 17"/>
                            <a:gd name="T2" fmla="*/ 22 w 32"/>
                            <a:gd name="T3" fmla="*/ 16 h 17"/>
                            <a:gd name="T4" fmla="*/ 16 w 32"/>
                            <a:gd name="T5" fmla="*/ 16 h 17"/>
                            <a:gd name="T6" fmla="*/ 8 w 32"/>
                            <a:gd name="T7" fmla="*/ 16 h 17"/>
                            <a:gd name="T8" fmla="*/ 3 w 32"/>
                            <a:gd name="T9" fmla="*/ 16 h 17"/>
                            <a:gd name="T10" fmla="*/ 2 w 32"/>
                            <a:gd name="T11" fmla="*/ 8 h 17"/>
                            <a:gd name="T12" fmla="*/ 0 w 32"/>
                            <a:gd name="T13" fmla="*/ 8 h 17"/>
                            <a:gd name="T14" fmla="*/ 5 w 32"/>
                            <a:gd name="T15" fmla="*/ 0 h 17"/>
                            <a:gd name="T16" fmla="*/ 12 w 32"/>
                            <a:gd name="T17" fmla="*/ 0 h 17"/>
                            <a:gd name="T18" fmla="*/ 19 w 32"/>
                            <a:gd name="T19" fmla="*/ 0 h 17"/>
                            <a:gd name="T20" fmla="*/ 25 w 32"/>
                            <a:gd name="T21" fmla="*/ 0 h 17"/>
                            <a:gd name="T22" fmla="*/ 27 w 32"/>
                            <a:gd name="T23" fmla="*/ 8 h 17"/>
                            <a:gd name="T24" fmla="*/ 29 w 32"/>
                            <a:gd name="T25" fmla="*/ 8 h 17"/>
                            <a:gd name="T26" fmla="*/ 31 w 32"/>
                            <a:gd name="T27" fmla="*/ 16 h 1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</a:cxnLst>
                          <a:rect l="0" t="0" r="r" b="b"/>
                          <a:pathLst>
                            <a:path w="32" h="17">
                              <a:moveTo>
                                <a:pt x="31" y="16"/>
                              </a:moveTo>
                              <a:lnTo>
                                <a:pt x="22" y="16"/>
                              </a:lnTo>
                              <a:lnTo>
                                <a:pt x="16" y="16"/>
                              </a:lnTo>
                              <a:lnTo>
                                <a:pt x="8" y="16"/>
                              </a:lnTo>
                              <a:lnTo>
                                <a:pt x="3" y="16"/>
                              </a:lnTo>
                              <a:lnTo>
                                <a:pt x="2" y="8"/>
                              </a:lnTo>
                              <a:lnTo>
                                <a:pt x="0" y="8"/>
                              </a:lnTo>
                              <a:lnTo>
                                <a:pt x="5" y="0"/>
                              </a:lnTo>
                              <a:lnTo>
                                <a:pt x="12" y="0"/>
                              </a:lnTo>
                              <a:lnTo>
                                <a:pt x="19" y="0"/>
                              </a:lnTo>
                              <a:lnTo>
                                <a:pt x="25" y="0"/>
                              </a:lnTo>
                              <a:lnTo>
                                <a:pt x="27" y="8"/>
                              </a:lnTo>
                              <a:lnTo>
                                <a:pt x="29" y="8"/>
                              </a:lnTo>
                              <a:lnTo>
                                <a:pt x="31" y="16"/>
                              </a:lnTo>
                            </a:path>
                          </a:pathLst>
                        </a:custGeom>
                        <a:solidFill>
                          <a:srgbClr val="FFA08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45391" name="Freeform 335">
                          <a:extLst>
                            <a:ext uri="{FF2B5EF4-FFF2-40B4-BE49-F238E27FC236}">
                              <a16:creationId xmlns:a16="http://schemas.microsoft.com/office/drawing/2014/main" id="{52085E70-D060-DD8A-682A-48D8393C14BE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688" y="1738"/>
                          <a:ext cx="29" cy="17"/>
                        </a:xfrm>
                        <a:custGeom>
                          <a:avLst/>
                          <a:gdLst>
                            <a:gd name="T0" fmla="*/ 22 w 29"/>
                            <a:gd name="T1" fmla="*/ 4 h 17"/>
                            <a:gd name="T2" fmla="*/ 28 w 29"/>
                            <a:gd name="T3" fmla="*/ 12 h 17"/>
                            <a:gd name="T4" fmla="*/ 21 w 29"/>
                            <a:gd name="T5" fmla="*/ 12 h 17"/>
                            <a:gd name="T6" fmla="*/ 15 w 29"/>
                            <a:gd name="T7" fmla="*/ 12 h 17"/>
                            <a:gd name="T8" fmla="*/ 9 w 29"/>
                            <a:gd name="T9" fmla="*/ 16 h 17"/>
                            <a:gd name="T10" fmla="*/ 6 w 29"/>
                            <a:gd name="T11" fmla="*/ 16 h 17"/>
                            <a:gd name="T12" fmla="*/ 4 w 29"/>
                            <a:gd name="T13" fmla="*/ 12 h 17"/>
                            <a:gd name="T14" fmla="*/ 2 w 29"/>
                            <a:gd name="T15" fmla="*/ 8 h 17"/>
                            <a:gd name="T16" fmla="*/ 0 w 29"/>
                            <a:gd name="T17" fmla="*/ 4 h 17"/>
                            <a:gd name="T18" fmla="*/ 4 w 29"/>
                            <a:gd name="T19" fmla="*/ 0 h 17"/>
                            <a:gd name="T20" fmla="*/ 10 w 29"/>
                            <a:gd name="T21" fmla="*/ 0 h 17"/>
                            <a:gd name="T22" fmla="*/ 15 w 29"/>
                            <a:gd name="T23" fmla="*/ 0 h 17"/>
                            <a:gd name="T24" fmla="*/ 22 w 29"/>
                            <a:gd name="T25" fmla="*/ 4 h 1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</a:cxnLst>
                          <a:rect l="0" t="0" r="r" b="b"/>
                          <a:pathLst>
                            <a:path w="29" h="17">
                              <a:moveTo>
                                <a:pt x="22" y="4"/>
                              </a:moveTo>
                              <a:lnTo>
                                <a:pt x="28" y="12"/>
                              </a:lnTo>
                              <a:lnTo>
                                <a:pt x="21" y="12"/>
                              </a:lnTo>
                              <a:lnTo>
                                <a:pt x="15" y="12"/>
                              </a:lnTo>
                              <a:lnTo>
                                <a:pt x="9" y="16"/>
                              </a:lnTo>
                              <a:lnTo>
                                <a:pt x="6" y="16"/>
                              </a:lnTo>
                              <a:lnTo>
                                <a:pt x="4" y="12"/>
                              </a:lnTo>
                              <a:lnTo>
                                <a:pt x="2" y="8"/>
                              </a:lnTo>
                              <a:lnTo>
                                <a:pt x="0" y="4"/>
                              </a:lnTo>
                              <a:lnTo>
                                <a:pt x="4" y="0"/>
                              </a:lnTo>
                              <a:lnTo>
                                <a:pt x="10" y="0"/>
                              </a:lnTo>
                              <a:lnTo>
                                <a:pt x="15" y="0"/>
                              </a:lnTo>
                              <a:lnTo>
                                <a:pt x="22" y="4"/>
                              </a:lnTo>
                            </a:path>
                          </a:pathLst>
                        </a:custGeom>
                        <a:solidFill>
                          <a:srgbClr val="80808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45392" name="Freeform 336">
                          <a:extLst>
                            <a:ext uri="{FF2B5EF4-FFF2-40B4-BE49-F238E27FC236}">
                              <a16:creationId xmlns:a16="http://schemas.microsoft.com/office/drawing/2014/main" id="{01245FCF-7C21-3AB3-53C3-AED28FFEFD88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676" y="1728"/>
                          <a:ext cx="28" cy="17"/>
                        </a:xfrm>
                        <a:custGeom>
                          <a:avLst/>
                          <a:gdLst>
                            <a:gd name="T0" fmla="*/ 8 w 28"/>
                            <a:gd name="T1" fmla="*/ 16 h 17"/>
                            <a:gd name="T2" fmla="*/ 15 w 28"/>
                            <a:gd name="T3" fmla="*/ 12 h 17"/>
                            <a:gd name="T4" fmla="*/ 21 w 28"/>
                            <a:gd name="T5" fmla="*/ 12 h 17"/>
                            <a:gd name="T6" fmla="*/ 27 w 28"/>
                            <a:gd name="T7" fmla="*/ 12 h 17"/>
                            <a:gd name="T8" fmla="*/ 22 w 28"/>
                            <a:gd name="T9" fmla="*/ 9 h 17"/>
                            <a:gd name="T10" fmla="*/ 16 w 28"/>
                            <a:gd name="T11" fmla="*/ 3 h 17"/>
                            <a:gd name="T12" fmla="*/ 13 w 28"/>
                            <a:gd name="T13" fmla="*/ 0 h 17"/>
                            <a:gd name="T14" fmla="*/ 7 w 28"/>
                            <a:gd name="T15" fmla="*/ 0 h 17"/>
                            <a:gd name="T16" fmla="*/ 2 w 28"/>
                            <a:gd name="T17" fmla="*/ 0 h 17"/>
                            <a:gd name="T18" fmla="*/ 0 w 28"/>
                            <a:gd name="T19" fmla="*/ 3 h 17"/>
                            <a:gd name="T20" fmla="*/ 4 w 28"/>
                            <a:gd name="T21" fmla="*/ 9 h 17"/>
                            <a:gd name="T22" fmla="*/ 8 w 28"/>
                            <a:gd name="T23" fmla="*/ 16 h 1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</a:cxnLst>
                          <a:rect l="0" t="0" r="r" b="b"/>
                          <a:pathLst>
                            <a:path w="28" h="17">
                              <a:moveTo>
                                <a:pt x="8" y="16"/>
                              </a:moveTo>
                              <a:lnTo>
                                <a:pt x="15" y="12"/>
                              </a:lnTo>
                              <a:lnTo>
                                <a:pt x="21" y="12"/>
                              </a:lnTo>
                              <a:lnTo>
                                <a:pt x="27" y="12"/>
                              </a:lnTo>
                              <a:lnTo>
                                <a:pt x="22" y="9"/>
                              </a:lnTo>
                              <a:lnTo>
                                <a:pt x="16" y="3"/>
                              </a:lnTo>
                              <a:lnTo>
                                <a:pt x="13" y="0"/>
                              </a:lnTo>
                              <a:lnTo>
                                <a:pt x="7" y="0"/>
                              </a:lnTo>
                              <a:lnTo>
                                <a:pt x="2" y="0"/>
                              </a:lnTo>
                              <a:lnTo>
                                <a:pt x="0" y="3"/>
                              </a:lnTo>
                              <a:lnTo>
                                <a:pt x="4" y="9"/>
                              </a:lnTo>
                              <a:lnTo>
                                <a:pt x="8" y="16"/>
                              </a:lnTo>
                            </a:path>
                          </a:pathLst>
                        </a:custGeom>
                        <a:solidFill>
                          <a:srgbClr val="FFC08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45393" name="Freeform 337">
                          <a:extLst>
                            <a:ext uri="{FF2B5EF4-FFF2-40B4-BE49-F238E27FC236}">
                              <a16:creationId xmlns:a16="http://schemas.microsoft.com/office/drawing/2014/main" id="{47E7F18C-C505-3519-E345-7CBDB6645587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658" y="1716"/>
                          <a:ext cx="23" cy="17"/>
                        </a:xfrm>
                        <a:custGeom>
                          <a:avLst/>
                          <a:gdLst>
                            <a:gd name="T0" fmla="*/ 22 w 23"/>
                            <a:gd name="T1" fmla="*/ 13 h 17"/>
                            <a:gd name="T2" fmla="*/ 17 w 23"/>
                            <a:gd name="T3" fmla="*/ 16 h 17"/>
                            <a:gd name="T4" fmla="*/ 11 w 23"/>
                            <a:gd name="T5" fmla="*/ 16 h 17"/>
                            <a:gd name="T6" fmla="*/ 6 w 23"/>
                            <a:gd name="T7" fmla="*/ 10 h 17"/>
                            <a:gd name="T8" fmla="*/ 2 w 23"/>
                            <a:gd name="T9" fmla="*/ 5 h 17"/>
                            <a:gd name="T10" fmla="*/ 0 w 23"/>
                            <a:gd name="T11" fmla="*/ 0 h 17"/>
                            <a:gd name="T12" fmla="*/ 8 w 23"/>
                            <a:gd name="T13" fmla="*/ 5 h 17"/>
                            <a:gd name="T14" fmla="*/ 13 w 23"/>
                            <a:gd name="T15" fmla="*/ 8 h 17"/>
                            <a:gd name="T16" fmla="*/ 18 w 23"/>
                            <a:gd name="T17" fmla="*/ 10 h 17"/>
                            <a:gd name="T18" fmla="*/ 22 w 23"/>
                            <a:gd name="T19" fmla="*/ 13 h 1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</a:cxnLst>
                          <a:rect l="0" t="0" r="r" b="b"/>
                          <a:pathLst>
                            <a:path w="23" h="17">
                              <a:moveTo>
                                <a:pt x="22" y="13"/>
                              </a:moveTo>
                              <a:lnTo>
                                <a:pt x="17" y="16"/>
                              </a:lnTo>
                              <a:lnTo>
                                <a:pt x="11" y="16"/>
                              </a:lnTo>
                              <a:lnTo>
                                <a:pt x="6" y="10"/>
                              </a:lnTo>
                              <a:lnTo>
                                <a:pt x="2" y="5"/>
                              </a:lnTo>
                              <a:lnTo>
                                <a:pt x="0" y="0"/>
                              </a:lnTo>
                              <a:lnTo>
                                <a:pt x="8" y="5"/>
                              </a:lnTo>
                              <a:lnTo>
                                <a:pt x="13" y="8"/>
                              </a:lnTo>
                              <a:lnTo>
                                <a:pt x="18" y="10"/>
                              </a:lnTo>
                              <a:lnTo>
                                <a:pt x="22" y="13"/>
                              </a:lnTo>
                            </a:path>
                          </a:pathLst>
                        </a:custGeom>
                        <a:solidFill>
                          <a:srgbClr val="FFC0C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45396" name="Freeform 340">
                      <a:extLst>
                        <a:ext uri="{FF2B5EF4-FFF2-40B4-BE49-F238E27FC236}">
                          <a16:creationId xmlns:a16="http://schemas.microsoft.com/office/drawing/2014/main" id="{065531ED-D6C9-0383-0F08-44620746D97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02" y="1904"/>
                      <a:ext cx="38" cy="64"/>
                    </a:xfrm>
                    <a:custGeom>
                      <a:avLst/>
                      <a:gdLst>
                        <a:gd name="T0" fmla="*/ 8 w 38"/>
                        <a:gd name="T1" fmla="*/ 0 h 64"/>
                        <a:gd name="T2" fmla="*/ 13 w 38"/>
                        <a:gd name="T3" fmla="*/ 4 h 64"/>
                        <a:gd name="T4" fmla="*/ 17 w 38"/>
                        <a:gd name="T5" fmla="*/ 7 h 64"/>
                        <a:gd name="T6" fmla="*/ 20 w 38"/>
                        <a:gd name="T7" fmla="*/ 9 h 64"/>
                        <a:gd name="T8" fmla="*/ 23 w 38"/>
                        <a:gd name="T9" fmla="*/ 12 h 64"/>
                        <a:gd name="T10" fmla="*/ 28 w 38"/>
                        <a:gd name="T11" fmla="*/ 16 h 64"/>
                        <a:gd name="T12" fmla="*/ 32 w 38"/>
                        <a:gd name="T13" fmla="*/ 20 h 64"/>
                        <a:gd name="T14" fmla="*/ 35 w 38"/>
                        <a:gd name="T15" fmla="*/ 25 h 64"/>
                        <a:gd name="T16" fmla="*/ 37 w 38"/>
                        <a:gd name="T17" fmla="*/ 28 h 64"/>
                        <a:gd name="T18" fmla="*/ 35 w 38"/>
                        <a:gd name="T19" fmla="*/ 32 h 64"/>
                        <a:gd name="T20" fmla="*/ 31 w 38"/>
                        <a:gd name="T21" fmla="*/ 36 h 64"/>
                        <a:gd name="T22" fmla="*/ 28 w 38"/>
                        <a:gd name="T23" fmla="*/ 39 h 64"/>
                        <a:gd name="T24" fmla="*/ 25 w 38"/>
                        <a:gd name="T25" fmla="*/ 43 h 64"/>
                        <a:gd name="T26" fmla="*/ 23 w 38"/>
                        <a:gd name="T27" fmla="*/ 47 h 64"/>
                        <a:gd name="T28" fmla="*/ 21 w 38"/>
                        <a:gd name="T29" fmla="*/ 50 h 64"/>
                        <a:gd name="T30" fmla="*/ 17 w 38"/>
                        <a:gd name="T31" fmla="*/ 53 h 64"/>
                        <a:gd name="T32" fmla="*/ 13 w 38"/>
                        <a:gd name="T33" fmla="*/ 57 h 64"/>
                        <a:gd name="T34" fmla="*/ 0 w 38"/>
                        <a:gd name="T35" fmla="*/ 63 h 64"/>
                        <a:gd name="T36" fmla="*/ 5 w 38"/>
                        <a:gd name="T37" fmla="*/ 55 h 64"/>
                        <a:gd name="T38" fmla="*/ 8 w 38"/>
                        <a:gd name="T39" fmla="*/ 48 h 64"/>
                        <a:gd name="T40" fmla="*/ 10 w 38"/>
                        <a:gd name="T41" fmla="*/ 41 h 64"/>
                        <a:gd name="T42" fmla="*/ 11 w 38"/>
                        <a:gd name="T43" fmla="*/ 35 h 64"/>
                        <a:gd name="T44" fmla="*/ 11 w 38"/>
                        <a:gd name="T45" fmla="*/ 29 h 64"/>
                        <a:gd name="T46" fmla="*/ 11 w 38"/>
                        <a:gd name="T47" fmla="*/ 25 h 64"/>
                        <a:gd name="T48" fmla="*/ 10 w 38"/>
                        <a:gd name="T49" fmla="*/ 18 h 64"/>
                        <a:gd name="T50" fmla="*/ 11 w 38"/>
                        <a:gd name="T51" fmla="*/ 13 h 64"/>
                        <a:gd name="T52" fmla="*/ 10 w 38"/>
                        <a:gd name="T53" fmla="*/ 8 h 64"/>
                        <a:gd name="T54" fmla="*/ 8 w 38"/>
                        <a:gd name="T55" fmla="*/ 0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38" h="64">
                          <a:moveTo>
                            <a:pt x="8" y="0"/>
                          </a:moveTo>
                          <a:lnTo>
                            <a:pt x="13" y="4"/>
                          </a:lnTo>
                          <a:lnTo>
                            <a:pt x="17" y="7"/>
                          </a:lnTo>
                          <a:lnTo>
                            <a:pt x="20" y="9"/>
                          </a:lnTo>
                          <a:lnTo>
                            <a:pt x="23" y="12"/>
                          </a:lnTo>
                          <a:lnTo>
                            <a:pt x="28" y="16"/>
                          </a:lnTo>
                          <a:lnTo>
                            <a:pt x="32" y="20"/>
                          </a:lnTo>
                          <a:lnTo>
                            <a:pt x="35" y="25"/>
                          </a:lnTo>
                          <a:lnTo>
                            <a:pt x="37" y="28"/>
                          </a:lnTo>
                          <a:lnTo>
                            <a:pt x="35" y="32"/>
                          </a:lnTo>
                          <a:lnTo>
                            <a:pt x="31" y="36"/>
                          </a:lnTo>
                          <a:lnTo>
                            <a:pt x="28" y="39"/>
                          </a:lnTo>
                          <a:lnTo>
                            <a:pt x="25" y="43"/>
                          </a:lnTo>
                          <a:lnTo>
                            <a:pt x="23" y="47"/>
                          </a:lnTo>
                          <a:lnTo>
                            <a:pt x="21" y="50"/>
                          </a:lnTo>
                          <a:lnTo>
                            <a:pt x="17" y="53"/>
                          </a:lnTo>
                          <a:lnTo>
                            <a:pt x="13" y="57"/>
                          </a:lnTo>
                          <a:lnTo>
                            <a:pt x="0" y="63"/>
                          </a:lnTo>
                          <a:lnTo>
                            <a:pt x="5" y="55"/>
                          </a:lnTo>
                          <a:lnTo>
                            <a:pt x="8" y="48"/>
                          </a:lnTo>
                          <a:lnTo>
                            <a:pt x="10" y="41"/>
                          </a:lnTo>
                          <a:lnTo>
                            <a:pt x="11" y="35"/>
                          </a:lnTo>
                          <a:lnTo>
                            <a:pt x="11" y="29"/>
                          </a:lnTo>
                          <a:lnTo>
                            <a:pt x="11" y="25"/>
                          </a:lnTo>
                          <a:lnTo>
                            <a:pt x="10" y="18"/>
                          </a:lnTo>
                          <a:lnTo>
                            <a:pt x="11" y="13"/>
                          </a:lnTo>
                          <a:lnTo>
                            <a:pt x="10" y="8"/>
                          </a:lnTo>
                          <a:lnTo>
                            <a:pt x="8" y="0"/>
                          </a:lnTo>
                        </a:path>
                      </a:pathLst>
                    </a:custGeom>
                    <a:solidFill>
                      <a:srgbClr val="FFC06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97" name="Freeform 341">
                      <a:extLst>
                        <a:ext uri="{FF2B5EF4-FFF2-40B4-BE49-F238E27FC236}">
                          <a16:creationId xmlns:a16="http://schemas.microsoft.com/office/drawing/2014/main" id="{29AC3084-9114-B9FB-4041-6B1A408101D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11" y="1904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5 w 17"/>
                        <a:gd name="T3" fmla="*/ 4 h 17"/>
                        <a:gd name="T4" fmla="*/ 9 w 17"/>
                        <a:gd name="T5" fmla="*/ 8 h 17"/>
                        <a:gd name="T6" fmla="*/ 16 w 17"/>
                        <a:gd name="T7" fmla="*/ 16 h 17"/>
                        <a:gd name="T8" fmla="*/ 12 w 17"/>
                        <a:gd name="T9" fmla="*/ 12 h 17"/>
                        <a:gd name="T10" fmla="*/ 6 w 17"/>
                        <a:gd name="T11" fmla="*/ 10 h 17"/>
                        <a:gd name="T12" fmla="*/ 2 w 17"/>
                        <a:gd name="T13" fmla="*/ 10 h 17"/>
                        <a:gd name="T14" fmla="*/ 0 w 17"/>
                        <a:gd name="T15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5" y="4"/>
                          </a:lnTo>
                          <a:lnTo>
                            <a:pt x="9" y="8"/>
                          </a:lnTo>
                          <a:lnTo>
                            <a:pt x="16" y="16"/>
                          </a:lnTo>
                          <a:lnTo>
                            <a:pt x="12" y="12"/>
                          </a:lnTo>
                          <a:lnTo>
                            <a:pt x="6" y="10"/>
                          </a:lnTo>
                          <a:lnTo>
                            <a:pt x="2" y="1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FFA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98" name="Freeform 342">
                      <a:extLst>
                        <a:ext uri="{FF2B5EF4-FFF2-40B4-BE49-F238E27FC236}">
                          <a16:creationId xmlns:a16="http://schemas.microsoft.com/office/drawing/2014/main" id="{23C623CD-BCEC-3844-B050-314B575237A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14" y="1916"/>
                      <a:ext cx="25" cy="17"/>
                    </a:xfrm>
                    <a:custGeom>
                      <a:avLst/>
                      <a:gdLst>
                        <a:gd name="T0" fmla="*/ 19 w 25"/>
                        <a:gd name="T1" fmla="*/ 7 h 17"/>
                        <a:gd name="T2" fmla="*/ 11 w 25"/>
                        <a:gd name="T3" fmla="*/ 2 h 17"/>
                        <a:gd name="T4" fmla="*/ 6 w 25"/>
                        <a:gd name="T5" fmla="*/ 1 h 17"/>
                        <a:gd name="T6" fmla="*/ 1 w 25"/>
                        <a:gd name="T7" fmla="*/ 0 h 17"/>
                        <a:gd name="T8" fmla="*/ 1 w 25"/>
                        <a:gd name="T9" fmla="*/ 4 h 17"/>
                        <a:gd name="T10" fmla="*/ 0 w 25"/>
                        <a:gd name="T11" fmla="*/ 7 h 17"/>
                        <a:gd name="T12" fmla="*/ 6 w 25"/>
                        <a:gd name="T13" fmla="*/ 7 h 17"/>
                        <a:gd name="T14" fmla="*/ 10 w 25"/>
                        <a:gd name="T15" fmla="*/ 7 h 17"/>
                        <a:gd name="T16" fmla="*/ 14 w 25"/>
                        <a:gd name="T17" fmla="*/ 8 h 17"/>
                        <a:gd name="T18" fmla="*/ 18 w 25"/>
                        <a:gd name="T19" fmla="*/ 10 h 17"/>
                        <a:gd name="T20" fmla="*/ 22 w 25"/>
                        <a:gd name="T21" fmla="*/ 14 h 17"/>
                        <a:gd name="T22" fmla="*/ 24 w 25"/>
                        <a:gd name="T23" fmla="*/ 16 h 17"/>
                        <a:gd name="T24" fmla="*/ 23 w 25"/>
                        <a:gd name="T25" fmla="*/ 13 h 17"/>
                        <a:gd name="T26" fmla="*/ 19 w 25"/>
                        <a:gd name="T27" fmla="*/ 7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25" h="17">
                          <a:moveTo>
                            <a:pt x="19" y="7"/>
                          </a:moveTo>
                          <a:lnTo>
                            <a:pt x="11" y="2"/>
                          </a:lnTo>
                          <a:lnTo>
                            <a:pt x="6" y="1"/>
                          </a:lnTo>
                          <a:lnTo>
                            <a:pt x="1" y="0"/>
                          </a:lnTo>
                          <a:lnTo>
                            <a:pt x="1" y="4"/>
                          </a:lnTo>
                          <a:lnTo>
                            <a:pt x="0" y="7"/>
                          </a:lnTo>
                          <a:lnTo>
                            <a:pt x="6" y="7"/>
                          </a:lnTo>
                          <a:lnTo>
                            <a:pt x="10" y="7"/>
                          </a:lnTo>
                          <a:lnTo>
                            <a:pt x="14" y="8"/>
                          </a:lnTo>
                          <a:lnTo>
                            <a:pt x="18" y="10"/>
                          </a:lnTo>
                          <a:lnTo>
                            <a:pt x="22" y="14"/>
                          </a:lnTo>
                          <a:lnTo>
                            <a:pt x="24" y="16"/>
                          </a:lnTo>
                          <a:lnTo>
                            <a:pt x="23" y="13"/>
                          </a:lnTo>
                          <a:lnTo>
                            <a:pt x="19" y="7"/>
                          </a:lnTo>
                        </a:path>
                      </a:pathLst>
                    </a:custGeom>
                    <a:solidFill>
                      <a:srgbClr val="FFA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399" name="Freeform 343">
                      <a:extLst>
                        <a:ext uri="{FF2B5EF4-FFF2-40B4-BE49-F238E27FC236}">
                          <a16:creationId xmlns:a16="http://schemas.microsoft.com/office/drawing/2014/main" id="{AA06DC4D-D486-9E52-299F-E39ED02FC20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15" y="1926"/>
                      <a:ext cx="25" cy="17"/>
                    </a:xfrm>
                    <a:custGeom>
                      <a:avLst/>
                      <a:gdLst>
                        <a:gd name="T0" fmla="*/ 24 w 25"/>
                        <a:gd name="T1" fmla="*/ 12 h 17"/>
                        <a:gd name="T2" fmla="*/ 20 w 25"/>
                        <a:gd name="T3" fmla="*/ 9 h 17"/>
                        <a:gd name="T4" fmla="*/ 15 w 25"/>
                        <a:gd name="T5" fmla="*/ 6 h 17"/>
                        <a:gd name="T6" fmla="*/ 12 w 25"/>
                        <a:gd name="T7" fmla="*/ 3 h 17"/>
                        <a:gd name="T8" fmla="*/ 8 w 25"/>
                        <a:gd name="T9" fmla="*/ 0 h 17"/>
                        <a:gd name="T10" fmla="*/ 4 w 25"/>
                        <a:gd name="T11" fmla="*/ 0 h 17"/>
                        <a:gd name="T12" fmla="*/ 0 w 25"/>
                        <a:gd name="T13" fmla="*/ 0 h 17"/>
                        <a:gd name="T14" fmla="*/ 0 w 25"/>
                        <a:gd name="T15" fmla="*/ 3 h 17"/>
                        <a:gd name="T16" fmla="*/ 0 w 25"/>
                        <a:gd name="T17" fmla="*/ 9 h 17"/>
                        <a:gd name="T18" fmla="*/ 8 w 25"/>
                        <a:gd name="T19" fmla="*/ 12 h 17"/>
                        <a:gd name="T20" fmla="*/ 13 w 25"/>
                        <a:gd name="T21" fmla="*/ 12 h 17"/>
                        <a:gd name="T22" fmla="*/ 18 w 25"/>
                        <a:gd name="T23" fmla="*/ 12 h 17"/>
                        <a:gd name="T24" fmla="*/ 23 w 25"/>
                        <a:gd name="T25" fmla="*/ 16 h 17"/>
                        <a:gd name="T26" fmla="*/ 24 w 25"/>
                        <a:gd name="T27" fmla="*/ 12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25" h="17">
                          <a:moveTo>
                            <a:pt x="24" y="12"/>
                          </a:moveTo>
                          <a:lnTo>
                            <a:pt x="20" y="9"/>
                          </a:lnTo>
                          <a:lnTo>
                            <a:pt x="15" y="6"/>
                          </a:lnTo>
                          <a:lnTo>
                            <a:pt x="12" y="3"/>
                          </a:lnTo>
                          <a:lnTo>
                            <a:pt x="8" y="0"/>
                          </a:lnTo>
                          <a:lnTo>
                            <a:pt x="4" y="0"/>
                          </a:lnTo>
                          <a:lnTo>
                            <a:pt x="0" y="0"/>
                          </a:lnTo>
                          <a:lnTo>
                            <a:pt x="0" y="3"/>
                          </a:lnTo>
                          <a:lnTo>
                            <a:pt x="0" y="9"/>
                          </a:lnTo>
                          <a:lnTo>
                            <a:pt x="8" y="12"/>
                          </a:lnTo>
                          <a:lnTo>
                            <a:pt x="13" y="12"/>
                          </a:lnTo>
                          <a:lnTo>
                            <a:pt x="18" y="12"/>
                          </a:lnTo>
                          <a:lnTo>
                            <a:pt x="23" y="16"/>
                          </a:lnTo>
                          <a:lnTo>
                            <a:pt x="24" y="12"/>
                          </a:lnTo>
                        </a:path>
                      </a:pathLst>
                    </a:custGeom>
                    <a:solidFill>
                      <a:srgbClr val="FFA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400" name="Freeform 344">
                      <a:extLst>
                        <a:ext uri="{FF2B5EF4-FFF2-40B4-BE49-F238E27FC236}">
                          <a16:creationId xmlns:a16="http://schemas.microsoft.com/office/drawing/2014/main" id="{BD89BA16-9E51-383F-4C00-232E3637A79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15" y="1937"/>
                      <a:ext cx="22" cy="17"/>
                    </a:xfrm>
                    <a:custGeom>
                      <a:avLst/>
                      <a:gdLst>
                        <a:gd name="T0" fmla="*/ 21 w 22"/>
                        <a:gd name="T1" fmla="*/ 5 h 17"/>
                        <a:gd name="T2" fmla="*/ 15 w 22"/>
                        <a:gd name="T3" fmla="*/ 0 h 17"/>
                        <a:gd name="T4" fmla="*/ 9 w 22"/>
                        <a:gd name="T5" fmla="*/ 0 h 17"/>
                        <a:gd name="T6" fmla="*/ 2 w 22"/>
                        <a:gd name="T7" fmla="*/ 0 h 17"/>
                        <a:gd name="T8" fmla="*/ 0 w 22"/>
                        <a:gd name="T9" fmla="*/ 5 h 17"/>
                        <a:gd name="T10" fmla="*/ 0 w 22"/>
                        <a:gd name="T11" fmla="*/ 10 h 17"/>
                        <a:gd name="T12" fmla="*/ 0 w 22"/>
                        <a:gd name="T13" fmla="*/ 16 h 17"/>
                        <a:gd name="T14" fmla="*/ 5 w 22"/>
                        <a:gd name="T15" fmla="*/ 16 h 17"/>
                        <a:gd name="T16" fmla="*/ 9 w 22"/>
                        <a:gd name="T17" fmla="*/ 10 h 17"/>
                        <a:gd name="T18" fmla="*/ 12 w 22"/>
                        <a:gd name="T19" fmla="*/ 10 h 17"/>
                        <a:gd name="T20" fmla="*/ 17 w 22"/>
                        <a:gd name="T21" fmla="*/ 10 h 17"/>
                        <a:gd name="T22" fmla="*/ 19 w 22"/>
                        <a:gd name="T23" fmla="*/ 5 h 17"/>
                        <a:gd name="T24" fmla="*/ 21 w 22"/>
                        <a:gd name="T25" fmla="*/ 5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22" h="17">
                          <a:moveTo>
                            <a:pt x="21" y="5"/>
                          </a:moveTo>
                          <a:lnTo>
                            <a:pt x="15" y="0"/>
                          </a:lnTo>
                          <a:lnTo>
                            <a:pt x="9" y="0"/>
                          </a:lnTo>
                          <a:lnTo>
                            <a:pt x="2" y="0"/>
                          </a:lnTo>
                          <a:lnTo>
                            <a:pt x="0" y="5"/>
                          </a:lnTo>
                          <a:lnTo>
                            <a:pt x="0" y="10"/>
                          </a:lnTo>
                          <a:lnTo>
                            <a:pt x="0" y="16"/>
                          </a:lnTo>
                          <a:lnTo>
                            <a:pt x="5" y="16"/>
                          </a:lnTo>
                          <a:lnTo>
                            <a:pt x="9" y="10"/>
                          </a:lnTo>
                          <a:lnTo>
                            <a:pt x="12" y="10"/>
                          </a:lnTo>
                          <a:lnTo>
                            <a:pt x="17" y="10"/>
                          </a:lnTo>
                          <a:lnTo>
                            <a:pt x="19" y="5"/>
                          </a:lnTo>
                          <a:lnTo>
                            <a:pt x="21" y="5"/>
                          </a:lnTo>
                        </a:path>
                      </a:pathLst>
                    </a:custGeom>
                    <a:solidFill>
                      <a:srgbClr val="FF6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401" name="Freeform 345">
                      <a:extLst>
                        <a:ext uri="{FF2B5EF4-FFF2-40B4-BE49-F238E27FC236}">
                          <a16:creationId xmlns:a16="http://schemas.microsoft.com/office/drawing/2014/main" id="{EABFBD10-CBC4-DB7F-0FD4-829667983F4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09" y="1947"/>
                      <a:ext cx="20" cy="17"/>
                    </a:xfrm>
                    <a:custGeom>
                      <a:avLst/>
                      <a:gdLst>
                        <a:gd name="T0" fmla="*/ 19 w 20"/>
                        <a:gd name="T1" fmla="*/ 0 h 17"/>
                        <a:gd name="T2" fmla="*/ 15 w 20"/>
                        <a:gd name="T3" fmla="*/ 1 h 17"/>
                        <a:gd name="T4" fmla="*/ 12 w 20"/>
                        <a:gd name="T5" fmla="*/ 1 h 17"/>
                        <a:gd name="T6" fmla="*/ 9 w 20"/>
                        <a:gd name="T7" fmla="*/ 1 h 17"/>
                        <a:gd name="T8" fmla="*/ 4 w 20"/>
                        <a:gd name="T9" fmla="*/ 3 h 17"/>
                        <a:gd name="T10" fmla="*/ 3 w 20"/>
                        <a:gd name="T11" fmla="*/ 7 h 17"/>
                        <a:gd name="T12" fmla="*/ 2 w 20"/>
                        <a:gd name="T13" fmla="*/ 12 h 17"/>
                        <a:gd name="T14" fmla="*/ 0 w 20"/>
                        <a:gd name="T15" fmla="*/ 16 h 17"/>
                        <a:gd name="T16" fmla="*/ 5 w 20"/>
                        <a:gd name="T17" fmla="*/ 14 h 17"/>
                        <a:gd name="T18" fmla="*/ 9 w 20"/>
                        <a:gd name="T19" fmla="*/ 10 h 17"/>
                        <a:gd name="T20" fmla="*/ 12 w 20"/>
                        <a:gd name="T21" fmla="*/ 8 h 17"/>
                        <a:gd name="T22" fmla="*/ 16 w 20"/>
                        <a:gd name="T23" fmla="*/ 7 h 17"/>
                        <a:gd name="T24" fmla="*/ 17 w 20"/>
                        <a:gd name="T25" fmla="*/ 3 h 17"/>
                        <a:gd name="T26" fmla="*/ 19 w 20"/>
                        <a:gd name="T27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20" h="17">
                          <a:moveTo>
                            <a:pt x="19" y="0"/>
                          </a:moveTo>
                          <a:lnTo>
                            <a:pt x="15" y="1"/>
                          </a:lnTo>
                          <a:lnTo>
                            <a:pt x="12" y="1"/>
                          </a:lnTo>
                          <a:lnTo>
                            <a:pt x="9" y="1"/>
                          </a:lnTo>
                          <a:lnTo>
                            <a:pt x="4" y="3"/>
                          </a:lnTo>
                          <a:lnTo>
                            <a:pt x="3" y="7"/>
                          </a:lnTo>
                          <a:lnTo>
                            <a:pt x="2" y="12"/>
                          </a:lnTo>
                          <a:lnTo>
                            <a:pt x="0" y="16"/>
                          </a:lnTo>
                          <a:lnTo>
                            <a:pt x="5" y="14"/>
                          </a:lnTo>
                          <a:lnTo>
                            <a:pt x="9" y="10"/>
                          </a:lnTo>
                          <a:lnTo>
                            <a:pt x="12" y="8"/>
                          </a:lnTo>
                          <a:lnTo>
                            <a:pt x="16" y="7"/>
                          </a:lnTo>
                          <a:lnTo>
                            <a:pt x="17" y="3"/>
                          </a:lnTo>
                          <a:lnTo>
                            <a:pt x="19" y="0"/>
                          </a:lnTo>
                        </a:path>
                      </a:pathLst>
                    </a:custGeom>
                    <a:solidFill>
                      <a:srgbClr val="FF602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402" name="Freeform 346">
                      <a:extLst>
                        <a:ext uri="{FF2B5EF4-FFF2-40B4-BE49-F238E27FC236}">
                          <a16:creationId xmlns:a16="http://schemas.microsoft.com/office/drawing/2014/main" id="{E7EB5563-8B92-F258-D0D5-FB01A1D959D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02" y="1958"/>
                      <a:ext cx="20" cy="17"/>
                    </a:xfrm>
                    <a:custGeom>
                      <a:avLst/>
                      <a:gdLst>
                        <a:gd name="T0" fmla="*/ 19 w 20"/>
                        <a:gd name="T1" fmla="*/ 0 h 17"/>
                        <a:gd name="T2" fmla="*/ 13 w 20"/>
                        <a:gd name="T3" fmla="*/ 3 h 17"/>
                        <a:gd name="T4" fmla="*/ 6 w 20"/>
                        <a:gd name="T5" fmla="*/ 7 h 17"/>
                        <a:gd name="T6" fmla="*/ 3 w 20"/>
                        <a:gd name="T7" fmla="*/ 8 h 17"/>
                        <a:gd name="T8" fmla="*/ 0 w 20"/>
                        <a:gd name="T9" fmla="*/ 16 h 17"/>
                        <a:gd name="T10" fmla="*/ 11 w 20"/>
                        <a:gd name="T11" fmla="*/ 8 h 17"/>
                        <a:gd name="T12" fmla="*/ 16 w 20"/>
                        <a:gd name="T13" fmla="*/ 3 h 17"/>
                        <a:gd name="T14" fmla="*/ 19 w 20"/>
                        <a:gd name="T15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0" h="17">
                          <a:moveTo>
                            <a:pt x="19" y="0"/>
                          </a:moveTo>
                          <a:lnTo>
                            <a:pt x="13" y="3"/>
                          </a:lnTo>
                          <a:lnTo>
                            <a:pt x="6" y="7"/>
                          </a:lnTo>
                          <a:lnTo>
                            <a:pt x="3" y="8"/>
                          </a:lnTo>
                          <a:lnTo>
                            <a:pt x="0" y="16"/>
                          </a:lnTo>
                          <a:lnTo>
                            <a:pt x="11" y="8"/>
                          </a:lnTo>
                          <a:lnTo>
                            <a:pt x="16" y="3"/>
                          </a:lnTo>
                          <a:lnTo>
                            <a:pt x="19" y="0"/>
                          </a:lnTo>
                        </a:path>
                      </a:pathLst>
                    </a:custGeom>
                    <a:solidFill>
                      <a:srgbClr val="FF6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45410" name="Group 354">
                      <a:extLst>
                        <a:ext uri="{FF2B5EF4-FFF2-40B4-BE49-F238E27FC236}">
                          <a16:creationId xmlns:a16="http://schemas.microsoft.com/office/drawing/2014/main" id="{FBCE9E5F-6DC1-7843-7076-BB5D79068AD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07" y="1848"/>
                      <a:ext cx="26" cy="23"/>
                      <a:chOff x="2407" y="1848"/>
                      <a:chExt cx="26" cy="23"/>
                    </a:xfrm>
                  </p:grpSpPr>
                  <p:sp>
                    <p:nvSpPr>
                      <p:cNvPr id="45403" name="Oval 347">
                        <a:extLst>
                          <a:ext uri="{FF2B5EF4-FFF2-40B4-BE49-F238E27FC236}">
                            <a16:creationId xmlns:a16="http://schemas.microsoft.com/office/drawing/2014/main" id="{67A557EB-FDAC-5AED-CABB-558759024D7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07" y="1848"/>
                        <a:ext cx="26" cy="23"/>
                      </a:xfrm>
                      <a:prstGeom prst="ellipse">
                        <a:avLst/>
                      </a:prstGeom>
                      <a:solidFill>
                        <a:srgbClr val="4080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grpSp>
                    <p:nvGrpSpPr>
                      <p:cNvPr id="45409" name="Group 353">
                        <a:extLst>
                          <a:ext uri="{FF2B5EF4-FFF2-40B4-BE49-F238E27FC236}">
                            <a16:creationId xmlns:a16="http://schemas.microsoft.com/office/drawing/2014/main" id="{C0CAB187-9348-223D-B315-BBE3F1BA1A99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08" y="1848"/>
                        <a:ext cx="22" cy="22"/>
                        <a:chOff x="2408" y="1848"/>
                        <a:chExt cx="22" cy="22"/>
                      </a:xfrm>
                    </p:grpSpPr>
                    <p:sp>
                      <p:nvSpPr>
                        <p:cNvPr id="45404" name="Oval 348">
                          <a:extLst>
                            <a:ext uri="{FF2B5EF4-FFF2-40B4-BE49-F238E27FC236}">
                              <a16:creationId xmlns:a16="http://schemas.microsoft.com/office/drawing/2014/main" id="{50EF69B3-C93D-291A-29F8-8AFAF72C686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08" y="1848"/>
                          <a:ext cx="22" cy="22"/>
                        </a:xfrm>
                        <a:prstGeom prst="ellipse">
                          <a:avLst/>
                        </a:prstGeom>
                        <a:solidFill>
                          <a:srgbClr val="0020A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I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45405" name="Oval 349">
                          <a:extLst>
                            <a:ext uri="{FF2B5EF4-FFF2-40B4-BE49-F238E27FC236}">
                              <a16:creationId xmlns:a16="http://schemas.microsoft.com/office/drawing/2014/main" id="{751794C5-A532-270B-5023-CBE7A090B8CE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10" y="1850"/>
                          <a:ext cx="17" cy="18"/>
                        </a:xfrm>
                        <a:prstGeom prst="ellipse">
                          <a:avLst/>
                        </a:prstGeom>
                        <a:solidFill>
                          <a:srgbClr val="00008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I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45406" name="Oval 350">
                          <a:extLst>
                            <a:ext uri="{FF2B5EF4-FFF2-40B4-BE49-F238E27FC236}">
                              <a16:creationId xmlns:a16="http://schemas.microsoft.com/office/drawing/2014/main" id="{3F8D7694-6E82-4634-1396-DEBB27405742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14" y="1852"/>
                          <a:ext cx="11" cy="10"/>
                        </a:xfrm>
                        <a:prstGeom prst="ellipse">
                          <a:avLst/>
                        </a:prstGeom>
                        <a:solidFill>
                          <a:srgbClr val="4080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I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45407" name="Oval 351">
                          <a:extLst>
                            <a:ext uri="{FF2B5EF4-FFF2-40B4-BE49-F238E27FC236}">
                              <a16:creationId xmlns:a16="http://schemas.microsoft.com/office/drawing/2014/main" id="{39521A22-EFB7-6752-9892-F283D91A6C2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22" y="1852"/>
                          <a:ext cx="1" cy="1"/>
                        </a:xfrm>
                        <a:prstGeom prst="ellipse">
                          <a:avLst/>
                        </a:prstGeom>
                        <a:solidFill>
                          <a:srgbClr val="C0E0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I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45408" name="Oval 352">
                          <a:extLst>
                            <a:ext uri="{FF2B5EF4-FFF2-40B4-BE49-F238E27FC236}">
                              <a16:creationId xmlns:a16="http://schemas.microsoft.com/office/drawing/2014/main" id="{B24CDC03-AFB6-67EE-5AF7-DC162B1911CC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20" y="1854"/>
                          <a:ext cx="2" cy="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I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45413" name="Group 357">
                      <a:extLst>
                        <a:ext uri="{FF2B5EF4-FFF2-40B4-BE49-F238E27FC236}">
                          <a16:creationId xmlns:a16="http://schemas.microsoft.com/office/drawing/2014/main" id="{D3DC1A19-9E14-6B43-79FE-852A3A0E344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01" y="1729"/>
                      <a:ext cx="22" cy="43"/>
                      <a:chOff x="2501" y="1729"/>
                      <a:chExt cx="22" cy="43"/>
                    </a:xfrm>
                  </p:grpSpPr>
                  <p:sp>
                    <p:nvSpPr>
                      <p:cNvPr id="45411" name="Oval 355">
                        <a:extLst>
                          <a:ext uri="{FF2B5EF4-FFF2-40B4-BE49-F238E27FC236}">
                            <a16:creationId xmlns:a16="http://schemas.microsoft.com/office/drawing/2014/main" id="{FCC2A010-0214-D459-FCE5-0A93AE4BD71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02" y="1729"/>
                        <a:ext cx="21" cy="31"/>
                      </a:xfrm>
                      <a:prstGeom prst="ellipse">
                        <a:avLst/>
                      </a:prstGeom>
                      <a:solidFill>
                        <a:srgbClr val="10206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5412" name="Oval 356">
                        <a:extLst>
                          <a:ext uri="{FF2B5EF4-FFF2-40B4-BE49-F238E27FC236}">
                            <a16:creationId xmlns:a16="http://schemas.microsoft.com/office/drawing/2014/main" id="{7517D6D9-9947-4C88-F268-F832A8EB45C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01" y="1765"/>
                        <a:ext cx="7" cy="7"/>
                      </a:xfrm>
                      <a:prstGeom prst="ellipse">
                        <a:avLst/>
                      </a:prstGeom>
                      <a:solidFill>
                        <a:srgbClr val="10206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5480" name="Group 424">
                    <a:extLst>
                      <a:ext uri="{FF2B5EF4-FFF2-40B4-BE49-F238E27FC236}">
                        <a16:creationId xmlns:a16="http://schemas.microsoft.com/office/drawing/2014/main" id="{4CCCAB67-CBD8-BAAF-12CB-C65DAA3FCF0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49" y="1353"/>
                    <a:ext cx="405" cy="331"/>
                    <a:chOff x="2049" y="1353"/>
                    <a:chExt cx="405" cy="331"/>
                  </a:xfrm>
                </p:grpSpPr>
                <p:sp>
                  <p:nvSpPr>
                    <p:cNvPr id="45415" name="Freeform 359">
                      <a:extLst>
                        <a:ext uri="{FF2B5EF4-FFF2-40B4-BE49-F238E27FC236}">
                          <a16:creationId xmlns:a16="http://schemas.microsoft.com/office/drawing/2014/main" id="{42223E5D-7280-C70D-0DEC-CE23EAB6DDF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138" y="1379"/>
                      <a:ext cx="313" cy="279"/>
                    </a:xfrm>
                    <a:custGeom>
                      <a:avLst/>
                      <a:gdLst>
                        <a:gd name="T0" fmla="*/ 144 w 313"/>
                        <a:gd name="T1" fmla="*/ 1 h 279"/>
                        <a:gd name="T2" fmla="*/ 165 w 313"/>
                        <a:gd name="T3" fmla="*/ 4 h 279"/>
                        <a:gd name="T4" fmla="*/ 178 w 313"/>
                        <a:gd name="T5" fmla="*/ 10 h 279"/>
                        <a:gd name="T6" fmla="*/ 193 w 313"/>
                        <a:gd name="T7" fmla="*/ 17 h 279"/>
                        <a:gd name="T8" fmla="*/ 208 w 313"/>
                        <a:gd name="T9" fmla="*/ 21 h 279"/>
                        <a:gd name="T10" fmla="*/ 225 w 313"/>
                        <a:gd name="T11" fmla="*/ 27 h 279"/>
                        <a:gd name="T12" fmla="*/ 234 w 313"/>
                        <a:gd name="T13" fmla="*/ 33 h 279"/>
                        <a:gd name="T14" fmla="*/ 246 w 313"/>
                        <a:gd name="T15" fmla="*/ 43 h 279"/>
                        <a:gd name="T16" fmla="*/ 275 w 313"/>
                        <a:gd name="T17" fmla="*/ 68 h 279"/>
                        <a:gd name="T18" fmla="*/ 294 w 313"/>
                        <a:gd name="T19" fmla="*/ 99 h 279"/>
                        <a:gd name="T20" fmla="*/ 306 w 313"/>
                        <a:gd name="T21" fmla="*/ 130 h 279"/>
                        <a:gd name="T22" fmla="*/ 310 w 313"/>
                        <a:gd name="T23" fmla="*/ 149 h 279"/>
                        <a:gd name="T24" fmla="*/ 312 w 313"/>
                        <a:gd name="T25" fmla="*/ 164 h 279"/>
                        <a:gd name="T26" fmla="*/ 308 w 313"/>
                        <a:gd name="T27" fmla="*/ 177 h 279"/>
                        <a:gd name="T28" fmla="*/ 299 w 313"/>
                        <a:gd name="T29" fmla="*/ 189 h 279"/>
                        <a:gd name="T30" fmla="*/ 286 w 313"/>
                        <a:gd name="T31" fmla="*/ 199 h 279"/>
                        <a:gd name="T32" fmla="*/ 250 w 313"/>
                        <a:gd name="T33" fmla="*/ 217 h 279"/>
                        <a:gd name="T34" fmla="*/ 221 w 313"/>
                        <a:gd name="T35" fmla="*/ 232 h 279"/>
                        <a:gd name="T36" fmla="*/ 200 w 313"/>
                        <a:gd name="T37" fmla="*/ 239 h 279"/>
                        <a:gd name="T38" fmla="*/ 182 w 313"/>
                        <a:gd name="T39" fmla="*/ 243 h 279"/>
                        <a:gd name="T40" fmla="*/ 169 w 313"/>
                        <a:gd name="T41" fmla="*/ 246 h 279"/>
                        <a:gd name="T42" fmla="*/ 141 w 313"/>
                        <a:gd name="T43" fmla="*/ 255 h 279"/>
                        <a:gd name="T44" fmla="*/ 112 w 313"/>
                        <a:gd name="T45" fmla="*/ 273 h 279"/>
                        <a:gd name="T46" fmla="*/ 94 w 313"/>
                        <a:gd name="T47" fmla="*/ 277 h 279"/>
                        <a:gd name="T48" fmla="*/ 70 w 313"/>
                        <a:gd name="T49" fmla="*/ 278 h 279"/>
                        <a:gd name="T50" fmla="*/ 55 w 313"/>
                        <a:gd name="T51" fmla="*/ 276 h 279"/>
                        <a:gd name="T52" fmla="*/ 33 w 313"/>
                        <a:gd name="T53" fmla="*/ 267 h 279"/>
                        <a:gd name="T54" fmla="*/ 11 w 313"/>
                        <a:gd name="T55" fmla="*/ 248 h 279"/>
                        <a:gd name="T56" fmla="*/ 0 w 313"/>
                        <a:gd name="T57" fmla="*/ 204 h 279"/>
                        <a:gd name="T58" fmla="*/ 1 w 313"/>
                        <a:gd name="T59" fmla="*/ 175 h 279"/>
                        <a:gd name="T60" fmla="*/ 6 w 313"/>
                        <a:gd name="T61" fmla="*/ 162 h 279"/>
                        <a:gd name="T62" fmla="*/ 7 w 313"/>
                        <a:gd name="T63" fmla="*/ 138 h 279"/>
                        <a:gd name="T64" fmla="*/ 14 w 313"/>
                        <a:gd name="T65" fmla="*/ 94 h 279"/>
                        <a:gd name="T66" fmla="*/ 25 w 313"/>
                        <a:gd name="T67" fmla="*/ 69 h 279"/>
                        <a:gd name="T68" fmla="*/ 34 w 313"/>
                        <a:gd name="T69" fmla="*/ 42 h 279"/>
                        <a:gd name="T70" fmla="*/ 55 w 313"/>
                        <a:gd name="T71" fmla="*/ 23 h 279"/>
                        <a:gd name="T72" fmla="*/ 89 w 313"/>
                        <a:gd name="T73" fmla="*/ 7 h 279"/>
                        <a:gd name="T74" fmla="*/ 115 w 313"/>
                        <a:gd name="T75" fmla="*/ 0 h 27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313" h="279">
                          <a:moveTo>
                            <a:pt x="136" y="1"/>
                          </a:moveTo>
                          <a:lnTo>
                            <a:pt x="144" y="1"/>
                          </a:lnTo>
                          <a:lnTo>
                            <a:pt x="157" y="2"/>
                          </a:lnTo>
                          <a:lnTo>
                            <a:pt x="165" y="4"/>
                          </a:lnTo>
                          <a:lnTo>
                            <a:pt x="171" y="6"/>
                          </a:lnTo>
                          <a:lnTo>
                            <a:pt x="178" y="10"/>
                          </a:lnTo>
                          <a:lnTo>
                            <a:pt x="185" y="13"/>
                          </a:lnTo>
                          <a:lnTo>
                            <a:pt x="193" y="17"/>
                          </a:lnTo>
                          <a:lnTo>
                            <a:pt x="199" y="19"/>
                          </a:lnTo>
                          <a:lnTo>
                            <a:pt x="208" y="21"/>
                          </a:lnTo>
                          <a:lnTo>
                            <a:pt x="216" y="23"/>
                          </a:lnTo>
                          <a:lnTo>
                            <a:pt x="225" y="27"/>
                          </a:lnTo>
                          <a:lnTo>
                            <a:pt x="228" y="30"/>
                          </a:lnTo>
                          <a:lnTo>
                            <a:pt x="234" y="33"/>
                          </a:lnTo>
                          <a:lnTo>
                            <a:pt x="238" y="37"/>
                          </a:lnTo>
                          <a:lnTo>
                            <a:pt x="246" y="43"/>
                          </a:lnTo>
                          <a:lnTo>
                            <a:pt x="255" y="50"/>
                          </a:lnTo>
                          <a:lnTo>
                            <a:pt x="275" y="68"/>
                          </a:lnTo>
                          <a:lnTo>
                            <a:pt x="285" y="80"/>
                          </a:lnTo>
                          <a:lnTo>
                            <a:pt x="294" y="99"/>
                          </a:lnTo>
                          <a:lnTo>
                            <a:pt x="301" y="116"/>
                          </a:lnTo>
                          <a:lnTo>
                            <a:pt x="306" y="130"/>
                          </a:lnTo>
                          <a:lnTo>
                            <a:pt x="310" y="145"/>
                          </a:lnTo>
                          <a:lnTo>
                            <a:pt x="310" y="149"/>
                          </a:lnTo>
                          <a:lnTo>
                            <a:pt x="312" y="156"/>
                          </a:lnTo>
                          <a:lnTo>
                            <a:pt x="312" y="164"/>
                          </a:lnTo>
                          <a:lnTo>
                            <a:pt x="311" y="169"/>
                          </a:lnTo>
                          <a:lnTo>
                            <a:pt x="308" y="177"/>
                          </a:lnTo>
                          <a:lnTo>
                            <a:pt x="304" y="183"/>
                          </a:lnTo>
                          <a:lnTo>
                            <a:pt x="299" y="189"/>
                          </a:lnTo>
                          <a:lnTo>
                            <a:pt x="293" y="193"/>
                          </a:lnTo>
                          <a:lnTo>
                            <a:pt x="286" y="199"/>
                          </a:lnTo>
                          <a:lnTo>
                            <a:pt x="270" y="209"/>
                          </a:lnTo>
                          <a:lnTo>
                            <a:pt x="250" y="217"/>
                          </a:lnTo>
                          <a:lnTo>
                            <a:pt x="235" y="224"/>
                          </a:lnTo>
                          <a:lnTo>
                            <a:pt x="221" y="232"/>
                          </a:lnTo>
                          <a:lnTo>
                            <a:pt x="211" y="236"/>
                          </a:lnTo>
                          <a:lnTo>
                            <a:pt x="200" y="239"/>
                          </a:lnTo>
                          <a:lnTo>
                            <a:pt x="189" y="242"/>
                          </a:lnTo>
                          <a:lnTo>
                            <a:pt x="182" y="243"/>
                          </a:lnTo>
                          <a:lnTo>
                            <a:pt x="175" y="244"/>
                          </a:lnTo>
                          <a:lnTo>
                            <a:pt x="169" y="246"/>
                          </a:lnTo>
                          <a:lnTo>
                            <a:pt x="154" y="249"/>
                          </a:lnTo>
                          <a:lnTo>
                            <a:pt x="141" y="255"/>
                          </a:lnTo>
                          <a:lnTo>
                            <a:pt x="122" y="267"/>
                          </a:lnTo>
                          <a:lnTo>
                            <a:pt x="112" y="273"/>
                          </a:lnTo>
                          <a:lnTo>
                            <a:pt x="105" y="275"/>
                          </a:lnTo>
                          <a:lnTo>
                            <a:pt x="94" y="277"/>
                          </a:lnTo>
                          <a:lnTo>
                            <a:pt x="85" y="278"/>
                          </a:lnTo>
                          <a:lnTo>
                            <a:pt x="70" y="278"/>
                          </a:lnTo>
                          <a:lnTo>
                            <a:pt x="62" y="277"/>
                          </a:lnTo>
                          <a:lnTo>
                            <a:pt x="55" y="276"/>
                          </a:lnTo>
                          <a:lnTo>
                            <a:pt x="48" y="273"/>
                          </a:lnTo>
                          <a:lnTo>
                            <a:pt x="33" y="267"/>
                          </a:lnTo>
                          <a:lnTo>
                            <a:pt x="19" y="256"/>
                          </a:lnTo>
                          <a:lnTo>
                            <a:pt x="11" y="248"/>
                          </a:lnTo>
                          <a:lnTo>
                            <a:pt x="2" y="228"/>
                          </a:lnTo>
                          <a:lnTo>
                            <a:pt x="0" y="204"/>
                          </a:lnTo>
                          <a:lnTo>
                            <a:pt x="1" y="187"/>
                          </a:lnTo>
                          <a:lnTo>
                            <a:pt x="1" y="175"/>
                          </a:lnTo>
                          <a:lnTo>
                            <a:pt x="3" y="166"/>
                          </a:lnTo>
                          <a:lnTo>
                            <a:pt x="6" y="162"/>
                          </a:lnTo>
                          <a:lnTo>
                            <a:pt x="9" y="151"/>
                          </a:lnTo>
                          <a:lnTo>
                            <a:pt x="7" y="138"/>
                          </a:lnTo>
                          <a:lnTo>
                            <a:pt x="11" y="124"/>
                          </a:lnTo>
                          <a:lnTo>
                            <a:pt x="14" y="94"/>
                          </a:lnTo>
                          <a:lnTo>
                            <a:pt x="17" y="85"/>
                          </a:lnTo>
                          <a:lnTo>
                            <a:pt x="25" y="69"/>
                          </a:lnTo>
                          <a:lnTo>
                            <a:pt x="29" y="54"/>
                          </a:lnTo>
                          <a:lnTo>
                            <a:pt x="34" y="42"/>
                          </a:lnTo>
                          <a:lnTo>
                            <a:pt x="43" y="33"/>
                          </a:lnTo>
                          <a:lnTo>
                            <a:pt x="55" y="23"/>
                          </a:lnTo>
                          <a:lnTo>
                            <a:pt x="69" y="16"/>
                          </a:lnTo>
                          <a:lnTo>
                            <a:pt x="89" y="7"/>
                          </a:lnTo>
                          <a:lnTo>
                            <a:pt x="101" y="3"/>
                          </a:lnTo>
                          <a:lnTo>
                            <a:pt x="115" y="0"/>
                          </a:lnTo>
                          <a:lnTo>
                            <a:pt x="136" y="1"/>
                          </a:lnTo>
                        </a:path>
                      </a:pathLst>
                    </a:custGeom>
                    <a:solidFill>
                      <a:srgbClr val="FFC02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416" name="Freeform 360">
                      <a:extLst>
                        <a:ext uri="{FF2B5EF4-FFF2-40B4-BE49-F238E27FC236}">
                          <a16:creationId xmlns:a16="http://schemas.microsoft.com/office/drawing/2014/main" id="{DF3E55BA-6238-A6B2-B5C1-B357C88EEFA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170" y="1385"/>
                      <a:ext cx="274" cy="120"/>
                    </a:xfrm>
                    <a:custGeom>
                      <a:avLst/>
                      <a:gdLst>
                        <a:gd name="T0" fmla="*/ 8 w 274"/>
                        <a:gd name="T1" fmla="*/ 71 h 120"/>
                        <a:gd name="T2" fmla="*/ 17 w 274"/>
                        <a:gd name="T3" fmla="*/ 62 h 120"/>
                        <a:gd name="T4" fmla="*/ 25 w 274"/>
                        <a:gd name="T5" fmla="*/ 54 h 120"/>
                        <a:gd name="T6" fmla="*/ 34 w 274"/>
                        <a:gd name="T7" fmla="*/ 49 h 120"/>
                        <a:gd name="T8" fmla="*/ 47 w 274"/>
                        <a:gd name="T9" fmla="*/ 45 h 120"/>
                        <a:gd name="T10" fmla="*/ 61 w 274"/>
                        <a:gd name="T11" fmla="*/ 47 h 120"/>
                        <a:gd name="T12" fmla="*/ 76 w 274"/>
                        <a:gd name="T13" fmla="*/ 52 h 120"/>
                        <a:gd name="T14" fmla="*/ 90 w 274"/>
                        <a:gd name="T15" fmla="*/ 59 h 120"/>
                        <a:gd name="T16" fmla="*/ 110 w 274"/>
                        <a:gd name="T17" fmla="*/ 70 h 120"/>
                        <a:gd name="T18" fmla="*/ 121 w 274"/>
                        <a:gd name="T19" fmla="*/ 77 h 120"/>
                        <a:gd name="T20" fmla="*/ 133 w 274"/>
                        <a:gd name="T21" fmla="*/ 84 h 120"/>
                        <a:gd name="T22" fmla="*/ 143 w 274"/>
                        <a:gd name="T23" fmla="*/ 90 h 120"/>
                        <a:gd name="T24" fmla="*/ 156 w 274"/>
                        <a:gd name="T25" fmla="*/ 99 h 120"/>
                        <a:gd name="T26" fmla="*/ 163 w 274"/>
                        <a:gd name="T27" fmla="*/ 105 h 120"/>
                        <a:gd name="T28" fmla="*/ 171 w 274"/>
                        <a:gd name="T29" fmla="*/ 112 h 120"/>
                        <a:gd name="T30" fmla="*/ 178 w 274"/>
                        <a:gd name="T31" fmla="*/ 114 h 120"/>
                        <a:gd name="T32" fmla="*/ 183 w 274"/>
                        <a:gd name="T33" fmla="*/ 106 h 120"/>
                        <a:gd name="T34" fmla="*/ 189 w 274"/>
                        <a:gd name="T35" fmla="*/ 99 h 120"/>
                        <a:gd name="T36" fmla="*/ 197 w 274"/>
                        <a:gd name="T37" fmla="*/ 95 h 120"/>
                        <a:gd name="T38" fmla="*/ 205 w 274"/>
                        <a:gd name="T39" fmla="*/ 93 h 120"/>
                        <a:gd name="T40" fmla="*/ 212 w 274"/>
                        <a:gd name="T41" fmla="*/ 93 h 120"/>
                        <a:gd name="T42" fmla="*/ 222 w 274"/>
                        <a:gd name="T43" fmla="*/ 95 h 120"/>
                        <a:gd name="T44" fmla="*/ 232 w 274"/>
                        <a:gd name="T45" fmla="*/ 98 h 120"/>
                        <a:gd name="T46" fmla="*/ 244 w 274"/>
                        <a:gd name="T47" fmla="*/ 103 h 120"/>
                        <a:gd name="T48" fmla="*/ 256 w 274"/>
                        <a:gd name="T49" fmla="*/ 109 h 120"/>
                        <a:gd name="T50" fmla="*/ 266 w 274"/>
                        <a:gd name="T51" fmla="*/ 113 h 120"/>
                        <a:gd name="T52" fmla="*/ 270 w 274"/>
                        <a:gd name="T53" fmla="*/ 109 h 120"/>
                        <a:gd name="T54" fmla="*/ 267 w 274"/>
                        <a:gd name="T55" fmla="*/ 98 h 120"/>
                        <a:gd name="T56" fmla="*/ 262 w 274"/>
                        <a:gd name="T57" fmla="*/ 88 h 120"/>
                        <a:gd name="T58" fmla="*/ 258 w 274"/>
                        <a:gd name="T59" fmla="*/ 80 h 120"/>
                        <a:gd name="T60" fmla="*/ 252 w 274"/>
                        <a:gd name="T61" fmla="*/ 70 h 120"/>
                        <a:gd name="T62" fmla="*/ 246 w 274"/>
                        <a:gd name="T63" fmla="*/ 61 h 120"/>
                        <a:gd name="T64" fmla="*/ 235 w 274"/>
                        <a:gd name="T65" fmla="*/ 51 h 120"/>
                        <a:gd name="T66" fmla="*/ 221 w 274"/>
                        <a:gd name="T67" fmla="*/ 42 h 120"/>
                        <a:gd name="T68" fmla="*/ 206 w 274"/>
                        <a:gd name="T69" fmla="*/ 33 h 120"/>
                        <a:gd name="T70" fmla="*/ 194 w 274"/>
                        <a:gd name="T71" fmla="*/ 27 h 120"/>
                        <a:gd name="T72" fmla="*/ 181 w 274"/>
                        <a:gd name="T73" fmla="*/ 22 h 120"/>
                        <a:gd name="T74" fmla="*/ 165 w 274"/>
                        <a:gd name="T75" fmla="*/ 18 h 120"/>
                        <a:gd name="T76" fmla="*/ 153 w 274"/>
                        <a:gd name="T77" fmla="*/ 12 h 120"/>
                        <a:gd name="T78" fmla="*/ 141 w 274"/>
                        <a:gd name="T79" fmla="*/ 8 h 120"/>
                        <a:gd name="T80" fmla="*/ 128 w 274"/>
                        <a:gd name="T81" fmla="*/ 2 h 120"/>
                        <a:gd name="T82" fmla="*/ 115 w 274"/>
                        <a:gd name="T83" fmla="*/ 0 h 120"/>
                        <a:gd name="T84" fmla="*/ 100 w 274"/>
                        <a:gd name="T85" fmla="*/ 0 h 120"/>
                        <a:gd name="T86" fmla="*/ 80 w 274"/>
                        <a:gd name="T87" fmla="*/ 2 h 120"/>
                        <a:gd name="T88" fmla="*/ 65 w 274"/>
                        <a:gd name="T89" fmla="*/ 6 h 120"/>
                        <a:gd name="T90" fmla="*/ 56 w 274"/>
                        <a:gd name="T91" fmla="*/ 9 h 120"/>
                        <a:gd name="T92" fmla="*/ 44 w 274"/>
                        <a:gd name="T93" fmla="*/ 15 h 120"/>
                        <a:gd name="T94" fmla="*/ 31 w 274"/>
                        <a:gd name="T95" fmla="*/ 22 h 120"/>
                        <a:gd name="T96" fmla="*/ 22 w 274"/>
                        <a:gd name="T97" fmla="*/ 29 h 120"/>
                        <a:gd name="T98" fmla="*/ 12 w 274"/>
                        <a:gd name="T99" fmla="*/ 37 h 120"/>
                        <a:gd name="T100" fmla="*/ 5 w 274"/>
                        <a:gd name="T101" fmla="*/ 47 h 120"/>
                        <a:gd name="T102" fmla="*/ 5 w 274"/>
                        <a:gd name="T103" fmla="*/ 59 h 120"/>
                        <a:gd name="T104" fmla="*/ 5 w 274"/>
                        <a:gd name="T105" fmla="*/ 69 h 120"/>
                        <a:gd name="T106" fmla="*/ 0 w 274"/>
                        <a:gd name="T107" fmla="*/ 77 h 1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274" h="120">
                          <a:moveTo>
                            <a:pt x="0" y="77"/>
                          </a:moveTo>
                          <a:lnTo>
                            <a:pt x="8" y="71"/>
                          </a:lnTo>
                          <a:lnTo>
                            <a:pt x="12" y="67"/>
                          </a:lnTo>
                          <a:lnTo>
                            <a:pt x="17" y="62"/>
                          </a:lnTo>
                          <a:lnTo>
                            <a:pt x="22" y="57"/>
                          </a:lnTo>
                          <a:lnTo>
                            <a:pt x="25" y="54"/>
                          </a:lnTo>
                          <a:lnTo>
                            <a:pt x="30" y="51"/>
                          </a:lnTo>
                          <a:lnTo>
                            <a:pt x="34" y="49"/>
                          </a:lnTo>
                          <a:lnTo>
                            <a:pt x="39" y="47"/>
                          </a:lnTo>
                          <a:lnTo>
                            <a:pt x="47" y="45"/>
                          </a:lnTo>
                          <a:lnTo>
                            <a:pt x="56" y="46"/>
                          </a:lnTo>
                          <a:lnTo>
                            <a:pt x="61" y="47"/>
                          </a:lnTo>
                          <a:lnTo>
                            <a:pt x="68" y="50"/>
                          </a:lnTo>
                          <a:lnTo>
                            <a:pt x="76" y="52"/>
                          </a:lnTo>
                          <a:lnTo>
                            <a:pt x="83" y="56"/>
                          </a:lnTo>
                          <a:lnTo>
                            <a:pt x="90" y="59"/>
                          </a:lnTo>
                          <a:lnTo>
                            <a:pt x="101" y="65"/>
                          </a:lnTo>
                          <a:lnTo>
                            <a:pt x="110" y="70"/>
                          </a:lnTo>
                          <a:lnTo>
                            <a:pt x="116" y="74"/>
                          </a:lnTo>
                          <a:lnTo>
                            <a:pt x="121" y="77"/>
                          </a:lnTo>
                          <a:lnTo>
                            <a:pt x="128" y="81"/>
                          </a:lnTo>
                          <a:lnTo>
                            <a:pt x="133" y="84"/>
                          </a:lnTo>
                          <a:lnTo>
                            <a:pt x="139" y="88"/>
                          </a:lnTo>
                          <a:lnTo>
                            <a:pt x="143" y="90"/>
                          </a:lnTo>
                          <a:lnTo>
                            <a:pt x="148" y="94"/>
                          </a:lnTo>
                          <a:lnTo>
                            <a:pt x="156" y="99"/>
                          </a:lnTo>
                          <a:lnTo>
                            <a:pt x="159" y="101"/>
                          </a:lnTo>
                          <a:lnTo>
                            <a:pt x="163" y="105"/>
                          </a:lnTo>
                          <a:lnTo>
                            <a:pt x="167" y="109"/>
                          </a:lnTo>
                          <a:lnTo>
                            <a:pt x="171" y="112"/>
                          </a:lnTo>
                          <a:lnTo>
                            <a:pt x="176" y="119"/>
                          </a:lnTo>
                          <a:lnTo>
                            <a:pt x="178" y="114"/>
                          </a:lnTo>
                          <a:lnTo>
                            <a:pt x="180" y="109"/>
                          </a:lnTo>
                          <a:lnTo>
                            <a:pt x="183" y="106"/>
                          </a:lnTo>
                          <a:lnTo>
                            <a:pt x="185" y="103"/>
                          </a:lnTo>
                          <a:lnTo>
                            <a:pt x="189" y="99"/>
                          </a:lnTo>
                          <a:lnTo>
                            <a:pt x="193" y="97"/>
                          </a:lnTo>
                          <a:lnTo>
                            <a:pt x="197" y="95"/>
                          </a:lnTo>
                          <a:lnTo>
                            <a:pt x="201" y="94"/>
                          </a:lnTo>
                          <a:lnTo>
                            <a:pt x="205" y="93"/>
                          </a:lnTo>
                          <a:lnTo>
                            <a:pt x="208" y="93"/>
                          </a:lnTo>
                          <a:lnTo>
                            <a:pt x="212" y="93"/>
                          </a:lnTo>
                          <a:lnTo>
                            <a:pt x="217" y="94"/>
                          </a:lnTo>
                          <a:lnTo>
                            <a:pt x="222" y="95"/>
                          </a:lnTo>
                          <a:lnTo>
                            <a:pt x="227" y="96"/>
                          </a:lnTo>
                          <a:lnTo>
                            <a:pt x="232" y="98"/>
                          </a:lnTo>
                          <a:lnTo>
                            <a:pt x="238" y="100"/>
                          </a:lnTo>
                          <a:lnTo>
                            <a:pt x="244" y="103"/>
                          </a:lnTo>
                          <a:lnTo>
                            <a:pt x="250" y="106"/>
                          </a:lnTo>
                          <a:lnTo>
                            <a:pt x="256" y="109"/>
                          </a:lnTo>
                          <a:lnTo>
                            <a:pt x="262" y="111"/>
                          </a:lnTo>
                          <a:lnTo>
                            <a:pt x="266" y="113"/>
                          </a:lnTo>
                          <a:lnTo>
                            <a:pt x="273" y="117"/>
                          </a:lnTo>
                          <a:lnTo>
                            <a:pt x="270" y="109"/>
                          </a:lnTo>
                          <a:lnTo>
                            <a:pt x="269" y="103"/>
                          </a:lnTo>
                          <a:lnTo>
                            <a:pt x="267" y="98"/>
                          </a:lnTo>
                          <a:lnTo>
                            <a:pt x="265" y="92"/>
                          </a:lnTo>
                          <a:lnTo>
                            <a:pt x="262" y="88"/>
                          </a:lnTo>
                          <a:lnTo>
                            <a:pt x="260" y="85"/>
                          </a:lnTo>
                          <a:lnTo>
                            <a:pt x="258" y="80"/>
                          </a:lnTo>
                          <a:lnTo>
                            <a:pt x="255" y="75"/>
                          </a:lnTo>
                          <a:lnTo>
                            <a:pt x="252" y="70"/>
                          </a:lnTo>
                          <a:lnTo>
                            <a:pt x="250" y="65"/>
                          </a:lnTo>
                          <a:lnTo>
                            <a:pt x="246" y="61"/>
                          </a:lnTo>
                          <a:lnTo>
                            <a:pt x="242" y="56"/>
                          </a:lnTo>
                          <a:lnTo>
                            <a:pt x="235" y="51"/>
                          </a:lnTo>
                          <a:lnTo>
                            <a:pt x="228" y="47"/>
                          </a:lnTo>
                          <a:lnTo>
                            <a:pt x="221" y="42"/>
                          </a:lnTo>
                          <a:lnTo>
                            <a:pt x="214" y="37"/>
                          </a:lnTo>
                          <a:lnTo>
                            <a:pt x="206" y="33"/>
                          </a:lnTo>
                          <a:lnTo>
                            <a:pt x="201" y="30"/>
                          </a:lnTo>
                          <a:lnTo>
                            <a:pt x="194" y="27"/>
                          </a:lnTo>
                          <a:lnTo>
                            <a:pt x="187" y="24"/>
                          </a:lnTo>
                          <a:lnTo>
                            <a:pt x="181" y="22"/>
                          </a:lnTo>
                          <a:lnTo>
                            <a:pt x="173" y="19"/>
                          </a:lnTo>
                          <a:lnTo>
                            <a:pt x="165" y="18"/>
                          </a:lnTo>
                          <a:lnTo>
                            <a:pt x="159" y="15"/>
                          </a:lnTo>
                          <a:lnTo>
                            <a:pt x="153" y="12"/>
                          </a:lnTo>
                          <a:lnTo>
                            <a:pt x="147" y="10"/>
                          </a:lnTo>
                          <a:lnTo>
                            <a:pt x="141" y="8"/>
                          </a:lnTo>
                          <a:lnTo>
                            <a:pt x="134" y="4"/>
                          </a:lnTo>
                          <a:lnTo>
                            <a:pt x="128" y="2"/>
                          </a:lnTo>
                          <a:lnTo>
                            <a:pt x="123" y="0"/>
                          </a:lnTo>
                          <a:lnTo>
                            <a:pt x="115" y="0"/>
                          </a:lnTo>
                          <a:lnTo>
                            <a:pt x="109" y="0"/>
                          </a:lnTo>
                          <a:lnTo>
                            <a:pt x="100" y="0"/>
                          </a:lnTo>
                          <a:lnTo>
                            <a:pt x="91" y="0"/>
                          </a:lnTo>
                          <a:lnTo>
                            <a:pt x="80" y="2"/>
                          </a:lnTo>
                          <a:lnTo>
                            <a:pt x="71" y="2"/>
                          </a:lnTo>
                          <a:lnTo>
                            <a:pt x="65" y="6"/>
                          </a:lnTo>
                          <a:lnTo>
                            <a:pt x="61" y="7"/>
                          </a:lnTo>
                          <a:lnTo>
                            <a:pt x="56" y="9"/>
                          </a:lnTo>
                          <a:lnTo>
                            <a:pt x="51" y="12"/>
                          </a:lnTo>
                          <a:lnTo>
                            <a:pt x="44" y="15"/>
                          </a:lnTo>
                          <a:lnTo>
                            <a:pt x="36" y="19"/>
                          </a:lnTo>
                          <a:lnTo>
                            <a:pt x="31" y="22"/>
                          </a:lnTo>
                          <a:lnTo>
                            <a:pt x="26" y="25"/>
                          </a:lnTo>
                          <a:lnTo>
                            <a:pt x="22" y="29"/>
                          </a:lnTo>
                          <a:lnTo>
                            <a:pt x="17" y="31"/>
                          </a:lnTo>
                          <a:lnTo>
                            <a:pt x="12" y="37"/>
                          </a:lnTo>
                          <a:lnTo>
                            <a:pt x="7" y="42"/>
                          </a:lnTo>
                          <a:lnTo>
                            <a:pt x="5" y="47"/>
                          </a:lnTo>
                          <a:lnTo>
                            <a:pt x="5" y="52"/>
                          </a:lnTo>
                          <a:lnTo>
                            <a:pt x="5" y="59"/>
                          </a:lnTo>
                          <a:lnTo>
                            <a:pt x="5" y="64"/>
                          </a:lnTo>
                          <a:lnTo>
                            <a:pt x="5" y="69"/>
                          </a:lnTo>
                          <a:lnTo>
                            <a:pt x="3" y="73"/>
                          </a:lnTo>
                          <a:lnTo>
                            <a:pt x="0" y="77"/>
                          </a:lnTo>
                        </a:path>
                      </a:pathLst>
                    </a:custGeom>
                    <a:solidFill>
                      <a:srgbClr val="FFA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417" name="Freeform 361">
                      <a:extLst>
                        <a:ext uri="{FF2B5EF4-FFF2-40B4-BE49-F238E27FC236}">
                          <a16:creationId xmlns:a16="http://schemas.microsoft.com/office/drawing/2014/main" id="{CACFED61-A521-3A23-006B-02BE9C5DACE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256" y="1353"/>
                      <a:ext cx="107" cy="51"/>
                    </a:xfrm>
                    <a:custGeom>
                      <a:avLst/>
                      <a:gdLst>
                        <a:gd name="T0" fmla="*/ 5 w 107"/>
                        <a:gd name="T1" fmla="*/ 4 h 51"/>
                        <a:gd name="T2" fmla="*/ 12 w 107"/>
                        <a:gd name="T3" fmla="*/ 6 h 51"/>
                        <a:gd name="T4" fmla="*/ 19 w 107"/>
                        <a:gd name="T5" fmla="*/ 12 h 51"/>
                        <a:gd name="T6" fmla="*/ 26 w 107"/>
                        <a:gd name="T7" fmla="*/ 18 h 51"/>
                        <a:gd name="T8" fmla="*/ 30 w 107"/>
                        <a:gd name="T9" fmla="*/ 25 h 51"/>
                        <a:gd name="T10" fmla="*/ 42 w 107"/>
                        <a:gd name="T11" fmla="*/ 26 h 51"/>
                        <a:gd name="T12" fmla="*/ 49 w 107"/>
                        <a:gd name="T13" fmla="*/ 29 h 51"/>
                        <a:gd name="T14" fmla="*/ 57 w 107"/>
                        <a:gd name="T15" fmla="*/ 32 h 51"/>
                        <a:gd name="T16" fmla="*/ 64 w 107"/>
                        <a:gd name="T17" fmla="*/ 35 h 51"/>
                        <a:gd name="T18" fmla="*/ 72 w 107"/>
                        <a:gd name="T19" fmla="*/ 38 h 51"/>
                        <a:gd name="T20" fmla="*/ 79 w 107"/>
                        <a:gd name="T21" fmla="*/ 41 h 51"/>
                        <a:gd name="T22" fmla="*/ 91 w 107"/>
                        <a:gd name="T23" fmla="*/ 44 h 51"/>
                        <a:gd name="T24" fmla="*/ 106 w 107"/>
                        <a:gd name="T25" fmla="*/ 50 h 51"/>
                        <a:gd name="T26" fmla="*/ 100 w 107"/>
                        <a:gd name="T27" fmla="*/ 38 h 51"/>
                        <a:gd name="T28" fmla="*/ 97 w 107"/>
                        <a:gd name="T29" fmla="*/ 30 h 51"/>
                        <a:gd name="T30" fmla="*/ 94 w 107"/>
                        <a:gd name="T31" fmla="*/ 31 h 51"/>
                        <a:gd name="T32" fmla="*/ 92 w 107"/>
                        <a:gd name="T33" fmla="*/ 31 h 51"/>
                        <a:gd name="T34" fmla="*/ 86 w 107"/>
                        <a:gd name="T35" fmla="*/ 21 h 51"/>
                        <a:gd name="T36" fmla="*/ 84 w 107"/>
                        <a:gd name="T37" fmla="*/ 28 h 51"/>
                        <a:gd name="T38" fmla="*/ 78 w 107"/>
                        <a:gd name="T39" fmla="*/ 18 h 51"/>
                        <a:gd name="T40" fmla="*/ 71 w 107"/>
                        <a:gd name="T41" fmla="*/ 13 h 51"/>
                        <a:gd name="T42" fmla="*/ 62 w 107"/>
                        <a:gd name="T43" fmla="*/ 9 h 51"/>
                        <a:gd name="T44" fmla="*/ 65 w 107"/>
                        <a:gd name="T45" fmla="*/ 15 h 51"/>
                        <a:gd name="T46" fmla="*/ 66 w 107"/>
                        <a:gd name="T47" fmla="*/ 22 h 51"/>
                        <a:gd name="T48" fmla="*/ 59 w 107"/>
                        <a:gd name="T49" fmla="*/ 13 h 51"/>
                        <a:gd name="T50" fmla="*/ 51 w 107"/>
                        <a:gd name="T51" fmla="*/ 6 h 51"/>
                        <a:gd name="T52" fmla="*/ 42 w 107"/>
                        <a:gd name="T53" fmla="*/ 1 h 51"/>
                        <a:gd name="T54" fmla="*/ 47 w 107"/>
                        <a:gd name="T55" fmla="*/ 10 h 51"/>
                        <a:gd name="T56" fmla="*/ 51 w 107"/>
                        <a:gd name="T57" fmla="*/ 17 h 51"/>
                        <a:gd name="T58" fmla="*/ 49 w 107"/>
                        <a:gd name="T59" fmla="*/ 17 h 51"/>
                        <a:gd name="T60" fmla="*/ 43 w 107"/>
                        <a:gd name="T61" fmla="*/ 10 h 51"/>
                        <a:gd name="T62" fmla="*/ 36 w 107"/>
                        <a:gd name="T63" fmla="*/ 5 h 51"/>
                        <a:gd name="T64" fmla="*/ 27 w 107"/>
                        <a:gd name="T65" fmla="*/ 1 h 51"/>
                        <a:gd name="T66" fmla="*/ 25 w 107"/>
                        <a:gd name="T67" fmla="*/ 3 h 51"/>
                        <a:gd name="T68" fmla="*/ 29 w 107"/>
                        <a:gd name="T69" fmla="*/ 11 h 51"/>
                        <a:gd name="T70" fmla="*/ 20 w 107"/>
                        <a:gd name="T71" fmla="*/ 4 h 51"/>
                        <a:gd name="T72" fmla="*/ 11 w 107"/>
                        <a:gd name="T73" fmla="*/ 3 h 51"/>
                        <a:gd name="T74" fmla="*/ 0 w 107"/>
                        <a:gd name="T75" fmla="*/ 3 h 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107" h="51">
                          <a:moveTo>
                            <a:pt x="0" y="3"/>
                          </a:moveTo>
                          <a:lnTo>
                            <a:pt x="5" y="4"/>
                          </a:lnTo>
                          <a:lnTo>
                            <a:pt x="9" y="5"/>
                          </a:lnTo>
                          <a:lnTo>
                            <a:pt x="12" y="6"/>
                          </a:lnTo>
                          <a:lnTo>
                            <a:pt x="16" y="9"/>
                          </a:lnTo>
                          <a:lnTo>
                            <a:pt x="19" y="12"/>
                          </a:lnTo>
                          <a:lnTo>
                            <a:pt x="23" y="15"/>
                          </a:lnTo>
                          <a:lnTo>
                            <a:pt x="26" y="18"/>
                          </a:lnTo>
                          <a:lnTo>
                            <a:pt x="27" y="21"/>
                          </a:lnTo>
                          <a:lnTo>
                            <a:pt x="30" y="25"/>
                          </a:lnTo>
                          <a:lnTo>
                            <a:pt x="37" y="25"/>
                          </a:lnTo>
                          <a:lnTo>
                            <a:pt x="42" y="26"/>
                          </a:lnTo>
                          <a:lnTo>
                            <a:pt x="45" y="27"/>
                          </a:lnTo>
                          <a:lnTo>
                            <a:pt x="49" y="29"/>
                          </a:lnTo>
                          <a:lnTo>
                            <a:pt x="53" y="30"/>
                          </a:lnTo>
                          <a:lnTo>
                            <a:pt x="57" y="32"/>
                          </a:lnTo>
                          <a:lnTo>
                            <a:pt x="61" y="34"/>
                          </a:lnTo>
                          <a:lnTo>
                            <a:pt x="64" y="35"/>
                          </a:lnTo>
                          <a:lnTo>
                            <a:pt x="68" y="37"/>
                          </a:lnTo>
                          <a:lnTo>
                            <a:pt x="72" y="38"/>
                          </a:lnTo>
                          <a:lnTo>
                            <a:pt x="75" y="39"/>
                          </a:lnTo>
                          <a:lnTo>
                            <a:pt x="79" y="41"/>
                          </a:lnTo>
                          <a:lnTo>
                            <a:pt x="83" y="42"/>
                          </a:lnTo>
                          <a:lnTo>
                            <a:pt x="91" y="44"/>
                          </a:lnTo>
                          <a:lnTo>
                            <a:pt x="98" y="46"/>
                          </a:lnTo>
                          <a:lnTo>
                            <a:pt x="106" y="50"/>
                          </a:lnTo>
                          <a:lnTo>
                            <a:pt x="103" y="43"/>
                          </a:lnTo>
                          <a:lnTo>
                            <a:pt x="100" y="38"/>
                          </a:lnTo>
                          <a:lnTo>
                            <a:pt x="98" y="34"/>
                          </a:lnTo>
                          <a:lnTo>
                            <a:pt x="97" y="30"/>
                          </a:lnTo>
                          <a:lnTo>
                            <a:pt x="93" y="26"/>
                          </a:lnTo>
                          <a:lnTo>
                            <a:pt x="94" y="31"/>
                          </a:lnTo>
                          <a:lnTo>
                            <a:pt x="93" y="35"/>
                          </a:lnTo>
                          <a:lnTo>
                            <a:pt x="92" y="31"/>
                          </a:lnTo>
                          <a:lnTo>
                            <a:pt x="89" y="26"/>
                          </a:lnTo>
                          <a:lnTo>
                            <a:pt x="86" y="21"/>
                          </a:lnTo>
                          <a:lnTo>
                            <a:pt x="86" y="25"/>
                          </a:lnTo>
                          <a:lnTo>
                            <a:pt x="84" y="28"/>
                          </a:lnTo>
                          <a:lnTo>
                            <a:pt x="81" y="22"/>
                          </a:lnTo>
                          <a:lnTo>
                            <a:pt x="78" y="18"/>
                          </a:lnTo>
                          <a:lnTo>
                            <a:pt x="74" y="15"/>
                          </a:lnTo>
                          <a:lnTo>
                            <a:pt x="71" y="13"/>
                          </a:lnTo>
                          <a:lnTo>
                            <a:pt x="67" y="11"/>
                          </a:lnTo>
                          <a:lnTo>
                            <a:pt x="62" y="9"/>
                          </a:lnTo>
                          <a:lnTo>
                            <a:pt x="64" y="12"/>
                          </a:lnTo>
                          <a:lnTo>
                            <a:pt x="65" y="15"/>
                          </a:lnTo>
                          <a:lnTo>
                            <a:pt x="66" y="19"/>
                          </a:lnTo>
                          <a:lnTo>
                            <a:pt x="66" y="22"/>
                          </a:lnTo>
                          <a:lnTo>
                            <a:pt x="62" y="17"/>
                          </a:lnTo>
                          <a:lnTo>
                            <a:pt x="59" y="13"/>
                          </a:lnTo>
                          <a:lnTo>
                            <a:pt x="55" y="10"/>
                          </a:lnTo>
                          <a:lnTo>
                            <a:pt x="51" y="6"/>
                          </a:lnTo>
                          <a:lnTo>
                            <a:pt x="47" y="4"/>
                          </a:lnTo>
                          <a:lnTo>
                            <a:pt x="42" y="1"/>
                          </a:lnTo>
                          <a:lnTo>
                            <a:pt x="45" y="6"/>
                          </a:lnTo>
                          <a:lnTo>
                            <a:pt x="47" y="10"/>
                          </a:lnTo>
                          <a:lnTo>
                            <a:pt x="49" y="13"/>
                          </a:lnTo>
                          <a:lnTo>
                            <a:pt x="51" y="17"/>
                          </a:lnTo>
                          <a:lnTo>
                            <a:pt x="51" y="21"/>
                          </a:lnTo>
                          <a:lnTo>
                            <a:pt x="49" y="17"/>
                          </a:lnTo>
                          <a:lnTo>
                            <a:pt x="45" y="13"/>
                          </a:lnTo>
                          <a:lnTo>
                            <a:pt x="43" y="10"/>
                          </a:lnTo>
                          <a:lnTo>
                            <a:pt x="40" y="8"/>
                          </a:lnTo>
                          <a:lnTo>
                            <a:pt x="36" y="5"/>
                          </a:lnTo>
                          <a:lnTo>
                            <a:pt x="31" y="3"/>
                          </a:lnTo>
                          <a:lnTo>
                            <a:pt x="27" y="1"/>
                          </a:lnTo>
                          <a:lnTo>
                            <a:pt x="21" y="0"/>
                          </a:lnTo>
                          <a:lnTo>
                            <a:pt x="25" y="3"/>
                          </a:lnTo>
                          <a:lnTo>
                            <a:pt x="28" y="8"/>
                          </a:lnTo>
                          <a:lnTo>
                            <a:pt x="29" y="11"/>
                          </a:lnTo>
                          <a:lnTo>
                            <a:pt x="24" y="6"/>
                          </a:lnTo>
                          <a:lnTo>
                            <a:pt x="20" y="4"/>
                          </a:lnTo>
                          <a:lnTo>
                            <a:pt x="16" y="4"/>
                          </a:lnTo>
                          <a:lnTo>
                            <a:pt x="11" y="3"/>
                          </a:lnTo>
                          <a:lnTo>
                            <a:pt x="7" y="2"/>
                          </a:lnTo>
                          <a:lnTo>
                            <a:pt x="0" y="3"/>
                          </a:lnTo>
                        </a:path>
                      </a:pathLst>
                    </a:custGeom>
                    <a:solidFill>
                      <a:srgbClr val="FFC02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418" name="Freeform 362">
                      <a:extLst>
                        <a:ext uri="{FF2B5EF4-FFF2-40B4-BE49-F238E27FC236}">
                          <a16:creationId xmlns:a16="http://schemas.microsoft.com/office/drawing/2014/main" id="{B31EDFDA-6715-247D-35E1-83B24B53CA8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225" y="1629"/>
                      <a:ext cx="80" cy="55"/>
                    </a:xfrm>
                    <a:custGeom>
                      <a:avLst/>
                      <a:gdLst>
                        <a:gd name="T0" fmla="*/ 78 w 80"/>
                        <a:gd name="T1" fmla="*/ 4 h 55"/>
                        <a:gd name="T2" fmla="*/ 76 w 80"/>
                        <a:gd name="T3" fmla="*/ 8 h 55"/>
                        <a:gd name="T4" fmla="*/ 73 w 80"/>
                        <a:gd name="T5" fmla="*/ 12 h 55"/>
                        <a:gd name="T6" fmla="*/ 72 w 80"/>
                        <a:gd name="T7" fmla="*/ 14 h 55"/>
                        <a:gd name="T8" fmla="*/ 68 w 80"/>
                        <a:gd name="T9" fmla="*/ 18 h 55"/>
                        <a:gd name="T10" fmla="*/ 64 w 80"/>
                        <a:gd name="T11" fmla="*/ 21 h 55"/>
                        <a:gd name="T12" fmla="*/ 61 w 80"/>
                        <a:gd name="T13" fmla="*/ 23 h 55"/>
                        <a:gd name="T14" fmla="*/ 57 w 80"/>
                        <a:gd name="T15" fmla="*/ 28 h 55"/>
                        <a:gd name="T16" fmla="*/ 52 w 80"/>
                        <a:gd name="T17" fmla="*/ 32 h 55"/>
                        <a:gd name="T18" fmla="*/ 49 w 80"/>
                        <a:gd name="T19" fmla="*/ 34 h 55"/>
                        <a:gd name="T20" fmla="*/ 46 w 80"/>
                        <a:gd name="T21" fmla="*/ 36 h 55"/>
                        <a:gd name="T22" fmla="*/ 41 w 80"/>
                        <a:gd name="T23" fmla="*/ 39 h 55"/>
                        <a:gd name="T24" fmla="*/ 36 w 80"/>
                        <a:gd name="T25" fmla="*/ 41 h 55"/>
                        <a:gd name="T26" fmla="*/ 30 w 80"/>
                        <a:gd name="T27" fmla="*/ 44 h 55"/>
                        <a:gd name="T28" fmla="*/ 24 w 80"/>
                        <a:gd name="T29" fmla="*/ 46 h 55"/>
                        <a:gd name="T30" fmla="*/ 19 w 80"/>
                        <a:gd name="T31" fmla="*/ 49 h 55"/>
                        <a:gd name="T32" fmla="*/ 14 w 80"/>
                        <a:gd name="T33" fmla="*/ 50 h 55"/>
                        <a:gd name="T34" fmla="*/ 9 w 80"/>
                        <a:gd name="T35" fmla="*/ 52 h 55"/>
                        <a:gd name="T36" fmla="*/ 6 w 80"/>
                        <a:gd name="T37" fmla="*/ 53 h 55"/>
                        <a:gd name="T38" fmla="*/ 0 w 80"/>
                        <a:gd name="T39" fmla="*/ 54 h 55"/>
                        <a:gd name="T40" fmla="*/ 5 w 80"/>
                        <a:gd name="T41" fmla="*/ 50 h 55"/>
                        <a:gd name="T42" fmla="*/ 9 w 80"/>
                        <a:gd name="T43" fmla="*/ 48 h 55"/>
                        <a:gd name="T44" fmla="*/ 13 w 80"/>
                        <a:gd name="T45" fmla="*/ 44 h 55"/>
                        <a:gd name="T46" fmla="*/ 17 w 80"/>
                        <a:gd name="T47" fmla="*/ 41 h 55"/>
                        <a:gd name="T48" fmla="*/ 20 w 80"/>
                        <a:gd name="T49" fmla="*/ 37 h 55"/>
                        <a:gd name="T50" fmla="*/ 25 w 80"/>
                        <a:gd name="T51" fmla="*/ 32 h 55"/>
                        <a:gd name="T52" fmla="*/ 31 w 80"/>
                        <a:gd name="T53" fmla="*/ 27 h 55"/>
                        <a:gd name="T54" fmla="*/ 41 w 80"/>
                        <a:gd name="T55" fmla="*/ 19 h 55"/>
                        <a:gd name="T56" fmla="*/ 45 w 80"/>
                        <a:gd name="T57" fmla="*/ 15 h 55"/>
                        <a:gd name="T58" fmla="*/ 48 w 80"/>
                        <a:gd name="T59" fmla="*/ 12 h 55"/>
                        <a:gd name="T60" fmla="*/ 52 w 80"/>
                        <a:gd name="T61" fmla="*/ 10 h 55"/>
                        <a:gd name="T62" fmla="*/ 56 w 80"/>
                        <a:gd name="T63" fmla="*/ 7 h 55"/>
                        <a:gd name="T64" fmla="*/ 60 w 80"/>
                        <a:gd name="T65" fmla="*/ 5 h 55"/>
                        <a:gd name="T66" fmla="*/ 64 w 80"/>
                        <a:gd name="T67" fmla="*/ 4 h 55"/>
                        <a:gd name="T68" fmla="*/ 68 w 80"/>
                        <a:gd name="T69" fmla="*/ 2 h 55"/>
                        <a:gd name="T70" fmla="*/ 71 w 80"/>
                        <a:gd name="T71" fmla="*/ 1 h 55"/>
                        <a:gd name="T72" fmla="*/ 75 w 80"/>
                        <a:gd name="T73" fmla="*/ 0 h 55"/>
                        <a:gd name="T74" fmla="*/ 79 w 80"/>
                        <a:gd name="T75" fmla="*/ 0 h 55"/>
                        <a:gd name="T76" fmla="*/ 78 w 80"/>
                        <a:gd name="T77" fmla="*/ 4 h 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80" h="55">
                          <a:moveTo>
                            <a:pt x="78" y="4"/>
                          </a:moveTo>
                          <a:lnTo>
                            <a:pt x="76" y="8"/>
                          </a:lnTo>
                          <a:lnTo>
                            <a:pt x="73" y="12"/>
                          </a:lnTo>
                          <a:lnTo>
                            <a:pt x="72" y="14"/>
                          </a:lnTo>
                          <a:lnTo>
                            <a:pt x="68" y="18"/>
                          </a:lnTo>
                          <a:lnTo>
                            <a:pt x="64" y="21"/>
                          </a:lnTo>
                          <a:lnTo>
                            <a:pt x="61" y="23"/>
                          </a:lnTo>
                          <a:lnTo>
                            <a:pt x="57" y="28"/>
                          </a:lnTo>
                          <a:lnTo>
                            <a:pt x="52" y="32"/>
                          </a:lnTo>
                          <a:lnTo>
                            <a:pt x="49" y="34"/>
                          </a:lnTo>
                          <a:lnTo>
                            <a:pt x="46" y="36"/>
                          </a:lnTo>
                          <a:lnTo>
                            <a:pt x="41" y="39"/>
                          </a:lnTo>
                          <a:lnTo>
                            <a:pt x="36" y="41"/>
                          </a:lnTo>
                          <a:lnTo>
                            <a:pt x="30" y="44"/>
                          </a:lnTo>
                          <a:lnTo>
                            <a:pt x="24" y="46"/>
                          </a:lnTo>
                          <a:lnTo>
                            <a:pt x="19" y="49"/>
                          </a:lnTo>
                          <a:lnTo>
                            <a:pt x="14" y="50"/>
                          </a:lnTo>
                          <a:lnTo>
                            <a:pt x="9" y="52"/>
                          </a:lnTo>
                          <a:lnTo>
                            <a:pt x="6" y="53"/>
                          </a:lnTo>
                          <a:lnTo>
                            <a:pt x="0" y="54"/>
                          </a:lnTo>
                          <a:lnTo>
                            <a:pt x="5" y="50"/>
                          </a:lnTo>
                          <a:lnTo>
                            <a:pt x="9" y="48"/>
                          </a:lnTo>
                          <a:lnTo>
                            <a:pt x="13" y="44"/>
                          </a:lnTo>
                          <a:lnTo>
                            <a:pt x="17" y="41"/>
                          </a:lnTo>
                          <a:lnTo>
                            <a:pt x="20" y="37"/>
                          </a:lnTo>
                          <a:lnTo>
                            <a:pt x="25" y="32"/>
                          </a:lnTo>
                          <a:lnTo>
                            <a:pt x="31" y="27"/>
                          </a:lnTo>
                          <a:lnTo>
                            <a:pt x="41" y="19"/>
                          </a:lnTo>
                          <a:lnTo>
                            <a:pt x="45" y="15"/>
                          </a:lnTo>
                          <a:lnTo>
                            <a:pt x="48" y="12"/>
                          </a:lnTo>
                          <a:lnTo>
                            <a:pt x="52" y="10"/>
                          </a:lnTo>
                          <a:lnTo>
                            <a:pt x="56" y="7"/>
                          </a:lnTo>
                          <a:lnTo>
                            <a:pt x="60" y="5"/>
                          </a:lnTo>
                          <a:lnTo>
                            <a:pt x="64" y="4"/>
                          </a:lnTo>
                          <a:lnTo>
                            <a:pt x="68" y="2"/>
                          </a:lnTo>
                          <a:lnTo>
                            <a:pt x="71" y="1"/>
                          </a:lnTo>
                          <a:lnTo>
                            <a:pt x="75" y="0"/>
                          </a:lnTo>
                          <a:lnTo>
                            <a:pt x="79" y="0"/>
                          </a:lnTo>
                          <a:lnTo>
                            <a:pt x="78" y="4"/>
                          </a:lnTo>
                        </a:path>
                      </a:pathLst>
                    </a:custGeom>
                    <a:solidFill>
                      <a:srgbClr val="FF6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419" name="Freeform 363">
                      <a:extLst>
                        <a:ext uri="{FF2B5EF4-FFF2-40B4-BE49-F238E27FC236}">
                          <a16:creationId xmlns:a16="http://schemas.microsoft.com/office/drawing/2014/main" id="{C66C5745-3BDB-86FF-B581-6FCC88A134A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189" y="1657"/>
                      <a:ext cx="56" cy="21"/>
                    </a:xfrm>
                    <a:custGeom>
                      <a:avLst/>
                      <a:gdLst>
                        <a:gd name="T0" fmla="*/ 53 w 56"/>
                        <a:gd name="T1" fmla="*/ 2 h 21"/>
                        <a:gd name="T2" fmla="*/ 51 w 56"/>
                        <a:gd name="T3" fmla="*/ 3 h 21"/>
                        <a:gd name="T4" fmla="*/ 49 w 56"/>
                        <a:gd name="T5" fmla="*/ 5 h 21"/>
                        <a:gd name="T6" fmla="*/ 45 w 56"/>
                        <a:gd name="T7" fmla="*/ 7 h 21"/>
                        <a:gd name="T8" fmla="*/ 41 w 56"/>
                        <a:gd name="T9" fmla="*/ 8 h 21"/>
                        <a:gd name="T10" fmla="*/ 38 w 56"/>
                        <a:gd name="T11" fmla="*/ 11 h 21"/>
                        <a:gd name="T12" fmla="*/ 34 w 56"/>
                        <a:gd name="T13" fmla="*/ 12 h 21"/>
                        <a:gd name="T14" fmla="*/ 30 w 56"/>
                        <a:gd name="T15" fmla="*/ 14 h 21"/>
                        <a:gd name="T16" fmla="*/ 24 w 56"/>
                        <a:gd name="T17" fmla="*/ 16 h 21"/>
                        <a:gd name="T18" fmla="*/ 19 w 56"/>
                        <a:gd name="T19" fmla="*/ 18 h 21"/>
                        <a:gd name="T20" fmla="*/ 13 w 56"/>
                        <a:gd name="T21" fmla="*/ 18 h 21"/>
                        <a:gd name="T22" fmla="*/ 7 w 56"/>
                        <a:gd name="T23" fmla="*/ 19 h 21"/>
                        <a:gd name="T24" fmla="*/ 0 w 56"/>
                        <a:gd name="T25" fmla="*/ 20 h 21"/>
                        <a:gd name="T26" fmla="*/ 8 w 56"/>
                        <a:gd name="T27" fmla="*/ 16 h 21"/>
                        <a:gd name="T28" fmla="*/ 13 w 56"/>
                        <a:gd name="T29" fmla="*/ 15 h 21"/>
                        <a:gd name="T30" fmla="*/ 24 w 56"/>
                        <a:gd name="T31" fmla="*/ 9 h 21"/>
                        <a:gd name="T32" fmla="*/ 30 w 56"/>
                        <a:gd name="T33" fmla="*/ 8 h 21"/>
                        <a:gd name="T34" fmla="*/ 34 w 56"/>
                        <a:gd name="T35" fmla="*/ 5 h 21"/>
                        <a:gd name="T36" fmla="*/ 37 w 56"/>
                        <a:gd name="T37" fmla="*/ 3 h 21"/>
                        <a:gd name="T38" fmla="*/ 41 w 56"/>
                        <a:gd name="T39" fmla="*/ 3 h 21"/>
                        <a:gd name="T40" fmla="*/ 45 w 56"/>
                        <a:gd name="T41" fmla="*/ 2 h 21"/>
                        <a:gd name="T42" fmla="*/ 49 w 56"/>
                        <a:gd name="T43" fmla="*/ 2 h 21"/>
                        <a:gd name="T44" fmla="*/ 51 w 56"/>
                        <a:gd name="T45" fmla="*/ 2 h 21"/>
                        <a:gd name="T46" fmla="*/ 55 w 56"/>
                        <a:gd name="T47" fmla="*/ 0 h 21"/>
                        <a:gd name="T48" fmla="*/ 53 w 56"/>
                        <a:gd name="T49" fmla="*/ 2 h 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56" h="21">
                          <a:moveTo>
                            <a:pt x="53" y="2"/>
                          </a:moveTo>
                          <a:lnTo>
                            <a:pt x="51" y="3"/>
                          </a:lnTo>
                          <a:lnTo>
                            <a:pt x="49" y="5"/>
                          </a:lnTo>
                          <a:lnTo>
                            <a:pt x="45" y="7"/>
                          </a:lnTo>
                          <a:lnTo>
                            <a:pt x="41" y="8"/>
                          </a:lnTo>
                          <a:lnTo>
                            <a:pt x="38" y="11"/>
                          </a:lnTo>
                          <a:lnTo>
                            <a:pt x="34" y="12"/>
                          </a:lnTo>
                          <a:lnTo>
                            <a:pt x="30" y="14"/>
                          </a:lnTo>
                          <a:lnTo>
                            <a:pt x="24" y="16"/>
                          </a:lnTo>
                          <a:lnTo>
                            <a:pt x="19" y="18"/>
                          </a:lnTo>
                          <a:lnTo>
                            <a:pt x="13" y="18"/>
                          </a:lnTo>
                          <a:lnTo>
                            <a:pt x="7" y="19"/>
                          </a:lnTo>
                          <a:lnTo>
                            <a:pt x="0" y="20"/>
                          </a:lnTo>
                          <a:lnTo>
                            <a:pt x="8" y="16"/>
                          </a:lnTo>
                          <a:lnTo>
                            <a:pt x="13" y="15"/>
                          </a:lnTo>
                          <a:lnTo>
                            <a:pt x="24" y="9"/>
                          </a:lnTo>
                          <a:lnTo>
                            <a:pt x="30" y="8"/>
                          </a:lnTo>
                          <a:lnTo>
                            <a:pt x="34" y="5"/>
                          </a:lnTo>
                          <a:lnTo>
                            <a:pt x="37" y="3"/>
                          </a:lnTo>
                          <a:lnTo>
                            <a:pt x="41" y="3"/>
                          </a:lnTo>
                          <a:lnTo>
                            <a:pt x="45" y="2"/>
                          </a:lnTo>
                          <a:lnTo>
                            <a:pt x="49" y="2"/>
                          </a:lnTo>
                          <a:lnTo>
                            <a:pt x="51" y="2"/>
                          </a:lnTo>
                          <a:lnTo>
                            <a:pt x="55" y="0"/>
                          </a:lnTo>
                          <a:lnTo>
                            <a:pt x="53" y="2"/>
                          </a:lnTo>
                        </a:path>
                      </a:pathLst>
                    </a:custGeom>
                    <a:solidFill>
                      <a:srgbClr val="FF602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420" name="Freeform 364">
                      <a:extLst>
                        <a:ext uri="{FF2B5EF4-FFF2-40B4-BE49-F238E27FC236}">
                          <a16:creationId xmlns:a16="http://schemas.microsoft.com/office/drawing/2014/main" id="{6BFFD894-4259-6977-68E5-BA966C7D2F5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173" y="1662"/>
                      <a:ext cx="44" cy="17"/>
                    </a:xfrm>
                    <a:custGeom>
                      <a:avLst/>
                      <a:gdLst>
                        <a:gd name="T0" fmla="*/ 39 w 44"/>
                        <a:gd name="T1" fmla="*/ 3 h 17"/>
                        <a:gd name="T2" fmla="*/ 35 w 44"/>
                        <a:gd name="T3" fmla="*/ 5 h 17"/>
                        <a:gd name="T4" fmla="*/ 32 w 44"/>
                        <a:gd name="T5" fmla="*/ 7 h 17"/>
                        <a:gd name="T6" fmla="*/ 28 w 44"/>
                        <a:gd name="T7" fmla="*/ 8 h 17"/>
                        <a:gd name="T8" fmla="*/ 25 w 44"/>
                        <a:gd name="T9" fmla="*/ 10 h 17"/>
                        <a:gd name="T10" fmla="*/ 21 w 44"/>
                        <a:gd name="T11" fmla="*/ 12 h 17"/>
                        <a:gd name="T12" fmla="*/ 18 w 44"/>
                        <a:gd name="T13" fmla="*/ 14 h 17"/>
                        <a:gd name="T14" fmla="*/ 14 w 44"/>
                        <a:gd name="T15" fmla="*/ 16 h 17"/>
                        <a:gd name="T16" fmla="*/ 11 w 44"/>
                        <a:gd name="T17" fmla="*/ 16 h 17"/>
                        <a:gd name="T18" fmla="*/ 6 w 44"/>
                        <a:gd name="T19" fmla="*/ 16 h 17"/>
                        <a:gd name="T20" fmla="*/ 0 w 44"/>
                        <a:gd name="T21" fmla="*/ 14 h 17"/>
                        <a:gd name="T22" fmla="*/ 7 w 44"/>
                        <a:gd name="T23" fmla="*/ 12 h 17"/>
                        <a:gd name="T24" fmla="*/ 14 w 44"/>
                        <a:gd name="T25" fmla="*/ 12 h 17"/>
                        <a:gd name="T26" fmla="*/ 20 w 44"/>
                        <a:gd name="T27" fmla="*/ 8 h 17"/>
                        <a:gd name="T28" fmla="*/ 25 w 44"/>
                        <a:gd name="T29" fmla="*/ 7 h 17"/>
                        <a:gd name="T30" fmla="*/ 30 w 44"/>
                        <a:gd name="T31" fmla="*/ 3 h 17"/>
                        <a:gd name="T32" fmla="*/ 35 w 44"/>
                        <a:gd name="T33" fmla="*/ 1 h 17"/>
                        <a:gd name="T34" fmla="*/ 39 w 44"/>
                        <a:gd name="T35" fmla="*/ 1 h 17"/>
                        <a:gd name="T36" fmla="*/ 43 w 44"/>
                        <a:gd name="T37" fmla="*/ 0 h 17"/>
                        <a:gd name="T38" fmla="*/ 39 w 44"/>
                        <a:gd name="T39" fmla="*/ 3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</a:cxnLst>
                      <a:rect l="0" t="0" r="r" b="b"/>
                      <a:pathLst>
                        <a:path w="44" h="17">
                          <a:moveTo>
                            <a:pt x="39" y="3"/>
                          </a:moveTo>
                          <a:lnTo>
                            <a:pt x="35" y="5"/>
                          </a:lnTo>
                          <a:lnTo>
                            <a:pt x="32" y="7"/>
                          </a:lnTo>
                          <a:lnTo>
                            <a:pt x="28" y="8"/>
                          </a:lnTo>
                          <a:lnTo>
                            <a:pt x="25" y="10"/>
                          </a:lnTo>
                          <a:lnTo>
                            <a:pt x="21" y="12"/>
                          </a:lnTo>
                          <a:lnTo>
                            <a:pt x="18" y="14"/>
                          </a:lnTo>
                          <a:lnTo>
                            <a:pt x="14" y="16"/>
                          </a:lnTo>
                          <a:lnTo>
                            <a:pt x="11" y="16"/>
                          </a:lnTo>
                          <a:lnTo>
                            <a:pt x="6" y="16"/>
                          </a:lnTo>
                          <a:lnTo>
                            <a:pt x="0" y="14"/>
                          </a:lnTo>
                          <a:lnTo>
                            <a:pt x="7" y="12"/>
                          </a:lnTo>
                          <a:lnTo>
                            <a:pt x="14" y="12"/>
                          </a:lnTo>
                          <a:lnTo>
                            <a:pt x="20" y="8"/>
                          </a:lnTo>
                          <a:lnTo>
                            <a:pt x="25" y="7"/>
                          </a:lnTo>
                          <a:lnTo>
                            <a:pt x="30" y="3"/>
                          </a:lnTo>
                          <a:lnTo>
                            <a:pt x="35" y="1"/>
                          </a:lnTo>
                          <a:lnTo>
                            <a:pt x="39" y="1"/>
                          </a:lnTo>
                          <a:lnTo>
                            <a:pt x="43" y="0"/>
                          </a:lnTo>
                          <a:lnTo>
                            <a:pt x="39" y="3"/>
                          </a:lnTo>
                        </a:path>
                      </a:pathLst>
                    </a:custGeom>
                    <a:solidFill>
                      <a:srgbClr val="FF602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421" name="Freeform 365">
                      <a:extLst>
                        <a:ext uri="{FF2B5EF4-FFF2-40B4-BE49-F238E27FC236}">
                          <a16:creationId xmlns:a16="http://schemas.microsoft.com/office/drawing/2014/main" id="{05D88941-65A1-3673-C203-0E9D40CED42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159" y="1436"/>
                      <a:ext cx="182" cy="118"/>
                    </a:xfrm>
                    <a:custGeom>
                      <a:avLst/>
                      <a:gdLst>
                        <a:gd name="T0" fmla="*/ 9 w 182"/>
                        <a:gd name="T1" fmla="*/ 33 h 118"/>
                        <a:gd name="T2" fmla="*/ 16 w 182"/>
                        <a:gd name="T3" fmla="*/ 28 h 118"/>
                        <a:gd name="T4" fmla="*/ 23 w 182"/>
                        <a:gd name="T5" fmla="*/ 22 h 118"/>
                        <a:gd name="T6" fmla="*/ 30 w 182"/>
                        <a:gd name="T7" fmla="*/ 15 h 118"/>
                        <a:gd name="T8" fmla="*/ 37 w 182"/>
                        <a:gd name="T9" fmla="*/ 10 h 118"/>
                        <a:gd name="T10" fmla="*/ 45 w 182"/>
                        <a:gd name="T11" fmla="*/ 5 h 118"/>
                        <a:gd name="T12" fmla="*/ 53 w 182"/>
                        <a:gd name="T13" fmla="*/ 1 h 118"/>
                        <a:gd name="T14" fmla="*/ 62 w 182"/>
                        <a:gd name="T15" fmla="*/ 1 h 118"/>
                        <a:gd name="T16" fmla="*/ 70 w 182"/>
                        <a:gd name="T17" fmla="*/ 2 h 118"/>
                        <a:gd name="T18" fmla="*/ 79 w 182"/>
                        <a:gd name="T19" fmla="*/ 6 h 118"/>
                        <a:gd name="T20" fmla="*/ 91 w 182"/>
                        <a:gd name="T21" fmla="*/ 10 h 118"/>
                        <a:gd name="T22" fmla="*/ 106 w 182"/>
                        <a:gd name="T23" fmla="*/ 18 h 118"/>
                        <a:gd name="T24" fmla="*/ 118 w 182"/>
                        <a:gd name="T25" fmla="*/ 26 h 118"/>
                        <a:gd name="T26" fmla="*/ 129 w 182"/>
                        <a:gd name="T27" fmla="*/ 32 h 118"/>
                        <a:gd name="T28" fmla="*/ 136 w 182"/>
                        <a:gd name="T29" fmla="*/ 38 h 118"/>
                        <a:gd name="T30" fmla="*/ 147 w 182"/>
                        <a:gd name="T31" fmla="*/ 44 h 118"/>
                        <a:gd name="T32" fmla="*/ 158 w 182"/>
                        <a:gd name="T33" fmla="*/ 51 h 118"/>
                        <a:gd name="T34" fmla="*/ 167 w 182"/>
                        <a:gd name="T35" fmla="*/ 57 h 118"/>
                        <a:gd name="T36" fmla="*/ 174 w 182"/>
                        <a:gd name="T37" fmla="*/ 64 h 118"/>
                        <a:gd name="T38" fmla="*/ 180 w 182"/>
                        <a:gd name="T39" fmla="*/ 72 h 118"/>
                        <a:gd name="T40" fmla="*/ 180 w 182"/>
                        <a:gd name="T41" fmla="*/ 79 h 118"/>
                        <a:gd name="T42" fmla="*/ 174 w 182"/>
                        <a:gd name="T43" fmla="*/ 83 h 118"/>
                        <a:gd name="T44" fmla="*/ 168 w 182"/>
                        <a:gd name="T45" fmla="*/ 86 h 118"/>
                        <a:gd name="T46" fmla="*/ 166 w 182"/>
                        <a:gd name="T47" fmla="*/ 90 h 118"/>
                        <a:gd name="T48" fmla="*/ 169 w 182"/>
                        <a:gd name="T49" fmla="*/ 117 h 118"/>
                        <a:gd name="T50" fmla="*/ 158 w 182"/>
                        <a:gd name="T51" fmla="*/ 102 h 118"/>
                        <a:gd name="T52" fmla="*/ 144 w 182"/>
                        <a:gd name="T53" fmla="*/ 88 h 118"/>
                        <a:gd name="T54" fmla="*/ 133 w 182"/>
                        <a:gd name="T55" fmla="*/ 77 h 118"/>
                        <a:gd name="T56" fmla="*/ 121 w 182"/>
                        <a:gd name="T57" fmla="*/ 71 h 118"/>
                        <a:gd name="T58" fmla="*/ 106 w 182"/>
                        <a:gd name="T59" fmla="*/ 67 h 118"/>
                        <a:gd name="T60" fmla="*/ 95 w 182"/>
                        <a:gd name="T61" fmla="*/ 66 h 118"/>
                        <a:gd name="T62" fmla="*/ 95 w 182"/>
                        <a:gd name="T63" fmla="*/ 68 h 118"/>
                        <a:gd name="T64" fmla="*/ 101 w 182"/>
                        <a:gd name="T65" fmla="*/ 73 h 118"/>
                        <a:gd name="T66" fmla="*/ 76 w 182"/>
                        <a:gd name="T67" fmla="*/ 70 h 118"/>
                        <a:gd name="T68" fmla="*/ 55 w 182"/>
                        <a:gd name="T69" fmla="*/ 69 h 118"/>
                        <a:gd name="T70" fmla="*/ 37 w 182"/>
                        <a:gd name="T71" fmla="*/ 73 h 118"/>
                        <a:gd name="T72" fmla="*/ 16 w 182"/>
                        <a:gd name="T73" fmla="*/ 82 h 118"/>
                        <a:gd name="T74" fmla="*/ 1 w 182"/>
                        <a:gd name="T75" fmla="*/ 90 h 118"/>
                        <a:gd name="T76" fmla="*/ 1 w 182"/>
                        <a:gd name="T77" fmla="*/ 83 h 118"/>
                        <a:gd name="T78" fmla="*/ 0 w 182"/>
                        <a:gd name="T79" fmla="*/ 75 h 118"/>
                        <a:gd name="T80" fmla="*/ 1 w 182"/>
                        <a:gd name="T81" fmla="*/ 69 h 118"/>
                        <a:gd name="T82" fmla="*/ 5 w 182"/>
                        <a:gd name="T83" fmla="*/ 63 h 118"/>
                        <a:gd name="T84" fmla="*/ 8 w 182"/>
                        <a:gd name="T85" fmla="*/ 53 h 118"/>
                        <a:gd name="T86" fmla="*/ 9 w 182"/>
                        <a:gd name="T87" fmla="*/ 44 h 118"/>
                        <a:gd name="T88" fmla="*/ 9 w 182"/>
                        <a:gd name="T89" fmla="*/ 38 h 1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</a:cxnLst>
                      <a:rect l="0" t="0" r="r" b="b"/>
                      <a:pathLst>
                        <a:path w="182" h="118">
                          <a:moveTo>
                            <a:pt x="5" y="35"/>
                          </a:moveTo>
                          <a:lnTo>
                            <a:pt x="9" y="33"/>
                          </a:lnTo>
                          <a:lnTo>
                            <a:pt x="13" y="31"/>
                          </a:lnTo>
                          <a:lnTo>
                            <a:pt x="16" y="28"/>
                          </a:lnTo>
                          <a:lnTo>
                            <a:pt x="20" y="25"/>
                          </a:lnTo>
                          <a:lnTo>
                            <a:pt x="23" y="22"/>
                          </a:lnTo>
                          <a:lnTo>
                            <a:pt x="27" y="18"/>
                          </a:lnTo>
                          <a:lnTo>
                            <a:pt x="30" y="15"/>
                          </a:lnTo>
                          <a:lnTo>
                            <a:pt x="34" y="12"/>
                          </a:lnTo>
                          <a:lnTo>
                            <a:pt x="37" y="10"/>
                          </a:lnTo>
                          <a:lnTo>
                            <a:pt x="41" y="7"/>
                          </a:lnTo>
                          <a:lnTo>
                            <a:pt x="45" y="5"/>
                          </a:lnTo>
                          <a:lnTo>
                            <a:pt x="48" y="3"/>
                          </a:lnTo>
                          <a:lnTo>
                            <a:pt x="53" y="1"/>
                          </a:lnTo>
                          <a:lnTo>
                            <a:pt x="57" y="0"/>
                          </a:lnTo>
                          <a:lnTo>
                            <a:pt x="62" y="1"/>
                          </a:lnTo>
                          <a:lnTo>
                            <a:pt x="65" y="1"/>
                          </a:lnTo>
                          <a:lnTo>
                            <a:pt x="70" y="2"/>
                          </a:lnTo>
                          <a:lnTo>
                            <a:pt x="75" y="4"/>
                          </a:lnTo>
                          <a:lnTo>
                            <a:pt x="79" y="6"/>
                          </a:lnTo>
                          <a:lnTo>
                            <a:pt x="85" y="8"/>
                          </a:lnTo>
                          <a:lnTo>
                            <a:pt x="91" y="10"/>
                          </a:lnTo>
                          <a:lnTo>
                            <a:pt x="97" y="13"/>
                          </a:lnTo>
                          <a:lnTo>
                            <a:pt x="106" y="18"/>
                          </a:lnTo>
                          <a:lnTo>
                            <a:pt x="113" y="23"/>
                          </a:lnTo>
                          <a:lnTo>
                            <a:pt x="118" y="26"/>
                          </a:lnTo>
                          <a:lnTo>
                            <a:pt x="124" y="29"/>
                          </a:lnTo>
                          <a:lnTo>
                            <a:pt x="129" y="32"/>
                          </a:lnTo>
                          <a:lnTo>
                            <a:pt x="133" y="35"/>
                          </a:lnTo>
                          <a:lnTo>
                            <a:pt x="136" y="38"/>
                          </a:lnTo>
                          <a:lnTo>
                            <a:pt x="142" y="41"/>
                          </a:lnTo>
                          <a:lnTo>
                            <a:pt x="147" y="44"/>
                          </a:lnTo>
                          <a:lnTo>
                            <a:pt x="153" y="48"/>
                          </a:lnTo>
                          <a:lnTo>
                            <a:pt x="158" y="51"/>
                          </a:lnTo>
                          <a:lnTo>
                            <a:pt x="164" y="54"/>
                          </a:lnTo>
                          <a:lnTo>
                            <a:pt x="167" y="57"/>
                          </a:lnTo>
                          <a:lnTo>
                            <a:pt x="170" y="61"/>
                          </a:lnTo>
                          <a:lnTo>
                            <a:pt x="174" y="64"/>
                          </a:lnTo>
                          <a:lnTo>
                            <a:pt x="177" y="68"/>
                          </a:lnTo>
                          <a:lnTo>
                            <a:pt x="180" y="72"/>
                          </a:lnTo>
                          <a:lnTo>
                            <a:pt x="181" y="76"/>
                          </a:lnTo>
                          <a:lnTo>
                            <a:pt x="180" y="79"/>
                          </a:lnTo>
                          <a:lnTo>
                            <a:pt x="178" y="81"/>
                          </a:lnTo>
                          <a:lnTo>
                            <a:pt x="174" y="83"/>
                          </a:lnTo>
                          <a:lnTo>
                            <a:pt x="171" y="85"/>
                          </a:lnTo>
                          <a:lnTo>
                            <a:pt x="168" y="86"/>
                          </a:lnTo>
                          <a:lnTo>
                            <a:pt x="166" y="88"/>
                          </a:lnTo>
                          <a:lnTo>
                            <a:pt x="166" y="90"/>
                          </a:lnTo>
                          <a:lnTo>
                            <a:pt x="166" y="92"/>
                          </a:lnTo>
                          <a:lnTo>
                            <a:pt x="169" y="117"/>
                          </a:lnTo>
                          <a:lnTo>
                            <a:pt x="163" y="107"/>
                          </a:lnTo>
                          <a:lnTo>
                            <a:pt x="158" y="102"/>
                          </a:lnTo>
                          <a:lnTo>
                            <a:pt x="153" y="96"/>
                          </a:lnTo>
                          <a:lnTo>
                            <a:pt x="144" y="88"/>
                          </a:lnTo>
                          <a:lnTo>
                            <a:pt x="137" y="82"/>
                          </a:lnTo>
                          <a:lnTo>
                            <a:pt x="133" y="77"/>
                          </a:lnTo>
                          <a:lnTo>
                            <a:pt x="127" y="74"/>
                          </a:lnTo>
                          <a:lnTo>
                            <a:pt x="121" y="71"/>
                          </a:lnTo>
                          <a:lnTo>
                            <a:pt x="113" y="68"/>
                          </a:lnTo>
                          <a:lnTo>
                            <a:pt x="106" y="67"/>
                          </a:lnTo>
                          <a:lnTo>
                            <a:pt x="99" y="66"/>
                          </a:lnTo>
                          <a:lnTo>
                            <a:pt x="95" y="66"/>
                          </a:lnTo>
                          <a:lnTo>
                            <a:pt x="94" y="67"/>
                          </a:lnTo>
                          <a:lnTo>
                            <a:pt x="95" y="68"/>
                          </a:lnTo>
                          <a:lnTo>
                            <a:pt x="97" y="69"/>
                          </a:lnTo>
                          <a:lnTo>
                            <a:pt x="101" y="73"/>
                          </a:lnTo>
                          <a:lnTo>
                            <a:pt x="88" y="71"/>
                          </a:lnTo>
                          <a:lnTo>
                            <a:pt x="76" y="70"/>
                          </a:lnTo>
                          <a:lnTo>
                            <a:pt x="66" y="69"/>
                          </a:lnTo>
                          <a:lnTo>
                            <a:pt x="55" y="69"/>
                          </a:lnTo>
                          <a:lnTo>
                            <a:pt x="47" y="70"/>
                          </a:lnTo>
                          <a:lnTo>
                            <a:pt x="37" y="73"/>
                          </a:lnTo>
                          <a:lnTo>
                            <a:pt x="26" y="77"/>
                          </a:lnTo>
                          <a:lnTo>
                            <a:pt x="16" y="82"/>
                          </a:lnTo>
                          <a:lnTo>
                            <a:pt x="10" y="87"/>
                          </a:lnTo>
                          <a:lnTo>
                            <a:pt x="1" y="90"/>
                          </a:lnTo>
                          <a:lnTo>
                            <a:pt x="2" y="87"/>
                          </a:lnTo>
                          <a:lnTo>
                            <a:pt x="1" y="83"/>
                          </a:lnTo>
                          <a:lnTo>
                            <a:pt x="0" y="79"/>
                          </a:lnTo>
                          <a:lnTo>
                            <a:pt x="0" y="75"/>
                          </a:lnTo>
                          <a:lnTo>
                            <a:pt x="0" y="72"/>
                          </a:lnTo>
                          <a:lnTo>
                            <a:pt x="1" y="69"/>
                          </a:lnTo>
                          <a:lnTo>
                            <a:pt x="4" y="66"/>
                          </a:lnTo>
                          <a:lnTo>
                            <a:pt x="5" y="63"/>
                          </a:lnTo>
                          <a:lnTo>
                            <a:pt x="7" y="58"/>
                          </a:lnTo>
                          <a:lnTo>
                            <a:pt x="8" y="53"/>
                          </a:lnTo>
                          <a:lnTo>
                            <a:pt x="9" y="49"/>
                          </a:lnTo>
                          <a:lnTo>
                            <a:pt x="9" y="44"/>
                          </a:lnTo>
                          <a:lnTo>
                            <a:pt x="9" y="40"/>
                          </a:lnTo>
                          <a:lnTo>
                            <a:pt x="9" y="38"/>
                          </a:lnTo>
                          <a:lnTo>
                            <a:pt x="5" y="35"/>
                          </a:lnTo>
                        </a:path>
                      </a:pathLst>
                    </a:custGeom>
                    <a:solidFill>
                      <a:srgbClr val="FFA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422" name="Freeform 366">
                      <a:extLst>
                        <a:ext uri="{FF2B5EF4-FFF2-40B4-BE49-F238E27FC236}">
                          <a16:creationId xmlns:a16="http://schemas.microsoft.com/office/drawing/2014/main" id="{8D85D3A8-E84F-A675-1F74-349F227DDA7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148" y="1514"/>
                      <a:ext cx="152" cy="138"/>
                    </a:xfrm>
                    <a:custGeom>
                      <a:avLst/>
                      <a:gdLst>
                        <a:gd name="T0" fmla="*/ 14 w 152"/>
                        <a:gd name="T1" fmla="*/ 21 h 138"/>
                        <a:gd name="T2" fmla="*/ 29 w 152"/>
                        <a:gd name="T3" fmla="*/ 13 h 138"/>
                        <a:gd name="T4" fmla="*/ 43 w 152"/>
                        <a:gd name="T5" fmla="*/ 7 h 138"/>
                        <a:gd name="T6" fmla="*/ 54 w 152"/>
                        <a:gd name="T7" fmla="*/ 2 h 138"/>
                        <a:gd name="T8" fmla="*/ 66 w 152"/>
                        <a:gd name="T9" fmla="*/ 0 h 138"/>
                        <a:gd name="T10" fmla="*/ 78 w 152"/>
                        <a:gd name="T11" fmla="*/ 0 h 138"/>
                        <a:gd name="T12" fmla="*/ 91 w 152"/>
                        <a:gd name="T13" fmla="*/ 1 h 138"/>
                        <a:gd name="T14" fmla="*/ 109 w 152"/>
                        <a:gd name="T15" fmla="*/ 3 h 138"/>
                        <a:gd name="T16" fmla="*/ 122 w 152"/>
                        <a:gd name="T17" fmla="*/ 10 h 138"/>
                        <a:gd name="T18" fmla="*/ 130 w 152"/>
                        <a:gd name="T19" fmla="*/ 18 h 138"/>
                        <a:gd name="T20" fmla="*/ 136 w 152"/>
                        <a:gd name="T21" fmla="*/ 30 h 138"/>
                        <a:gd name="T22" fmla="*/ 140 w 152"/>
                        <a:gd name="T23" fmla="*/ 44 h 138"/>
                        <a:gd name="T24" fmla="*/ 141 w 152"/>
                        <a:gd name="T25" fmla="*/ 53 h 138"/>
                        <a:gd name="T26" fmla="*/ 146 w 152"/>
                        <a:gd name="T27" fmla="*/ 59 h 138"/>
                        <a:gd name="T28" fmla="*/ 148 w 152"/>
                        <a:gd name="T29" fmla="*/ 65 h 138"/>
                        <a:gd name="T30" fmla="*/ 145 w 152"/>
                        <a:gd name="T31" fmla="*/ 71 h 138"/>
                        <a:gd name="T32" fmla="*/ 141 w 152"/>
                        <a:gd name="T33" fmla="*/ 79 h 138"/>
                        <a:gd name="T34" fmla="*/ 141 w 152"/>
                        <a:gd name="T35" fmla="*/ 87 h 138"/>
                        <a:gd name="T36" fmla="*/ 141 w 152"/>
                        <a:gd name="T37" fmla="*/ 95 h 138"/>
                        <a:gd name="T38" fmla="*/ 148 w 152"/>
                        <a:gd name="T39" fmla="*/ 107 h 138"/>
                        <a:gd name="T40" fmla="*/ 138 w 152"/>
                        <a:gd name="T41" fmla="*/ 109 h 138"/>
                        <a:gd name="T42" fmla="*/ 130 w 152"/>
                        <a:gd name="T43" fmla="*/ 113 h 138"/>
                        <a:gd name="T44" fmla="*/ 121 w 152"/>
                        <a:gd name="T45" fmla="*/ 119 h 138"/>
                        <a:gd name="T46" fmla="*/ 112 w 152"/>
                        <a:gd name="T47" fmla="*/ 126 h 138"/>
                        <a:gd name="T48" fmla="*/ 98 w 152"/>
                        <a:gd name="T49" fmla="*/ 132 h 138"/>
                        <a:gd name="T50" fmla="*/ 87 w 152"/>
                        <a:gd name="T51" fmla="*/ 136 h 138"/>
                        <a:gd name="T52" fmla="*/ 73 w 152"/>
                        <a:gd name="T53" fmla="*/ 137 h 138"/>
                        <a:gd name="T54" fmla="*/ 59 w 152"/>
                        <a:gd name="T55" fmla="*/ 136 h 138"/>
                        <a:gd name="T56" fmla="*/ 49 w 152"/>
                        <a:gd name="T57" fmla="*/ 135 h 138"/>
                        <a:gd name="T58" fmla="*/ 38 w 152"/>
                        <a:gd name="T59" fmla="*/ 132 h 138"/>
                        <a:gd name="T60" fmla="*/ 28 w 152"/>
                        <a:gd name="T61" fmla="*/ 125 h 138"/>
                        <a:gd name="T62" fmla="*/ 13 w 152"/>
                        <a:gd name="T63" fmla="*/ 115 h 138"/>
                        <a:gd name="T64" fmla="*/ 6 w 152"/>
                        <a:gd name="T65" fmla="*/ 104 h 138"/>
                        <a:gd name="T66" fmla="*/ 4 w 152"/>
                        <a:gd name="T67" fmla="*/ 93 h 138"/>
                        <a:gd name="T68" fmla="*/ 0 w 152"/>
                        <a:gd name="T69" fmla="*/ 68 h 138"/>
                        <a:gd name="T70" fmla="*/ 0 w 152"/>
                        <a:gd name="T71" fmla="*/ 47 h 138"/>
                        <a:gd name="T72" fmla="*/ 2 w 152"/>
                        <a:gd name="T73" fmla="*/ 41 h 138"/>
                        <a:gd name="T74" fmla="*/ 4 w 152"/>
                        <a:gd name="T75" fmla="*/ 34 h 138"/>
                        <a:gd name="T76" fmla="*/ 8 w 152"/>
                        <a:gd name="T77" fmla="*/ 26 h 1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152" h="138">
                          <a:moveTo>
                            <a:pt x="8" y="26"/>
                          </a:moveTo>
                          <a:lnTo>
                            <a:pt x="14" y="21"/>
                          </a:lnTo>
                          <a:lnTo>
                            <a:pt x="20" y="17"/>
                          </a:lnTo>
                          <a:lnTo>
                            <a:pt x="29" y="13"/>
                          </a:lnTo>
                          <a:lnTo>
                            <a:pt x="35" y="10"/>
                          </a:lnTo>
                          <a:lnTo>
                            <a:pt x="43" y="7"/>
                          </a:lnTo>
                          <a:lnTo>
                            <a:pt x="48" y="4"/>
                          </a:lnTo>
                          <a:lnTo>
                            <a:pt x="54" y="2"/>
                          </a:lnTo>
                          <a:lnTo>
                            <a:pt x="61" y="1"/>
                          </a:lnTo>
                          <a:lnTo>
                            <a:pt x="66" y="0"/>
                          </a:lnTo>
                          <a:lnTo>
                            <a:pt x="72" y="0"/>
                          </a:lnTo>
                          <a:lnTo>
                            <a:pt x="78" y="0"/>
                          </a:lnTo>
                          <a:lnTo>
                            <a:pt x="85" y="0"/>
                          </a:lnTo>
                          <a:lnTo>
                            <a:pt x="91" y="1"/>
                          </a:lnTo>
                          <a:lnTo>
                            <a:pt x="100" y="2"/>
                          </a:lnTo>
                          <a:lnTo>
                            <a:pt x="109" y="3"/>
                          </a:lnTo>
                          <a:lnTo>
                            <a:pt x="116" y="4"/>
                          </a:lnTo>
                          <a:lnTo>
                            <a:pt x="122" y="10"/>
                          </a:lnTo>
                          <a:lnTo>
                            <a:pt x="126" y="13"/>
                          </a:lnTo>
                          <a:lnTo>
                            <a:pt x="130" y="18"/>
                          </a:lnTo>
                          <a:lnTo>
                            <a:pt x="133" y="23"/>
                          </a:lnTo>
                          <a:lnTo>
                            <a:pt x="136" y="30"/>
                          </a:lnTo>
                          <a:lnTo>
                            <a:pt x="138" y="37"/>
                          </a:lnTo>
                          <a:lnTo>
                            <a:pt x="140" y="44"/>
                          </a:lnTo>
                          <a:lnTo>
                            <a:pt x="140" y="49"/>
                          </a:lnTo>
                          <a:lnTo>
                            <a:pt x="141" y="53"/>
                          </a:lnTo>
                          <a:lnTo>
                            <a:pt x="143" y="56"/>
                          </a:lnTo>
                          <a:lnTo>
                            <a:pt x="146" y="59"/>
                          </a:lnTo>
                          <a:lnTo>
                            <a:pt x="151" y="63"/>
                          </a:lnTo>
                          <a:lnTo>
                            <a:pt x="148" y="65"/>
                          </a:lnTo>
                          <a:lnTo>
                            <a:pt x="146" y="68"/>
                          </a:lnTo>
                          <a:lnTo>
                            <a:pt x="145" y="71"/>
                          </a:lnTo>
                          <a:lnTo>
                            <a:pt x="143" y="75"/>
                          </a:lnTo>
                          <a:lnTo>
                            <a:pt x="141" y="79"/>
                          </a:lnTo>
                          <a:lnTo>
                            <a:pt x="141" y="82"/>
                          </a:lnTo>
                          <a:lnTo>
                            <a:pt x="141" y="87"/>
                          </a:lnTo>
                          <a:lnTo>
                            <a:pt x="141" y="91"/>
                          </a:lnTo>
                          <a:lnTo>
                            <a:pt x="141" y="95"/>
                          </a:lnTo>
                          <a:lnTo>
                            <a:pt x="143" y="99"/>
                          </a:lnTo>
                          <a:lnTo>
                            <a:pt x="148" y="107"/>
                          </a:lnTo>
                          <a:lnTo>
                            <a:pt x="142" y="107"/>
                          </a:lnTo>
                          <a:lnTo>
                            <a:pt x="138" y="109"/>
                          </a:lnTo>
                          <a:lnTo>
                            <a:pt x="135" y="111"/>
                          </a:lnTo>
                          <a:lnTo>
                            <a:pt x="130" y="113"/>
                          </a:lnTo>
                          <a:lnTo>
                            <a:pt x="126" y="116"/>
                          </a:lnTo>
                          <a:lnTo>
                            <a:pt x="121" y="119"/>
                          </a:lnTo>
                          <a:lnTo>
                            <a:pt x="116" y="122"/>
                          </a:lnTo>
                          <a:lnTo>
                            <a:pt x="112" y="126"/>
                          </a:lnTo>
                          <a:lnTo>
                            <a:pt x="106" y="128"/>
                          </a:lnTo>
                          <a:lnTo>
                            <a:pt x="98" y="132"/>
                          </a:lnTo>
                          <a:lnTo>
                            <a:pt x="92" y="134"/>
                          </a:lnTo>
                          <a:lnTo>
                            <a:pt x="87" y="136"/>
                          </a:lnTo>
                          <a:lnTo>
                            <a:pt x="80" y="136"/>
                          </a:lnTo>
                          <a:lnTo>
                            <a:pt x="73" y="137"/>
                          </a:lnTo>
                          <a:lnTo>
                            <a:pt x="64" y="137"/>
                          </a:lnTo>
                          <a:lnTo>
                            <a:pt x="59" y="136"/>
                          </a:lnTo>
                          <a:lnTo>
                            <a:pt x="54" y="136"/>
                          </a:lnTo>
                          <a:lnTo>
                            <a:pt x="49" y="135"/>
                          </a:lnTo>
                          <a:lnTo>
                            <a:pt x="43" y="134"/>
                          </a:lnTo>
                          <a:lnTo>
                            <a:pt x="38" y="132"/>
                          </a:lnTo>
                          <a:lnTo>
                            <a:pt x="34" y="129"/>
                          </a:lnTo>
                          <a:lnTo>
                            <a:pt x="28" y="125"/>
                          </a:lnTo>
                          <a:lnTo>
                            <a:pt x="22" y="121"/>
                          </a:lnTo>
                          <a:lnTo>
                            <a:pt x="13" y="115"/>
                          </a:lnTo>
                          <a:lnTo>
                            <a:pt x="8" y="108"/>
                          </a:lnTo>
                          <a:lnTo>
                            <a:pt x="6" y="104"/>
                          </a:lnTo>
                          <a:lnTo>
                            <a:pt x="3" y="97"/>
                          </a:lnTo>
                          <a:lnTo>
                            <a:pt x="4" y="93"/>
                          </a:lnTo>
                          <a:lnTo>
                            <a:pt x="0" y="86"/>
                          </a:lnTo>
                          <a:lnTo>
                            <a:pt x="0" y="68"/>
                          </a:lnTo>
                          <a:lnTo>
                            <a:pt x="0" y="58"/>
                          </a:lnTo>
                          <a:lnTo>
                            <a:pt x="0" y="47"/>
                          </a:lnTo>
                          <a:lnTo>
                            <a:pt x="0" y="45"/>
                          </a:lnTo>
                          <a:lnTo>
                            <a:pt x="2" y="41"/>
                          </a:lnTo>
                          <a:lnTo>
                            <a:pt x="2" y="36"/>
                          </a:lnTo>
                          <a:lnTo>
                            <a:pt x="4" y="34"/>
                          </a:lnTo>
                          <a:lnTo>
                            <a:pt x="6" y="30"/>
                          </a:lnTo>
                          <a:lnTo>
                            <a:pt x="8" y="26"/>
                          </a:lnTo>
                        </a:path>
                      </a:pathLst>
                    </a:custGeom>
                    <a:solidFill>
                      <a:srgbClr val="FFA02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423" name="Freeform 367">
                      <a:extLst>
                        <a:ext uri="{FF2B5EF4-FFF2-40B4-BE49-F238E27FC236}">
                          <a16:creationId xmlns:a16="http://schemas.microsoft.com/office/drawing/2014/main" id="{DAC4FD6A-859F-8A77-11EC-C92EF0E70B4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299" y="1569"/>
                      <a:ext cx="74" cy="52"/>
                    </a:xfrm>
                    <a:custGeom>
                      <a:avLst/>
                      <a:gdLst>
                        <a:gd name="T0" fmla="*/ 30 w 74"/>
                        <a:gd name="T1" fmla="*/ 4 h 52"/>
                        <a:gd name="T2" fmla="*/ 29 w 74"/>
                        <a:gd name="T3" fmla="*/ 7 h 52"/>
                        <a:gd name="T4" fmla="*/ 26 w 74"/>
                        <a:gd name="T5" fmla="*/ 10 h 52"/>
                        <a:gd name="T6" fmla="*/ 23 w 74"/>
                        <a:gd name="T7" fmla="*/ 13 h 52"/>
                        <a:gd name="T8" fmla="*/ 20 w 74"/>
                        <a:gd name="T9" fmla="*/ 13 h 52"/>
                        <a:gd name="T10" fmla="*/ 16 w 74"/>
                        <a:gd name="T11" fmla="*/ 13 h 52"/>
                        <a:gd name="T12" fmla="*/ 13 w 74"/>
                        <a:gd name="T13" fmla="*/ 13 h 52"/>
                        <a:gd name="T14" fmla="*/ 10 w 74"/>
                        <a:gd name="T15" fmla="*/ 13 h 52"/>
                        <a:gd name="T16" fmla="*/ 8 w 74"/>
                        <a:gd name="T17" fmla="*/ 12 h 52"/>
                        <a:gd name="T18" fmla="*/ 6 w 74"/>
                        <a:gd name="T19" fmla="*/ 13 h 52"/>
                        <a:gd name="T20" fmla="*/ 4 w 74"/>
                        <a:gd name="T21" fmla="*/ 17 h 52"/>
                        <a:gd name="T22" fmla="*/ 1 w 74"/>
                        <a:gd name="T23" fmla="*/ 21 h 52"/>
                        <a:gd name="T24" fmla="*/ 1 w 74"/>
                        <a:gd name="T25" fmla="*/ 25 h 52"/>
                        <a:gd name="T26" fmla="*/ 0 w 74"/>
                        <a:gd name="T27" fmla="*/ 30 h 52"/>
                        <a:gd name="T28" fmla="*/ 0 w 74"/>
                        <a:gd name="T29" fmla="*/ 34 h 52"/>
                        <a:gd name="T30" fmla="*/ 1 w 74"/>
                        <a:gd name="T31" fmla="*/ 38 h 52"/>
                        <a:gd name="T32" fmla="*/ 2 w 74"/>
                        <a:gd name="T33" fmla="*/ 42 h 52"/>
                        <a:gd name="T34" fmla="*/ 4 w 74"/>
                        <a:gd name="T35" fmla="*/ 45 h 52"/>
                        <a:gd name="T36" fmla="*/ 6 w 74"/>
                        <a:gd name="T37" fmla="*/ 47 h 52"/>
                        <a:gd name="T38" fmla="*/ 7 w 74"/>
                        <a:gd name="T39" fmla="*/ 51 h 52"/>
                        <a:gd name="T40" fmla="*/ 17 w 74"/>
                        <a:gd name="T41" fmla="*/ 51 h 52"/>
                        <a:gd name="T42" fmla="*/ 25 w 74"/>
                        <a:gd name="T43" fmla="*/ 51 h 52"/>
                        <a:gd name="T44" fmla="*/ 29 w 74"/>
                        <a:gd name="T45" fmla="*/ 50 h 52"/>
                        <a:gd name="T46" fmla="*/ 32 w 74"/>
                        <a:gd name="T47" fmla="*/ 50 h 52"/>
                        <a:gd name="T48" fmla="*/ 36 w 74"/>
                        <a:gd name="T49" fmla="*/ 49 h 52"/>
                        <a:gd name="T50" fmla="*/ 40 w 74"/>
                        <a:gd name="T51" fmla="*/ 48 h 52"/>
                        <a:gd name="T52" fmla="*/ 43 w 74"/>
                        <a:gd name="T53" fmla="*/ 47 h 52"/>
                        <a:gd name="T54" fmla="*/ 47 w 74"/>
                        <a:gd name="T55" fmla="*/ 47 h 52"/>
                        <a:gd name="T56" fmla="*/ 51 w 74"/>
                        <a:gd name="T57" fmla="*/ 46 h 52"/>
                        <a:gd name="T58" fmla="*/ 55 w 74"/>
                        <a:gd name="T59" fmla="*/ 44 h 52"/>
                        <a:gd name="T60" fmla="*/ 58 w 74"/>
                        <a:gd name="T61" fmla="*/ 43 h 52"/>
                        <a:gd name="T62" fmla="*/ 63 w 74"/>
                        <a:gd name="T63" fmla="*/ 40 h 52"/>
                        <a:gd name="T64" fmla="*/ 67 w 74"/>
                        <a:gd name="T65" fmla="*/ 38 h 52"/>
                        <a:gd name="T66" fmla="*/ 73 w 74"/>
                        <a:gd name="T67" fmla="*/ 35 h 52"/>
                        <a:gd name="T68" fmla="*/ 67 w 74"/>
                        <a:gd name="T69" fmla="*/ 35 h 52"/>
                        <a:gd name="T70" fmla="*/ 63 w 74"/>
                        <a:gd name="T71" fmla="*/ 35 h 52"/>
                        <a:gd name="T72" fmla="*/ 58 w 74"/>
                        <a:gd name="T73" fmla="*/ 33 h 52"/>
                        <a:gd name="T74" fmla="*/ 55 w 74"/>
                        <a:gd name="T75" fmla="*/ 31 h 52"/>
                        <a:gd name="T76" fmla="*/ 51 w 74"/>
                        <a:gd name="T77" fmla="*/ 30 h 52"/>
                        <a:gd name="T78" fmla="*/ 46 w 74"/>
                        <a:gd name="T79" fmla="*/ 28 h 52"/>
                        <a:gd name="T80" fmla="*/ 43 w 74"/>
                        <a:gd name="T81" fmla="*/ 24 h 52"/>
                        <a:gd name="T82" fmla="*/ 40 w 74"/>
                        <a:gd name="T83" fmla="*/ 21 h 52"/>
                        <a:gd name="T84" fmla="*/ 37 w 74"/>
                        <a:gd name="T85" fmla="*/ 18 h 52"/>
                        <a:gd name="T86" fmla="*/ 35 w 74"/>
                        <a:gd name="T87" fmla="*/ 15 h 52"/>
                        <a:gd name="T88" fmla="*/ 33 w 74"/>
                        <a:gd name="T89" fmla="*/ 12 h 52"/>
                        <a:gd name="T90" fmla="*/ 32 w 74"/>
                        <a:gd name="T91" fmla="*/ 8 h 52"/>
                        <a:gd name="T92" fmla="*/ 32 w 74"/>
                        <a:gd name="T93" fmla="*/ 4 h 52"/>
                        <a:gd name="T94" fmla="*/ 32 w 74"/>
                        <a:gd name="T95" fmla="*/ 0 h 52"/>
                        <a:gd name="T96" fmla="*/ 30 w 74"/>
                        <a:gd name="T97" fmla="*/ 4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</a:cxnLst>
                      <a:rect l="0" t="0" r="r" b="b"/>
                      <a:pathLst>
                        <a:path w="74" h="52">
                          <a:moveTo>
                            <a:pt x="30" y="4"/>
                          </a:moveTo>
                          <a:lnTo>
                            <a:pt x="29" y="7"/>
                          </a:lnTo>
                          <a:lnTo>
                            <a:pt x="26" y="10"/>
                          </a:lnTo>
                          <a:lnTo>
                            <a:pt x="23" y="13"/>
                          </a:lnTo>
                          <a:lnTo>
                            <a:pt x="20" y="13"/>
                          </a:lnTo>
                          <a:lnTo>
                            <a:pt x="16" y="13"/>
                          </a:lnTo>
                          <a:lnTo>
                            <a:pt x="13" y="13"/>
                          </a:lnTo>
                          <a:lnTo>
                            <a:pt x="10" y="13"/>
                          </a:lnTo>
                          <a:lnTo>
                            <a:pt x="8" y="12"/>
                          </a:lnTo>
                          <a:lnTo>
                            <a:pt x="6" y="13"/>
                          </a:lnTo>
                          <a:lnTo>
                            <a:pt x="4" y="17"/>
                          </a:lnTo>
                          <a:lnTo>
                            <a:pt x="1" y="21"/>
                          </a:lnTo>
                          <a:lnTo>
                            <a:pt x="1" y="25"/>
                          </a:lnTo>
                          <a:lnTo>
                            <a:pt x="0" y="30"/>
                          </a:lnTo>
                          <a:lnTo>
                            <a:pt x="0" y="34"/>
                          </a:lnTo>
                          <a:lnTo>
                            <a:pt x="1" y="38"/>
                          </a:lnTo>
                          <a:lnTo>
                            <a:pt x="2" y="42"/>
                          </a:lnTo>
                          <a:lnTo>
                            <a:pt x="4" y="45"/>
                          </a:lnTo>
                          <a:lnTo>
                            <a:pt x="6" y="47"/>
                          </a:lnTo>
                          <a:lnTo>
                            <a:pt x="7" y="51"/>
                          </a:lnTo>
                          <a:lnTo>
                            <a:pt x="17" y="51"/>
                          </a:lnTo>
                          <a:lnTo>
                            <a:pt x="25" y="51"/>
                          </a:lnTo>
                          <a:lnTo>
                            <a:pt x="29" y="50"/>
                          </a:lnTo>
                          <a:lnTo>
                            <a:pt x="32" y="50"/>
                          </a:lnTo>
                          <a:lnTo>
                            <a:pt x="36" y="49"/>
                          </a:lnTo>
                          <a:lnTo>
                            <a:pt x="40" y="48"/>
                          </a:lnTo>
                          <a:lnTo>
                            <a:pt x="43" y="47"/>
                          </a:lnTo>
                          <a:lnTo>
                            <a:pt x="47" y="47"/>
                          </a:lnTo>
                          <a:lnTo>
                            <a:pt x="51" y="46"/>
                          </a:lnTo>
                          <a:lnTo>
                            <a:pt x="55" y="44"/>
                          </a:lnTo>
                          <a:lnTo>
                            <a:pt x="58" y="43"/>
                          </a:lnTo>
                          <a:lnTo>
                            <a:pt x="63" y="40"/>
                          </a:lnTo>
                          <a:lnTo>
                            <a:pt x="67" y="38"/>
                          </a:lnTo>
                          <a:lnTo>
                            <a:pt x="73" y="35"/>
                          </a:lnTo>
                          <a:lnTo>
                            <a:pt x="67" y="35"/>
                          </a:lnTo>
                          <a:lnTo>
                            <a:pt x="63" y="35"/>
                          </a:lnTo>
                          <a:lnTo>
                            <a:pt x="58" y="33"/>
                          </a:lnTo>
                          <a:lnTo>
                            <a:pt x="55" y="31"/>
                          </a:lnTo>
                          <a:lnTo>
                            <a:pt x="51" y="30"/>
                          </a:lnTo>
                          <a:lnTo>
                            <a:pt x="46" y="28"/>
                          </a:lnTo>
                          <a:lnTo>
                            <a:pt x="43" y="24"/>
                          </a:lnTo>
                          <a:lnTo>
                            <a:pt x="40" y="21"/>
                          </a:lnTo>
                          <a:lnTo>
                            <a:pt x="37" y="18"/>
                          </a:lnTo>
                          <a:lnTo>
                            <a:pt x="35" y="15"/>
                          </a:lnTo>
                          <a:lnTo>
                            <a:pt x="33" y="12"/>
                          </a:lnTo>
                          <a:lnTo>
                            <a:pt x="32" y="8"/>
                          </a:lnTo>
                          <a:lnTo>
                            <a:pt x="32" y="4"/>
                          </a:lnTo>
                          <a:lnTo>
                            <a:pt x="32" y="0"/>
                          </a:lnTo>
                          <a:lnTo>
                            <a:pt x="30" y="4"/>
                          </a:lnTo>
                        </a:path>
                      </a:pathLst>
                    </a:custGeom>
                    <a:solidFill>
                      <a:srgbClr val="FFA02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424" name="Freeform 368">
                      <a:extLst>
                        <a:ext uri="{FF2B5EF4-FFF2-40B4-BE49-F238E27FC236}">
                          <a16:creationId xmlns:a16="http://schemas.microsoft.com/office/drawing/2014/main" id="{30B61DF0-1886-5899-4392-5AD64BB8C06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336" y="1506"/>
                      <a:ext cx="42" cy="93"/>
                    </a:xfrm>
                    <a:custGeom>
                      <a:avLst/>
                      <a:gdLst>
                        <a:gd name="T0" fmla="*/ 18 w 42"/>
                        <a:gd name="T1" fmla="*/ 0 h 93"/>
                        <a:gd name="T2" fmla="*/ 17 w 42"/>
                        <a:gd name="T3" fmla="*/ 4 h 93"/>
                        <a:gd name="T4" fmla="*/ 15 w 42"/>
                        <a:gd name="T5" fmla="*/ 8 h 93"/>
                        <a:gd name="T6" fmla="*/ 14 w 42"/>
                        <a:gd name="T7" fmla="*/ 10 h 93"/>
                        <a:gd name="T8" fmla="*/ 12 w 42"/>
                        <a:gd name="T9" fmla="*/ 14 h 93"/>
                        <a:gd name="T10" fmla="*/ 10 w 42"/>
                        <a:gd name="T11" fmla="*/ 17 h 93"/>
                        <a:gd name="T12" fmla="*/ 7 w 42"/>
                        <a:gd name="T13" fmla="*/ 19 h 93"/>
                        <a:gd name="T14" fmla="*/ 4 w 42"/>
                        <a:gd name="T15" fmla="*/ 20 h 93"/>
                        <a:gd name="T16" fmla="*/ 1 w 42"/>
                        <a:gd name="T17" fmla="*/ 23 h 93"/>
                        <a:gd name="T18" fmla="*/ 0 w 42"/>
                        <a:gd name="T19" fmla="*/ 24 h 93"/>
                        <a:gd name="T20" fmla="*/ 0 w 42"/>
                        <a:gd name="T21" fmla="*/ 28 h 93"/>
                        <a:gd name="T22" fmla="*/ 1 w 42"/>
                        <a:gd name="T23" fmla="*/ 32 h 93"/>
                        <a:gd name="T24" fmla="*/ 1 w 42"/>
                        <a:gd name="T25" fmla="*/ 36 h 93"/>
                        <a:gd name="T26" fmla="*/ 1 w 42"/>
                        <a:gd name="T27" fmla="*/ 40 h 93"/>
                        <a:gd name="T28" fmla="*/ 2 w 42"/>
                        <a:gd name="T29" fmla="*/ 44 h 93"/>
                        <a:gd name="T30" fmla="*/ 2 w 42"/>
                        <a:gd name="T31" fmla="*/ 55 h 93"/>
                        <a:gd name="T32" fmla="*/ 2 w 42"/>
                        <a:gd name="T33" fmla="*/ 60 h 93"/>
                        <a:gd name="T34" fmla="*/ 2 w 42"/>
                        <a:gd name="T35" fmla="*/ 65 h 93"/>
                        <a:gd name="T36" fmla="*/ 3 w 42"/>
                        <a:gd name="T37" fmla="*/ 69 h 93"/>
                        <a:gd name="T38" fmla="*/ 4 w 42"/>
                        <a:gd name="T39" fmla="*/ 74 h 93"/>
                        <a:gd name="T40" fmla="*/ 8 w 42"/>
                        <a:gd name="T41" fmla="*/ 79 h 93"/>
                        <a:gd name="T42" fmla="*/ 10 w 42"/>
                        <a:gd name="T43" fmla="*/ 82 h 93"/>
                        <a:gd name="T44" fmla="*/ 13 w 42"/>
                        <a:gd name="T45" fmla="*/ 84 h 93"/>
                        <a:gd name="T46" fmla="*/ 17 w 42"/>
                        <a:gd name="T47" fmla="*/ 86 h 93"/>
                        <a:gd name="T48" fmla="*/ 20 w 42"/>
                        <a:gd name="T49" fmla="*/ 88 h 93"/>
                        <a:gd name="T50" fmla="*/ 24 w 42"/>
                        <a:gd name="T51" fmla="*/ 91 h 93"/>
                        <a:gd name="T52" fmla="*/ 29 w 42"/>
                        <a:gd name="T53" fmla="*/ 92 h 93"/>
                        <a:gd name="T54" fmla="*/ 33 w 42"/>
                        <a:gd name="T55" fmla="*/ 92 h 93"/>
                        <a:gd name="T56" fmla="*/ 37 w 42"/>
                        <a:gd name="T57" fmla="*/ 92 h 93"/>
                        <a:gd name="T58" fmla="*/ 41 w 42"/>
                        <a:gd name="T59" fmla="*/ 87 h 93"/>
                        <a:gd name="T60" fmla="*/ 36 w 42"/>
                        <a:gd name="T61" fmla="*/ 85 h 93"/>
                        <a:gd name="T62" fmla="*/ 31 w 42"/>
                        <a:gd name="T63" fmla="*/ 84 h 93"/>
                        <a:gd name="T64" fmla="*/ 28 w 42"/>
                        <a:gd name="T65" fmla="*/ 79 h 93"/>
                        <a:gd name="T66" fmla="*/ 25 w 42"/>
                        <a:gd name="T67" fmla="*/ 75 h 93"/>
                        <a:gd name="T68" fmla="*/ 25 w 42"/>
                        <a:gd name="T69" fmla="*/ 71 h 93"/>
                        <a:gd name="T70" fmla="*/ 25 w 42"/>
                        <a:gd name="T71" fmla="*/ 68 h 93"/>
                        <a:gd name="T72" fmla="*/ 27 w 42"/>
                        <a:gd name="T73" fmla="*/ 64 h 93"/>
                        <a:gd name="T74" fmla="*/ 29 w 42"/>
                        <a:gd name="T75" fmla="*/ 60 h 93"/>
                        <a:gd name="T76" fmla="*/ 31 w 42"/>
                        <a:gd name="T77" fmla="*/ 57 h 93"/>
                        <a:gd name="T78" fmla="*/ 31 w 42"/>
                        <a:gd name="T79" fmla="*/ 54 h 93"/>
                        <a:gd name="T80" fmla="*/ 33 w 42"/>
                        <a:gd name="T81" fmla="*/ 49 h 93"/>
                        <a:gd name="T82" fmla="*/ 34 w 42"/>
                        <a:gd name="T83" fmla="*/ 44 h 93"/>
                        <a:gd name="T84" fmla="*/ 35 w 42"/>
                        <a:gd name="T85" fmla="*/ 39 h 93"/>
                        <a:gd name="T86" fmla="*/ 35 w 42"/>
                        <a:gd name="T87" fmla="*/ 36 h 93"/>
                        <a:gd name="T88" fmla="*/ 35 w 42"/>
                        <a:gd name="T89" fmla="*/ 32 h 93"/>
                        <a:gd name="T90" fmla="*/ 34 w 42"/>
                        <a:gd name="T91" fmla="*/ 28 h 93"/>
                        <a:gd name="T92" fmla="*/ 33 w 42"/>
                        <a:gd name="T93" fmla="*/ 24 h 93"/>
                        <a:gd name="T94" fmla="*/ 32 w 42"/>
                        <a:gd name="T95" fmla="*/ 21 h 93"/>
                        <a:gd name="T96" fmla="*/ 31 w 42"/>
                        <a:gd name="T97" fmla="*/ 16 h 93"/>
                        <a:gd name="T98" fmla="*/ 29 w 42"/>
                        <a:gd name="T99" fmla="*/ 12 h 93"/>
                        <a:gd name="T100" fmla="*/ 27 w 42"/>
                        <a:gd name="T101" fmla="*/ 9 h 93"/>
                        <a:gd name="T102" fmla="*/ 24 w 42"/>
                        <a:gd name="T103" fmla="*/ 6 h 93"/>
                        <a:gd name="T104" fmla="*/ 23 w 42"/>
                        <a:gd name="T105" fmla="*/ 4 h 93"/>
                        <a:gd name="T106" fmla="*/ 20 w 42"/>
                        <a:gd name="T107" fmla="*/ 1 h 93"/>
                        <a:gd name="T108" fmla="*/ 18 w 42"/>
                        <a:gd name="T109" fmla="*/ 0 h 9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</a:cxnLst>
                      <a:rect l="0" t="0" r="r" b="b"/>
                      <a:pathLst>
                        <a:path w="42" h="93">
                          <a:moveTo>
                            <a:pt x="18" y="0"/>
                          </a:moveTo>
                          <a:lnTo>
                            <a:pt x="17" y="4"/>
                          </a:lnTo>
                          <a:lnTo>
                            <a:pt x="15" y="8"/>
                          </a:lnTo>
                          <a:lnTo>
                            <a:pt x="14" y="10"/>
                          </a:lnTo>
                          <a:lnTo>
                            <a:pt x="12" y="14"/>
                          </a:lnTo>
                          <a:lnTo>
                            <a:pt x="10" y="17"/>
                          </a:lnTo>
                          <a:lnTo>
                            <a:pt x="7" y="19"/>
                          </a:lnTo>
                          <a:lnTo>
                            <a:pt x="4" y="20"/>
                          </a:lnTo>
                          <a:lnTo>
                            <a:pt x="1" y="23"/>
                          </a:lnTo>
                          <a:lnTo>
                            <a:pt x="0" y="24"/>
                          </a:lnTo>
                          <a:lnTo>
                            <a:pt x="0" y="28"/>
                          </a:lnTo>
                          <a:lnTo>
                            <a:pt x="1" y="32"/>
                          </a:lnTo>
                          <a:lnTo>
                            <a:pt x="1" y="36"/>
                          </a:lnTo>
                          <a:lnTo>
                            <a:pt x="1" y="40"/>
                          </a:lnTo>
                          <a:lnTo>
                            <a:pt x="2" y="44"/>
                          </a:lnTo>
                          <a:lnTo>
                            <a:pt x="2" y="55"/>
                          </a:lnTo>
                          <a:lnTo>
                            <a:pt x="2" y="60"/>
                          </a:lnTo>
                          <a:lnTo>
                            <a:pt x="2" y="65"/>
                          </a:lnTo>
                          <a:lnTo>
                            <a:pt x="3" y="69"/>
                          </a:lnTo>
                          <a:lnTo>
                            <a:pt x="4" y="74"/>
                          </a:lnTo>
                          <a:lnTo>
                            <a:pt x="8" y="79"/>
                          </a:lnTo>
                          <a:lnTo>
                            <a:pt x="10" y="82"/>
                          </a:lnTo>
                          <a:lnTo>
                            <a:pt x="13" y="84"/>
                          </a:lnTo>
                          <a:lnTo>
                            <a:pt x="17" y="86"/>
                          </a:lnTo>
                          <a:lnTo>
                            <a:pt x="20" y="88"/>
                          </a:lnTo>
                          <a:lnTo>
                            <a:pt x="24" y="91"/>
                          </a:lnTo>
                          <a:lnTo>
                            <a:pt x="29" y="92"/>
                          </a:lnTo>
                          <a:lnTo>
                            <a:pt x="33" y="92"/>
                          </a:lnTo>
                          <a:lnTo>
                            <a:pt x="37" y="92"/>
                          </a:lnTo>
                          <a:lnTo>
                            <a:pt x="41" y="87"/>
                          </a:lnTo>
                          <a:lnTo>
                            <a:pt x="36" y="85"/>
                          </a:lnTo>
                          <a:lnTo>
                            <a:pt x="31" y="84"/>
                          </a:lnTo>
                          <a:lnTo>
                            <a:pt x="28" y="79"/>
                          </a:lnTo>
                          <a:lnTo>
                            <a:pt x="25" y="75"/>
                          </a:lnTo>
                          <a:lnTo>
                            <a:pt x="25" y="71"/>
                          </a:lnTo>
                          <a:lnTo>
                            <a:pt x="25" y="68"/>
                          </a:lnTo>
                          <a:lnTo>
                            <a:pt x="27" y="64"/>
                          </a:lnTo>
                          <a:lnTo>
                            <a:pt x="29" y="60"/>
                          </a:lnTo>
                          <a:lnTo>
                            <a:pt x="31" y="57"/>
                          </a:lnTo>
                          <a:lnTo>
                            <a:pt x="31" y="54"/>
                          </a:lnTo>
                          <a:lnTo>
                            <a:pt x="33" y="49"/>
                          </a:lnTo>
                          <a:lnTo>
                            <a:pt x="34" y="44"/>
                          </a:lnTo>
                          <a:lnTo>
                            <a:pt x="35" y="39"/>
                          </a:lnTo>
                          <a:lnTo>
                            <a:pt x="35" y="36"/>
                          </a:lnTo>
                          <a:lnTo>
                            <a:pt x="35" y="32"/>
                          </a:lnTo>
                          <a:lnTo>
                            <a:pt x="34" y="28"/>
                          </a:lnTo>
                          <a:lnTo>
                            <a:pt x="33" y="24"/>
                          </a:lnTo>
                          <a:lnTo>
                            <a:pt x="32" y="21"/>
                          </a:lnTo>
                          <a:lnTo>
                            <a:pt x="31" y="16"/>
                          </a:lnTo>
                          <a:lnTo>
                            <a:pt x="29" y="12"/>
                          </a:lnTo>
                          <a:lnTo>
                            <a:pt x="27" y="9"/>
                          </a:lnTo>
                          <a:lnTo>
                            <a:pt x="24" y="6"/>
                          </a:lnTo>
                          <a:lnTo>
                            <a:pt x="23" y="4"/>
                          </a:lnTo>
                          <a:lnTo>
                            <a:pt x="20" y="1"/>
                          </a:lnTo>
                          <a:lnTo>
                            <a:pt x="18" y="0"/>
                          </a:lnTo>
                        </a:path>
                      </a:pathLst>
                    </a:custGeom>
                    <a:solidFill>
                      <a:srgbClr val="FF6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425" name="Freeform 369">
                      <a:extLst>
                        <a:ext uri="{FF2B5EF4-FFF2-40B4-BE49-F238E27FC236}">
                          <a16:creationId xmlns:a16="http://schemas.microsoft.com/office/drawing/2014/main" id="{EA93AEAB-4FE2-5FB2-7896-6551D30D1FF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369" y="1526"/>
                      <a:ext cx="47" cy="62"/>
                    </a:xfrm>
                    <a:custGeom>
                      <a:avLst/>
                      <a:gdLst>
                        <a:gd name="T0" fmla="*/ 7 w 47"/>
                        <a:gd name="T1" fmla="*/ 0 h 62"/>
                        <a:gd name="T2" fmla="*/ 9 w 47"/>
                        <a:gd name="T3" fmla="*/ 5 h 62"/>
                        <a:gd name="T4" fmla="*/ 9 w 47"/>
                        <a:gd name="T5" fmla="*/ 8 h 62"/>
                        <a:gd name="T6" fmla="*/ 10 w 47"/>
                        <a:gd name="T7" fmla="*/ 12 h 62"/>
                        <a:gd name="T8" fmla="*/ 10 w 47"/>
                        <a:gd name="T9" fmla="*/ 15 h 62"/>
                        <a:gd name="T10" fmla="*/ 10 w 47"/>
                        <a:gd name="T11" fmla="*/ 19 h 62"/>
                        <a:gd name="T12" fmla="*/ 10 w 47"/>
                        <a:gd name="T13" fmla="*/ 22 h 62"/>
                        <a:gd name="T14" fmla="*/ 9 w 47"/>
                        <a:gd name="T15" fmla="*/ 26 h 62"/>
                        <a:gd name="T16" fmla="*/ 9 w 47"/>
                        <a:gd name="T17" fmla="*/ 29 h 62"/>
                        <a:gd name="T18" fmla="*/ 7 w 47"/>
                        <a:gd name="T19" fmla="*/ 34 h 62"/>
                        <a:gd name="T20" fmla="*/ 5 w 47"/>
                        <a:gd name="T21" fmla="*/ 36 h 62"/>
                        <a:gd name="T22" fmla="*/ 4 w 47"/>
                        <a:gd name="T23" fmla="*/ 40 h 62"/>
                        <a:gd name="T24" fmla="*/ 3 w 47"/>
                        <a:gd name="T25" fmla="*/ 44 h 62"/>
                        <a:gd name="T26" fmla="*/ 1 w 47"/>
                        <a:gd name="T27" fmla="*/ 48 h 62"/>
                        <a:gd name="T28" fmla="*/ 0 w 47"/>
                        <a:gd name="T29" fmla="*/ 52 h 62"/>
                        <a:gd name="T30" fmla="*/ 2 w 47"/>
                        <a:gd name="T31" fmla="*/ 56 h 62"/>
                        <a:gd name="T32" fmla="*/ 4 w 47"/>
                        <a:gd name="T33" fmla="*/ 57 h 62"/>
                        <a:gd name="T34" fmla="*/ 8 w 47"/>
                        <a:gd name="T35" fmla="*/ 60 h 62"/>
                        <a:gd name="T36" fmla="*/ 12 w 47"/>
                        <a:gd name="T37" fmla="*/ 61 h 62"/>
                        <a:gd name="T38" fmla="*/ 17 w 47"/>
                        <a:gd name="T39" fmla="*/ 61 h 62"/>
                        <a:gd name="T40" fmla="*/ 22 w 47"/>
                        <a:gd name="T41" fmla="*/ 58 h 62"/>
                        <a:gd name="T42" fmla="*/ 27 w 47"/>
                        <a:gd name="T43" fmla="*/ 56 h 62"/>
                        <a:gd name="T44" fmla="*/ 30 w 47"/>
                        <a:gd name="T45" fmla="*/ 53 h 62"/>
                        <a:gd name="T46" fmla="*/ 34 w 47"/>
                        <a:gd name="T47" fmla="*/ 50 h 62"/>
                        <a:gd name="T48" fmla="*/ 36 w 47"/>
                        <a:gd name="T49" fmla="*/ 47 h 62"/>
                        <a:gd name="T50" fmla="*/ 40 w 47"/>
                        <a:gd name="T51" fmla="*/ 45 h 62"/>
                        <a:gd name="T52" fmla="*/ 42 w 47"/>
                        <a:gd name="T53" fmla="*/ 42 h 62"/>
                        <a:gd name="T54" fmla="*/ 45 w 47"/>
                        <a:gd name="T55" fmla="*/ 38 h 62"/>
                        <a:gd name="T56" fmla="*/ 46 w 47"/>
                        <a:gd name="T57" fmla="*/ 35 h 62"/>
                        <a:gd name="T58" fmla="*/ 46 w 47"/>
                        <a:gd name="T59" fmla="*/ 31 h 62"/>
                        <a:gd name="T60" fmla="*/ 44 w 47"/>
                        <a:gd name="T61" fmla="*/ 27 h 62"/>
                        <a:gd name="T62" fmla="*/ 41 w 47"/>
                        <a:gd name="T63" fmla="*/ 24 h 62"/>
                        <a:gd name="T64" fmla="*/ 38 w 47"/>
                        <a:gd name="T65" fmla="*/ 21 h 62"/>
                        <a:gd name="T66" fmla="*/ 35 w 47"/>
                        <a:gd name="T67" fmla="*/ 17 h 62"/>
                        <a:gd name="T68" fmla="*/ 32 w 47"/>
                        <a:gd name="T69" fmla="*/ 14 h 62"/>
                        <a:gd name="T70" fmla="*/ 28 w 47"/>
                        <a:gd name="T71" fmla="*/ 10 h 62"/>
                        <a:gd name="T72" fmla="*/ 25 w 47"/>
                        <a:gd name="T73" fmla="*/ 7 h 62"/>
                        <a:gd name="T74" fmla="*/ 21 w 47"/>
                        <a:gd name="T75" fmla="*/ 8 h 62"/>
                        <a:gd name="T76" fmla="*/ 17 w 47"/>
                        <a:gd name="T77" fmla="*/ 7 h 62"/>
                        <a:gd name="T78" fmla="*/ 13 w 47"/>
                        <a:gd name="T79" fmla="*/ 6 h 62"/>
                        <a:gd name="T80" fmla="*/ 11 w 47"/>
                        <a:gd name="T81" fmla="*/ 5 h 62"/>
                        <a:gd name="T82" fmla="*/ 9 w 47"/>
                        <a:gd name="T83" fmla="*/ 3 h 62"/>
                        <a:gd name="T84" fmla="*/ 7 w 47"/>
                        <a:gd name="T85" fmla="*/ 0 h 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</a:cxnLst>
                      <a:rect l="0" t="0" r="r" b="b"/>
                      <a:pathLst>
                        <a:path w="47" h="62">
                          <a:moveTo>
                            <a:pt x="7" y="0"/>
                          </a:moveTo>
                          <a:lnTo>
                            <a:pt x="9" y="5"/>
                          </a:lnTo>
                          <a:lnTo>
                            <a:pt x="9" y="8"/>
                          </a:lnTo>
                          <a:lnTo>
                            <a:pt x="10" y="12"/>
                          </a:lnTo>
                          <a:lnTo>
                            <a:pt x="10" y="15"/>
                          </a:lnTo>
                          <a:lnTo>
                            <a:pt x="10" y="19"/>
                          </a:lnTo>
                          <a:lnTo>
                            <a:pt x="10" y="22"/>
                          </a:lnTo>
                          <a:lnTo>
                            <a:pt x="9" y="26"/>
                          </a:lnTo>
                          <a:lnTo>
                            <a:pt x="9" y="29"/>
                          </a:lnTo>
                          <a:lnTo>
                            <a:pt x="7" y="34"/>
                          </a:lnTo>
                          <a:lnTo>
                            <a:pt x="5" y="36"/>
                          </a:lnTo>
                          <a:lnTo>
                            <a:pt x="4" y="40"/>
                          </a:lnTo>
                          <a:lnTo>
                            <a:pt x="3" y="44"/>
                          </a:lnTo>
                          <a:lnTo>
                            <a:pt x="1" y="48"/>
                          </a:lnTo>
                          <a:lnTo>
                            <a:pt x="0" y="52"/>
                          </a:lnTo>
                          <a:lnTo>
                            <a:pt x="2" y="56"/>
                          </a:lnTo>
                          <a:lnTo>
                            <a:pt x="4" y="57"/>
                          </a:lnTo>
                          <a:lnTo>
                            <a:pt x="8" y="60"/>
                          </a:lnTo>
                          <a:lnTo>
                            <a:pt x="12" y="61"/>
                          </a:lnTo>
                          <a:lnTo>
                            <a:pt x="17" y="61"/>
                          </a:lnTo>
                          <a:lnTo>
                            <a:pt x="22" y="58"/>
                          </a:lnTo>
                          <a:lnTo>
                            <a:pt x="27" y="56"/>
                          </a:lnTo>
                          <a:lnTo>
                            <a:pt x="30" y="53"/>
                          </a:lnTo>
                          <a:lnTo>
                            <a:pt x="34" y="50"/>
                          </a:lnTo>
                          <a:lnTo>
                            <a:pt x="36" y="47"/>
                          </a:lnTo>
                          <a:lnTo>
                            <a:pt x="40" y="45"/>
                          </a:lnTo>
                          <a:lnTo>
                            <a:pt x="42" y="42"/>
                          </a:lnTo>
                          <a:lnTo>
                            <a:pt x="45" y="38"/>
                          </a:lnTo>
                          <a:lnTo>
                            <a:pt x="46" y="35"/>
                          </a:lnTo>
                          <a:lnTo>
                            <a:pt x="46" y="31"/>
                          </a:lnTo>
                          <a:lnTo>
                            <a:pt x="44" y="27"/>
                          </a:lnTo>
                          <a:lnTo>
                            <a:pt x="41" y="24"/>
                          </a:lnTo>
                          <a:lnTo>
                            <a:pt x="38" y="21"/>
                          </a:lnTo>
                          <a:lnTo>
                            <a:pt x="35" y="17"/>
                          </a:lnTo>
                          <a:lnTo>
                            <a:pt x="32" y="14"/>
                          </a:lnTo>
                          <a:lnTo>
                            <a:pt x="28" y="10"/>
                          </a:lnTo>
                          <a:lnTo>
                            <a:pt x="25" y="7"/>
                          </a:lnTo>
                          <a:lnTo>
                            <a:pt x="21" y="8"/>
                          </a:lnTo>
                          <a:lnTo>
                            <a:pt x="17" y="7"/>
                          </a:lnTo>
                          <a:lnTo>
                            <a:pt x="13" y="6"/>
                          </a:lnTo>
                          <a:lnTo>
                            <a:pt x="11" y="5"/>
                          </a:lnTo>
                          <a:lnTo>
                            <a:pt x="9" y="3"/>
                          </a:lnTo>
                          <a:lnTo>
                            <a:pt x="7" y="0"/>
                          </a:lnTo>
                        </a:path>
                      </a:pathLst>
                    </a:custGeom>
                    <a:solidFill>
                      <a:srgbClr val="FF6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426" name="Freeform 370">
                      <a:extLst>
                        <a:ext uri="{FF2B5EF4-FFF2-40B4-BE49-F238E27FC236}">
                          <a16:creationId xmlns:a16="http://schemas.microsoft.com/office/drawing/2014/main" id="{89313C13-6EFB-70BD-842D-20390834F15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360" y="1488"/>
                      <a:ext cx="90" cy="38"/>
                    </a:xfrm>
                    <a:custGeom>
                      <a:avLst/>
                      <a:gdLst>
                        <a:gd name="T0" fmla="*/ 2 w 90"/>
                        <a:gd name="T1" fmla="*/ 9 h 38"/>
                        <a:gd name="T2" fmla="*/ 4 w 90"/>
                        <a:gd name="T3" fmla="*/ 7 h 38"/>
                        <a:gd name="T4" fmla="*/ 7 w 90"/>
                        <a:gd name="T5" fmla="*/ 4 h 38"/>
                        <a:gd name="T6" fmla="*/ 12 w 90"/>
                        <a:gd name="T7" fmla="*/ 2 h 38"/>
                        <a:gd name="T8" fmla="*/ 16 w 90"/>
                        <a:gd name="T9" fmla="*/ 1 h 38"/>
                        <a:gd name="T10" fmla="*/ 20 w 90"/>
                        <a:gd name="T11" fmla="*/ 0 h 38"/>
                        <a:gd name="T12" fmla="*/ 23 w 90"/>
                        <a:gd name="T13" fmla="*/ 0 h 38"/>
                        <a:gd name="T14" fmla="*/ 27 w 90"/>
                        <a:gd name="T15" fmla="*/ 1 h 38"/>
                        <a:gd name="T16" fmla="*/ 32 w 90"/>
                        <a:gd name="T17" fmla="*/ 1 h 38"/>
                        <a:gd name="T18" fmla="*/ 36 w 90"/>
                        <a:gd name="T19" fmla="*/ 2 h 38"/>
                        <a:gd name="T20" fmla="*/ 38 w 90"/>
                        <a:gd name="T21" fmla="*/ 3 h 38"/>
                        <a:gd name="T22" fmla="*/ 42 w 90"/>
                        <a:gd name="T23" fmla="*/ 3 h 38"/>
                        <a:gd name="T24" fmla="*/ 46 w 90"/>
                        <a:gd name="T25" fmla="*/ 5 h 38"/>
                        <a:gd name="T26" fmla="*/ 50 w 90"/>
                        <a:gd name="T27" fmla="*/ 7 h 38"/>
                        <a:gd name="T28" fmla="*/ 53 w 90"/>
                        <a:gd name="T29" fmla="*/ 8 h 38"/>
                        <a:gd name="T30" fmla="*/ 57 w 90"/>
                        <a:gd name="T31" fmla="*/ 9 h 38"/>
                        <a:gd name="T32" fmla="*/ 62 w 90"/>
                        <a:gd name="T33" fmla="*/ 12 h 38"/>
                        <a:gd name="T34" fmla="*/ 67 w 90"/>
                        <a:gd name="T35" fmla="*/ 15 h 38"/>
                        <a:gd name="T36" fmla="*/ 72 w 90"/>
                        <a:gd name="T37" fmla="*/ 16 h 38"/>
                        <a:gd name="T38" fmla="*/ 78 w 90"/>
                        <a:gd name="T39" fmla="*/ 19 h 38"/>
                        <a:gd name="T40" fmla="*/ 84 w 90"/>
                        <a:gd name="T41" fmla="*/ 22 h 38"/>
                        <a:gd name="T42" fmla="*/ 86 w 90"/>
                        <a:gd name="T43" fmla="*/ 28 h 38"/>
                        <a:gd name="T44" fmla="*/ 87 w 90"/>
                        <a:gd name="T45" fmla="*/ 32 h 38"/>
                        <a:gd name="T46" fmla="*/ 89 w 90"/>
                        <a:gd name="T47" fmla="*/ 37 h 38"/>
                        <a:gd name="T48" fmla="*/ 82 w 90"/>
                        <a:gd name="T49" fmla="*/ 34 h 38"/>
                        <a:gd name="T50" fmla="*/ 78 w 90"/>
                        <a:gd name="T51" fmla="*/ 31 h 38"/>
                        <a:gd name="T52" fmla="*/ 72 w 90"/>
                        <a:gd name="T53" fmla="*/ 28 h 38"/>
                        <a:gd name="T54" fmla="*/ 68 w 90"/>
                        <a:gd name="T55" fmla="*/ 26 h 38"/>
                        <a:gd name="T56" fmla="*/ 66 w 90"/>
                        <a:gd name="T57" fmla="*/ 25 h 38"/>
                        <a:gd name="T58" fmla="*/ 62 w 90"/>
                        <a:gd name="T59" fmla="*/ 23 h 38"/>
                        <a:gd name="T60" fmla="*/ 58 w 90"/>
                        <a:gd name="T61" fmla="*/ 22 h 38"/>
                        <a:gd name="T62" fmla="*/ 54 w 90"/>
                        <a:gd name="T63" fmla="*/ 21 h 38"/>
                        <a:gd name="T64" fmla="*/ 50 w 90"/>
                        <a:gd name="T65" fmla="*/ 19 h 38"/>
                        <a:gd name="T66" fmla="*/ 46 w 90"/>
                        <a:gd name="T67" fmla="*/ 17 h 38"/>
                        <a:gd name="T68" fmla="*/ 40 w 90"/>
                        <a:gd name="T69" fmla="*/ 15 h 38"/>
                        <a:gd name="T70" fmla="*/ 37 w 90"/>
                        <a:gd name="T71" fmla="*/ 13 h 38"/>
                        <a:gd name="T72" fmla="*/ 34 w 90"/>
                        <a:gd name="T73" fmla="*/ 10 h 38"/>
                        <a:gd name="T74" fmla="*/ 29 w 90"/>
                        <a:gd name="T75" fmla="*/ 8 h 38"/>
                        <a:gd name="T76" fmla="*/ 23 w 90"/>
                        <a:gd name="T77" fmla="*/ 5 h 38"/>
                        <a:gd name="T78" fmla="*/ 15 w 90"/>
                        <a:gd name="T79" fmla="*/ 4 h 38"/>
                        <a:gd name="T80" fmla="*/ 13 w 90"/>
                        <a:gd name="T81" fmla="*/ 9 h 38"/>
                        <a:gd name="T82" fmla="*/ 13 w 90"/>
                        <a:gd name="T83" fmla="*/ 13 h 38"/>
                        <a:gd name="T84" fmla="*/ 12 w 90"/>
                        <a:gd name="T85" fmla="*/ 17 h 38"/>
                        <a:gd name="T86" fmla="*/ 12 w 90"/>
                        <a:gd name="T87" fmla="*/ 21 h 38"/>
                        <a:gd name="T88" fmla="*/ 12 w 90"/>
                        <a:gd name="T89" fmla="*/ 24 h 38"/>
                        <a:gd name="T90" fmla="*/ 9 w 90"/>
                        <a:gd name="T91" fmla="*/ 19 h 38"/>
                        <a:gd name="T92" fmla="*/ 7 w 90"/>
                        <a:gd name="T93" fmla="*/ 16 h 38"/>
                        <a:gd name="T94" fmla="*/ 5 w 90"/>
                        <a:gd name="T95" fmla="*/ 15 h 38"/>
                        <a:gd name="T96" fmla="*/ 0 w 90"/>
                        <a:gd name="T97" fmla="*/ 12 h 38"/>
                        <a:gd name="T98" fmla="*/ 2 w 90"/>
                        <a:gd name="T99" fmla="*/ 9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</a:cxnLst>
                      <a:rect l="0" t="0" r="r" b="b"/>
                      <a:pathLst>
                        <a:path w="90" h="38">
                          <a:moveTo>
                            <a:pt x="2" y="9"/>
                          </a:moveTo>
                          <a:lnTo>
                            <a:pt x="4" y="7"/>
                          </a:lnTo>
                          <a:lnTo>
                            <a:pt x="7" y="4"/>
                          </a:lnTo>
                          <a:lnTo>
                            <a:pt x="12" y="2"/>
                          </a:lnTo>
                          <a:lnTo>
                            <a:pt x="16" y="1"/>
                          </a:lnTo>
                          <a:lnTo>
                            <a:pt x="20" y="0"/>
                          </a:lnTo>
                          <a:lnTo>
                            <a:pt x="23" y="0"/>
                          </a:lnTo>
                          <a:lnTo>
                            <a:pt x="27" y="1"/>
                          </a:lnTo>
                          <a:lnTo>
                            <a:pt x="32" y="1"/>
                          </a:lnTo>
                          <a:lnTo>
                            <a:pt x="36" y="2"/>
                          </a:lnTo>
                          <a:lnTo>
                            <a:pt x="38" y="3"/>
                          </a:lnTo>
                          <a:lnTo>
                            <a:pt x="42" y="3"/>
                          </a:lnTo>
                          <a:lnTo>
                            <a:pt x="46" y="5"/>
                          </a:lnTo>
                          <a:lnTo>
                            <a:pt x="50" y="7"/>
                          </a:lnTo>
                          <a:lnTo>
                            <a:pt x="53" y="8"/>
                          </a:lnTo>
                          <a:lnTo>
                            <a:pt x="57" y="9"/>
                          </a:lnTo>
                          <a:lnTo>
                            <a:pt x="62" y="12"/>
                          </a:lnTo>
                          <a:lnTo>
                            <a:pt x="67" y="15"/>
                          </a:lnTo>
                          <a:lnTo>
                            <a:pt x="72" y="16"/>
                          </a:lnTo>
                          <a:lnTo>
                            <a:pt x="78" y="19"/>
                          </a:lnTo>
                          <a:lnTo>
                            <a:pt x="84" y="22"/>
                          </a:lnTo>
                          <a:lnTo>
                            <a:pt x="86" y="28"/>
                          </a:lnTo>
                          <a:lnTo>
                            <a:pt x="87" y="32"/>
                          </a:lnTo>
                          <a:lnTo>
                            <a:pt x="89" y="37"/>
                          </a:lnTo>
                          <a:lnTo>
                            <a:pt x="82" y="34"/>
                          </a:lnTo>
                          <a:lnTo>
                            <a:pt x="78" y="31"/>
                          </a:lnTo>
                          <a:lnTo>
                            <a:pt x="72" y="28"/>
                          </a:lnTo>
                          <a:lnTo>
                            <a:pt x="68" y="26"/>
                          </a:lnTo>
                          <a:lnTo>
                            <a:pt x="66" y="25"/>
                          </a:lnTo>
                          <a:lnTo>
                            <a:pt x="62" y="23"/>
                          </a:lnTo>
                          <a:lnTo>
                            <a:pt x="58" y="22"/>
                          </a:lnTo>
                          <a:lnTo>
                            <a:pt x="54" y="21"/>
                          </a:lnTo>
                          <a:lnTo>
                            <a:pt x="50" y="19"/>
                          </a:lnTo>
                          <a:lnTo>
                            <a:pt x="46" y="17"/>
                          </a:lnTo>
                          <a:lnTo>
                            <a:pt x="40" y="15"/>
                          </a:lnTo>
                          <a:lnTo>
                            <a:pt x="37" y="13"/>
                          </a:lnTo>
                          <a:lnTo>
                            <a:pt x="34" y="10"/>
                          </a:lnTo>
                          <a:lnTo>
                            <a:pt x="29" y="8"/>
                          </a:lnTo>
                          <a:lnTo>
                            <a:pt x="23" y="5"/>
                          </a:lnTo>
                          <a:lnTo>
                            <a:pt x="15" y="4"/>
                          </a:lnTo>
                          <a:lnTo>
                            <a:pt x="13" y="9"/>
                          </a:lnTo>
                          <a:lnTo>
                            <a:pt x="13" y="13"/>
                          </a:lnTo>
                          <a:lnTo>
                            <a:pt x="12" y="17"/>
                          </a:lnTo>
                          <a:lnTo>
                            <a:pt x="12" y="21"/>
                          </a:lnTo>
                          <a:lnTo>
                            <a:pt x="12" y="24"/>
                          </a:lnTo>
                          <a:lnTo>
                            <a:pt x="9" y="19"/>
                          </a:lnTo>
                          <a:lnTo>
                            <a:pt x="7" y="16"/>
                          </a:lnTo>
                          <a:lnTo>
                            <a:pt x="5" y="15"/>
                          </a:lnTo>
                          <a:lnTo>
                            <a:pt x="0" y="12"/>
                          </a:lnTo>
                          <a:lnTo>
                            <a:pt x="2" y="9"/>
                          </a:lnTo>
                        </a:path>
                      </a:pathLst>
                    </a:custGeom>
                    <a:solidFill>
                      <a:srgbClr val="FF6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427" name="Freeform 371">
                      <a:extLst>
                        <a:ext uri="{FF2B5EF4-FFF2-40B4-BE49-F238E27FC236}">
                          <a16:creationId xmlns:a16="http://schemas.microsoft.com/office/drawing/2014/main" id="{4621B295-7E75-90C8-8D04-3B484C5A053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01" y="1513"/>
                      <a:ext cx="51" cy="41"/>
                    </a:xfrm>
                    <a:custGeom>
                      <a:avLst/>
                      <a:gdLst>
                        <a:gd name="T0" fmla="*/ 12 w 51"/>
                        <a:gd name="T1" fmla="*/ 3 h 41"/>
                        <a:gd name="T2" fmla="*/ 6 w 51"/>
                        <a:gd name="T3" fmla="*/ 0 h 41"/>
                        <a:gd name="T4" fmla="*/ 7 w 51"/>
                        <a:gd name="T5" fmla="*/ 3 h 41"/>
                        <a:gd name="T6" fmla="*/ 7 w 51"/>
                        <a:gd name="T7" fmla="*/ 6 h 41"/>
                        <a:gd name="T8" fmla="*/ 6 w 51"/>
                        <a:gd name="T9" fmla="*/ 9 h 41"/>
                        <a:gd name="T10" fmla="*/ 4 w 51"/>
                        <a:gd name="T11" fmla="*/ 12 h 41"/>
                        <a:gd name="T12" fmla="*/ 4 w 51"/>
                        <a:gd name="T13" fmla="*/ 14 h 41"/>
                        <a:gd name="T14" fmla="*/ 0 w 51"/>
                        <a:gd name="T15" fmla="*/ 16 h 41"/>
                        <a:gd name="T16" fmla="*/ 4 w 51"/>
                        <a:gd name="T17" fmla="*/ 20 h 41"/>
                        <a:gd name="T18" fmla="*/ 8 w 51"/>
                        <a:gd name="T19" fmla="*/ 23 h 41"/>
                        <a:gd name="T20" fmla="*/ 12 w 51"/>
                        <a:gd name="T21" fmla="*/ 26 h 41"/>
                        <a:gd name="T22" fmla="*/ 15 w 51"/>
                        <a:gd name="T23" fmla="*/ 30 h 41"/>
                        <a:gd name="T24" fmla="*/ 19 w 51"/>
                        <a:gd name="T25" fmla="*/ 35 h 41"/>
                        <a:gd name="T26" fmla="*/ 23 w 51"/>
                        <a:gd name="T27" fmla="*/ 40 h 41"/>
                        <a:gd name="T28" fmla="*/ 26 w 51"/>
                        <a:gd name="T29" fmla="*/ 38 h 41"/>
                        <a:gd name="T30" fmla="*/ 28 w 51"/>
                        <a:gd name="T31" fmla="*/ 35 h 41"/>
                        <a:gd name="T32" fmla="*/ 29 w 51"/>
                        <a:gd name="T33" fmla="*/ 32 h 41"/>
                        <a:gd name="T34" fmla="*/ 31 w 51"/>
                        <a:gd name="T35" fmla="*/ 30 h 41"/>
                        <a:gd name="T36" fmla="*/ 34 w 51"/>
                        <a:gd name="T37" fmla="*/ 29 h 41"/>
                        <a:gd name="T38" fmla="*/ 37 w 51"/>
                        <a:gd name="T39" fmla="*/ 28 h 41"/>
                        <a:gd name="T40" fmla="*/ 40 w 51"/>
                        <a:gd name="T41" fmla="*/ 27 h 41"/>
                        <a:gd name="T42" fmla="*/ 44 w 51"/>
                        <a:gd name="T43" fmla="*/ 27 h 41"/>
                        <a:gd name="T44" fmla="*/ 47 w 51"/>
                        <a:gd name="T45" fmla="*/ 27 h 41"/>
                        <a:gd name="T46" fmla="*/ 50 w 51"/>
                        <a:gd name="T47" fmla="*/ 26 h 41"/>
                        <a:gd name="T48" fmla="*/ 50 w 51"/>
                        <a:gd name="T49" fmla="*/ 23 h 41"/>
                        <a:gd name="T50" fmla="*/ 49 w 51"/>
                        <a:gd name="T51" fmla="*/ 21 h 41"/>
                        <a:gd name="T52" fmla="*/ 45 w 51"/>
                        <a:gd name="T53" fmla="*/ 18 h 41"/>
                        <a:gd name="T54" fmla="*/ 39 w 51"/>
                        <a:gd name="T55" fmla="*/ 16 h 41"/>
                        <a:gd name="T56" fmla="*/ 35 w 51"/>
                        <a:gd name="T57" fmla="*/ 13 h 41"/>
                        <a:gd name="T58" fmla="*/ 30 w 51"/>
                        <a:gd name="T59" fmla="*/ 10 h 41"/>
                        <a:gd name="T60" fmla="*/ 27 w 51"/>
                        <a:gd name="T61" fmla="*/ 9 h 41"/>
                        <a:gd name="T62" fmla="*/ 23 w 51"/>
                        <a:gd name="T63" fmla="*/ 7 h 41"/>
                        <a:gd name="T64" fmla="*/ 20 w 51"/>
                        <a:gd name="T65" fmla="*/ 4 h 41"/>
                        <a:gd name="T66" fmla="*/ 12 w 51"/>
                        <a:gd name="T67" fmla="*/ 3 h 4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</a:cxnLst>
                      <a:rect l="0" t="0" r="r" b="b"/>
                      <a:pathLst>
                        <a:path w="51" h="41">
                          <a:moveTo>
                            <a:pt x="12" y="3"/>
                          </a:moveTo>
                          <a:lnTo>
                            <a:pt x="6" y="0"/>
                          </a:lnTo>
                          <a:lnTo>
                            <a:pt x="7" y="3"/>
                          </a:lnTo>
                          <a:lnTo>
                            <a:pt x="7" y="6"/>
                          </a:lnTo>
                          <a:lnTo>
                            <a:pt x="6" y="9"/>
                          </a:lnTo>
                          <a:lnTo>
                            <a:pt x="4" y="12"/>
                          </a:lnTo>
                          <a:lnTo>
                            <a:pt x="4" y="14"/>
                          </a:lnTo>
                          <a:lnTo>
                            <a:pt x="0" y="16"/>
                          </a:lnTo>
                          <a:lnTo>
                            <a:pt x="4" y="20"/>
                          </a:lnTo>
                          <a:lnTo>
                            <a:pt x="8" y="23"/>
                          </a:lnTo>
                          <a:lnTo>
                            <a:pt x="12" y="26"/>
                          </a:lnTo>
                          <a:lnTo>
                            <a:pt x="15" y="30"/>
                          </a:lnTo>
                          <a:lnTo>
                            <a:pt x="19" y="35"/>
                          </a:lnTo>
                          <a:lnTo>
                            <a:pt x="23" y="40"/>
                          </a:lnTo>
                          <a:lnTo>
                            <a:pt x="26" y="38"/>
                          </a:lnTo>
                          <a:lnTo>
                            <a:pt x="28" y="35"/>
                          </a:lnTo>
                          <a:lnTo>
                            <a:pt x="29" y="32"/>
                          </a:lnTo>
                          <a:lnTo>
                            <a:pt x="31" y="30"/>
                          </a:lnTo>
                          <a:lnTo>
                            <a:pt x="34" y="29"/>
                          </a:lnTo>
                          <a:lnTo>
                            <a:pt x="37" y="28"/>
                          </a:lnTo>
                          <a:lnTo>
                            <a:pt x="40" y="27"/>
                          </a:lnTo>
                          <a:lnTo>
                            <a:pt x="44" y="27"/>
                          </a:lnTo>
                          <a:lnTo>
                            <a:pt x="47" y="27"/>
                          </a:lnTo>
                          <a:lnTo>
                            <a:pt x="50" y="26"/>
                          </a:lnTo>
                          <a:lnTo>
                            <a:pt x="50" y="23"/>
                          </a:lnTo>
                          <a:lnTo>
                            <a:pt x="49" y="21"/>
                          </a:lnTo>
                          <a:lnTo>
                            <a:pt x="45" y="18"/>
                          </a:lnTo>
                          <a:lnTo>
                            <a:pt x="39" y="16"/>
                          </a:lnTo>
                          <a:lnTo>
                            <a:pt x="35" y="13"/>
                          </a:lnTo>
                          <a:lnTo>
                            <a:pt x="30" y="10"/>
                          </a:lnTo>
                          <a:lnTo>
                            <a:pt x="27" y="9"/>
                          </a:lnTo>
                          <a:lnTo>
                            <a:pt x="23" y="7"/>
                          </a:lnTo>
                          <a:lnTo>
                            <a:pt x="20" y="4"/>
                          </a:lnTo>
                          <a:lnTo>
                            <a:pt x="12" y="3"/>
                          </a:lnTo>
                        </a:path>
                      </a:pathLst>
                    </a:custGeom>
                    <a:solidFill>
                      <a:srgbClr val="FF6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428" name="Freeform 372">
                      <a:extLst>
                        <a:ext uri="{FF2B5EF4-FFF2-40B4-BE49-F238E27FC236}">
                          <a16:creationId xmlns:a16="http://schemas.microsoft.com/office/drawing/2014/main" id="{7678D356-145B-12A3-A568-F449645712D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375" y="1497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1 w 17"/>
                        <a:gd name="T3" fmla="*/ 8 h 17"/>
                        <a:gd name="T4" fmla="*/ 2 w 17"/>
                        <a:gd name="T5" fmla="*/ 3 h 17"/>
                        <a:gd name="T6" fmla="*/ 4 w 17"/>
                        <a:gd name="T7" fmla="*/ 0 h 17"/>
                        <a:gd name="T8" fmla="*/ 8 w 17"/>
                        <a:gd name="T9" fmla="*/ 1 h 17"/>
                        <a:gd name="T10" fmla="*/ 11 w 17"/>
                        <a:gd name="T11" fmla="*/ 1 h 17"/>
                        <a:gd name="T12" fmla="*/ 16 w 17"/>
                        <a:gd name="T13" fmla="*/ 3 h 17"/>
                        <a:gd name="T14" fmla="*/ 10 w 17"/>
                        <a:gd name="T15" fmla="*/ 3 h 17"/>
                        <a:gd name="T16" fmla="*/ 7 w 17"/>
                        <a:gd name="T17" fmla="*/ 7 h 17"/>
                        <a:gd name="T18" fmla="*/ 4 w 17"/>
                        <a:gd name="T19" fmla="*/ 8 h 17"/>
                        <a:gd name="T20" fmla="*/ 2 w 17"/>
                        <a:gd name="T21" fmla="*/ 12 h 17"/>
                        <a:gd name="T22" fmla="*/ 0 w 17"/>
                        <a:gd name="T23" fmla="*/ 16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1" y="8"/>
                          </a:lnTo>
                          <a:lnTo>
                            <a:pt x="2" y="3"/>
                          </a:lnTo>
                          <a:lnTo>
                            <a:pt x="4" y="0"/>
                          </a:lnTo>
                          <a:lnTo>
                            <a:pt x="8" y="1"/>
                          </a:lnTo>
                          <a:lnTo>
                            <a:pt x="11" y="1"/>
                          </a:lnTo>
                          <a:lnTo>
                            <a:pt x="16" y="3"/>
                          </a:lnTo>
                          <a:lnTo>
                            <a:pt x="10" y="3"/>
                          </a:lnTo>
                          <a:lnTo>
                            <a:pt x="7" y="7"/>
                          </a:lnTo>
                          <a:lnTo>
                            <a:pt x="4" y="8"/>
                          </a:lnTo>
                          <a:lnTo>
                            <a:pt x="2" y="12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FFA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429" name="Freeform 373">
                      <a:extLst>
                        <a:ext uri="{FF2B5EF4-FFF2-40B4-BE49-F238E27FC236}">
                          <a16:creationId xmlns:a16="http://schemas.microsoft.com/office/drawing/2014/main" id="{0BC7C645-E1EA-19A2-1887-76283995B0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27" y="1547"/>
                      <a:ext cx="25" cy="17"/>
                    </a:xfrm>
                    <a:custGeom>
                      <a:avLst/>
                      <a:gdLst>
                        <a:gd name="T0" fmla="*/ 2 w 25"/>
                        <a:gd name="T1" fmla="*/ 13 h 17"/>
                        <a:gd name="T2" fmla="*/ 3 w 25"/>
                        <a:gd name="T3" fmla="*/ 11 h 17"/>
                        <a:gd name="T4" fmla="*/ 5 w 25"/>
                        <a:gd name="T5" fmla="*/ 10 h 17"/>
                        <a:gd name="T6" fmla="*/ 6 w 25"/>
                        <a:gd name="T7" fmla="*/ 8 h 17"/>
                        <a:gd name="T8" fmla="*/ 7 w 25"/>
                        <a:gd name="T9" fmla="*/ 7 h 17"/>
                        <a:gd name="T10" fmla="*/ 8 w 25"/>
                        <a:gd name="T11" fmla="*/ 4 h 17"/>
                        <a:gd name="T12" fmla="*/ 10 w 25"/>
                        <a:gd name="T13" fmla="*/ 1 h 17"/>
                        <a:gd name="T14" fmla="*/ 13 w 25"/>
                        <a:gd name="T15" fmla="*/ 1 h 17"/>
                        <a:gd name="T16" fmla="*/ 16 w 25"/>
                        <a:gd name="T17" fmla="*/ 1 h 17"/>
                        <a:gd name="T18" fmla="*/ 19 w 25"/>
                        <a:gd name="T19" fmla="*/ 1 h 17"/>
                        <a:gd name="T20" fmla="*/ 22 w 25"/>
                        <a:gd name="T21" fmla="*/ 0 h 17"/>
                        <a:gd name="T22" fmla="*/ 24 w 25"/>
                        <a:gd name="T23" fmla="*/ 0 h 17"/>
                        <a:gd name="T24" fmla="*/ 22 w 25"/>
                        <a:gd name="T25" fmla="*/ 4 h 17"/>
                        <a:gd name="T26" fmla="*/ 19 w 25"/>
                        <a:gd name="T27" fmla="*/ 5 h 17"/>
                        <a:gd name="T28" fmla="*/ 17 w 25"/>
                        <a:gd name="T29" fmla="*/ 5 h 17"/>
                        <a:gd name="T30" fmla="*/ 14 w 25"/>
                        <a:gd name="T31" fmla="*/ 7 h 17"/>
                        <a:gd name="T32" fmla="*/ 13 w 25"/>
                        <a:gd name="T33" fmla="*/ 7 h 17"/>
                        <a:gd name="T34" fmla="*/ 11 w 25"/>
                        <a:gd name="T35" fmla="*/ 10 h 17"/>
                        <a:gd name="T36" fmla="*/ 10 w 25"/>
                        <a:gd name="T37" fmla="*/ 11 h 17"/>
                        <a:gd name="T38" fmla="*/ 9 w 25"/>
                        <a:gd name="T39" fmla="*/ 14 h 17"/>
                        <a:gd name="T40" fmla="*/ 7 w 25"/>
                        <a:gd name="T41" fmla="*/ 14 h 17"/>
                        <a:gd name="T42" fmla="*/ 6 w 25"/>
                        <a:gd name="T43" fmla="*/ 16 h 17"/>
                        <a:gd name="T44" fmla="*/ 3 w 25"/>
                        <a:gd name="T45" fmla="*/ 16 h 17"/>
                        <a:gd name="T46" fmla="*/ 2 w 25"/>
                        <a:gd name="T47" fmla="*/ 16 h 17"/>
                        <a:gd name="T48" fmla="*/ 0 w 25"/>
                        <a:gd name="T49" fmla="*/ 14 h 17"/>
                        <a:gd name="T50" fmla="*/ 2 w 25"/>
                        <a:gd name="T51" fmla="*/ 13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</a:cxnLst>
                      <a:rect l="0" t="0" r="r" b="b"/>
                      <a:pathLst>
                        <a:path w="25" h="17">
                          <a:moveTo>
                            <a:pt x="2" y="13"/>
                          </a:moveTo>
                          <a:lnTo>
                            <a:pt x="3" y="11"/>
                          </a:lnTo>
                          <a:lnTo>
                            <a:pt x="5" y="10"/>
                          </a:lnTo>
                          <a:lnTo>
                            <a:pt x="6" y="8"/>
                          </a:lnTo>
                          <a:lnTo>
                            <a:pt x="7" y="7"/>
                          </a:lnTo>
                          <a:lnTo>
                            <a:pt x="8" y="4"/>
                          </a:lnTo>
                          <a:lnTo>
                            <a:pt x="10" y="1"/>
                          </a:lnTo>
                          <a:lnTo>
                            <a:pt x="13" y="1"/>
                          </a:lnTo>
                          <a:lnTo>
                            <a:pt x="16" y="1"/>
                          </a:lnTo>
                          <a:lnTo>
                            <a:pt x="19" y="1"/>
                          </a:lnTo>
                          <a:lnTo>
                            <a:pt x="22" y="0"/>
                          </a:lnTo>
                          <a:lnTo>
                            <a:pt x="24" y="0"/>
                          </a:lnTo>
                          <a:lnTo>
                            <a:pt x="22" y="4"/>
                          </a:lnTo>
                          <a:lnTo>
                            <a:pt x="19" y="5"/>
                          </a:lnTo>
                          <a:lnTo>
                            <a:pt x="17" y="5"/>
                          </a:lnTo>
                          <a:lnTo>
                            <a:pt x="14" y="7"/>
                          </a:lnTo>
                          <a:lnTo>
                            <a:pt x="13" y="7"/>
                          </a:lnTo>
                          <a:lnTo>
                            <a:pt x="11" y="10"/>
                          </a:lnTo>
                          <a:lnTo>
                            <a:pt x="10" y="11"/>
                          </a:lnTo>
                          <a:lnTo>
                            <a:pt x="9" y="14"/>
                          </a:lnTo>
                          <a:lnTo>
                            <a:pt x="7" y="14"/>
                          </a:lnTo>
                          <a:lnTo>
                            <a:pt x="6" y="16"/>
                          </a:lnTo>
                          <a:lnTo>
                            <a:pt x="3" y="16"/>
                          </a:lnTo>
                          <a:lnTo>
                            <a:pt x="2" y="16"/>
                          </a:lnTo>
                          <a:lnTo>
                            <a:pt x="0" y="14"/>
                          </a:lnTo>
                          <a:lnTo>
                            <a:pt x="2" y="13"/>
                          </a:lnTo>
                        </a:path>
                      </a:pathLst>
                    </a:custGeom>
                    <a:solidFill>
                      <a:srgbClr val="FFA02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430" name="Freeform 374">
                      <a:extLst>
                        <a:ext uri="{FF2B5EF4-FFF2-40B4-BE49-F238E27FC236}">
                          <a16:creationId xmlns:a16="http://schemas.microsoft.com/office/drawing/2014/main" id="{8E9437C0-A7B3-A084-0246-D8B3801BF0A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37" y="1554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4 w 17"/>
                        <a:gd name="T3" fmla="*/ 9 h 17"/>
                        <a:gd name="T4" fmla="*/ 8 w 17"/>
                        <a:gd name="T5" fmla="*/ 16 h 17"/>
                        <a:gd name="T6" fmla="*/ 5 w 17"/>
                        <a:gd name="T7" fmla="*/ 16 h 17"/>
                        <a:gd name="T8" fmla="*/ 0 w 17"/>
                        <a:gd name="T9" fmla="*/ 16 h 17"/>
                        <a:gd name="T10" fmla="*/ 4 w 17"/>
                        <a:gd name="T11" fmla="*/ 12 h 17"/>
                        <a:gd name="T12" fmla="*/ 5 w 17"/>
                        <a:gd name="T13" fmla="*/ 9 h 17"/>
                        <a:gd name="T14" fmla="*/ 7 w 17"/>
                        <a:gd name="T15" fmla="*/ 6 h 17"/>
                        <a:gd name="T16" fmla="*/ 8 w 17"/>
                        <a:gd name="T17" fmla="*/ 3 h 17"/>
                        <a:gd name="T18" fmla="*/ 11 w 17"/>
                        <a:gd name="T19" fmla="*/ 3 h 17"/>
                        <a:gd name="T20" fmla="*/ 14 w 17"/>
                        <a:gd name="T21" fmla="*/ 0 h 17"/>
                        <a:gd name="T22" fmla="*/ 16 w 17"/>
                        <a:gd name="T23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4" y="9"/>
                          </a:lnTo>
                          <a:lnTo>
                            <a:pt x="8" y="16"/>
                          </a:lnTo>
                          <a:lnTo>
                            <a:pt x="5" y="16"/>
                          </a:lnTo>
                          <a:lnTo>
                            <a:pt x="0" y="16"/>
                          </a:lnTo>
                          <a:lnTo>
                            <a:pt x="4" y="12"/>
                          </a:lnTo>
                          <a:lnTo>
                            <a:pt x="5" y="9"/>
                          </a:lnTo>
                          <a:lnTo>
                            <a:pt x="7" y="6"/>
                          </a:lnTo>
                          <a:lnTo>
                            <a:pt x="8" y="3"/>
                          </a:lnTo>
                          <a:lnTo>
                            <a:pt x="11" y="3"/>
                          </a:lnTo>
                          <a:lnTo>
                            <a:pt x="14" y="0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FFA02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431" name="Freeform 375">
                      <a:extLst>
                        <a:ext uri="{FF2B5EF4-FFF2-40B4-BE49-F238E27FC236}">
                          <a16:creationId xmlns:a16="http://schemas.microsoft.com/office/drawing/2014/main" id="{1470FF39-2269-4D94-F365-5BBDD9FDE5D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03" y="1565"/>
                      <a:ext cx="39" cy="23"/>
                    </a:xfrm>
                    <a:custGeom>
                      <a:avLst/>
                      <a:gdLst>
                        <a:gd name="T0" fmla="*/ 17 w 39"/>
                        <a:gd name="T1" fmla="*/ 3 h 23"/>
                        <a:gd name="T2" fmla="*/ 16 w 39"/>
                        <a:gd name="T3" fmla="*/ 6 h 23"/>
                        <a:gd name="T4" fmla="*/ 11 w 39"/>
                        <a:gd name="T5" fmla="*/ 10 h 23"/>
                        <a:gd name="T6" fmla="*/ 7 w 39"/>
                        <a:gd name="T7" fmla="*/ 14 h 23"/>
                        <a:gd name="T8" fmla="*/ 2 w 39"/>
                        <a:gd name="T9" fmla="*/ 17 h 23"/>
                        <a:gd name="T10" fmla="*/ 0 w 39"/>
                        <a:gd name="T11" fmla="*/ 19 h 23"/>
                        <a:gd name="T12" fmla="*/ 2 w 39"/>
                        <a:gd name="T13" fmla="*/ 21 h 23"/>
                        <a:gd name="T14" fmla="*/ 4 w 39"/>
                        <a:gd name="T15" fmla="*/ 22 h 23"/>
                        <a:gd name="T16" fmla="*/ 12 w 39"/>
                        <a:gd name="T17" fmla="*/ 20 h 23"/>
                        <a:gd name="T18" fmla="*/ 21 w 39"/>
                        <a:gd name="T19" fmla="*/ 14 h 23"/>
                        <a:gd name="T20" fmla="*/ 27 w 39"/>
                        <a:gd name="T21" fmla="*/ 11 h 23"/>
                        <a:gd name="T22" fmla="*/ 31 w 39"/>
                        <a:gd name="T23" fmla="*/ 9 h 23"/>
                        <a:gd name="T24" fmla="*/ 35 w 39"/>
                        <a:gd name="T25" fmla="*/ 6 h 23"/>
                        <a:gd name="T26" fmla="*/ 38 w 39"/>
                        <a:gd name="T27" fmla="*/ 2 h 23"/>
                        <a:gd name="T28" fmla="*/ 34 w 39"/>
                        <a:gd name="T29" fmla="*/ 4 h 23"/>
                        <a:gd name="T30" fmla="*/ 31 w 39"/>
                        <a:gd name="T31" fmla="*/ 3 h 23"/>
                        <a:gd name="T32" fmla="*/ 28 w 39"/>
                        <a:gd name="T33" fmla="*/ 3 h 23"/>
                        <a:gd name="T34" fmla="*/ 24 w 39"/>
                        <a:gd name="T35" fmla="*/ 2 h 23"/>
                        <a:gd name="T36" fmla="*/ 22 w 39"/>
                        <a:gd name="T37" fmla="*/ 2 h 23"/>
                        <a:gd name="T38" fmla="*/ 19 w 39"/>
                        <a:gd name="T39" fmla="*/ 0 h 23"/>
                        <a:gd name="T40" fmla="*/ 17 w 39"/>
                        <a:gd name="T41" fmla="*/ 3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39" h="23">
                          <a:moveTo>
                            <a:pt x="17" y="3"/>
                          </a:moveTo>
                          <a:lnTo>
                            <a:pt x="16" y="6"/>
                          </a:lnTo>
                          <a:lnTo>
                            <a:pt x="11" y="10"/>
                          </a:lnTo>
                          <a:lnTo>
                            <a:pt x="7" y="14"/>
                          </a:lnTo>
                          <a:lnTo>
                            <a:pt x="2" y="17"/>
                          </a:lnTo>
                          <a:lnTo>
                            <a:pt x="0" y="19"/>
                          </a:lnTo>
                          <a:lnTo>
                            <a:pt x="2" y="21"/>
                          </a:lnTo>
                          <a:lnTo>
                            <a:pt x="4" y="22"/>
                          </a:lnTo>
                          <a:lnTo>
                            <a:pt x="12" y="20"/>
                          </a:lnTo>
                          <a:lnTo>
                            <a:pt x="21" y="14"/>
                          </a:lnTo>
                          <a:lnTo>
                            <a:pt x="27" y="11"/>
                          </a:lnTo>
                          <a:lnTo>
                            <a:pt x="31" y="9"/>
                          </a:lnTo>
                          <a:lnTo>
                            <a:pt x="35" y="6"/>
                          </a:lnTo>
                          <a:lnTo>
                            <a:pt x="38" y="2"/>
                          </a:lnTo>
                          <a:lnTo>
                            <a:pt x="34" y="4"/>
                          </a:lnTo>
                          <a:lnTo>
                            <a:pt x="31" y="3"/>
                          </a:lnTo>
                          <a:lnTo>
                            <a:pt x="28" y="3"/>
                          </a:lnTo>
                          <a:lnTo>
                            <a:pt x="24" y="2"/>
                          </a:lnTo>
                          <a:lnTo>
                            <a:pt x="22" y="2"/>
                          </a:lnTo>
                          <a:lnTo>
                            <a:pt x="19" y="0"/>
                          </a:lnTo>
                          <a:lnTo>
                            <a:pt x="17" y="3"/>
                          </a:lnTo>
                        </a:path>
                      </a:pathLst>
                    </a:custGeom>
                    <a:solidFill>
                      <a:srgbClr val="FF6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432" name="Freeform 376">
                      <a:extLst>
                        <a:ext uri="{FF2B5EF4-FFF2-40B4-BE49-F238E27FC236}">
                          <a16:creationId xmlns:a16="http://schemas.microsoft.com/office/drawing/2014/main" id="{A8FDB677-9C2D-0A17-21BF-32A954E395D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381" y="1591"/>
                      <a:ext cx="22" cy="17"/>
                    </a:xfrm>
                    <a:custGeom>
                      <a:avLst/>
                      <a:gdLst>
                        <a:gd name="T0" fmla="*/ 15 w 22"/>
                        <a:gd name="T1" fmla="*/ 0 h 17"/>
                        <a:gd name="T2" fmla="*/ 16 w 22"/>
                        <a:gd name="T3" fmla="*/ 1 h 17"/>
                        <a:gd name="T4" fmla="*/ 16 w 22"/>
                        <a:gd name="T5" fmla="*/ 3 h 17"/>
                        <a:gd name="T6" fmla="*/ 19 w 22"/>
                        <a:gd name="T7" fmla="*/ 4 h 17"/>
                        <a:gd name="T8" fmla="*/ 21 w 22"/>
                        <a:gd name="T9" fmla="*/ 4 h 17"/>
                        <a:gd name="T10" fmla="*/ 14 w 22"/>
                        <a:gd name="T11" fmla="*/ 8 h 17"/>
                        <a:gd name="T12" fmla="*/ 0 w 22"/>
                        <a:gd name="T13" fmla="*/ 16 h 17"/>
                        <a:gd name="T14" fmla="*/ 2 w 22"/>
                        <a:gd name="T15" fmla="*/ 12 h 17"/>
                        <a:gd name="T16" fmla="*/ 5 w 22"/>
                        <a:gd name="T17" fmla="*/ 9 h 17"/>
                        <a:gd name="T18" fmla="*/ 5 w 22"/>
                        <a:gd name="T19" fmla="*/ 8 h 17"/>
                        <a:gd name="T20" fmla="*/ 6 w 22"/>
                        <a:gd name="T21" fmla="*/ 6 h 17"/>
                        <a:gd name="T22" fmla="*/ 10 w 22"/>
                        <a:gd name="T23" fmla="*/ 4 h 17"/>
                        <a:gd name="T24" fmla="*/ 15 w 22"/>
                        <a:gd name="T25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22" h="17">
                          <a:moveTo>
                            <a:pt x="15" y="0"/>
                          </a:moveTo>
                          <a:lnTo>
                            <a:pt x="16" y="1"/>
                          </a:lnTo>
                          <a:lnTo>
                            <a:pt x="16" y="3"/>
                          </a:lnTo>
                          <a:lnTo>
                            <a:pt x="19" y="4"/>
                          </a:lnTo>
                          <a:lnTo>
                            <a:pt x="21" y="4"/>
                          </a:lnTo>
                          <a:lnTo>
                            <a:pt x="14" y="8"/>
                          </a:lnTo>
                          <a:lnTo>
                            <a:pt x="0" y="16"/>
                          </a:lnTo>
                          <a:lnTo>
                            <a:pt x="2" y="12"/>
                          </a:lnTo>
                          <a:lnTo>
                            <a:pt x="5" y="9"/>
                          </a:lnTo>
                          <a:lnTo>
                            <a:pt x="5" y="8"/>
                          </a:lnTo>
                          <a:lnTo>
                            <a:pt x="6" y="6"/>
                          </a:lnTo>
                          <a:lnTo>
                            <a:pt x="10" y="4"/>
                          </a:lnTo>
                          <a:lnTo>
                            <a:pt x="15" y="0"/>
                          </a:lnTo>
                        </a:path>
                      </a:pathLst>
                    </a:custGeom>
                    <a:solidFill>
                      <a:srgbClr val="FFC02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433" name="Freeform 377">
                      <a:extLst>
                        <a:ext uri="{FF2B5EF4-FFF2-40B4-BE49-F238E27FC236}">
                          <a16:creationId xmlns:a16="http://schemas.microsoft.com/office/drawing/2014/main" id="{4D5103FE-E6D6-7121-9DDC-38D6717CCE8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263" y="1509"/>
                      <a:ext cx="46" cy="63"/>
                    </a:xfrm>
                    <a:custGeom>
                      <a:avLst/>
                      <a:gdLst>
                        <a:gd name="T0" fmla="*/ 0 w 46"/>
                        <a:gd name="T1" fmla="*/ 0 h 63"/>
                        <a:gd name="T2" fmla="*/ 4 w 46"/>
                        <a:gd name="T3" fmla="*/ 3 h 63"/>
                        <a:gd name="T4" fmla="*/ 11 w 46"/>
                        <a:gd name="T5" fmla="*/ 10 h 63"/>
                        <a:gd name="T6" fmla="*/ 16 w 46"/>
                        <a:gd name="T7" fmla="*/ 16 h 63"/>
                        <a:gd name="T8" fmla="*/ 20 w 46"/>
                        <a:gd name="T9" fmla="*/ 21 h 63"/>
                        <a:gd name="T10" fmla="*/ 23 w 46"/>
                        <a:gd name="T11" fmla="*/ 26 h 63"/>
                        <a:gd name="T12" fmla="*/ 26 w 46"/>
                        <a:gd name="T13" fmla="*/ 34 h 63"/>
                        <a:gd name="T14" fmla="*/ 28 w 46"/>
                        <a:gd name="T15" fmla="*/ 41 h 63"/>
                        <a:gd name="T16" fmla="*/ 30 w 46"/>
                        <a:gd name="T17" fmla="*/ 46 h 63"/>
                        <a:gd name="T18" fmla="*/ 34 w 46"/>
                        <a:gd name="T19" fmla="*/ 52 h 63"/>
                        <a:gd name="T20" fmla="*/ 41 w 46"/>
                        <a:gd name="T21" fmla="*/ 59 h 63"/>
                        <a:gd name="T22" fmla="*/ 45 w 46"/>
                        <a:gd name="T23" fmla="*/ 62 h 63"/>
                        <a:gd name="T24" fmla="*/ 41 w 46"/>
                        <a:gd name="T25" fmla="*/ 57 h 63"/>
                        <a:gd name="T26" fmla="*/ 37 w 46"/>
                        <a:gd name="T27" fmla="*/ 53 h 63"/>
                        <a:gd name="T28" fmla="*/ 34 w 46"/>
                        <a:gd name="T29" fmla="*/ 48 h 63"/>
                        <a:gd name="T30" fmla="*/ 34 w 46"/>
                        <a:gd name="T31" fmla="*/ 47 h 63"/>
                        <a:gd name="T32" fmla="*/ 32 w 46"/>
                        <a:gd name="T33" fmla="*/ 44 h 63"/>
                        <a:gd name="T34" fmla="*/ 28 w 46"/>
                        <a:gd name="T35" fmla="*/ 36 h 63"/>
                        <a:gd name="T36" fmla="*/ 26 w 46"/>
                        <a:gd name="T37" fmla="*/ 30 h 63"/>
                        <a:gd name="T38" fmla="*/ 24 w 46"/>
                        <a:gd name="T39" fmla="*/ 24 h 63"/>
                        <a:gd name="T40" fmla="*/ 20 w 46"/>
                        <a:gd name="T41" fmla="*/ 19 h 63"/>
                        <a:gd name="T42" fmla="*/ 17 w 46"/>
                        <a:gd name="T43" fmla="*/ 15 h 63"/>
                        <a:gd name="T44" fmla="*/ 12 w 46"/>
                        <a:gd name="T45" fmla="*/ 9 h 63"/>
                        <a:gd name="T46" fmla="*/ 8 w 46"/>
                        <a:gd name="T47" fmla="*/ 5 h 63"/>
                        <a:gd name="T48" fmla="*/ 4 w 46"/>
                        <a:gd name="T49" fmla="*/ 3 h 63"/>
                        <a:gd name="T50" fmla="*/ 0 w 46"/>
                        <a:gd name="T51" fmla="*/ 0 h 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</a:cxnLst>
                      <a:rect l="0" t="0" r="r" b="b"/>
                      <a:pathLst>
                        <a:path w="46" h="63">
                          <a:moveTo>
                            <a:pt x="0" y="0"/>
                          </a:moveTo>
                          <a:lnTo>
                            <a:pt x="4" y="3"/>
                          </a:lnTo>
                          <a:lnTo>
                            <a:pt x="11" y="10"/>
                          </a:lnTo>
                          <a:lnTo>
                            <a:pt x="16" y="16"/>
                          </a:lnTo>
                          <a:lnTo>
                            <a:pt x="20" y="21"/>
                          </a:lnTo>
                          <a:lnTo>
                            <a:pt x="23" y="26"/>
                          </a:lnTo>
                          <a:lnTo>
                            <a:pt x="26" y="34"/>
                          </a:lnTo>
                          <a:lnTo>
                            <a:pt x="28" y="41"/>
                          </a:lnTo>
                          <a:lnTo>
                            <a:pt x="30" y="46"/>
                          </a:lnTo>
                          <a:lnTo>
                            <a:pt x="34" y="52"/>
                          </a:lnTo>
                          <a:lnTo>
                            <a:pt x="41" y="59"/>
                          </a:lnTo>
                          <a:lnTo>
                            <a:pt x="45" y="62"/>
                          </a:lnTo>
                          <a:lnTo>
                            <a:pt x="41" y="57"/>
                          </a:lnTo>
                          <a:lnTo>
                            <a:pt x="37" y="53"/>
                          </a:lnTo>
                          <a:lnTo>
                            <a:pt x="34" y="48"/>
                          </a:lnTo>
                          <a:lnTo>
                            <a:pt x="34" y="47"/>
                          </a:lnTo>
                          <a:lnTo>
                            <a:pt x="32" y="44"/>
                          </a:lnTo>
                          <a:lnTo>
                            <a:pt x="28" y="36"/>
                          </a:lnTo>
                          <a:lnTo>
                            <a:pt x="26" y="30"/>
                          </a:lnTo>
                          <a:lnTo>
                            <a:pt x="24" y="24"/>
                          </a:lnTo>
                          <a:lnTo>
                            <a:pt x="20" y="19"/>
                          </a:lnTo>
                          <a:lnTo>
                            <a:pt x="17" y="15"/>
                          </a:lnTo>
                          <a:lnTo>
                            <a:pt x="12" y="9"/>
                          </a:lnTo>
                          <a:lnTo>
                            <a:pt x="8" y="5"/>
                          </a:lnTo>
                          <a:lnTo>
                            <a:pt x="4" y="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FF602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434" name="Freeform 378">
                      <a:extLst>
                        <a:ext uri="{FF2B5EF4-FFF2-40B4-BE49-F238E27FC236}">
                          <a16:creationId xmlns:a16="http://schemas.microsoft.com/office/drawing/2014/main" id="{0D1676C3-0BD9-396B-FDD8-E22E287ED40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268" y="1510"/>
                      <a:ext cx="57" cy="64"/>
                    </a:xfrm>
                    <a:custGeom>
                      <a:avLst/>
                      <a:gdLst>
                        <a:gd name="T0" fmla="*/ 0 w 57"/>
                        <a:gd name="T1" fmla="*/ 0 h 64"/>
                        <a:gd name="T2" fmla="*/ 5 w 57"/>
                        <a:gd name="T3" fmla="*/ 5 h 64"/>
                        <a:gd name="T4" fmla="*/ 12 w 57"/>
                        <a:gd name="T5" fmla="*/ 11 h 64"/>
                        <a:gd name="T6" fmla="*/ 15 w 57"/>
                        <a:gd name="T7" fmla="*/ 14 h 64"/>
                        <a:gd name="T8" fmla="*/ 18 w 57"/>
                        <a:gd name="T9" fmla="*/ 17 h 64"/>
                        <a:gd name="T10" fmla="*/ 20 w 57"/>
                        <a:gd name="T11" fmla="*/ 21 h 64"/>
                        <a:gd name="T12" fmla="*/ 22 w 57"/>
                        <a:gd name="T13" fmla="*/ 26 h 64"/>
                        <a:gd name="T14" fmla="*/ 23 w 57"/>
                        <a:gd name="T15" fmla="*/ 31 h 64"/>
                        <a:gd name="T16" fmla="*/ 25 w 57"/>
                        <a:gd name="T17" fmla="*/ 37 h 64"/>
                        <a:gd name="T18" fmla="*/ 29 w 57"/>
                        <a:gd name="T19" fmla="*/ 42 h 64"/>
                        <a:gd name="T20" fmla="*/ 31 w 57"/>
                        <a:gd name="T21" fmla="*/ 46 h 64"/>
                        <a:gd name="T22" fmla="*/ 35 w 57"/>
                        <a:gd name="T23" fmla="*/ 52 h 64"/>
                        <a:gd name="T24" fmla="*/ 39 w 57"/>
                        <a:gd name="T25" fmla="*/ 55 h 64"/>
                        <a:gd name="T26" fmla="*/ 41 w 57"/>
                        <a:gd name="T27" fmla="*/ 58 h 64"/>
                        <a:gd name="T28" fmla="*/ 42 w 57"/>
                        <a:gd name="T29" fmla="*/ 60 h 64"/>
                        <a:gd name="T30" fmla="*/ 45 w 57"/>
                        <a:gd name="T31" fmla="*/ 63 h 64"/>
                        <a:gd name="T32" fmla="*/ 49 w 57"/>
                        <a:gd name="T33" fmla="*/ 63 h 64"/>
                        <a:gd name="T34" fmla="*/ 51 w 57"/>
                        <a:gd name="T35" fmla="*/ 61 h 64"/>
                        <a:gd name="T36" fmla="*/ 54 w 57"/>
                        <a:gd name="T37" fmla="*/ 58 h 64"/>
                        <a:gd name="T38" fmla="*/ 55 w 57"/>
                        <a:gd name="T39" fmla="*/ 54 h 64"/>
                        <a:gd name="T40" fmla="*/ 56 w 57"/>
                        <a:gd name="T41" fmla="*/ 50 h 64"/>
                        <a:gd name="T42" fmla="*/ 56 w 57"/>
                        <a:gd name="T43" fmla="*/ 47 h 64"/>
                        <a:gd name="T44" fmla="*/ 54 w 57"/>
                        <a:gd name="T45" fmla="*/ 45 h 64"/>
                        <a:gd name="T46" fmla="*/ 51 w 57"/>
                        <a:gd name="T47" fmla="*/ 44 h 64"/>
                        <a:gd name="T48" fmla="*/ 49 w 57"/>
                        <a:gd name="T49" fmla="*/ 45 h 64"/>
                        <a:gd name="T50" fmla="*/ 45 w 57"/>
                        <a:gd name="T51" fmla="*/ 47 h 64"/>
                        <a:gd name="T52" fmla="*/ 43 w 57"/>
                        <a:gd name="T53" fmla="*/ 49 h 64"/>
                        <a:gd name="T54" fmla="*/ 41 w 57"/>
                        <a:gd name="T55" fmla="*/ 50 h 64"/>
                        <a:gd name="T56" fmla="*/ 38 w 57"/>
                        <a:gd name="T57" fmla="*/ 50 h 64"/>
                        <a:gd name="T58" fmla="*/ 35 w 57"/>
                        <a:gd name="T59" fmla="*/ 48 h 64"/>
                        <a:gd name="T60" fmla="*/ 31 w 57"/>
                        <a:gd name="T61" fmla="*/ 43 h 64"/>
                        <a:gd name="T62" fmla="*/ 29 w 57"/>
                        <a:gd name="T63" fmla="*/ 39 h 64"/>
                        <a:gd name="T64" fmla="*/ 27 w 57"/>
                        <a:gd name="T65" fmla="*/ 36 h 64"/>
                        <a:gd name="T66" fmla="*/ 23 w 57"/>
                        <a:gd name="T67" fmla="*/ 28 h 64"/>
                        <a:gd name="T68" fmla="*/ 21 w 57"/>
                        <a:gd name="T69" fmla="*/ 20 h 64"/>
                        <a:gd name="T70" fmla="*/ 17 w 57"/>
                        <a:gd name="T71" fmla="*/ 14 h 64"/>
                        <a:gd name="T72" fmla="*/ 14 w 57"/>
                        <a:gd name="T73" fmla="*/ 10 h 64"/>
                        <a:gd name="T74" fmla="*/ 0 w 57"/>
                        <a:gd name="T75" fmla="*/ 0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57" h="64">
                          <a:moveTo>
                            <a:pt x="0" y="0"/>
                          </a:moveTo>
                          <a:lnTo>
                            <a:pt x="5" y="5"/>
                          </a:lnTo>
                          <a:lnTo>
                            <a:pt x="12" y="11"/>
                          </a:lnTo>
                          <a:lnTo>
                            <a:pt x="15" y="14"/>
                          </a:lnTo>
                          <a:lnTo>
                            <a:pt x="18" y="17"/>
                          </a:lnTo>
                          <a:lnTo>
                            <a:pt x="20" y="21"/>
                          </a:lnTo>
                          <a:lnTo>
                            <a:pt x="22" y="26"/>
                          </a:lnTo>
                          <a:lnTo>
                            <a:pt x="23" y="31"/>
                          </a:lnTo>
                          <a:lnTo>
                            <a:pt x="25" y="37"/>
                          </a:lnTo>
                          <a:lnTo>
                            <a:pt x="29" y="42"/>
                          </a:lnTo>
                          <a:lnTo>
                            <a:pt x="31" y="46"/>
                          </a:lnTo>
                          <a:lnTo>
                            <a:pt x="35" y="52"/>
                          </a:lnTo>
                          <a:lnTo>
                            <a:pt x="39" y="55"/>
                          </a:lnTo>
                          <a:lnTo>
                            <a:pt x="41" y="58"/>
                          </a:lnTo>
                          <a:lnTo>
                            <a:pt x="42" y="60"/>
                          </a:lnTo>
                          <a:lnTo>
                            <a:pt x="45" y="63"/>
                          </a:lnTo>
                          <a:lnTo>
                            <a:pt x="49" y="63"/>
                          </a:lnTo>
                          <a:lnTo>
                            <a:pt x="51" y="61"/>
                          </a:lnTo>
                          <a:lnTo>
                            <a:pt x="54" y="58"/>
                          </a:lnTo>
                          <a:lnTo>
                            <a:pt x="55" y="54"/>
                          </a:lnTo>
                          <a:lnTo>
                            <a:pt x="56" y="50"/>
                          </a:lnTo>
                          <a:lnTo>
                            <a:pt x="56" y="47"/>
                          </a:lnTo>
                          <a:lnTo>
                            <a:pt x="54" y="45"/>
                          </a:lnTo>
                          <a:lnTo>
                            <a:pt x="51" y="44"/>
                          </a:lnTo>
                          <a:lnTo>
                            <a:pt x="49" y="45"/>
                          </a:lnTo>
                          <a:lnTo>
                            <a:pt x="45" y="47"/>
                          </a:lnTo>
                          <a:lnTo>
                            <a:pt x="43" y="49"/>
                          </a:lnTo>
                          <a:lnTo>
                            <a:pt x="41" y="50"/>
                          </a:lnTo>
                          <a:lnTo>
                            <a:pt x="38" y="50"/>
                          </a:lnTo>
                          <a:lnTo>
                            <a:pt x="35" y="48"/>
                          </a:lnTo>
                          <a:lnTo>
                            <a:pt x="31" y="43"/>
                          </a:lnTo>
                          <a:lnTo>
                            <a:pt x="29" y="39"/>
                          </a:lnTo>
                          <a:lnTo>
                            <a:pt x="27" y="36"/>
                          </a:lnTo>
                          <a:lnTo>
                            <a:pt x="23" y="28"/>
                          </a:lnTo>
                          <a:lnTo>
                            <a:pt x="21" y="20"/>
                          </a:lnTo>
                          <a:lnTo>
                            <a:pt x="17" y="14"/>
                          </a:lnTo>
                          <a:lnTo>
                            <a:pt x="14" y="1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FF6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435" name="Freeform 379">
                      <a:extLst>
                        <a:ext uri="{FF2B5EF4-FFF2-40B4-BE49-F238E27FC236}">
                          <a16:creationId xmlns:a16="http://schemas.microsoft.com/office/drawing/2014/main" id="{2EBB0C0D-9D06-291F-ADA8-5D4330172BC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297" y="1563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2 w 17"/>
                        <a:gd name="T3" fmla="*/ 4 h 17"/>
                        <a:gd name="T4" fmla="*/ 7 w 17"/>
                        <a:gd name="T5" fmla="*/ 9 h 17"/>
                        <a:gd name="T6" fmla="*/ 11 w 17"/>
                        <a:gd name="T7" fmla="*/ 12 h 17"/>
                        <a:gd name="T8" fmla="*/ 16 w 17"/>
                        <a:gd name="T9" fmla="*/ 16 h 17"/>
                        <a:gd name="T10" fmla="*/ 10 w 17"/>
                        <a:gd name="T11" fmla="*/ 14 h 17"/>
                        <a:gd name="T12" fmla="*/ 7 w 17"/>
                        <a:gd name="T13" fmla="*/ 12 h 17"/>
                        <a:gd name="T14" fmla="*/ 4 w 17"/>
                        <a:gd name="T15" fmla="*/ 9 h 17"/>
                        <a:gd name="T16" fmla="*/ 1 w 17"/>
                        <a:gd name="T17" fmla="*/ 6 h 17"/>
                        <a:gd name="T18" fmla="*/ 0 w 17"/>
                        <a:gd name="T19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2" y="4"/>
                          </a:lnTo>
                          <a:lnTo>
                            <a:pt x="7" y="9"/>
                          </a:lnTo>
                          <a:lnTo>
                            <a:pt x="11" y="12"/>
                          </a:lnTo>
                          <a:lnTo>
                            <a:pt x="16" y="16"/>
                          </a:lnTo>
                          <a:lnTo>
                            <a:pt x="10" y="14"/>
                          </a:lnTo>
                          <a:lnTo>
                            <a:pt x="7" y="12"/>
                          </a:lnTo>
                          <a:lnTo>
                            <a:pt x="4" y="9"/>
                          </a:lnTo>
                          <a:lnTo>
                            <a:pt x="1" y="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FF602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436" name="Freeform 380">
                      <a:extLst>
                        <a:ext uri="{FF2B5EF4-FFF2-40B4-BE49-F238E27FC236}">
                          <a16:creationId xmlns:a16="http://schemas.microsoft.com/office/drawing/2014/main" id="{DBEE4459-1D9D-9097-C502-E897E39E15A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273" y="1511"/>
                      <a:ext cx="46" cy="40"/>
                    </a:xfrm>
                    <a:custGeom>
                      <a:avLst/>
                      <a:gdLst>
                        <a:gd name="T0" fmla="*/ 0 w 46"/>
                        <a:gd name="T1" fmla="*/ 0 h 40"/>
                        <a:gd name="T2" fmla="*/ 6 w 46"/>
                        <a:gd name="T3" fmla="*/ 3 h 40"/>
                        <a:gd name="T4" fmla="*/ 13 w 46"/>
                        <a:gd name="T5" fmla="*/ 6 h 40"/>
                        <a:gd name="T6" fmla="*/ 19 w 46"/>
                        <a:gd name="T7" fmla="*/ 9 h 40"/>
                        <a:gd name="T8" fmla="*/ 25 w 46"/>
                        <a:gd name="T9" fmla="*/ 15 h 40"/>
                        <a:gd name="T10" fmla="*/ 30 w 46"/>
                        <a:gd name="T11" fmla="*/ 19 h 40"/>
                        <a:gd name="T12" fmla="*/ 35 w 46"/>
                        <a:gd name="T13" fmla="*/ 24 h 40"/>
                        <a:gd name="T14" fmla="*/ 40 w 46"/>
                        <a:gd name="T15" fmla="*/ 29 h 40"/>
                        <a:gd name="T16" fmla="*/ 42 w 46"/>
                        <a:gd name="T17" fmla="*/ 35 h 40"/>
                        <a:gd name="T18" fmla="*/ 45 w 46"/>
                        <a:gd name="T19" fmla="*/ 39 h 40"/>
                        <a:gd name="T20" fmla="*/ 41 w 46"/>
                        <a:gd name="T21" fmla="*/ 32 h 40"/>
                        <a:gd name="T22" fmla="*/ 35 w 46"/>
                        <a:gd name="T23" fmla="*/ 27 h 40"/>
                        <a:gd name="T24" fmla="*/ 27 w 46"/>
                        <a:gd name="T25" fmla="*/ 18 h 40"/>
                        <a:gd name="T26" fmla="*/ 19 w 46"/>
                        <a:gd name="T27" fmla="*/ 10 h 40"/>
                        <a:gd name="T28" fmla="*/ 14 w 46"/>
                        <a:gd name="T29" fmla="*/ 8 h 40"/>
                        <a:gd name="T30" fmla="*/ 11 w 46"/>
                        <a:gd name="T31" fmla="*/ 6 h 40"/>
                        <a:gd name="T32" fmla="*/ 5 w 46"/>
                        <a:gd name="T33" fmla="*/ 3 h 40"/>
                        <a:gd name="T34" fmla="*/ 0 w 46"/>
                        <a:gd name="T35" fmla="*/ 0 h 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</a:cxnLst>
                      <a:rect l="0" t="0" r="r" b="b"/>
                      <a:pathLst>
                        <a:path w="46" h="40">
                          <a:moveTo>
                            <a:pt x="0" y="0"/>
                          </a:moveTo>
                          <a:lnTo>
                            <a:pt x="6" y="3"/>
                          </a:lnTo>
                          <a:lnTo>
                            <a:pt x="13" y="6"/>
                          </a:lnTo>
                          <a:lnTo>
                            <a:pt x="19" y="9"/>
                          </a:lnTo>
                          <a:lnTo>
                            <a:pt x="25" y="15"/>
                          </a:lnTo>
                          <a:lnTo>
                            <a:pt x="30" y="19"/>
                          </a:lnTo>
                          <a:lnTo>
                            <a:pt x="35" y="24"/>
                          </a:lnTo>
                          <a:lnTo>
                            <a:pt x="40" y="29"/>
                          </a:lnTo>
                          <a:lnTo>
                            <a:pt x="42" y="35"/>
                          </a:lnTo>
                          <a:lnTo>
                            <a:pt x="45" y="39"/>
                          </a:lnTo>
                          <a:lnTo>
                            <a:pt x="41" y="32"/>
                          </a:lnTo>
                          <a:lnTo>
                            <a:pt x="35" y="27"/>
                          </a:lnTo>
                          <a:lnTo>
                            <a:pt x="27" y="18"/>
                          </a:lnTo>
                          <a:lnTo>
                            <a:pt x="19" y="10"/>
                          </a:lnTo>
                          <a:lnTo>
                            <a:pt x="14" y="8"/>
                          </a:lnTo>
                          <a:lnTo>
                            <a:pt x="11" y="6"/>
                          </a:lnTo>
                          <a:lnTo>
                            <a:pt x="5" y="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FF6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437" name="Freeform 381">
                      <a:extLst>
                        <a:ext uri="{FF2B5EF4-FFF2-40B4-BE49-F238E27FC236}">
                          <a16:creationId xmlns:a16="http://schemas.microsoft.com/office/drawing/2014/main" id="{9882EAD7-3A6B-9B59-ABB9-0D3C615503C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282" y="1518"/>
                      <a:ext cx="34" cy="35"/>
                    </a:xfrm>
                    <a:custGeom>
                      <a:avLst/>
                      <a:gdLst>
                        <a:gd name="T0" fmla="*/ 0 w 34"/>
                        <a:gd name="T1" fmla="*/ 0 h 35"/>
                        <a:gd name="T2" fmla="*/ 5 w 34"/>
                        <a:gd name="T3" fmla="*/ 3 h 35"/>
                        <a:gd name="T4" fmla="*/ 10 w 34"/>
                        <a:gd name="T5" fmla="*/ 6 h 35"/>
                        <a:gd name="T6" fmla="*/ 15 w 34"/>
                        <a:gd name="T7" fmla="*/ 12 h 35"/>
                        <a:gd name="T8" fmla="*/ 21 w 34"/>
                        <a:gd name="T9" fmla="*/ 17 h 35"/>
                        <a:gd name="T10" fmla="*/ 26 w 34"/>
                        <a:gd name="T11" fmla="*/ 23 h 35"/>
                        <a:gd name="T12" fmla="*/ 31 w 34"/>
                        <a:gd name="T13" fmla="*/ 31 h 35"/>
                        <a:gd name="T14" fmla="*/ 33 w 34"/>
                        <a:gd name="T15" fmla="*/ 34 h 35"/>
                        <a:gd name="T16" fmla="*/ 28 w 34"/>
                        <a:gd name="T17" fmla="*/ 29 h 35"/>
                        <a:gd name="T18" fmla="*/ 23 w 34"/>
                        <a:gd name="T19" fmla="*/ 23 h 35"/>
                        <a:gd name="T20" fmla="*/ 19 w 34"/>
                        <a:gd name="T21" fmla="*/ 17 h 35"/>
                        <a:gd name="T22" fmla="*/ 14 w 34"/>
                        <a:gd name="T23" fmla="*/ 12 h 35"/>
                        <a:gd name="T24" fmla="*/ 10 w 34"/>
                        <a:gd name="T25" fmla="*/ 8 h 35"/>
                        <a:gd name="T26" fmla="*/ 7 w 34"/>
                        <a:gd name="T27" fmla="*/ 4 h 35"/>
                        <a:gd name="T28" fmla="*/ 0 w 34"/>
                        <a:gd name="T2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34" h="35">
                          <a:moveTo>
                            <a:pt x="0" y="0"/>
                          </a:moveTo>
                          <a:lnTo>
                            <a:pt x="5" y="3"/>
                          </a:lnTo>
                          <a:lnTo>
                            <a:pt x="10" y="6"/>
                          </a:lnTo>
                          <a:lnTo>
                            <a:pt x="15" y="12"/>
                          </a:lnTo>
                          <a:lnTo>
                            <a:pt x="21" y="17"/>
                          </a:lnTo>
                          <a:lnTo>
                            <a:pt x="26" y="23"/>
                          </a:lnTo>
                          <a:lnTo>
                            <a:pt x="31" y="31"/>
                          </a:lnTo>
                          <a:lnTo>
                            <a:pt x="33" y="34"/>
                          </a:lnTo>
                          <a:lnTo>
                            <a:pt x="28" y="29"/>
                          </a:lnTo>
                          <a:lnTo>
                            <a:pt x="23" y="23"/>
                          </a:lnTo>
                          <a:lnTo>
                            <a:pt x="19" y="17"/>
                          </a:lnTo>
                          <a:lnTo>
                            <a:pt x="14" y="12"/>
                          </a:lnTo>
                          <a:lnTo>
                            <a:pt x="10" y="8"/>
                          </a:lnTo>
                          <a:lnTo>
                            <a:pt x="7" y="4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FF6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438" name="Freeform 382">
                      <a:extLst>
                        <a:ext uri="{FF2B5EF4-FFF2-40B4-BE49-F238E27FC236}">
                          <a16:creationId xmlns:a16="http://schemas.microsoft.com/office/drawing/2014/main" id="{9713A9F8-3BC6-ACA1-BA77-EAD54154EC0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195" y="1650"/>
                      <a:ext cx="66" cy="33"/>
                    </a:xfrm>
                    <a:custGeom>
                      <a:avLst/>
                      <a:gdLst>
                        <a:gd name="T0" fmla="*/ 55 w 66"/>
                        <a:gd name="T1" fmla="*/ 5 h 33"/>
                        <a:gd name="T2" fmla="*/ 46 w 66"/>
                        <a:gd name="T3" fmla="*/ 11 h 33"/>
                        <a:gd name="T4" fmla="*/ 37 w 66"/>
                        <a:gd name="T5" fmla="*/ 18 h 33"/>
                        <a:gd name="T6" fmla="*/ 29 w 66"/>
                        <a:gd name="T7" fmla="*/ 21 h 33"/>
                        <a:gd name="T8" fmla="*/ 22 w 66"/>
                        <a:gd name="T9" fmla="*/ 24 h 33"/>
                        <a:gd name="T10" fmla="*/ 11 w 66"/>
                        <a:gd name="T11" fmla="*/ 29 h 33"/>
                        <a:gd name="T12" fmla="*/ 0 w 66"/>
                        <a:gd name="T13" fmla="*/ 32 h 33"/>
                        <a:gd name="T14" fmla="*/ 12 w 66"/>
                        <a:gd name="T15" fmla="*/ 29 h 33"/>
                        <a:gd name="T16" fmla="*/ 20 w 66"/>
                        <a:gd name="T17" fmla="*/ 27 h 33"/>
                        <a:gd name="T18" fmla="*/ 28 w 66"/>
                        <a:gd name="T19" fmla="*/ 24 h 33"/>
                        <a:gd name="T20" fmla="*/ 34 w 66"/>
                        <a:gd name="T21" fmla="*/ 22 h 33"/>
                        <a:gd name="T22" fmla="*/ 39 w 66"/>
                        <a:gd name="T23" fmla="*/ 19 h 33"/>
                        <a:gd name="T24" fmla="*/ 44 w 66"/>
                        <a:gd name="T25" fmla="*/ 16 h 33"/>
                        <a:gd name="T26" fmla="*/ 49 w 66"/>
                        <a:gd name="T27" fmla="*/ 13 h 33"/>
                        <a:gd name="T28" fmla="*/ 51 w 66"/>
                        <a:gd name="T29" fmla="*/ 11 h 33"/>
                        <a:gd name="T30" fmla="*/ 55 w 66"/>
                        <a:gd name="T31" fmla="*/ 8 h 33"/>
                        <a:gd name="T32" fmla="*/ 65 w 66"/>
                        <a:gd name="T33" fmla="*/ 0 h 33"/>
                        <a:gd name="T34" fmla="*/ 55 w 66"/>
                        <a:gd name="T35" fmla="*/ 5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</a:cxnLst>
                      <a:rect l="0" t="0" r="r" b="b"/>
                      <a:pathLst>
                        <a:path w="66" h="33">
                          <a:moveTo>
                            <a:pt x="55" y="5"/>
                          </a:moveTo>
                          <a:lnTo>
                            <a:pt x="46" y="11"/>
                          </a:lnTo>
                          <a:lnTo>
                            <a:pt x="37" y="18"/>
                          </a:lnTo>
                          <a:lnTo>
                            <a:pt x="29" y="21"/>
                          </a:lnTo>
                          <a:lnTo>
                            <a:pt x="22" y="24"/>
                          </a:lnTo>
                          <a:lnTo>
                            <a:pt x="11" y="29"/>
                          </a:lnTo>
                          <a:lnTo>
                            <a:pt x="0" y="32"/>
                          </a:lnTo>
                          <a:lnTo>
                            <a:pt x="12" y="29"/>
                          </a:lnTo>
                          <a:lnTo>
                            <a:pt x="20" y="27"/>
                          </a:lnTo>
                          <a:lnTo>
                            <a:pt x="28" y="24"/>
                          </a:lnTo>
                          <a:lnTo>
                            <a:pt x="34" y="22"/>
                          </a:lnTo>
                          <a:lnTo>
                            <a:pt x="39" y="19"/>
                          </a:lnTo>
                          <a:lnTo>
                            <a:pt x="44" y="16"/>
                          </a:lnTo>
                          <a:lnTo>
                            <a:pt x="49" y="13"/>
                          </a:lnTo>
                          <a:lnTo>
                            <a:pt x="51" y="11"/>
                          </a:lnTo>
                          <a:lnTo>
                            <a:pt x="55" y="8"/>
                          </a:lnTo>
                          <a:lnTo>
                            <a:pt x="65" y="0"/>
                          </a:lnTo>
                          <a:lnTo>
                            <a:pt x="55" y="5"/>
                          </a:lnTo>
                        </a:path>
                      </a:pathLst>
                    </a:custGeom>
                    <a:solidFill>
                      <a:srgbClr val="FF6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439" name="Freeform 383">
                      <a:extLst>
                        <a:ext uri="{FF2B5EF4-FFF2-40B4-BE49-F238E27FC236}">
                          <a16:creationId xmlns:a16="http://schemas.microsoft.com/office/drawing/2014/main" id="{1165F1CC-03EA-2218-F67E-333D9D12795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293" y="1531"/>
                      <a:ext cx="20" cy="25"/>
                    </a:xfrm>
                    <a:custGeom>
                      <a:avLst/>
                      <a:gdLst>
                        <a:gd name="T0" fmla="*/ 0 w 20"/>
                        <a:gd name="T1" fmla="*/ 0 h 25"/>
                        <a:gd name="T2" fmla="*/ 2 w 20"/>
                        <a:gd name="T3" fmla="*/ 6 h 25"/>
                        <a:gd name="T4" fmla="*/ 3 w 20"/>
                        <a:gd name="T5" fmla="*/ 10 h 25"/>
                        <a:gd name="T6" fmla="*/ 6 w 20"/>
                        <a:gd name="T7" fmla="*/ 17 h 25"/>
                        <a:gd name="T8" fmla="*/ 9 w 20"/>
                        <a:gd name="T9" fmla="*/ 21 h 25"/>
                        <a:gd name="T10" fmla="*/ 12 w 20"/>
                        <a:gd name="T11" fmla="*/ 23 h 25"/>
                        <a:gd name="T12" fmla="*/ 14 w 20"/>
                        <a:gd name="T13" fmla="*/ 24 h 25"/>
                        <a:gd name="T14" fmla="*/ 17 w 20"/>
                        <a:gd name="T15" fmla="*/ 24 h 25"/>
                        <a:gd name="T16" fmla="*/ 19 w 20"/>
                        <a:gd name="T17" fmla="*/ 22 h 25"/>
                        <a:gd name="T18" fmla="*/ 17 w 20"/>
                        <a:gd name="T19" fmla="*/ 22 h 25"/>
                        <a:gd name="T20" fmla="*/ 14 w 20"/>
                        <a:gd name="T21" fmla="*/ 22 h 25"/>
                        <a:gd name="T22" fmla="*/ 11 w 20"/>
                        <a:gd name="T23" fmla="*/ 19 h 25"/>
                        <a:gd name="T24" fmla="*/ 8 w 20"/>
                        <a:gd name="T25" fmla="*/ 16 h 25"/>
                        <a:gd name="T26" fmla="*/ 5 w 20"/>
                        <a:gd name="T27" fmla="*/ 11 h 25"/>
                        <a:gd name="T28" fmla="*/ 0 w 20"/>
                        <a:gd name="T29" fmla="*/ 0 h 2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20" h="25">
                          <a:moveTo>
                            <a:pt x="0" y="0"/>
                          </a:moveTo>
                          <a:lnTo>
                            <a:pt x="2" y="6"/>
                          </a:lnTo>
                          <a:lnTo>
                            <a:pt x="3" y="10"/>
                          </a:lnTo>
                          <a:lnTo>
                            <a:pt x="6" y="17"/>
                          </a:lnTo>
                          <a:lnTo>
                            <a:pt x="9" y="21"/>
                          </a:lnTo>
                          <a:lnTo>
                            <a:pt x="12" y="23"/>
                          </a:lnTo>
                          <a:lnTo>
                            <a:pt x="14" y="24"/>
                          </a:lnTo>
                          <a:lnTo>
                            <a:pt x="17" y="24"/>
                          </a:lnTo>
                          <a:lnTo>
                            <a:pt x="19" y="22"/>
                          </a:lnTo>
                          <a:lnTo>
                            <a:pt x="17" y="22"/>
                          </a:lnTo>
                          <a:lnTo>
                            <a:pt x="14" y="22"/>
                          </a:lnTo>
                          <a:lnTo>
                            <a:pt x="11" y="19"/>
                          </a:lnTo>
                          <a:lnTo>
                            <a:pt x="8" y="16"/>
                          </a:lnTo>
                          <a:lnTo>
                            <a:pt x="5" y="1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FF602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440" name="Freeform 384">
                      <a:extLst>
                        <a:ext uri="{FF2B5EF4-FFF2-40B4-BE49-F238E27FC236}">
                          <a16:creationId xmlns:a16="http://schemas.microsoft.com/office/drawing/2014/main" id="{8CA069AF-A98C-1530-8C67-8D773078B4C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130" y="1358"/>
                      <a:ext cx="147" cy="108"/>
                    </a:xfrm>
                    <a:custGeom>
                      <a:avLst/>
                      <a:gdLst>
                        <a:gd name="T0" fmla="*/ 17 w 147"/>
                        <a:gd name="T1" fmla="*/ 102 h 108"/>
                        <a:gd name="T2" fmla="*/ 13 w 147"/>
                        <a:gd name="T3" fmla="*/ 89 h 108"/>
                        <a:gd name="T4" fmla="*/ 8 w 147"/>
                        <a:gd name="T5" fmla="*/ 80 h 108"/>
                        <a:gd name="T6" fmla="*/ 0 w 147"/>
                        <a:gd name="T7" fmla="*/ 73 h 108"/>
                        <a:gd name="T8" fmla="*/ 0 w 147"/>
                        <a:gd name="T9" fmla="*/ 65 h 108"/>
                        <a:gd name="T10" fmla="*/ 0 w 147"/>
                        <a:gd name="T11" fmla="*/ 58 h 108"/>
                        <a:gd name="T12" fmla="*/ 6 w 147"/>
                        <a:gd name="T13" fmla="*/ 50 h 108"/>
                        <a:gd name="T14" fmla="*/ 14 w 147"/>
                        <a:gd name="T15" fmla="*/ 43 h 108"/>
                        <a:gd name="T16" fmla="*/ 25 w 147"/>
                        <a:gd name="T17" fmla="*/ 36 h 108"/>
                        <a:gd name="T18" fmla="*/ 34 w 147"/>
                        <a:gd name="T19" fmla="*/ 28 h 108"/>
                        <a:gd name="T20" fmla="*/ 41 w 147"/>
                        <a:gd name="T21" fmla="*/ 22 h 108"/>
                        <a:gd name="T22" fmla="*/ 49 w 147"/>
                        <a:gd name="T23" fmla="*/ 15 h 108"/>
                        <a:gd name="T24" fmla="*/ 58 w 147"/>
                        <a:gd name="T25" fmla="*/ 9 h 108"/>
                        <a:gd name="T26" fmla="*/ 70 w 147"/>
                        <a:gd name="T27" fmla="*/ 6 h 108"/>
                        <a:gd name="T28" fmla="*/ 83 w 147"/>
                        <a:gd name="T29" fmla="*/ 6 h 108"/>
                        <a:gd name="T30" fmla="*/ 93 w 147"/>
                        <a:gd name="T31" fmla="*/ 6 h 108"/>
                        <a:gd name="T32" fmla="*/ 102 w 147"/>
                        <a:gd name="T33" fmla="*/ 5 h 108"/>
                        <a:gd name="T34" fmla="*/ 109 w 147"/>
                        <a:gd name="T35" fmla="*/ 2 h 108"/>
                        <a:gd name="T36" fmla="*/ 116 w 147"/>
                        <a:gd name="T37" fmla="*/ 1 h 108"/>
                        <a:gd name="T38" fmla="*/ 128 w 147"/>
                        <a:gd name="T39" fmla="*/ 5 h 108"/>
                        <a:gd name="T40" fmla="*/ 138 w 147"/>
                        <a:gd name="T41" fmla="*/ 11 h 108"/>
                        <a:gd name="T42" fmla="*/ 146 w 147"/>
                        <a:gd name="T43" fmla="*/ 23 h 108"/>
                        <a:gd name="T44" fmla="*/ 138 w 147"/>
                        <a:gd name="T45" fmla="*/ 23 h 108"/>
                        <a:gd name="T46" fmla="*/ 131 w 147"/>
                        <a:gd name="T47" fmla="*/ 23 h 108"/>
                        <a:gd name="T48" fmla="*/ 124 w 147"/>
                        <a:gd name="T49" fmla="*/ 23 h 108"/>
                        <a:gd name="T50" fmla="*/ 112 w 147"/>
                        <a:gd name="T51" fmla="*/ 24 h 108"/>
                        <a:gd name="T52" fmla="*/ 101 w 147"/>
                        <a:gd name="T53" fmla="*/ 27 h 108"/>
                        <a:gd name="T54" fmla="*/ 93 w 147"/>
                        <a:gd name="T55" fmla="*/ 30 h 108"/>
                        <a:gd name="T56" fmla="*/ 84 w 147"/>
                        <a:gd name="T57" fmla="*/ 34 h 108"/>
                        <a:gd name="T58" fmla="*/ 69 w 147"/>
                        <a:gd name="T59" fmla="*/ 43 h 108"/>
                        <a:gd name="T60" fmla="*/ 57 w 147"/>
                        <a:gd name="T61" fmla="*/ 50 h 108"/>
                        <a:gd name="T62" fmla="*/ 46 w 147"/>
                        <a:gd name="T63" fmla="*/ 60 h 108"/>
                        <a:gd name="T64" fmla="*/ 39 w 147"/>
                        <a:gd name="T65" fmla="*/ 69 h 108"/>
                        <a:gd name="T66" fmla="*/ 37 w 147"/>
                        <a:gd name="T67" fmla="*/ 81 h 108"/>
                        <a:gd name="T68" fmla="*/ 37 w 147"/>
                        <a:gd name="T69" fmla="*/ 92 h 108"/>
                        <a:gd name="T70" fmla="*/ 34 w 147"/>
                        <a:gd name="T71" fmla="*/ 98 h 108"/>
                        <a:gd name="T72" fmla="*/ 27 w 147"/>
                        <a:gd name="T73" fmla="*/ 102 h 108"/>
                        <a:gd name="T74" fmla="*/ 17 w 147"/>
                        <a:gd name="T75" fmla="*/ 107 h 1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147" h="108">
                          <a:moveTo>
                            <a:pt x="17" y="107"/>
                          </a:moveTo>
                          <a:lnTo>
                            <a:pt x="17" y="102"/>
                          </a:lnTo>
                          <a:lnTo>
                            <a:pt x="16" y="96"/>
                          </a:lnTo>
                          <a:lnTo>
                            <a:pt x="13" y="89"/>
                          </a:lnTo>
                          <a:lnTo>
                            <a:pt x="12" y="85"/>
                          </a:lnTo>
                          <a:lnTo>
                            <a:pt x="8" y="80"/>
                          </a:lnTo>
                          <a:lnTo>
                            <a:pt x="4" y="77"/>
                          </a:lnTo>
                          <a:lnTo>
                            <a:pt x="0" y="73"/>
                          </a:lnTo>
                          <a:lnTo>
                            <a:pt x="0" y="69"/>
                          </a:lnTo>
                          <a:lnTo>
                            <a:pt x="0" y="65"/>
                          </a:lnTo>
                          <a:lnTo>
                            <a:pt x="0" y="62"/>
                          </a:lnTo>
                          <a:lnTo>
                            <a:pt x="0" y="58"/>
                          </a:lnTo>
                          <a:lnTo>
                            <a:pt x="2" y="54"/>
                          </a:lnTo>
                          <a:lnTo>
                            <a:pt x="6" y="50"/>
                          </a:lnTo>
                          <a:lnTo>
                            <a:pt x="10" y="46"/>
                          </a:lnTo>
                          <a:lnTo>
                            <a:pt x="14" y="43"/>
                          </a:lnTo>
                          <a:lnTo>
                            <a:pt x="19" y="40"/>
                          </a:lnTo>
                          <a:lnTo>
                            <a:pt x="25" y="36"/>
                          </a:lnTo>
                          <a:lnTo>
                            <a:pt x="30" y="32"/>
                          </a:lnTo>
                          <a:lnTo>
                            <a:pt x="34" y="28"/>
                          </a:lnTo>
                          <a:lnTo>
                            <a:pt x="37" y="26"/>
                          </a:lnTo>
                          <a:lnTo>
                            <a:pt x="41" y="22"/>
                          </a:lnTo>
                          <a:lnTo>
                            <a:pt x="45" y="18"/>
                          </a:lnTo>
                          <a:lnTo>
                            <a:pt x="49" y="15"/>
                          </a:lnTo>
                          <a:lnTo>
                            <a:pt x="53" y="11"/>
                          </a:lnTo>
                          <a:lnTo>
                            <a:pt x="58" y="9"/>
                          </a:lnTo>
                          <a:lnTo>
                            <a:pt x="63" y="7"/>
                          </a:lnTo>
                          <a:lnTo>
                            <a:pt x="70" y="6"/>
                          </a:lnTo>
                          <a:lnTo>
                            <a:pt x="77" y="5"/>
                          </a:lnTo>
                          <a:lnTo>
                            <a:pt x="83" y="6"/>
                          </a:lnTo>
                          <a:lnTo>
                            <a:pt x="87" y="6"/>
                          </a:lnTo>
                          <a:lnTo>
                            <a:pt x="93" y="6"/>
                          </a:lnTo>
                          <a:lnTo>
                            <a:pt x="98" y="6"/>
                          </a:lnTo>
                          <a:lnTo>
                            <a:pt x="102" y="5"/>
                          </a:lnTo>
                          <a:lnTo>
                            <a:pt x="106" y="4"/>
                          </a:lnTo>
                          <a:lnTo>
                            <a:pt x="109" y="2"/>
                          </a:lnTo>
                          <a:lnTo>
                            <a:pt x="110" y="0"/>
                          </a:lnTo>
                          <a:lnTo>
                            <a:pt x="116" y="1"/>
                          </a:lnTo>
                          <a:lnTo>
                            <a:pt x="122" y="3"/>
                          </a:lnTo>
                          <a:lnTo>
                            <a:pt x="128" y="5"/>
                          </a:lnTo>
                          <a:lnTo>
                            <a:pt x="133" y="8"/>
                          </a:lnTo>
                          <a:lnTo>
                            <a:pt x="138" y="11"/>
                          </a:lnTo>
                          <a:lnTo>
                            <a:pt x="141" y="15"/>
                          </a:lnTo>
                          <a:lnTo>
                            <a:pt x="146" y="23"/>
                          </a:lnTo>
                          <a:lnTo>
                            <a:pt x="142" y="23"/>
                          </a:lnTo>
                          <a:lnTo>
                            <a:pt x="138" y="23"/>
                          </a:lnTo>
                          <a:lnTo>
                            <a:pt x="134" y="23"/>
                          </a:lnTo>
                          <a:lnTo>
                            <a:pt x="131" y="23"/>
                          </a:lnTo>
                          <a:lnTo>
                            <a:pt x="127" y="23"/>
                          </a:lnTo>
                          <a:lnTo>
                            <a:pt x="124" y="23"/>
                          </a:lnTo>
                          <a:lnTo>
                            <a:pt x="119" y="23"/>
                          </a:lnTo>
                          <a:lnTo>
                            <a:pt x="112" y="24"/>
                          </a:lnTo>
                          <a:lnTo>
                            <a:pt x="107" y="25"/>
                          </a:lnTo>
                          <a:lnTo>
                            <a:pt x="101" y="27"/>
                          </a:lnTo>
                          <a:lnTo>
                            <a:pt x="97" y="28"/>
                          </a:lnTo>
                          <a:lnTo>
                            <a:pt x="93" y="30"/>
                          </a:lnTo>
                          <a:lnTo>
                            <a:pt x="89" y="32"/>
                          </a:lnTo>
                          <a:lnTo>
                            <a:pt x="84" y="34"/>
                          </a:lnTo>
                          <a:lnTo>
                            <a:pt x="77" y="38"/>
                          </a:lnTo>
                          <a:lnTo>
                            <a:pt x="69" y="43"/>
                          </a:lnTo>
                          <a:lnTo>
                            <a:pt x="62" y="46"/>
                          </a:lnTo>
                          <a:lnTo>
                            <a:pt x="57" y="50"/>
                          </a:lnTo>
                          <a:lnTo>
                            <a:pt x="52" y="55"/>
                          </a:lnTo>
                          <a:lnTo>
                            <a:pt x="46" y="60"/>
                          </a:lnTo>
                          <a:lnTo>
                            <a:pt x="42" y="64"/>
                          </a:lnTo>
                          <a:lnTo>
                            <a:pt x="39" y="69"/>
                          </a:lnTo>
                          <a:lnTo>
                            <a:pt x="38" y="75"/>
                          </a:lnTo>
                          <a:lnTo>
                            <a:pt x="37" y="81"/>
                          </a:lnTo>
                          <a:lnTo>
                            <a:pt x="37" y="85"/>
                          </a:lnTo>
                          <a:lnTo>
                            <a:pt x="37" y="92"/>
                          </a:lnTo>
                          <a:lnTo>
                            <a:pt x="37" y="97"/>
                          </a:lnTo>
                          <a:lnTo>
                            <a:pt x="34" y="98"/>
                          </a:lnTo>
                          <a:lnTo>
                            <a:pt x="31" y="100"/>
                          </a:lnTo>
                          <a:lnTo>
                            <a:pt x="27" y="102"/>
                          </a:lnTo>
                          <a:lnTo>
                            <a:pt x="21" y="105"/>
                          </a:lnTo>
                          <a:lnTo>
                            <a:pt x="17" y="107"/>
                          </a:lnTo>
                        </a:path>
                      </a:pathLst>
                    </a:custGeom>
                    <a:solidFill>
                      <a:srgbClr val="FFA02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441" name="Freeform 385">
                      <a:extLst>
                        <a:ext uri="{FF2B5EF4-FFF2-40B4-BE49-F238E27FC236}">
                          <a16:creationId xmlns:a16="http://schemas.microsoft.com/office/drawing/2014/main" id="{975587B2-F4A9-BDD9-AF6D-66EB595E107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132" y="1475"/>
                      <a:ext cx="24" cy="67"/>
                    </a:xfrm>
                    <a:custGeom>
                      <a:avLst/>
                      <a:gdLst>
                        <a:gd name="T0" fmla="*/ 15 w 24"/>
                        <a:gd name="T1" fmla="*/ 0 h 67"/>
                        <a:gd name="T2" fmla="*/ 13 w 24"/>
                        <a:gd name="T3" fmla="*/ 5 h 67"/>
                        <a:gd name="T4" fmla="*/ 13 w 24"/>
                        <a:gd name="T5" fmla="*/ 8 h 67"/>
                        <a:gd name="T6" fmla="*/ 10 w 24"/>
                        <a:gd name="T7" fmla="*/ 12 h 67"/>
                        <a:gd name="T8" fmla="*/ 9 w 24"/>
                        <a:gd name="T9" fmla="*/ 16 h 67"/>
                        <a:gd name="T10" fmla="*/ 6 w 24"/>
                        <a:gd name="T11" fmla="*/ 19 h 67"/>
                        <a:gd name="T12" fmla="*/ 5 w 24"/>
                        <a:gd name="T13" fmla="*/ 23 h 67"/>
                        <a:gd name="T14" fmla="*/ 3 w 24"/>
                        <a:gd name="T15" fmla="*/ 26 h 67"/>
                        <a:gd name="T16" fmla="*/ 2 w 24"/>
                        <a:gd name="T17" fmla="*/ 29 h 67"/>
                        <a:gd name="T18" fmla="*/ 0 w 24"/>
                        <a:gd name="T19" fmla="*/ 33 h 67"/>
                        <a:gd name="T20" fmla="*/ 0 w 24"/>
                        <a:gd name="T21" fmla="*/ 37 h 67"/>
                        <a:gd name="T22" fmla="*/ 0 w 24"/>
                        <a:gd name="T23" fmla="*/ 40 h 67"/>
                        <a:gd name="T24" fmla="*/ 1 w 24"/>
                        <a:gd name="T25" fmla="*/ 44 h 67"/>
                        <a:gd name="T26" fmla="*/ 2 w 24"/>
                        <a:gd name="T27" fmla="*/ 48 h 67"/>
                        <a:gd name="T28" fmla="*/ 2 w 24"/>
                        <a:gd name="T29" fmla="*/ 51 h 67"/>
                        <a:gd name="T30" fmla="*/ 2 w 24"/>
                        <a:gd name="T31" fmla="*/ 55 h 67"/>
                        <a:gd name="T32" fmla="*/ 1 w 24"/>
                        <a:gd name="T33" fmla="*/ 60 h 67"/>
                        <a:gd name="T34" fmla="*/ 1 w 24"/>
                        <a:gd name="T35" fmla="*/ 63 h 67"/>
                        <a:gd name="T36" fmla="*/ 2 w 24"/>
                        <a:gd name="T37" fmla="*/ 66 h 67"/>
                        <a:gd name="T38" fmla="*/ 8 w 24"/>
                        <a:gd name="T39" fmla="*/ 62 h 67"/>
                        <a:gd name="T40" fmla="*/ 13 w 24"/>
                        <a:gd name="T41" fmla="*/ 59 h 67"/>
                        <a:gd name="T42" fmla="*/ 17 w 24"/>
                        <a:gd name="T43" fmla="*/ 53 h 67"/>
                        <a:gd name="T44" fmla="*/ 17 w 24"/>
                        <a:gd name="T45" fmla="*/ 50 h 67"/>
                        <a:gd name="T46" fmla="*/ 17 w 24"/>
                        <a:gd name="T47" fmla="*/ 45 h 67"/>
                        <a:gd name="T48" fmla="*/ 17 w 24"/>
                        <a:gd name="T49" fmla="*/ 40 h 67"/>
                        <a:gd name="T50" fmla="*/ 16 w 24"/>
                        <a:gd name="T51" fmla="*/ 38 h 67"/>
                        <a:gd name="T52" fmla="*/ 16 w 24"/>
                        <a:gd name="T53" fmla="*/ 33 h 67"/>
                        <a:gd name="T54" fmla="*/ 17 w 24"/>
                        <a:gd name="T55" fmla="*/ 30 h 67"/>
                        <a:gd name="T56" fmla="*/ 18 w 24"/>
                        <a:gd name="T57" fmla="*/ 28 h 67"/>
                        <a:gd name="T58" fmla="*/ 20 w 24"/>
                        <a:gd name="T59" fmla="*/ 24 h 67"/>
                        <a:gd name="T60" fmla="*/ 21 w 24"/>
                        <a:gd name="T61" fmla="*/ 19 h 67"/>
                        <a:gd name="T62" fmla="*/ 22 w 24"/>
                        <a:gd name="T63" fmla="*/ 16 h 67"/>
                        <a:gd name="T64" fmla="*/ 23 w 24"/>
                        <a:gd name="T65" fmla="*/ 11 h 67"/>
                        <a:gd name="T66" fmla="*/ 23 w 24"/>
                        <a:gd name="T67" fmla="*/ 6 h 67"/>
                        <a:gd name="T68" fmla="*/ 21 w 24"/>
                        <a:gd name="T69" fmla="*/ 3 h 67"/>
                        <a:gd name="T70" fmla="*/ 18 w 24"/>
                        <a:gd name="T71" fmla="*/ 1 h 67"/>
                        <a:gd name="T72" fmla="*/ 15 w 24"/>
                        <a:gd name="T73" fmla="*/ 0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24" h="67">
                          <a:moveTo>
                            <a:pt x="15" y="0"/>
                          </a:moveTo>
                          <a:lnTo>
                            <a:pt x="13" y="5"/>
                          </a:lnTo>
                          <a:lnTo>
                            <a:pt x="13" y="8"/>
                          </a:lnTo>
                          <a:lnTo>
                            <a:pt x="10" y="12"/>
                          </a:lnTo>
                          <a:lnTo>
                            <a:pt x="9" y="16"/>
                          </a:lnTo>
                          <a:lnTo>
                            <a:pt x="6" y="19"/>
                          </a:lnTo>
                          <a:lnTo>
                            <a:pt x="5" y="23"/>
                          </a:lnTo>
                          <a:lnTo>
                            <a:pt x="3" y="26"/>
                          </a:lnTo>
                          <a:lnTo>
                            <a:pt x="2" y="29"/>
                          </a:lnTo>
                          <a:lnTo>
                            <a:pt x="0" y="33"/>
                          </a:lnTo>
                          <a:lnTo>
                            <a:pt x="0" y="37"/>
                          </a:lnTo>
                          <a:lnTo>
                            <a:pt x="0" y="40"/>
                          </a:lnTo>
                          <a:lnTo>
                            <a:pt x="1" y="44"/>
                          </a:lnTo>
                          <a:lnTo>
                            <a:pt x="2" y="48"/>
                          </a:lnTo>
                          <a:lnTo>
                            <a:pt x="2" y="51"/>
                          </a:lnTo>
                          <a:lnTo>
                            <a:pt x="2" y="55"/>
                          </a:lnTo>
                          <a:lnTo>
                            <a:pt x="1" y="60"/>
                          </a:lnTo>
                          <a:lnTo>
                            <a:pt x="1" y="63"/>
                          </a:lnTo>
                          <a:lnTo>
                            <a:pt x="2" y="66"/>
                          </a:lnTo>
                          <a:lnTo>
                            <a:pt x="8" y="62"/>
                          </a:lnTo>
                          <a:lnTo>
                            <a:pt x="13" y="59"/>
                          </a:lnTo>
                          <a:lnTo>
                            <a:pt x="17" y="53"/>
                          </a:lnTo>
                          <a:lnTo>
                            <a:pt x="17" y="50"/>
                          </a:lnTo>
                          <a:lnTo>
                            <a:pt x="17" y="45"/>
                          </a:lnTo>
                          <a:lnTo>
                            <a:pt x="17" y="40"/>
                          </a:lnTo>
                          <a:lnTo>
                            <a:pt x="16" y="38"/>
                          </a:lnTo>
                          <a:lnTo>
                            <a:pt x="16" y="33"/>
                          </a:lnTo>
                          <a:lnTo>
                            <a:pt x="17" y="30"/>
                          </a:lnTo>
                          <a:lnTo>
                            <a:pt x="18" y="28"/>
                          </a:lnTo>
                          <a:lnTo>
                            <a:pt x="20" y="24"/>
                          </a:lnTo>
                          <a:lnTo>
                            <a:pt x="21" y="19"/>
                          </a:lnTo>
                          <a:lnTo>
                            <a:pt x="22" y="16"/>
                          </a:lnTo>
                          <a:lnTo>
                            <a:pt x="23" y="11"/>
                          </a:lnTo>
                          <a:lnTo>
                            <a:pt x="23" y="6"/>
                          </a:lnTo>
                          <a:lnTo>
                            <a:pt x="21" y="3"/>
                          </a:lnTo>
                          <a:lnTo>
                            <a:pt x="18" y="1"/>
                          </a:lnTo>
                          <a:lnTo>
                            <a:pt x="15" y="0"/>
                          </a:lnTo>
                        </a:path>
                      </a:pathLst>
                    </a:custGeom>
                    <a:solidFill>
                      <a:srgbClr val="FFA02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442" name="Freeform 386">
                      <a:extLst>
                        <a:ext uri="{FF2B5EF4-FFF2-40B4-BE49-F238E27FC236}">
                          <a16:creationId xmlns:a16="http://schemas.microsoft.com/office/drawing/2014/main" id="{15712C97-0E9B-CD37-DFA6-1488D648BA0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116" y="1533"/>
                      <a:ext cx="91" cy="129"/>
                    </a:xfrm>
                    <a:custGeom>
                      <a:avLst/>
                      <a:gdLst>
                        <a:gd name="T0" fmla="*/ 21 w 91"/>
                        <a:gd name="T1" fmla="*/ 11 h 129"/>
                        <a:gd name="T2" fmla="*/ 12 w 91"/>
                        <a:gd name="T3" fmla="*/ 14 h 129"/>
                        <a:gd name="T4" fmla="*/ 6 w 91"/>
                        <a:gd name="T5" fmla="*/ 17 h 129"/>
                        <a:gd name="T6" fmla="*/ 1 w 91"/>
                        <a:gd name="T7" fmla="*/ 27 h 129"/>
                        <a:gd name="T8" fmla="*/ 0 w 91"/>
                        <a:gd name="T9" fmla="*/ 41 h 129"/>
                        <a:gd name="T10" fmla="*/ 1 w 91"/>
                        <a:gd name="T11" fmla="*/ 56 h 129"/>
                        <a:gd name="T12" fmla="*/ 4 w 91"/>
                        <a:gd name="T13" fmla="*/ 69 h 129"/>
                        <a:gd name="T14" fmla="*/ 9 w 91"/>
                        <a:gd name="T15" fmla="*/ 78 h 129"/>
                        <a:gd name="T16" fmla="*/ 15 w 91"/>
                        <a:gd name="T17" fmla="*/ 84 h 129"/>
                        <a:gd name="T18" fmla="*/ 21 w 91"/>
                        <a:gd name="T19" fmla="*/ 91 h 129"/>
                        <a:gd name="T20" fmla="*/ 28 w 91"/>
                        <a:gd name="T21" fmla="*/ 98 h 129"/>
                        <a:gd name="T22" fmla="*/ 30 w 91"/>
                        <a:gd name="T23" fmla="*/ 102 h 129"/>
                        <a:gd name="T24" fmla="*/ 37 w 91"/>
                        <a:gd name="T25" fmla="*/ 109 h 129"/>
                        <a:gd name="T26" fmla="*/ 43 w 91"/>
                        <a:gd name="T27" fmla="*/ 117 h 129"/>
                        <a:gd name="T28" fmla="*/ 43 w 91"/>
                        <a:gd name="T29" fmla="*/ 121 h 129"/>
                        <a:gd name="T30" fmla="*/ 39 w 91"/>
                        <a:gd name="T31" fmla="*/ 125 h 129"/>
                        <a:gd name="T32" fmla="*/ 53 w 91"/>
                        <a:gd name="T33" fmla="*/ 128 h 129"/>
                        <a:gd name="T34" fmla="*/ 61 w 91"/>
                        <a:gd name="T35" fmla="*/ 128 h 129"/>
                        <a:gd name="T36" fmla="*/ 68 w 91"/>
                        <a:gd name="T37" fmla="*/ 128 h 129"/>
                        <a:gd name="T38" fmla="*/ 75 w 91"/>
                        <a:gd name="T39" fmla="*/ 127 h 129"/>
                        <a:gd name="T40" fmla="*/ 82 w 91"/>
                        <a:gd name="T41" fmla="*/ 124 h 129"/>
                        <a:gd name="T42" fmla="*/ 90 w 91"/>
                        <a:gd name="T43" fmla="*/ 121 h 129"/>
                        <a:gd name="T44" fmla="*/ 81 w 91"/>
                        <a:gd name="T45" fmla="*/ 121 h 129"/>
                        <a:gd name="T46" fmla="*/ 71 w 91"/>
                        <a:gd name="T47" fmla="*/ 118 h 129"/>
                        <a:gd name="T48" fmla="*/ 63 w 91"/>
                        <a:gd name="T49" fmla="*/ 115 h 129"/>
                        <a:gd name="T50" fmla="*/ 55 w 91"/>
                        <a:gd name="T51" fmla="*/ 109 h 129"/>
                        <a:gd name="T52" fmla="*/ 48 w 91"/>
                        <a:gd name="T53" fmla="*/ 104 h 129"/>
                        <a:gd name="T54" fmla="*/ 41 w 91"/>
                        <a:gd name="T55" fmla="*/ 99 h 129"/>
                        <a:gd name="T56" fmla="*/ 37 w 91"/>
                        <a:gd name="T57" fmla="*/ 94 h 129"/>
                        <a:gd name="T58" fmla="*/ 32 w 91"/>
                        <a:gd name="T59" fmla="*/ 89 h 129"/>
                        <a:gd name="T60" fmla="*/ 29 w 91"/>
                        <a:gd name="T61" fmla="*/ 81 h 129"/>
                        <a:gd name="T62" fmla="*/ 27 w 91"/>
                        <a:gd name="T63" fmla="*/ 74 h 129"/>
                        <a:gd name="T64" fmla="*/ 25 w 91"/>
                        <a:gd name="T65" fmla="*/ 66 h 129"/>
                        <a:gd name="T66" fmla="*/ 24 w 91"/>
                        <a:gd name="T67" fmla="*/ 58 h 129"/>
                        <a:gd name="T68" fmla="*/ 25 w 91"/>
                        <a:gd name="T69" fmla="*/ 49 h 129"/>
                        <a:gd name="T70" fmla="*/ 25 w 91"/>
                        <a:gd name="T71" fmla="*/ 38 h 129"/>
                        <a:gd name="T72" fmla="*/ 25 w 91"/>
                        <a:gd name="T73" fmla="*/ 29 h 129"/>
                        <a:gd name="T74" fmla="*/ 26 w 91"/>
                        <a:gd name="T75" fmla="*/ 21 h 129"/>
                        <a:gd name="T76" fmla="*/ 31 w 91"/>
                        <a:gd name="T77" fmla="*/ 7 h 129"/>
                        <a:gd name="T78" fmla="*/ 30 w 91"/>
                        <a:gd name="T79" fmla="*/ 5 h 1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</a:cxnLst>
                      <a:rect l="0" t="0" r="r" b="b"/>
                      <a:pathLst>
                        <a:path w="91" h="129">
                          <a:moveTo>
                            <a:pt x="25" y="9"/>
                          </a:moveTo>
                          <a:lnTo>
                            <a:pt x="21" y="11"/>
                          </a:lnTo>
                          <a:lnTo>
                            <a:pt x="18" y="13"/>
                          </a:lnTo>
                          <a:lnTo>
                            <a:pt x="12" y="14"/>
                          </a:lnTo>
                          <a:lnTo>
                            <a:pt x="8" y="15"/>
                          </a:lnTo>
                          <a:lnTo>
                            <a:pt x="6" y="17"/>
                          </a:lnTo>
                          <a:lnTo>
                            <a:pt x="3" y="21"/>
                          </a:lnTo>
                          <a:lnTo>
                            <a:pt x="1" y="27"/>
                          </a:lnTo>
                          <a:lnTo>
                            <a:pt x="1" y="32"/>
                          </a:lnTo>
                          <a:lnTo>
                            <a:pt x="0" y="41"/>
                          </a:lnTo>
                          <a:lnTo>
                            <a:pt x="1" y="49"/>
                          </a:lnTo>
                          <a:lnTo>
                            <a:pt x="1" y="56"/>
                          </a:lnTo>
                          <a:lnTo>
                            <a:pt x="2" y="62"/>
                          </a:lnTo>
                          <a:lnTo>
                            <a:pt x="4" y="69"/>
                          </a:lnTo>
                          <a:lnTo>
                            <a:pt x="8" y="75"/>
                          </a:lnTo>
                          <a:lnTo>
                            <a:pt x="9" y="78"/>
                          </a:lnTo>
                          <a:lnTo>
                            <a:pt x="11" y="81"/>
                          </a:lnTo>
                          <a:lnTo>
                            <a:pt x="15" y="84"/>
                          </a:lnTo>
                          <a:lnTo>
                            <a:pt x="18" y="88"/>
                          </a:lnTo>
                          <a:lnTo>
                            <a:pt x="21" y="91"/>
                          </a:lnTo>
                          <a:lnTo>
                            <a:pt x="24" y="95"/>
                          </a:lnTo>
                          <a:lnTo>
                            <a:pt x="28" y="98"/>
                          </a:lnTo>
                          <a:lnTo>
                            <a:pt x="26" y="99"/>
                          </a:lnTo>
                          <a:lnTo>
                            <a:pt x="30" y="102"/>
                          </a:lnTo>
                          <a:lnTo>
                            <a:pt x="34" y="106"/>
                          </a:lnTo>
                          <a:lnTo>
                            <a:pt x="37" y="109"/>
                          </a:lnTo>
                          <a:lnTo>
                            <a:pt x="40" y="114"/>
                          </a:lnTo>
                          <a:lnTo>
                            <a:pt x="43" y="117"/>
                          </a:lnTo>
                          <a:lnTo>
                            <a:pt x="47" y="120"/>
                          </a:lnTo>
                          <a:lnTo>
                            <a:pt x="43" y="121"/>
                          </a:lnTo>
                          <a:lnTo>
                            <a:pt x="52" y="123"/>
                          </a:lnTo>
                          <a:lnTo>
                            <a:pt x="39" y="125"/>
                          </a:lnTo>
                          <a:lnTo>
                            <a:pt x="49" y="127"/>
                          </a:lnTo>
                          <a:lnTo>
                            <a:pt x="53" y="128"/>
                          </a:lnTo>
                          <a:lnTo>
                            <a:pt x="57" y="128"/>
                          </a:lnTo>
                          <a:lnTo>
                            <a:pt x="61" y="128"/>
                          </a:lnTo>
                          <a:lnTo>
                            <a:pt x="65" y="128"/>
                          </a:lnTo>
                          <a:lnTo>
                            <a:pt x="68" y="128"/>
                          </a:lnTo>
                          <a:lnTo>
                            <a:pt x="72" y="127"/>
                          </a:lnTo>
                          <a:lnTo>
                            <a:pt x="75" y="127"/>
                          </a:lnTo>
                          <a:lnTo>
                            <a:pt x="79" y="126"/>
                          </a:lnTo>
                          <a:lnTo>
                            <a:pt x="82" y="124"/>
                          </a:lnTo>
                          <a:lnTo>
                            <a:pt x="85" y="123"/>
                          </a:lnTo>
                          <a:lnTo>
                            <a:pt x="90" y="121"/>
                          </a:lnTo>
                          <a:lnTo>
                            <a:pt x="84" y="121"/>
                          </a:lnTo>
                          <a:lnTo>
                            <a:pt x="81" y="121"/>
                          </a:lnTo>
                          <a:lnTo>
                            <a:pt x="76" y="120"/>
                          </a:lnTo>
                          <a:lnTo>
                            <a:pt x="71" y="118"/>
                          </a:lnTo>
                          <a:lnTo>
                            <a:pt x="67" y="117"/>
                          </a:lnTo>
                          <a:lnTo>
                            <a:pt x="63" y="115"/>
                          </a:lnTo>
                          <a:lnTo>
                            <a:pt x="59" y="112"/>
                          </a:lnTo>
                          <a:lnTo>
                            <a:pt x="55" y="109"/>
                          </a:lnTo>
                          <a:lnTo>
                            <a:pt x="51" y="107"/>
                          </a:lnTo>
                          <a:lnTo>
                            <a:pt x="48" y="104"/>
                          </a:lnTo>
                          <a:lnTo>
                            <a:pt x="45" y="101"/>
                          </a:lnTo>
                          <a:lnTo>
                            <a:pt x="41" y="99"/>
                          </a:lnTo>
                          <a:lnTo>
                            <a:pt x="38" y="97"/>
                          </a:lnTo>
                          <a:lnTo>
                            <a:pt x="37" y="94"/>
                          </a:lnTo>
                          <a:lnTo>
                            <a:pt x="34" y="92"/>
                          </a:lnTo>
                          <a:lnTo>
                            <a:pt x="32" y="89"/>
                          </a:lnTo>
                          <a:lnTo>
                            <a:pt x="31" y="85"/>
                          </a:lnTo>
                          <a:lnTo>
                            <a:pt x="29" y="81"/>
                          </a:lnTo>
                          <a:lnTo>
                            <a:pt x="27" y="77"/>
                          </a:lnTo>
                          <a:lnTo>
                            <a:pt x="27" y="74"/>
                          </a:lnTo>
                          <a:lnTo>
                            <a:pt x="25" y="70"/>
                          </a:lnTo>
                          <a:lnTo>
                            <a:pt x="25" y="66"/>
                          </a:lnTo>
                          <a:lnTo>
                            <a:pt x="24" y="62"/>
                          </a:lnTo>
                          <a:lnTo>
                            <a:pt x="24" y="58"/>
                          </a:lnTo>
                          <a:lnTo>
                            <a:pt x="24" y="53"/>
                          </a:lnTo>
                          <a:lnTo>
                            <a:pt x="25" y="49"/>
                          </a:lnTo>
                          <a:lnTo>
                            <a:pt x="25" y="43"/>
                          </a:lnTo>
                          <a:lnTo>
                            <a:pt x="25" y="38"/>
                          </a:lnTo>
                          <a:lnTo>
                            <a:pt x="25" y="34"/>
                          </a:lnTo>
                          <a:lnTo>
                            <a:pt x="25" y="29"/>
                          </a:lnTo>
                          <a:lnTo>
                            <a:pt x="24" y="24"/>
                          </a:lnTo>
                          <a:lnTo>
                            <a:pt x="26" y="21"/>
                          </a:lnTo>
                          <a:lnTo>
                            <a:pt x="25" y="16"/>
                          </a:lnTo>
                          <a:lnTo>
                            <a:pt x="31" y="7"/>
                          </a:lnTo>
                          <a:lnTo>
                            <a:pt x="35" y="0"/>
                          </a:lnTo>
                          <a:lnTo>
                            <a:pt x="30" y="5"/>
                          </a:lnTo>
                          <a:lnTo>
                            <a:pt x="25" y="9"/>
                          </a:lnTo>
                        </a:path>
                      </a:pathLst>
                    </a:custGeom>
                    <a:solidFill>
                      <a:srgbClr val="FFA02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443" name="Freeform 387">
                      <a:extLst>
                        <a:ext uri="{FF2B5EF4-FFF2-40B4-BE49-F238E27FC236}">
                          <a16:creationId xmlns:a16="http://schemas.microsoft.com/office/drawing/2014/main" id="{A64FC4EF-4B7B-11F2-B679-0AC9674C123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49" y="1458"/>
                      <a:ext cx="99" cy="103"/>
                    </a:xfrm>
                    <a:custGeom>
                      <a:avLst/>
                      <a:gdLst>
                        <a:gd name="T0" fmla="*/ 88 w 99"/>
                        <a:gd name="T1" fmla="*/ 17 h 103"/>
                        <a:gd name="T2" fmla="*/ 81 w 99"/>
                        <a:gd name="T3" fmla="*/ 16 h 103"/>
                        <a:gd name="T4" fmla="*/ 74 w 99"/>
                        <a:gd name="T5" fmla="*/ 15 h 103"/>
                        <a:gd name="T6" fmla="*/ 67 w 99"/>
                        <a:gd name="T7" fmla="*/ 13 h 103"/>
                        <a:gd name="T8" fmla="*/ 60 w 99"/>
                        <a:gd name="T9" fmla="*/ 11 h 103"/>
                        <a:gd name="T10" fmla="*/ 55 w 99"/>
                        <a:gd name="T11" fmla="*/ 9 h 103"/>
                        <a:gd name="T12" fmla="*/ 49 w 99"/>
                        <a:gd name="T13" fmla="*/ 8 h 103"/>
                        <a:gd name="T14" fmla="*/ 44 w 99"/>
                        <a:gd name="T15" fmla="*/ 6 h 103"/>
                        <a:gd name="T16" fmla="*/ 39 w 99"/>
                        <a:gd name="T17" fmla="*/ 4 h 103"/>
                        <a:gd name="T18" fmla="*/ 31 w 99"/>
                        <a:gd name="T19" fmla="*/ 2 h 103"/>
                        <a:gd name="T20" fmla="*/ 26 w 99"/>
                        <a:gd name="T21" fmla="*/ 1 h 103"/>
                        <a:gd name="T22" fmla="*/ 22 w 99"/>
                        <a:gd name="T23" fmla="*/ 0 h 103"/>
                        <a:gd name="T24" fmla="*/ 18 w 99"/>
                        <a:gd name="T25" fmla="*/ 1 h 103"/>
                        <a:gd name="T26" fmla="*/ 13 w 99"/>
                        <a:gd name="T27" fmla="*/ 3 h 103"/>
                        <a:gd name="T28" fmla="*/ 9 w 99"/>
                        <a:gd name="T29" fmla="*/ 7 h 103"/>
                        <a:gd name="T30" fmla="*/ 7 w 99"/>
                        <a:gd name="T31" fmla="*/ 10 h 103"/>
                        <a:gd name="T32" fmla="*/ 4 w 99"/>
                        <a:gd name="T33" fmla="*/ 16 h 103"/>
                        <a:gd name="T34" fmla="*/ 1 w 99"/>
                        <a:gd name="T35" fmla="*/ 21 h 103"/>
                        <a:gd name="T36" fmla="*/ 0 w 99"/>
                        <a:gd name="T37" fmla="*/ 28 h 103"/>
                        <a:gd name="T38" fmla="*/ 0 w 99"/>
                        <a:gd name="T39" fmla="*/ 36 h 103"/>
                        <a:gd name="T40" fmla="*/ 0 w 99"/>
                        <a:gd name="T41" fmla="*/ 43 h 103"/>
                        <a:gd name="T42" fmla="*/ 0 w 99"/>
                        <a:gd name="T43" fmla="*/ 50 h 103"/>
                        <a:gd name="T44" fmla="*/ 1 w 99"/>
                        <a:gd name="T45" fmla="*/ 58 h 103"/>
                        <a:gd name="T46" fmla="*/ 2 w 99"/>
                        <a:gd name="T47" fmla="*/ 65 h 103"/>
                        <a:gd name="T48" fmla="*/ 4 w 99"/>
                        <a:gd name="T49" fmla="*/ 72 h 103"/>
                        <a:gd name="T50" fmla="*/ 6 w 99"/>
                        <a:gd name="T51" fmla="*/ 77 h 103"/>
                        <a:gd name="T52" fmla="*/ 8 w 99"/>
                        <a:gd name="T53" fmla="*/ 80 h 103"/>
                        <a:gd name="T54" fmla="*/ 9 w 99"/>
                        <a:gd name="T55" fmla="*/ 85 h 103"/>
                        <a:gd name="T56" fmla="*/ 11 w 99"/>
                        <a:gd name="T57" fmla="*/ 89 h 103"/>
                        <a:gd name="T58" fmla="*/ 15 w 99"/>
                        <a:gd name="T59" fmla="*/ 93 h 103"/>
                        <a:gd name="T60" fmla="*/ 18 w 99"/>
                        <a:gd name="T61" fmla="*/ 95 h 103"/>
                        <a:gd name="T62" fmla="*/ 22 w 99"/>
                        <a:gd name="T63" fmla="*/ 98 h 103"/>
                        <a:gd name="T64" fmla="*/ 25 w 99"/>
                        <a:gd name="T65" fmla="*/ 100 h 103"/>
                        <a:gd name="T66" fmla="*/ 29 w 99"/>
                        <a:gd name="T67" fmla="*/ 101 h 103"/>
                        <a:gd name="T68" fmla="*/ 33 w 99"/>
                        <a:gd name="T69" fmla="*/ 102 h 103"/>
                        <a:gd name="T70" fmla="*/ 38 w 99"/>
                        <a:gd name="T71" fmla="*/ 102 h 103"/>
                        <a:gd name="T72" fmla="*/ 42 w 99"/>
                        <a:gd name="T73" fmla="*/ 102 h 103"/>
                        <a:gd name="T74" fmla="*/ 47 w 99"/>
                        <a:gd name="T75" fmla="*/ 100 h 103"/>
                        <a:gd name="T76" fmla="*/ 51 w 99"/>
                        <a:gd name="T77" fmla="*/ 98 h 103"/>
                        <a:gd name="T78" fmla="*/ 56 w 99"/>
                        <a:gd name="T79" fmla="*/ 96 h 103"/>
                        <a:gd name="T80" fmla="*/ 59 w 99"/>
                        <a:gd name="T81" fmla="*/ 94 h 103"/>
                        <a:gd name="T82" fmla="*/ 63 w 99"/>
                        <a:gd name="T83" fmla="*/ 91 h 103"/>
                        <a:gd name="T84" fmla="*/ 69 w 99"/>
                        <a:gd name="T85" fmla="*/ 87 h 103"/>
                        <a:gd name="T86" fmla="*/ 73 w 99"/>
                        <a:gd name="T87" fmla="*/ 85 h 103"/>
                        <a:gd name="T88" fmla="*/ 76 w 99"/>
                        <a:gd name="T89" fmla="*/ 84 h 103"/>
                        <a:gd name="T90" fmla="*/ 82 w 99"/>
                        <a:gd name="T91" fmla="*/ 84 h 103"/>
                        <a:gd name="T92" fmla="*/ 83 w 99"/>
                        <a:gd name="T93" fmla="*/ 80 h 103"/>
                        <a:gd name="T94" fmla="*/ 82 w 99"/>
                        <a:gd name="T95" fmla="*/ 74 h 103"/>
                        <a:gd name="T96" fmla="*/ 82 w 99"/>
                        <a:gd name="T97" fmla="*/ 69 h 103"/>
                        <a:gd name="T98" fmla="*/ 82 w 99"/>
                        <a:gd name="T99" fmla="*/ 65 h 103"/>
                        <a:gd name="T100" fmla="*/ 81 w 99"/>
                        <a:gd name="T101" fmla="*/ 60 h 103"/>
                        <a:gd name="T102" fmla="*/ 80 w 99"/>
                        <a:gd name="T103" fmla="*/ 52 h 103"/>
                        <a:gd name="T104" fmla="*/ 80 w 99"/>
                        <a:gd name="T105" fmla="*/ 47 h 103"/>
                        <a:gd name="T106" fmla="*/ 83 w 99"/>
                        <a:gd name="T107" fmla="*/ 43 h 103"/>
                        <a:gd name="T108" fmla="*/ 85 w 99"/>
                        <a:gd name="T109" fmla="*/ 39 h 103"/>
                        <a:gd name="T110" fmla="*/ 88 w 99"/>
                        <a:gd name="T111" fmla="*/ 35 h 103"/>
                        <a:gd name="T112" fmla="*/ 90 w 99"/>
                        <a:gd name="T113" fmla="*/ 31 h 103"/>
                        <a:gd name="T114" fmla="*/ 92 w 99"/>
                        <a:gd name="T115" fmla="*/ 28 h 103"/>
                        <a:gd name="T116" fmla="*/ 95 w 99"/>
                        <a:gd name="T117" fmla="*/ 25 h 103"/>
                        <a:gd name="T118" fmla="*/ 98 w 99"/>
                        <a:gd name="T119" fmla="*/ 18 h 103"/>
                        <a:gd name="T120" fmla="*/ 91 w 99"/>
                        <a:gd name="T121" fmla="*/ 17 h 103"/>
                        <a:gd name="T122" fmla="*/ 88 w 99"/>
                        <a:gd name="T123" fmla="*/ 17 h 10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</a:cxnLst>
                      <a:rect l="0" t="0" r="r" b="b"/>
                      <a:pathLst>
                        <a:path w="99" h="103">
                          <a:moveTo>
                            <a:pt x="88" y="17"/>
                          </a:moveTo>
                          <a:lnTo>
                            <a:pt x="81" y="16"/>
                          </a:lnTo>
                          <a:lnTo>
                            <a:pt x="74" y="15"/>
                          </a:lnTo>
                          <a:lnTo>
                            <a:pt x="67" y="13"/>
                          </a:lnTo>
                          <a:lnTo>
                            <a:pt x="60" y="11"/>
                          </a:lnTo>
                          <a:lnTo>
                            <a:pt x="55" y="9"/>
                          </a:lnTo>
                          <a:lnTo>
                            <a:pt x="49" y="8"/>
                          </a:lnTo>
                          <a:lnTo>
                            <a:pt x="44" y="6"/>
                          </a:lnTo>
                          <a:lnTo>
                            <a:pt x="39" y="4"/>
                          </a:lnTo>
                          <a:lnTo>
                            <a:pt x="31" y="2"/>
                          </a:lnTo>
                          <a:lnTo>
                            <a:pt x="26" y="1"/>
                          </a:lnTo>
                          <a:lnTo>
                            <a:pt x="22" y="0"/>
                          </a:lnTo>
                          <a:lnTo>
                            <a:pt x="18" y="1"/>
                          </a:lnTo>
                          <a:lnTo>
                            <a:pt x="13" y="3"/>
                          </a:lnTo>
                          <a:lnTo>
                            <a:pt x="9" y="7"/>
                          </a:lnTo>
                          <a:lnTo>
                            <a:pt x="7" y="10"/>
                          </a:lnTo>
                          <a:lnTo>
                            <a:pt x="4" y="16"/>
                          </a:lnTo>
                          <a:lnTo>
                            <a:pt x="1" y="21"/>
                          </a:lnTo>
                          <a:lnTo>
                            <a:pt x="0" y="28"/>
                          </a:lnTo>
                          <a:lnTo>
                            <a:pt x="0" y="36"/>
                          </a:lnTo>
                          <a:lnTo>
                            <a:pt x="0" y="43"/>
                          </a:lnTo>
                          <a:lnTo>
                            <a:pt x="0" y="50"/>
                          </a:lnTo>
                          <a:lnTo>
                            <a:pt x="1" y="58"/>
                          </a:lnTo>
                          <a:lnTo>
                            <a:pt x="2" y="65"/>
                          </a:lnTo>
                          <a:lnTo>
                            <a:pt x="4" y="72"/>
                          </a:lnTo>
                          <a:lnTo>
                            <a:pt x="6" y="77"/>
                          </a:lnTo>
                          <a:lnTo>
                            <a:pt x="8" y="80"/>
                          </a:lnTo>
                          <a:lnTo>
                            <a:pt x="9" y="85"/>
                          </a:lnTo>
                          <a:lnTo>
                            <a:pt x="11" y="89"/>
                          </a:lnTo>
                          <a:lnTo>
                            <a:pt x="15" y="93"/>
                          </a:lnTo>
                          <a:lnTo>
                            <a:pt x="18" y="95"/>
                          </a:lnTo>
                          <a:lnTo>
                            <a:pt x="22" y="98"/>
                          </a:lnTo>
                          <a:lnTo>
                            <a:pt x="25" y="100"/>
                          </a:lnTo>
                          <a:lnTo>
                            <a:pt x="29" y="101"/>
                          </a:lnTo>
                          <a:lnTo>
                            <a:pt x="33" y="102"/>
                          </a:lnTo>
                          <a:lnTo>
                            <a:pt x="38" y="102"/>
                          </a:lnTo>
                          <a:lnTo>
                            <a:pt x="42" y="102"/>
                          </a:lnTo>
                          <a:lnTo>
                            <a:pt x="47" y="100"/>
                          </a:lnTo>
                          <a:lnTo>
                            <a:pt x="51" y="98"/>
                          </a:lnTo>
                          <a:lnTo>
                            <a:pt x="56" y="96"/>
                          </a:lnTo>
                          <a:lnTo>
                            <a:pt x="59" y="94"/>
                          </a:lnTo>
                          <a:lnTo>
                            <a:pt x="63" y="91"/>
                          </a:lnTo>
                          <a:lnTo>
                            <a:pt x="69" y="87"/>
                          </a:lnTo>
                          <a:lnTo>
                            <a:pt x="73" y="85"/>
                          </a:lnTo>
                          <a:lnTo>
                            <a:pt x="76" y="84"/>
                          </a:lnTo>
                          <a:lnTo>
                            <a:pt x="82" y="84"/>
                          </a:lnTo>
                          <a:lnTo>
                            <a:pt x="83" y="80"/>
                          </a:lnTo>
                          <a:lnTo>
                            <a:pt x="82" y="74"/>
                          </a:lnTo>
                          <a:lnTo>
                            <a:pt x="82" y="69"/>
                          </a:lnTo>
                          <a:lnTo>
                            <a:pt x="82" y="65"/>
                          </a:lnTo>
                          <a:lnTo>
                            <a:pt x="81" y="60"/>
                          </a:lnTo>
                          <a:lnTo>
                            <a:pt x="80" y="52"/>
                          </a:lnTo>
                          <a:lnTo>
                            <a:pt x="80" y="47"/>
                          </a:lnTo>
                          <a:lnTo>
                            <a:pt x="83" y="43"/>
                          </a:lnTo>
                          <a:lnTo>
                            <a:pt x="85" y="39"/>
                          </a:lnTo>
                          <a:lnTo>
                            <a:pt x="88" y="35"/>
                          </a:lnTo>
                          <a:lnTo>
                            <a:pt x="90" y="31"/>
                          </a:lnTo>
                          <a:lnTo>
                            <a:pt x="92" y="28"/>
                          </a:lnTo>
                          <a:lnTo>
                            <a:pt x="95" y="25"/>
                          </a:lnTo>
                          <a:lnTo>
                            <a:pt x="98" y="18"/>
                          </a:lnTo>
                          <a:lnTo>
                            <a:pt x="91" y="17"/>
                          </a:lnTo>
                          <a:lnTo>
                            <a:pt x="88" y="17"/>
                          </a:lnTo>
                        </a:path>
                      </a:pathLst>
                    </a:custGeom>
                    <a:solidFill>
                      <a:srgbClr val="FFC02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444" name="Freeform 388">
                      <a:extLst>
                        <a:ext uri="{FF2B5EF4-FFF2-40B4-BE49-F238E27FC236}">
                          <a16:creationId xmlns:a16="http://schemas.microsoft.com/office/drawing/2014/main" id="{877710DA-C886-C61F-A782-1563E874EBE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57" y="1458"/>
                      <a:ext cx="91" cy="24"/>
                    </a:xfrm>
                    <a:custGeom>
                      <a:avLst/>
                      <a:gdLst>
                        <a:gd name="T0" fmla="*/ 0 w 91"/>
                        <a:gd name="T1" fmla="*/ 8 h 24"/>
                        <a:gd name="T2" fmla="*/ 9 w 91"/>
                        <a:gd name="T3" fmla="*/ 9 h 24"/>
                        <a:gd name="T4" fmla="*/ 16 w 91"/>
                        <a:gd name="T5" fmla="*/ 10 h 24"/>
                        <a:gd name="T6" fmla="*/ 23 w 91"/>
                        <a:gd name="T7" fmla="*/ 12 h 24"/>
                        <a:gd name="T8" fmla="*/ 33 w 91"/>
                        <a:gd name="T9" fmla="*/ 14 h 24"/>
                        <a:gd name="T10" fmla="*/ 44 w 91"/>
                        <a:gd name="T11" fmla="*/ 17 h 24"/>
                        <a:gd name="T12" fmla="*/ 54 w 91"/>
                        <a:gd name="T13" fmla="*/ 20 h 24"/>
                        <a:gd name="T14" fmla="*/ 62 w 91"/>
                        <a:gd name="T15" fmla="*/ 21 h 24"/>
                        <a:gd name="T16" fmla="*/ 69 w 91"/>
                        <a:gd name="T17" fmla="*/ 22 h 24"/>
                        <a:gd name="T18" fmla="*/ 77 w 91"/>
                        <a:gd name="T19" fmla="*/ 23 h 24"/>
                        <a:gd name="T20" fmla="*/ 82 w 91"/>
                        <a:gd name="T21" fmla="*/ 23 h 24"/>
                        <a:gd name="T22" fmla="*/ 85 w 91"/>
                        <a:gd name="T23" fmla="*/ 22 h 24"/>
                        <a:gd name="T24" fmla="*/ 87 w 91"/>
                        <a:gd name="T25" fmla="*/ 19 h 24"/>
                        <a:gd name="T26" fmla="*/ 90 w 91"/>
                        <a:gd name="T27" fmla="*/ 14 h 24"/>
                        <a:gd name="T28" fmla="*/ 84 w 91"/>
                        <a:gd name="T29" fmla="*/ 14 h 24"/>
                        <a:gd name="T30" fmla="*/ 80 w 91"/>
                        <a:gd name="T31" fmla="*/ 14 h 24"/>
                        <a:gd name="T32" fmla="*/ 73 w 91"/>
                        <a:gd name="T33" fmla="*/ 13 h 24"/>
                        <a:gd name="T34" fmla="*/ 66 w 91"/>
                        <a:gd name="T35" fmla="*/ 13 h 24"/>
                        <a:gd name="T36" fmla="*/ 60 w 91"/>
                        <a:gd name="T37" fmla="*/ 11 h 24"/>
                        <a:gd name="T38" fmla="*/ 53 w 91"/>
                        <a:gd name="T39" fmla="*/ 10 h 24"/>
                        <a:gd name="T40" fmla="*/ 45 w 91"/>
                        <a:gd name="T41" fmla="*/ 7 h 24"/>
                        <a:gd name="T42" fmla="*/ 37 w 91"/>
                        <a:gd name="T43" fmla="*/ 5 h 24"/>
                        <a:gd name="T44" fmla="*/ 30 w 91"/>
                        <a:gd name="T45" fmla="*/ 3 h 24"/>
                        <a:gd name="T46" fmla="*/ 23 w 91"/>
                        <a:gd name="T47" fmla="*/ 1 h 24"/>
                        <a:gd name="T48" fmla="*/ 19 w 91"/>
                        <a:gd name="T49" fmla="*/ 0 h 24"/>
                        <a:gd name="T50" fmla="*/ 15 w 91"/>
                        <a:gd name="T51" fmla="*/ 0 h 24"/>
                        <a:gd name="T52" fmla="*/ 12 w 91"/>
                        <a:gd name="T53" fmla="*/ 0 h 24"/>
                        <a:gd name="T54" fmla="*/ 10 w 91"/>
                        <a:gd name="T55" fmla="*/ 0 h 24"/>
                        <a:gd name="T56" fmla="*/ 8 w 91"/>
                        <a:gd name="T57" fmla="*/ 2 h 24"/>
                        <a:gd name="T58" fmla="*/ 5 w 91"/>
                        <a:gd name="T59" fmla="*/ 3 h 24"/>
                        <a:gd name="T60" fmla="*/ 3 w 91"/>
                        <a:gd name="T61" fmla="*/ 6 h 24"/>
                        <a:gd name="T62" fmla="*/ 0 w 91"/>
                        <a:gd name="T63" fmla="*/ 8 h 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</a:cxnLst>
                      <a:rect l="0" t="0" r="r" b="b"/>
                      <a:pathLst>
                        <a:path w="91" h="24">
                          <a:moveTo>
                            <a:pt x="0" y="8"/>
                          </a:moveTo>
                          <a:lnTo>
                            <a:pt x="9" y="9"/>
                          </a:lnTo>
                          <a:lnTo>
                            <a:pt x="16" y="10"/>
                          </a:lnTo>
                          <a:lnTo>
                            <a:pt x="23" y="12"/>
                          </a:lnTo>
                          <a:lnTo>
                            <a:pt x="33" y="14"/>
                          </a:lnTo>
                          <a:lnTo>
                            <a:pt x="44" y="17"/>
                          </a:lnTo>
                          <a:lnTo>
                            <a:pt x="54" y="20"/>
                          </a:lnTo>
                          <a:lnTo>
                            <a:pt x="62" y="21"/>
                          </a:lnTo>
                          <a:lnTo>
                            <a:pt x="69" y="22"/>
                          </a:lnTo>
                          <a:lnTo>
                            <a:pt x="77" y="23"/>
                          </a:lnTo>
                          <a:lnTo>
                            <a:pt x="82" y="23"/>
                          </a:lnTo>
                          <a:lnTo>
                            <a:pt x="85" y="22"/>
                          </a:lnTo>
                          <a:lnTo>
                            <a:pt x="87" y="19"/>
                          </a:lnTo>
                          <a:lnTo>
                            <a:pt x="90" y="14"/>
                          </a:lnTo>
                          <a:lnTo>
                            <a:pt x="84" y="14"/>
                          </a:lnTo>
                          <a:lnTo>
                            <a:pt x="80" y="14"/>
                          </a:lnTo>
                          <a:lnTo>
                            <a:pt x="73" y="13"/>
                          </a:lnTo>
                          <a:lnTo>
                            <a:pt x="66" y="13"/>
                          </a:lnTo>
                          <a:lnTo>
                            <a:pt x="60" y="11"/>
                          </a:lnTo>
                          <a:lnTo>
                            <a:pt x="53" y="10"/>
                          </a:lnTo>
                          <a:lnTo>
                            <a:pt x="45" y="7"/>
                          </a:lnTo>
                          <a:lnTo>
                            <a:pt x="37" y="5"/>
                          </a:lnTo>
                          <a:lnTo>
                            <a:pt x="30" y="3"/>
                          </a:lnTo>
                          <a:lnTo>
                            <a:pt x="23" y="1"/>
                          </a:lnTo>
                          <a:lnTo>
                            <a:pt x="19" y="0"/>
                          </a:lnTo>
                          <a:lnTo>
                            <a:pt x="15" y="0"/>
                          </a:lnTo>
                          <a:lnTo>
                            <a:pt x="12" y="0"/>
                          </a:lnTo>
                          <a:lnTo>
                            <a:pt x="10" y="0"/>
                          </a:lnTo>
                          <a:lnTo>
                            <a:pt x="8" y="2"/>
                          </a:lnTo>
                          <a:lnTo>
                            <a:pt x="5" y="3"/>
                          </a:lnTo>
                          <a:lnTo>
                            <a:pt x="3" y="6"/>
                          </a:lnTo>
                          <a:lnTo>
                            <a:pt x="0" y="8"/>
                          </a:lnTo>
                        </a:path>
                      </a:pathLst>
                    </a:custGeom>
                    <a:solidFill>
                      <a:srgbClr val="FFC0C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445" name="Freeform 389">
                      <a:extLst>
                        <a:ext uri="{FF2B5EF4-FFF2-40B4-BE49-F238E27FC236}">
                          <a16:creationId xmlns:a16="http://schemas.microsoft.com/office/drawing/2014/main" id="{EBA3CBD1-F715-81B3-072C-002121361E6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49" y="1470"/>
                      <a:ext cx="91" cy="26"/>
                    </a:xfrm>
                    <a:custGeom>
                      <a:avLst/>
                      <a:gdLst>
                        <a:gd name="T0" fmla="*/ 6 w 91"/>
                        <a:gd name="T1" fmla="*/ 0 h 26"/>
                        <a:gd name="T2" fmla="*/ 17 w 91"/>
                        <a:gd name="T3" fmla="*/ 2 h 26"/>
                        <a:gd name="T4" fmla="*/ 26 w 91"/>
                        <a:gd name="T5" fmla="*/ 4 h 26"/>
                        <a:gd name="T6" fmla="*/ 42 w 91"/>
                        <a:gd name="T7" fmla="*/ 8 h 26"/>
                        <a:gd name="T8" fmla="*/ 55 w 91"/>
                        <a:gd name="T9" fmla="*/ 11 h 26"/>
                        <a:gd name="T10" fmla="*/ 64 w 91"/>
                        <a:gd name="T11" fmla="*/ 13 h 26"/>
                        <a:gd name="T12" fmla="*/ 69 w 91"/>
                        <a:gd name="T13" fmla="*/ 15 h 26"/>
                        <a:gd name="T14" fmla="*/ 78 w 91"/>
                        <a:gd name="T15" fmla="*/ 15 h 26"/>
                        <a:gd name="T16" fmla="*/ 83 w 91"/>
                        <a:gd name="T17" fmla="*/ 16 h 26"/>
                        <a:gd name="T18" fmla="*/ 90 w 91"/>
                        <a:gd name="T19" fmla="*/ 16 h 26"/>
                        <a:gd name="T20" fmla="*/ 88 w 91"/>
                        <a:gd name="T21" fmla="*/ 17 h 26"/>
                        <a:gd name="T22" fmla="*/ 87 w 91"/>
                        <a:gd name="T23" fmla="*/ 20 h 26"/>
                        <a:gd name="T24" fmla="*/ 84 w 91"/>
                        <a:gd name="T25" fmla="*/ 25 h 26"/>
                        <a:gd name="T26" fmla="*/ 76 w 91"/>
                        <a:gd name="T27" fmla="*/ 23 h 26"/>
                        <a:gd name="T28" fmla="*/ 66 w 91"/>
                        <a:gd name="T29" fmla="*/ 23 h 26"/>
                        <a:gd name="T30" fmla="*/ 53 w 91"/>
                        <a:gd name="T31" fmla="*/ 22 h 26"/>
                        <a:gd name="T32" fmla="*/ 38 w 91"/>
                        <a:gd name="T33" fmla="*/ 20 h 26"/>
                        <a:gd name="T34" fmla="*/ 28 w 91"/>
                        <a:gd name="T35" fmla="*/ 19 h 26"/>
                        <a:gd name="T36" fmla="*/ 18 w 91"/>
                        <a:gd name="T37" fmla="*/ 17 h 26"/>
                        <a:gd name="T38" fmla="*/ 10 w 91"/>
                        <a:gd name="T39" fmla="*/ 17 h 26"/>
                        <a:gd name="T40" fmla="*/ 0 w 91"/>
                        <a:gd name="T41" fmla="*/ 19 h 26"/>
                        <a:gd name="T42" fmla="*/ 0 w 91"/>
                        <a:gd name="T43" fmla="*/ 15 h 26"/>
                        <a:gd name="T44" fmla="*/ 1 w 91"/>
                        <a:gd name="T45" fmla="*/ 11 h 26"/>
                        <a:gd name="T46" fmla="*/ 1 w 91"/>
                        <a:gd name="T47" fmla="*/ 8 h 26"/>
                        <a:gd name="T48" fmla="*/ 4 w 91"/>
                        <a:gd name="T49" fmla="*/ 4 h 26"/>
                        <a:gd name="T50" fmla="*/ 6 w 91"/>
                        <a:gd name="T51" fmla="*/ 0 h 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</a:cxnLst>
                      <a:rect l="0" t="0" r="r" b="b"/>
                      <a:pathLst>
                        <a:path w="91" h="26">
                          <a:moveTo>
                            <a:pt x="6" y="0"/>
                          </a:moveTo>
                          <a:lnTo>
                            <a:pt x="17" y="2"/>
                          </a:lnTo>
                          <a:lnTo>
                            <a:pt x="26" y="4"/>
                          </a:lnTo>
                          <a:lnTo>
                            <a:pt x="42" y="8"/>
                          </a:lnTo>
                          <a:lnTo>
                            <a:pt x="55" y="11"/>
                          </a:lnTo>
                          <a:lnTo>
                            <a:pt x="64" y="13"/>
                          </a:lnTo>
                          <a:lnTo>
                            <a:pt x="69" y="15"/>
                          </a:lnTo>
                          <a:lnTo>
                            <a:pt x="78" y="15"/>
                          </a:lnTo>
                          <a:lnTo>
                            <a:pt x="83" y="16"/>
                          </a:lnTo>
                          <a:lnTo>
                            <a:pt x="90" y="16"/>
                          </a:lnTo>
                          <a:lnTo>
                            <a:pt x="88" y="17"/>
                          </a:lnTo>
                          <a:lnTo>
                            <a:pt x="87" y="20"/>
                          </a:lnTo>
                          <a:lnTo>
                            <a:pt x="84" y="25"/>
                          </a:lnTo>
                          <a:lnTo>
                            <a:pt x="76" y="23"/>
                          </a:lnTo>
                          <a:lnTo>
                            <a:pt x="66" y="23"/>
                          </a:lnTo>
                          <a:lnTo>
                            <a:pt x="53" y="22"/>
                          </a:lnTo>
                          <a:lnTo>
                            <a:pt x="38" y="20"/>
                          </a:lnTo>
                          <a:lnTo>
                            <a:pt x="28" y="19"/>
                          </a:lnTo>
                          <a:lnTo>
                            <a:pt x="18" y="17"/>
                          </a:lnTo>
                          <a:lnTo>
                            <a:pt x="10" y="17"/>
                          </a:lnTo>
                          <a:lnTo>
                            <a:pt x="0" y="19"/>
                          </a:lnTo>
                          <a:lnTo>
                            <a:pt x="0" y="15"/>
                          </a:lnTo>
                          <a:lnTo>
                            <a:pt x="1" y="11"/>
                          </a:lnTo>
                          <a:lnTo>
                            <a:pt x="1" y="8"/>
                          </a:lnTo>
                          <a:lnTo>
                            <a:pt x="4" y="4"/>
                          </a:lnTo>
                          <a:lnTo>
                            <a:pt x="6" y="0"/>
                          </a:lnTo>
                        </a:path>
                      </a:pathLst>
                    </a:custGeom>
                    <a:solidFill>
                      <a:srgbClr val="FFA0C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446" name="Freeform 390">
                      <a:extLst>
                        <a:ext uri="{FF2B5EF4-FFF2-40B4-BE49-F238E27FC236}">
                          <a16:creationId xmlns:a16="http://schemas.microsoft.com/office/drawing/2014/main" id="{B20BE6B7-8F2E-DD16-F20E-90824FD02BC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49" y="1496"/>
                      <a:ext cx="83" cy="22"/>
                    </a:xfrm>
                    <a:custGeom>
                      <a:avLst/>
                      <a:gdLst>
                        <a:gd name="T0" fmla="*/ 0 w 83"/>
                        <a:gd name="T1" fmla="*/ 2 h 22"/>
                        <a:gd name="T2" fmla="*/ 6 w 83"/>
                        <a:gd name="T3" fmla="*/ 1 h 22"/>
                        <a:gd name="T4" fmla="*/ 12 w 83"/>
                        <a:gd name="T5" fmla="*/ 0 h 22"/>
                        <a:gd name="T6" fmla="*/ 19 w 83"/>
                        <a:gd name="T7" fmla="*/ 0 h 22"/>
                        <a:gd name="T8" fmla="*/ 23 w 83"/>
                        <a:gd name="T9" fmla="*/ 1 h 22"/>
                        <a:gd name="T10" fmla="*/ 30 w 83"/>
                        <a:gd name="T11" fmla="*/ 2 h 22"/>
                        <a:gd name="T12" fmla="*/ 39 w 83"/>
                        <a:gd name="T13" fmla="*/ 2 h 22"/>
                        <a:gd name="T14" fmla="*/ 48 w 83"/>
                        <a:gd name="T15" fmla="*/ 4 h 22"/>
                        <a:gd name="T16" fmla="*/ 57 w 83"/>
                        <a:gd name="T17" fmla="*/ 5 h 22"/>
                        <a:gd name="T18" fmla="*/ 69 w 83"/>
                        <a:gd name="T19" fmla="*/ 5 h 22"/>
                        <a:gd name="T20" fmla="*/ 77 w 83"/>
                        <a:gd name="T21" fmla="*/ 5 h 22"/>
                        <a:gd name="T22" fmla="*/ 82 w 83"/>
                        <a:gd name="T23" fmla="*/ 6 h 22"/>
                        <a:gd name="T24" fmla="*/ 79 w 83"/>
                        <a:gd name="T25" fmla="*/ 9 h 22"/>
                        <a:gd name="T26" fmla="*/ 79 w 83"/>
                        <a:gd name="T27" fmla="*/ 16 h 22"/>
                        <a:gd name="T28" fmla="*/ 69 w 83"/>
                        <a:gd name="T29" fmla="*/ 16 h 22"/>
                        <a:gd name="T30" fmla="*/ 60 w 83"/>
                        <a:gd name="T31" fmla="*/ 16 h 22"/>
                        <a:gd name="T32" fmla="*/ 48 w 83"/>
                        <a:gd name="T33" fmla="*/ 17 h 22"/>
                        <a:gd name="T34" fmla="*/ 38 w 83"/>
                        <a:gd name="T35" fmla="*/ 18 h 22"/>
                        <a:gd name="T36" fmla="*/ 28 w 83"/>
                        <a:gd name="T37" fmla="*/ 18 h 22"/>
                        <a:gd name="T38" fmla="*/ 20 w 83"/>
                        <a:gd name="T39" fmla="*/ 19 h 22"/>
                        <a:gd name="T40" fmla="*/ 9 w 83"/>
                        <a:gd name="T41" fmla="*/ 20 h 22"/>
                        <a:gd name="T42" fmla="*/ 1 w 83"/>
                        <a:gd name="T43" fmla="*/ 21 h 22"/>
                        <a:gd name="T44" fmla="*/ 0 w 83"/>
                        <a:gd name="T45" fmla="*/ 10 h 22"/>
                        <a:gd name="T46" fmla="*/ 0 w 83"/>
                        <a:gd name="T47" fmla="*/ 6 h 22"/>
                        <a:gd name="T48" fmla="*/ 0 w 83"/>
                        <a:gd name="T49" fmla="*/ 2 h 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83" h="22">
                          <a:moveTo>
                            <a:pt x="0" y="2"/>
                          </a:moveTo>
                          <a:lnTo>
                            <a:pt x="6" y="1"/>
                          </a:lnTo>
                          <a:lnTo>
                            <a:pt x="12" y="0"/>
                          </a:lnTo>
                          <a:lnTo>
                            <a:pt x="19" y="0"/>
                          </a:lnTo>
                          <a:lnTo>
                            <a:pt x="23" y="1"/>
                          </a:lnTo>
                          <a:lnTo>
                            <a:pt x="30" y="2"/>
                          </a:lnTo>
                          <a:lnTo>
                            <a:pt x="39" y="2"/>
                          </a:lnTo>
                          <a:lnTo>
                            <a:pt x="48" y="4"/>
                          </a:lnTo>
                          <a:lnTo>
                            <a:pt x="57" y="5"/>
                          </a:lnTo>
                          <a:lnTo>
                            <a:pt x="69" y="5"/>
                          </a:lnTo>
                          <a:lnTo>
                            <a:pt x="77" y="5"/>
                          </a:lnTo>
                          <a:lnTo>
                            <a:pt x="82" y="6"/>
                          </a:lnTo>
                          <a:lnTo>
                            <a:pt x="79" y="9"/>
                          </a:lnTo>
                          <a:lnTo>
                            <a:pt x="79" y="16"/>
                          </a:lnTo>
                          <a:lnTo>
                            <a:pt x="69" y="16"/>
                          </a:lnTo>
                          <a:lnTo>
                            <a:pt x="60" y="16"/>
                          </a:lnTo>
                          <a:lnTo>
                            <a:pt x="48" y="17"/>
                          </a:lnTo>
                          <a:lnTo>
                            <a:pt x="38" y="18"/>
                          </a:lnTo>
                          <a:lnTo>
                            <a:pt x="28" y="18"/>
                          </a:lnTo>
                          <a:lnTo>
                            <a:pt x="20" y="19"/>
                          </a:lnTo>
                          <a:lnTo>
                            <a:pt x="9" y="20"/>
                          </a:lnTo>
                          <a:lnTo>
                            <a:pt x="1" y="21"/>
                          </a:lnTo>
                          <a:lnTo>
                            <a:pt x="0" y="10"/>
                          </a:lnTo>
                          <a:lnTo>
                            <a:pt x="0" y="6"/>
                          </a:lnTo>
                          <a:lnTo>
                            <a:pt x="0" y="2"/>
                          </a:lnTo>
                        </a:path>
                      </a:pathLst>
                    </a:custGeom>
                    <a:solidFill>
                      <a:srgbClr val="FFA0A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447" name="Freeform 391">
                      <a:extLst>
                        <a:ext uri="{FF2B5EF4-FFF2-40B4-BE49-F238E27FC236}">
                          <a16:creationId xmlns:a16="http://schemas.microsoft.com/office/drawing/2014/main" id="{FE377E16-95E6-C2D6-D00F-5481AC09ECD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52" y="1520"/>
                      <a:ext cx="79" cy="18"/>
                    </a:xfrm>
                    <a:custGeom>
                      <a:avLst/>
                      <a:gdLst>
                        <a:gd name="T0" fmla="*/ 0 w 79"/>
                        <a:gd name="T1" fmla="*/ 6 h 18"/>
                        <a:gd name="T2" fmla="*/ 7 w 79"/>
                        <a:gd name="T3" fmla="*/ 5 h 18"/>
                        <a:gd name="T4" fmla="*/ 14 w 79"/>
                        <a:gd name="T5" fmla="*/ 4 h 18"/>
                        <a:gd name="T6" fmla="*/ 25 w 79"/>
                        <a:gd name="T7" fmla="*/ 2 h 18"/>
                        <a:gd name="T8" fmla="*/ 40 w 79"/>
                        <a:gd name="T9" fmla="*/ 1 h 18"/>
                        <a:gd name="T10" fmla="*/ 55 w 79"/>
                        <a:gd name="T11" fmla="*/ 1 h 18"/>
                        <a:gd name="T12" fmla="*/ 70 w 79"/>
                        <a:gd name="T13" fmla="*/ 1 h 18"/>
                        <a:gd name="T14" fmla="*/ 76 w 79"/>
                        <a:gd name="T15" fmla="*/ 0 h 18"/>
                        <a:gd name="T16" fmla="*/ 77 w 79"/>
                        <a:gd name="T17" fmla="*/ 3 h 18"/>
                        <a:gd name="T18" fmla="*/ 78 w 79"/>
                        <a:gd name="T19" fmla="*/ 7 h 18"/>
                        <a:gd name="T20" fmla="*/ 64 w 79"/>
                        <a:gd name="T21" fmla="*/ 9 h 18"/>
                        <a:gd name="T22" fmla="*/ 48 w 79"/>
                        <a:gd name="T23" fmla="*/ 10 h 18"/>
                        <a:gd name="T24" fmla="*/ 38 w 79"/>
                        <a:gd name="T25" fmla="*/ 12 h 18"/>
                        <a:gd name="T26" fmla="*/ 28 w 79"/>
                        <a:gd name="T27" fmla="*/ 13 h 18"/>
                        <a:gd name="T28" fmla="*/ 20 w 79"/>
                        <a:gd name="T29" fmla="*/ 14 h 18"/>
                        <a:gd name="T30" fmla="*/ 13 w 79"/>
                        <a:gd name="T31" fmla="*/ 16 h 18"/>
                        <a:gd name="T32" fmla="*/ 7 w 79"/>
                        <a:gd name="T33" fmla="*/ 17 h 18"/>
                        <a:gd name="T34" fmla="*/ 4 w 79"/>
                        <a:gd name="T35" fmla="*/ 17 h 18"/>
                        <a:gd name="T36" fmla="*/ 3 w 79"/>
                        <a:gd name="T37" fmla="*/ 14 h 18"/>
                        <a:gd name="T38" fmla="*/ 1 w 79"/>
                        <a:gd name="T39" fmla="*/ 10 h 18"/>
                        <a:gd name="T40" fmla="*/ 0 w 79"/>
                        <a:gd name="T41" fmla="*/ 6 h 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79" h="18">
                          <a:moveTo>
                            <a:pt x="0" y="6"/>
                          </a:moveTo>
                          <a:lnTo>
                            <a:pt x="7" y="5"/>
                          </a:lnTo>
                          <a:lnTo>
                            <a:pt x="14" y="4"/>
                          </a:lnTo>
                          <a:lnTo>
                            <a:pt x="25" y="2"/>
                          </a:lnTo>
                          <a:lnTo>
                            <a:pt x="40" y="1"/>
                          </a:lnTo>
                          <a:lnTo>
                            <a:pt x="55" y="1"/>
                          </a:lnTo>
                          <a:lnTo>
                            <a:pt x="70" y="1"/>
                          </a:lnTo>
                          <a:lnTo>
                            <a:pt x="76" y="0"/>
                          </a:lnTo>
                          <a:lnTo>
                            <a:pt x="77" y="3"/>
                          </a:lnTo>
                          <a:lnTo>
                            <a:pt x="78" y="7"/>
                          </a:lnTo>
                          <a:lnTo>
                            <a:pt x="64" y="9"/>
                          </a:lnTo>
                          <a:lnTo>
                            <a:pt x="48" y="10"/>
                          </a:lnTo>
                          <a:lnTo>
                            <a:pt x="38" y="12"/>
                          </a:lnTo>
                          <a:lnTo>
                            <a:pt x="28" y="13"/>
                          </a:lnTo>
                          <a:lnTo>
                            <a:pt x="20" y="14"/>
                          </a:lnTo>
                          <a:lnTo>
                            <a:pt x="13" y="16"/>
                          </a:lnTo>
                          <a:lnTo>
                            <a:pt x="7" y="17"/>
                          </a:lnTo>
                          <a:lnTo>
                            <a:pt x="4" y="17"/>
                          </a:lnTo>
                          <a:lnTo>
                            <a:pt x="3" y="14"/>
                          </a:lnTo>
                          <a:lnTo>
                            <a:pt x="1" y="10"/>
                          </a:lnTo>
                          <a:lnTo>
                            <a:pt x="0" y="6"/>
                          </a:lnTo>
                        </a:path>
                      </a:pathLst>
                    </a:custGeom>
                    <a:solidFill>
                      <a:srgbClr val="FFA0A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448" name="Freeform 392">
                      <a:extLst>
                        <a:ext uri="{FF2B5EF4-FFF2-40B4-BE49-F238E27FC236}">
                          <a16:creationId xmlns:a16="http://schemas.microsoft.com/office/drawing/2014/main" id="{F93F1D85-AA27-671A-C67F-BCCFBD2C020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58" y="1533"/>
                      <a:ext cx="74" cy="22"/>
                    </a:xfrm>
                    <a:custGeom>
                      <a:avLst/>
                      <a:gdLst>
                        <a:gd name="T0" fmla="*/ 0 w 74"/>
                        <a:gd name="T1" fmla="*/ 11 h 22"/>
                        <a:gd name="T2" fmla="*/ 6 w 74"/>
                        <a:gd name="T3" fmla="*/ 10 h 22"/>
                        <a:gd name="T4" fmla="*/ 11 w 74"/>
                        <a:gd name="T5" fmla="*/ 9 h 22"/>
                        <a:gd name="T6" fmla="*/ 18 w 74"/>
                        <a:gd name="T7" fmla="*/ 8 h 22"/>
                        <a:gd name="T8" fmla="*/ 26 w 74"/>
                        <a:gd name="T9" fmla="*/ 6 h 22"/>
                        <a:gd name="T10" fmla="*/ 35 w 74"/>
                        <a:gd name="T11" fmla="*/ 5 h 22"/>
                        <a:gd name="T12" fmla="*/ 43 w 74"/>
                        <a:gd name="T13" fmla="*/ 4 h 22"/>
                        <a:gd name="T14" fmla="*/ 52 w 74"/>
                        <a:gd name="T15" fmla="*/ 3 h 22"/>
                        <a:gd name="T16" fmla="*/ 60 w 74"/>
                        <a:gd name="T17" fmla="*/ 2 h 22"/>
                        <a:gd name="T18" fmla="*/ 68 w 74"/>
                        <a:gd name="T19" fmla="*/ 0 h 22"/>
                        <a:gd name="T20" fmla="*/ 72 w 74"/>
                        <a:gd name="T21" fmla="*/ 0 h 22"/>
                        <a:gd name="T22" fmla="*/ 73 w 74"/>
                        <a:gd name="T23" fmla="*/ 4 h 22"/>
                        <a:gd name="T24" fmla="*/ 73 w 74"/>
                        <a:gd name="T25" fmla="*/ 6 h 22"/>
                        <a:gd name="T26" fmla="*/ 67 w 74"/>
                        <a:gd name="T27" fmla="*/ 7 h 22"/>
                        <a:gd name="T28" fmla="*/ 59 w 74"/>
                        <a:gd name="T29" fmla="*/ 8 h 22"/>
                        <a:gd name="T30" fmla="*/ 55 w 74"/>
                        <a:gd name="T31" fmla="*/ 9 h 22"/>
                        <a:gd name="T32" fmla="*/ 47 w 74"/>
                        <a:gd name="T33" fmla="*/ 10 h 22"/>
                        <a:gd name="T34" fmla="*/ 41 w 74"/>
                        <a:gd name="T35" fmla="*/ 12 h 22"/>
                        <a:gd name="T36" fmla="*/ 34 w 74"/>
                        <a:gd name="T37" fmla="*/ 14 h 22"/>
                        <a:gd name="T38" fmla="*/ 29 w 74"/>
                        <a:gd name="T39" fmla="*/ 16 h 22"/>
                        <a:gd name="T40" fmla="*/ 21 w 74"/>
                        <a:gd name="T41" fmla="*/ 19 h 22"/>
                        <a:gd name="T42" fmla="*/ 15 w 74"/>
                        <a:gd name="T43" fmla="*/ 20 h 22"/>
                        <a:gd name="T44" fmla="*/ 10 w 74"/>
                        <a:gd name="T45" fmla="*/ 21 h 22"/>
                        <a:gd name="T46" fmla="*/ 8 w 74"/>
                        <a:gd name="T47" fmla="*/ 19 h 22"/>
                        <a:gd name="T48" fmla="*/ 6 w 74"/>
                        <a:gd name="T49" fmla="*/ 19 h 22"/>
                        <a:gd name="T50" fmla="*/ 5 w 74"/>
                        <a:gd name="T51" fmla="*/ 17 h 22"/>
                        <a:gd name="T52" fmla="*/ 3 w 74"/>
                        <a:gd name="T53" fmla="*/ 15 h 22"/>
                        <a:gd name="T54" fmla="*/ 2 w 74"/>
                        <a:gd name="T55" fmla="*/ 13 h 22"/>
                        <a:gd name="T56" fmla="*/ 0 w 74"/>
                        <a:gd name="T57" fmla="*/ 11 h 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74" h="22">
                          <a:moveTo>
                            <a:pt x="0" y="11"/>
                          </a:moveTo>
                          <a:lnTo>
                            <a:pt x="6" y="10"/>
                          </a:lnTo>
                          <a:lnTo>
                            <a:pt x="11" y="9"/>
                          </a:lnTo>
                          <a:lnTo>
                            <a:pt x="18" y="8"/>
                          </a:lnTo>
                          <a:lnTo>
                            <a:pt x="26" y="6"/>
                          </a:lnTo>
                          <a:lnTo>
                            <a:pt x="35" y="5"/>
                          </a:lnTo>
                          <a:lnTo>
                            <a:pt x="43" y="4"/>
                          </a:lnTo>
                          <a:lnTo>
                            <a:pt x="52" y="3"/>
                          </a:lnTo>
                          <a:lnTo>
                            <a:pt x="60" y="2"/>
                          </a:lnTo>
                          <a:lnTo>
                            <a:pt x="68" y="0"/>
                          </a:lnTo>
                          <a:lnTo>
                            <a:pt x="72" y="0"/>
                          </a:lnTo>
                          <a:lnTo>
                            <a:pt x="73" y="4"/>
                          </a:lnTo>
                          <a:lnTo>
                            <a:pt x="73" y="6"/>
                          </a:lnTo>
                          <a:lnTo>
                            <a:pt x="67" y="7"/>
                          </a:lnTo>
                          <a:lnTo>
                            <a:pt x="59" y="8"/>
                          </a:lnTo>
                          <a:lnTo>
                            <a:pt x="55" y="9"/>
                          </a:lnTo>
                          <a:lnTo>
                            <a:pt x="47" y="10"/>
                          </a:lnTo>
                          <a:lnTo>
                            <a:pt x="41" y="12"/>
                          </a:lnTo>
                          <a:lnTo>
                            <a:pt x="34" y="14"/>
                          </a:lnTo>
                          <a:lnTo>
                            <a:pt x="29" y="16"/>
                          </a:lnTo>
                          <a:lnTo>
                            <a:pt x="21" y="19"/>
                          </a:lnTo>
                          <a:lnTo>
                            <a:pt x="15" y="20"/>
                          </a:lnTo>
                          <a:lnTo>
                            <a:pt x="10" y="21"/>
                          </a:lnTo>
                          <a:lnTo>
                            <a:pt x="8" y="19"/>
                          </a:lnTo>
                          <a:lnTo>
                            <a:pt x="6" y="19"/>
                          </a:lnTo>
                          <a:lnTo>
                            <a:pt x="5" y="17"/>
                          </a:lnTo>
                          <a:lnTo>
                            <a:pt x="3" y="15"/>
                          </a:lnTo>
                          <a:lnTo>
                            <a:pt x="2" y="13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FF80A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449" name="Freeform 393">
                      <a:extLst>
                        <a:ext uri="{FF2B5EF4-FFF2-40B4-BE49-F238E27FC236}">
                          <a16:creationId xmlns:a16="http://schemas.microsoft.com/office/drawing/2014/main" id="{77D18E12-FFBD-1F4E-FCAD-6E19E2BF24C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73" y="1544"/>
                      <a:ext cx="59" cy="17"/>
                    </a:xfrm>
                    <a:custGeom>
                      <a:avLst/>
                      <a:gdLst>
                        <a:gd name="T0" fmla="*/ 0 w 59"/>
                        <a:gd name="T1" fmla="*/ 13 h 17"/>
                        <a:gd name="T2" fmla="*/ 6 w 59"/>
                        <a:gd name="T3" fmla="*/ 12 h 17"/>
                        <a:gd name="T4" fmla="*/ 11 w 59"/>
                        <a:gd name="T5" fmla="*/ 11 h 17"/>
                        <a:gd name="T6" fmla="*/ 16 w 59"/>
                        <a:gd name="T7" fmla="*/ 9 h 17"/>
                        <a:gd name="T8" fmla="*/ 22 w 59"/>
                        <a:gd name="T9" fmla="*/ 7 h 17"/>
                        <a:gd name="T10" fmla="*/ 28 w 59"/>
                        <a:gd name="T11" fmla="*/ 5 h 17"/>
                        <a:gd name="T12" fmla="*/ 34 w 59"/>
                        <a:gd name="T13" fmla="*/ 3 h 17"/>
                        <a:gd name="T14" fmla="*/ 40 w 59"/>
                        <a:gd name="T15" fmla="*/ 2 h 17"/>
                        <a:gd name="T16" fmla="*/ 45 w 59"/>
                        <a:gd name="T17" fmla="*/ 1 h 17"/>
                        <a:gd name="T18" fmla="*/ 52 w 59"/>
                        <a:gd name="T19" fmla="*/ 0 h 17"/>
                        <a:gd name="T20" fmla="*/ 55 w 59"/>
                        <a:gd name="T21" fmla="*/ 0 h 17"/>
                        <a:gd name="T22" fmla="*/ 58 w 59"/>
                        <a:gd name="T23" fmla="*/ 0 h 17"/>
                        <a:gd name="T24" fmla="*/ 57 w 59"/>
                        <a:gd name="T25" fmla="*/ 2 h 17"/>
                        <a:gd name="T26" fmla="*/ 54 w 59"/>
                        <a:gd name="T27" fmla="*/ 2 h 17"/>
                        <a:gd name="T28" fmla="*/ 51 w 59"/>
                        <a:gd name="T29" fmla="*/ 2 h 17"/>
                        <a:gd name="T30" fmla="*/ 48 w 59"/>
                        <a:gd name="T31" fmla="*/ 3 h 17"/>
                        <a:gd name="T32" fmla="*/ 44 w 59"/>
                        <a:gd name="T33" fmla="*/ 4 h 17"/>
                        <a:gd name="T34" fmla="*/ 42 w 59"/>
                        <a:gd name="T35" fmla="*/ 6 h 17"/>
                        <a:gd name="T36" fmla="*/ 39 w 59"/>
                        <a:gd name="T37" fmla="*/ 7 h 17"/>
                        <a:gd name="T38" fmla="*/ 36 w 59"/>
                        <a:gd name="T39" fmla="*/ 9 h 17"/>
                        <a:gd name="T40" fmla="*/ 34 w 59"/>
                        <a:gd name="T41" fmla="*/ 10 h 17"/>
                        <a:gd name="T42" fmla="*/ 32 w 59"/>
                        <a:gd name="T43" fmla="*/ 12 h 17"/>
                        <a:gd name="T44" fmla="*/ 27 w 59"/>
                        <a:gd name="T45" fmla="*/ 13 h 17"/>
                        <a:gd name="T46" fmla="*/ 24 w 59"/>
                        <a:gd name="T47" fmla="*/ 15 h 17"/>
                        <a:gd name="T48" fmla="*/ 20 w 59"/>
                        <a:gd name="T49" fmla="*/ 16 h 17"/>
                        <a:gd name="T50" fmla="*/ 16 w 59"/>
                        <a:gd name="T51" fmla="*/ 16 h 17"/>
                        <a:gd name="T52" fmla="*/ 13 w 59"/>
                        <a:gd name="T53" fmla="*/ 16 h 17"/>
                        <a:gd name="T54" fmla="*/ 6 w 59"/>
                        <a:gd name="T55" fmla="*/ 15 h 17"/>
                        <a:gd name="T56" fmla="*/ 2 w 59"/>
                        <a:gd name="T57" fmla="*/ 15 h 17"/>
                        <a:gd name="T58" fmla="*/ 0 w 59"/>
                        <a:gd name="T59" fmla="*/ 13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59" h="17">
                          <a:moveTo>
                            <a:pt x="0" y="13"/>
                          </a:moveTo>
                          <a:lnTo>
                            <a:pt x="6" y="12"/>
                          </a:lnTo>
                          <a:lnTo>
                            <a:pt x="11" y="11"/>
                          </a:lnTo>
                          <a:lnTo>
                            <a:pt x="16" y="9"/>
                          </a:lnTo>
                          <a:lnTo>
                            <a:pt x="22" y="7"/>
                          </a:lnTo>
                          <a:lnTo>
                            <a:pt x="28" y="5"/>
                          </a:lnTo>
                          <a:lnTo>
                            <a:pt x="34" y="3"/>
                          </a:lnTo>
                          <a:lnTo>
                            <a:pt x="40" y="2"/>
                          </a:lnTo>
                          <a:lnTo>
                            <a:pt x="45" y="1"/>
                          </a:lnTo>
                          <a:lnTo>
                            <a:pt x="52" y="0"/>
                          </a:lnTo>
                          <a:lnTo>
                            <a:pt x="55" y="0"/>
                          </a:lnTo>
                          <a:lnTo>
                            <a:pt x="58" y="0"/>
                          </a:lnTo>
                          <a:lnTo>
                            <a:pt x="57" y="2"/>
                          </a:lnTo>
                          <a:lnTo>
                            <a:pt x="54" y="2"/>
                          </a:lnTo>
                          <a:lnTo>
                            <a:pt x="51" y="2"/>
                          </a:lnTo>
                          <a:lnTo>
                            <a:pt x="48" y="3"/>
                          </a:lnTo>
                          <a:lnTo>
                            <a:pt x="44" y="4"/>
                          </a:lnTo>
                          <a:lnTo>
                            <a:pt x="42" y="6"/>
                          </a:lnTo>
                          <a:lnTo>
                            <a:pt x="39" y="7"/>
                          </a:lnTo>
                          <a:lnTo>
                            <a:pt x="36" y="9"/>
                          </a:lnTo>
                          <a:lnTo>
                            <a:pt x="34" y="10"/>
                          </a:lnTo>
                          <a:lnTo>
                            <a:pt x="32" y="12"/>
                          </a:lnTo>
                          <a:lnTo>
                            <a:pt x="27" y="13"/>
                          </a:lnTo>
                          <a:lnTo>
                            <a:pt x="24" y="15"/>
                          </a:lnTo>
                          <a:lnTo>
                            <a:pt x="20" y="16"/>
                          </a:lnTo>
                          <a:lnTo>
                            <a:pt x="16" y="16"/>
                          </a:lnTo>
                          <a:lnTo>
                            <a:pt x="13" y="16"/>
                          </a:lnTo>
                          <a:lnTo>
                            <a:pt x="6" y="15"/>
                          </a:lnTo>
                          <a:lnTo>
                            <a:pt x="2" y="15"/>
                          </a:lnTo>
                          <a:lnTo>
                            <a:pt x="0" y="13"/>
                          </a:lnTo>
                        </a:path>
                      </a:pathLst>
                    </a:custGeom>
                    <a:solidFill>
                      <a:srgbClr val="FF6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45461" name="Group 405">
                      <a:extLst>
                        <a:ext uri="{FF2B5EF4-FFF2-40B4-BE49-F238E27FC236}">
                          <a16:creationId xmlns:a16="http://schemas.microsoft.com/office/drawing/2014/main" id="{820FE8D3-5F53-63DC-7C69-BFEF6CA3DA5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92" y="1380"/>
                      <a:ext cx="72" cy="96"/>
                      <a:chOff x="2092" y="1380"/>
                      <a:chExt cx="72" cy="96"/>
                    </a:xfrm>
                  </p:grpSpPr>
                  <p:sp>
                    <p:nvSpPr>
                      <p:cNvPr id="45450" name="Freeform 394">
                        <a:extLst>
                          <a:ext uri="{FF2B5EF4-FFF2-40B4-BE49-F238E27FC236}">
                            <a16:creationId xmlns:a16="http://schemas.microsoft.com/office/drawing/2014/main" id="{65D44457-B296-48CE-D98E-F207E4ECF9F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92" y="1380"/>
                        <a:ext cx="72" cy="87"/>
                      </a:xfrm>
                      <a:custGeom>
                        <a:avLst/>
                        <a:gdLst>
                          <a:gd name="T0" fmla="*/ 40 w 72"/>
                          <a:gd name="T1" fmla="*/ 85 h 87"/>
                          <a:gd name="T2" fmla="*/ 51 w 72"/>
                          <a:gd name="T3" fmla="*/ 86 h 87"/>
                          <a:gd name="T4" fmla="*/ 51 w 72"/>
                          <a:gd name="T5" fmla="*/ 80 h 87"/>
                          <a:gd name="T6" fmla="*/ 50 w 72"/>
                          <a:gd name="T7" fmla="*/ 76 h 87"/>
                          <a:gd name="T8" fmla="*/ 48 w 72"/>
                          <a:gd name="T9" fmla="*/ 72 h 87"/>
                          <a:gd name="T10" fmla="*/ 46 w 72"/>
                          <a:gd name="T11" fmla="*/ 67 h 87"/>
                          <a:gd name="T12" fmla="*/ 44 w 72"/>
                          <a:gd name="T13" fmla="*/ 65 h 87"/>
                          <a:gd name="T14" fmla="*/ 41 w 72"/>
                          <a:gd name="T15" fmla="*/ 60 h 87"/>
                          <a:gd name="T16" fmla="*/ 38 w 72"/>
                          <a:gd name="T17" fmla="*/ 57 h 87"/>
                          <a:gd name="T18" fmla="*/ 34 w 72"/>
                          <a:gd name="T19" fmla="*/ 53 h 87"/>
                          <a:gd name="T20" fmla="*/ 34 w 72"/>
                          <a:gd name="T21" fmla="*/ 50 h 87"/>
                          <a:gd name="T22" fmla="*/ 34 w 72"/>
                          <a:gd name="T23" fmla="*/ 45 h 87"/>
                          <a:gd name="T24" fmla="*/ 34 w 72"/>
                          <a:gd name="T25" fmla="*/ 39 h 87"/>
                          <a:gd name="T26" fmla="*/ 33 w 72"/>
                          <a:gd name="T27" fmla="*/ 36 h 87"/>
                          <a:gd name="T28" fmla="*/ 35 w 72"/>
                          <a:gd name="T29" fmla="*/ 32 h 87"/>
                          <a:gd name="T30" fmla="*/ 37 w 72"/>
                          <a:gd name="T31" fmla="*/ 29 h 87"/>
                          <a:gd name="T32" fmla="*/ 40 w 72"/>
                          <a:gd name="T33" fmla="*/ 26 h 87"/>
                          <a:gd name="T34" fmla="*/ 43 w 72"/>
                          <a:gd name="T35" fmla="*/ 22 h 87"/>
                          <a:gd name="T36" fmla="*/ 47 w 72"/>
                          <a:gd name="T37" fmla="*/ 19 h 87"/>
                          <a:gd name="T38" fmla="*/ 51 w 72"/>
                          <a:gd name="T39" fmla="*/ 17 h 87"/>
                          <a:gd name="T40" fmla="*/ 53 w 72"/>
                          <a:gd name="T41" fmla="*/ 13 h 87"/>
                          <a:gd name="T42" fmla="*/ 58 w 72"/>
                          <a:gd name="T43" fmla="*/ 10 h 87"/>
                          <a:gd name="T44" fmla="*/ 65 w 72"/>
                          <a:gd name="T45" fmla="*/ 7 h 87"/>
                          <a:gd name="T46" fmla="*/ 71 w 72"/>
                          <a:gd name="T47" fmla="*/ 0 h 87"/>
                          <a:gd name="T48" fmla="*/ 64 w 72"/>
                          <a:gd name="T49" fmla="*/ 3 h 87"/>
                          <a:gd name="T50" fmla="*/ 56 w 72"/>
                          <a:gd name="T51" fmla="*/ 5 h 87"/>
                          <a:gd name="T52" fmla="*/ 51 w 72"/>
                          <a:gd name="T53" fmla="*/ 7 h 87"/>
                          <a:gd name="T54" fmla="*/ 46 w 72"/>
                          <a:gd name="T55" fmla="*/ 9 h 87"/>
                          <a:gd name="T56" fmla="*/ 42 w 72"/>
                          <a:gd name="T57" fmla="*/ 10 h 87"/>
                          <a:gd name="T58" fmla="*/ 38 w 72"/>
                          <a:gd name="T59" fmla="*/ 12 h 87"/>
                          <a:gd name="T60" fmla="*/ 34 w 72"/>
                          <a:gd name="T61" fmla="*/ 14 h 87"/>
                          <a:gd name="T62" fmla="*/ 30 w 72"/>
                          <a:gd name="T63" fmla="*/ 16 h 87"/>
                          <a:gd name="T64" fmla="*/ 26 w 72"/>
                          <a:gd name="T65" fmla="*/ 19 h 87"/>
                          <a:gd name="T66" fmla="*/ 21 w 72"/>
                          <a:gd name="T67" fmla="*/ 22 h 87"/>
                          <a:gd name="T68" fmla="*/ 17 w 72"/>
                          <a:gd name="T69" fmla="*/ 24 h 87"/>
                          <a:gd name="T70" fmla="*/ 12 w 72"/>
                          <a:gd name="T71" fmla="*/ 28 h 87"/>
                          <a:gd name="T72" fmla="*/ 8 w 72"/>
                          <a:gd name="T73" fmla="*/ 31 h 87"/>
                          <a:gd name="T74" fmla="*/ 5 w 72"/>
                          <a:gd name="T75" fmla="*/ 35 h 87"/>
                          <a:gd name="T76" fmla="*/ 2 w 72"/>
                          <a:gd name="T77" fmla="*/ 38 h 87"/>
                          <a:gd name="T78" fmla="*/ 0 w 72"/>
                          <a:gd name="T79" fmla="*/ 42 h 87"/>
                          <a:gd name="T80" fmla="*/ 2 w 72"/>
                          <a:gd name="T81" fmla="*/ 45 h 87"/>
                          <a:gd name="T82" fmla="*/ 3 w 72"/>
                          <a:gd name="T83" fmla="*/ 49 h 87"/>
                          <a:gd name="T84" fmla="*/ 4 w 72"/>
                          <a:gd name="T85" fmla="*/ 52 h 87"/>
                          <a:gd name="T86" fmla="*/ 4 w 72"/>
                          <a:gd name="T87" fmla="*/ 56 h 87"/>
                          <a:gd name="T88" fmla="*/ 5 w 72"/>
                          <a:gd name="T89" fmla="*/ 60 h 87"/>
                          <a:gd name="T90" fmla="*/ 7 w 72"/>
                          <a:gd name="T91" fmla="*/ 64 h 87"/>
                          <a:gd name="T92" fmla="*/ 9 w 72"/>
                          <a:gd name="T93" fmla="*/ 66 h 87"/>
                          <a:gd name="T94" fmla="*/ 12 w 72"/>
                          <a:gd name="T95" fmla="*/ 71 h 87"/>
                          <a:gd name="T96" fmla="*/ 15 w 72"/>
                          <a:gd name="T97" fmla="*/ 76 h 87"/>
                          <a:gd name="T98" fmla="*/ 18 w 72"/>
                          <a:gd name="T99" fmla="*/ 79 h 87"/>
                          <a:gd name="T100" fmla="*/ 22 w 72"/>
                          <a:gd name="T101" fmla="*/ 81 h 87"/>
                          <a:gd name="T102" fmla="*/ 26 w 72"/>
                          <a:gd name="T103" fmla="*/ 82 h 87"/>
                          <a:gd name="T104" fmla="*/ 32 w 72"/>
                          <a:gd name="T105" fmla="*/ 84 h 87"/>
                          <a:gd name="T106" fmla="*/ 40 w 72"/>
                          <a:gd name="T107" fmla="*/ 85 h 8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  <a:cxn ang="0">
                            <a:pos x="T100" y="T101"/>
                          </a:cxn>
                          <a:cxn ang="0">
                            <a:pos x="T102" y="T103"/>
                          </a:cxn>
                          <a:cxn ang="0">
                            <a:pos x="T104" y="T105"/>
                          </a:cxn>
                          <a:cxn ang="0">
                            <a:pos x="T106" y="T107"/>
                          </a:cxn>
                        </a:cxnLst>
                        <a:rect l="0" t="0" r="r" b="b"/>
                        <a:pathLst>
                          <a:path w="72" h="87">
                            <a:moveTo>
                              <a:pt x="40" y="85"/>
                            </a:moveTo>
                            <a:lnTo>
                              <a:pt x="51" y="86"/>
                            </a:lnTo>
                            <a:lnTo>
                              <a:pt x="51" y="80"/>
                            </a:lnTo>
                            <a:lnTo>
                              <a:pt x="50" y="76"/>
                            </a:lnTo>
                            <a:lnTo>
                              <a:pt x="48" y="72"/>
                            </a:lnTo>
                            <a:lnTo>
                              <a:pt x="46" y="67"/>
                            </a:lnTo>
                            <a:lnTo>
                              <a:pt x="44" y="65"/>
                            </a:lnTo>
                            <a:lnTo>
                              <a:pt x="41" y="60"/>
                            </a:lnTo>
                            <a:lnTo>
                              <a:pt x="38" y="57"/>
                            </a:lnTo>
                            <a:lnTo>
                              <a:pt x="34" y="53"/>
                            </a:lnTo>
                            <a:lnTo>
                              <a:pt x="34" y="50"/>
                            </a:lnTo>
                            <a:lnTo>
                              <a:pt x="34" y="45"/>
                            </a:lnTo>
                            <a:lnTo>
                              <a:pt x="34" y="39"/>
                            </a:lnTo>
                            <a:lnTo>
                              <a:pt x="33" y="36"/>
                            </a:lnTo>
                            <a:lnTo>
                              <a:pt x="35" y="32"/>
                            </a:lnTo>
                            <a:lnTo>
                              <a:pt x="37" y="29"/>
                            </a:lnTo>
                            <a:lnTo>
                              <a:pt x="40" y="26"/>
                            </a:lnTo>
                            <a:lnTo>
                              <a:pt x="43" y="22"/>
                            </a:lnTo>
                            <a:lnTo>
                              <a:pt x="47" y="19"/>
                            </a:lnTo>
                            <a:lnTo>
                              <a:pt x="51" y="17"/>
                            </a:lnTo>
                            <a:lnTo>
                              <a:pt x="53" y="13"/>
                            </a:lnTo>
                            <a:lnTo>
                              <a:pt x="58" y="10"/>
                            </a:lnTo>
                            <a:lnTo>
                              <a:pt x="65" y="7"/>
                            </a:lnTo>
                            <a:lnTo>
                              <a:pt x="71" y="0"/>
                            </a:lnTo>
                            <a:lnTo>
                              <a:pt x="64" y="3"/>
                            </a:lnTo>
                            <a:lnTo>
                              <a:pt x="56" y="5"/>
                            </a:lnTo>
                            <a:lnTo>
                              <a:pt x="51" y="7"/>
                            </a:lnTo>
                            <a:lnTo>
                              <a:pt x="46" y="9"/>
                            </a:lnTo>
                            <a:lnTo>
                              <a:pt x="42" y="10"/>
                            </a:lnTo>
                            <a:lnTo>
                              <a:pt x="38" y="12"/>
                            </a:lnTo>
                            <a:lnTo>
                              <a:pt x="34" y="14"/>
                            </a:lnTo>
                            <a:lnTo>
                              <a:pt x="30" y="16"/>
                            </a:lnTo>
                            <a:lnTo>
                              <a:pt x="26" y="19"/>
                            </a:lnTo>
                            <a:lnTo>
                              <a:pt x="21" y="22"/>
                            </a:lnTo>
                            <a:lnTo>
                              <a:pt x="17" y="24"/>
                            </a:lnTo>
                            <a:lnTo>
                              <a:pt x="12" y="28"/>
                            </a:lnTo>
                            <a:lnTo>
                              <a:pt x="8" y="31"/>
                            </a:lnTo>
                            <a:lnTo>
                              <a:pt x="5" y="35"/>
                            </a:lnTo>
                            <a:lnTo>
                              <a:pt x="2" y="38"/>
                            </a:lnTo>
                            <a:lnTo>
                              <a:pt x="0" y="42"/>
                            </a:lnTo>
                            <a:lnTo>
                              <a:pt x="2" y="45"/>
                            </a:lnTo>
                            <a:lnTo>
                              <a:pt x="3" y="49"/>
                            </a:lnTo>
                            <a:lnTo>
                              <a:pt x="4" y="52"/>
                            </a:lnTo>
                            <a:lnTo>
                              <a:pt x="4" y="56"/>
                            </a:lnTo>
                            <a:lnTo>
                              <a:pt x="5" y="60"/>
                            </a:lnTo>
                            <a:lnTo>
                              <a:pt x="7" y="64"/>
                            </a:lnTo>
                            <a:lnTo>
                              <a:pt x="9" y="66"/>
                            </a:lnTo>
                            <a:lnTo>
                              <a:pt x="12" y="71"/>
                            </a:lnTo>
                            <a:lnTo>
                              <a:pt x="15" y="76"/>
                            </a:lnTo>
                            <a:lnTo>
                              <a:pt x="18" y="79"/>
                            </a:lnTo>
                            <a:lnTo>
                              <a:pt x="22" y="81"/>
                            </a:lnTo>
                            <a:lnTo>
                              <a:pt x="26" y="82"/>
                            </a:lnTo>
                            <a:lnTo>
                              <a:pt x="32" y="84"/>
                            </a:lnTo>
                            <a:lnTo>
                              <a:pt x="40" y="85"/>
                            </a:lnTo>
                          </a:path>
                        </a:pathLst>
                      </a:custGeom>
                      <a:solidFill>
                        <a:srgbClr val="FFC02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grpSp>
                    <p:nvGrpSpPr>
                      <p:cNvPr id="45460" name="Group 404">
                        <a:extLst>
                          <a:ext uri="{FF2B5EF4-FFF2-40B4-BE49-F238E27FC236}">
                            <a16:creationId xmlns:a16="http://schemas.microsoft.com/office/drawing/2014/main" id="{F23051DD-FC22-4131-AFF6-040385112C7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092" y="1381"/>
                        <a:ext cx="71" cy="95"/>
                        <a:chOff x="2092" y="1381"/>
                        <a:chExt cx="71" cy="95"/>
                      </a:xfrm>
                    </p:grpSpPr>
                    <p:sp>
                      <p:nvSpPr>
                        <p:cNvPr id="45451" name="Freeform 395">
                          <a:extLst>
                            <a:ext uri="{FF2B5EF4-FFF2-40B4-BE49-F238E27FC236}">
                              <a16:creationId xmlns:a16="http://schemas.microsoft.com/office/drawing/2014/main" id="{EB3AE55A-9DDC-FB69-BD29-363373C995CC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107" y="1459"/>
                          <a:ext cx="35" cy="17"/>
                        </a:xfrm>
                        <a:custGeom>
                          <a:avLst/>
                          <a:gdLst>
                            <a:gd name="T0" fmla="*/ 0 w 35"/>
                            <a:gd name="T1" fmla="*/ 0 h 17"/>
                            <a:gd name="T2" fmla="*/ 6 w 35"/>
                            <a:gd name="T3" fmla="*/ 2 h 17"/>
                            <a:gd name="T4" fmla="*/ 12 w 35"/>
                            <a:gd name="T5" fmla="*/ 4 h 17"/>
                            <a:gd name="T6" fmla="*/ 21 w 35"/>
                            <a:gd name="T7" fmla="*/ 6 h 17"/>
                            <a:gd name="T8" fmla="*/ 28 w 35"/>
                            <a:gd name="T9" fmla="*/ 6 h 17"/>
                            <a:gd name="T10" fmla="*/ 33 w 35"/>
                            <a:gd name="T11" fmla="*/ 6 h 17"/>
                            <a:gd name="T12" fmla="*/ 34 w 35"/>
                            <a:gd name="T13" fmla="*/ 16 h 17"/>
                            <a:gd name="T14" fmla="*/ 31 w 35"/>
                            <a:gd name="T15" fmla="*/ 13 h 17"/>
                            <a:gd name="T16" fmla="*/ 26 w 35"/>
                            <a:gd name="T17" fmla="*/ 13 h 17"/>
                            <a:gd name="T18" fmla="*/ 20 w 35"/>
                            <a:gd name="T19" fmla="*/ 13 h 17"/>
                            <a:gd name="T20" fmla="*/ 15 w 35"/>
                            <a:gd name="T21" fmla="*/ 11 h 17"/>
                            <a:gd name="T22" fmla="*/ 11 w 35"/>
                            <a:gd name="T23" fmla="*/ 11 h 17"/>
                            <a:gd name="T24" fmla="*/ 8 w 35"/>
                            <a:gd name="T25" fmla="*/ 9 h 17"/>
                            <a:gd name="T26" fmla="*/ 4 w 35"/>
                            <a:gd name="T27" fmla="*/ 6 h 17"/>
                            <a:gd name="T28" fmla="*/ 3 w 35"/>
                            <a:gd name="T29" fmla="*/ 6 h 17"/>
                            <a:gd name="T30" fmla="*/ 1 w 35"/>
                            <a:gd name="T31" fmla="*/ 2 h 17"/>
                            <a:gd name="T32" fmla="*/ 0 w 35"/>
                            <a:gd name="T33" fmla="*/ 0 h 1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</a:cxnLst>
                          <a:rect l="0" t="0" r="r" b="b"/>
                          <a:pathLst>
                            <a:path w="35" h="17">
                              <a:moveTo>
                                <a:pt x="0" y="0"/>
                              </a:moveTo>
                              <a:lnTo>
                                <a:pt x="6" y="2"/>
                              </a:lnTo>
                              <a:lnTo>
                                <a:pt x="12" y="4"/>
                              </a:lnTo>
                              <a:lnTo>
                                <a:pt x="21" y="6"/>
                              </a:lnTo>
                              <a:lnTo>
                                <a:pt x="28" y="6"/>
                              </a:lnTo>
                              <a:lnTo>
                                <a:pt x="33" y="6"/>
                              </a:lnTo>
                              <a:lnTo>
                                <a:pt x="34" y="16"/>
                              </a:lnTo>
                              <a:lnTo>
                                <a:pt x="31" y="13"/>
                              </a:lnTo>
                              <a:lnTo>
                                <a:pt x="26" y="13"/>
                              </a:lnTo>
                              <a:lnTo>
                                <a:pt x="20" y="13"/>
                              </a:lnTo>
                              <a:lnTo>
                                <a:pt x="15" y="11"/>
                              </a:lnTo>
                              <a:lnTo>
                                <a:pt x="11" y="11"/>
                              </a:lnTo>
                              <a:lnTo>
                                <a:pt x="8" y="9"/>
                              </a:lnTo>
                              <a:lnTo>
                                <a:pt x="4" y="6"/>
                              </a:lnTo>
                              <a:lnTo>
                                <a:pt x="3" y="6"/>
                              </a:lnTo>
                              <a:lnTo>
                                <a:pt x="1" y="2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FFA02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45452" name="Freeform 396">
                          <a:extLst>
                            <a:ext uri="{FF2B5EF4-FFF2-40B4-BE49-F238E27FC236}">
                              <a16:creationId xmlns:a16="http://schemas.microsoft.com/office/drawing/2014/main" id="{74BBFB30-B1E8-8984-2EFD-36A53777D16D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102" y="1450"/>
                          <a:ext cx="39" cy="17"/>
                        </a:xfrm>
                        <a:custGeom>
                          <a:avLst/>
                          <a:gdLst>
                            <a:gd name="T0" fmla="*/ 0 w 39"/>
                            <a:gd name="T1" fmla="*/ 0 h 17"/>
                            <a:gd name="T2" fmla="*/ 7 w 39"/>
                            <a:gd name="T3" fmla="*/ 2 h 17"/>
                            <a:gd name="T4" fmla="*/ 12 w 39"/>
                            <a:gd name="T5" fmla="*/ 4 h 17"/>
                            <a:gd name="T6" fmla="*/ 16 w 39"/>
                            <a:gd name="T7" fmla="*/ 4 h 17"/>
                            <a:gd name="T8" fmla="*/ 20 w 39"/>
                            <a:gd name="T9" fmla="*/ 4 h 17"/>
                            <a:gd name="T10" fmla="*/ 25 w 39"/>
                            <a:gd name="T11" fmla="*/ 6 h 17"/>
                            <a:gd name="T12" fmla="*/ 31 w 39"/>
                            <a:gd name="T13" fmla="*/ 6 h 17"/>
                            <a:gd name="T14" fmla="*/ 33 w 39"/>
                            <a:gd name="T15" fmla="*/ 6 h 17"/>
                            <a:gd name="T16" fmla="*/ 35 w 39"/>
                            <a:gd name="T17" fmla="*/ 4 h 17"/>
                            <a:gd name="T18" fmla="*/ 36 w 39"/>
                            <a:gd name="T19" fmla="*/ 9 h 17"/>
                            <a:gd name="T20" fmla="*/ 37 w 39"/>
                            <a:gd name="T21" fmla="*/ 11 h 17"/>
                            <a:gd name="T22" fmla="*/ 38 w 39"/>
                            <a:gd name="T23" fmla="*/ 16 h 17"/>
                            <a:gd name="T24" fmla="*/ 35 w 39"/>
                            <a:gd name="T25" fmla="*/ 16 h 17"/>
                            <a:gd name="T26" fmla="*/ 29 w 39"/>
                            <a:gd name="T27" fmla="*/ 16 h 17"/>
                            <a:gd name="T28" fmla="*/ 25 w 39"/>
                            <a:gd name="T29" fmla="*/ 13 h 17"/>
                            <a:gd name="T30" fmla="*/ 19 w 39"/>
                            <a:gd name="T31" fmla="*/ 13 h 17"/>
                            <a:gd name="T32" fmla="*/ 14 w 39"/>
                            <a:gd name="T33" fmla="*/ 11 h 17"/>
                            <a:gd name="T34" fmla="*/ 9 w 39"/>
                            <a:gd name="T35" fmla="*/ 9 h 17"/>
                            <a:gd name="T36" fmla="*/ 3 w 39"/>
                            <a:gd name="T37" fmla="*/ 9 h 17"/>
                            <a:gd name="T38" fmla="*/ 0 w 39"/>
                            <a:gd name="T39" fmla="*/ 0 h 1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</a:cxnLst>
                          <a:rect l="0" t="0" r="r" b="b"/>
                          <a:pathLst>
                            <a:path w="39" h="17">
                              <a:moveTo>
                                <a:pt x="0" y="0"/>
                              </a:moveTo>
                              <a:lnTo>
                                <a:pt x="7" y="2"/>
                              </a:lnTo>
                              <a:lnTo>
                                <a:pt x="12" y="4"/>
                              </a:lnTo>
                              <a:lnTo>
                                <a:pt x="16" y="4"/>
                              </a:lnTo>
                              <a:lnTo>
                                <a:pt x="20" y="4"/>
                              </a:lnTo>
                              <a:lnTo>
                                <a:pt x="25" y="6"/>
                              </a:lnTo>
                              <a:lnTo>
                                <a:pt x="31" y="6"/>
                              </a:lnTo>
                              <a:lnTo>
                                <a:pt x="33" y="6"/>
                              </a:lnTo>
                              <a:lnTo>
                                <a:pt x="35" y="4"/>
                              </a:lnTo>
                              <a:lnTo>
                                <a:pt x="36" y="9"/>
                              </a:lnTo>
                              <a:lnTo>
                                <a:pt x="37" y="11"/>
                              </a:lnTo>
                              <a:lnTo>
                                <a:pt x="38" y="16"/>
                              </a:lnTo>
                              <a:lnTo>
                                <a:pt x="35" y="16"/>
                              </a:lnTo>
                              <a:lnTo>
                                <a:pt x="29" y="16"/>
                              </a:lnTo>
                              <a:lnTo>
                                <a:pt x="25" y="13"/>
                              </a:lnTo>
                              <a:lnTo>
                                <a:pt x="19" y="13"/>
                              </a:lnTo>
                              <a:lnTo>
                                <a:pt x="14" y="11"/>
                              </a:lnTo>
                              <a:lnTo>
                                <a:pt x="9" y="9"/>
                              </a:lnTo>
                              <a:lnTo>
                                <a:pt x="3" y="9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FFA02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45453" name="Freeform 397">
                          <a:extLst>
                            <a:ext uri="{FF2B5EF4-FFF2-40B4-BE49-F238E27FC236}">
                              <a16:creationId xmlns:a16="http://schemas.microsoft.com/office/drawing/2014/main" id="{FCCAC2D5-F698-0CAE-F436-0743F8F81A2D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096" y="1441"/>
                          <a:ext cx="41" cy="17"/>
                        </a:xfrm>
                        <a:custGeom>
                          <a:avLst/>
                          <a:gdLst>
                            <a:gd name="T0" fmla="*/ 0 w 41"/>
                            <a:gd name="T1" fmla="*/ 0 h 17"/>
                            <a:gd name="T2" fmla="*/ 11 w 41"/>
                            <a:gd name="T3" fmla="*/ 3 h 17"/>
                            <a:gd name="T4" fmla="*/ 19 w 41"/>
                            <a:gd name="T5" fmla="*/ 3 h 17"/>
                            <a:gd name="T6" fmla="*/ 26 w 41"/>
                            <a:gd name="T7" fmla="*/ 3 h 17"/>
                            <a:gd name="T8" fmla="*/ 31 w 41"/>
                            <a:gd name="T9" fmla="*/ 3 h 17"/>
                            <a:gd name="T10" fmla="*/ 35 w 41"/>
                            <a:gd name="T11" fmla="*/ 3 h 17"/>
                            <a:gd name="T12" fmla="*/ 37 w 41"/>
                            <a:gd name="T13" fmla="*/ 6 h 17"/>
                            <a:gd name="T14" fmla="*/ 40 w 41"/>
                            <a:gd name="T15" fmla="*/ 16 h 17"/>
                            <a:gd name="T16" fmla="*/ 32 w 41"/>
                            <a:gd name="T17" fmla="*/ 16 h 17"/>
                            <a:gd name="T18" fmla="*/ 22 w 41"/>
                            <a:gd name="T19" fmla="*/ 16 h 17"/>
                            <a:gd name="T20" fmla="*/ 13 w 41"/>
                            <a:gd name="T21" fmla="*/ 12 h 17"/>
                            <a:gd name="T22" fmla="*/ 4 w 41"/>
                            <a:gd name="T23" fmla="*/ 12 h 17"/>
                            <a:gd name="T24" fmla="*/ 3 w 41"/>
                            <a:gd name="T25" fmla="*/ 9 h 17"/>
                            <a:gd name="T26" fmla="*/ 2 w 41"/>
                            <a:gd name="T27" fmla="*/ 6 h 17"/>
                            <a:gd name="T28" fmla="*/ 0 w 41"/>
                            <a:gd name="T29" fmla="*/ 0 h 1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</a:cxnLst>
                          <a:rect l="0" t="0" r="r" b="b"/>
                          <a:pathLst>
                            <a:path w="41" h="17">
                              <a:moveTo>
                                <a:pt x="0" y="0"/>
                              </a:moveTo>
                              <a:lnTo>
                                <a:pt x="11" y="3"/>
                              </a:lnTo>
                              <a:lnTo>
                                <a:pt x="19" y="3"/>
                              </a:lnTo>
                              <a:lnTo>
                                <a:pt x="26" y="3"/>
                              </a:lnTo>
                              <a:lnTo>
                                <a:pt x="31" y="3"/>
                              </a:lnTo>
                              <a:lnTo>
                                <a:pt x="35" y="3"/>
                              </a:lnTo>
                              <a:lnTo>
                                <a:pt x="37" y="6"/>
                              </a:lnTo>
                              <a:lnTo>
                                <a:pt x="40" y="16"/>
                              </a:lnTo>
                              <a:lnTo>
                                <a:pt x="32" y="16"/>
                              </a:lnTo>
                              <a:lnTo>
                                <a:pt x="22" y="16"/>
                              </a:lnTo>
                              <a:lnTo>
                                <a:pt x="13" y="12"/>
                              </a:lnTo>
                              <a:lnTo>
                                <a:pt x="4" y="12"/>
                              </a:lnTo>
                              <a:lnTo>
                                <a:pt x="3" y="9"/>
                              </a:lnTo>
                              <a:lnTo>
                                <a:pt x="2" y="6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FFA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45454" name="Freeform 398">
                          <a:extLst>
                            <a:ext uri="{FF2B5EF4-FFF2-40B4-BE49-F238E27FC236}">
                              <a16:creationId xmlns:a16="http://schemas.microsoft.com/office/drawing/2014/main" id="{E3E4AC36-3AEE-B146-DB7F-A81E3F8D0FAC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094" y="1428"/>
                          <a:ext cx="33" cy="17"/>
                        </a:xfrm>
                        <a:custGeom>
                          <a:avLst/>
                          <a:gdLst>
                            <a:gd name="T0" fmla="*/ 0 w 33"/>
                            <a:gd name="T1" fmla="*/ 2 h 17"/>
                            <a:gd name="T2" fmla="*/ 8 w 33"/>
                            <a:gd name="T3" fmla="*/ 2 h 17"/>
                            <a:gd name="T4" fmla="*/ 15 w 33"/>
                            <a:gd name="T5" fmla="*/ 4 h 17"/>
                            <a:gd name="T6" fmla="*/ 21 w 33"/>
                            <a:gd name="T7" fmla="*/ 2 h 17"/>
                            <a:gd name="T8" fmla="*/ 25 w 33"/>
                            <a:gd name="T9" fmla="*/ 2 h 17"/>
                            <a:gd name="T10" fmla="*/ 29 w 33"/>
                            <a:gd name="T11" fmla="*/ 0 h 17"/>
                            <a:gd name="T12" fmla="*/ 29 w 33"/>
                            <a:gd name="T13" fmla="*/ 6 h 17"/>
                            <a:gd name="T14" fmla="*/ 29 w 33"/>
                            <a:gd name="T15" fmla="*/ 11 h 17"/>
                            <a:gd name="T16" fmla="*/ 32 w 33"/>
                            <a:gd name="T17" fmla="*/ 13 h 17"/>
                            <a:gd name="T18" fmla="*/ 27 w 33"/>
                            <a:gd name="T19" fmla="*/ 16 h 17"/>
                            <a:gd name="T20" fmla="*/ 21 w 33"/>
                            <a:gd name="T21" fmla="*/ 16 h 17"/>
                            <a:gd name="T22" fmla="*/ 15 w 33"/>
                            <a:gd name="T23" fmla="*/ 13 h 17"/>
                            <a:gd name="T24" fmla="*/ 8 w 33"/>
                            <a:gd name="T25" fmla="*/ 13 h 17"/>
                            <a:gd name="T26" fmla="*/ 2 w 33"/>
                            <a:gd name="T27" fmla="*/ 11 h 17"/>
                            <a:gd name="T28" fmla="*/ 2 w 33"/>
                            <a:gd name="T29" fmla="*/ 9 h 17"/>
                            <a:gd name="T30" fmla="*/ 1 w 33"/>
                            <a:gd name="T31" fmla="*/ 4 h 17"/>
                            <a:gd name="T32" fmla="*/ 0 w 33"/>
                            <a:gd name="T33" fmla="*/ 2 h 1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</a:cxnLst>
                          <a:rect l="0" t="0" r="r" b="b"/>
                          <a:pathLst>
                            <a:path w="33" h="17">
                              <a:moveTo>
                                <a:pt x="0" y="2"/>
                              </a:moveTo>
                              <a:lnTo>
                                <a:pt x="8" y="2"/>
                              </a:lnTo>
                              <a:lnTo>
                                <a:pt x="15" y="4"/>
                              </a:lnTo>
                              <a:lnTo>
                                <a:pt x="21" y="2"/>
                              </a:lnTo>
                              <a:lnTo>
                                <a:pt x="25" y="2"/>
                              </a:lnTo>
                              <a:lnTo>
                                <a:pt x="29" y="0"/>
                              </a:lnTo>
                              <a:lnTo>
                                <a:pt x="29" y="6"/>
                              </a:lnTo>
                              <a:lnTo>
                                <a:pt x="29" y="11"/>
                              </a:lnTo>
                              <a:lnTo>
                                <a:pt x="32" y="13"/>
                              </a:lnTo>
                              <a:lnTo>
                                <a:pt x="27" y="16"/>
                              </a:lnTo>
                              <a:lnTo>
                                <a:pt x="21" y="16"/>
                              </a:lnTo>
                              <a:lnTo>
                                <a:pt x="15" y="13"/>
                              </a:lnTo>
                              <a:lnTo>
                                <a:pt x="8" y="13"/>
                              </a:lnTo>
                              <a:lnTo>
                                <a:pt x="2" y="11"/>
                              </a:lnTo>
                              <a:lnTo>
                                <a:pt x="2" y="9"/>
                              </a:lnTo>
                              <a:lnTo>
                                <a:pt x="1" y="4"/>
                              </a:lnTo>
                              <a:lnTo>
                                <a:pt x="0" y="2"/>
                              </a:lnTo>
                            </a:path>
                          </a:pathLst>
                        </a:custGeom>
                        <a:solidFill>
                          <a:srgbClr val="FFA02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45455" name="Freeform 399">
                          <a:extLst>
                            <a:ext uri="{FF2B5EF4-FFF2-40B4-BE49-F238E27FC236}">
                              <a16:creationId xmlns:a16="http://schemas.microsoft.com/office/drawing/2014/main" id="{AD663FC5-8DEF-DD19-64BE-F190483B74B3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092" y="1418"/>
                          <a:ext cx="31" cy="17"/>
                        </a:xfrm>
                        <a:custGeom>
                          <a:avLst/>
                          <a:gdLst>
                            <a:gd name="T0" fmla="*/ 1 w 31"/>
                            <a:gd name="T1" fmla="*/ 12 h 17"/>
                            <a:gd name="T2" fmla="*/ 7 w 31"/>
                            <a:gd name="T3" fmla="*/ 16 h 17"/>
                            <a:gd name="T4" fmla="*/ 11 w 31"/>
                            <a:gd name="T5" fmla="*/ 16 h 17"/>
                            <a:gd name="T6" fmla="*/ 18 w 31"/>
                            <a:gd name="T7" fmla="*/ 16 h 17"/>
                            <a:gd name="T8" fmla="*/ 22 w 31"/>
                            <a:gd name="T9" fmla="*/ 16 h 17"/>
                            <a:gd name="T10" fmla="*/ 28 w 31"/>
                            <a:gd name="T11" fmla="*/ 16 h 17"/>
                            <a:gd name="T12" fmla="*/ 30 w 31"/>
                            <a:gd name="T13" fmla="*/ 12 h 17"/>
                            <a:gd name="T14" fmla="*/ 30 w 31"/>
                            <a:gd name="T15" fmla="*/ 0 h 17"/>
                            <a:gd name="T16" fmla="*/ 23 w 31"/>
                            <a:gd name="T17" fmla="*/ 0 h 17"/>
                            <a:gd name="T18" fmla="*/ 16 w 31"/>
                            <a:gd name="T19" fmla="*/ 0 h 17"/>
                            <a:gd name="T20" fmla="*/ 9 w 31"/>
                            <a:gd name="T21" fmla="*/ 0 h 17"/>
                            <a:gd name="T22" fmla="*/ 4 w 31"/>
                            <a:gd name="T23" fmla="*/ 3 h 17"/>
                            <a:gd name="T24" fmla="*/ 2 w 31"/>
                            <a:gd name="T25" fmla="*/ 3 h 17"/>
                            <a:gd name="T26" fmla="*/ 0 w 31"/>
                            <a:gd name="T27" fmla="*/ 9 h 17"/>
                            <a:gd name="T28" fmla="*/ 1 w 31"/>
                            <a:gd name="T29" fmla="*/ 12 h 1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</a:cxnLst>
                          <a:rect l="0" t="0" r="r" b="b"/>
                          <a:pathLst>
                            <a:path w="31" h="17">
                              <a:moveTo>
                                <a:pt x="1" y="12"/>
                              </a:moveTo>
                              <a:lnTo>
                                <a:pt x="7" y="16"/>
                              </a:lnTo>
                              <a:lnTo>
                                <a:pt x="11" y="16"/>
                              </a:lnTo>
                              <a:lnTo>
                                <a:pt x="18" y="16"/>
                              </a:lnTo>
                              <a:lnTo>
                                <a:pt x="22" y="16"/>
                              </a:lnTo>
                              <a:lnTo>
                                <a:pt x="28" y="16"/>
                              </a:lnTo>
                              <a:lnTo>
                                <a:pt x="30" y="12"/>
                              </a:lnTo>
                              <a:lnTo>
                                <a:pt x="30" y="0"/>
                              </a:lnTo>
                              <a:lnTo>
                                <a:pt x="23" y="0"/>
                              </a:lnTo>
                              <a:lnTo>
                                <a:pt x="16" y="0"/>
                              </a:lnTo>
                              <a:lnTo>
                                <a:pt x="9" y="0"/>
                              </a:lnTo>
                              <a:lnTo>
                                <a:pt x="4" y="3"/>
                              </a:lnTo>
                              <a:lnTo>
                                <a:pt x="2" y="3"/>
                              </a:lnTo>
                              <a:lnTo>
                                <a:pt x="0" y="9"/>
                              </a:lnTo>
                              <a:lnTo>
                                <a:pt x="1" y="12"/>
                              </a:lnTo>
                            </a:path>
                          </a:pathLst>
                        </a:custGeom>
                        <a:solidFill>
                          <a:srgbClr val="FFA08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45456" name="Freeform 400">
                          <a:extLst>
                            <a:ext uri="{FF2B5EF4-FFF2-40B4-BE49-F238E27FC236}">
                              <a16:creationId xmlns:a16="http://schemas.microsoft.com/office/drawing/2014/main" id="{436D86C3-21D3-147C-8D1F-8752D2158EE2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096" y="1410"/>
                          <a:ext cx="30" cy="17"/>
                        </a:xfrm>
                        <a:custGeom>
                          <a:avLst/>
                          <a:gdLst>
                            <a:gd name="T0" fmla="*/ 0 w 30"/>
                            <a:gd name="T1" fmla="*/ 16 h 17"/>
                            <a:gd name="T2" fmla="*/ 9 w 30"/>
                            <a:gd name="T3" fmla="*/ 16 h 17"/>
                            <a:gd name="T4" fmla="*/ 15 w 30"/>
                            <a:gd name="T5" fmla="*/ 16 h 17"/>
                            <a:gd name="T6" fmla="*/ 22 w 30"/>
                            <a:gd name="T7" fmla="*/ 16 h 17"/>
                            <a:gd name="T8" fmla="*/ 27 w 30"/>
                            <a:gd name="T9" fmla="*/ 16 h 17"/>
                            <a:gd name="T10" fmla="*/ 27 w 30"/>
                            <a:gd name="T11" fmla="*/ 8 h 17"/>
                            <a:gd name="T12" fmla="*/ 29 w 30"/>
                            <a:gd name="T13" fmla="*/ 8 h 17"/>
                            <a:gd name="T14" fmla="*/ 25 w 30"/>
                            <a:gd name="T15" fmla="*/ 0 h 17"/>
                            <a:gd name="T16" fmla="*/ 17 w 30"/>
                            <a:gd name="T17" fmla="*/ 0 h 17"/>
                            <a:gd name="T18" fmla="*/ 11 w 30"/>
                            <a:gd name="T19" fmla="*/ 0 h 17"/>
                            <a:gd name="T20" fmla="*/ 6 w 30"/>
                            <a:gd name="T21" fmla="*/ 0 h 17"/>
                            <a:gd name="T22" fmla="*/ 4 w 30"/>
                            <a:gd name="T23" fmla="*/ 8 h 17"/>
                            <a:gd name="T24" fmla="*/ 2 w 30"/>
                            <a:gd name="T25" fmla="*/ 8 h 17"/>
                            <a:gd name="T26" fmla="*/ 0 w 30"/>
                            <a:gd name="T27" fmla="*/ 16 h 1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</a:cxnLst>
                          <a:rect l="0" t="0" r="r" b="b"/>
                          <a:pathLst>
                            <a:path w="30" h="17">
                              <a:moveTo>
                                <a:pt x="0" y="16"/>
                              </a:moveTo>
                              <a:lnTo>
                                <a:pt x="9" y="16"/>
                              </a:lnTo>
                              <a:lnTo>
                                <a:pt x="15" y="16"/>
                              </a:lnTo>
                              <a:lnTo>
                                <a:pt x="22" y="16"/>
                              </a:lnTo>
                              <a:lnTo>
                                <a:pt x="27" y="16"/>
                              </a:lnTo>
                              <a:lnTo>
                                <a:pt x="27" y="8"/>
                              </a:lnTo>
                              <a:lnTo>
                                <a:pt x="29" y="8"/>
                              </a:lnTo>
                              <a:lnTo>
                                <a:pt x="25" y="0"/>
                              </a:lnTo>
                              <a:lnTo>
                                <a:pt x="17" y="0"/>
                              </a:lnTo>
                              <a:lnTo>
                                <a:pt x="11" y="0"/>
                              </a:lnTo>
                              <a:lnTo>
                                <a:pt x="6" y="0"/>
                              </a:lnTo>
                              <a:lnTo>
                                <a:pt x="4" y="8"/>
                              </a:lnTo>
                              <a:lnTo>
                                <a:pt x="2" y="8"/>
                              </a:lnTo>
                              <a:lnTo>
                                <a:pt x="0" y="16"/>
                              </a:lnTo>
                            </a:path>
                          </a:pathLst>
                        </a:custGeom>
                        <a:solidFill>
                          <a:srgbClr val="FFA08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45457" name="Freeform 401">
                          <a:extLst>
                            <a:ext uri="{FF2B5EF4-FFF2-40B4-BE49-F238E27FC236}">
                              <a16:creationId xmlns:a16="http://schemas.microsoft.com/office/drawing/2014/main" id="{3ABD7A32-1EE7-815D-1A30-CC64AD288D01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108" y="1401"/>
                          <a:ext cx="27" cy="17"/>
                        </a:xfrm>
                        <a:custGeom>
                          <a:avLst/>
                          <a:gdLst>
                            <a:gd name="T0" fmla="*/ 5 w 27"/>
                            <a:gd name="T1" fmla="*/ 5 h 17"/>
                            <a:gd name="T2" fmla="*/ 0 w 27"/>
                            <a:gd name="T3" fmla="*/ 10 h 17"/>
                            <a:gd name="T4" fmla="*/ 7 w 27"/>
                            <a:gd name="T5" fmla="*/ 10 h 17"/>
                            <a:gd name="T6" fmla="*/ 11 w 27"/>
                            <a:gd name="T7" fmla="*/ 10 h 17"/>
                            <a:gd name="T8" fmla="*/ 17 w 27"/>
                            <a:gd name="T9" fmla="*/ 16 h 17"/>
                            <a:gd name="T10" fmla="*/ 20 w 27"/>
                            <a:gd name="T11" fmla="*/ 16 h 17"/>
                            <a:gd name="T12" fmla="*/ 22 w 27"/>
                            <a:gd name="T13" fmla="*/ 10 h 17"/>
                            <a:gd name="T14" fmla="*/ 24 w 27"/>
                            <a:gd name="T15" fmla="*/ 10 h 17"/>
                            <a:gd name="T16" fmla="*/ 26 w 27"/>
                            <a:gd name="T17" fmla="*/ 5 h 17"/>
                            <a:gd name="T18" fmla="*/ 22 w 27"/>
                            <a:gd name="T19" fmla="*/ 0 h 17"/>
                            <a:gd name="T20" fmla="*/ 16 w 27"/>
                            <a:gd name="T21" fmla="*/ 0 h 17"/>
                            <a:gd name="T22" fmla="*/ 11 w 27"/>
                            <a:gd name="T23" fmla="*/ 0 h 17"/>
                            <a:gd name="T24" fmla="*/ 5 w 27"/>
                            <a:gd name="T25" fmla="*/ 5 h 1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</a:cxnLst>
                          <a:rect l="0" t="0" r="r" b="b"/>
                          <a:pathLst>
                            <a:path w="27" h="17">
                              <a:moveTo>
                                <a:pt x="5" y="5"/>
                              </a:moveTo>
                              <a:lnTo>
                                <a:pt x="0" y="10"/>
                              </a:lnTo>
                              <a:lnTo>
                                <a:pt x="7" y="10"/>
                              </a:lnTo>
                              <a:lnTo>
                                <a:pt x="11" y="10"/>
                              </a:lnTo>
                              <a:lnTo>
                                <a:pt x="17" y="16"/>
                              </a:lnTo>
                              <a:lnTo>
                                <a:pt x="20" y="16"/>
                              </a:lnTo>
                              <a:lnTo>
                                <a:pt x="22" y="10"/>
                              </a:lnTo>
                              <a:lnTo>
                                <a:pt x="24" y="10"/>
                              </a:lnTo>
                              <a:lnTo>
                                <a:pt x="26" y="5"/>
                              </a:lnTo>
                              <a:lnTo>
                                <a:pt x="22" y="0"/>
                              </a:lnTo>
                              <a:lnTo>
                                <a:pt x="16" y="0"/>
                              </a:lnTo>
                              <a:lnTo>
                                <a:pt x="11" y="0"/>
                              </a:lnTo>
                              <a:lnTo>
                                <a:pt x="5" y="5"/>
                              </a:lnTo>
                            </a:path>
                          </a:pathLst>
                        </a:custGeom>
                        <a:solidFill>
                          <a:srgbClr val="FFA02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45458" name="Freeform 402">
                          <a:extLst>
                            <a:ext uri="{FF2B5EF4-FFF2-40B4-BE49-F238E27FC236}">
                              <a16:creationId xmlns:a16="http://schemas.microsoft.com/office/drawing/2014/main" id="{C607F5F8-C0CC-2270-4E79-756831DE16E4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119" y="1392"/>
                          <a:ext cx="27" cy="17"/>
                        </a:xfrm>
                        <a:custGeom>
                          <a:avLst/>
                          <a:gdLst>
                            <a:gd name="T0" fmla="*/ 19 w 27"/>
                            <a:gd name="T1" fmla="*/ 16 h 17"/>
                            <a:gd name="T2" fmla="*/ 12 w 27"/>
                            <a:gd name="T3" fmla="*/ 10 h 17"/>
                            <a:gd name="T4" fmla="*/ 7 w 27"/>
                            <a:gd name="T5" fmla="*/ 10 h 17"/>
                            <a:gd name="T6" fmla="*/ 0 w 27"/>
                            <a:gd name="T7" fmla="*/ 16 h 17"/>
                            <a:gd name="T8" fmla="*/ 6 w 27"/>
                            <a:gd name="T9" fmla="*/ 10 h 17"/>
                            <a:gd name="T10" fmla="*/ 11 w 27"/>
                            <a:gd name="T11" fmla="*/ 5 h 17"/>
                            <a:gd name="T12" fmla="*/ 14 w 27"/>
                            <a:gd name="T13" fmla="*/ 0 h 17"/>
                            <a:gd name="T14" fmla="*/ 20 w 27"/>
                            <a:gd name="T15" fmla="*/ 0 h 17"/>
                            <a:gd name="T16" fmla="*/ 24 w 27"/>
                            <a:gd name="T17" fmla="*/ 0 h 17"/>
                            <a:gd name="T18" fmla="*/ 26 w 27"/>
                            <a:gd name="T19" fmla="*/ 5 h 17"/>
                            <a:gd name="T20" fmla="*/ 22 w 27"/>
                            <a:gd name="T21" fmla="*/ 10 h 17"/>
                            <a:gd name="T22" fmla="*/ 19 w 27"/>
                            <a:gd name="T23" fmla="*/ 16 h 1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</a:cxnLst>
                          <a:rect l="0" t="0" r="r" b="b"/>
                          <a:pathLst>
                            <a:path w="27" h="17">
                              <a:moveTo>
                                <a:pt x="19" y="16"/>
                              </a:moveTo>
                              <a:lnTo>
                                <a:pt x="12" y="10"/>
                              </a:lnTo>
                              <a:lnTo>
                                <a:pt x="7" y="10"/>
                              </a:lnTo>
                              <a:lnTo>
                                <a:pt x="0" y="16"/>
                              </a:lnTo>
                              <a:lnTo>
                                <a:pt x="6" y="10"/>
                              </a:lnTo>
                              <a:lnTo>
                                <a:pt x="11" y="5"/>
                              </a:lnTo>
                              <a:lnTo>
                                <a:pt x="14" y="0"/>
                              </a:lnTo>
                              <a:lnTo>
                                <a:pt x="20" y="0"/>
                              </a:lnTo>
                              <a:lnTo>
                                <a:pt x="24" y="0"/>
                              </a:lnTo>
                              <a:lnTo>
                                <a:pt x="26" y="5"/>
                              </a:lnTo>
                              <a:lnTo>
                                <a:pt x="22" y="10"/>
                              </a:lnTo>
                              <a:lnTo>
                                <a:pt x="19" y="16"/>
                              </a:lnTo>
                            </a:path>
                          </a:pathLst>
                        </a:custGeom>
                        <a:solidFill>
                          <a:srgbClr val="FFC08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45459" name="Freeform 403">
                          <a:extLst>
                            <a:ext uri="{FF2B5EF4-FFF2-40B4-BE49-F238E27FC236}">
                              <a16:creationId xmlns:a16="http://schemas.microsoft.com/office/drawing/2014/main" id="{36F241AA-4DC0-33CE-2B14-B55C72755FD3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142" y="1381"/>
                          <a:ext cx="21" cy="17"/>
                        </a:xfrm>
                        <a:custGeom>
                          <a:avLst/>
                          <a:gdLst>
                            <a:gd name="T0" fmla="*/ 0 w 21"/>
                            <a:gd name="T1" fmla="*/ 12 h 17"/>
                            <a:gd name="T2" fmla="*/ 5 w 21"/>
                            <a:gd name="T3" fmla="*/ 12 h 17"/>
                            <a:gd name="T4" fmla="*/ 9 w 21"/>
                            <a:gd name="T5" fmla="*/ 16 h 17"/>
                            <a:gd name="T6" fmla="*/ 14 w 21"/>
                            <a:gd name="T7" fmla="*/ 9 h 17"/>
                            <a:gd name="T8" fmla="*/ 18 w 21"/>
                            <a:gd name="T9" fmla="*/ 3 h 17"/>
                            <a:gd name="T10" fmla="*/ 20 w 21"/>
                            <a:gd name="T11" fmla="*/ 0 h 17"/>
                            <a:gd name="T12" fmla="*/ 13 w 21"/>
                            <a:gd name="T13" fmla="*/ 3 h 17"/>
                            <a:gd name="T14" fmla="*/ 8 w 21"/>
                            <a:gd name="T15" fmla="*/ 6 h 17"/>
                            <a:gd name="T16" fmla="*/ 3 w 21"/>
                            <a:gd name="T17" fmla="*/ 9 h 17"/>
                            <a:gd name="T18" fmla="*/ 0 w 21"/>
                            <a:gd name="T19" fmla="*/ 12 h 1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</a:cxnLst>
                          <a:rect l="0" t="0" r="r" b="b"/>
                          <a:pathLst>
                            <a:path w="21" h="17">
                              <a:moveTo>
                                <a:pt x="0" y="12"/>
                              </a:moveTo>
                              <a:lnTo>
                                <a:pt x="5" y="12"/>
                              </a:lnTo>
                              <a:lnTo>
                                <a:pt x="9" y="16"/>
                              </a:lnTo>
                              <a:lnTo>
                                <a:pt x="14" y="9"/>
                              </a:lnTo>
                              <a:lnTo>
                                <a:pt x="18" y="3"/>
                              </a:lnTo>
                              <a:lnTo>
                                <a:pt x="20" y="0"/>
                              </a:lnTo>
                              <a:lnTo>
                                <a:pt x="13" y="3"/>
                              </a:lnTo>
                              <a:lnTo>
                                <a:pt x="8" y="6"/>
                              </a:lnTo>
                              <a:lnTo>
                                <a:pt x="3" y="9"/>
                              </a:lnTo>
                              <a:lnTo>
                                <a:pt x="0" y="12"/>
                              </a:lnTo>
                            </a:path>
                          </a:pathLst>
                        </a:custGeom>
                        <a:solidFill>
                          <a:srgbClr val="FFC0C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45462" name="Freeform 406">
                      <a:extLst>
                        <a:ext uri="{FF2B5EF4-FFF2-40B4-BE49-F238E27FC236}">
                          <a16:creationId xmlns:a16="http://schemas.microsoft.com/office/drawing/2014/main" id="{788C4BBB-58EC-28C3-2C95-0B743EB77AD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86" y="1557"/>
                      <a:ext cx="36" cy="59"/>
                    </a:xfrm>
                    <a:custGeom>
                      <a:avLst/>
                      <a:gdLst>
                        <a:gd name="T0" fmla="*/ 26 w 36"/>
                        <a:gd name="T1" fmla="*/ 0 h 59"/>
                        <a:gd name="T2" fmla="*/ 23 w 36"/>
                        <a:gd name="T3" fmla="*/ 4 h 59"/>
                        <a:gd name="T4" fmla="*/ 18 w 36"/>
                        <a:gd name="T5" fmla="*/ 6 h 59"/>
                        <a:gd name="T6" fmla="*/ 16 w 36"/>
                        <a:gd name="T7" fmla="*/ 8 h 59"/>
                        <a:gd name="T8" fmla="*/ 13 w 36"/>
                        <a:gd name="T9" fmla="*/ 11 h 59"/>
                        <a:gd name="T10" fmla="*/ 9 w 36"/>
                        <a:gd name="T11" fmla="*/ 15 h 59"/>
                        <a:gd name="T12" fmla="*/ 4 w 36"/>
                        <a:gd name="T13" fmla="*/ 18 h 59"/>
                        <a:gd name="T14" fmla="*/ 1 w 36"/>
                        <a:gd name="T15" fmla="*/ 23 h 59"/>
                        <a:gd name="T16" fmla="*/ 0 w 36"/>
                        <a:gd name="T17" fmla="*/ 25 h 59"/>
                        <a:gd name="T18" fmla="*/ 2 w 36"/>
                        <a:gd name="T19" fmla="*/ 29 h 59"/>
                        <a:gd name="T20" fmla="*/ 6 w 36"/>
                        <a:gd name="T21" fmla="*/ 33 h 59"/>
                        <a:gd name="T22" fmla="*/ 9 w 36"/>
                        <a:gd name="T23" fmla="*/ 36 h 59"/>
                        <a:gd name="T24" fmla="*/ 11 w 36"/>
                        <a:gd name="T25" fmla="*/ 40 h 59"/>
                        <a:gd name="T26" fmla="*/ 13 w 36"/>
                        <a:gd name="T27" fmla="*/ 44 h 59"/>
                        <a:gd name="T28" fmla="*/ 15 w 36"/>
                        <a:gd name="T29" fmla="*/ 47 h 59"/>
                        <a:gd name="T30" fmla="*/ 19 w 36"/>
                        <a:gd name="T31" fmla="*/ 49 h 59"/>
                        <a:gd name="T32" fmla="*/ 23 w 36"/>
                        <a:gd name="T33" fmla="*/ 53 h 59"/>
                        <a:gd name="T34" fmla="*/ 35 w 36"/>
                        <a:gd name="T35" fmla="*/ 58 h 59"/>
                        <a:gd name="T36" fmla="*/ 30 w 36"/>
                        <a:gd name="T37" fmla="*/ 51 h 59"/>
                        <a:gd name="T38" fmla="*/ 26 w 36"/>
                        <a:gd name="T39" fmla="*/ 45 h 59"/>
                        <a:gd name="T40" fmla="*/ 25 w 36"/>
                        <a:gd name="T41" fmla="*/ 38 h 59"/>
                        <a:gd name="T42" fmla="*/ 24 w 36"/>
                        <a:gd name="T43" fmla="*/ 32 h 59"/>
                        <a:gd name="T44" fmla="*/ 24 w 36"/>
                        <a:gd name="T45" fmla="*/ 26 h 59"/>
                        <a:gd name="T46" fmla="*/ 25 w 36"/>
                        <a:gd name="T47" fmla="*/ 23 h 59"/>
                        <a:gd name="T48" fmla="*/ 25 w 36"/>
                        <a:gd name="T49" fmla="*/ 16 h 59"/>
                        <a:gd name="T50" fmla="*/ 25 w 36"/>
                        <a:gd name="T51" fmla="*/ 12 h 59"/>
                        <a:gd name="T52" fmla="*/ 25 w 36"/>
                        <a:gd name="T53" fmla="*/ 7 h 59"/>
                        <a:gd name="T54" fmla="*/ 26 w 36"/>
                        <a:gd name="T55" fmla="*/ 0 h 5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36" h="59">
                          <a:moveTo>
                            <a:pt x="26" y="0"/>
                          </a:moveTo>
                          <a:lnTo>
                            <a:pt x="23" y="4"/>
                          </a:lnTo>
                          <a:lnTo>
                            <a:pt x="18" y="6"/>
                          </a:lnTo>
                          <a:lnTo>
                            <a:pt x="16" y="8"/>
                          </a:lnTo>
                          <a:lnTo>
                            <a:pt x="13" y="11"/>
                          </a:lnTo>
                          <a:lnTo>
                            <a:pt x="9" y="15"/>
                          </a:lnTo>
                          <a:lnTo>
                            <a:pt x="4" y="18"/>
                          </a:lnTo>
                          <a:lnTo>
                            <a:pt x="1" y="23"/>
                          </a:lnTo>
                          <a:lnTo>
                            <a:pt x="0" y="25"/>
                          </a:lnTo>
                          <a:lnTo>
                            <a:pt x="2" y="29"/>
                          </a:lnTo>
                          <a:lnTo>
                            <a:pt x="6" y="33"/>
                          </a:lnTo>
                          <a:lnTo>
                            <a:pt x="9" y="36"/>
                          </a:lnTo>
                          <a:lnTo>
                            <a:pt x="11" y="40"/>
                          </a:lnTo>
                          <a:lnTo>
                            <a:pt x="13" y="44"/>
                          </a:lnTo>
                          <a:lnTo>
                            <a:pt x="15" y="47"/>
                          </a:lnTo>
                          <a:lnTo>
                            <a:pt x="19" y="49"/>
                          </a:lnTo>
                          <a:lnTo>
                            <a:pt x="23" y="53"/>
                          </a:lnTo>
                          <a:lnTo>
                            <a:pt x="35" y="58"/>
                          </a:lnTo>
                          <a:lnTo>
                            <a:pt x="30" y="51"/>
                          </a:lnTo>
                          <a:lnTo>
                            <a:pt x="26" y="45"/>
                          </a:lnTo>
                          <a:lnTo>
                            <a:pt x="25" y="38"/>
                          </a:lnTo>
                          <a:lnTo>
                            <a:pt x="24" y="32"/>
                          </a:lnTo>
                          <a:lnTo>
                            <a:pt x="24" y="26"/>
                          </a:lnTo>
                          <a:lnTo>
                            <a:pt x="25" y="23"/>
                          </a:lnTo>
                          <a:lnTo>
                            <a:pt x="25" y="16"/>
                          </a:lnTo>
                          <a:lnTo>
                            <a:pt x="25" y="12"/>
                          </a:lnTo>
                          <a:lnTo>
                            <a:pt x="25" y="7"/>
                          </a:lnTo>
                          <a:lnTo>
                            <a:pt x="26" y="0"/>
                          </a:lnTo>
                        </a:path>
                      </a:pathLst>
                    </a:custGeom>
                    <a:solidFill>
                      <a:srgbClr val="FFC06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463" name="Freeform 407">
                      <a:extLst>
                        <a:ext uri="{FF2B5EF4-FFF2-40B4-BE49-F238E27FC236}">
                          <a16:creationId xmlns:a16="http://schemas.microsoft.com/office/drawing/2014/main" id="{AADB2674-7554-A69A-269F-50327B151A4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101" y="1557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2 w 17"/>
                        <a:gd name="T3" fmla="*/ 4 h 17"/>
                        <a:gd name="T4" fmla="*/ 6 w 17"/>
                        <a:gd name="T5" fmla="*/ 6 h 17"/>
                        <a:gd name="T6" fmla="*/ 0 w 17"/>
                        <a:gd name="T7" fmla="*/ 16 h 17"/>
                        <a:gd name="T8" fmla="*/ 4 w 17"/>
                        <a:gd name="T9" fmla="*/ 11 h 17"/>
                        <a:gd name="T10" fmla="*/ 9 w 17"/>
                        <a:gd name="T11" fmla="*/ 9 h 17"/>
                        <a:gd name="T12" fmla="*/ 14 w 17"/>
                        <a:gd name="T13" fmla="*/ 9 h 17"/>
                        <a:gd name="T14" fmla="*/ 16 w 17"/>
                        <a:gd name="T15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2" y="4"/>
                          </a:lnTo>
                          <a:lnTo>
                            <a:pt x="6" y="6"/>
                          </a:lnTo>
                          <a:lnTo>
                            <a:pt x="0" y="16"/>
                          </a:lnTo>
                          <a:lnTo>
                            <a:pt x="4" y="11"/>
                          </a:lnTo>
                          <a:lnTo>
                            <a:pt x="9" y="9"/>
                          </a:lnTo>
                          <a:lnTo>
                            <a:pt x="14" y="9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FFA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464" name="Freeform 408">
                      <a:extLst>
                        <a:ext uri="{FF2B5EF4-FFF2-40B4-BE49-F238E27FC236}">
                          <a16:creationId xmlns:a16="http://schemas.microsoft.com/office/drawing/2014/main" id="{DFEBE726-32E8-1F53-2196-1124B93E21D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86" y="1568"/>
                      <a:ext cx="24" cy="17"/>
                    </a:xfrm>
                    <a:custGeom>
                      <a:avLst/>
                      <a:gdLst>
                        <a:gd name="T0" fmla="*/ 6 w 24"/>
                        <a:gd name="T1" fmla="*/ 8 h 17"/>
                        <a:gd name="T2" fmla="*/ 13 w 24"/>
                        <a:gd name="T3" fmla="*/ 3 h 17"/>
                        <a:gd name="T4" fmla="*/ 17 w 24"/>
                        <a:gd name="T5" fmla="*/ 1 h 17"/>
                        <a:gd name="T6" fmla="*/ 23 w 24"/>
                        <a:gd name="T7" fmla="*/ 0 h 17"/>
                        <a:gd name="T8" fmla="*/ 23 w 24"/>
                        <a:gd name="T9" fmla="*/ 4 h 17"/>
                        <a:gd name="T10" fmla="*/ 23 w 24"/>
                        <a:gd name="T11" fmla="*/ 6 h 17"/>
                        <a:gd name="T12" fmla="*/ 17 w 24"/>
                        <a:gd name="T13" fmla="*/ 6 h 17"/>
                        <a:gd name="T14" fmla="*/ 13 w 24"/>
                        <a:gd name="T15" fmla="*/ 8 h 17"/>
                        <a:gd name="T16" fmla="*/ 10 w 24"/>
                        <a:gd name="T17" fmla="*/ 9 h 17"/>
                        <a:gd name="T18" fmla="*/ 6 w 24"/>
                        <a:gd name="T19" fmla="*/ 11 h 17"/>
                        <a:gd name="T20" fmla="*/ 2 w 24"/>
                        <a:gd name="T21" fmla="*/ 14 h 17"/>
                        <a:gd name="T22" fmla="*/ 0 w 24"/>
                        <a:gd name="T23" fmla="*/ 16 h 17"/>
                        <a:gd name="T24" fmla="*/ 2 w 24"/>
                        <a:gd name="T25" fmla="*/ 12 h 17"/>
                        <a:gd name="T26" fmla="*/ 6 w 24"/>
                        <a:gd name="T27" fmla="*/ 8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24" h="17">
                          <a:moveTo>
                            <a:pt x="6" y="8"/>
                          </a:moveTo>
                          <a:lnTo>
                            <a:pt x="13" y="3"/>
                          </a:lnTo>
                          <a:lnTo>
                            <a:pt x="17" y="1"/>
                          </a:lnTo>
                          <a:lnTo>
                            <a:pt x="23" y="0"/>
                          </a:lnTo>
                          <a:lnTo>
                            <a:pt x="23" y="4"/>
                          </a:lnTo>
                          <a:lnTo>
                            <a:pt x="23" y="6"/>
                          </a:lnTo>
                          <a:lnTo>
                            <a:pt x="17" y="6"/>
                          </a:lnTo>
                          <a:lnTo>
                            <a:pt x="13" y="8"/>
                          </a:lnTo>
                          <a:lnTo>
                            <a:pt x="10" y="9"/>
                          </a:lnTo>
                          <a:lnTo>
                            <a:pt x="6" y="11"/>
                          </a:lnTo>
                          <a:lnTo>
                            <a:pt x="2" y="14"/>
                          </a:lnTo>
                          <a:lnTo>
                            <a:pt x="0" y="16"/>
                          </a:lnTo>
                          <a:lnTo>
                            <a:pt x="2" y="12"/>
                          </a:lnTo>
                          <a:lnTo>
                            <a:pt x="6" y="8"/>
                          </a:lnTo>
                        </a:path>
                      </a:pathLst>
                    </a:custGeom>
                    <a:solidFill>
                      <a:srgbClr val="FFA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465" name="Freeform 409">
                      <a:extLst>
                        <a:ext uri="{FF2B5EF4-FFF2-40B4-BE49-F238E27FC236}">
                          <a16:creationId xmlns:a16="http://schemas.microsoft.com/office/drawing/2014/main" id="{8623A2D4-BB07-73C9-37A1-643182A96A8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86" y="1578"/>
                      <a:ext cx="24" cy="17"/>
                    </a:xfrm>
                    <a:custGeom>
                      <a:avLst/>
                      <a:gdLst>
                        <a:gd name="T0" fmla="*/ 0 w 24"/>
                        <a:gd name="T1" fmla="*/ 12 h 17"/>
                        <a:gd name="T2" fmla="*/ 4 w 24"/>
                        <a:gd name="T3" fmla="*/ 8 h 17"/>
                        <a:gd name="T4" fmla="*/ 8 w 24"/>
                        <a:gd name="T5" fmla="*/ 4 h 17"/>
                        <a:gd name="T6" fmla="*/ 11 w 24"/>
                        <a:gd name="T7" fmla="*/ 4 h 17"/>
                        <a:gd name="T8" fmla="*/ 15 w 24"/>
                        <a:gd name="T9" fmla="*/ 0 h 17"/>
                        <a:gd name="T10" fmla="*/ 19 w 24"/>
                        <a:gd name="T11" fmla="*/ 0 h 17"/>
                        <a:gd name="T12" fmla="*/ 23 w 24"/>
                        <a:gd name="T13" fmla="*/ 0 h 17"/>
                        <a:gd name="T14" fmla="*/ 23 w 24"/>
                        <a:gd name="T15" fmla="*/ 4 h 17"/>
                        <a:gd name="T16" fmla="*/ 22 w 24"/>
                        <a:gd name="T17" fmla="*/ 8 h 17"/>
                        <a:gd name="T18" fmla="*/ 15 w 24"/>
                        <a:gd name="T19" fmla="*/ 8 h 17"/>
                        <a:gd name="T20" fmla="*/ 10 w 24"/>
                        <a:gd name="T21" fmla="*/ 12 h 17"/>
                        <a:gd name="T22" fmla="*/ 5 w 24"/>
                        <a:gd name="T23" fmla="*/ 12 h 17"/>
                        <a:gd name="T24" fmla="*/ 1 w 24"/>
                        <a:gd name="T25" fmla="*/ 16 h 17"/>
                        <a:gd name="T26" fmla="*/ 0 w 24"/>
                        <a:gd name="T27" fmla="*/ 12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24" h="17">
                          <a:moveTo>
                            <a:pt x="0" y="12"/>
                          </a:moveTo>
                          <a:lnTo>
                            <a:pt x="4" y="8"/>
                          </a:lnTo>
                          <a:lnTo>
                            <a:pt x="8" y="4"/>
                          </a:lnTo>
                          <a:lnTo>
                            <a:pt x="11" y="4"/>
                          </a:lnTo>
                          <a:lnTo>
                            <a:pt x="15" y="0"/>
                          </a:lnTo>
                          <a:lnTo>
                            <a:pt x="19" y="0"/>
                          </a:lnTo>
                          <a:lnTo>
                            <a:pt x="23" y="0"/>
                          </a:lnTo>
                          <a:lnTo>
                            <a:pt x="23" y="4"/>
                          </a:lnTo>
                          <a:lnTo>
                            <a:pt x="22" y="8"/>
                          </a:lnTo>
                          <a:lnTo>
                            <a:pt x="15" y="8"/>
                          </a:lnTo>
                          <a:lnTo>
                            <a:pt x="10" y="12"/>
                          </a:lnTo>
                          <a:lnTo>
                            <a:pt x="5" y="12"/>
                          </a:lnTo>
                          <a:lnTo>
                            <a:pt x="1" y="16"/>
                          </a:lnTo>
                          <a:lnTo>
                            <a:pt x="0" y="12"/>
                          </a:lnTo>
                        </a:path>
                      </a:pathLst>
                    </a:custGeom>
                    <a:solidFill>
                      <a:srgbClr val="FFA08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466" name="Freeform 410">
                      <a:extLst>
                        <a:ext uri="{FF2B5EF4-FFF2-40B4-BE49-F238E27FC236}">
                          <a16:creationId xmlns:a16="http://schemas.microsoft.com/office/drawing/2014/main" id="{0A8D0733-8D28-026D-DE50-373A50352EA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88" y="1588"/>
                      <a:ext cx="22" cy="17"/>
                    </a:xfrm>
                    <a:custGeom>
                      <a:avLst/>
                      <a:gdLst>
                        <a:gd name="T0" fmla="*/ 0 w 22"/>
                        <a:gd name="T1" fmla="*/ 0 h 17"/>
                        <a:gd name="T2" fmla="*/ 6 w 22"/>
                        <a:gd name="T3" fmla="*/ 0 h 17"/>
                        <a:gd name="T4" fmla="*/ 12 w 22"/>
                        <a:gd name="T5" fmla="*/ 0 h 17"/>
                        <a:gd name="T6" fmla="*/ 19 w 22"/>
                        <a:gd name="T7" fmla="*/ 0 h 17"/>
                        <a:gd name="T8" fmla="*/ 20 w 22"/>
                        <a:gd name="T9" fmla="*/ 0 h 17"/>
                        <a:gd name="T10" fmla="*/ 20 w 22"/>
                        <a:gd name="T11" fmla="*/ 8 h 17"/>
                        <a:gd name="T12" fmla="*/ 21 w 22"/>
                        <a:gd name="T13" fmla="*/ 16 h 17"/>
                        <a:gd name="T14" fmla="*/ 16 w 22"/>
                        <a:gd name="T15" fmla="*/ 16 h 17"/>
                        <a:gd name="T16" fmla="*/ 12 w 22"/>
                        <a:gd name="T17" fmla="*/ 16 h 17"/>
                        <a:gd name="T18" fmla="*/ 9 w 22"/>
                        <a:gd name="T19" fmla="*/ 16 h 17"/>
                        <a:gd name="T20" fmla="*/ 4 w 22"/>
                        <a:gd name="T21" fmla="*/ 16 h 17"/>
                        <a:gd name="T22" fmla="*/ 2 w 22"/>
                        <a:gd name="T23" fmla="*/ 8 h 17"/>
                        <a:gd name="T24" fmla="*/ 0 w 22"/>
                        <a:gd name="T25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22" h="17">
                          <a:moveTo>
                            <a:pt x="0" y="0"/>
                          </a:moveTo>
                          <a:lnTo>
                            <a:pt x="6" y="0"/>
                          </a:lnTo>
                          <a:lnTo>
                            <a:pt x="12" y="0"/>
                          </a:lnTo>
                          <a:lnTo>
                            <a:pt x="19" y="0"/>
                          </a:lnTo>
                          <a:lnTo>
                            <a:pt x="20" y="0"/>
                          </a:lnTo>
                          <a:lnTo>
                            <a:pt x="20" y="8"/>
                          </a:lnTo>
                          <a:lnTo>
                            <a:pt x="21" y="16"/>
                          </a:lnTo>
                          <a:lnTo>
                            <a:pt x="16" y="16"/>
                          </a:lnTo>
                          <a:lnTo>
                            <a:pt x="12" y="16"/>
                          </a:lnTo>
                          <a:lnTo>
                            <a:pt x="9" y="16"/>
                          </a:lnTo>
                          <a:lnTo>
                            <a:pt x="4" y="16"/>
                          </a:lnTo>
                          <a:lnTo>
                            <a:pt x="2" y="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FF6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467" name="Freeform 411">
                      <a:extLst>
                        <a:ext uri="{FF2B5EF4-FFF2-40B4-BE49-F238E27FC236}">
                          <a16:creationId xmlns:a16="http://schemas.microsoft.com/office/drawing/2014/main" id="{404A9EE8-BD79-52C4-9B36-A0C09B3A6C5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96" y="1597"/>
                      <a:ext cx="19" cy="17"/>
                    </a:xfrm>
                    <a:custGeom>
                      <a:avLst/>
                      <a:gdLst>
                        <a:gd name="T0" fmla="*/ 0 w 19"/>
                        <a:gd name="T1" fmla="*/ 0 h 17"/>
                        <a:gd name="T2" fmla="*/ 4 w 19"/>
                        <a:gd name="T3" fmla="*/ 2 h 17"/>
                        <a:gd name="T4" fmla="*/ 7 w 19"/>
                        <a:gd name="T5" fmla="*/ 2 h 17"/>
                        <a:gd name="T6" fmla="*/ 9 w 19"/>
                        <a:gd name="T7" fmla="*/ 2 h 17"/>
                        <a:gd name="T8" fmla="*/ 14 w 19"/>
                        <a:gd name="T9" fmla="*/ 4 h 17"/>
                        <a:gd name="T10" fmla="*/ 16 w 19"/>
                        <a:gd name="T11" fmla="*/ 6 h 17"/>
                        <a:gd name="T12" fmla="*/ 16 w 19"/>
                        <a:gd name="T13" fmla="*/ 12 h 17"/>
                        <a:gd name="T14" fmla="*/ 18 w 19"/>
                        <a:gd name="T15" fmla="*/ 16 h 17"/>
                        <a:gd name="T16" fmla="*/ 14 w 19"/>
                        <a:gd name="T17" fmla="*/ 14 h 17"/>
                        <a:gd name="T18" fmla="*/ 9 w 19"/>
                        <a:gd name="T19" fmla="*/ 10 h 17"/>
                        <a:gd name="T20" fmla="*/ 7 w 19"/>
                        <a:gd name="T21" fmla="*/ 10 h 17"/>
                        <a:gd name="T22" fmla="*/ 3 w 19"/>
                        <a:gd name="T23" fmla="*/ 8 h 17"/>
                        <a:gd name="T24" fmla="*/ 2 w 19"/>
                        <a:gd name="T25" fmla="*/ 4 h 17"/>
                        <a:gd name="T26" fmla="*/ 0 w 19"/>
                        <a:gd name="T27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19" h="17">
                          <a:moveTo>
                            <a:pt x="0" y="0"/>
                          </a:moveTo>
                          <a:lnTo>
                            <a:pt x="4" y="2"/>
                          </a:lnTo>
                          <a:lnTo>
                            <a:pt x="7" y="2"/>
                          </a:lnTo>
                          <a:lnTo>
                            <a:pt x="9" y="2"/>
                          </a:lnTo>
                          <a:lnTo>
                            <a:pt x="14" y="4"/>
                          </a:lnTo>
                          <a:lnTo>
                            <a:pt x="16" y="6"/>
                          </a:lnTo>
                          <a:lnTo>
                            <a:pt x="16" y="12"/>
                          </a:lnTo>
                          <a:lnTo>
                            <a:pt x="18" y="16"/>
                          </a:lnTo>
                          <a:lnTo>
                            <a:pt x="14" y="14"/>
                          </a:lnTo>
                          <a:lnTo>
                            <a:pt x="9" y="10"/>
                          </a:lnTo>
                          <a:lnTo>
                            <a:pt x="7" y="10"/>
                          </a:lnTo>
                          <a:lnTo>
                            <a:pt x="3" y="8"/>
                          </a:lnTo>
                          <a:lnTo>
                            <a:pt x="2" y="4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FF602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468" name="Freeform 412">
                      <a:extLst>
                        <a:ext uri="{FF2B5EF4-FFF2-40B4-BE49-F238E27FC236}">
                          <a16:creationId xmlns:a16="http://schemas.microsoft.com/office/drawing/2014/main" id="{1C03A142-4273-2802-67EB-649FEFC1C2B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103" y="1608"/>
                      <a:ext cx="19" cy="17"/>
                    </a:xfrm>
                    <a:custGeom>
                      <a:avLst/>
                      <a:gdLst>
                        <a:gd name="T0" fmla="*/ 0 w 19"/>
                        <a:gd name="T1" fmla="*/ 0 h 17"/>
                        <a:gd name="T2" fmla="*/ 6 w 19"/>
                        <a:gd name="T3" fmla="*/ 4 h 17"/>
                        <a:gd name="T4" fmla="*/ 11 w 19"/>
                        <a:gd name="T5" fmla="*/ 6 h 17"/>
                        <a:gd name="T6" fmla="*/ 15 w 19"/>
                        <a:gd name="T7" fmla="*/ 9 h 17"/>
                        <a:gd name="T8" fmla="*/ 18 w 19"/>
                        <a:gd name="T9" fmla="*/ 16 h 17"/>
                        <a:gd name="T10" fmla="*/ 7 w 19"/>
                        <a:gd name="T11" fmla="*/ 9 h 17"/>
                        <a:gd name="T12" fmla="*/ 3 w 19"/>
                        <a:gd name="T13" fmla="*/ 4 h 17"/>
                        <a:gd name="T14" fmla="*/ 0 w 19"/>
                        <a:gd name="T15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9" h="17">
                          <a:moveTo>
                            <a:pt x="0" y="0"/>
                          </a:moveTo>
                          <a:lnTo>
                            <a:pt x="6" y="4"/>
                          </a:lnTo>
                          <a:lnTo>
                            <a:pt x="11" y="6"/>
                          </a:lnTo>
                          <a:lnTo>
                            <a:pt x="15" y="9"/>
                          </a:lnTo>
                          <a:lnTo>
                            <a:pt x="18" y="16"/>
                          </a:lnTo>
                          <a:lnTo>
                            <a:pt x="7" y="9"/>
                          </a:lnTo>
                          <a:lnTo>
                            <a:pt x="3" y="4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FF6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45476" name="Group 420">
                      <a:extLst>
                        <a:ext uri="{FF2B5EF4-FFF2-40B4-BE49-F238E27FC236}">
                          <a16:creationId xmlns:a16="http://schemas.microsoft.com/office/drawing/2014/main" id="{61E3286D-E825-66BF-42BB-13A3AFFA104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75" y="1504"/>
                      <a:ext cx="26" cy="21"/>
                      <a:chOff x="2375" y="1504"/>
                      <a:chExt cx="26" cy="21"/>
                    </a:xfrm>
                  </p:grpSpPr>
                  <p:sp>
                    <p:nvSpPr>
                      <p:cNvPr id="45469" name="Oval 413">
                        <a:extLst>
                          <a:ext uri="{FF2B5EF4-FFF2-40B4-BE49-F238E27FC236}">
                            <a16:creationId xmlns:a16="http://schemas.microsoft.com/office/drawing/2014/main" id="{2CB79EAA-11C5-9787-97CE-991E64DC6A6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75" y="1504"/>
                        <a:ext cx="24" cy="21"/>
                      </a:xfrm>
                      <a:prstGeom prst="ellipse">
                        <a:avLst/>
                      </a:prstGeom>
                      <a:solidFill>
                        <a:srgbClr val="4080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grpSp>
                    <p:nvGrpSpPr>
                      <p:cNvPr id="45475" name="Group 419">
                        <a:extLst>
                          <a:ext uri="{FF2B5EF4-FFF2-40B4-BE49-F238E27FC236}">
                            <a16:creationId xmlns:a16="http://schemas.microsoft.com/office/drawing/2014/main" id="{39B44691-12E4-03DB-B7D4-3604637BD0E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78" y="1504"/>
                        <a:ext cx="23" cy="21"/>
                        <a:chOff x="2378" y="1504"/>
                        <a:chExt cx="23" cy="21"/>
                      </a:xfrm>
                    </p:grpSpPr>
                    <p:sp>
                      <p:nvSpPr>
                        <p:cNvPr id="45470" name="Oval 414">
                          <a:extLst>
                            <a:ext uri="{FF2B5EF4-FFF2-40B4-BE49-F238E27FC236}">
                              <a16:creationId xmlns:a16="http://schemas.microsoft.com/office/drawing/2014/main" id="{3E701A69-FD83-58D1-73DB-58DBBCB1BBBB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78" y="1504"/>
                          <a:ext cx="20" cy="20"/>
                        </a:xfrm>
                        <a:prstGeom prst="ellipse">
                          <a:avLst/>
                        </a:prstGeom>
                        <a:solidFill>
                          <a:srgbClr val="0020A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I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45471" name="Oval 415">
                          <a:extLst>
                            <a:ext uri="{FF2B5EF4-FFF2-40B4-BE49-F238E27FC236}">
                              <a16:creationId xmlns:a16="http://schemas.microsoft.com/office/drawing/2014/main" id="{8139BD83-84A7-A52C-E2FF-BD7AE6B7C34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80" y="1506"/>
                          <a:ext cx="16" cy="16"/>
                        </a:xfrm>
                        <a:prstGeom prst="ellipse">
                          <a:avLst/>
                        </a:prstGeom>
                        <a:solidFill>
                          <a:srgbClr val="00008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I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45472" name="Oval 416">
                          <a:extLst>
                            <a:ext uri="{FF2B5EF4-FFF2-40B4-BE49-F238E27FC236}">
                              <a16:creationId xmlns:a16="http://schemas.microsoft.com/office/drawing/2014/main" id="{1B62C1B8-4D1F-DBCA-FD54-6A1485F58CF0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83" y="1508"/>
                          <a:ext cx="10" cy="9"/>
                        </a:xfrm>
                        <a:prstGeom prst="ellipse">
                          <a:avLst/>
                        </a:prstGeom>
                        <a:solidFill>
                          <a:srgbClr val="4080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I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45473" name="Oval 417">
                          <a:extLst>
                            <a:ext uri="{FF2B5EF4-FFF2-40B4-BE49-F238E27FC236}">
                              <a16:creationId xmlns:a16="http://schemas.microsoft.com/office/drawing/2014/main" id="{E19051F0-EC30-4E53-4B04-B04B26403313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85" y="1507"/>
                          <a:ext cx="16" cy="16"/>
                        </a:xfrm>
                        <a:prstGeom prst="ellipse">
                          <a:avLst/>
                        </a:prstGeom>
                        <a:solidFill>
                          <a:srgbClr val="C0E0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I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45474" name="Oval 418">
                          <a:extLst>
                            <a:ext uri="{FF2B5EF4-FFF2-40B4-BE49-F238E27FC236}">
                              <a16:creationId xmlns:a16="http://schemas.microsoft.com/office/drawing/2014/main" id="{FB4C84CF-2610-765C-332F-6E0D8E42E2E6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85" y="1509"/>
                          <a:ext cx="16" cy="1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I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45479" name="Group 423">
                      <a:extLst>
                        <a:ext uri="{FF2B5EF4-FFF2-40B4-BE49-F238E27FC236}">
                          <a16:creationId xmlns:a16="http://schemas.microsoft.com/office/drawing/2014/main" id="{5F8F8022-E282-326D-ABF6-D7EC56160A5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90" y="1393"/>
                      <a:ext cx="20" cy="40"/>
                      <a:chOff x="2290" y="1393"/>
                      <a:chExt cx="20" cy="40"/>
                    </a:xfrm>
                  </p:grpSpPr>
                  <p:sp>
                    <p:nvSpPr>
                      <p:cNvPr id="45477" name="Oval 421">
                        <a:extLst>
                          <a:ext uri="{FF2B5EF4-FFF2-40B4-BE49-F238E27FC236}">
                            <a16:creationId xmlns:a16="http://schemas.microsoft.com/office/drawing/2014/main" id="{8AEE0011-3E52-7F28-066A-8A381037E2D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90" y="1393"/>
                        <a:ext cx="19" cy="28"/>
                      </a:xfrm>
                      <a:prstGeom prst="ellipse">
                        <a:avLst/>
                      </a:prstGeom>
                      <a:solidFill>
                        <a:srgbClr val="FFC02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5478" name="Oval 422">
                        <a:extLst>
                          <a:ext uri="{FF2B5EF4-FFF2-40B4-BE49-F238E27FC236}">
                            <a16:creationId xmlns:a16="http://schemas.microsoft.com/office/drawing/2014/main" id="{79C1E440-CC68-C150-CA95-5967211F01F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04" y="1426"/>
                        <a:ext cx="6" cy="7"/>
                      </a:xfrm>
                      <a:prstGeom prst="ellipse">
                        <a:avLst/>
                      </a:prstGeom>
                      <a:solidFill>
                        <a:srgbClr val="FFC02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45485" name="Group 429">
                  <a:extLst>
                    <a:ext uri="{FF2B5EF4-FFF2-40B4-BE49-F238E27FC236}">
                      <a16:creationId xmlns:a16="http://schemas.microsoft.com/office/drawing/2014/main" id="{94AC3B58-E66B-59AA-06B2-B063FDAB77F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0" y="1269"/>
                  <a:ext cx="4776" cy="1867"/>
                  <a:chOff x="380" y="1269"/>
                  <a:chExt cx="4776" cy="1867"/>
                </a:xfrm>
              </p:grpSpPr>
              <p:sp>
                <p:nvSpPr>
                  <p:cNvPr id="45482" name="Line 426">
                    <a:extLst>
                      <a:ext uri="{FF2B5EF4-FFF2-40B4-BE49-F238E27FC236}">
                        <a16:creationId xmlns:a16="http://schemas.microsoft.com/office/drawing/2014/main" id="{1516CA32-BA8F-FA96-A438-266DD0C592C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0" y="1320"/>
                    <a:ext cx="4757" cy="0"/>
                  </a:xfrm>
                  <a:prstGeom prst="line">
                    <a:avLst/>
                  </a:prstGeom>
                  <a:noFill/>
                  <a:ln w="127000">
                    <a:solidFill>
                      <a:srgbClr val="00DFCA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483" name="Line 427">
                    <a:extLst>
                      <a:ext uri="{FF2B5EF4-FFF2-40B4-BE49-F238E27FC236}">
                        <a16:creationId xmlns:a16="http://schemas.microsoft.com/office/drawing/2014/main" id="{AD2CCE1B-A250-6AB8-B189-7867689C6A1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56" y="1269"/>
                    <a:ext cx="0" cy="1867"/>
                  </a:xfrm>
                  <a:prstGeom prst="line">
                    <a:avLst/>
                  </a:prstGeom>
                  <a:noFill/>
                  <a:ln w="127000">
                    <a:solidFill>
                      <a:srgbClr val="00DFCA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484" name="Rectangle 428">
                    <a:extLst>
                      <a:ext uri="{FF2B5EF4-FFF2-40B4-BE49-F238E27FC236}">
                        <a16:creationId xmlns:a16="http://schemas.microsoft.com/office/drawing/2014/main" id="{C6617635-B19B-9BE6-DC30-5DF1457F78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92" y="1305"/>
                    <a:ext cx="135" cy="135"/>
                  </a:xfrm>
                  <a:prstGeom prst="rect">
                    <a:avLst/>
                  </a:prstGeom>
                  <a:solidFill>
                    <a:srgbClr val="00DFC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45531" name="Group 475">
              <a:extLst>
                <a:ext uri="{FF2B5EF4-FFF2-40B4-BE49-F238E27FC236}">
                  <a16:creationId xmlns:a16="http://schemas.microsoft.com/office/drawing/2014/main" id="{A0BA1D81-B5D6-CF2F-DD28-7CE628D2D9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" y="1012"/>
              <a:ext cx="889" cy="469"/>
              <a:chOff x="165" y="1012"/>
              <a:chExt cx="889" cy="469"/>
            </a:xfrm>
          </p:grpSpPr>
          <p:grpSp>
            <p:nvGrpSpPr>
              <p:cNvPr id="45490" name="Group 434">
                <a:extLst>
                  <a:ext uri="{FF2B5EF4-FFF2-40B4-BE49-F238E27FC236}">
                    <a16:creationId xmlns:a16="http://schemas.microsoft.com/office/drawing/2014/main" id="{4D911375-5025-4BB3-2846-7CA01C2E4E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5" y="1363"/>
                <a:ext cx="116" cy="107"/>
                <a:chOff x="765" y="1363"/>
                <a:chExt cx="116" cy="107"/>
              </a:xfrm>
            </p:grpSpPr>
            <p:sp>
              <p:nvSpPr>
                <p:cNvPr id="45488" name="Freeform 432">
                  <a:extLst>
                    <a:ext uri="{FF2B5EF4-FFF2-40B4-BE49-F238E27FC236}">
                      <a16:creationId xmlns:a16="http://schemas.microsoft.com/office/drawing/2014/main" id="{25F5CD63-D472-EA48-FD04-5574561BD7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5" y="1363"/>
                  <a:ext cx="116" cy="107"/>
                </a:xfrm>
                <a:custGeom>
                  <a:avLst/>
                  <a:gdLst>
                    <a:gd name="T0" fmla="*/ 115 w 116"/>
                    <a:gd name="T1" fmla="*/ 0 h 107"/>
                    <a:gd name="T2" fmla="*/ 102 w 116"/>
                    <a:gd name="T3" fmla="*/ 28 h 107"/>
                    <a:gd name="T4" fmla="*/ 95 w 116"/>
                    <a:gd name="T5" fmla="*/ 50 h 107"/>
                    <a:gd name="T6" fmla="*/ 87 w 116"/>
                    <a:gd name="T7" fmla="*/ 69 h 107"/>
                    <a:gd name="T8" fmla="*/ 77 w 116"/>
                    <a:gd name="T9" fmla="*/ 87 h 107"/>
                    <a:gd name="T10" fmla="*/ 70 w 116"/>
                    <a:gd name="T11" fmla="*/ 97 h 107"/>
                    <a:gd name="T12" fmla="*/ 60 w 116"/>
                    <a:gd name="T13" fmla="*/ 103 h 107"/>
                    <a:gd name="T14" fmla="*/ 50 w 116"/>
                    <a:gd name="T15" fmla="*/ 106 h 107"/>
                    <a:gd name="T16" fmla="*/ 30 w 116"/>
                    <a:gd name="T17" fmla="*/ 106 h 107"/>
                    <a:gd name="T18" fmla="*/ 15 w 116"/>
                    <a:gd name="T19" fmla="*/ 100 h 107"/>
                    <a:gd name="T20" fmla="*/ 5 w 116"/>
                    <a:gd name="T21" fmla="*/ 91 h 107"/>
                    <a:gd name="T22" fmla="*/ 0 w 116"/>
                    <a:gd name="T23" fmla="*/ 81 h 107"/>
                    <a:gd name="T24" fmla="*/ 8 w 116"/>
                    <a:gd name="T25" fmla="*/ 53 h 107"/>
                    <a:gd name="T26" fmla="*/ 30 w 116"/>
                    <a:gd name="T27" fmla="*/ 10 h 107"/>
                    <a:gd name="T28" fmla="*/ 115 w 116"/>
                    <a:gd name="T29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6" h="107">
                      <a:moveTo>
                        <a:pt x="115" y="0"/>
                      </a:moveTo>
                      <a:lnTo>
                        <a:pt x="102" y="28"/>
                      </a:lnTo>
                      <a:lnTo>
                        <a:pt x="95" y="50"/>
                      </a:lnTo>
                      <a:lnTo>
                        <a:pt x="87" y="69"/>
                      </a:lnTo>
                      <a:lnTo>
                        <a:pt x="77" y="87"/>
                      </a:lnTo>
                      <a:lnTo>
                        <a:pt x="70" y="97"/>
                      </a:lnTo>
                      <a:lnTo>
                        <a:pt x="60" y="103"/>
                      </a:lnTo>
                      <a:lnTo>
                        <a:pt x="50" y="106"/>
                      </a:lnTo>
                      <a:lnTo>
                        <a:pt x="30" y="106"/>
                      </a:lnTo>
                      <a:lnTo>
                        <a:pt x="15" y="100"/>
                      </a:lnTo>
                      <a:lnTo>
                        <a:pt x="5" y="91"/>
                      </a:lnTo>
                      <a:lnTo>
                        <a:pt x="0" y="81"/>
                      </a:lnTo>
                      <a:lnTo>
                        <a:pt x="8" y="53"/>
                      </a:lnTo>
                      <a:lnTo>
                        <a:pt x="30" y="10"/>
                      </a:lnTo>
                      <a:lnTo>
                        <a:pt x="115" y="0"/>
                      </a:lnTo>
                    </a:path>
                  </a:pathLst>
                </a:custGeom>
                <a:solidFill>
                  <a:srgbClr val="60C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489" name="Freeform 433">
                  <a:extLst>
                    <a:ext uri="{FF2B5EF4-FFF2-40B4-BE49-F238E27FC236}">
                      <a16:creationId xmlns:a16="http://schemas.microsoft.com/office/drawing/2014/main" id="{3BD19407-D49A-BE5A-4425-8FF188C621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5" y="1433"/>
                  <a:ext cx="85" cy="37"/>
                </a:xfrm>
                <a:custGeom>
                  <a:avLst/>
                  <a:gdLst>
                    <a:gd name="T0" fmla="*/ 84 w 85"/>
                    <a:gd name="T1" fmla="*/ 5 h 37"/>
                    <a:gd name="T2" fmla="*/ 48 w 85"/>
                    <a:gd name="T3" fmla="*/ 2 h 37"/>
                    <a:gd name="T4" fmla="*/ 17 w 85"/>
                    <a:gd name="T5" fmla="*/ 0 h 37"/>
                    <a:gd name="T6" fmla="*/ 3 w 85"/>
                    <a:gd name="T7" fmla="*/ 0 h 37"/>
                    <a:gd name="T8" fmla="*/ 0 w 85"/>
                    <a:gd name="T9" fmla="*/ 11 h 37"/>
                    <a:gd name="T10" fmla="*/ 6 w 85"/>
                    <a:gd name="T11" fmla="*/ 22 h 37"/>
                    <a:gd name="T12" fmla="*/ 16 w 85"/>
                    <a:gd name="T13" fmla="*/ 30 h 37"/>
                    <a:gd name="T14" fmla="*/ 30 w 85"/>
                    <a:gd name="T15" fmla="*/ 36 h 37"/>
                    <a:gd name="T16" fmla="*/ 51 w 85"/>
                    <a:gd name="T17" fmla="*/ 36 h 37"/>
                    <a:gd name="T18" fmla="*/ 60 w 85"/>
                    <a:gd name="T19" fmla="*/ 33 h 37"/>
                    <a:gd name="T20" fmla="*/ 69 w 85"/>
                    <a:gd name="T21" fmla="*/ 28 h 37"/>
                    <a:gd name="T22" fmla="*/ 77 w 85"/>
                    <a:gd name="T23" fmla="*/ 18 h 37"/>
                    <a:gd name="T24" fmla="*/ 84 w 85"/>
                    <a:gd name="T25" fmla="*/ 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5" h="37">
                      <a:moveTo>
                        <a:pt x="84" y="5"/>
                      </a:moveTo>
                      <a:lnTo>
                        <a:pt x="48" y="2"/>
                      </a:lnTo>
                      <a:lnTo>
                        <a:pt x="17" y="0"/>
                      </a:lnTo>
                      <a:lnTo>
                        <a:pt x="3" y="0"/>
                      </a:lnTo>
                      <a:lnTo>
                        <a:pt x="0" y="11"/>
                      </a:lnTo>
                      <a:lnTo>
                        <a:pt x="6" y="22"/>
                      </a:lnTo>
                      <a:lnTo>
                        <a:pt x="16" y="30"/>
                      </a:lnTo>
                      <a:lnTo>
                        <a:pt x="30" y="36"/>
                      </a:lnTo>
                      <a:lnTo>
                        <a:pt x="51" y="36"/>
                      </a:lnTo>
                      <a:lnTo>
                        <a:pt x="60" y="33"/>
                      </a:lnTo>
                      <a:lnTo>
                        <a:pt x="69" y="28"/>
                      </a:lnTo>
                      <a:lnTo>
                        <a:pt x="77" y="18"/>
                      </a:lnTo>
                      <a:lnTo>
                        <a:pt x="84" y="5"/>
                      </a:lnTo>
                    </a:path>
                  </a:pathLst>
                </a:custGeom>
                <a:solidFill>
                  <a:srgbClr val="008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5493" name="Group 437">
                <a:extLst>
                  <a:ext uri="{FF2B5EF4-FFF2-40B4-BE49-F238E27FC236}">
                    <a16:creationId xmlns:a16="http://schemas.microsoft.com/office/drawing/2014/main" id="{03662388-BD21-D934-BD59-8B702CBF01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" y="1326"/>
                <a:ext cx="209" cy="155"/>
                <a:chOff x="292" y="1326"/>
                <a:chExt cx="209" cy="155"/>
              </a:xfrm>
            </p:grpSpPr>
            <p:sp>
              <p:nvSpPr>
                <p:cNvPr id="45491" name="Freeform 435">
                  <a:extLst>
                    <a:ext uri="{FF2B5EF4-FFF2-40B4-BE49-F238E27FC236}">
                      <a16:creationId xmlns:a16="http://schemas.microsoft.com/office/drawing/2014/main" id="{D8C1E101-709D-7D09-EDF7-5EC058E571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" y="1326"/>
                  <a:ext cx="209" cy="155"/>
                </a:xfrm>
                <a:custGeom>
                  <a:avLst/>
                  <a:gdLst>
                    <a:gd name="T0" fmla="*/ 39 w 209"/>
                    <a:gd name="T1" fmla="*/ 0 h 155"/>
                    <a:gd name="T2" fmla="*/ 29 w 209"/>
                    <a:gd name="T3" fmla="*/ 2 h 155"/>
                    <a:gd name="T4" fmla="*/ 17 w 209"/>
                    <a:gd name="T5" fmla="*/ 12 h 155"/>
                    <a:gd name="T6" fmla="*/ 6 w 209"/>
                    <a:gd name="T7" fmla="*/ 23 h 155"/>
                    <a:gd name="T8" fmla="*/ 0 w 209"/>
                    <a:gd name="T9" fmla="*/ 33 h 155"/>
                    <a:gd name="T10" fmla="*/ 0 w 209"/>
                    <a:gd name="T11" fmla="*/ 45 h 155"/>
                    <a:gd name="T12" fmla="*/ 0 w 209"/>
                    <a:gd name="T13" fmla="*/ 58 h 155"/>
                    <a:gd name="T14" fmla="*/ 8 w 209"/>
                    <a:gd name="T15" fmla="*/ 75 h 155"/>
                    <a:gd name="T16" fmla="*/ 21 w 209"/>
                    <a:gd name="T17" fmla="*/ 85 h 155"/>
                    <a:gd name="T18" fmla="*/ 33 w 209"/>
                    <a:gd name="T19" fmla="*/ 100 h 155"/>
                    <a:gd name="T20" fmla="*/ 54 w 209"/>
                    <a:gd name="T21" fmla="*/ 112 h 155"/>
                    <a:gd name="T22" fmla="*/ 73 w 209"/>
                    <a:gd name="T23" fmla="*/ 120 h 155"/>
                    <a:gd name="T24" fmla="*/ 90 w 209"/>
                    <a:gd name="T25" fmla="*/ 127 h 155"/>
                    <a:gd name="T26" fmla="*/ 110 w 209"/>
                    <a:gd name="T27" fmla="*/ 135 h 155"/>
                    <a:gd name="T28" fmla="*/ 133 w 209"/>
                    <a:gd name="T29" fmla="*/ 147 h 155"/>
                    <a:gd name="T30" fmla="*/ 156 w 209"/>
                    <a:gd name="T31" fmla="*/ 151 h 155"/>
                    <a:gd name="T32" fmla="*/ 177 w 209"/>
                    <a:gd name="T33" fmla="*/ 154 h 155"/>
                    <a:gd name="T34" fmla="*/ 187 w 209"/>
                    <a:gd name="T35" fmla="*/ 151 h 155"/>
                    <a:gd name="T36" fmla="*/ 208 w 209"/>
                    <a:gd name="T37" fmla="*/ 151 h 155"/>
                    <a:gd name="T38" fmla="*/ 206 w 209"/>
                    <a:gd name="T39" fmla="*/ 135 h 155"/>
                    <a:gd name="T40" fmla="*/ 200 w 209"/>
                    <a:gd name="T41" fmla="*/ 116 h 155"/>
                    <a:gd name="T42" fmla="*/ 192 w 209"/>
                    <a:gd name="T43" fmla="*/ 104 h 155"/>
                    <a:gd name="T44" fmla="*/ 183 w 209"/>
                    <a:gd name="T45" fmla="*/ 91 h 155"/>
                    <a:gd name="T46" fmla="*/ 169 w 209"/>
                    <a:gd name="T47" fmla="*/ 83 h 155"/>
                    <a:gd name="T48" fmla="*/ 123 w 209"/>
                    <a:gd name="T49" fmla="*/ 66 h 155"/>
                    <a:gd name="T50" fmla="*/ 100 w 209"/>
                    <a:gd name="T51" fmla="*/ 52 h 155"/>
                    <a:gd name="T52" fmla="*/ 81 w 209"/>
                    <a:gd name="T53" fmla="*/ 37 h 155"/>
                    <a:gd name="T54" fmla="*/ 77 w 209"/>
                    <a:gd name="T55" fmla="*/ 31 h 155"/>
                    <a:gd name="T56" fmla="*/ 73 w 209"/>
                    <a:gd name="T57" fmla="*/ 14 h 155"/>
                    <a:gd name="T58" fmla="*/ 39 w 209"/>
                    <a:gd name="T59" fmla="*/ 0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09" h="155">
                      <a:moveTo>
                        <a:pt x="39" y="0"/>
                      </a:moveTo>
                      <a:lnTo>
                        <a:pt x="29" y="2"/>
                      </a:lnTo>
                      <a:lnTo>
                        <a:pt x="17" y="12"/>
                      </a:lnTo>
                      <a:lnTo>
                        <a:pt x="6" y="23"/>
                      </a:lnTo>
                      <a:lnTo>
                        <a:pt x="0" y="33"/>
                      </a:lnTo>
                      <a:lnTo>
                        <a:pt x="0" y="45"/>
                      </a:lnTo>
                      <a:lnTo>
                        <a:pt x="0" y="58"/>
                      </a:lnTo>
                      <a:lnTo>
                        <a:pt x="8" y="75"/>
                      </a:lnTo>
                      <a:lnTo>
                        <a:pt x="21" y="85"/>
                      </a:lnTo>
                      <a:lnTo>
                        <a:pt x="33" y="100"/>
                      </a:lnTo>
                      <a:lnTo>
                        <a:pt x="54" y="112"/>
                      </a:lnTo>
                      <a:lnTo>
                        <a:pt x="73" y="120"/>
                      </a:lnTo>
                      <a:lnTo>
                        <a:pt x="90" y="127"/>
                      </a:lnTo>
                      <a:lnTo>
                        <a:pt x="110" y="135"/>
                      </a:lnTo>
                      <a:lnTo>
                        <a:pt x="133" y="147"/>
                      </a:lnTo>
                      <a:lnTo>
                        <a:pt x="156" y="151"/>
                      </a:lnTo>
                      <a:lnTo>
                        <a:pt x="177" y="154"/>
                      </a:lnTo>
                      <a:lnTo>
                        <a:pt x="187" y="151"/>
                      </a:lnTo>
                      <a:lnTo>
                        <a:pt x="208" y="151"/>
                      </a:lnTo>
                      <a:lnTo>
                        <a:pt x="206" y="135"/>
                      </a:lnTo>
                      <a:lnTo>
                        <a:pt x="200" y="116"/>
                      </a:lnTo>
                      <a:lnTo>
                        <a:pt x="192" y="104"/>
                      </a:lnTo>
                      <a:lnTo>
                        <a:pt x="183" y="91"/>
                      </a:lnTo>
                      <a:lnTo>
                        <a:pt x="169" y="83"/>
                      </a:lnTo>
                      <a:lnTo>
                        <a:pt x="123" y="66"/>
                      </a:lnTo>
                      <a:lnTo>
                        <a:pt x="100" y="52"/>
                      </a:lnTo>
                      <a:lnTo>
                        <a:pt x="81" y="37"/>
                      </a:lnTo>
                      <a:lnTo>
                        <a:pt x="77" y="31"/>
                      </a:lnTo>
                      <a:lnTo>
                        <a:pt x="73" y="14"/>
                      </a:lnTo>
                      <a:lnTo>
                        <a:pt x="39" y="0"/>
                      </a:lnTo>
                    </a:path>
                  </a:pathLst>
                </a:custGeom>
                <a:solidFill>
                  <a:srgbClr val="60C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492" name="Freeform 436">
                  <a:extLst>
                    <a:ext uri="{FF2B5EF4-FFF2-40B4-BE49-F238E27FC236}">
                      <a16:creationId xmlns:a16="http://schemas.microsoft.com/office/drawing/2014/main" id="{3D70FBF6-794B-1387-369E-2826E3EA84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6" y="1417"/>
                  <a:ext cx="85" cy="64"/>
                </a:xfrm>
                <a:custGeom>
                  <a:avLst/>
                  <a:gdLst>
                    <a:gd name="T0" fmla="*/ 57 w 85"/>
                    <a:gd name="T1" fmla="*/ 0 h 64"/>
                    <a:gd name="T2" fmla="*/ 72 w 85"/>
                    <a:gd name="T3" fmla="*/ 17 h 64"/>
                    <a:gd name="T4" fmla="*/ 77 w 85"/>
                    <a:gd name="T5" fmla="*/ 28 h 64"/>
                    <a:gd name="T6" fmla="*/ 80 w 85"/>
                    <a:gd name="T7" fmla="*/ 39 h 64"/>
                    <a:gd name="T8" fmla="*/ 84 w 85"/>
                    <a:gd name="T9" fmla="*/ 54 h 64"/>
                    <a:gd name="T10" fmla="*/ 83 w 85"/>
                    <a:gd name="T11" fmla="*/ 62 h 64"/>
                    <a:gd name="T12" fmla="*/ 66 w 85"/>
                    <a:gd name="T13" fmla="*/ 62 h 64"/>
                    <a:gd name="T14" fmla="*/ 52 w 85"/>
                    <a:gd name="T15" fmla="*/ 63 h 64"/>
                    <a:gd name="T16" fmla="*/ 35 w 85"/>
                    <a:gd name="T17" fmla="*/ 61 h 64"/>
                    <a:gd name="T18" fmla="*/ 25 w 85"/>
                    <a:gd name="T19" fmla="*/ 59 h 64"/>
                    <a:gd name="T20" fmla="*/ 12 w 85"/>
                    <a:gd name="T21" fmla="*/ 58 h 64"/>
                    <a:gd name="T22" fmla="*/ 1 w 85"/>
                    <a:gd name="T23" fmla="*/ 53 h 64"/>
                    <a:gd name="T24" fmla="*/ 0 w 85"/>
                    <a:gd name="T25" fmla="*/ 42 h 64"/>
                    <a:gd name="T26" fmla="*/ 9 w 85"/>
                    <a:gd name="T27" fmla="*/ 32 h 64"/>
                    <a:gd name="T28" fmla="*/ 18 w 85"/>
                    <a:gd name="T29" fmla="*/ 21 h 64"/>
                    <a:gd name="T30" fmla="*/ 27 w 85"/>
                    <a:gd name="T31" fmla="*/ 12 h 64"/>
                    <a:gd name="T32" fmla="*/ 37 w 85"/>
                    <a:gd name="T33" fmla="*/ 5 h 64"/>
                    <a:gd name="T34" fmla="*/ 57 w 85"/>
                    <a:gd name="T35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5" h="64">
                      <a:moveTo>
                        <a:pt x="57" y="0"/>
                      </a:moveTo>
                      <a:lnTo>
                        <a:pt x="72" y="17"/>
                      </a:lnTo>
                      <a:lnTo>
                        <a:pt x="77" y="28"/>
                      </a:lnTo>
                      <a:lnTo>
                        <a:pt x="80" y="39"/>
                      </a:lnTo>
                      <a:lnTo>
                        <a:pt x="84" y="54"/>
                      </a:lnTo>
                      <a:lnTo>
                        <a:pt x="83" y="62"/>
                      </a:lnTo>
                      <a:lnTo>
                        <a:pt x="66" y="62"/>
                      </a:lnTo>
                      <a:lnTo>
                        <a:pt x="52" y="63"/>
                      </a:lnTo>
                      <a:lnTo>
                        <a:pt x="35" y="61"/>
                      </a:lnTo>
                      <a:lnTo>
                        <a:pt x="25" y="59"/>
                      </a:lnTo>
                      <a:lnTo>
                        <a:pt x="12" y="58"/>
                      </a:lnTo>
                      <a:lnTo>
                        <a:pt x="1" y="53"/>
                      </a:lnTo>
                      <a:lnTo>
                        <a:pt x="0" y="42"/>
                      </a:lnTo>
                      <a:lnTo>
                        <a:pt x="9" y="32"/>
                      </a:lnTo>
                      <a:lnTo>
                        <a:pt x="18" y="21"/>
                      </a:lnTo>
                      <a:lnTo>
                        <a:pt x="27" y="12"/>
                      </a:lnTo>
                      <a:lnTo>
                        <a:pt x="37" y="5"/>
                      </a:lnTo>
                      <a:lnTo>
                        <a:pt x="57" y="0"/>
                      </a:lnTo>
                    </a:path>
                  </a:pathLst>
                </a:custGeom>
                <a:solidFill>
                  <a:srgbClr val="008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5496" name="Group 440">
                <a:extLst>
                  <a:ext uri="{FF2B5EF4-FFF2-40B4-BE49-F238E27FC236}">
                    <a16:creationId xmlns:a16="http://schemas.microsoft.com/office/drawing/2014/main" id="{4691B8D9-011B-D4B8-86BC-AA9CE49598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1" y="1203"/>
                <a:ext cx="186" cy="135"/>
                <a:chOff x="171" y="1203"/>
                <a:chExt cx="186" cy="135"/>
              </a:xfrm>
            </p:grpSpPr>
            <p:sp>
              <p:nvSpPr>
                <p:cNvPr id="45494" name="Freeform 438">
                  <a:extLst>
                    <a:ext uri="{FF2B5EF4-FFF2-40B4-BE49-F238E27FC236}">
                      <a16:creationId xmlns:a16="http://schemas.microsoft.com/office/drawing/2014/main" id="{D31B4B44-A9FC-BE67-547D-A53FA25A08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" y="1203"/>
                  <a:ext cx="186" cy="134"/>
                </a:xfrm>
                <a:custGeom>
                  <a:avLst/>
                  <a:gdLst>
                    <a:gd name="T0" fmla="*/ 185 w 186"/>
                    <a:gd name="T1" fmla="*/ 0 h 134"/>
                    <a:gd name="T2" fmla="*/ 157 w 186"/>
                    <a:gd name="T3" fmla="*/ 8 h 134"/>
                    <a:gd name="T4" fmla="*/ 137 w 186"/>
                    <a:gd name="T5" fmla="*/ 10 h 134"/>
                    <a:gd name="T6" fmla="*/ 123 w 186"/>
                    <a:gd name="T7" fmla="*/ 14 h 134"/>
                    <a:gd name="T8" fmla="*/ 110 w 186"/>
                    <a:gd name="T9" fmla="*/ 16 h 134"/>
                    <a:gd name="T10" fmla="*/ 99 w 186"/>
                    <a:gd name="T11" fmla="*/ 18 h 134"/>
                    <a:gd name="T12" fmla="*/ 88 w 186"/>
                    <a:gd name="T13" fmla="*/ 20 h 134"/>
                    <a:gd name="T14" fmla="*/ 77 w 186"/>
                    <a:gd name="T15" fmla="*/ 22 h 134"/>
                    <a:gd name="T16" fmla="*/ 64 w 186"/>
                    <a:gd name="T17" fmla="*/ 24 h 134"/>
                    <a:gd name="T18" fmla="*/ 56 w 186"/>
                    <a:gd name="T19" fmla="*/ 27 h 134"/>
                    <a:gd name="T20" fmla="*/ 48 w 186"/>
                    <a:gd name="T21" fmla="*/ 33 h 134"/>
                    <a:gd name="T22" fmla="*/ 36 w 186"/>
                    <a:gd name="T23" fmla="*/ 40 h 134"/>
                    <a:gd name="T24" fmla="*/ 26 w 186"/>
                    <a:gd name="T25" fmla="*/ 48 h 134"/>
                    <a:gd name="T26" fmla="*/ 15 w 186"/>
                    <a:gd name="T27" fmla="*/ 59 h 134"/>
                    <a:gd name="T28" fmla="*/ 12 w 186"/>
                    <a:gd name="T29" fmla="*/ 66 h 134"/>
                    <a:gd name="T30" fmla="*/ 6 w 186"/>
                    <a:gd name="T31" fmla="*/ 74 h 134"/>
                    <a:gd name="T32" fmla="*/ 4 w 186"/>
                    <a:gd name="T33" fmla="*/ 79 h 134"/>
                    <a:gd name="T34" fmla="*/ 2 w 186"/>
                    <a:gd name="T35" fmla="*/ 85 h 134"/>
                    <a:gd name="T36" fmla="*/ 0 w 186"/>
                    <a:gd name="T37" fmla="*/ 96 h 134"/>
                    <a:gd name="T38" fmla="*/ 6 w 186"/>
                    <a:gd name="T39" fmla="*/ 109 h 134"/>
                    <a:gd name="T40" fmla="*/ 9 w 186"/>
                    <a:gd name="T41" fmla="*/ 114 h 134"/>
                    <a:gd name="T42" fmla="*/ 14 w 186"/>
                    <a:gd name="T43" fmla="*/ 120 h 134"/>
                    <a:gd name="T44" fmla="*/ 21 w 186"/>
                    <a:gd name="T45" fmla="*/ 123 h 134"/>
                    <a:gd name="T46" fmla="*/ 28 w 186"/>
                    <a:gd name="T47" fmla="*/ 125 h 134"/>
                    <a:gd name="T48" fmla="*/ 37 w 186"/>
                    <a:gd name="T49" fmla="*/ 127 h 134"/>
                    <a:gd name="T50" fmla="*/ 45 w 186"/>
                    <a:gd name="T51" fmla="*/ 127 h 134"/>
                    <a:gd name="T52" fmla="*/ 56 w 186"/>
                    <a:gd name="T53" fmla="*/ 129 h 134"/>
                    <a:gd name="T54" fmla="*/ 63 w 186"/>
                    <a:gd name="T55" fmla="*/ 130 h 134"/>
                    <a:gd name="T56" fmla="*/ 69 w 186"/>
                    <a:gd name="T57" fmla="*/ 129 h 134"/>
                    <a:gd name="T58" fmla="*/ 80 w 186"/>
                    <a:gd name="T59" fmla="*/ 131 h 134"/>
                    <a:gd name="T60" fmla="*/ 95 w 186"/>
                    <a:gd name="T61" fmla="*/ 133 h 134"/>
                    <a:gd name="T62" fmla="*/ 115 w 186"/>
                    <a:gd name="T63" fmla="*/ 133 h 134"/>
                    <a:gd name="T64" fmla="*/ 133 w 186"/>
                    <a:gd name="T65" fmla="*/ 131 h 134"/>
                    <a:gd name="T66" fmla="*/ 145 w 186"/>
                    <a:gd name="T67" fmla="*/ 127 h 134"/>
                    <a:gd name="T68" fmla="*/ 175 w 186"/>
                    <a:gd name="T69" fmla="*/ 111 h 134"/>
                    <a:gd name="T70" fmla="*/ 185 w 186"/>
                    <a:gd name="T71" fmla="*/ 0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86" h="134">
                      <a:moveTo>
                        <a:pt x="185" y="0"/>
                      </a:moveTo>
                      <a:lnTo>
                        <a:pt x="157" y="8"/>
                      </a:lnTo>
                      <a:lnTo>
                        <a:pt x="137" y="10"/>
                      </a:lnTo>
                      <a:lnTo>
                        <a:pt x="123" y="14"/>
                      </a:lnTo>
                      <a:lnTo>
                        <a:pt x="110" y="16"/>
                      </a:lnTo>
                      <a:lnTo>
                        <a:pt x="99" y="18"/>
                      </a:lnTo>
                      <a:lnTo>
                        <a:pt x="88" y="20"/>
                      </a:lnTo>
                      <a:lnTo>
                        <a:pt x="77" y="22"/>
                      </a:lnTo>
                      <a:lnTo>
                        <a:pt x="64" y="24"/>
                      </a:lnTo>
                      <a:lnTo>
                        <a:pt x="56" y="27"/>
                      </a:lnTo>
                      <a:lnTo>
                        <a:pt x="48" y="33"/>
                      </a:lnTo>
                      <a:lnTo>
                        <a:pt x="36" y="40"/>
                      </a:lnTo>
                      <a:lnTo>
                        <a:pt x="26" y="48"/>
                      </a:lnTo>
                      <a:lnTo>
                        <a:pt x="15" y="59"/>
                      </a:lnTo>
                      <a:lnTo>
                        <a:pt x="12" y="66"/>
                      </a:lnTo>
                      <a:lnTo>
                        <a:pt x="6" y="74"/>
                      </a:lnTo>
                      <a:lnTo>
                        <a:pt x="4" y="79"/>
                      </a:lnTo>
                      <a:lnTo>
                        <a:pt x="2" y="85"/>
                      </a:lnTo>
                      <a:lnTo>
                        <a:pt x="0" y="96"/>
                      </a:lnTo>
                      <a:lnTo>
                        <a:pt x="6" y="109"/>
                      </a:lnTo>
                      <a:lnTo>
                        <a:pt x="9" y="114"/>
                      </a:lnTo>
                      <a:lnTo>
                        <a:pt x="14" y="120"/>
                      </a:lnTo>
                      <a:lnTo>
                        <a:pt x="21" y="123"/>
                      </a:lnTo>
                      <a:lnTo>
                        <a:pt x="28" y="125"/>
                      </a:lnTo>
                      <a:lnTo>
                        <a:pt x="37" y="127"/>
                      </a:lnTo>
                      <a:lnTo>
                        <a:pt x="45" y="127"/>
                      </a:lnTo>
                      <a:lnTo>
                        <a:pt x="56" y="129"/>
                      </a:lnTo>
                      <a:lnTo>
                        <a:pt x="63" y="130"/>
                      </a:lnTo>
                      <a:lnTo>
                        <a:pt x="69" y="129"/>
                      </a:lnTo>
                      <a:lnTo>
                        <a:pt x="80" y="131"/>
                      </a:lnTo>
                      <a:lnTo>
                        <a:pt x="95" y="133"/>
                      </a:lnTo>
                      <a:lnTo>
                        <a:pt x="115" y="133"/>
                      </a:lnTo>
                      <a:lnTo>
                        <a:pt x="133" y="131"/>
                      </a:lnTo>
                      <a:lnTo>
                        <a:pt x="145" y="127"/>
                      </a:lnTo>
                      <a:lnTo>
                        <a:pt x="175" y="111"/>
                      </a:lnTo>
                      <a:lnTo>
                        <a:pt x="185" y="0"/>
                      </a:lnTo>
                    </a:path>
                  </a:pathLst>
                </a:custGeom>
                <a:solidFill>
                  <a:srgbClr val="60C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495" name="Freeform 439">
                  <a:extLst>
                    <a:ext uri="{FF2B5EF4-FFF2-40B4-BE49-F238E27FC236}">
                      <a16:creationId xmlns:a16="http://schemas.microsoft.com/office/drawing/2014/main" id="{531B07F2-4CA3-1033-B8A5-76220EBE74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5" y="1298"/>
                  <a:ext cx="110" cy="40"/>
                </a:xfrm>
                <a:custGeom>
                  <a:avLst/>
                  <a:gdLst>
                    <a:gd name="T0" fmla="*/ 0 w 110"/>
                    <a:gd name="T1" fmla="*/ 0 h 40"/>
                    <a:gd name="T2" fmla="*/ 10 w 110"/>
                    <a:gd name="T3" fmla="*/ 3 h 40"/>
                    <a:gd name="T4" fmla="*/ 18 w 110"/>
                    <a:gd name="T5" fmla="*/ 3 h 40"/>
                    <a:gd name="T6" fmla="*/ 26 w 110"/>
                    <a:gd name="T7" fmla="*/ 3 h 40"/>
                    <a:gd name="T8" fmla="*/ 31 w 110"/>
                    <a:gd name="T9" fmla="*/ 2 h 40"/>
                    <a:gd name="T10" fmla="*/ 40 w 110"/>
                    <a:gd name="T11" fmla="*/ 1 h 40"/>
                    <a:gd name="T12" fmla="*/ 47 w 110"/>
                    <a:gd name="T13" fmla="*/ 2 h 40"/>
                    <a:gd name="T14" fmla="*/ 70 w 110"/>
                    <a:gd name="T15" fmla="*/ 7 h 40"/>
                    <a:gd name="T16" fmla="*/ 79 w 110"/>
                    <a:gd name="T17" fmla="*/ 10 h 40"/>
                    <a:gd name="T18" fmla="*/ 81 w 110"/>
                    <a:gd name="T19" fmla="*/ 13 h 40"/>
                    <a:gd name="T20" fmla="*/ 83 w 110"/>
                    <a:gd name="T21" fmla="*/ 16 h 40"/>
                    <a:gd name="T22" fmla="*/ 89 w 110"/>
                    <a:gd name="T23" fmla="*/ 21 h 40"/>
                    <a:gd name="T24" fmla="*/ 97 w 110"/>
                    <a:gd name="T25" fmla="*/ 26 h 40"/>
                    <a:gd name="T26" fmla="*/ 102 w 110"/>
                    <a:gd name="T27" fmla="*/ 27 h 40"/>
                    <a:gd name="T28" fmla="*/ 106 w 110"/>
                    <a:gd name="T29" fmla="*/ 27 h 40"/>
                    <a:gd name="T30" fmla="*/ 109 w 110"/>
                    <a:gd name="T31" fmla="*/ 28 h 40"/>
                    <a:gd name="T32" fmla="*/ 101 w 110"/>
                    <a:gd name="T33" fmla="*/ 29 h 40"/>
                    <a:gd name="T34" fmla="*/ 97 w 110"/>
                    <a:gd name="T35" fmla="*/ 34 h 40"/>
                    <a:gd name="T36" fmla="*/ 90 w 110"/>
                    <a:gd name="T37" fmla="*/ 36 h 40"/>
                    <a:gd name="T38" fmla="*/ 83 w 110"/>
                    <a:gd name="T39" fmla="*/ 37 h 40"/>
                    <a:gd name="T40" fmla="*/ 76 w 110"/>
                    <a:gd name="T41" fmla="*/ 37 h 40"/>
                    <a:gd name="T42" fmla="*/ 69 w 110"/>
                    <a:gd name="T43" fmla="*/ 38 h 40"/>
                    <a:gd name="T44" fmla="*/ 58 w 110"/>
                    <a:gd name="T45" fmla="*/ 39 h 40"/>
                    <a:gd name="T46" fmla="*/ 52 w 110"/>
                    <a:gd name="T47" fmla="*/ 38 h 40"/>
                    <a:gd name="T48" fmla="*/ 49 w 110"/>
                    <a:gd name="T49" fmla="*/ 38 h 40"/>
                    <a:gd name="T50" fmla="*/ 48 w 110"/>
                    <a:gd name="T51" fmla="*/ 37 h 40"/>
                    <a:gd name="T52" fmla="*/ 45 w 110"/>
                    <a:gd name="T53" fmla="*/ 31 h 40"/>
                    <a:gd name="T54" fmla="*/ 45 w 110"/>
                    <a:gd name="T55" fmla="*/ 28 h 40"/>
                    <a:gd name="T56" fmla="*/ 43 w 110"/>
                    <a:gd name="T57" fmla="*/ 23 h 40"/>
                    <a:gd name="T58" fmla="*/ 42 w 110"/>
                    <a:gd name="T59" fmla="*/ 17 h 40"/>
                    <a:gd name="T60" fmla="*/ 42 w 110"/>
                    <a:gd name="T61" fmla="*/ 16 h 40"/>
                    <a:gd name="T62" fmla="*/ 41 w 110"/>
                    <a:gd name="T63" fmla="*/ 16 h 40"/>
                    <a:gd name="T64" fmla="*/ 38 w 110"/>
                    <a:gd name="T65" fmla="*/ 13 h 40"/>
                    <a:gd name="T66" fmla="*/ 33 w 110"/>
                    <a:gd name="T67" fmla="*/ 10 h 40"/>
                    <a:gd name="T68" fmla="*/ 27 w 110"/>
                    <a:gd name="T69" fmla="*/ 8 h 40"/>
                    <a:gd name="T70" fmla="*/ 21 w 110"/>
                    <a:gd name="T71" fmla="*/ 8 h 40"/>
                    <a:gd name="T72" fmla="*/ 18 w 110"/>
                    <a:gd name="T73" fmla="*/ 5 h 40"/>
                    <a:gd name="T74" fmla="*/ 16 w 110"/>
                    <a:gd name="T75" fmla="*/ 3 h 40"/>
                    <a:gd name="T76" fmla="*/ 11 w 110"/>
                    <a:gd name="T77" fmla="*/ 2 h 40"/>
                    <a:gd name="T78" fmla="*/ 0 w 110"/>
                    <a:gd name="T79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10" h="40">
                      <a:moveTo>
                        <a:pt x="0" y="0"/>
                      </a:moveTo>
                      <a:lnTo>
                        <a:pt x="10" y="3"/>
                      </a:lnTo>
                      <a:lnTo>
                        <a:pt x="18" y="3"/>
                      </a:lnTo>
                      <a:lnTo>
                        <a:pt x="26" y="3"/>
                      </a:lnTo>
                      <a:lnTo>
                        <a:pt x="31" y="2"/>
                      </a:lnTo>
                      <a:lnTo>
                        <a:pt x="40" y="1"/>
                      </a:lnTo>
                      <a:lnTo>
                        <a:pt x="47" y="2"/>
                      </a:lnTo>
                      <a:lnTo>
                        <a:pt x="70" y="7"/>
                      </a:lnTo>
                      <a:lnTo>
                        <a:pt x="79" y="10"/>
                      </a:lnTo>
                      <a:lnTo>
                        <a:pt x="81" y="13"/>
                      </a:lnTo>
                      <a:lnTo>
                        <a:pt x="83" y="16"/>
                      </a:lnTo>
                      <a:lnTo>
                        <a:pt x="89" y="21"/>
                      </a:lnTo>
                      <a:lnTo>
                        <a:pt x="97" y="26"/>
                      </a:lnTo>
                      <a:lnTo>
                        <a:pt x="102" y="27"/>
                      </a:lnTo>
                      <a:lnTo>
                        <a:pt x="106" y="27"/>
                      </a:lnTo>
                      <a:lnTo>
                        <a:pt x="109" y="28"/>
                      </a:lnTo>
                      <a:lnTo>
                        <a:pt x="101" y="29"/>
                      </a:lnTo>
                      <a:lnTo>
                        <a:pt x="97" y="34"/>
                      </a:lnTo>
                      <a:lnTo>
                        <a:pt x="90" y="36"/>
                      </a:lnTo>
                      <a:lnTo>
                        <a:pt x="83" y="37"/>
                      </a:lnTo>
                      <a:lnTo>
                        <a:pt x="76" y="37"/>
                      </a:lnTo>
                      <a:lnTo>
                        <a:pt x="69" y="38"/>
                      </a:lnTo>
                      <a:lnTo>
                        <a:pt x="58" y="39"/>
                      </a:lnTo>
                      <a:lnTo>
                        <a:pt x="52" y="38"/>
                      </a:lnTo>
                      <a:lnTo>
                        <a:pt x="49" y="38"/>
                      </a:lnTo>
                      <a:lnTo>
                        <a:pt x="48" y="37"/>
                      </a:lnTo>
                      <a:lnTo>
                        <a:pt x="45" y="31"/>
                      </a:lnTo>
                      <a:lnTo>
                        <a:pt x="45" y="28"/>
                      </a:lnTo>
                      <a:lnTo>
                        <a:pt x="43" y="23"/>
                      </a:lnTo>
                      <a:lnTo>
                        <a:pt x="42" y="17"/>
                      </a:lnTo>
                      <a:lnTo>
                        <a:pt x="42" y="16"/>
                      </a:lnTo>
                      <a:lnTo>
                        <a:pt x="41" y="16"/>
                      </a:lnTo>
                      <a:lnTo>
                        <a:pt x="38" y="13"/>
                      </a:lnTo>
                      <a:lnTo>
                        <a:pt x="33" y="10"/>
                      </a:lnTo>
                      <a:lnTo>
                        <a:pt x="27" y="8"/>
                      </a:lnTo>
                      <a:lnTo>
                        <a:pt x="21" y="8"/>
                      </a:lnTo>
                      <a:lnTo>
                        <a:pt x="18" y="5"/>
                      </a:lnTo>
                      <a:lnTo>
                        <a:pt x="16" y="3"/>
                      </a:lnTo>
                      <a:lnTo>
                        <a:pt x="11" y="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5505" name="Group 449">
                <a:extLst>
                  <a:ext uri="{FF2B5EF4-FFF2-40B4-BE49-F238E27FC236}">
                    <a16:creationId xmlns:a16="http://schemas.microsoft.com/office/drawing/2014/main" id="{F40646F4-6B92-23F2-1721-CEBC7973F7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2" y="1263"/>
                <a:ext cx="47" cy="31"/>
                <a:chOff x="202" y="1263"/>
                <a:chExt cx="47" cy="31"/>
              </a:xfrm>
            </p:grpSpPr>
            <p:sp>
              <p:nvSpPr>
                <p:cNvPr id="45497" name="Freeform 441">
                  <a:extLst>
                    <a:ext uri="{FF2B5EF4-FFF2-40B4-BE49-F238E27FC236}">
                      <a16:creationId xmlns:a16="http://schemas.microsoft.com/office/drawing/2014/main" id="{96BD3816-B7C0-3266-B283-C2DB91CC66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" y="1271"/>
                  <a:ext cx="31" cy="22"/>
                </a:xfrm>
                <a:custGeom>
                  <a:avLst/>
                  <a:gdLst>
                    <a:gd name="T0" fmla="*/ 30 w 31"/>
                    <a:gd name="T1" fmla="*/ 1 h 22"/>
                    <a:gd name="T2" fmla="*/ 30 w 31"/>
                    <a:gd name="T3" fmla="*/ 5 h 22"/>
                    <a:gd name="T4" fmla="*/ 28 w 31"/>
                    <a:gd name="T5" fmla="*/ 9 h 22"/>
                    <a:gd name="T6" fmla="*/ 26 w 31"/>
                    <a:gd name="T7" fmla="*/ 12 h 22"/>
                    <a:gd name="T8" fmla="*/ 24 w 31"/>
                    <a:gd name="T9" fmla="*/ 15 h 22"/>
                    <a:gd name="T10" fmla="*/ 21 w 31"/>
                    <a:gd name="T11" fmla="*/ 18 h 22"/>
                    <a:gd name="T12" fmla="*/ 18 w 31"/>
                    <a:gd name="T13" fmla="*/ 19 h 22"/>
                    <a:gd name="T14" fmla="*/ 12 w 31"/>
                    <a:gd name="T15" fmla="*/ 21 h 22"/>
                    <a:gd name="T16" fmla="*/ 6 w 31"/>
                    <a:gd name="T17" fmla="*/ 21 h 22"/>
                    <a:gd name="T18" fmla="*/ 0 w 31"/>
                    <a:gd name="T19" fmla="*/ 20 h 22"/>
                    <a:gd name="T20" fmla="*/ 2 w 31"/>
                    <a:gd name="T21" fmla="*/ 14 h 22"/>
                    <a:gd name="T22" fmla="*/ 3 w 31"/>
                    <a:gd name="T23" fmla="*/ 9 h 22"/>
                    <a:gd name="T24" fmla="*/ 5 w 31"/>
                    <a:gd name="T25" fmla="*/ 5 h 22"/>
                    <a:gd name="T26" fmla="*/ 9 w 31"/>
                    <a:gd name="T27" fmla="*/ 2 h 22"/>
                    <a:gd name="T28" fmla="*/ 13 w 31"/>
                    <a:gd name="T29" fmla="*/ 1 h 22"/>
                    <a:gd name="T30" fmla="*/ 18 w 31"/>
                    <a:gd name="T31" fmla="*/ 0 h 22"/>
                    <a:gd name="T32" fmla="*/ 22 w 31"/>
                    <a:gd name="T33" fmla="*/ 0 h 22"/>
                    <a:gd name="T34" fmla="*/ 26 w 31"/>
                    <a:gd name="T35" fmla="*/ 0 h 22"/>
                    <a:gd name="T36" fmla="*/ 30 w 31"/>
                    <a:gd name="T37" fmla="*/ 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1" h="22">
                      <a:moveTo>
                        <a:pt x="30" y="1"/>
                      </a:moveTo>
                      <a:lnTo>
                        <a:pt x="30" y="5"/>
                      </a:lnTo>
                      <a:lnTo>
                        <a:pt x="28" y="9"/>
                      </a:lnTo>
                      <a:lnTo>
                        <a:pt x="26" y="12"/>
                      </a:lnTo>
                      <a:lnTo>
                        <a:pt x="24" y="15"/>
                      </a:lnTo>
                      <a:lnTo>
                        <a:pt x="21" y="18"/>
                      </a:lnTo>
                      <a:lnTo>
                        <a:pt x="18" y="19"/>
                      </a:lnTo>
                      <a:lnTo>
                        <a:pt x="12" y="21"/>
                      </a:lnTo>
                      <a:lnTo>
                        <a:pt x="6" y="21"/>
                      </a:lnTo>
                      <a:lnTo>
                        <a:pt x="0" y="20"/>
                      </a:lnTo>
                      <a:lnTo>
                        <a:pt x="2" y="14"/>
                      </a:lnTo>
                      <a:lnTo>
                        <a:pt x="3" y="9"/>
                      </a:lnTo>
                      <a:lnTo>
                        <a:pt x="5" y="5"/>
                      </a:lnTo>
                      <a:lnTo>
                        <a:pt x="9" y="2"/>
                      </a:lnTo>
                      <a:lnTo>
                        <a:pt x="13" y="1"/>
                      </a:lnTo>
                      <a:lnTo>
                        <a:pt x="18" y="0"/>
                      </a:lnTo>
                      <a:lnTo>
                        <a:pt x="22" y="0"/>
                      </a:lnTo>
                      <a:lnTo>
                        <a:pt x="26" y="0"/>
                      </a:lnTo>
                      <a:lnTo>
                        <a:pt x="30" y="1"/>
                      </a:lnTo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5504" name="Group 448">
                  <a:extLst>
                    <a:ext uri="{FF2B5EF4-FFF2-40B4-BE49-F238E27FC236}">
                      <a16:creationId xmlns:a16="http://schemas.microsoft.com/office/drawing/2014/main" id="{CB2D3D3F-3EFE-EE08-DBD6-C69F1C5230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2" y="1263"/>
                  <a:ext cx="46" cy="31"/>
                  <a:chOff x="202" y="1263"/>
                  <a:chExt cx="46" cy="31"/>
                </a:xfrm>
              </p:grpSpPr>
              <p:sp>
                <p:nvSpPr>
                  <p:cNvPr id="45498" name="Freeform 442">
                    <a:extLst>
                      <a:ext uri="{FF2B5EF4-FFF2-40B4-BE49-F238E27FC236}">
                        <a16:creationId xmlns:a16="http://schemas.microsoft.com/office/drawing/2014/main" id="{108EA224-527B-F592-0E37-0AB8E2332E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6" y="1270"/>
                    <a:ext cx="31" cy="22"/>
                  </a:xfrm>
                  <a:custGeom>
                    <a:avLst/>
                    <a:gdLst>
                      <a:gd name="T0" fmla="*/ 30 w 31"/>
                      <a:gd name="T1" fmla="*/ 1 h 22"/>
                      <a:gd name="T2" fmla="*/ 30 w 31"/>
                      <a:gd name="T3" fmla="*/ 5 h 22"/>
                      <a:gd name="T4" fmla="*/ 28 w 31"/>
                      <a:gd name="T5" fmla="*/ 9 h 22"/>
                      <a:gd name="T6" fmla="*/ 26 w 31"/>
                      <a:gd name="T7" fmla="*/ 12 h 22"/>
                      <a:gd name="T8" fmla="*/ 24 w 31"/>
                      <a:gd name="T9" fmla="*/ 15 h 22"/>
                      <a:gd name="T10" fmla="*/ 21 w 31"/>
                      <a:gd name="T11" fmla="*/ 17 h 22"/>
                      <a:gd name="T12" fmla="*/ 17 w 31"/>
                      <a:gd name="T13" fmla="*/ 19 h 22"/>
                      <a:gd name="T14" fmla="*/ 12 w 31"/>
                      <a:gd name="T15" fmla="*/ 21 h 22"/>
                      <a:gd name="T16" fmla="*/ 6 w 31"/>
                      <a:gd name="T17" fmla="*/ 21 h 22"/>
                      <a:gd name="T18" fmla="*/ 0 w 31"/>
                      <a:gd name="T19" fmla="*/ 20 h 22"/>
                      <a:gd name="T20" fmla="*/ 2 w 31"/>
                      <a:gd name="T21" fmla="*/ 14 h 22"/>
                      <a:gd name="T22" fmla="*/ 3 w 31"/>
                      <a:gd name="T23" fmla="*/ 9 h 22"/>
                      <a:gd name="T24" fmla="*/ 5 w 31"/>
                      <a:gd name="T25" fmla="*/ 5 h 22"/>
                      <a:gd name="T26" fmla="*/ 9 w 31"/>
                      <a:gd name="T27" fmla="*/ 2 h 22"/>
                      <a:gd name="T28" fmla="*/ 13 w 31"/>
                      <a:gd name="T29" fmla="*/ 1 h 22"/>
                      <a:gd name="T30" fmla="*/ 18 w 31"/>
                      <a:gd name="T31" fmla="*/ 0 h 22"/>
                      <a:gd name="T32" fmla="*/ 22 w 31"/>
                      <a:gd name="T33" fmla="*/ 0 h 22"/>
                      <a:gd name="T34" fmla="*/ 26 w 31"/>
                      <a:gd name="T35" fmla="*/ 0 h 22"/>
                      <a:gd name="T36" fmla="*/ 30 w 31"/>
                      <a:gd name="T37" fmla="*/ 1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31" h="22">
                        <a:moveTo>
                          <a:pt x="30" y="1"/>
                        </a:moveTo>
                        <a:lnTo>
                          <a:pt x="30" y="5"/>
                        </a:lnTo>
                        <a:lnTo>
                          <a:pt x="28" y="9"/>
                        </a:lnTo>
                        <a:lnTo>
                          <a:pt x="26" y="12"/>
                        </a:lnTo>
                        <a:lnTo>
                          <a:pt x="24" y="15"/>
                        </a:lnTo>
                        <a:lnTo>
                          <a:pt x="21" y="17"/>
                        </a:lnTo>
                        <a:lnTo>
                          <a:pt x="17" y="19"/>
                        </a:lnTo>
                        <a:lnTo>
                          <a:pt x="12" y="21"/>
                        </a:lnTo>
                        <a:lnTo>
                          <a:pt x="6" y="21"/>
                        </a:lnTo>
                        <a:lnTo>
                          <a:pt x="0" y="20"/>
                        </a:lnTo>
                        <a:lnTo>
                          <a:pt x="2" y="14"/>
                        </a:lnTo>
                        <a:lnTo>
                          <a:pt x="3" y="9"/>
                        </a:lnTo>
                        <a:lnTo>
                          <a:pt x="5" y="5"/>
                        </a:lnTo>
                        <a:lnTo>
                          <a:pt x="9" y="2"/>
                        </a:lnTo>
                        <a:lnTo>
                          <a:pt x="13" y="1"/>
                        </a:lnTo>
                        <a:lnTo>
                          <a:pt x="18" y="0"/>
                        </a:lnTo>
                        <a:lnTo>
                          <a:pt x="22" y="0"/>
                        </a:lnTo>
                        <a:lnTo>
                          <a:pt x="26" y="0"/>
                        </a:lnTo>
                        <a:lnTo>
                          <a:pt x="30" y="1"/>
                        </a:lnTo>
                      </a:path>
                    </a:pathLst>
                  </a:custGeom>
                  <a:solidFill>
                    <a:srgbClr val="00A0A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499" name="Freeform 443">
                    <a:extLst>
                      <a:ext uri="{FF2B5EF4-FFF2-40B4-BE49-F238E27FC236}">
                        <a16:creationId xmlns:a16="http://schemas.microsoft.com/office/drawing/2014/main" id="{A1637B6B-E57D-449E-3C1B-5286240E4C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4" y="1272"/>
                    <a:ext cx="32" cy="22"/>
                  </a:xfrm>
                  <a:custGeom>
                    <a:avLst/>
                    <a:gdLst>
                      <a:gd name="T0" fmla="*/ 31 w 32"/>
                      <a:gd name="T1" fmla="*/ 1 h 22"/>
                      <a:gd name="T2" fmla="*/ 30 w 32"/>
                      <a:gd name="T3" fmla="*/ 5 h 22"/>
                      <a:gd name="T4" fmla="*/ 28 w 32"/>
                      <a:gd name="T5" fmla="*/ 9 h 22"/>
                      <a:gd name="T6" fmla="*/ 26 w 32"/>
                      <a:gd name="T7" fmla="*/ 12 h 22"/>
                      <a:gd name="T8" fmla="*/ 24 w 32"/>
                      <a:gd name="T9" fmla="*/ 15 h 22"/>
                      <a:gd name="T10" fmla="*/ 21 w 32"/>
                      <a:gd name="T11" fmla="*/ 18 h 22"/>
                      <a:gd name="T12" fmla="*/ 18 w 32"/>
                      <a:gd name="T13" fmla="*/ 19 h 22"/>
                      <a:gd name="T14" fmla="*/ 12 w 32"/>
                      <a:gd name="T15" fmla="*/ 21 h 22"/>
                      <a:gd name="T16" fmla="*/ 6 w 32"/>
                      <a:gd name="T17" fmla="*/ 21 h 22"/>
                      <a:gd name="T18" fmla="*/ 0 w 32"/>
                      <a:gd name="T19" fmla="*/ 20 h 22"/>
                      <a:gd name="T20" fmla="*/ 2 w 32"/>
                      <a:gd name="T21" fmla="*/ 14 h 22"/>
                      <a:gd name="T22" fmla="*/ 3 w 32"/>
                      <a:gd name="T23" fmla="*/ 8 h 22"/>
                      <a:gd name="T24" fmla="*/ 5 w 32"/>
                      <a:gd name="T25" fmla="*/ 5 h 22"/>
                      <a:gd name="T26" fmla="*/ 9 w 32"/>
                      <a:gd name="T27" fmla="*/ 2 h 22"/>
                      <a:gd name="T28" fmla="*/ 13 w 32"/>
                      <a:gd name="T29" fmla="*/ 0 h 22"/>
                      <a:gd name="T30" fmla="*/ 18 w 32"/>
                      <a:gd name="T31" fmla="*/ 0 h 22"/>
                      <a:gd name="T32" fmla="*/ 22 w 32"/>
                      <a:gd name="T33" fmla="*/ 0 h 22"/>
                      <a:gd name="T34" fmla="*/ 26 w 32"/>
                      <a:gd name="T35" fmla="*/ 0 h 22"/>
                      <a:gd name="T36" fmla="*/ 31 w 32"/>
                      <a:gd name="T37" fmla="*/ 1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32" h="22">
                        <a:moveTo>
                          <a:pt x="31" y="1"/>
                        </a:moveTo>
                        <a:lnTo>
                          <a:pt x="30" y="5"/>
                        </a:lnTo>
                        <a:lnTo>
                          <a:pt x="28" y="9"/>
                        </a:lnTo>
                        <a:lnTo>
                          <a:pt x="26" y="12"/>
                        </a:lnTo>
                        <a:lnTo>
                          <a:pt x="24" y="15"/>
                        </a:lnTo>
                        <a:lnTo>
                          <a:pt x="21" y="18"/>
                        </a:lnTo>
                        <a:lnTo>
                          <a:pt x="18" y="19"/>
                        </a:lnTo>
                        <a:lnTo>
                          <a:pt x="12" y="21"/>
                        </a:lnTo>
                        <a:lnTo>
                          <a:pt x="6" y="21"/>
                        </a:lnTo>
                        <a:lnTo>
                          <a:pt x="0" y="20"/>
                        </a:lnTo>
                        <a:lnTo>
                          <a:pt x="2" y="14"/>
                        </a:lnTo>
                        <a:lnTo>
                          <a:pt x="3" y="8"/>
                        </a:lnTo>
                        <a:lnTo>
                          <a:pt x="5" y="5"/>
                        </a:lnTo>
                        <a:lnTo>
                          <a:pt x="9" y="2"/>
                        </a:lnTo>
                        <a:lnTo>
                          <a:pt x="13" y="0"/>
                        </a:lnTo>
                        <a:lnTo>
                          <a:pt x="18" y="0"/>
                        </a:lnTo>
                        <a:lnTo>
                          <a:pt x="22" y="0"/>
                        </a:lnTo>
                        <a:lnTo>
                          <a:pt x="26" y="0"/>
                        </a:lnTo>
                        <a:lnTo>
                          <a:pt x="31" y="1"/>
                        </a:lnTo>
                      </a:path>
                    </a:pathLst>
                  </a:custGeom>
                  <a:solidFill>
                    <a:srgbClr val="00808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500" name="Freeform 444">
                    <a:extLst>
                      <a:ext uri="{FF2B5EF4-FFF2-40B4-BE49-F238E27FC236}">
                        <a16:creationId xmlns:a16="http://schemas.microsoft.com/office/drawing/2014/main" id="{3D3A2EA9-70BD-F03A-222C-30C0C7CC71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5" y="1271"/>
                    <a:ext cx="31" cy="22"/>
                  </a:xfrm>
                  <a:custGeom>
                    <a:avLst/>
                    <a:gdLst>
                      <a:gd name="T0" fmla="*/ 30 w 31"/>
                      <a:gd name="T1" fmla="*/ 1 h 22"/>
                      <a:gd name="T2" fmla="*/ 30 w 31"/>
                      <a:gd name="T3" fmla="*/ 5 h 22"/>
                      <a:gd name="T4" fmla="*/ 28 w 31"/>
                      <a:gd name="T5" fmla="*/ 9 h 22"/>
                      <a:gd name="T6" fmla="*/ 26 w 31"/>
                      <a:gd name="T7" fmla="*/ 12 h 22"/>
                      <a:gd name="T8" fmla="*/ 23 w 31"/>
                      <a:gd name="T9" fmla="*/ 15 h 22"/>
                      <a:gd name="T10" fmla="*/ 21 w 31"/>
                      <a:gd name="T11" fmla="*/ 17 h 22"/>
                      <a:gd name="T12" fmla="*/ 17 w 31"/>
                      <a:gd name="T13" fmla="*/ 19 h 22"/>
                      <a:gd name="T14" fmla="*/ 12 w 31"/>
                      <a:gd name="T15" fmla="*/ 21 h 22"/>
                      <a:gd name="T16" fmla="*/ 6 w 31"/>
                      <a:gd name="T17" fmla="*/ 20 h 22"/>
                      <a:gd name="T18" fmla="*/ 0 w 31"/>
                      <a:gd name="T19" fmla="*/ 19 h 22"/>
                      <a:gd name="T20" fmla="*/ 1 w 31"/>
                      <a:gd name="T21" fmla="*/ 14 h 22"/>
                      <a:gd name="T22" fmla="*/ 3 w 31"/>
                      <a:gd name="T23" fmla="*/ 8 h 22"/>
                      <a:gd name="T24" fmla="*/ 5 w 31"/>
                      <a:gd name="T25" fmla="*/ 5 h 22"/>
                      <a:gd name="T26" fmla="*/ 8 w 31"/>
                      <a:gd name="T27" fmla="*/ 2 h 22"/>
                      <a:gd name="T28" fmla="*/ 13 w 31"/>
                      <a:gd name="T29" fmla="*/ 0 h 22"/>
                      <a:gd name="T30" fmla="*/ 17 w 31"/>
                      <a:gd name="T31" fmla="*/ 0 h 22"/>
                      <a:gd name="T32" fmla="*/ 22 w 31"/>
                      <a:gd name="T33" fmla="*/ 0 h 22"/>
                      <a:gd name="T34" fmla="*/ 25 w 31"/>
                      <a:gd name="T35" fmla="*/ 0 h 22"/>
                      <a:gd name="T36" fmla="*/ 30 w 31"/>
                      <a:gd name="T37" fmla="*/ 1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31" h="22">
                        <a:moveTo>
                          <a:pt x="30" y="1"/>
                        </a:moveTo>
                        <a:lnTo>
                          <a:pt x="30" y="5"/>
                        </a:lnTo>
                        <a:lnTo>
                          <a:pt x="28" y="9"/>
                        </a:lnTo>
                        <a:lnTo>
                          <a:pt x="26" y="12"/>
                        </a:lnTo>
                        <a:lnTo>
                          <a:pt x="23" y="15"/>
                        </a:lnTo>
                        <a:lnTo>
                          <a:pt x="21" y="17"/>
                        </a:lnTo>
                        <a:lnTo>
                          <a:pt x="17" y="19"/>
                        </a:lnTo>
                        <a:lnTo>
                          <a:pt x="12" y="21"/>
                        </a:lnTo>
                        <a:lnTo>
                          <a:pt x="6" y="20"/>
                        </a:lnTo>
                        <a:lnTo>
                          <a:pt x="0" y="19"/>
                        </a:lnTo>
                        <a:lnTo>
                          <a:pt x="1" y="14"/>
                        </a:lnTo>
                        <a:lnTo>
                          <a:pt x="3" y="8"/>
                        </a:lnTo>
                        <a:lnTo>
                          <a:pt x="5" y="5"/>
                        </a:lnTo>
                        <a:lnTo>
                          <a:pt x="8" y="2"/>
                        </a:lnTo>
                        <a:lnTo>
                          <a:pt x="13" y="0"/>
                        </a:lnTo>
                        <a:lnTo>
                          <a:pt x="17" y="0"/>
                        </a:lnTo>
                        <a:lnTo>
                          <a:pt x="22" y="0"/>
                        </a:lnTo>
                        <a:lnTo>
                          <a:pt x="25" y="0"/>
                        </a:lnTo>
                        <a:lnTo>
                          <a:pt x="30" y="1"/>
                        </a:lnTo>
                      </a:path>
                    </a:pathLst>
                  </a:custGeom>
                  <a:solidFill>
                    <a:srgbClr val="E0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501" name="Oval 445">
                    <a:extLst>
                      <a:ext uri="{FF2B5EF4-FFF2-40B4-BE49-F238E27FC236}">
                        <a16:creationId xmlns:a16="http://schemas.microsoft.com/office/drawing/2014/main" id="{9385E3F8-AD72-44F4-3B9F-8827EB674B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9" y="1272"/>
                    <a:ext cx="18" cy="18"/>
                  </a:xfrm>
                  <a:prstGeom prst="ellipse">
                    <a:avLst/>
                  </a:prstGeom>
                  <a:solidFill>
                    <a:srgbClr val="60C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502" name="Arc 446">
                    <a:extLst>
                      <a:ext uri="{FF2B5EF4-FFF2-40B4-BE49-F238E27FC236}">
                        <a16:creationId xmlns:a16="http://schemas.microsoft.com/office/drawing/2014/main" id="{C4C034E3-033E-4057-902C-B9826EFED3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2" y="1274"/>
                    <a:ext cx="17" cy="17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11110 w 43200"/>
                      <a:gd name="T1" fmla="*/ 2718 h 43200"/>
                      <a:gd name="T2" fmla="*/ 6326 w 43200"/>
                      <a:gd name="T3" fmla="*/ 6326 h 43200"/>
                      <a:gd name="T4" fmla="*/ 21600 w 432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11110" y="2718"/>
                        </a:moveTo>
                        <a:cubicBezTo>
                          <a:pt x="14318" y="935"/>
                          <a:pt x="17929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15871"/>
                          <a:pt x="2275" y="10377"/>
                          <a:pt x="6326" y="6326"/>
                        </a:cubicBezTo>
                      </a:path>
                      <a:path w="43200" h="43200" stroke="0" extrusionOk="0">
                        <a:moveTo>
                          <a:pt x="11110" y="2718"/>
                        </a:moveTo>
                        <a:cubicBezTo>
                          <a:pt x="14318" y="935"/>
                          <a:pt x="17929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15871"/>
                          <a:pt x="2275" y="10377"/>
                          <a:pt x="6326" y="6326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solidFill>
                    <a:srgbClr val="406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503" name="Freeform 447">
                    <a:extLst>
                      <a:ext uri="{FF2B5EF4-FFF2-40B4-BE49-F238E27FC236}">
                        <a16:creationId xmlns:a16="http://schemas.microsoft.com/office/drawing/2014/main" id="{D29B9139-A75B-0924-7936-4591ECD17F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" y="1263"/>
                    <a:ext cx="46" cy="30"/>
                  </a:xfrm>
                  <a:custGeom>
                    <a:avLst/>
                    <a:gdLst>
                      <a:gd name="T0" fmla="*/ 45 w 46"/>
                      <a:gd name="T1" fmla="*/ 7 h 30"/>
                      <a:gd name="T2" fmla="*/ 41 w 46"/>
                      <a:gd name="T3" fmla="*/ 4 h 30"/>
                      <a:gd name="T4" fmla="*/ 37 w 46"/>
                      <a:gd name="T5" fmla="*/ 1 h 30"/>
                      <a:gd name="T6" fmla="*/ 34 w 46"/>
                      <a:gd name="T7" fmla="*/ 0 h 30"/>
                      <a:gd name="T8" fmla="*/ 30 w 46"/>
                      <a:gd name="T9" fmla="*/ 0 h 30"/>
                      <a:gd name="T10" fmla="*/ 26 w 46"/>
                      <a:gd name="T11" fmla="*/ 0 h 30"/>
                      <a:gd name="T12" fmla="*/ 20 w 46"/>
                      <a:gd name="T13" fmla="*/ 1 h 30"/>
                      <a:gd name="T14" fmla="*/ 15 w 46"/>
                      <a:gd name="T15" fmla="*/ 2 h 30"/>
                      <a:gd name="T16" fmla="*/ 9 w 46"/>
                      <a:gd name="T17" fmla="*/ 4 h 30"/>
                      <a:gd name="T18" fmla="*/ 4 w 46"/>
                      <a:gd name="T19" fmla="*/ 7 h 30"/>
                      <a:gd name="T20" fmla="*/ 2 w 46"/>
                      <a:gd name="T21" fmla="*/ 10 h 30"/>
                      <a:gd name="T22" fmla="*/ 0 w 46"/>
                      <a:gd name="T23" fmla="*/ 14 h 30"/>
                      <a:gd name="T24" fmla="*/ 0 w 46"/>
                      <a:gd name="T25" fmla="*/ 17 h 30"/>
                      <a:gd name="T26" fmla="*/ 2 w 46"/>
                      <a:gd name="T27" fmla="*/ 22 h 30"/>
                      <a:gd name="T28" fmla="*/ 4 w 46"/>
                      <a:gd name="T29" fmla="*/ 26 h 30"/>
                      <a:gd name="T30" fmla="*/ 6 w 46"/>
                      <a:gd name="T31" fmla="*/ 28 h 30"/>
                      <a:gd name="T32" fmla="*/ 10 w 46"/>
                      <a:gd name="T33" fmla="*/ 29 h 30"/>
                      <a:gd name="T34" fmla="*/ 11 w 46"/>
                      <a:gd name="T35" fmla="*/ 29 h 30"/>
                      <a:gd name="T36" fmla="*/ 14 w 46"/>
                      <a:gd name="T37" fmla="*/ 22 h 30"/>
                      <a:gd name="T38" fmla="*/ 16 w 46"/>
                      <a:gd name="T39" fmla="*/ 17 h 30"/>
                      <a:gd name="T40" fmla="*/ 19 w 46"/>
                      <a:gd name="T41" fmla="*/ 13 h 30"/>
                      <a:gd name="T42" fmla="*/ 21 w 46"/>
                      <a:gd name="T43" fmla="*/ 12 h 30"/>
                      <a:gd name="T44" fmla="*/ 24 w 46"/>
                      <a:gd name="T45" fmla="*/ 10 h 30"/>
                      <a:gd name="T46" fmla="*/ 28 w 46"/>
                      <a:gd name="T47" fmla="*/ 8 h 30"/>
                      <a:gd name="T48" fmla="*/ 33 w 46"/>
                      <a:gd name="T49" fmla="*/ 7 h 30"/>
                      <a:gd name="T50" fmla="*/ 37 w 46"/>
                      <a:gd name="T51" fmla="*/ 7 h 30"/>
                      <a:gd name="T52" fmla="*/ 45 w 46"/>
                      <a:gd name="T53" fmla="*/ 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46" h="30">
                        <a:moveTo>
                          <a:pt x="45" y="7"/>
                        </a:moveTo>
                        <a:lnTo>
                          <a:pt x="41" y="4"/>
                        </a:lnTo>
                        <a:lnTo>
                          <a:pt x="37" y="1"/>
                        </a:lnTo>
                        <a:lnTo>
                          <a:pt x="34" y="0"/>
                        </a:lnTo>
                        <a:lnTo>
                          <a:pt x="30" y="0"/>
                        </a:lnTo>
                        <a:lnTo>
                          <a:pt x="26" y="0"/>
                        </a:lnTo>
                        <a:lnTo>
                          <a:pt x="20" y="1"/>
                        </a:lnTo>
                        <a:lnTo>
                          <a:pt x="15" y="2"/>
                        </a:lnTo>
                        <a:lnTo>
                          <a:pt x="9" y="4"/>
                        </a:lnTo>
                        <a:lnTo>
                          <a:pt x="4" y="7"/>
                        </a:lnTo>
                        <a:lnTo>
                          <a:pt x="2" y="10"/>
                        </a:lnTo>
                        <a:lnTo>
                          <a:pt x="0" y="14"/>
                        </a:lnTo>
                        <a:lnTo>
                          <a:pt x="0" y="17"/>
                        </a:lnTo>
                        <a:lnTo>
                          <a:pt x="2" y="22"/>
                        </a:lnTo>
                        <a:lnTo>
                          <a:pt x="4" y="26"/>
                        </a:lnTo>
                        <a:lnTo>
                          <a:pt x="6" y="28"/>
                        </a:lnTo>
                        <a:lnTo>
                          <a:pt x="10" y="29"/>
                        </a:lnTo>
                        <a:lnTo>
                          <a:pt x="11" y="29"/>
                        </a:lnTo>
                        <a:lnTo>
                          <a:pt x="14" y="22"/>
                        </a:lnTo>
                        <a:lnTo>
                          <a:pt x="16" y="17"/>
                        </a:lnTo>
                        <a:lnTo>
                          <a:pt x="19" y="13"/>
                        </a:lnTo>
                        <a:lnTo>
                          <a:pt x="21" y="12"/>
                        </a:lnTo>
                        <a:lnTo>
                          <a:pt x="24" y="10"/>
                        </a:lnTo>
                        <a:lnTo>
                          <a:pt x="28" y="8"/>
                        </a:lnTo>
                        <a:lnTo>
                          <a:pt x="33" y="7"/>
                        </a:lnTo>
                        <a:lnTo>
                          <a:pt x="37" y="7"/>
                        </a:lnTo>
                        <a:lnTo>
                          <a:pt x="45" y="7"/>
                        </a:lnTo>
                      </a:path>
                    </a:pathLst>
                  </a:custGeom>
                  <a:solidFill>
                    <a:srgbClr val="80F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45506" name="Freeform 450">
                <a:extLst>
                  <a:ext uri="{FF2B5EF4-FFF2-40B4-BE49-F238E27FC236}">
                    <a16:creationId xmlns:a16="http://schemas.microsoft.com/office/drawing/2014/main" id="{66AAA2AB-4322-0964-C343-9193A8181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" y="1203"/>
                <a:ext cx="193" cy="140"/>
              </a:xfrm>
              <a:custGeom>
                <a:avLst/>
                <a:gdLst>
                  <a:gd name="T0" fmla="*/ 192 w 193"/>
                  <a:gd name="T1" fmla="*/ 0 h 140"/>
                  <a:gd name="T2" fmla="*/ 163 w 193"/>
                  <a:gd name="T3" fmla="*/ 8 h 140"/>
                  <a:gd name="T4" fmla="*/ 142 w 193"/>
                  <a:gd name="T5" fmla="*/ 10 h 140"/>
                  <a:gd name="T6" fmla="*/ 127 w 193"/>
                  <a:gd name="T7" fmla="*/ 15 h 140"/>
                  <a:gd name="T8" fmla="*/ 114 w 193"/>
                  <a:gd name="T9" fmla="*/ 17 h 140"/>
                  <a:gd name="T10" fmla="*/ 102 w 193"/>
                  <a:gd name="T11" fmla="*/ 19 h 140"/>
                  <a:gd name="T12" fmla="*/ 92 w 193"/>
                  <a:gd name="T13" fmla="*/ 21 h 140"/>
                  <a:gd name="T14" fmla="*/ 79 w 193"/>
                  <a:gd name="T15" fmla="*/ 23 h 140"/>
                  <a:gd name="T16" fmla="*/ 67 w 193"/>
                  <a:gd name="T17" fmla="*/ 25 h 140"/>
                  <a:gd name="T18" fmla="*/ 58 w 193"/>
                  <a:gd name="T19" fmla="*/ 28 h 140"/>
                  <a:gd name="T20" fmla="*/ 50 w 193"/>
                  <a:gd name="T21" fmla="*/ 35 h 140"/>
                  <a:gd name="T22" fmla="*/ 38 w 193"/>
                  <a:gd name="T23" fmla="*/ 42 h 140"/>
                  <a:gd name="T24" fmla="*/ 27 w 193"/>
                  <a:gd name="T25" fmla="*/ 50 h 140"/>
                  <a:gd name="T26" fmla="*/ 17 w 193"/>
                  <a:gd name="T27" fmla="*/ 62 h 140"/>
                  <a:gd name="T28" fmla="*/ 12 w 193"/>
                  <a:gd name="T29" fmla="*/ 69 h 140"/>
                  <a:gd name="T30" fmla="*/ 6 w 193"/>
                  <a:gd name="T31" fmla="*/ 77 h 140"/>
                  <a:gd name="T32" fmla="*/ 4 w 193"/>
                  <a:gd name="T33" fmla="*/ 83 h 140"/>
                  <a:gd name="T34" fmla="*/ 2 w 193"/>
                  <a:gd name="T35" fmla="*/ 89 h 140"/>
                  <a:gd name="T36" fmla="*/ 0 w 193"/>
                  <a:gd name="T37" fmla="*/ 100 h 140"/>
                  <a:gd name="T38" fmla="*/ 6 w 193"/>
                  <a:gd name="T39" fmla="*/ 114 h 140"/>
                  <a:gd name="T40" fmla="*/ 9 w 193"/>
                  <a:gd name="T41" fmla="*/ 119 h 140"/>
                  <a:gd name="T42" fmla="*/ 15 w 193"/>
                  <a:gd name="T43" fmla="*/ 125 h 140"/>
                  <a:gd name="T44" fmla="*/ 22 w 193"/>
                  <a:gd name="T45" fmla="*/ 129 h 140"/>
                  <a:gd name="T46" fmla="*/ 29 w 193"/>
                  <a:gd name="T47" fmla="*/ 131 h 140"/>
                  <a:gd name="T48" fmla="*/ 39 w 193"/>
                  <a:gd name="T49" fmla="*/ 133 h 140"/>
                  <a:gd name="T50" fmla="*/ 46 w 193"/>
                  <a:gd name="T51" fmla="*/ 133 h 140"/>
                  <a:gd name="T52" fmla="*/ 58 w 193"/>
                  <a:gd name="T53" fmla="*/ 135 h 140"/>
                  <a:gd name="T54" fmla="*/ 65 w 193"/>
                  <a:gd name="T55" fmla="*/ 136 h 140"/>
                  <a:gd name="T56" fmla="*/ 71 w 193"/>
                  <a:gd name="T57" fmla="*/ 135 h 140"/>
                  <a:gd name="T58" fmla="*/ 83 w 193"/>
                  <a:gd name="T59" fmla="*/ 137 h 140"/>
                  <a:gd name="T60" fmla="*/ 98 w 193"/>
                  <a:gd name="T61" fmla="*/ 139 h 140"/>
                  <a:gd name="T62" fmla="*/ 119 w 193"/>
                  <a:gd name="T63" fmla="*/ 139 h 140"/>
                  <a:gd name="T64" fmla="*/ 138 w 193"/>
                  <a:gd name="T65" fmla="*/ 137 h 140"/>
                  <a:gd name="T66" fmla="*/ 150 w 193"/>
                  <a:gd name="T67" fmla="*/ 133 h 140"/>
                  <a:gd name="T68" fmla="*/ 181 w 193"/>
                  <a:gd name="T69" fmla="*/ 116 h 140"/>
                  <a:gd name="T70" fmla="*/ 192 w 193"/>
                  <a:gd name="T7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3" h="140">
                    <a:moveTo>
                      <a:pt x="192" y="0"/>
                    </a:moveTo>
                    <a:lnTo>
                      <a:pt x="163" y="8"/>
                    </a:lnTo>
                    <a:lnTo>
                      <a:pt x="142" y="10"/>
                    </a:lnTo>
                    <a:lnTo>
                      <a:pt x="127" y="15"/>
                    </a:lnTo>
                    <a:lnTo>
                      <a:pt x="114" y="17"/>
                    </a:lnTo>
                    <a:lnTo>
                      <a:pt x="102" y="19"/>
                    </a:lnTo>
                    <a:lnTo>
                      <a:pt x="92" y="21"/>
                    </a:lnTo>
                    <a:lnTo>
                      <a:pt x="79" y="23"/>
                    </a:lnTo>
                    <a:lnTo>
                      <a:pt x="67" y="25"/>
                    </a:lnTo>
                    <a:lnTo>
                      <a:pt x="58" y="28"/>
                    </a:lnTo>
                    <a:lnTo>
                      <a:pt x="50" y="35"/>
                    </a:lnTo>
                    <a:lnTo>
                      <a:pt x="38" y="42"/>
                    </a:lnTo>
                    <a:lnTo>
                      <a:pt x="27" y="50"/>
                    </a:lnTo>
                    <a:lnTo>
                      <a:pt x="17" y="62"/>
                    </a:lnTo>
                    <a:lnTo>
                      <a:pt x="12" y="69"/>
                    </a:lnTo>
                    <a:lnTo>
                      <a:pt x="6" y="77"/>
                    </a:lnTo>
                    <a:lnTo>
                      <a:pt x="4" y="83"/>
                    </a:lnTo>
                    <a:lnTo>
                      <a:pt x="2" y="89"/>
                    </a:lnTo>
                    <a:lnTo>
                      <a:pt x="0" y="100"/>
                    </a:lnTo>
                    <a:lnTo>
                      <a:pt x="6" y="114"/>
                    </a:lnTo>
                    <a:lnTo>
                      <a:pt x="9" y="119"/>
                    </a:lnTo>
                    <a:lnTo>
                      <a:pt x="15" y="125"/>
                    </a:lnTo>
                    <a:lnTo>
                      <a:pt x="22" y="129"/>
                    </a:lnTo>
                    <a:lnTo>
                      <a:pt x="29" y="131"/>
                    </a:lnTo>
                    <a:lnTo>
                      <a:pt x="39" y="133"/>
                    </a:lnTo>
                    <a:lnTo>
                      <a:pt x="46" y="133"/>
                    </a:lnTo>
                    <a:lnTo>
                      <a:pt x="58" y="135"/>
                    </a:lnTo>
                    <a:lnTo>
                      <a:pt x="65" y="136"/>
                    </a:lnTo>
                    <a:lnTo>
                      <a:pt x="71" y="135"/>
                    </a:lnTo>
                    <a:lnTo>
                      <a:pt x="83" y="137"/>
                    </a:lnTo>
                    <a:lnTo>
                      <a:pt x="98" y="139"/>
                    </a:lnTo>
                    <a:lnTo>
                      <a:pt x="119" y="139"/>
                    </a:lnTo>
                    <a:lnTo>
                      <a:pt x="138" y="137"/>
                    </a:lnTo>
                    <a:lnTo>
                      <a:pt x="150" y="133"/>
                    </a:lnTo>
                    <a:lnTo>
                      <a:pt x="181" y="116"/>
                    </a:lnTo>
                    <a:lnTo>
                      <a:pt x="192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5530" name="Group 474">
                <a:extLst>
                  <a:ext uri="{FF2B5EF4-FFF2-40B4-BE49-F238E27FC236}">
                    <a16:creationId xmlns:a16="http://schemas.microsoft.com/office/drawing/2014/main" id="{04427023-3110-3BB1-42F8-8662D80AC6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7" y="1012"/>
                <a:ext cx="737" cy="392"/>
                <a:chOff x="317" y="1012"/>
                <a:chExt cx="737" cy="392"/>
              </a:xfrm>
            </p:grpSpPr>
            <p:sp>
              <p:nvSpPr>
                <p:cNvPr id="45507" name="Freeform 451">
                  <a:extLst>
                    <a:ext uri="{FF2B5EF4-FFF2-40B4-BE49-F238E27FC236}">
                      <a16:creationId xmlns:a16="http://schemas.microsoft.com/office/drawing/2014/main" id="{8F93C7D2-9F6C-1583-AE4A-1DE3CDF615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7" y="1012"/>
                  <a:ext cx="737" cy="392"/>
                </a:xfrm>
                <a:custGeom>
                  <a:avLst/>
                  <a:gdLst>
                    <a:gd name="T0" fmla="*/ 669 w 737"/>
                    <a:gd name="T1" fmla="*/ 193 h 392"/>
                    <a:gd name="T2" fmla="*/ 640 w 737"/>
                    <a:gd name="T3" fmla="*/ 166 h 392"/>
                    <a:gd name="T4" fmla="*/ 617 w 737"/>
                    <a:gd name="T5" fmla="*/ 137 h 392"/>
                    <a:gd name="T6" fmla="*/ 588 w 737"/>
                    <a:gd name="T7" fmla="*/ 100 h 392"/>
                    <a:gd name="T8" fmla="*/ 558 w 737"/>
                    <a:gd name="T9" fmla="*/ 70 h 392"/>
                    <a:gd name="T10" fmla="*/ 532 w 737"/>
                    <a:gd name="T11" fmla="*/ 49 h 392"/>
                    <a:gd name="T12" fmla="*/ 497 w 737"/>
                    <a:gd name="T13" fmla="*/ 27 h 392"/>
                    <a:gd name="T14" fmla="*/ 467 w 737"/>
                    <a:gd name="T15" fmla="*/ 16 h 392"/>
                    <a:gd name="T16" fmla="*/ 429 w 737"/>
                    <a:gd name="T17" fmla="*/ 6 h 392"/>
                    <a:gd name="T18" fmla="*/ 367 w 737"/>
                    <a:gd name="T19" fmla="*/ 0 h 392"/>
                    <a:gd name="T20" fmla="*/ 308 w 737"/>
                    <a:gd name="T21" fmla="*/ 1 h 392"/>
                    <a:gd name="T22" fmla="*/ 254 w 737"/>
                    <a:gd name="T23" fmla="*/ 9 h 392"/>
                    <a:gd name="T24" fmla="*/ 197 w 737"/>
                    <a:gd name="T25" fmla="*/ 27 h 392"/>
                    <a:gd name="T26" fmla="*/ 143 w 737"/>
                    <a:gd name="T27" fmla="*/ 52 h 392"/>
                    <a:gd name="T28" fmla="*/ 105 w 737"/>
                    <a:gd name="T29" fmla="*/ 76 h 392"/>
                    <a:gd name="T30" fmla="*/ 79 w 737"/>
                    <a:gd name="T31" fmla="*/ 100 h 392"/>
                    <a:gd name="T32" fmla="*/ 58 w 737"/>
                    <a:gd name="T33" fmla="*/ 130 h 392"/>
                    <a:gd name="T34" fmla="*/ 31 w 737"/>
                    <a:gd name="T35" fmla="*/ 170 h 392"/>
                    <a:gd name="T36" fmla="*/ 10 w 737"/>
                    <a:gd name="T37" fmla="*/ 189 h 392"/>
                    <a:gd name="T38" fmla="*/ 6 w 737"/>
                    <a:gd name="T39" fmla="*/ 235 h 392"/>
                    <a:gd name="T40" fmla="*/ 2 w 737"/>
                    <a:gd name="T41" fmla="*/ 266 h 392"/>
                    <a:gd name="T42" fmla="*/ 6 w 737"/>
                    <a:gd name="T43" fmla="*/ 303 h 392"/>
                    <a:gd name="T44" fmla="*/ 33 w 737"/>
                    <a:gd name="T45" fmla="*/ 332 h 392"/>
                    <a:gd name="T46" fmla="*/ 56 w 737"/>
                    <a:gd name="T47" fmla="*/ 351 h 392"/>
                    <a:gd name="T48" fmla="*/ 92 w 737"/>
                    <a:gd name="T49" fmla="*/ 378 h 392"/>
                    <a:gd name="T50" fmla="*/ 127 w 737"/>
                    <a:gd name="T51" fmla="*/ 386 h 392"/>
                    <a:gd name="T52" fmla="*/ 154 w 737"/>
                    <a:gd name="T53" fmla="*/ 389 h 392"/>
                    <a:gd name="T54" fmla="*/ 194 w 737"/>
                    <a:gd name="T55" fmla="*/ 389 h 392"/>
                    <a:gd name="T56" fmla="*/ 244 w 737"/>
                    <a:gd name="T57" fmla="*/ 391 h 392"/>
                    <a:gd name="T58" fmla="*/ 294 w 737"/>
                    <a:gd name="T59" fmla="*/ 391 h 392"/>
                    <a:gd name="T60" fmla="*/ 332 w 737"/>
                    <a:gd name="T61" fmla="*/ 389 h 392"/>
                    <a:gd name="T62" fmla="*/ 375 w 737"/>
                    <a:gd name="T63" fmla="*/ 385 h 392"/>
                    <a:gd name="T64" fmla="*/ 416 w 737"/>
                    <a:gd name="T65" fmla="*/ 382 h 392"/>
                    <a:gd name="T66" fmla="*/ 465 w 737"/>
                    <a:gd name="T67" fmla="*/ 384 h 392"/>
                    <a:gd name="T68" fmla="*/ 508 w 737"/>
                    <a:gd name="T69" fmla="*/ 382 h 392"/>
                    <a:gd name="T70" fmla="*/ 552 w 737"/>
                    <a:gd name="T71" fmla="*/ 366 h 392"/>
                    <a:gd name="T72" fmla="*/ 590 w 737"/>
                    <a:gd name="T73" fmla="*/ 351 h 392"/>
                    <a:gd name="T74" fmla="*/ 623 w 737"/>
                    <a:gd name="T75" fmla="*/ 332 h 392"/>
                    <a:gd name="T76" fmla="*/ 673 w 737"/>
                    <a:gd name="T77" fmla="*/ 312 h 392"/>
                    <a:gd name="T78" fmla="*/ 713 w 737"/>
                    <a:gd name="T79" fmla="*/ 279 h 392"/>
                    <a:gd name="T80" fmla="*/ 736 w 737"/>
                    <a:gd name="T81" fmla="*/ 241 h 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37" h="392">
                      <a:moveTo>
                        <a:pt x="696" y="210"/>
                      </a:moveTo>
                      <a:lnTo>
                        <a:pt x="669" y="193"/>
                      </a:lnTo>
                      <a:lnTo>
                        <a:pt x="655" y="179"/>
                      </a:lnTo>
                      <a:lnTo>
                        <a:pt x="640" y="166"/>
                      </a:lnTo>
                      <a:lnTo>
                        <a:pt x="630" y="156"/>
                      </a:lnTo>
                      <a:lnTo>
                        <a:pt x="617" y="137"/>
                      </a:lnTo>
                      <a:lnTo>
                        <a:pt x="600" y="116"/>
                      </a:lnTo>
                      <a:lnTo>
                        <a:pt x="588" y="100"/>
                      </a:lnTo>
                      <a:lnTo>
                        <a:pt x="573" y="83"/>
                      </a:lnTo>
                      <a:lnTo>
                        <a:pt x="558" y="70"/>
                      </a:lnTo>
                      <a:lnTo>
                        <a:pt x="546" y="60"/>
                      </a:lnTo>
                      <a:lnTo>
                        <a:pt x="532" y="49"/>
                      </a:lnTo>
                      <a:lnTo>
                        <a:pt x="514" y="38"/>
                      </a:lnTo>
                      <a:lnTo>
                        <a:pt x="497" y="27"/>
                      </a:lnTo>
                      <a:lnTo>
                        <a:pt x="480" y="20"/>
                      </a:lnTo>
                      <a:lnTo>
                        <a:pt x="467" y="16"/>
                      </a:lnTo>
                      <a:lnTo>
                        <a:pt x="450" y="11"/>
                      </a:lnTo>
                      <a:lnTo>
                        <a:pt x="429" y="6"/>
                      </a:lnTo>
                      <a:lnTo>
                        <a:pt x="400" y="2"/>
                      </a:lnTo>
                      <a:lnTo>
                        <a:pt x="367" y="0"/>
                      </a:lnTo>
                      <a:lnTo>
                        <a:pt x="335" y="0"/>
                      </a:lnTo>
                      <a:lnTo>
                        <a:pt x="308" y="1"/>
                      </a:lnTo>
                      <a:lnTo>
                        <a:pt x="283" y="4"/>
                      </a:lnTo>
                      <a:lnTo>
                        <a:pt x="254" y="9"/>
                      </a:lnTo>
                      <a:lnTo>
                        <a:pt x="225" y="16"/>
                      </a:lnTo>
                      <a:lnTo>
                        <a:pt x="197" y="27"/>
                      </a:lnTo>
                      <a:lnTo>
                        <a:pt x="170" y="39"/>
                      </a:lnTo>
                      <a:lnTo>
                        <a:pt x="143" y="52"/>
                      </a:lnTo>
                      <a:lnTo>
                        <a:pt x="123" y="63"/>
                      </a:lnTo>
                      <a:lnTo>
                        <a:pt x="105" y="76"/>
                      </a:lnTo>
                      <a:lnTo>
                        <a:pt x="92" y="87"/>
                      </a:lnTo>
                      <a:lnTo>
                        <a:pt x="79" y="100"/>
                      </a:lnTo>
                      <a:lnTo>
                        <a:pt x="67" y="116"/>
                      </a:lnTo>
                      <a:lnTo>
                        <a:pt x="58" y="130"/>
                      </a:lnTo>
                      <a:lnTo>
                        <a:pt x="44" y="154"/>
                      </a:lnTo>
                      <a:lnTo>
                        <a:pt x="31" y="170"/>
                      </a:lnTo>
                      <a:lnTo>
                        <a:pt x="23" y="181"/>
                      </a:lnTo>
                      <a:lnTo>
                        <a:pt x="10" y="189"/>
                      </a:lnTo>
                      <a:lnTo>
                        <a:pt x="0" y="193"/>
                      </a:lnTo>
                      <a:lnTo>
                        <a:pt x="6" y="235"/>
                      </a:lnTo>
                      <a:lnTo>
                        <a:pt x="4" y="247"/>
                      </a:lnTo>
                      <a:lnTo>
                        <a:pt x="2" y="266"/>
                      </a:lnTo>
                      <a:lnTo>
                        <a:pt x="2" y="283"/>
                      </a:lnTo>
                      <a:lnTo>
                        <a:pt x="6" y="303"/>
                      </a:lnTo>
                      <a:lnTo>
                        <a:pt x="21" y="326"/>
                      </a:lnTo>
                      <a:lnTo>
                        <a:pt x="33" y="332"/>
                      </a:lnTo>
                      <a:lnTo>
                        <a:pt x="46" y="337"/>
                      </a:lnTo>
                      <a:lnTo>
                        <a:pt x="56" y="351"/>
                      </a:lnTo>
                      <a:lnTo>
                        <a:pt x="71" y="368"/>
                      </a:lnTo>
                      <a:lnTo>
                        <a:pt x="92" y="378"/>
                      </a:lnTo>
                      <a:lnTo>
                        <a:pt x="112" y="384"/>
                      </a:lnTo>
                      <a:lnTo>
                        <a:pt x="127" y="386"/>
                      </a:lnTo>
                      <a:lnTo>
                        <a:pt x="135" y="384"/>
                      </a:lnTo>
                      <a:lnTo>
                        <a:pt x="154" y="389"/>
                      </a:lnTo>
                      <a:lnTo>
                        <a:pt x="173" y="389"/>
                      </a:lnTo>
                      <a:lnTo>
                        <a:pt x="194" y="389"/>
                      </a:lnTo>
                      <a:lnTo>
                        <a:pt x="218" y="389"/>
                      </a:lnTo>
                      <a:lnTo>
                        <a:pt x="244" y="391"/>
                      </a:lnTo>
                      <a:lnTo>
                        <a:pt x="273" y="391"/>
                      </a:lnTo>
                      <a:lnTo>
                        <a:pt x="294" y="391"/>
                      </a:lnTo>
                      <a:lnTo>
                        <a:pt x="310" y="391"/>
                      </a:lnTo>
                      <a:lnTo>
                        <a:pt x="332" y="389"/>
                      </a:lnTo>
                      <a:lnTo>
                        <a:pt x="354" y="386"/>
                      </a:lnTo>
                      <a:lnTo>
                        <a:pt x="375" y="385"/>
                      </a:lnTo>
                      <a:lnTo>
                        <a:pt x="393" y="384"/>
                      </a:lnTo>
                      <a:lnTo>
                        <a:pt x="416" y="382"/>
                      </a:lnTo>
                      <a:lnTo>
                        <a:pt x="435" y="382"/>
                      </a:lnTo>
                      <a:lnTo>
                        <a:pt x="465" y="384"/>
                      </a:lnTo>
                      <a:lnTo>
                        <a:pt x="483" y="384"/>
                      </a:lnTo>
                      <a:lnTo>
                        <a:pt x="508" y="382"/>
                      </a:lnTo>
                      <a:lnTo>
                        <a:pt x="538" y="374"/>
                      </a:lnTo>
                      <a:lnTo>
                        <a:pt x="552" y="366"/>
                      </a:lnTo>
                      <a:lnTo>
                        <a:pt x="569" y="359"/>
                      </a:lnTo>
                      <a:lnTo>
                        <a:pt x="590" y="351"/>
                      </a:lnTo>
                      <a:lnTo>
                        <a:pt x="613" y="339"/>
                      </a:lnTo>
                      <a:lnTo>
                        <a:pt x="623" y="332"/>
                      </a:lnTo>
                      <a:lnTo>
                        <a:pt x="646" y="324"/>
                      </a:lnTo>
                      <a:lnTo>
                        <a:pt x="673" y="312"/>
                      </a:lnTo>
                      <a:lnTo>
                        <a:pt x="698" y="295"/>
                      </a:lnTo>
                      <a:lnTo>
                        <a:pt x="713" y="279"/>
                      </a:lnTo>
                      <a:lnTo>
                        <a:pt x="726" y="263"/>
                      </a:lnTo>
                      <a:lnTo>
                        <a:pt x="736" y="241"/>
                      </a:lnTo>
                      <a:lnTo>
                        <a:pt x="696" y="210"/>
                      </a:lnTo>
                    </a:path>
                  </a:pathLst>
                </a:custGeom>
                <a:solidFill>
                  <a:srgbClr val="60E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5529" name="Group 473">
                  <a:extLst>
                    <a:ext uri="{FF2B5EF4-FFF2-40B4-BE49-F238E27FC236}">
                      <a16:creationId xmlns:a16="http://schemas.microsoft.com/office/drawing/2014/main" id="{46768AEB-6886-DFEF-1C68-14C5269B280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0" y="1012"/>
                  <a:ext cx="731" cy="387"/>
                  <a:chOff x="320" y="1012"/>
                  <a:chExt cx="731" cy="387"/>
                </a:xfrm>
              </p:grpSpPr>
              <p:sp>
                <p:nvSpPr>
                  <p:cNvPr id="45508" name="Freeform 452">
                    <a:extLst>
                      <a:ext uri="{FF2B5EF4-FFF2-40B4-BE49-F238E27FC236}">
                        <a16:creationId xmlns:a16="http://schemas.microsoft.com/office/drawing/2014/main" id="{2BB2202D-EE16-9216-7641-59B639F2AB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0" y="1309"/>
                    <a:ext cx="78" cy="88"/>
                  </a:xfrm>
                  <a:custGeom>
                    <a:avLst/>
                    <a:gdLst>
                      <a:gd name="T0" fmla="*/ 0 w 78"/>
                      <a:gd name="T1" fmla="*/ 12 h 88"/>
                      <a:gd name="T2" fmla="*/ 4 w 78"/>
                      <a:gd name="T3" fmla="*/ 81 h 88"/>
                      <a:gd name="T4" fmla="*/ 23 w 78"/>
                      <a:gd name="T5" fmla="*/ 87 h 88"/>
                      <a:gd name="T6" fmla="*/ 42 w 78"/>
                      <a:gd name="T7" fmla="*/ 87 h 88"/>
                      <a:gd name="T8" fmla="*/ 77 w 78"/>
                      <a:gd name="T9" fmla="*/ 85 h 88"/>
                      <a:gd name="T10" fmla="*/ 65 w 78"/>
                      <a:gd name="T11" fmla="*/ 62 h 88"/>
                      <a:gd name="T12" fmla="*/ 59 w 78"/>
                      <a:gd name="T13" fmla="*/ 41 h 88"/>
                      <a:gd name="T14" fmla="*/ 59 w 78"/>
                      <a:gd name="T15" fmla="*/ 23 h 88"/>
                      <a:gd name="T16" fmla="*/ 65 w 78"/>
                      <a:gd name="T17" fmla="*/ 0 h 88"/>
                      <a:gd name="T18" fmla="*/ 48 w 78"/>
                      <a:gd name="T19" fmla="*/ 0 h 88"/>
                      <a:gd name="T20" fmla="*/ 34 w 78"/>
                      <a:gd name="T21" fmla="*/ 2 h 88"/>
                      <a:gd name="T22" fmla="*/ 0 w 78"/>
                      <a:gd name="T23" fmla="*/ 12 h 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8" h="88">
                        <a:moveTo>
                          <a:pt x="0" y="12"/>
                        </a:moveTo>
                        <a:lnTo>
                          <a:pt x="4" y="81"/>
                        </a:lnTo>
                        <a:lnTo>
                          <a:pt x="23" y="87"/>
                        </a:lnTo>
                        <a:lnTo>
                          <a:pt x="42" y="87"/>
                        </a:lnTo>
                        <a:lnTo>
                          <a:pt x="77" y="85"/>
                        </a:lnTo>
                        <a:lnTo>
                          <a:pt x="65" y="62"/>
                        </a:lnTo>
                        <a:lnTo>
                          <a:pt x="59" y="41"/>
                        </a:lnTo>
                        <a:lnTo>
                          <a:pt x="59" y="23"/>
                        </a:lnTo>
                        <a:lnTo>
                          <a:pt x="65" y="0"/>
                        </a:lnTo>
                        <a:lnTo>
                          <a:pt x="48" y="0"/>
                        </a:lnTo>
                        <a:lnTo>
                          <a:pt x="34" y="2"/>
                        </a:lnTo>
                        <a:lnTo>
                          <a:pt x="0" y="12"/>
                        </a:lnTo>
                      </a:path>
                    </a:pathLst>
                  </a:custGeom>
                  <a:solidFill>
                    <a:srgbClr val="008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509" name="Freeform 453">
                    <a:extLst>
                      <a:ext uri="{FF2B5EF4-FFF2-40B4-BE49-F238E27FC236}">
                        <a16:creationId xmlns:a16="http://schemas.microsoft.com/office/drawing/2014/main" id="{522DF74B-278F-84E1-368F-A28891F236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3" y="1018"/>
                    <a:ext cx="166" cy="115"/>
                  </a:xfrm>
                  <a:custGeom>
                    <a:avLst/>
                    <a:gdLst>
                      <a:gd name="T0" fmla="*/ 123 w 166"/>
                      <a:gd name="T1" fmla="*/ 4 h 115"/>
                      <a:gd name="T2" fmla="*/ 138 w 166"/>
                      <a:gd name="T3" fmla="*/ 12 h 115"/>
                      <a:gd name="T4" fmla="*/ 151 w 166"/>
                      <a:gd name="T5" fmla="*/ 23 h 115"/>
                      <a:gd name="T6" fmla="*/ 161 w 166"/>
                      <a:gd name="T7" fmla="*/ 33 h 115"/>
                      <a:gd name="T8" fmla="*/ 165 w 166"/>
                      <a:gd name="T9" fmla="*/ 50 h 115"/>
                      <a:gd name="T10" fmla="*/ 165 w 166"/>
                      <a:gd name="T11" fmla="*/ 70 h 115"/>
                      <a:gd name="T12" fmla="*/ 163 w 166"/>
                      <a:gd name="T13" fmla="*/ 87 h 115"/>
                      <a:gd name="T14" fmla="*/ 150 w 166"/>
                      <a:gd name="T15" fmla="*/ 93 h 115"/>
                      <a:gd name="T16" fmla="*/ 125 w 166"/>
                      <a:gd name="T17" fmla="*/ 97 h 115"/>
                      <a:gd name="T18" fmla="*/ 104 w 166"/>
                      <a:gd name="T19" fmla="*/ 106 h 115"/>
                      <a:gd name="T20" fmla="*/ 84 w 166"/>
                      <a:gd name="T21" fmla="*/ 114 h 115"/>
                      <a:gd name="T22" fmla="*/ 63 w 166"/>
                      <a:gd name="T23" fmla="*/ 110 h 115"/>
                      <a:gd name="T24" fmla="*/ 44 w 166"/>
                      <a:gd name="T25" fmla="*/ 110 h 115"/>
                      <a:gd name="T26" fmla="*/ 23 w 166"/>
                      <a:gd name="T27" fmla="*/ 106 h 115"/>
                      <a:gd name="T28" fmla="*/ 0 w 166"/>
                      <a:gd name="T29" fmla="*/ 104 h 115"/>
                      <a:gd name="T30" fmla="*/ 4 w 166"/>
                      <a:gd name="T31" fmla="*/ 77 h 115"/>
                      <a:gd name="T32" fmla="*/ 4 w 166"/>
                      <a:gd name="T33" fmla="*/ 58 h 115"/>
                      <a:gd name="T34" fmla="*/ 11 w 166"/>
                      <a:gd name="T35" fmla="*/ 35 h 115"/>
                      <a:gd name="T36" fmla="*/ 23 w 166"/>
                      <a:gd name="T37" fmla="*/ 16 h 115"/>
                      <a:gd name="T38" fmla="*/ 38 w 166"/>
                      <a:gd name="T39" fmla="*/ 6 h 115"/>
                      <a:gd name="T40" fmla="*/ 65 w 166"/>
                      <a:gd name="T41" fmla="*/ 0 h 115"/>
                      <a:gd name="T42" fmla="*/ 92 w 166"/>
                      <a:gd name="T43" fmla="*/ 0 h 115"/>
                      <a:gd name="T44" fmla="*/ 123 w 166"/>
                      <a:gd name="T45" fmla="*/ 4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66" h="115">
                        <a:moveTo>
                          <a:pt x="123" y="4"/>
                        </a:moveTo>
                        <a:lnTo>
                          <a:pt x="138" y="12"/>
                        </a:lnTo>
                        <a:lnTo>
                          <a:pt x="151" y="23"/>
                        </a:lnTo>
                        <a:lnTo>
                          <a:pt x="161" y="33"/>
                        </a:lnTo>
                        <a:lnTo>
                          <a:pt x="165" y="50"/>
                        </a:lnTo>
                        <a:lnTo>
                          <a:pt x="165" y="70"/>
                        </a:lnTo>
                        <a:lnTo>
                          <a:pt x="163" y="87"/>
                        </a:lnTo>
                        <a:lnTo>
                          <a:pt x="150" y="93"/>
                        </a:lnTo>
                        <a:lnTo>
                          <a:pt x="125" y="97"/>
                        </a:lnTo>
                        <a:lnTo>
                          <a:pt x="104" y="106"/>
                        </a:lnTo>
                        <a:lnTo>
                          <a:pt x="84" y="114"/>
                        </a:lnTo>
                        <a:lnTo>
                          <a:pt x="63" y="110"/>
                        </a:lnTo>
                        <a:lnTo>
                          <a:pt x="44" y="110"/>
                        </a:lnTo>
                        <a:lnTo>
                          <a:pt x="23" y="106"/>
                        </a:lnTo>
                        <a:lnTo>
                          <a:pt x="0" y="104"/>
                        </a:lnTo>
                        <a:lnTo>
                          <a:pt x="4" y="77"/>
                        </a:lnTo>
                        <a:lnTo>
                          <a:pt x="4" y="58"/>
                        </a:lnTo>
                        <a:lnTo>
                          <a:pt x="11" y="35"/>
                        </a:lnTo>
                        <a:lnTo>
                          <a:pt x="23" y="16"/>
                        </a:lnTo>
                        <a:lnTo>
                          <a:pt x="38" y="6"/>
                        </a:lnTo>
                        <a:lnTo>
                          <a:pt x="65" y="0"/>
                        </a:lnTo>
                        <a:lnTo>
                          <a:pt x="92" y="0"/>
                        </a:lnTo>
                        <a:lnTo>
                          <a:pt x="123" y="4"/>
                        </a:lnTo>
                      </a:path>
                    </a:pathLst>
                  </a:custGeom>
                  <a:solidFill>
                    <a:srgbClr val="008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510" name="Freeform 454">
                    <a:extLst>
                      <a:ext uri="{FF2B5EF4-FFF2-40B4-BE49-F238E27FC236}">
                        <a16:creationId xmlns:a16="http://schemas.microsoft.com/office/drawing/2014/main" id="{389CD979-0E30-E794-5DB3-F1A399F2E8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1" y="1024"/>
                    <a:ext cx="190" cy="126"/>
                  </a:xfrm>
                  <a:custGeom>
                    <a:avLst/>
                    <a:gdLst>
                      <a:gd name="T0" fmla="*/ 189 w 190"/>
                      <a:gd name="T1" fmla="*/ 0 h 126"/>
                      <a:gd name="T2" fmla="*/ 181 w 190"/>
                      <a:gd name="T3" fmla="*/ 17 h 126"/>
                      <a:gd name="T4" fmla="*/ 172 w 190"/>
                      <a:gd name="T5" fmla="*/ 37 h 126"/>
                      <a:gd name="T6" fmla="*/ 168 w 190"/>
                      <a:gd name="T7" fmla="*/ 56 h 126"/>
                      <a:gd name="T8" fmla="*/ 164 w 190"/>
                      <a:gd name="T9" fmla="*/ 77 h 126"/>
                      <a:gd name="T10" fmla="*/ 160 w 190"/>
                      <a:gd name="T11" fmla="*/ 98 h 126"/>
                      <a:gd name="T12" fmla="*/ 141 w 190"/>
                      <a:gd name="T13" fmla="*/ 106 h 126"/>
                      <a:gd name="T14" fmla="*/ 118 w 190"/>
                      <a:gd name="T15" fmla="*/ 108 h 126"/>
                      <a:gd name="T16" fmla="*/ 93 w 190"/>
                      <a:gd name="T17" fmla="*/ 106 h 126"/>
                      <a:gd name="T18" fmla="*/ 81 w 190"/>
                      <a:gd name="T19" fmla="*/ 104 h 126"/>
                      <a:gd name="T20" fmla="*/ 68 w 190"/>
                      <a:gd name="T21" fmla="*/ 104 h 126"/>
                      <a:gd name="T22" fmla="*/ 51 w 190"/>
                      <a:gd name="T23" fmla="*/ 112 h 126"/>
                      <a:gd name="T24" fmla="*/ 35 w 190"/>
                      <a:gd name="T25" fmla="*/ 125 h 126"/>
                      <a:gd name="T26" fmla="*/ 20 w 190"/>
                      <a:gd name="T27" fmla="*/ 106 h 126"/>
                      <a:gd name="T28" fmla="*/ 12 w 190"/>
                      <a:gd name="T29" fmla="*/ 93 h 126"/>
                      <a:gd name="T30" fmla="*/ 0 w 190"/>
                      <a:gd name="T31" fmla="*/ 83 h 126"/>
                      <a:gd name="T32" fmla="*/ 14 w 190"/>
                      <a:gd name="T33" fmla="*/ 70 h 126"/>
                      <a:gd name="T34" fmla="*/ 34 w 190"/>
                      <a:gd name="T35" fmla="*/ 54 h 126"/>
                      <a:gd name="T36" fmla="*/ 50 w 190"/>
                      <a:gd name="T37" fmla="*/ 46 h 126"/>
                      <a:gd name="T38" fmla="*/ 71 w 190"/>
                      <a:gd name="T39" fmla="*/ 36 h 126"/>
                      <a:gd name="T40" fmla="*/ 87 w 190"/>
                      <a:gd name="T41" fmla="*/ 30 h 126"/>
                      <a:gd name="T42" fmla="*/ 111 w 190"/>
                      <a:gd name="T43" fmla="*/ 20 h 126"/>
                      <a:gd name="T44" fmla="*/ 133 w 190"/>
                      <a:gd name="T45" fmla="*/ 13 h 126"/>
                      <a:gd name="T46" fmla="*/ 156 w 190"/>
                      <a:gd name="T47" fmla="*/ 7 h 126"/>
                      <a:gd name="T48" fmla="*/ 189 w 190"/>
                      <a:gd name="T49" fmla="*/ 0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190" h="126">
                        <a:moveTo>
                          <a:pt x="189" y="0"/>
                        </a:moveTo>
                        <a:lnTo>
                          <a:pt x="181" y="17"/>
                        </a:lnTo>
                        <a:lnTo>
                          <a:pt x="172" y="37"/>
                        </a:lnTo>
                        <a:lnTo>
                          <a:pt x="168" y="56"/>
                        </a:lnTo>
                        <a:lnTo>
                          <a:pt x="164" y="77"/>
                        </a:lnTo>
                        <a:lnTo>
                          <a:pt x="160" y="98"/>
                        </a:lnTo>
                        <a:lnTo>
                          <a:pt x="141" y="106"/>
                        </a:lnTo>
                        <a:lnTo>
                          <a:pt x="118" y="108"/>
                        </a:lnTo>
                        <a:lnTo>
                          <a:pt x="93" y="106"/>
                        </a:lnTo>
                        <a:lnTo>
                          <a:pt x="81" y="104"/>
                        </a:lnTo>
                        <a:lnTo>
                          <a:pt x="68" y="104"/>
                        </a:lnTo>
                        <a:lnTo>
                          <a:pt x="51" y="112"/>
                        </a:lnTo>
                        <a:lnTo>
                          <a:pt x="35" y="125"/>
                        </a:lnTo>
                        <a:lnTo>
                          <a:pt x="20" y="106"/>
                        </a:lnTo>
                        <a:lnTo>
                          <a:pt x="12" y="93"/>
                        </a:lnTo>
                        <a:lnTo>
                          <a:pt x="0" y="83"/>
                        </a:lnTo>
                        <a:lnTo>
                          <a:pt x="14" y="70"/>
                        </a:lnTo>
                        <a:lnTo>
                          <a:pt x="34" y="54"/>
                        </a:lnTo>
                        <a:lnTo>
                          <a:pt x="50" y="46"/>
                        </a:lnTo>
                        <a:lnTo>
                          <a:pt x="71" y="36"/>
                        </a:lnTo>
                        <a:lnTo>
                          <a:pt x="87" y="30"/>
                        </a:lnTo>
                        <a:lnTo>
                          <a:pt x="111" y="20"/>
                        </a:lnTo>
                        <a:lnTo>
                          <a:pt x="133" y="13"/>
                        </a:lnTo>
                        <a:lnTo>
                          <a:pt x="156" y="7"/>
                        </a:lnTo>
                        <a:lnTo>
                          <a:pt x="189" y="0"/>
                        </a:lnTo>
                      </a:path>
                    </a:pathLst>
                  </a:custGeom>
                  <a:solidFill>
                    <a:srgbClr val="008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511" name="Freeform 455">
                    <a:extLst>
                      <a:ext uri="{FF2B5EF4-FFF2-40B4-BE49-F238E27FC236}">
                        <a16:creationId xmlns:a16="http://schemas.microsoft.com/office/drawing/2014/main" id="{393FF86A-68AF-4F66-A475-CD7EF04A34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5" y="1012"/>
                    <a:ext cx="67" cy="28"/>
                  </a:xfrm>
                  <a:custGeom>
                    <a:avLst/>
                    <a:gdLst>
                      <a:gd name="T0" fmla="*/ 0 w 67"/>
                      <a:gd name="T1" fmla="*/ 0 h 28"/>
                      <a:gd name="T2" fmla="*/ 21 w 67"/>
                      <a:gd name="T3" fmla="*/ 9 h 28"/>
                      <a:gd name="T4" fmla="*/ 31 w 67"/>
                      <a:gd name="T5" fmla="*/ 17 h 28"/>
                      <a:gd name="T6" fmla="*/ 46 w 67"/>
                      <a:gd name="T7" fmla="*/ 27 h 28"/>
                      <a:gd name="T8" fmla="*/ 66 w 67"/>
                      <a:gd name="T9" fmla="*/ 10 h 28"/>
                      <a:gd name="T10" fmla="*/ 64 w 67"/>
                      <a:gd name="T11" fmla="*/ 8 h 28"/>
                      <a:gd name="T12" fmla="*/ 37 w 67"/>
                      <a:gd name="T13" fmla="*/ 4 h 28"/>
                      <a:gd name="T14" fmla="*/ 20 w 67"/>
                      <a:gd name="T15" fmla="*/ 2 h 28"/>
                      <a:gd name="T16" fmla="*/ 0 w 67"/>
                      <a:gd name="T1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7" h="28">
                        <a:moveTo>
                          <a:pt x="0" y="0"/>
                        </a:moveTo>
                        <a:lnTo>
                          <a:pt x="21" y="9"/>
                        </a:lnTo>
                        <a:lnTo>
                          <a:pt x="31" y="17"/>
                        </a:lnTo>
                        <a:lnTo>
                          <a:pt x="46" y="27"/>
                        </a:lnTo>
                        <a:lnTo>
                          <a:pt x="66" y="10"/>
                        </a:lnTo>
                        <a:lnTo>
                          <a:pt x="64" y="8"/>
                        </a:lnTo>
                        <a:lnTo>
                          <a:pt x="37" y="4"/>
                        </a:lnTo>
                        <a:lnTo>
                          <a:pt x="20" y="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512" name="Freeform 456">
                    <a:extLst>
                      <a:ext uri="{FF2B5EF4-FFF2-40B4-BE49-F238E27FC236}">
                        <a16:creationId xmlns:a16="http://schemas.microsoft.com/office/drawing/2014/main" id="{6A89AB5A-4D13-5215-CC82-5915DD7337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5" y="1028"/>
                    <a:ext cx="156" cy="109"/>
                  </a:xfrm>
                  <a:custGeom>
                    <a:avLst/>
                    <a:gdLst>
                      <a:gd name="T0" fmla="*/ 29 w 156"/>
                      <a:gd name="T1" fmla="*/ 2 h 109"/>
                      <a:gd name="T2" fmla="*/ 16 w 156"/>
                      <a:gd name="T3" fmla="*/ 8 h 109"/>
                      <a:gd name="T4" fmla="*/ 10 w 156"/>
                      <a:gd name="T5" fmla="*/ 17 h 109"/>
                      <a:gd name="T6" fmla="*/ 2 w 156"/>
                      <a:gd name="T7" fmla="*/ 40 h 109"/>
                      <a:gd name="T8" fmla="*/ 2 w 156"/>
                      <a:gd name="T9" fmla="*/ 55 h 109"/>
                      <a:gd name="T10" fmla="*/ 0 w 156"/>
                      <a:gd name="T11" fmla="*/ 77 h 109"/>
                      <a:gd name="T12" fmla="*/ 19 w 156"/>
                      <a:gd name="T13" fmla="*/ 84 h 109"/>
                      <a:gd name="T14" fmla="*/ 36 w 156"/>
                      <a:gd name="T15" fmla="*/ 90 h 109"/>
                      <a:gd name="T16" fmla="*/ 54 w 156"/>
                      <a:gd name="T17" fmla="*/ 99 h 109"/>
                      <a:gd name="T18" fmla="*/ 65 w 156"/>
                      <a:gd name="T19" fmla="*/ 108 h 109"/>
                      <a:gd name="T20" fmla="*/ 83 w 156"/>
                      <a:gd name="T21" fmla="*/ 107 h 109"/>
                      <a:gd name="T22" fmla="*/ 106 w 156"/>
                      <a:gd name="T23" fmla="*/ 97 h 109"/>
                      <a:gd name="T24" fmla="*/ 128 w 156"/>
                      <a:gd name="T25" fmla="*/ 93 h 109"/>
                      <a:gd name="T26" fmla="*/ 153 w 156"/>
                      <a:gd name="T27" fmla="*/ 90 h 109"/>
                      <a:gd name="T28" fmla="*/ 155 w 156"/>
                      <a:gd name="T29" fmla="*/ 80 h 109"/>
                      <a:gd name="T30" fmla="*/ 147 w 156"/>
                      <a:gd name="T31" fmla="*/ 68 h 109"/>
                      <a:gd name="T32" fmla="*/ 131 w 156"/>
                      <a:gd name="T33" fmla="*/ 53 h 109"/>
                      <a:gd name="T34" fmla="*/ 115 w 156"/>
                      <a:gd name="T35" fmla="*/ 39 h 109"/>
                      <a:gd name="T36" fmla="*/ 95 w 156"/>
                      <a:gd name="T37" fmla="*/ 26 h 109"/>
                      <a:gd name="T38" fmla="*/ 73 w 156"/>
                      <a:gd name="T39" fmla="*/ 12 h 109"/>
                      <a:gd name="T40" fmla="*/ 49 w 156"/>
                      <a:gd name="T41" fmla="*/ 3 h 109"/>
                      <a:gd name="T42" fmla="*/ 38 w 156"/>
                      <a:gd name="T43" fmla="*/ 0 h 109"/>
                      <a:gd name="T44" fmla="*/ 29 w 156"/>
                      <a:gd name="T45" fmla="*/ 2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56" h="109">
                        <a:moveTo>
                          <a:pt x="29" y="2"/>
                        </a:moveTo>
                        <a:lnTo>
                          <a:pt x="16" y="8"/>
                        </a:lnTo>
                        <a:lnTo>
                          <a:pt x="10" y="17"/>
                        </a:lnTo>
                        <a:lnTo>
                          <a:pt x="2" y="40"/>
                        </a:lnTo>
                        <a:lnTo>
                          <a:pt x="2" y="55"/>
                        </a:lnTo>
                        <a:lnTo>
                          <a:pt x="0" y="77"/>
                        </a:lnTo>
                        <a:lnTo>
                          <a:pt x="19" y="84"/>
                        </a:lnTo>
                        <a:lnTo>
                          <a:pt x="36" y="90"/>
                        </a:lnTo>
                        <a:lnTo>
                          <a:pt x="54" y="99"/>
                        </a:lnTo>
                        <a:lnTo>
                          <a:pt x="65" y="108"/>
                        </a:lnTo>
                        <a:lnTo>
                          <a:pt x="83" y="107"/>
                        </a:lnTo>
                        <a:lnTo>
                          <a:pt x="106" y="97"/>
                        </a:lnTo>
                        <a:lnTo>
                          <a:pt x="128" y="93"/>
                        </a:lnTo>
                        <a:lnTo>
                          <a:pt x="153" y="90"/>
                        </a:lnTo>
                        <a:lnTo>
                          <a:pt x="155" y="80"/>
                        </a:lnTo>
                        <a:lnTo>
                          <a:pt x="147" y="68"/>
                        </a:lnTo>
                        <a:lnTo>
                          <a:pt x="131" y="53"/>
                        </a:lnTo>
                        <a:lnTo>
                          <a:pt x="115" y="39"/>
                        </a:lnTo>
                        <a:lnTo>
                          <a:pt x="95" y="26"/>
                        </a:lnTo>
                        <a:lnTo>
                          <a:pt x="73" y="12"/>
                        </a:lnTo>
                        <a:lnTo>
                          <a:pt x="49" y="3"/>
                        </a:lnTo>
                        <a:lnTo>
                          <a:pt x="38" y="0"/>
                        </a:lnTo>
                        <a:lnTo>
                          <a:pt x="29" y="2"/>
                        </a:lnTo>
                      </a:path>
                    </a:pathLst>
                  </a:custGeom>
                  <a:solidFill>
                    <a:srgbClr val="008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513" name="Freeform 457">
                    <a:extLst>
                      <a:ext uri="{FF2B5EF4-FFF2-40B4-BE49-F238E27FC236}">
                        <a16:creationId xmlns:a16="http://schemas.microsoft.com/office/drawing/2014/main" id="{3B86BA0F-0E8E-7F18-88D2-42A890D24A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9" y="1128"/>
                    <a:ext cx="141" cy="169"/>
                  </a:xfrm>
                  <a:custGeom>
                    <a:avLst/>
                    <a:gdLst>
                      <a:gd name="T0" fmla="*/ 79 w 141"/>
                      <a:gd name="T1" fmla="*/ 0 h 169"/>
                      <a:gd name="T2" fmla="*/ 61 w 141"/>
                      <a:gd name="T3" fmla="*/ 2 h 169"/>
                      <a:gd name="T4" fmla="*/ 44 w 141"/>
                      <a:gd name="T5" fmla="*/ 6 h 169"/>
                      <a:gd name="T6" fmla="*/ 31 w 141"/>
                      <a:gd name="T7" fmla="*/ 12 h 169"/>
                      <a:gd name="T8" fmla="*/ 6 w 141"/>
                      <a:gd name="T9" fmla="*/ 21 h 169"/>
                      <a:gd name="T10" fmla="*/ 0 w 141"/>
                      <a:gd name="T11" fmla="*/ 75 h 169"/>
                      <a:gd name="T12" fmla="*/ 0 w 141"/>
                      <a:gd name="T13" fmla="*/ 110 h 169"/>
                      <a:gd name="T14" fmla="*/ 0 w 141"/>
                      <a:gd name="T15" fmla="*/ 162 h 169"/>
                      <a:gd name="T16" fmla="*/ 11 w 141"/>
                      <a:gd name="T17" fmla="*/ 168 h 169"/>
                      <a:gd name="T18" fmla="*/ 25 w 141"/>
                      <a:gd name="T19" fmla="*/ 158 h 169"/>
                      <a:gd name="T20" fmla="*/ 39 w 141"/>
                      <a:gd name="T21" fmla="*/ 147 h 169"/>
                      <a:gd name="T22" fmla="*/ 51 w 141"/>
                      <a:gd name="T23" fmla="*/ 143 h 169"/>
                      <a:gd name="T24" fmla="*/ 65 w 141"/>
                      <a:gd name="T25" fmla="*/ 145 h 169"/>
                      <a:gd name="T26" fmla="*/ 75 w 141"/>
                      <a:gd name="T27" fmla="*/ 147 h 169"/>
                      <a:gd name="T28" fmla="*/ 100 w 141"/>
                      <a:gd name="T29" fmla="*/ 131 h 169"/>
                      <a:gd name="T30" fmla="*/ 117 w 141"/>
                      <a:gd name="T31" fmla="*/ 120 h 169"/>
                      <a:gd name="T32" fmla="*/ 140 w 141"/>
                      <a:gd name="T33" fmla="*/ 108 h 169"/>
                      <a:gd name="T34" fmla="*/ 121 w 141"/>
                      <a:gd name="T35" fmla="*/ 71 h 169"/>
                      <a:gd name="T36" fmla="*/ 104 w 141"/>
                      <a:gd name="T37" fmla="*/ 44 h 169"/>
                      <a:gd name="T38" fmla="*/ 79 w 141"/>
                      <a:gd name="T39" fmla="*/ 0 h 1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1" h="169">
                        <a:moveTo>
                          <a:pt x="79" y="0"/>
                        </a:moveTo>
                        <a:lnTo>
                          <a:pt x="61" y="2"/>
                        </a:lnTo>
                        <a:lnTo>
                          <a:pt x="44" y="6"/>
                        </a:lnTo>
                        <a:lnTo>
                          <a:pt x="31" y="12"/>
                        </a:lnTo>
                        <a:lnTo>
                          <a:pt x="6" y="21"/>
                        </a:lnTo>
                        <a:lnTo>
                          <a:pt x="0" y="75"/>
                        </a:lnTo>
                        <a:lnTo>
                          <a:pt x="0" y="110"/>
                        </a:lnTo>
                        <a:lnTo>
                          <a:pt x="0" y="162"/>
                        </a:lnTo>
                        <a:lnTo>
                          <a:pt x="11" y="168"/>
                        </a:lnTo>
                        <a:lnTo>
                          <a:pt x="25" y="158"/>
                        </a:lnTo>
                        <a:lnTo>
                          <a:pt x="39" y="147"/>
                        </a:lnTo>
                        <a:lnTo>
                          <a:pt x="51" y="143"/>
                        </a:lnTo>
                        <a:lnTo>
                          <a:pt x="65" y="145"/>
                        </a:lnTo>
                        <a:lnTo>
                          <a:pt x="75" y="147"/>
                        </a:lnTo>
                        <a:lnTo>
                          <a:pt x="100" y="131"/>
                        </a:lnTo>
                        <a:lnTo>
                          <a:pt x="117" y="120"/>
                        </a:lnTo>
                        <a:lnTo>
                          <a:pt x="140" y="108"/>
                        </a:lnTo>
                        <a:lnTo>
                          <a:pt x="121" y="71"/>
                        </a:lnTo>
                        <a:lnTo>
                          <a:pt x="104" y="44"/>
                        </a:lnTo>
                        <a:lnTo>
                          <a:pt x="79" y="0"/>
                        </a:lnTo>
                      </a:path>
                    </a:pathLst>
                  </a:custGeom>
                  <a:solidFill>
                    <a:srgbClr val="008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514" name="Freeform 458">
                    <a:extLst>
                      <a:ext uri="{FF2B5EF4-FFF2-40B4-BE49-F238E27FC236}">
                        <a16:creationId xmlns:a16="http://schemas.microsoft.com/office/drawing/2014/main" id="{93A16343-1266-B3E3-4B1A-90C1565CA9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7" y="1113"/>
                    <a:ext cx="139" cy="195"/>
                  </a:xfrm>
                  <a:custGeom>
                    <a:avLst/>
                    <a:gdLst>
                      <a:gd name="T0" fmla="*/ 138 w 139"/>
                      <a:gd name="T1" fmla="*/ 36 h 195"/>
                      <a:gd name="T2" fmla="*/ 111 w 139"/>
                      <a:gd name="T3" fmla="*/ 17 h 195"/>
                      <a:gd name="T4" fmla="*/ 86 w 139"/>
                      <a:gd name="T5" fmla="*/ 9 h 195"/>
                      <a:gd name="T6" fmla="*/ 65 w 139"/>
                      <a:gd name="T7" fmla="*/ 0 h 195"/>
                      <a:gd name="T8" fmla="*/ 44 w 139"/>
                      <a:gd name="T9" fmla="*/ 7 h 195"/>
                      <a:gd name="T10" fmla="*/ 19 w 139"/>
                      <a:gd name="T11" fmla="*/ 17 h 195"/>
                      <a:gd name="T12" fmla="*/ 0 w 139"/>
                      <a:gd name="T13" fmla="*/ 32 h 195"/>
                      <a:gd name="T14" fmla="*/ 0 w 139"/>
                      <a:gd name="T15" fmla="*/ 73 h 195"/>
                      <a:gd name="T16" fmla="*/ 3 w 139"/>
                      <a:gd name="T17" fmla="*/ 106 h 195"/>
                      <a:gd name="T18" fmla="*/ 3 w 139"/>
                      <a:gd name="T19" fmla="*/ 131 h 195"/>
                      <a:gd name="T20" fmla="*/ 3 w 139"/>
                      <a:gd name="T21" fmla="*/ 167 h 195"/>
                      <a:gd name="T22" fmla="*/ 23 w 139"/>
                      <a:gd name="T23" fmla="*/ 183 h 195"/>
                      <a:gd name="T24" fmla="*/ 40 w 139"/>
                      <a:gd name="T25" fmla="*/ 194 h 195"/>
                      <a:gd name="T26" fmla="*/ 50 w 139"/>
                      <a:gd name="T27" fmla="*/ 192 h 195"/>
                      <a:gd name="T28" fmla="*/ 75 w 139"/>
                      <a:gd name="T29" fmla="*/ 175 h 195"/>
                      <a:gd name="T30" fmla="*/ 82 w 139"/>
                      <a:gd name="T31" fmla="*/ 169 h 195"/>
                      <a:gd name="T32" fmla="*/ 90 w 139"/>
                      <a:gd name="T33" fmla="*/ 167 h 195"/>
                      <a:gd name="T34" fmla="*/ 98 w 139"/>
                      <a:gd name="T35" fmla="*/ 167 h 195"/>
                      <a:gd name="T36" fmla="*/ 121 w 139"/>
                      <a:gd name="T37" fmla="*/ 183 h 195"/>
                      <a:gd name="T38" fmla="*/ 128 w 139"/>
                      <a:gd name="T39" fmla="*/ 181 h 195"/>
                      <a:gd name="T40" fmla="*/ 132 w 139"/>
                      <a:gd name="T41" fmla="*/ 158 h 195"/>
                      <a:gd name="T42" fmla="*/ 134 w 139"/>
                      <a:gd name="T43" fmla="*/ 129 h 195"/>
                      <a:gd name="T44" fmla="*/ 134 w 139"/>
                      <a:gd name="T45" fmla="*/ 98 h 195"/>
                      <a:gd name="T46" fmla="*/ 132 w 139"/>
                      <a:gd name="T47" fmla="*/ 71 h 195"/>
                      <a:gd name="T48" fmla="*/ 138 w 139"/>
                      <a:gd name="T49" fmla="*/ 36 h 1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139" h="195">
                        <a:moveTo>
                          <a:pt x="138" y="36"/>
                        </a:moveTo>
                        <a:lnTo>
                          <a:pt x="111" y="17"/>
                        </a:lnTo>
                        <a:lnTo>
                          <a:pt x="86" y="9"/>
                        </a:lnTo>
                        <a:lnTo>
                          <a:pt x="65" y="0"/>
                        </a:lnTo>
                        <a:lnTo>
                          <a:pt x="44" y="7"/>
                        </a:lnTo>
                        <a:lnTo>
                          <a:pt x="19" y="17"/>
                        </a:lnTo>
                        <a:lnTo>
                          <a:pt x="0" y="32"/>
                        </a:lnTo>
                        <a:lnTo>
                          <a:pt x="0" y="73"/>
                        </a:lnTo>
                        <a:lnTo>
                          <a:pt x="3" y="106"/>
                        </a:lnTo>
                        <a:lnTo>
                          <a:pt x="3" y="131"/>
                        </a:lnTo>
                        <a:lnTo>
                          <a:pt x="3" y="167"/>
                        </a:lnTo>
                        <a:lnTo>
                          <a:pt x="23" y="183"/>
                        </a:lnTo>
                        <a:lnTo>
                          <a:pt x="40" y="194"/>
                        </a:lnTo>
                        <a:lnTo>
                          <a:pt x="50" y="192"/>
                        </a:lnTo>
                        <a:lnTo>
                          <a:pt x="75" y="175"/>
                        </a:lnTo>
                        <a:lnTo>
                          <a:pt x="82" y="169"/>
                        </a:lnTo>
                        <a:lnTo>
                          <a:pt x="90" y="167"/>
                        </a:lnTo>
                        <a:lnTo>
                          <a:pt x="98" y="167"/>
                        </a:lnTo>
                        <a:lnTo>
                          <a:pt x="121" y="183"/>
                        </a:lnTo>
                        <a:lnTo>
                          <a:pt x="128" y="181"/>
                        </a:lnTo>
                        <a:lnTo>
                          <a:pt x="132" y="158"/>
                        </a:lnTo>
                        <a:lnTo>
                          <a:pt x="134" y="129"/>
                        </a:lnTo>
                        <a:lnTo>
                          <a:pt x="134" y="98"/>
                        </a:lnTo>
                        <a:lnTo>
                          <a:pt x="132" y="71"/>
                        </a:lnTo>
                        <a:lnTo>
                          <a:pt x="138" y="36"/>
                        </a:lnTo>
                      </a:path>
                    </a:pathLst>
                  </a:custGeom>
                  <a:solidFill>
                    <a:srgbClr val="008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515" name="Freeform 459">
                    <a:extLst>
                      <a:ext uri="{FF2B5EF4-FFF2-40B4-BE49-F238E27FC236}">
                        <a16:creationId xmlns:a16="http://schemas.microsoft.com/office/drawing/2014/main" id="{D97D5DE7-CFF6-A5EB-170F-0D236F11D5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8" y="1136"/>
                    <a:ext cx="132" cy="163"/>
                  </a:xfrm>
                  <a:custGeom>
                    <a:avLst/>
                    <a:gdLst>
                      <a:gd name="T0" fmla="*/ 123 w 132"/>
                      <a:gd name="T1" fmla="*/ 9 h 163"/>
                      <a:gd name="T2" fmla="*/ 119 w 132"/>
                      <a:gd name="T3" fmla="*/ 6 h 163"/>
                      <a:gd name="T4" fmla="*/ 106 w 132"/>
                      <a:gd name="T5" fmla="*/ 2 h 163"/>
                      <a:gd name="T6" fmla="*/ 81 w 132"/>
                      <a:gd name="T7" fmla="*/ 0 h 163"/>
                      <a:gd name="T8" fmla="*/ 64 w 132"/>
                      <a:gd name="T9" fmla="*/ 0 h 163"/>
                      <a:gd name="T10" fmla="*/ 44 w 132"/>
                      <a:gd name="T11" fmla="*/ 0 h 163"/>
                      <a:gd name="T12" fmla="*/ 23 w 132"/>
                      <a:gd name="T13" fmla="*/ 0 h 163"/>
                      <a:gd name="T14" fmla="*/ 16 w 132"/>
                      <a:gd name="T15" fmla="*/ 4 h 163"/>
                      <a:gd name="T16" fmla="*/ 10 w 132"/>
                      <a:gd name="T17" fmla="*/ 50 h 163"/>
                      <a:gd name="T18" fmla="*/ 4 w 132"/>
                      <a:gd name="T19" fmla="*/ 96 h 163"/>
                      <a:gd name="T20" fmla="*/ 0 w 132"/>
                      <a:gd name="T21" fmla="*/ 148 h 163"/>
                      <a:gd name="T22" fmla="*/ 25 w 132"/>
                      <a:gd name="T23" fmla="*/ 150 h 163"/>
                      <a:gd name="T24" fmla="*/ 56 w 132"/>
                      <a:gd name="T25" fmla="*/ 154 h 163"/>
                      <a:gd name="T26" fmla="*/ 75 w 132"/>
                      <a:gd name="T27" fmla="*/ 160 h 163"/>
                      <a:gd name="T28" fmla="*/ 89 w 132"/>
                      <a:gd name="T29" fmla="*/ 162 h 163"/>
                      <a:gd name="T30" fmla="*/ 110 w 132"/>
                      <a:gd name="T31" fmla="*/ 154 h 163"/>
                      <a:gd name="T32" fmla="*/ 125 w 132"/>
                      <a:gd name="T33" fmla="*/ 146 h 163"/>
                      <a:gd name="T34" fmla="*/ 129 w 132"/>
                      <a:gd name="T35" fmla="*/ 104 h 163"/>
                      <a:gd name="T36" fmla="*/ 129 w 132"/>
                      <a:gd name="T37" fmla="*/ 75 h 163"/>
                      <a:gd name="T38" fmla="*/ 131 w 132"/>
                      <a:gd name="T39" fmla="*/ 38 h 163"/>
                      <a:gd name="T40" fmla="*/ 123 w 132"/>
                      <a:gd name="T41" fmla="*/ 9 h 1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2" h="163">
                        <a:moveTo>
                          <a:pt x="123" y="9"/>
                        </a:moveTo>
                        <a:lnTo>
                          <a:pt x="119" y="6"/>
                        </a:lnTo>
                        <a:lnTo>
                          <a:pt x="106" y="2"/>
                        </a:lnTo>
                        <a:lnTo>
                          <a:pt x="81" y="0"/>
                        </a:lnTo>
                        <a:lnTo>
                          <a:pt x="64" y="0"/>
                        </a:lnTo>
                        <a:lnTo>
                          <a:pt x="44" y="0"/>
                        </a:lnTo>
                        <a:lnTo>
                          <a:pt x="23" y="0"/>
                        </a:lnTo>
                        <a:lnTo>
                          <a:pt x="16" y="4"/>
                        </a:lnTo>
                        <a:lnTo>
                          <a:pt x="10" y="50"/>
                        </a:lnTo>
                        <a:lnTo>
                          <a:pt x="4" y="96"/>
                        </a:lnTo>
                        <a:lnTo>
                          <a:pt x="0" y="148"/>
                        </a:lnTo>
                        <a:lnTo>
                          <a:pt x="25" y="150"/>
                        </a:lnTo>
                        <a:lnTo>
                          <a:pt x="56" y="154"/>
                        </a:lnTo>
                        <a:lnTo>
                          <a:pt x="75" y="160"/>
                        </a:lnTo>
                        <a:lnTo>
                          <a:pt x="89" y="162"/>
                        </a:lnTo>
                        <a:lnTo>
                          <a:pt x="110" y="154"/>
                        </a:lnTo>
                        <a:lnTo>
                          <a:pt x="125" y="146"/>
                        </a:lnTo>
                        <a:lnTo>
                          <a:pt x="129" y="104"/>
                        </a:lnTo>
                        <a:lnTo>
                          <a:pt x="129" y="75"/>
                        </a:lnTo>
                        <a:lnTo>
                          <a:pt x="131" y="38"/>
                        </a:lnTo>
                        <a:lnTo>
                          <a:pt x="123" y="9"/>
                        </a:lnTo>
                      </a:path>
                    </a:pathLst>
                  </a:custGeom>
                  <a:solidFill>
                    <a:srgbClr val="008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516" name="Freeform 460">
                    <a:extLst>
                      <a:ext uri="{FF2B5EF4-FFF2-40B4-BE49-F238E27FC236}">
                        <a16:creationId xmlns:a16="http://schemas.microsoft.com/office/drawing/2014/main" id="{339882ED-688C-ADE4-74C2-F0BBAFCB4D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2" y="1138"/>
                    <a:ext cx="149" cy="168"/>
                  </a:xfrm>
                  <a:custGeom>
                    <a:avLst/>
                    <a:gdLst>
                      <a:gd name="T0" fmla="*/ 148 w 149"/>
                      <a:gd name="T1" fmla="*/ 9 h 168"/>
                      <a:gd name="T2" fmla="*/ 129 w 149"/>
                      <a:gd name="T3" fmla="*/ 7 h 168"/>
                      <a:gd name="T4" fmla="*/ 112 w 149"/>
                      <a:gd name="T5" fmla="*/ 4 h 168"/>
                      <a:gd name="T6" fmla="*/ 100 w 149"/>
                      <a:gd name="T7" fmla="*/ 0 h 168"/>
                      <a:gd name="T8" fmla="*/ 87 w 149"/>
                      <a:gd name="T9" fmla="*/ 0 h 168"/>
                      <a:gd name="T10" fmla="*/ 73 w 149"/>
                      <a:gd name="T11" fmla="*/ 4 h 168"/>
                      <a:gd name="T12" fmla="*/ 50 w 149"/>
                      <a:gd name="T13" fmla="*/ 23 h 168"/>
                      <a:gd name="T14" fmla="*/ 31 w 149"/>
                      <a:gd name="T15" fmla="*/ 36 h 168"/>
                      <a:gd name="T16" fmla="*/ 19 w 149"/>
                      <a:gd name="T17" fmla="*/ 56 h 168"/>
                      <a:gd name="T18" fmla="*/ 4 w 149"/>
                      <a:gd name="T19" fmla="*/ 81 h 168"/>
                      <a:gd name="T20" fmla="*/ 0 w 149"/>
                      <a:gd name="T21" fmla="*/ 90 h 168"/>
                      <a:gd name="T22" fmla="*/ 6 w 149"/>
                      <a:gd name="T23" fmla="*/ 117 h 168"/>
                      <a:gd name="T24" fmla="*/ 17 w 149"/>
                      <a:gd name="T25" fmla="*/ 146 h 168"/>
                      <a:gd name="T26" fmla="*/ 42 w 149"/>
                      <a:gd name="T27" fmla="*/ 165 h 168"/>
                      <a:gd name="T28" fmla="*/ 62 w 149"/>
                      <a:gd name="T29" fmla="*/ 167 h 168"/>
                      <a:gd name="T30" fmla="*/ 94 w 149"/>
                      <a:gd name="T31" fmla="*/ 165 h 168"/>
                      <a:gd name="T32" fmla="*/ 121 w 149"/>
                      <a:gd name="T33" fmla="*/ 158 h 168"/>
                      <a:gd name="T34" fmla="*/ 133 w 149"/>
                      <a:gd name="T35" fmla="*/ 146 h 168"/>
                      <a:gd name="T36" fmla="*/ 144 w 149"/>
                      <a:gd name="T37" fmla="*/ 81 h 168"/>
                      <a:gd name="T38" fmla="*/ 148 w 149"/>
                      <a:gd name="T39" fmla="*/ 36 h 168"/>
                      <a:gd name="T40" fmla="*/ 148 w 149"/>
                      <a:gd name="T41" fmla="*/ 9 h 1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49" h="168">
                        <a:moveTo>
                          <a:pt x="148" y="9"/>
                        </a:moveTo>
                        <a:lnTo>
                          <a:pt x="129" y="7"/>
                        </a:lnTo>
                        <a:lnTo>
                          <a:pt x="112" y="4"/>
                        </a:lnTo>
                        <a:lnTo>
                          <a:pt x="100" y="0"/>
                        </a:lnTo>
                        <a:lnTo>
                          <a:pt x="87" y="0"/>
                        </a:lnTo>
                        <a:lnTo>
                          <a:pt x="73" y="4"/>
                        </a:lnTo>
                        <a:lnTo>
                          <a:pt x="50" y="23"/>
                        </a:lnTo>
                        <a:lnTo>
                          <a:pt x="31" y="36"/>
                        </a:lnTo>
                        <a:lnTo>
                          <a:pt x="19" y="56"/>
                        </a:lnTo>
                        <a:lnTo>
                          <a:pt x="4" y="81"/>
                        </a:lnTo>
                        <a:lnTo>
                          <a:pt x="0" y="90"/>
                        </a:lnTo>
                        <a:lnTo>
                          <a:pt x="6" y="117"/>
                        </a:lnTo>
                        <a:lnTo>
                          <a:pt x="17" y="146"/>
                        </a:lnTo>
                        <a:lnTo>
                          <a:pt x="42" y="165"/>
                        </a:lnTo>
                        <a:lnTo>
                          <a:pt x="62" y="167"/>
                        </a:lnTo>
                        <a:lnTo>
                          <a:pt x="94" y="165"/>
                        </a:lnTo>
                        <a:lnTo>
                          <a:pt x="121" y="158"/>
                        </a:lnTo>
                        <a:lnTo>
                          <a:pt x="133" y="146"/>
                        </a:lnTo>
                        <a:lnTo>
                          <a:pt x="144" y="81"/>
                        </a:lnTo>
                        <a:lnTo>
                          <a:pt x="148" y="36"/>
                        </a:lnTo>
                        <a:lnTo>
                          <a:pt x="148" y="9"/>
                        </a:lnTo>
                      </a:path>
                    </a:pathLst>
                  </a:custGeom>
                  <a:solidFill>
                    <a:srgbClr val="008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517" name="Freeform 461">
                    <a:extLst>
                      <a:ext uri="{FF2B5EF4-FFF2-40B4-BE49-F238E27FC236}">
                        <a16:creationId xmlns:a16="http://schemas.microsoft.com/office/drawing/2014/main" id="{2E22CFDB-6BAD-36F9-1B30-8E17B46334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3" y="1115"/>
                    <a:ext cx="67" cy="110"/>
                  </a:xfrm>
                  <a:custGeom>
                    <a:avLst/>
                    <a:gdLst>
                      <a:gd name="T0" fmla="*/ 39 w 67"/>
                      <a:gd name="T1" fmla="*/ 0 h 110"/>
                      <a:gd name="T2" fmla="*/ 8 w 67"/>
                      <a:gd name="T3" fmla="*/ 42 h 110"/>
                      <a:gd name="T4" fmla="*/ 2 w 67"/>
                      <a:gd name="T5" fmla="*/ 54 h 110"/>
                      <a:gd name="T6" fmla="*/ 0 w 67"/>
                      <a:gd name="T7" fmla="*/ 71 h 110"/>
                      <a:gd name="T8" fmla="*/ 0 w 67"/>
                      <a:gd name="T9" fmla="*/ 86 h 110"/>
                      <a:gd name="T10" fmla="*/ 19 w 67"/>
                      <a:gd name="T11" fmla="*/ 109 h 110"/>
                      <a:gd name="T12" fmla="*/ 29 w 67"/>
                      <a:gd name="T13" fmla="*/ 90 h 110"/>
                      <a:gd name="T14" fmla="*/ 41 w 67"/>
                      <a:gd name="T15" fmla="*/ 69 h 110"/>
                      <a:gd name="T16" fmla="*/ 54 w 67"/>
                      <a:gd name="T17" fmla="*/ 54 h 110"/>
                      <a:gd name="T18" fmla="*/ 66 w 67"/>
                      <a:gd name="T19" fmla="*/ 44 h 110"/>
                      <a:gd name="T20" fmla="*/ 39 w 67"/>
                      <a:gd name="T21" fmla="*/ 0 h 1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7" h="110">
                        <a:moveTo>
                          <a:pt x="39" y="0"/>
                        </a:moveTo>
                        <a:lnTo>
                          <a:pt x="8" y="42"/>
                        </a:lnTo>
                        <a:lnTo>
                          <a:pt x="2" y="54"/>
                        </a:lnTo>
                        <a:lnTo>
                          <a:pt x="0" y="71"/>
                        </a:lnTo>
                        <a:lnTo>
                          <a:pt x="0" y="86"/>
                        </a:lnTo>
                        <a:lnTo>
                          <a:pt x="19" y="109"/>
                        </a:lnTo>
                        <a:lnTo>
                          <a:pt x="29" y="90"/>
                        </a:lnTo>
                        <a:lnTo>
                          <a:pt x="41" y="69"/>
                        </a:lnTo>
                        <a:lnTo>
                          <a:pt x="54" y="54"/>
                        </a:lnTo>
                        <a:lnTo>
                          <a:pt x="66" y="44"/>
                        </a:lnTo>
                        <a:lnTo>
                          <a:pt x="39" y="0"/>
                        </a:lnTo>
                      </a:path>
                    </a:pathLst>
                  </a:custGeom>
                  <a:solidFill>
                    <a:srgbClr val="008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518" name="Freeform 462">
                    <a:extLst>
                      <a:ext uri="{FF2B5EF4-FFF2-40B4-BE49-F238E27FC236}">
                        <a16:creationId xmlns:a16="http://schemas.microsoft.com/office/drawing/2014/main" id="{A18834D8-5B4F-F290-D340-5DBA56D85C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0" y="1184"/>
                    <a:ext cx="58" cy="92"/>
                  </a:xfrm>
                  <a:custGeom>
                    <a:avLst/>
                    <a:gdLst>
                      <a:gd name="T0" fmla="*/ 34 w 58"/>
                      <a:gd name="T1" fmla="*/ 0 h 92"/>
                      <a:gd name="T2" fmla="*/ 34 w 58"/>
                      <a:gd name="T3" fmla="*/ 19 h 92"/>
                      <a:gd name="T4" fmla="*/ 39 w 58"/>
                      <a:gd name="T5" fmla="*/ 33 h 92"/>
                      <a:gd name="T6" fmla="*/ 57 w 58"/>
                      <a:gd name="T7" fmla="*/ 52 h 92"/>
                      <a:gd name="T8" fmla="*/ 43 w 58"/>
                      <a:gd name="T9" fmla="*/ 69 h 92"/>
                      <a:gd name="T10" fmla="*/ 28 w 58"/>
                      <a:gd name="T11" fmla="*/ 81 h 92"/>
                      <a:gd name="T12" fmla="*/ 14 w 58"/>
                      <a:gd name="T13" fmla="*/ 89 h 92"/>
                      <a:gd name="T14" fmla="*/ 7 w 58"/>
                      <a:gd name="T15" fmla="*/ 91 h 92"/>
                      <a:gd name="T16" fmla="*/ 7 w 58"/>
                      <a:gd name="T17" fmla="*/ 85 h 92"/>
                      <a:gd name="T18" fmla="*/ 7 w 58"/>
                      <a:gd name="T19" fmla="*/ 75 h 92"/>
                      <a:gd name="T20" fmla="*/ 7 w 58"/>
                      <a:gd name="T21" fmla="*/ 60 h 92"/>
                      <a:gd name="T22" fmla="*/ 5 w 58"/>
                      <a:gd name="T23" fmla="*/ 35 h 92"/>
                      <a:gd name="T24" fmla="*/ 0 w 58"/>
                      <a:gd name="T25" fmla="*/ 26 h 92"/>
                      <a:gd name="T26" fmla="*/ 22 w 58"/>
                      <a:gd name="T27" fmla="*/ 15 h 92"/>
                      <a:gd name="T28" fmla="*/ 34 w 58"/>
                      <a:gd name="T29" fmla="*/ 0 h 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58" h="92">
                        <a:moveTo>
                          <a:pt x="34" y="0"/>
                        </a:moveTo>
                        <a:lnTo>
                          <a:pt x="34" y="19"/>
                        </a:lnTo>
                        <a:lnTo>
                          <a:pt x="39" y="33"/>
                        </a:lnTo>
                        <a:lnTo>
                          <a:pt x="57" y="52"/>
                        </a:lnTo>
                        <a:lnTo>
                          <a:pt x="43" y="69"/>
                        </a:lnTo>
                        <a:lnTo>
                          <a:pt x="28" y="81"/>
                        </a:lnTo>
                        <a:lnTo>
                          <a:pt x="14" y="89"/>
                        </a:lnTo>
                        <a:lnTo>
                          <a:pt x="7" y="91"/>
                        </a:lnTo>
                        <a:lnTo>
                          <a:pt x="7" y="85"/>
                        </a:lnTo>
                        <a:lnTo>
                          <a:pt x="7" y="75"/>
                        </a:lnTo>
                        <a:lnTo>
                          <a:pt x="7" y="60"/>
                        </a:lnTo>
                        <a:lnTo>
                          <a:pt x="5" y="35"/>
                        </a:lnTo>
                        <a:lnTo>
                          <a:pt x="0" y="26"/>
                        </a:lnTo>
                        <a:lnTo>
                          <a:pt x="22" y="15"/>
                        </a:lnTo>
                        <a:lnTo>
                          <a:pt x="34" y="0"/>
                        </a:lnTo>
                      </a:path>
                    </a:pathLst>
                  </a:custGeom>
                  <a:solidFill>
                    <a:srgbClr val="008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519" name="Freeform 463">
                    <a:extLst>
                      <a:ext uri="{FF2B5EF4-FFF2-40B4-BE49-F238E27FC236}">
                        <a16:creationId xmlns:a16="http://schemas.microsoft.com/office/drawing/2014/main" id="{0FF53A24-92D3-2D18-2FAE-3B64485213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7" y="1248"/>
                    <a:ext cx="81" cy="95"/>
                  </a:xfrm>
                  <a:custGeom>
                    <a:avLst/>
                    <a:gdLst>
                      <a:gd name="T0" fmla="*/ 57 w 81"/>
                      <a:gd name="T1" fmla="*/ 0 h 95"/>
                      <a:gd name="T2" fmla="*/ 23 w 81"/>
                      <a:gd name="T3" fmla="*/ 23 h 95"/>
                      <a:gd name="T4" fmla="*/ 0 w 81"/>
                      <a:gd name="T5" fmla="*/ 38 h 95"/>
                      <a:gd name="T6" fmla="*/ 4 w 81"/>
                      <a:gd name="T7" fmla="*/ 75 h 95"/>
                      <a:gd name="T8" fmla="*/ 23 w 81"/>
                      <a:gd name="T9" fmla="*/ 90 h 95"/>
                      <a:gd name="T10" fmla="*/ 36 w 81"/>
                      <a:gd name="T11" fmla="*/ 94 h 95"/>
                      <a:gd name="T12" fmla="*/ 50 w 81"/>
                      <a:gd name="T13" fmla="*/ 88 h 95"/>
                      <a:gd name="T14" fmla="*/ 61 w 81"/>
                      <a:gd name="T15" fmla="*/ 79 h 95"/>
                      <a:gd name="T16" fmla="*/ 80 w 81"/>
                      <a:gd name="T17" fmla="*/ 50 h 95"/>
                      <a:gd name="T18" fmla="*/ 57 w 81"/>
                      <a:gd name="T19" fmla="*/ 0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1" h="95">
                        <a:moveTo>
                          <a:pt x="57" y="0"/>
                        </a:moveTo>
                        <a:lnTo>
                          <a:pt x="23" y="23"/>
                        </a:lnTo>
                        <a:lnTo>
                          <a:pt x="0" y="38"/>
                        </a:lnTo>
                        <a:lnTo>
                          <a:pt x="4" y="75"/>
                        </a:lnTo>
                        <a:lnTo>
                          <a:pt x="23" y="90"/>
                        </a:lnTo>
                        <a:lnTo>
                          <a:pt x="36" y="94"/>
                        </a:lnTo>
                        <a:lnTo>
                          <a:pt x="50" y="88"/>
                        </a:lnTo>
                        <a:lnTo>
                          <a:pt x="61" y="79"/>
                        </a:lnTo>
                        <a:lnTo>
                          <a:pt x="80" y="50"/>
                        </a:lnTo>
                        <a:lnTo>
                          <a:pt x="57" y="0"/>
                        </a:lnTo>
                      </a:path>
                    </a:pathLst>
                  </a:custGeom>
                  <a:solidFill>
                    <a:srgbClr val="008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520" name="Freeform 464">
                    <a:extLst>
                      <a:ext uri="{FF2B5EF4-FFF2-40B4-BE49-F238E27FC236}">
                        <a16:creationId xmlns:a16="http://schemas.microsoft.com/office/drawing/2014/main" id="{E7064EBE-37C5-6337-1A58-CFFD6CAE23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07" y="1120"/>
                    <a:ext cx="77" cy="110"/>
                  </a:xfrm>
                  <a:custGeom>
                    <a:avLst/>
                    <a:gdLst>
                      <a:gd name="T0" fmla="*/ 2 w 77"/>
                      <a:gd name="T1" fmla="*/ 0 h 110"/>
                      <a:gd name="T2" fmla="*/ 0 w 77"/>
                      <a:gd name="T3" fmla="*/ 8 h 110"/>
                      <a:gd name="T4" fmla="*/ 20 w 77"/>
                      <a:gd name="T5" fmla="*/ 44 h 110"/>
                      <a:gd name="T6" fmla="*/ 35 w 77"/>
                      <a:gd name="T7" fmla="*/ 68 h 110"/>
                      <a:gd name="T8" fmla="*/ 63 w 77"/>
                      <a:gd name="T9" fmla="*/ 109 h 110"/>
                      <a:gd name="T10" fmla="*/ 73 w 77"/>
                      <a:gd name="T11" fmla="*/ 93 h 110"/>
                      <a:gd name="T12" fmla="*/ 76 w 77"/>
                      <a:gd name="T13" fmla="*/ 81 h 110"/>
                      <a:gd name="T14" fmla="*/ 68 w 77"/>
                      <a:gd name="T15" fmla="*/ 71 h 110"/>
                      <a:gd name="T16" fmla="*/ 56 w 77"/>
                      <a:gd name="T17" fmla="*/ 62 h 110"/>
                      <a:gd name="T18" fmla="*/ 41 w 77"/>
                      <a:gd name="T19" fmla="*/ 46 h 110"/>
                      <a:gd name="T20" fmla="*/ 28 w 77"/>
                      <a:gd name="T21" fmla="*/ 29 h 110"/>
                      <a:gd name="T22" fmla="*/ 2 w 77"/>
                      <a:gd name="T23" fmla="*/ 0 h 1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7" h="110">
                        <a:moveTo>
                          <a:pt x="2" y="0"/>
                        </a:moveTo>
                        <a:lnTo>
                          <a:pt x="0" y="8"/>
                        </a:lnTo>
                        <a:lnTo>
                          <a:pt x="20" y="44"/>
                        </a:lnTo>
                        <a:lnTo>
                          <a:pt x="35" y="68"/>
                        </a:lnTo>
                        <a:lnTo>
                          <a:pt x="63" y="109"/>
                        </a:lnTo>
                        <a:lnTo>
                          <a:pt x="73" y="93"/>
                        </a:lnTo>
                        <a:lnTo>
                          <a:pt x="76" y="81"/>
                        </a:lnTo>
                        <a:lnTo>
                          <a:pt x="68" y="71"/>
                        </a:lnTo>
                        <a:lnTo>
                          <a:pt x="56" y="62"/>
                        </a:lnTo>
                        <a:lnTo>
                          <a:pt x="41" y="46"/>
                        </a:lnTo>
                        <a:lnTo>
                          <a:pt x="28" y="29"/>
                        </a:lnTo>
                        <a:lnTo>
                          <a:pt x="2" y="0"/>
                        </a:lnTo>
                      </a:path>
                    </a:pathLst>
                  </a:custGeom>
                  <a:solidFill>
                    <a:srgbClr val="008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521" name="Freeform 465">
                    <a:extLst>
                      <a:ext uri="{FF2B5EF4-FFF2-40B4-BE49-F238E27FC236}">
                        <a16:creationId xmlns:a16="http://schemas.microsoft.com/office/drawing/2014/main" id="{AD5A2E0B-2C57-D106-0DF4-A561DAD2E1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9" y="1309"/>
                    <a:ext cx="76" cy="88"/>
                  </a:xfrm>
                  <a:custGeom>
                    <a:avLst/>
                    <a:gdLst>
                      <a:gd name="T0" fmla="*/ 44 w 76"/>
                      <a:gd name="T1" fmla="*/ 0 h 88"/>
                      <a:gd name="T2" fmla="*/ 33 w 76"/>
                      <a:gd name="T3" fmla="*/ 8 h 88"/>
                      <a:gd name="T4" fmla="*/ 25 w 76"/>
                      <a:gd name="T5" fmla="*/ 21 h 88"/>
                      <a:gd name="T6" fmla="*/ 15 w 76"/>
                      <a:gd name="T7" fmla="*/ 29 h 88"/>
                      <a:gd name="T8" fmla="*/ 0 w 76"/>
                      <a:gd name="T9" fmla="*/ 37 h 88"/>
                      <a:gd name="T10" fmla="*/ 6 w 76"/>
                      <a:gd name="T11" fmla="*/ 52 h 88"/>
                      <a:gd name="T12" fmla="*/ 19 w 76"/>
                      <a:gd name="T13" fmla="*/ 62 h 88"/>
                      <a:gd name="T14" fmla="*/ 35 w 76"/>
                      <a:gd name="T15" fmla="*/ 75 h 88"/>
                      <a:gd name="T16" fmla="*/ 54 w 76"/>
                      <a:gd name="T17" fmla="*/ 81 h 88"/>
                      <a:gd name="T18" fmla="*/ 73 w 76"/>
                      <a:gd name="T19" fmla="*/ 87 h 88"/>
                      <a:gd name="T20" fmla="*/ 73 w 76"/>
                      <a:gd name="T21" fmla="*/ 60 h 88"/>
                      <a:gd name="T22" fmla="*/ 73 w 76"/>
                      <a:gd name="T23" fmla="*/ 37 h 88"/>
                      <a:gd name="T24" fmla="*/ 75 w 76"/>
                      <a:gd name="T25" fmla="*/ 12 h 88"/>
                      <a:gd name="T26" fmla="*/ 44 w 76"/>
                      <a:gd name="T27" fmla="*/ 0 h 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76" h="88">
                        <a:moveTo>
                          <a:pt x="44" y="0"/>
                        </a:moveTo>
                        <a:lnTo>
                          <a:pt x="33" y="8"/>
                        </a:lnTo>
                        <a:lnTo>
                          <a:pt x="25" y="21"/>
                        </a:lnTo>
                        <a:lnTo>
                          <a:pt x="15" y="29"/>
                        </a:lnTo>
                        <a:lnTo>
                          <a:pt x="0" y="37"/>
                        </a:lnTo>
                        <a:lnTo>
                          <a:pt x="6" y="52"/>
                        </a:lnTo>
                        <a:lnTo>
                          <a:pt x="19" y="62"/>
                        </a:lnTo>
                        <a:lnTo>
                          <a:pt x="35" y="75"/>
                        </a:lnTo>
                        <a:lnTo>
                          <a:pt x="54" y="81"/>
                        </a:lnTo>
                        <a:lnTo>
                          <a:pt x="73" y="87"/>
                        </a:lnTo>
                        <a:lnTo>
                          <a:pt x="73" y="60"/>
                        </a:lnTo>
                        <a:lnTo>
                          <a:pt x="73" y="37"/>
                        </a:lnTo>
                        <a:lnTo>
                          <a:pt x="75" y="12"/>
                        </a:lnTo>
                        <a:lnTo>
                          <a:pt x="44" y="0"/>
                        </a:lnTo>
                      </a:path>
                    </a:pathLst>
                  </a:custGeom>
                  <a:solidFill>
                    <a:srgbClr val="008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522" name="Freeform 466">
                    <a:extLst>
                      <a:ext uri="{FF2B5EF4-FFF2-40B4-BE49-F238E27FC236}">
                        <a16:creationId xmlns:a16="http://schemas.microsoft.com/office/drawing/2014/main" id="{8DB7152D-4AE5-88AC-B53C-3AF7A7FF6C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1" y="1292"/>
                    <a:ext cx="103" cy="107"/>
                  </a:xfrm>
                  <a:custGeom>
                    <a:avLst/>
                    <a:gdLst>
                      <a:gd name="T0" fmla="*/ 17 w 103"/>
                      <a:gd name="T1" fmla="*/ 0 h 107"/>
                      <a:gd name="T2" fmla="*/ 2 w 103"/>
                      <a:gd name="T3" fmla="*/ 11 h 107"/>
                      <a:gd name="T4" fmla="*/ 0 w 103"/>
                      <a:gd name="T5" fmla="*/ 44 h 107"/>
                      <a:gd name="T6" fmla="*/ 0 w 103"/>
                      <a:gd name="T7" fmla="*/ 60 h 107"/>
                      <a:gd name="T8" fmla="*/ 0 w 103"/>
                      <a:gd name="T9" fmla="*/ 75 h 107"/>
                      <a:gd name="T10" fmla="*/ 11 w 103"/>
                      <a:gd name="T11" fmla="*/ 100 h 107"/>
                      <a:gd name="T12" fmla="*/ 25 w 103"/>
                      <a:gd name="T13" fmla="*/ 102 h 107"/>
                      <a:gd name="T14" fmla="*/ 50 w 103"/>
                      <a:gd name="T15" fmla="*/ 106 h 107"/>
                      <a:gd name="T16" fmla="*/ 75 w 103"/>
                      <a:gd name="T17" fmla="*/ 106 h 107"/>
                      <a:gd name="T18" fmla="*/ 96 w 103"/>
                      <a:gd name="T19" fmla="*/ 104 h 107"/>
                      <a:gd name="T20" fmla="*/ 102 w 103"/>
                      <a:gd name="T21" fmla="*/ 77 h 107"/>
                      <a:gd name="T22" fmla="*/ 100 w 103"/>
                      <a:gd name="T23" fmla="*/ 54 h 107"/>
                      <a:gd name="T24" fmla="*/ 102 w 103"/>
                      <a:gd name="T25" fmla="*/ 38 h 107"/>
                      <a:gd name="T26" fmla="*/ 102 w 103"/>
                      <a:gd name="T27" fmla="*/ 19 h 107"/>
                      <a:gd name="T28" fmla="*/ 86 w 103"/>
                      <a:gd name="T29" fmla="*/ 11 h 107"/>
                      <a:gd name="T30" fmla="*/ 54 w 103"/>
                      <a:gd name="T31" fmla="*/ 6 h 107"/>
                      <a:gd name="T32" fmla="*/ 17 w 103"/>
                      <a:gd name="T33" fmla="*/ 0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03" h="107">
                        <a:moveTo>
                          <a:pt x="17" y="0"/>
                        </a:moveTo>
                        <a:lnTo>
                          <a:pt x="2" y="11"/>
                        </a:lnTo>
                        <a:lnTo>
                          <a:pt x="0" y="44"/>
                        </a:lnTo>
                        <a:lnTo>
                          <a:pt x="0" y="60"/>
                        </a:lnTo>
                        <a:lnTo>
                          <a:pt x="0" y="75"/>
                        </a:lnTo>
                        <a:lnTo>
                          <a:pt x="11" y="100"/>
                        </a:lnTo>
                        <a:lnTo>
                          <a:pt x="25" y="102"/>
                        </a:lnTo>
                        <a:lnTo>
                          <a:pt x="50" y="106"/>
                        </a:lnTo>
                        <a:lnTo>
                          <a:pt x="75" y="106"/>
                        </a:lnTo>
                        <a:lnTo>
                          <a:pt x="96" y="104"/>
                        </a:lnTo>
                        <a:lnTo>
                          <a:pt x="102" y="77"/>
                        </a:lnTo>
                        <a:lnTo>
                          <a:pt x="100" y="54"/>
                        </a:lnTo>
                        <a:lnTo>
                          <a:pt x="102" y="38"/>
                        </a:lnTo>
                        <a:lnTo>
                          <a:pt x="102" y="19"/>
                        </a:lnTo>
                        <a:lnTo>
                          <a:pt x="86" y="11"/>
                        </a:lnTo>
                        <a:lnTo>
                          <a:pt x="54" y="6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008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523" name="Freeform 467">
                    <a:extLst>
                      <a:ext uri="{FF2B5EF4-FFF2-40B4-BE49-F238E27FC236}">
                        <a16:creationId xmlns:a16="http://schemas.microsoft.com/office/drawing/2014/main" id="{6F478E0C-3D56-17C6-5253-0601D7C614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6" y="1292"/>
                    <a:ext cx="102" cy="104"/>
                  </a:xfrm>
                  <a:custGeom>
                    <a:avLst/>
                    <a:gdLst>
                      <a:gd name="T0" fmla="*/ 47 w 102"/>
                      <a:gd name="T1" fmla="*/ 0 h 104"/>
                      <a:gd name="T2" fmla="*/ 16 w 102"/>
                      <a:gd name="T3" fmla="*/ 15 h 104"/>
                      <a:gd name="T4" fmla="*/ 8 w 102"/>
                      <a:gd name="T5" fmla="*/ 23 h 104"/>
                      <a:gd name="T6" fmla="*/ 3 w 102"/>
                      <a:gd name="T7" fmla="*/ 52 h 104"/>
                      <a:gd name="T8" fmla="*/ 3 w 102"/>
                      <a:gd name="T9" fmla="*/ 73 h 104"/>
                      <a:gd name="T10" fmla="*/ 0 w 102"/>
                      <a:gd name="T11" fmla="*/ 102 h 104"/>
                      <a:gd name="T12" fmla="*/ 14 w 102"/>
                      <a:gd name="T13" fmla="*/ 103 h 104"/>
                      <a:gd name="T14" fmla="*/ 35 w 102"/>
                      <a:gd name="T15" fmla="*/ 102 h 104"/>
                      <a:gd name="T16" fmla="*/ 58 w 102"/>
                      <a:gd name="T17" fmla="*/ 101 h 104"/>
                      <a:gd name="T18" fmla="*/ 83 w 102"/>
                      <a:gd name="T19" fmla="*/ 99 h 104"/>
                      <a:gd name="T20" fmla="*/ 97 w 102"/>
                      <a:gd name="T21" fmla="*/ 62 h 104"/>
                      <a:gd name="T22" fmla="*/ 101 w 102"/>
                      <a:gd name="T23" fmla="*/ 29 h 104"/>
                      <a:gd name="T24" fmla="*/ 47 w 102"/>
                      <a:gd name="T25" fmla="*/ 0 h 1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02" h="104">
                        <a:moveTo>
                          <a:pt x="47" y="0"/>
                        </a:moveTo>
                        <a:lnTo>
                          <a:pt x="16" y="15"/>
                        </a:lnTo>
                        <a:lnTo>
                          <a:pt x="8" y="23"/>
                        </a:lnTo>
                        <a:lnTo>
                          <a:pt x="3" y="52"/>
                        </a:lnTo>
                        <a:lnTo>
                          <a:pt x="3" y="73"/>
                        </a:lnTo>
                        <a:lnTo>
                          <a:pt x="0" y="102"/>
                        </a:lnTo>
                        <a:lnTo>
                          <a:pt x="14" y="103"/>
                        </a:lnTo>
                        <a:lnTo>
                          <a:pt x="35" y="102"/>
                        </a:lnTo>
                        <a:lnTo>
                          <a:pt x="58" y="101"/>
                        </a:lnTo>
                        <a:lnTo>
                          <a:pt x="83" y="99"/>
                        </a:lnTo>
                        <a:lnTo>
                          <a:pt x="97" y="62"/>
                        </a:lnTo>
                        <a:lnTo>
                          <a:pt x="101" y="29"/>
                        </a:lnTo>
                        <a:lnTo>
                          <a:pt x="47" y="0"/>
                        </a:lnTo>
                      </a:path>
                    </a:pathLst>
                  </a:custGeom>
                  <a:solidFill>
                    <a:srgbClr val="008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524" name="Freeform 468">
                    <a:extLst>
                      <a:ext uri="{FF2B5EF4-FFF2-40B4-BE49-F238E27FC236}">
                        <a16:creationId xmlns:a16="http://schemas.microsoft.com/office/drawing/2014/main" id="{6A928C17-AC38-BE4C-1F7A-634D0F54B6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8" y="1288"/>
                    <a:ext cx="83" cy="104"/>
                  </a:xfrm>
                  <a:custGeom>
                    <a:avLst/>
                    <a:gdLst>
                      <a:gd name="T0" fmla="*/ 51 w 83"/>
                      <a:gd name="T1" fmla="*/ 0 h 104"/>
                      <a:gd name="T2" fmla="*/ 16 w 83"/>
                      <a:gd name="T3" fmla="*/ 25 h 104"/>
                      <a:gd name="T4" fmla="*/ 16 w 83"/>
                      <a:gd name="T5" fmla="*/ 42 h 104"/>
                      <a:gd name="T6" fmla="*/ 14 w 83"/>
                      <a:gd name="T7" fmla="*/ 62 h 104"/>
                      <a:gd name="T8" fmla="*/ 9 w 83"/>
                      <a:gd name="T9" fmla="*/ 81 h 104"/>
                      <a:gd name="T10" fmla="*/ 0 w 83"/>
                      <a:gd name="T11" fmla="*/ 100 h 104"/>
                      <a:gd name="T12" fmla="*/ 20 w 83"/>
                      <a:gd name="T13" fmla="*/ 99 h 104"/>
                      <a:gd name="T14" fmla="*/ 40 w 83"/>
                      <a:gd name="T15" fmla="*/ 103 h 104"/>
                      <a:gd name="T16" fmla="*/ 64 w 83"/>
                      <a:gd name="T17" fmla="*/ 103 h 104"/>
                      <a:gd name="T18" fmla="*/ 74 w 83"/>
                      <a:gd name="T19" fmla="*/ 85 h 104"/>
                      <a:gd name="T20" fmla="*/ 82 w 83"/>
                      <a:gd name="T21" fmla="*/ 66 h 104"/>
                      <a:gd name="T22" fmla="*/ 82 w 83"/>
                      <a:gd name="T23" fmla="*/ 42 h 104"/>
                      <a:gd name="T24" fmla="*/ 82 w 83"/>
                      <a:gd name="T25" fmla="*/ 23 h 104"/>
                      <a:gd name="T26" fmla="*/ 51 w 83"/>
                      <a:gd name="T27" fmla="*/ 0 h 1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83" h="104">
                        <a:moveTo>
                          <a:pt x="51" y="0"/>
                        </a:moveTo>
                        <a:lnTo>
                          <a:pt x="16" y="25"/>
                        </a:lnTo>
                        <a:lnTo>
                          <a:pt x="16" y="42"/>
                        </a:lnTo>
                        <a:lnTo>
                          <a:pt x="14" y="62"/>
                        </a:lnTo>
                        <a:lnTo>
                          <a:pt x="9" y="81"/>
                        </a:lnTo>
                        <a:lnTo>
                          <a:pt x="0" y="100"/>
                        </a:lnTo>
                        <a:lnTo>
                          <a:pt x="20" y="99"/>
                        </a:lnTo>
                        <a:lnTo>
                          <a:pt x="40" y="103"/>
                        </a:lnTo>
                        <a:lnTo>
                          <a:pt x="64" y="103"/>
                        </a:lnTo>
                        <a:lnTo>
                          <a:pt x="74" y="85"/>
                        </a:lnTo>
                        <a:lnTo>
                          <a:pt x="82" y="66"/>
                        </a:lnTo>
                        <a:lnTo>
                          <a:pt x="82" y="42"/>
                        </a:lnTo>
                        <a:lnTo>
                          <a:pt x="82" y="23"/>
                        </a:lnTo>
                        <a:lnTo>
                          <a:pt x="51" y="0"/>
                        </a:lnTo>
                      </a:path>
                    </a:pathLst>
                  </a:custGeom>
                  <a:solidFill>
                    <a:srgbClr val="008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525" name="Freeform 469">
                    <a:extLst>
                      <a:ext uri="{FF2B5EF4-FFF2-40B4-BE49-F238E27FC236}">
                        <a16:creationId xmlns:a16="http://schemas.microsoft.com/office/drawing/2014/main" id="{00D6D1B7-9D91-7CE9-7D4F-960631459C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0" y="1300"/>
                    <a:ext cx="76" cy="93"/>
                  </a:xfrm>
                  <a:custGeom>
                    <a:avLst/>
                    <a:gdLst>
                      <a:gd name="T0" fmla="*/ 15 w 76"/>
                      <a:gd name="T1" fmla="*/ 11 h 93"/>
                      <a:gd name="T2" fmla="*/ 17 w 76"/>
                      <a:gd name="T3" fmla="*/ 27 h 93"/>
                      <a:gd name="T4" fmla="*/ 17 w 76"/>
                      <a:gd name="T5" fmla="*/ 48 h 93"/>
                      <a:gd name="T6" fmla="*/ 15 w 76"/>
                      <a:gd name="T7" fmla="*/ 63 h 93"/>
                      <a:gd name="T8" fmla="*/ 11 w 76"/>
                      <a:gd name="T9" fmla="*/ 75 h 93"/>
                      <a:gd name="T10" fmla="*/ 0 w 76"/>
                      <a:gd name="T11" fmla="*/ 90 h 93"/>
                      <a:gd name="T12" fmla="*/ 17 w 76"/>
                      <a:gd name="T13" fmla="*/ 92 h 93"/>
                      <a:gd name="T14" fmla="*/ 41 w 76"/>
                      <a:gd name="T15" fmla="*/ 88 h 93"/>
                      <a:gd name="T16" fmla="*/ 62 w 76"/>
                      <a:gd name="T17" fmla="*/ 79 h 93"/>
                      <a:gd name="T18" fmla="*/ 75 w 76"/>
                      <a:gd name="T19" fmla="*/ 75 h 93"/>
                      <a:gd name="T20" fmla="*/ 75 w 76"/>
                      <a:gd name="T21" fmla="*/ 57 h 93"/>
                      <a:gd name="T22" fmla="*/ 70 w 76"/>
                      <a:gd name="T23" fmla="*/ 42 h 93"/>
                      <a:gd name="T24" fmla="*/ 65 w 76"/>
                      <a:gd name="T25" fmla="*/ 32 h 93"/>
                      <a:gd name="T26" fmla="*/ 57 w 76"/>
                      <a:gd name="T27" fmla="*/ 19 h 93"/>
                      <a:gd name="T28" fmla="*/ 45 w 76"/>
                      <a:gd name="T29" fmla="*/ 9 h 93"/>
                      <a:gd name="T30" fmla="*/ 30 w 76"/>
                      <a:gd name="T31" fmla="*/ 0 h 93"/>
                      <a:gd name="T32" fmla="*/ 15 w 76"/>
                      <a:gd name="T33" fmla="*/ 1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6" h="93">
                        <a:moveTo>
                          <a:pt x="15" y="11"/>
                        </a:moveTo>
                        <a:lnTo>
                          <a:pt x="17" y="27"/>
                        </a:lnTo>
                        <a:lnTo>
                          <a:pt x="17" y="48"/>
                        </a:lnTo>
                        <a:lnTo>
                          <a:pt x="15" y="63"/>
                        </a:lnTo>
                        <a:lnTo>
                          <a:pt x="11" y="75"/>
                        </a:lnTo>
                        <a:lnTo>
                          <a:pt x="0" y="90"/>
                        </a:lnTo>
                        <a:lnTo>
                          <a:pt x="17" y="92"/>
                        </a:lnTo>
                        <a:lnTo>
                          <a:pt x="41" y="88"/>
                        </a:lnTo>
                        <a:lnTo>
                          <a:pt x="62" y="79"/>
                        </a:lnTo>
                        <a:lnTo>
                          <a:pt x="75" y="75"/>
                        </a:lnTo>
                        <a:lnTo>
                          <a:pt x="75" y="57"/>
                        </a:lnTo>
                        <a:lnTo>
                          <a:pt x="70" y="42"/>
                        </a:lnTo>
                        <a:lnTo>
                          <a:pt x="65" y="32"/>
                        </a:lnTo>
                        <a:lnTo>
                          <a:pt x="57" y="19"/>
                        </a:lnTo>
                        <a:lnTo>
                          <a:pt x="45" y="9"/>
                        </a:lnTo>
                        <a:lnTo>
                          <a:pt x="30" y="0"/>
                        </a:lnTo>
                        <a:lnTo>
                          <a:pt x="15" y="11"/>
                        </a:lnTo>
                      </a:path>
                    </a:pathLst>
                  </a:custGeom>
                  <a:solidFill>
                    <a:srgbClr val="008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526" name="Freeform 470">
                    <a:extLst>
                      <a:ext uri="{FF2B5EF4-FFF2-40B4-BE49-F238E27FC236}">
                        <a16:creationId xmlns:a16="http://schemas.microsoft.com/office/drawing/2014/main" id="{570C42F7-88BE-3E54-1BE7-85EBFE4D33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0" y="1280"/>
                    <a:ext cx="95" cy="92"/>
                  </a:xfrm>
                  <a:custGeom>
                    <a:avLst/>
                    <a:gdLst>
                      <a:gd name="T0" fmla="*/ 0 w 95"/>
                      <a:gd name="T1" fmla="*/ 20 h 92"/>
                      <a:gd name="T2" fmla="*/ 14 w 95"/>
                      <a:gd name="T3" fmla="*/ 33 h 92"/>
                      <a:gd name="T4" fmla="*/ 25 w 95"/>
                      <a:gd name="T5" fmla="*/ 47 h 92"/>
                      <a:gd name="T6" fmla="*/ 31 w 95"/>
                      <a:gd name="T7" fmla="*/ 62 h 92"/>
                      <a:gd name="T8" fmla="*/ 34 w 95"/>
                      <a:gd name="T9" fmla="*/ 78 h 92"/>
                      <a:gd name="T10" fmla="*/ 33 w 95"/>
                      <a:gd name="T11" fmla="*/ 91 h 92"/>
                      <a:gd name="T12" fmla="*/ 48 w 95"/>
                      <a:gd name="T13" fmla="*/ 85 h 92"/>
                      <a:gd name="T14" fmla="*/ 65 w 95"/>
                      <a:gd name="T15" fmla="*/ 78 h 92"/>
                      <a:gd name="T16" fmla="*/ 81 w 95"/>
                      <a:gd name="T17" fmla="*/ 68 h 92"/>
                      <a:gd name="T18" fmla="*/ 94 w 95"/>
                      <a:gd name="T19" fmla="*/ 61 h 92"/>
                      <a:gd name="T20" fmla="*/ 84 w 95"/>
                      <a:gd name="T21" fmla="*/ 41 h 92"/>
                      <a:gd name="T22" fmla="*/ 75 w 95"/>
                      <a:gd name="T23" fmla="*/ 24 h 92"/>
                      <a:gd name="T24" fmla="*/ 70 w 95"/>
                      <a:gd name="T25" fmla="*/ 18 h 92"/>
                      <a:gd name="T26" fmla="*/ 63 w 95"/>
                      <a:gd name="T27" fmla="*/ 12 h 92"/>
                      <a:gd name="T28" fmla="*/ 55 w 95"/>
                      <a:gd name="T29" fmla="*/ 7 h 92"/>
                      <a:gd name="T30" fmla="*/ 46 w 95"/>
                      <a:gd name="T31" fmla="*/ 3 h 92"/>
                      <a:gd name="T32" fmla="*/ 30 w 95"/>
                      <a:gd name="T33" fmla="*/ 0 h 92"/>
                      <a:gd name="T34" fmla="*/ 0 w 95"/>
                      <a:gd name="T35" fmla="*/ 20 h 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95" h="92">
                        <a:moveTo>
                          <a:pt x="0" y="20"/>
                        </a:moveTo>
                        <a:lnTo>
                          <a:pt x="14" y="33"/>
                        </a:lnTo>
                        <a:lnTo>
                          <a:pt x="25" y="47"/>
                        </a:lnTo>
                        <a:lnTo>
                          <a:pt x="31" y="62"/>
                        </a:lnTo>
                        <a:lnTo>
                          <a:pt x="34" y="78"/>
                        </a:lnTo>
                        <a:lnTo>
                          <a:pt x="33" y="91"/>
                        </a:lnTo>
                        <a:lnTo>
                          <a:pt x="48" y="85"/>
                        </a:lnTo>
                        <a:lnTo>
                          <a:pt x="65" y="78"/>
                        </a:lnTo>
                        <a:lnTo>
                          <a:pt x="81" y="68"/>
                        </a:lnTo>
                        <a:lnTo>
                          <a:pt x="94" y="61"/>
                        </a:lnTo>
                        <a:lnTo>
                          <a:pt x="84" y="41"/>
                        </a:lnTo>
                        <a:lnTo>
                          <a:pt x="75" y="24"/>
                        </a:lnTo>
                        <a:lnTo>
                          <a:pt x="70" y="18"/>
                        </a:lnTo>
                        <a:lnTo>
                          <a:pt x="63" y="12"/>
                        </a:lnTo>
                        <a:lnTo>
                          <a:pt x="55" y="7"/>
                        </a:lnTo>
                        <a:lnTo>
                          <a:pt x="46" y="3"/>
                        </a:lnTo>
                        <a:lnTo>
                          <a:pt x="30" y="0"/>
                        </a:lnTo>
                        <a:lnTo>
                          <a:pt x="0" y="20"/>
                        </a:lnTo>
                      </a:path>
                    </a:pathLst>
                  </a:custGeom>
                  <a:solidFill>
                    <a:srgbClr val="008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527" name="Freeform 471">
                    <a:extLst>
                      <a:ext uri="{FF2B5EF4-FFF2-40B4-BE49-F238E27FC236}">
                        <a16:creationId xmlns:a16="http://schemas.microsoft.com/office/drawing/2014/main" id="{5F9431F8-87CC-7420-A8F9-E78E35A0A1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09" y="1244"/>
                    <a:ext cx="110" cy="94"/>
                  </a:xfrm>
                  <a:custGeom>
                    <a:avLst/>
                    <a:gdLst>
                      <a:gd name="T0" fmla="*/ 63 w 110"/>
                      <a:gd name="T1" fmla="*/ 0 h 94"/>
                      <a:gd name="T2" fmla="*/ 40 w 110"/>
                      <a:gd name="T3" fmla="*/ 11 h 94"/>
                      <a:gd name="T4" fmla="*/ 16 w 110"/>
                      <a:gd name="T5" fmla="*/ 25 h 94"/>
                      <a:gd name="T6" fmla="*/ 0 w 110"/>
                      <a:gd name="T7" fmla="*/ 36 h 94"/>
                      <a:gd name="T8" fmla="*/ 17 w 110"/>
                      <a:gd name="T9" fmla="*/ 61 h 94"/>
                      <a:gd name="T10" fmla="*/ 33 w 110"/>
                      <a:gd name="T11" fmla="*/ 93 h 94"/>
                      <a:gd name="T12" fmla="*/ 51 w 110"/>
                      <a:gd name="T13" fmla="*/ 88 h 94"/>
                      <a:gd name="T14" fmla="*/ 72 w 110"/>
                      <a:gd name="T15" fmla="*/ 79 h 94"/>
                      <a:gd name="T16" fmla="*/ 91 w 110"/>
                      <a:gd name="T17" fmla="*/ 68 h 94"/>
                      <a:gd name="T18" fmla="*/ 109 w 110"/>
                      <a:gd name="T19" fmla="*/ 55 h 94"/>
                      <a:gd name="T20" fmla="*/ 95 w 110"/>
                      <a:gd name="T21" fmla="*/ 38 h 94"/>
                      <a:gd name="T22" fmla="*/ 78 w 110"/>
                      <a:gd name="T23" fmla="*/ 16 h 94"/>
                      <a:gd name="T24" fmla="*/ 63 w 110"/>
                      <a:gd name="T25" fmla="*/ 0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10" h="94">
                        <a:moveTo>
                          <a:pt x="63" y="0"/>
                        </a:moveTo>
                        <a:lnTo>
                          <a:pt x="40" y="11"/>
                        </a:lnTo>
                        <a:lnTo>
                          <a:pt x="16" y="25"/>
                        </a:lnTo>
                        <a:lnTo>
                          <a:pt x="0" y="36"/>
                        </a:lnTo>
                        <a:lnTo>
                          <a:pt x="17" y="61"/>
                        </a:lnTo>
                        <a:lnTo>
                          <a:pt x="33" y="93"/>
                        </a:lnTo>
                        <a:lnTo>
                          <a:pt x="51" y="88"/>
                        </a:lnTo>
                        <a:lnTo>
                          <a:pt x="72" y="79"/>
                        </a:lnTo>
                        <a:lnTo>
                          <a:pt x="91" y="68"/>
                        </a:lnTo>
                        <a:lnTo>
                          <a:pt x="109" y="55"/>
                        </a:lnTo>
                        <a:lnTo>
                          <a:pt x="95" y="38"/>
                        </a:lnTo>
                        <a:lnTo>
                          <a:pt x="78" y="16"/>
                        </a:lnTo>
                        <a:lnTo>
                          <a:pt x="63" y="0"/>
                        </a:lnTo>
                      </a:path>
                    </a:pathLst>
                  </a:custGeom>
                  <a:solidFill>
                    <a:srgbClr val="008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528" name="Freeform 472">
                    <a:extLst>
                      <a:ext uri="{FF2B5EF4-FFF2-40B4-BE49-F238E27FC236}">
                        <a16:creationId xmlns:a16="http://schemas.microsoft.com/office/drawing/2014/main" id="{B92FC13F-E77D-ECD3-25E3-9075C6AAF4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82" y="1209"/>
                    <a:ext cx="69" cy="80"/>
                  </a:xfrm>
                  <a:custGeom>
                    <a:avLst/>
                    <a:gdLst>
                      <a:gd name="T0" fmla="*/ 0 w 69"/>
                      <a:gd name="T1" fmla="*/ 27 h 80"/>
                      <a:gd name="T2" fmla="*/ 8 w 69"/>
                      <a:gd name="T3" fmla="*/ 17 h 80"/>
                      <a:gd name="T4" fmla="*/ 12 w 69"/>
                      <a:gd name="T5" fmla="*/ 0 h 80"/>
                      <a:gd name="T6" fmla="*/ 32 w 69"/>
                      <a:gd name="T7" fmla="*/ 12 h 80"/>
                      <a:gd name="T8" fmla="*/ 61 w 69"/>
                      <a:gd name="T9" fmla="*/ 36 h 80"/>
                      <a:gd name="T10" fmla="*/ 68 w 69"/>
                      <a:gd name="T11" fmla="*/ 40 h 80"/>
                      <a:gd name="T12" fmla="*/ 59 w 69"/>
                      <a:gd name="T13" fmla="*/ 63 h 80"/>
                      <a:gd name="T14" fmla="*/ 41 w 69"/>
                      <a:gd name="T15" fmla="*/ 79 h 80"/>
                      <a:gd name="T16" fmla="*/ 0 w 69"/>
                      <a:gd name="T17" fmla="*/ 27 h 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9" h="80">
                        <a:moveTo>
                          <a:pt x="0" y="27"/>
                        </a:moveTo>
                        <a:lnTo>
                          <a:pt x="8" y="17"/>
                        </a:lnTo>
                        <a:lnTo>
                          <a:pt x="12" y="0"/>
                        </a:lnTo>
                        <a:lnTo>
                          <a:pt x="32" y="12"/>
                        </a:lnTo>
                        <a:lnTo>
                          <a:pt x="61" y="36"/>
                        </a:lnTo>
                        <a:lnTo>
                          <a:pt x="68" y="40"/>
                        </a:lnTo>
                        <a:lnTo>
                          <a:pt x="59" y="63"/>
                        </a:lnTo>
                        <a:lnTo>
                          <a:pt x="41" y="79"/>
                        </a:lnTo>
                        <a:lnTo>
                          <a:pt x="0" y="27"/>
                        </a:lnTo>
                      </a:path>
                    </a:pathLst>
                  </a:custGeom>
                  <a:solidFill>
                    <a:srgbClr val="008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  <p:transition>
    <p:zoom dir="in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812800" y="1752600"/>
            <a:ext cx="10490200" cy="4319588"/>
          </a:xfrm>
        </p:spPr>
        <p:txBody>
          <a:bodyPr>
            <a:normAutofit/>
          </a:bodyPr>
          <a:lstStyle/>
          <a:p>
            <a:pPr algn="just">
              <a:buSzPct val="100000"/>
              <a:buFont typeface="Wingdings" panose="05000000000000000000" pitchFamily="2" charset="2"/>
              <a:buChar char="Ø"/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range is the difference between the highest and lowest observed values.</a:t>
            </a:r>
          </a:p>
          <a:p>
            <a:pPr algn="just">
              <a:buSzPct val="100000"/>
              <a:buFont typeface="Wingdings" panose="05000000000000000000" pitchFamily="2" charset="2"/>
              <a:buChar char="Ø"/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range is easy to understand and to find, but its usefulness as a measure of dispersion is limited.</a:t>
            </a:r>
          </a:p>
          <a:p>
            <a:pPr algn="just">
              <a:buSzPct val="100000"/>
              <a:buFont typeface="Wingdings" panose="05000000000000000000" pitchFamily="2" charset="2"/>
              <a:buChar char="Ø"/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open-ended distributions, range can not be calculated.</a:t>
            </a:r>
          </a:p>
          <a:p>
            <a:pPr algn="just">
              <a:buSzPct val="100000"/>
              <a:buFont typeface="Wingdings" panose="05000000000000000000" pitchFamily="2" charset="2"/>
              <a:buChar char="Ø"/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depends only on two observations of the dataset.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00000"/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Ignores all data points except the two extremes</a:t>
            </a:r>
          </a:p>
          <a:p>
            <a:pPr algn="just">
              <a:buSzPct val="100000"/>
              <a:buFont typeface="Wingdings" panose="05000000000000000000" pitchFamily="2" charset="2"/>
              <a:buChar char="Ø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83C9141-E5ED-3431-4458-9980DCC99D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2800" y="399881"/>
            <a:ext cx="10490200" cy="100982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812800" y="1752600"/>
            <a:ext cx="10490200" cy="4319588"/>
          </a:xfrm>
        </p:spPr>
        <p:txBody>
          <a:bodyPr>
            <a:normAutofit/>
          </a:bodyPr>
          <a:lstStyle/>
          <a:p>
            <a:pPr algn="just">
              <a:buSzPct val="100000"/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of values between the first and third quartiles</a:t>
            </a:r>
          </a:p>
          <a:p>
            <a:pPr algn="just">
              <a:buSzPct val="100000"/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of the “middle half”</a:t>
            </a:r>
          </a:p>
          <a:p>
            <a:pPr algn="just">
              <a:buSzPct val="100000"/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influenced by extremes</a:t>
            </a:r>
          </a:p>
          <a:p>
            <a:pPr algn="just">
              <a:buSzPct val="100000"/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interquartile range of a data set is the difference between the third quartile and the first quartile.</a:t>
            </a:r>
          </a:p>
          <a:p>
            <a:pPr algn="just">
              <a:buSzPct val="100000"/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range for the middle 50% of the data.</a:t>
            </a:r>
          </a:p>
          <a:p>
            <a:pPr algn="just">
              <a:buSzPct val="100000"/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overcomes the sensitivity to extreme data values.</a:t>
            </a:r>
          </a:p>
          <a:p>
            <a:pPr algn="just">
              <a:buSzPct val="100000"/>
              <a:buFont typeface="Wingdings" panose="05000000000000000000" pitchFamily="2" charset="2"/>
              <a:buChar char="Ø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00000"/>
              <a:buFont typeface="Wingdings" panose="05000000000000000000" pitchFamily="2" charset="2"/>
              <a:buChar char="Ø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83C9141-E5ED-3431-4458-9980DCC99D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2800" y="399881"/>
            <a:ext cx="10490200" cy="100982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Interquartile Range </a:t>
            </a:r>
          </a:p>
        </p:txBody>
      </p:sp>
      <p:graphicFrame>
        <p:nvGraphicFramePr>
          <p:cNvPr id="2" name="Object 6">
            <a:hlinkClick r:id="" action="ppaction://ole?verb=0"/>
            <a:extLst>
              <a:ext uri="{FF2B5EF4-FFF2-40B4-BE49-F238E27FC236}">
                <a16:creationId xmlns:a16="http://schemas.microsoft.com/office/drawing/2014/main" id="{00320ACB-A3F9-757B-180F-22034B23FA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4816334"/>
              </p:ext>
            </p:extLst>
          </p:nvPr>
        </p:nvGraphicFramePr>
        <p:xfrm>
          <a:off x="1781509" y="5055686"/>
          <a:ext cx="8124825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3040" imgH="1206360" progId="Equation.3">
                  <p:embed/>
                </p:oleObj>
              </mc:Choice>
              <mc:Fallback>
                <p:oleObj name="Equation" r:id="rId2" imgW="8123040" imgH="1206360" progId="Equation.3">
                  <p:embed/>
                  <p:pic>
                    <p:nvPicPr>
                      <p:cNvPr id="77830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E581B0A2-2DEA-66ED-B1BC-BC1EA0171E9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509" y="5055686"/>
                        <a:ext cx="8124825" cy="1208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54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79A65EE0-DE86-915C-73C3-1A8C8CE14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F9BD0FE-BC95-E2C2-7FCB-7B9BD235D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ED05C88F-CB1D-C519-3038-C32835672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0AAFE25A-88CF-BF9B-AB89-DE3659567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b">
            <a:norm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Nominal Level Data</a:t>
            </a:r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E68B0E3D-F82F-2675-5093-FEE4A8D6E3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Numbers are used to classify or categorize</a:t>
            </a:r>
          </a:p>
          <a:p>
            <a:pPr lvl="1"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Example:  Employment Classification</a:t>
            </a:r>
          </a:p>
          <a:p>
            <a:pPr lvl="3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 for Educator</a:t>
            </a:r>
          </a:p>
          <a:p>
            <a:pPr lvl="3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 for Construction Worker</a:t>
            </a:r>
          </a:p>
          <a:p>
            <a:pPr lvl="3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3 for Manufacturing Worker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Example:  Ethnicity</a:t>
            </a:r>
          </a:p>
          <a:p>
            <a:pPr lvl="3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 for African-American</a:t>
            </a:r>
          </a:p>
          <a:p>
            <a:pPr lvl="3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 for Anglo-American</a:t>
            </a:r>
          </a:p>
          <a:p>
            <a:pPr lvl="3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3 for Hispanic-American</a:t>
            </a:r>
          </a:p>
        </p:txBody>
      </p:sp>
    </p:spTree>
  </p:cSld>
  <p:clrMapOvr>
    <a:masterClrMapping/>
  </p:clrMapOvr>
  <p:transition>
    <p:zoom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812800" y="1676400"/>
            <a:ext cx="10490200" cy="3214577"/>
          </a:xfrm>
        </p:spPr>
        <p:txBody>
          <a:bodyPr>
            <a:normAutofit/>
          </a:bodyPr>
          <a:lstStyle/>
          <a:p>
            <a:pPr algn="just">
              <a:buSzPct val="100000"/>
              <a:buFont typeface="Wingdings" panose="05000000000000000000" pitchFamily="2" charset="2"/>
              <a:buChar char="Ø"/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variance of a random variable or distribution is the expectation or mean of the squared deviation of that variable from its expected value or mean.</a:t>
            </a:r>
          </a:p>
          <a:p>
            <a:pPr algn="just">
              <a:buSzPct val="100000"/>
              <a:buFont typeface="Wingdings" panose="05000000000000000000" pitchFamily="2" charset="2"/>
              <a:buChar char="Ø"/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the variance is a measure of the amount of variation of the values of that variable, taking account of all possible values and their probabilities.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00000"/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variance is the average of the squared differences between each data value and the mean.</a:t>
            </a:r>
          </a:p>
          <a:p>
            <a:pPr algn="just">
              <a:buSzPct val="100000"/>
              <a:buFont typeface="Wingdings" panose="05000000000000000000" pitchFamily="2" charset="2"/>
              <a:buChar char="Ø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9F89CD6-7025-869E-ACAF-29C42B1357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2800" y="399881"/>
            <a:ext cx="10490200" cy="100982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6FABD5-86B7-8AF8-084E-D4166FA6B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1550" y="4316329"/>
            <a:ext cx="2266950" cy="11620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7CC65397-6F4C-017E-916E-22D2E62FE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4963" y="5559342"/>
            <a:ext cx="1152525" cy="749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a</a:t>
            </a:r>
          </a:p>
          <a:p>
            <a:pPr>
              <a:lnSpc>
                <a:spcPct val="90000"/>
              </a:lnSpc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sample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B82B44D2-C77B-F68A-EEE0-6654E5FD7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2700" y="5559342"/>
            <a:ext cx="1674813" cy="749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a</a:t>
            </a:r>
          </a:p>
          <a:p>
            <a:pPr>
              <a:lnSpc>
                <a:spcPct val="90000"/>
              </a:lnSpc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population</a:t>
            </a:r>
          </a:p>
        </p:txBody>
      </p:sp>
      <p:graphicFrame>
        <p:nvGraphicFramePr>
          <p:cNvPr id="8" name="Object 13">
            <a:hlinkClick r:id="" action="ppaction://ole?verb=0"/>
            <a:extLst>
              <a:ext uri="{FF2B5EF4-FFF2-40B4-BE49-F238E27FC236}">
                <a16:creationId xmlns:a16="http://schemas.microsoft.com/office/drawing/2014/main" id="{5095332A-B573-1BCD-C19B-4BDA174188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9305978"/>
              </p:ext>
            </p:extLst>
          </p:nvPr>
        </p:nvGraphicFramePr>
        <p:xfrm>
          <a:off x="4967288" y="4516354"/>
          <a:ext cx="1852612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25480" imgH="658800" progId="Equation">
                  <p:embed/>
                </p:oleObj>
              </mc:Choice>
              <mc:Fallback>
                <p:oleObj name="Equation" r:id="rId2" imgW="1725480" imgH="658800" progId="Equation">
                  <p:embed/>
                  <p:pic>
                    <p:nvPicPr>
                      <p:cNvPr id="161805" name="Object 1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288" y="4516354"/>
                        <a:ext cx="1852612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>
            <a:extLst>
              <a:ext uri="{FF2B5EF4-FFF2-40B4-BE49-F238E27FC236}">
                <a16:creationId xmlns:a16="http://schemas.microsoft.com/office/drawing/2014/main" id="{40E26D4A-4E6F-5D10-685D-9363AAD7C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00" y="4316329"/>
            <a:ext cx="2266950" cy="11620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" name="Object 15">
            <a:hlinkClick r:id="" action="ppaction://ole?verb=0"/>
            <a:extLst>
              <a:ext uri="{FF2B5EF4-FFF2-40B4-BE49-F238E27FC236}">
                <a16:creationId xmlns:a16="http://schemas.microsoft.com/office/drawing/2014/main" id="{AA74D4EE-28DC-4D0D-6AF0-47F1CFC4E9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2055241"/>
              </p:ext>
            </p:extLst>
          </p:nvPr>
        </p:nvGraphicFramePr>
        <p:xfrm>
          <a:off x="2501900" y="4473492"/>
          <a:ext cx="17986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17520" imgH="556920" progId="Equation">
                  <p:embed/>
                </p:oleObj>
              </mc:Choice>
              <mc:Fallback>
                <p:oleObj name="Equation" r:id="rId4" imgW="1217520" imgH="556920" progId="Equation">
                  <p:embed/>
                  <p:pic>
                    <p:nvPicPr>
                      <p:cNvPr id="161807" name="Object 15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4473492"/>
                        <a:ext cx="179863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utoUpdateAnimBg="0"/>
      <p:bldP spid="7" grpId="0" autoUpdateAnimBg="0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812800" y="1752600"/>
            <a:ext cx="10490200" cy="4319588"/>
          </a:xfrm>
        </p:spPr>
        <p:txBody>
          <a:bodyPr>
            <a:normAutofit fontScale="92500" lnSpcReduction="20000"/>
          </a:bodyPr>
          <a:lstStyle/>
          <a:p>
            <a:pPr algn="just">
              <a:buSzPct val="100000"/>
              <a:buFont typeface="Wingdings" panose="05000000000000000000" pitchFamily="2" charset="2"/>
              <a:buChar char="Ø"/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 is square root of the variance.</a:t>
            </a:r>
          </a:p>
          <a:p>
            <a:pPr algn="just">
              <a:buSzPct val="100000"/>
              <a:buFont typeface="Wingdings" panose="05000000000000000000" pitchFamily="2" charset="2"/>
              <a:buChar char="Ø"/>
            </a:pP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00000"/>
              <a:buFont typeface="Wingdings" panose="05000000000000000000" pitchFamily="2" charset="2"/>
              <a:buChar char="Ø"/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widely used measure of dispersion.</a:t>
            </a:r>
          </a:p>
          <a:p>
            <a:pPr algn="just">
              <a:buSzPct val="100000"/>
              <a:buFont typeface="Wingdings" panose="05000000000000000000" pitchFamily="2" charset="2"/>
              <a:buChar char="Ø"/>
            </a:pP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00000"/>
              <a:buFont typeface="Wingdings" panose="05000000000000000000" pitchFamily="2" charset="2"/>
              <a:buChar char="Ø"/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compare distributions and to compute standard scores.</a:t>
            </a:r>
          </a:p>
          <a:p>
            <a:pPr algn="just">
              <a:buSzPct val="100000"/>
              <a:buFont typeface="Wingdings" panose="05000000000000000000" pitchFamily="2" charset="2"/>
              <a:buChar char="Ø"/>
            </a:pP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00000"/>
              <a:buFont typeface="Wingdings" panose="05000000000000000000" pitchFamily="2" charset="2"/>
              <a:buChar char="Ø"/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cannot be computed from open-ended classes.</a:t>
            </a:r>
          </a:p>
          <a:p>
            <a:pPr algn="just">
              <a:buSzPct val="100000"/>
              <a:buFont typeface="Wingdings" panose="05000000000000000000" pitchFamily="2" charset="2"/>
              <a:buChar char="Ø"/>
            </a:pP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 values in distribution affect the value of standard deviation.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00000"/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measured in the same units as the data, making  it more easily interpreted than the variance.</a:t>
            </a:r>
          </a:p>
          <a:p>
            <a:pPr algn="just">
              <a:buSzPct val="100000"/>
              <a:buFont typeface="Wingdings" panose="05000000000000000000" pitchFamily="2" charset="2"/>
              <a:buChar char="Ø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SzPct val="100000"/>
            </a:pPr>
            <a:endParaRPr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EDC3BEA-E20C-43EC-FA02-B59F22A90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2800" y="399881"/>
            <a:ext cx="10490200" cy="100982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812800" y="1676402"/>
            <a:ext cx="10490200" cy="4012018"/>
          </a:xfrm>
        </p:spPr>
        <p:txBody>
          <a:bodyPr/>
          <a:lstStyle/>
          <a:p>
            <a:pPr algn="just">
              <a:buSzPct val="100000"/>
              <a:buFont typeface="Wingdings" panose="05000000000000000000" pitchFamily="2" charset="2"/>
              <a:buChar char="Ø"/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 is an absolute measure of dispersion that expresses variation in the same units as in the original data.</a:t>
            </a:r>
          </a:p>
          <a:p>
            <a:pPr algn="just">
              <a:buSzPct val="100000"/>
              <a:buFont typeface="Wingdings" panose="05000000000000000000" pitchFamily="2" charset="2"/>
              <a:buChar char="Ø"/>
            </a:pP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00000"/>
              <a:buFont typeface="Wingdings" panose="05000000000000000000" pitchFamily="2" charset="2"/>
              <a:buChar char="Ø"/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deviation can not be sole basis for comparing two distributions.</a:t>
            </a:r>
          </a:p>
          <a:p>
            <a:pPr algn="just">
              <a:buSzPct val="100000"/>
              <a:buFont typeface="Wingdings" panose="05000000000000000000" pitchFamily="2" charset="2"/>
              <a:buChar char="Ø"/>
            </a:pP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00000"/>
              <a:buFont typeface="Wingdings" panose="05000000000000000000" pitchFamily="2" charset="2"/>
              <a:buChar char="Ø"/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coefficient of variation relates standard deviation and the mean by expressing standard deviation as percentage of mean.</a:t>
            </a:r>
          </a:p>
          <a:p>
            <a:pPr marL="457200" indent="-457200" algn="just">
              <a:buSzPct val="100000"/>
            </a:pPr>
            <a:endParaRPr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E8941A0-9652-7F2B-64DA-D71C049C77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2800" y="399881"/>
            <a:ext cx="10490200" cy="100982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Variation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4908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Shape:  Skewness</a:t>
            </a: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838200" y="1791980"/>
            <a:ext cx="10515600" cy="8524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latin typeface="Book Antiqua" pitchFamily="18" charset="0"/>
              </a:rPr>
              <a:t>An important measure of the shape of a distribution is called </a:t>
            </a:r>
            <a:r>
              <a:rPr lang="en-US" sz="2400" u="sng" dirty="0">
                <a:latin typeface="Book Antiqua" pitchFamily="18" charset="0"/>
              </a:rPr>
              <a:t>skewness</a:t>
            </a:r>
            <a:r>
              <a:rPr lang="en-US" sz="2400" dirty="0">
                <a:latin typeface="Book Antiqua" pitchFamily="18" charset="0"/>
              </a:rPr>
              <a:t>.</a:t>
            </a:r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838200" y="2426980"/>
            <a:ext cx="10515600" cy="833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latin typeface="Book Antiqua" pitchFamily="18" charset="0"/>
              </a:rPr>
              <a:t>The formula for the skewness of sample data is</a:t>
            </a: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838200" y="4861355"/>
            <a:ext cx="10515600" cy="833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latin typeface="Book Antiqua" pitchFamily="18" charset="0"/>
              </a:rPr>
              <a:t>Skewness can be easily computed using statistical software.</a:t>
            </a:r>
          </a:p>
        </p:txBody>
      </p:sp>
      <p:grpSp>
        <p:nvGrpSpPr>
          <p:cNvPr id="132111" name="Group 15"/>
          <p:cNvGrpSpPr>
            <a:grpSpLocks/>
          </p:cNvGrpSpPr>
          <p:nvPr/>
        </p:nvGrpSpPr>
        <p:grpSpPr bwMode="auto">
          <a:xfrm>
            <a:off x="3163882" y="3138182"/>
            <a:ext cx="6515102" cy="1453146"/>
            <a:chOff x="1272" y="1600"/>
            <a:chExt cx="3216" cy="71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32110" name="Rectangle 14"/>
            <p:cNvSpPr>
              <a:spLocks noChangeArrowheads="1"/>
            </p:cNvSpPr>
            <p:nvPr/>
          </p:nvSpPr>
          <p:spPr bwMode="auto">
            <a:xfrm>
              <a:off x="1272" y="1600"/>
              <a:ext cx="3216" cy="71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32109" name="Object 1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357" y="1630"/>
            <a:ext cx="3074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349360" imgH="469800" progId="Equation.3">
                    <p:embed/>
                  </p:oleObj>
                </mc:Choice>
                <mc:Fallback>
                  <p:oleObj name="Equation" r:id="rId3" imgW="2349360" imgH="469800" progId="Equation.3">
                    <p:embed/>
                    <p:pic>
                      <p:nvPicPr>
                        <p:cNvPr id="132109" name="Object 13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7" y="1630"/>
                          <a:ext cx="3074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autoUpdateAnimBg="0"/>
      <p:bldP spid="132101" grpId="0" autoUpdateAnimBg="0"/>
      <p:bldP spid="13210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A05356F-EA25-6B45-2FA8-740AE56EA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49081"/>
            <a:ext cx="10515600" cy="112679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Shape:  Skewness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F7E75E5-CE34-B9D4-A9E0-55574AE48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306" y="1296731"/>
            <a:ext cx="4292600" cy="560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Symmetric (not skewed)</a:t>
            </a: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A4B9C172-94DA-6728-4BEB-67ACE8226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306" y="1836311"/>
            <a:ext cx="6836756" cy="8524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125000"/>
              <a:buFontTx/>
              <a:buChar char="•"/>
            </a:pPr>
            <a:r>
              <a:rPr lang="en-US" sz="2400" dirty="0">
                <a:latin typeface="Book Antiqua" pitchFamily="18" charset="0"/>
              </a:rPr>
              <a:t>Skewness is zero.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125000"/>
              <a:buFontTx/>
              <a:buChar char="•"/>
            </a:pPr>
            <a:r>
              <a:rPr lang="en-US" sz="2400" dirty="0">
                <a:latin typeface="Book Antiqua" pitchFamily="18" charset="0"/>
              </a:rPr>
              <a:t>Mean and median are equal.</a:t>
            </a:r>
          </a:p>
        </p:txBody>
      </p:sp>
      <p:sp>
        <p:nvSpPr>
          <p:cNvPr id="60" name="Rectangle 4">
            <a:extLst>
              <a:ext uri="{FF2B5EF4-FFF2-40B4-BE49-F238E27FC236}">
                <a16:creationId xmlns:a16="http://schemas.microsoft.com/office/drawing/2014/main" id="{8DA4656C-BBAB-16B5-AF82-D68D205C2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775" y="3197225"/>
            <a:ext cx="5759450" cy="3217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61" name="Group 5">
            <a:extLst>
              <a:ext uri="{FF2B5EF4-FFF2-40B4-BE49-F238E27FC236}">
                <a16:creationId xmlns:a16="http://schemas.microsoft.com/office/drawing/2014/main" id="{4A875B1C-06ED-C059-F5E1-C6D48AA187B3}"/>
              </a:ext>
            </a:extLst>
          </p:cNvPr>
          <p:cNvGrpSpPr>
            <a:grpSpLocks/>
          </p:cNvGrpSpPr>
          <p:nvPr/>
        </p:nvGrpSpPr>
        <p:grpSpPr bwMode="auto">
          <a:xfrm>
            <a:off x="3311525" y="3478213"/>
            <a:ext cx="185738" cy="2317750"/>
            <a:chOff x="1681" y="1895"/>
            <a:chExt cx="117" cy="1460"/>
          </a:xfrm>
        </p:grpSpPr>
        <p:sp>
          <p:nvSpPr>
            <p:cNvPr id="62" name="Line 6">
              <a:extLst>
                <a:ext uri="{FF2B5EF4-FFF2-40B4-BE49-F238E27FC236}">
                  <a16:creationId xmlns:a16="http://schemas.microsoft.com/office/drawing/2014/main" id="{79FEDAD0-942D-08AF-7BE2-BDB5A9BC01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1" y="3355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7">
              <a:extLst>
                <a:ext uri="{FF2B5EF4-FFF2-40B4-BE49-F238E27FC236}">
                  <a16:creationId xmlns:a16="http://schemas.microsoft.com/office/drawing/2014/main" id="{DC27C9B1-F8B9-12E7-EDAC-E2270F11F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1" y="3129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8">
              <a:extLst>
                <a:ext uri="{FF2B5EF4-FFF2-40B4-BE49-F238E27FC236}">
                  <a16:creationId xmlns:a16="http://schemas.microsoft.com/office/drawing/2014/main" id="{9BCB7802-EAAC-D843-306B-6B6059F35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1" y="2882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9">
              <a:extLst>
                <a:ext uri="{FF2B5EF4-FFF2-40B4-BE49-F238E27FC236}">
                  <a16:creationId xmlns:a16="http://schemas.microsoft.com/office/drawing/2014/main" id="{D14C850A-56C4-F905-9943-AA2FC9ABD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1" y="2646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0">
              <a:extLst>
                <a:ext uri="{FF2B5EF4-FFF2-40B4-BE49-F238E27FC236}">
                  <a16:creationId xmlns:a16="http://schemas.microsoft.com/office/drawing/2014/main" id="{4FB5991C-6BAE-73FE-6163-7723B42F2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1" y="2392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11">
              <a:extLst>
                <a:ext uri="{FF2B5EF4-FFF2-40B4-BE49-F238E27FC236}">
                  <a16:creationId xmlns:a16="http://schemas.microsoft.com/office/drawing/2014/main" id="{4867B16B-CD19-3103-FE2D-8B4E7855A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1" y="2142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12">
              <a:extLst>
                <a:ext uri="{FF2B5EF4-FFF2-40B4-BE49-F238E27FC236}">
                  <a16:creationId xmlns:a16="http://schemas.microsoft.com/office/drawing/2014/main" id="{2414B492-60DB-09FA-47A6-3784D2638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1" y="1895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" name="Line 13">
            <a:extLst>
              <a:ext uri="{FF2B5EF4-FFF2-40B4-BE49-F238E27FC236}">
                <a16:creationId xmlns:a16="http://schemas.microsoft.com/office/drawing/2014/main" id="{F40C7E59-8BAA-C8A4-30EC-0CABDF95FD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2013" y="3484563"/>
            <a:ext cx="0" cy="2700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Rectangle 14">
            <a:extLst>
              <a:ext uri="{FF2B5EF4-FFF2-40B4-BE49-F238E27FC236}">
                <a16:creationId xmlns:a16="http://schemas.microsoft.com/office/drawing/2014/main" id="{3B33F29B-C7AA-27B8-5849-B68737657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950" y="5800725"/>
            <a:ext cx="641350" cy="390525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Rectangle 15">
            <a:extLst>
              <a:ext uri="{FF2B5EF4-FFF2-40B4-BE49-F238E27FC236}">
                <a16:creationId xmlns:a16="http://schemas.microsoft.com/office/drawing/2014/main" id="{2E186A14-EC5F-FC5B-6153-256425C8B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0" y="4670425"/>
            <a:ext cx="641350" cy="1525588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Rectangle 16">
            <a:extLst>
              <a:ext uri="{FF2B5EF4-FFF2-40B4-BE49-F238E27FC236}">
                <a16:creationId xmlns:a16="http://schemas.microsoft.com/office/drawing/2014/main" id="{001E984F-4939-49EA-DAEB-4840F245A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950" y="4022725"/>
            <a:ext cx="641350" cy="21717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Rectangle 17">
            <a:extLst>
              <a:ext uri="{FF2B5EF4-FFF2-40B4-BE49-F238E27FC236}">
                <a16:creationId xmlns:a16="http://schemas.microsoft.com/office/drawing/2014/main" id="{FF9147F8-95BE-8061-C82F-15FC1DE1E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300" y="4675188"/>
            <a:ext cx="642938" cy="151765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18">
            <a:extLst>
              <a:ext uri="{FF2B5EF4-FFF2-40B4-BE49-F238E27FC236}">
                <a16:creationId xmlns:a16="http://schemas.microsoft.com/office/drawing/2014/main" id="{CFB62CDB-28FD-5354-BEC2-172278EF3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7650" y="5378450"/>
            <a:ext cx="642938" cy="815975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19">
            <a:extLst>
              <a:ext uri="{FF2B5EF4-FFF2-40B4-BE49-F238E27FC236}">
                <a16:creationId xmlns:a16="http://schemas.microsoft.com/office/drawing/2014/main" id="{3A808167-2FCA-B8E8-364A-162558FAE6B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522413" y="4649788"/>
            <a:ext cx="23431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>
                <a:effectLst/>
                <a:latin typeface="Book Antiqua" pitchFamily="18" charset="0"/>
              </a:rPr>
              <a:t>Relative Frequency</a:t>
            </a:r>
          </a:p>
        </p:txBody>
      </p:sp>
      <p:sp>
        <p:nvSpPr>
          <p:cNvPr id="76" name="Rectangle 20">
            <a:extLst>
              <a:ext uri="{FF2B5EF4-FFF2-40B4-BE49-F238E27FC236}">
                <a16:creationId xmlns:a16="http://schemas.microsoft.com/office/drawing/2014/main" id="{CEF79346-1B71-DC1B-37A4-E3D389AC0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538" y="5362575"/>
            <a:ext cx="623887" cy="83185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78" name="Group 23">
            <a:extLst>
              <a:ext uri="{FF2B5EF4-FFF2-40B4-BE49-F238E27FC236}">
                <a16:creationId xmlns:a16="http://schemas.microsoft.com/office/drawing/2014/main" id="{202797FF-98B5-2DFE-29F4-012A7B95C496}"/>
              </a:ext>
            </a:extLst>
          </p:cNvPr>
          <p:cNvGrpSpPr>
            <a:grpSpLocks/>
          </p:cNvGrpSpPr>
          <p:nvPr/>
        </p:nvGrpSpPr>
        <p:grpSpPr bwMode="auto">
          <a:xfrm>
            <a:off x="2878138" y="3281363"/>
            <a:ext cx="474662" cy="3089275"/>
            <a:chOff x="1435" y="1789"/>
            <a:chExt cx="299" cy="1928"/>
          </a:xfrm>
        </p:grpSpPr>
        <p:sp>
          <p:nvSpPr>
            <p:cNvPr id="79" name="Rectangle 24">
              <a:extLst>
                <a:ext uri="{FF2B5EF4-FFF2-40B4-BE49-F238E27FC236}">
                  <a16:creationId xmlns:a16="http://schemas.microsoft.com/office/drawing/2014/main" id="{5D1F7D31-1F55-0BD4-DE35-A4E11B019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" y="3259"/>
              <a:ext cx="294" cy="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>
                  <a:effectLst/>
                  <a:latin typeface="Book Antiqua" pitchFamily="18" charset="0"/>
                </a:rPr>
                <a:t>.05</a:t>
              </a:r>
            </a:p>
          </p:txBody>
        </p:sp>
        <p:sp>
          <p:nvSpPr>
            <p:cNvPr id="80" name="Rectangle 25">
              <a:extLst>
                <a:ext uri="{FF2B5EF4-FFF2-40B4-BE49-F238E27FC236}">
                  <a16:creationId xmlns:a16="http://schemas.microsoft.com/office/drawing/2014/main" id="{23A3F42F-FCF4-2A5A-1E6C-15EF93926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" y="3033"/>
              <a:ext cx="294" cy="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>
                  <a:effectLst/>
                  <a:latin typeface="Book Antiqua" pitchFamily="18" charset="0"/>
                </a:rPr>
                <a:t>.10</a:t>
              </a:r>
            </a:p>
          </p:txBody>
        </p:sp>
        <p:sp>
          <p:nvSpPr>
            <p:cNvPr id="81" name="Rectangle 26">
              <a:extLst>
                <a:ext uri="{FF2B5EF4-FFF2-40B4-BE49-F238E27FC236}">
                  <a16:creationId xmlns:a16="http://schemas.microsoft.com/office/drawing/2014/main" id="{0155AE23-5CD2-F6FA-C0A9-C8EFD9422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" y="2785"/>
              <a:ext cx="294" cy="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>
                  <a:effectLst/>
                  <a:latin typeface="Book Antiqua" pitchFamily="18" charset="0"/>
                </a:rPr>
                <a:t>.15</a:t>
              </a:r>
            </a:p>
          </p:txBody>
        </p:sp>
        <p:sp>
          <p:nvSpPr>
            <p:cNvPr id="82" name="Rectangle 27">
              <a:extLst>
                <a:ext uri="{FF2B5EF4-FFF2-40B4-BE49-F238E27FC236}">
                  <a16:creationId xmlns:a16="http://schemas.microsoft.com/office/drawing/2014/main" id="{6FC4BF2A-0D9D-DE8D-963A-80D1A2A8B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" y="2539"/>
              <a:ext cx="294" cy="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>
                  <a:effectLst/>
                  <a:latin typeface="Book Antiqua" pitchFamily="18" charset="0"/>
                </a:rPr>
                <a:t>.20</a:t>
              </a:r>
            </a:p>
          </p:txBody>
        </p:sp>
        <p:sp>
          <p:nvSpPr>
            <p:cNvPr id="83" name="Rectangle 28">
              <a:extLst>
                <a:ext uri="{FF2B5EF4-FFF2-40B4-BE49-F238E27FC236}">
                  <a16:creationId xmlns:a16="http://schemas.microsoft.com/office/drawing/2014/main" id="{359BA917-65F3-5D60-8952-1DF17EA37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292"/>
              <a:ext cx="294" cy="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>
                  <a:effectLst/>
                  <a:latin typeface="Book Antiqua" pitchFamily="18" charset="0"/>
                </a:rPr>
                <a:t>.25</a:t>
              </a:r>
            </a:p>
          </p:txBody>
        </p:sp>
        <p:sp>
          <p:nvSpPr>
            <p:cNvPr id="84" name="Rectangle 29">
              <a:extLst>
                <a:ext uri="{FF2B5EF4-FFF2-40B4-BE49-F238E27FC236}">
                  <a16:creationId xmlns:a16="http://schemas.microsoft.com/office/drawing/2014/main" id="{F7863370-492B-0894-6154-954020DB6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036"/>
              <a:ext cx="294" cy="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>
                  <a:effectLst/>
                  <a:latin typeface="Book Antiqua" pitchFamily="18" charset="0"/>
                </a:rPr>
                <a:t>.30</a:t>
              </a:r>
            </a:p>
          </p:txBody>
        </p:sp>
        <p:sp>
          <p:nvSpPr>
            <p:cNvPr id="85" name="Rectangle 30">
              <a:extLst>
                <a:ext uri="{FF2B5EF4-FFF2-40B4-BE49-F238E27FC236}">
                  <a16:creationId xmlns:a16="http://schemas.microsoft.com/office/drawing/2014/main" id="{F4FF8C67-1FDF-8CD1-EC14-3D438C85F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789"/>
              <a:ext cx="294" cy="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>
                  <a:effectLst/>
                  <a:latin typeface="Book Antiqua" pitchFamily="18" charset="0"/>
                </a:rPr>
                <a:t>.35</a:t>
              </a:r>
            </a:p>
          </p:txBody>
        </p:sp>
        <p:sp>
          <p:nvSpPr>
            <p:cNvPr id="86" name="Rectangle 31">
              <a:extLst>
                <a:ext uri="{FF2B5EF4-FFF2-40B4-BE49-F238E27FC236}">
                  <a16:creationId xmlns:a16="http://schemas.microsoft.com/office/drawing/2014/main" id="{8C6A2589-8131-4FE7-CB97-A7BBABD8E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" y="3490"/>
              <a:ext cx="186" cy="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>
                  <a:effectLst/>
                  <a:latin typeface="Book Antiqua" pitchFamily="18" charset="0"/>
                </a:rPr>
                <a:t>0</a:t>
              </a:r>
            </a:p>
          </p:txBody>
        </p:sp>
      </p:grpSp>
      <p:sp>
        <p:nvSpPr>
          <p:cNvPr id="87" name="Rectangle 32">
            <a:extLst>
              <a:ext uri="{FF2B5EF4-FFF2-40B4-BE49-F238E27FC236}">
                <a16:creationId xmlns:a16="http://schemas.microsoft.com/office/drawing/2014/main" id="{BF1E98AF-E78F-6820-79FF-3CA8B05B7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0588" y="5797550"/>
            <a:ext cx="641350" cy="3937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Text Box 34">
            <a:extLst>
              <a:ext uri="{FF2B5EF4-FFF2-40B4-BE49-F238E27FC236}">
                <a16:creationId xmlns:a16="http://schemas.microsoft.com/office/drawing/2014/main" id="{78C1230A-F313-9801-45ED-2AD9D126F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538" y="3055938"/>
            <a:ext cx="2149475" cy="469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Skewness = 0 </a:t>
            </a:r>
          </a:p>
        </p:txBody>
      </p:sp>
      <p:sp>
        <p:nvSpPr>
          <p:cNvPr id="89" name="Line 22">
            <a:extLst>
              <a:ext uri="{FF2B5EF4-FFF2-40B4-BE49-F238E27FC236}">
                <a16:creationId xmlns:a16="http://schemas.microsoft.com/office/drawing/2014/main" id="{3C73A663-2A3E-7B3F-CD10-E94513CFB3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3113" y="6188075"/>
            <a:ext cx="455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6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5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0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5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utoUpdateAnimBg="0"/>
      <p:bldP spid="60" grpId="0" animBg="1" autoUpdateAnimBg="0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utoUpdateAnimBg="0"/>
      <p:bldP spid="76" grpId="0" animBg="1" autoUpdateAnimBg="0"/>
      <p:bldP spid="87" grpId="0" animBg="1"/>
      <p:bldP spid="88" grpId="0" animBg="1" autoUpdateAnimBg="0"/>
      <p:bldP spid="8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A05356F-EA25-6B45-2FA8-740AE56EA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49081"/>
            <a:ext cx="10515600" cy="112679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Shape:  Skewness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F7E75E5-CE34-B9D4-A9E0-55574AE48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306" y="1296731"/>
            <a:ext cx="4292600" cy="560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Moderately Skewed Left</a:t>
            </a: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A4B9C172-94DA-6728-4BEB-67ACE8226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306" y="1836311"/>
            <a:ext cx="7505094" cy="8524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125000"/>
              <a:buFontTx/>
              <a:buChar char="•"/>
            </a:pPr>
            <a:r>
              <a:rPr lang="en-US" sz="2400" dirty="0">
                <a:latin typeface="Book Antiqua" pitchFamily="18" charset="0"/>
              </a:rPr>
              <a:t>Skewness is negative.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125000"/>
              <a:buFontTx/>
              <a:buChar char="•"/>
            </a:pPr>
            <a:r>
              <a:rPr lang="en-US" sz="2400" dirty="0">
                <a:latin typeface="Book Antiqua" pitchFamily="18" charset="0"/>
              </a:rPr>
              <a:t>Mean will usually be less than the median.</a:t>
            </a:r>
          </a:p>
        </p:txBody>
      </p:sp>
      <p:sp>
        <p:nvSpPr>
          <p:cNvPr id="60" name="Rectangle 4">
            <a:extLst>
              <a:ext uri="{FF2B5EF4-FFF2-40B4-BE49-F238E27FC236}">
                <a16:creationId xmlns:a16="http://schemas.microsoft.com/office/drawing/2014/main" id="{8DA4656C-BBAB-16B5-AF82-D68D205C2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775" y="3197225"/>
            <a:ext cx="5759450" cy="3217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61" name="Group 5">
            <a:extLst>
              <a:ext uri="{FF2B5EF4-FFF2-40B4-BE49-F238E27FC236}">
                <a16:creationId xmlns:a16="http://schemas.microsoft.com/office/drawing/2014/main" id="{4A875B1C-06ED-C059-F5E1-C6D48AA187B3}"/>
              </a:ext>
            </a:extLst>
          </p:cNvPr>
          <p:cNvGrpSpPr>
            <a:grpSpLocks/>
          </p:cNvGrpSpPr>
          <p:nvPr/>
        </p:nvGrpSpPr>
        <p:grpSpPr bwMode="auto">
          <a:xfrm>
            <a:off x="3311525" y="3478213"/>
            <a:ext cx="185738" cy="2317750"/>
            <a:chOff x="1681" y="1895"/>
            <a:chExt cx="117" cy="1460"/>
          </a:xfrm>
        </p:grpSpPr>
        <p:sp>
          <p:nvSpPr>
            <p:cNvPr id="62" name="Line 6">
              <a:extLst>
                <a:ext uri="{FF2B5EF4-FFF2-40B4-BE49-F238E27FC236}">
                  <a16:creationId xmlns:a16="http://schemas.microsoft.com/office/drawing/2014/main" id="{79FEDAD0-942D-08AF-7BE2-BDB5A9BC01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1" y="3355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7">
              <a:extLst>
                <a:ext uri="{FF2B5EF4-FFF2-40B4-BE49-F238E27FC236}">
                  <a16:creationId xmlns:a16="http://schemas.microsoft.com/office/drawing/2014/main" id="{DC27C9B1-F8B9-12E7-EDAC-E2270F11F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1" y="3129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8">
              <a:extLst>
                <a:ext uri="{FF2B5EF4-FFF2-40B4-BE49-F238E27FC236}">
                  <a16:creationId xmlns:a16="http://schemas.microsoft.com/office/drawing/2014/main" id="{9BCB7802-EAAC-D843-306B-6B6059F35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1" y="2882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9">
              <a:extLst>
                <a:ext uri="{FF2B5EF4-FFF2-40B4-BE49-F238E27FC236}">
                  <a16:creationId xmlns:a16="http://schemas.microsoft.com/office/drawing/2014/main" id="{D14C850A-56C4-F905-9943-AA2FC9ABD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1" y="2646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0">
              <a:extLst>
                <a:ext uri="{FF2B5EF4-FFF2-40B4-BE49-F238E27FC236}">
                  <a16:creationId xmlns:a16="http://schemas.microsoft.com/office/drawing/2014/main" id="{4FB5991C-6BAE-73FE-6163-7723B42F2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1" y="2392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11">
              <a:extLst>
                <a:ext uri="{FF2B5EF4-FFF2-40B4-BE49-F238E27FC236}">
                  <a16:creationId xmlns:a16="http://schemas.microsoft.com/office/drawing/2014/main" id="{4867B16B-CD19-3103-FE2D-8B4E7855A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1" y="2142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12">
              <a:extLst>
                <a:ext uri="{FF2B5EF4-FFF2-40B4-BE49-F238E27FC236}">
                  <a16:creationId xmlns:a16="http://schemas.microsoft.com/office/drawing/2014/main" id="{2414B492-60DB-09FA-47A6-3784D2638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1" y="1895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" name="Line 13">
            <a:extLst>
              <a:ext uri="{FF2B5EF4-FFF2-40B4-BE49-F238E27FC236}">
                <a16:creationId xmlns:a16="http://schemas.microsoft.com/office/drawing/2014/main" id="{F40C7E59-8BAA-C8A4-30EC-0CABDF95FD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2013" y="3484563"/>
            <a:ext cx="0" cy="2700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19">
            <a:extLst>
              <a:ext uri="{FF2B5EF4-FFF2-40B4-BE49-F238E27FC236}">
                <a16:creationId xmlns:a16="http://schemas.microsoft.com/office/drawing/2014/main" id="{3A808167-2FCA-B8E8-364A-162558FAE6B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522413" y="4649788"/>
            <a:ext cx="23431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>
                <a:effectLst/>
                <a:latin typeface="Book Antiqua" pitchFamily="18" charset="0"/>
              </a:rPr>
              <a:t>Relative Frequency</a:t>
            </a:r>
          </a:p>
        </p:txBody>
      </p:sp>
      <p:grpSp>
        <p:nvGrpSpPr>
          <p:cNvPr id="78" name="Group 23">
            <a:extLst>
              <a:ext uri="{FF2B5EF4-FFF2-40B4-BE49-F238E27FC236}">
                <a16:creationId xmlns:a16="http://schemas.microsoft.com/office/drawing/2014/main" id="{202797FF-98B5-2DFE-29F4-012A7B95C496}"/>
              </a:ext>
            </a:extLst>
          </p:cNvPr>
          <p:cNvGrpSpPr>
            <a:grpSpLocks/>
          </p:cNvGrpSpPr>
          <p:nvPr/>
        </p:nvGrpSpPr>
        <p:grpSpPr bwMode="auto">
          <a:xfrm>
            <a:off x="2878138" y="3281363"/>
            <a:ext cx="474662" cy="3089275"/>
            <a:chOff x="1435" y="1789"/>
            <a:chExt cx="299" cy="1928"/>
          </a:xfrm>
        </p:grpSpPr>
        <p:sp>
          <p:nvSpPr>
            <p:cNvPr id="79" name="Rectangle 24">
              <a:extLst>
                <a:ext uri="{FF2B5EF4-FFF2-40B4-BE49-F238E27FC236}">
                  <a16:creationId xmlns:a16="http://schemas.microsoft.com/office/drawing/2014/main" id="{5D1F7D31-1F55-0BD4-DE35-A4E11B019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" y="3259"/>
              <a:ext cx="294" cy="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>
                  <a:effectLst/>
                  <a:latin typeface="Book Antiqua" pitchFamily="18" charset="0"/>
                </a:rPr>
                <a:t>.05</a:t>
              </a:r>
            </a:p>
          </p:txBody>
        </p:sp>
        <p:sp>
          <p:nvSpPr>
            <p:cNvPr id="80" name="Rectangle 25">
              <a:extLst>
                <a:ext uri="{FF2B5EF4-FFF2-40B4-BE49-F238E27FC236}">
                  <a16:creationId xmlns:a16="http://schemas.microsoft.com/office/drawing/2014/main" id="{23A3F42F-FCF4-2A5A-1E6C-15EF93926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" y="3033"/>
              <a:ext cx="294" cy="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>
                  <a:effectLst/>
                  <a:latin typeface="Book Antiqua" pitchFamily="18" charset="0"/>
                </a:rPr>
                <a:t>.10</a:t>
              </a:r>
            </a:p>
          </p:txBody>
        </p:sp>
        <p:sp>
          <p:nvSpPr>
            <p:cNvPr id="81" name="Rectangle 26">
              <a:extLst>
                <a:ext uri="{FF2B5EF4-FFF2-40B4-BE49-F238E27FC236}">
                  <a16:creationId xmlns:a16="http://schemas.microsoft.com/office/drawing/2014/main" id="{0155AE23-5CD2-F6FA-C0A9-C8EFD9422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" y="2785"/>
              <a:ext cx="294" cy="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>
                  <a:effectLst/>
                  <a:latin typeface="Book Antiqua" pitchFamily="18" charset="0"/>
                </a:rPr>
                <a:t>.15</a:t>
              </a:r>
            </a:p>
          </p:txBody>
        </p:sp>
        <p:sp>
          <p:nvSpPr>
            <p:cNvPr id="82" name="Rectangle 27">
              <a:extLst>
                <a:ext uri="{FF2B5EF4-FFF2-40B4-BE49-F238E27FC236}">
                  <a16:creationId xmlns:a16="http://schemas.microsoft.com/office/drawing/2014/main" id="{6FC4BF2A-0D9D-DE8D-963A-80D1A2A8B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" y="2539"/>
              <a:ext cx="294" cy="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>
                  <a:effectLst/>
                  <a:latin typeface="Book Antiqua" pitchFamily="18" charset="0"/>
                </a:rPr>
                <a:t>.20</a:t>
              </a:r>
            </a:p>
          </p:txBody>
        </p:sp>
        <p:sp>
          <p:nvSpPr>
            <p:cNvPr id="83" name="Rectangle 28">
              <a:extLst>
                <a:ext uri="{FF2B5EF4-FFF2-40B4-BE49-F238E27FC236}">
                  <a16:creationId xmlns:a16="http://schemas.microsoft.com/office/drawing/2014/main" id="{359BA917-65F3-5D60-8952-1DF17EA37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292"/>
              <a:ext cx="294" cy="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>
                  <a:effectLst/>
                  <a:latin typeface="Book Antiqua" pitchFamily="18" charset="0"/>
                </a:rPr>
                <a:t>.25</a:t>
              </a:r>
            </a:p>
          </p:txBody>
        </p:sp>
        <p:sp>
          <p:nvSpPr>
            <p:cNvPr id="84" name="Rectangle 29">
              <a:extLst>
                <a:ext uri="{FF2B5EF4-FFF2-40B4-BE49-F238E27FC236}">
                  <a16:creationId xmlns:a16="http://schemas.microsoft.com/office/drawing/2014/main" id="{F7863370-492B-0894-6154-954020DB6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036"/>
              <a:ext cx="294" cy="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>
                  <a:effectLst/>
                  <a:latin typeface="Book Antiqua" pitchFamily="18" charset="0"/>
                </a:rPr>
                <a:t>.30</a:t>
              </a:r>
            </a:p>
          </p:txBody>
        </p:sp>
        <p:sp>
          <p:nvSpPr>
            <p:cNvPr id="85" name="Rectangle 30">
              <a:extLst>
                <a:ext uri="{FF2B5EF4-FFF2-40B4-BE49-F238E27FC236}">
                  <a16:creationId xmlns:a16="http://schemas.microsoft.com/office/drawing/2014/main" id="{F4FF8C67-1FDF-8CD1-EC14-3D438C85F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789"/>
              <a:ext cx="294" cy="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>
                  <a:effectLst/>
                  <a:latin typeface="Book Antiqua" pitchFamily="18" charset="0"/>
                </a:rPr>
                <a:t>.35</a:t>
              </a:r>
            </a:p>
          </p:txBody>
        </p:sp>
        <p:sp>
          <p:nvSpPr>
            <p:cNvPr id="86" name="Rectangle 31">
              <a:extLst>
                <a:ext uri="{FF2B5EF4-FFF2-40B4-BE49-F238E27FC236}">
                  <a16:creationId xmlns:a16="http://schemas.microsoft.com/office/drawing/2014/main" id="{8C6A2589-8131-4FE7-CB97-A7BBABD8E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" y="3490"/>
              <a:ext cx="186" cy="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>
                  <a:effectLst/>
                  <a:latin typeface="Book Antiqua" pitchFamily="18" charset="0"/>
                </a:rPr>
                <a:t>0</a:t>
              </a:r>
            </a:p>
          </p:txBody>
        </p:sp>
      </p:grpSp>
      <p:sp>
        <p:nvSpPr>
          <p:cNvPr id="89" name="Line 22">
            <a:extLst>
              <a:ext uri="{FF2B5EF4-FFF2-40B4-BE49-F238E27FC236}">
                <a16:creationId xmlns:a16="http://schemas.microsoft.com/office/drawing/2014/main" id="{3C73A663-2A3E-7B3F-CD10-E94513CFB3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3113" y="6188075"/>
            <a:ext cx="455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 Box 33">
            <a:extLst>
              <a:ext uri="{FF2B5EF4-FFF2-40B4-BE49-F238E27FC236}">
                <a16:creationId xmlns:a16="http://schemas.microsoft.com/office/drawing/2014/main" id="{E533FAAA-6A59-6946-39D2-7459AC7C0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588" y="2925763"/>
            <a:ext cx="2925762" cy="469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Skewness  = 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-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.31  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645D52-9D62-F47B-8E30-AF494E33E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650" y="5953125"/>
            <a:ext cx="641350" cy="233363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8E71F73C-0E77-42F4-B528-18EB1E354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5140325"/>
            <a:ext cx="641350" cy="1046163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241D4F6-8492-E51B-1EAD-54520675D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650" y="4738688"/>
            <a:ext cx="641350" cy="14478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C56D2798-2286-B303-A25B-04A8136F6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000" y="4160838"/>
            <a:ext cx="642938" cy="202565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866AA902-42D6-B27D-0C61-FE7C255BC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350" y="4800600"/>
            <a:ext cx="642938" cy="1387475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8EC5EB2D-7E5E-8B91-DFC9-AE0E00C2D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9238" y="5570538"/>
            <a:ext cx="633412" cy="61595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1" name="Rectangle 32">
            <a:extLst>
              <a:ext uri="{FF2B5EF4-FFF2-40B4-BE49-F238E27FC236}">
                <a16:creationId xmlns:a16="http://schemas.microsoft.com/office/drawing/2014/main" id="{346CA69B-A849-CE7C-B584-22B7BE188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3288" y="5295900"/>
            <a:ext cx="641350" cy="8890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0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5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0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5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500"/>
                            </p:stCondLst>
                            <p:childTnLst>
                              <p:par>
                                <p:cTn id="62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utoUpdateAnimBg="0"/>
      <p:bldP spid="60" grpId="0" animBg="1" autoUpdateAnimBg="0"/>
      <p:bldP spid="69" grpId="0" animBg="1"/>
      <p:bldP spid="75" grpId="0" autoUpdateAnimBg="0"/>
      <p:bldP spid="89" grpId="0" animBg="1"/>
      <p:bldP spid="2" grpId="0" animBg="1" autoUpdateAnimBg="0"/>
      <p:bldP spid="3" grpId="0" animBg="1"/>
      <p:bldP spid="4" grpId="0" animBg="1"/>
      <p:bldP spid="6" grpId="0" animBg="1"/>
      <p:bldP spid="8" grpId="0" animBg="1"/>
      <p:bldP spid="9" grpId="0" animBg="1"/>
      <p:bldP spid="10" grpId="0" animBg="1" autoUpdateAnimBg="0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A05356F-EA25-6B45-2FA8-740AE56EA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49081"/>
            <a:ext cx="10515600" cy="112679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Shape:  Skewness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F7E75E5-CE34-B9D4-A9E0-55574AE48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306" y="1296731"/>
            <a:ext cx="4292600" cy="560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Moderately Skewed Right</a:t>
            </a: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A4B9C172-94DA-6728-4BEB-67ACE8226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306" y="1836311"/>
            <a:ext cx="7378094" cy="8524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125000"/>
              <a:buFontTx/>
              <a:buChar char="•"/>
            </a:pPr>
            <a:r>
              <a:rPr lang="en-US" sz="2400" dirty="0">
                <a:latin typeface="Book Antiqua" pitchFamily="18" charset="0"/>
              </a:rPr>
              <a:t>Skewness is positive.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125000"/>
              <a:buFontTx/>
              <a:buChar char="•"/>
            </a:pPr>
            <a:r>
              <a:rPr lang="en-US" sz="2400" dirty="0">
                <a:latin typeface="Book Antiqua" pitchFamily="18" charset="0"/>
              </a:rPr>
              <a:t>Mean will usually be more than the median.</a:t>
            </a:r>
          </a:p>
        </p:txBody>
      </p:sp>
      <p:sp>
        <p:nvSpPr>
          <p:cNvPr id="60" name="Rectangle 4">
            <a:extLst>
              <a:ext uri="{FF2B5EF4-FFF2-40B4-BE49-F238E27FC236}">
                <a16:creationId xmlns:a16="http://schemas.microsoft.com/office/drawing/2014/main" id="{8DA4656C-BBAB-16B5-AF82-D68D205C2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775" y="3197225"/>
            <a:ext cx="5759450" cy="3217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61" name="Group 5">
            <a:extLst>
              <a:ext uri="{FF2B5EF4-FFF2-40B4-BE49-F238E27FC236}">
                <a16:creationId xmlns:a16="http://schemas.microsoft.com/office/drawing/2014/main" id="{4A875B1C-06ED-C059-F5E1-C6D48AA187B3}"/>
              </a:ext>
            </a:extLst>
          </p:cNvPr>
          <p:cNvGrpSpPr>
            <a:grpSpLocks/>
          </p:cNvGrpSpPr>
          <p:nvPr/>
        </p:nvGrpSpPr>
        <p:grpSpPr bwMode="auto">
          <a:xfrm>
            <a:off x="3311525" y="3478213"/>
            <a:ext cx="185738" cy="2317750"/>
            <a:chOff x="1681" y="1895"/>
            <a:chExt cx="117" cy="1460"/>
          </a:xfrm>
        </p:grpSpPr>
        <p:sp>
          <p:nvSpPr>
            <p:cNvPr id="62" name="Line 6">
              <a:extLst>
                <a:ext uri="{FF2B5EF4-FFF2-40B4-BE49-F238E27FC236}">
                  <a16:creationId xmlns:a16="http://schemas.microsoft.com/office/drawing/2014/main" id="{79FEDAD0-942D-08AF-7BE2-BDB5A9BC01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1" y="3355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7">
              <a:extLst>
                <a:ext uri="{FF2B5EF4-FFF2-40B4-BE49-F238E27FC236}">
                  <a16:creationId xmlns:a16="http://schemas.microsoft.com/office/drawing/2014/main" id="{DC27C9B1-F8B9-12E7-EDAC-E2270F11F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1" y="3129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8">
              <a:extLst>
                <a:ext uri="{FF2B5EF4-FFF2-40B4-BE49-F238E27FC236}">
                  <a16:creationId xmlns:a16="http://schemas.microsoft.com/office/drawing/2014/main" id="{9BCB7802-EAAC-D843-306B-6B6059F35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1" y="2882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9">
              <a:extLst>
                <a:ext uri="{FF2B5EF4-FFF2-40B4-BE49-F238E27FC236}">
                  <a16:creationId xmlns:a16="http://schemas.microsoft.com/office/drawing/2014/main" id="{D14C850A-56C4-F905-9943-AA2FC9ABD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1" y="2646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0">
              <a:extLst>
                <a:ext uri="{FF2B5EF4-FFF2-40B4-BE49-F238E27FC236}">
                  <a16:creationId xmlns:a16="http://schemas.microsoft.com/office/drawing/2014/main" id="{4FB5991C-6BAE-73FE-6163-7723B42F2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1" y="2392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11">
              <a:extLst>
                <a:ext uri="{FF2B5EF4-FFF2-40B4-BE49-F238E27FC236}">
                  <a16:creationId xmlns:a16="http://schemas.microsoft.com/office/drawing/2014/main" id="{4867B16B-CD19-3103-FE2D-8B4E7855A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1" y="2142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12">
              <a:extLst>
                <a:ext uri="{FF2B5EF4-FFF2-40B4-BE49-F238E27FC236}">
                  <a16:creationId xmlns:a16="http://schemas.microsoft.com/office/drawing/2014/main" id="{2414B492-60DB-09FA-47A6-3784D2638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1" y="1895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" name="Line 13">
            <a:extLst>
              <a:ext uri="{FF2B5EF4-FFF2-40B4-BE49-F238E27FC236}">
                <a16:creationId xmlns:a16="http://schemas.microsoft.com/office/drawing/2014/main" id="{F40C7E59-8BAA-C8A4-30EC-0CABDF95FD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2013" y="3484563"/>
            <a:ext cx="0" cy="2700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19">
            <a:extLst>
              <a:ext uri="{FF2B5EF4-FFF2-40B4-BE49-F238E27FC236}">
                <a16:creationId xmlns:a16="http://schemas.microsoft.com/office/drawing/2014/main" id="{3A808167-2FCA-B8E8-364A-162558FAE6B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522413" y="4649788"/>
            <a:ext cx="23431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>
                <a:effectLst/>
                <a:latin typeface="Book Antiqua" pitchFamily="18" charset="0"/>
              </a:rPr>
              <a:t>Relative Frequency</a:t>
            </a:r>
          </a:p>
        </p:txBody>
      </p:sp>
      <p:grpSp>
        <p:nvGrpSpPr>
          <p:cNvPr id="78" name="Group 23">
            <a:extLst>
              <a:ext uri="{FF2B5EF4-FFF2-40B4-BE49-F238E27FC236}">
                <a16:creationId xmlns:a16="http://schemas.microsoft.com/office/drawing/2014/main" id="{202797FF-98B5-2DFE-29F4-012A7B95C496}"/>
              </a:ext>
            </a:extLst>
          </p:cNvPr>
          <p:cNvGrpSpPr>
            <a:grpSpLocks/>
          </p:cNvGrpSpPr>
          <p:nvPr/>
        </p:nvGrpSpPr>
        <p:grpSpPr bwMode="auto">
          <a:xfrm>
            <a:off x="2878138" y="3281363"/>
            <a:ext cx="474662" cy="3089275"/>
            <a:chOff x="1435" y="1789"/>
            <a:chExt cx="299" cy="1928"/>
          </a:xfrm>
        </p:grpSpPr>
        <p:sp>
          <p:nvSpPr>
            <p:cNvPr id="79" name="Rectangle 24">
              <a:extLst>
                <a:ext uri="{FF2B5EF4-FFF2-40B4-BE49-F238E27FC236}">
                  <a16:creationId xmlns:a16="http://schemas.microsoft.com/office/drawing/2014/main" id="{5D1F7D31-1F55-0BD4-DE35-A4E11B019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" y="3259"/>
              <a:ext cx="294" cy="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>
                  <a:effectLst/>
                  <a:latin typeface="Book Antiqua" pitchFamily="18" charset="0"/>
                </a:rPr>
                <a:t>.05</a:t>
              </a:r>
            </a:p>
          </p:txBody>
        </p:sp>
        <p:sp>
          <p:nvSpPr>
            <p:cNvPr id="80" name="Rectangle 25">
              <a:extLst>
                <a:ext uri="{FF2B5EF4-FFF2-40B4-BE49-F238E27FC236}">
                  <a16:creationId xmlns:a16="http://schemas.microsoft.com/office/drawing/2014/main" id="{23A3F42F-FCF4-2A5A-1E6C-15EF93926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" y="3033"/>
              <a:ext cx="294" cy="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>
                  <a:effectLst/>
                  <a:latin typeface="Book Antiqua" pitchFamily="18" charset="0"/>
                </a:rPr>
                <a:t>.10</a:t>
              </a:r>
            </a:p>
          </p:txBody>
        </p:sp>
        <p:sp>
          <p:nvSpPr>
            <p:cNvPr id="81" name="Rectangle 26">
              <a:extLst>
                <a:ext uri="{FF2B5EF4-FFF2-40B4-BE49-F238E27FC236}">
                  <a16:creationId xmlns:a16="http://schemas.microsoft.com/office/drawing/2014/main" id="{0155AE23-5CD2-F6FA-C0A9-C8EFD9422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" y="2785"/>
              <a:ext cx="294" cy="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>
                  <a:effectLst/>
                  <a:latin typeface="Book Antiqua" pitchFamily="18" charset="0"/>
                </a:rPr>
                <a:t>.15</a:t>
              </a:r>
            </a:p>
          </p:txBody>
        </p:sp>
        <p:sp>
          <p:nvSpPr>
            <p:cNvPr id="82" name="Rectangle 27">
              <a:extLst>
                <a:ext uri="{FF2B5EF4-FFF2-40B4-BE49-F238E27FC236}">
                  <a16:creationId xmlns:a16="http://schemas.microsoft.com/office/drawing/2014/main" id="{6FC4BF2A-0D9D-DE8D-963A-80D1A2A8B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" y="2539"/>
              <a:ext cx="294" cy="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>
                  <a:effectLst/>
                  <a:latin typeface="Book Antiqua" pitchFamily="18" charset="0"/>
                </a:rPr>
                <a:t>.20</a:t>
              </a:r>
            </a:p>
          </p:txBody>
        </p:sp>
        <p:sp>
          <p:nvSpPr>
            <p:cNvPr id="83" name="Rectangle 28">
              <a:extLst>
                <a:ext uri="{FF2B5EF4-FFF2-40B4-BE49-F238E27FC236}">
                  <a16:creationId xmlns:a16="http://schemas.microsoft.com/office/drawing/2014/main" id="{359BA917-65F3-5D60-8952-1DF17EA37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292"/>
              <a:ext cx="294" cy="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>
                  <a:effectLst/>
                  <a:latin typeface="Book Antiqua" pitchFamily="18" charset="0"/>
                </a:rPr>
                <a:t>.25</a:t>
              </a:r>
            </a:p>
          </p:txBody>
        </p:sp>
        <p:sp>
          <p:nvSpPr>
            <p:cNvPr id="84" name="Rectangle 29">
              <a:extLst>
                <a:ext uri="{FF2B5EF4-FFF2-40B4-BE49-F238E27FC236}">
                  <a16:creationId xmlns:a16="http://schemas.microsoft.com/office/drawing/2014/main" id="{F7863370-492B-0894-6154-954020DB6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036"/>
              <a:ext cx="294" cy="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>
                  <a:effectLst/>
                  <a:latin typeface="Book Antiqua" pitchFamily="18" charset="0"/>
                </a:rPr>
                <a:t>.30</a:t>
              </a:r>
            </a:p>
          </p:txBody>
        </p:sp>
        <p:sp>
          <p:nvSpPr>
            <p:cNvPr id="85" name="Rectangle 30">
              <a:extLst>
                <a:ext uri="{FF2B5EF4-FFF2-40B4-BE49-F238E27FC236}">
                  <a16:creationId xmlns:a16="http://schemas.microsoft.com/office/drawing/2014/main" id="{F4FF8C67-1FDF-8CD1-EC14-3D438C85F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789"/>
              <a:ext cx="294" cy="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>
                  <a:effectLst/>
                  <a:latin typeface="Book Antiqua" pitchFamily="18" charset="0"/>
                </a:rPr>
                <a:t>.35</a:t>
              </a:r>
            </a:p>
          </p:txBody>
        </p:sp>
        <p:sp>
          <p:nvSpPr>
            <p:cNvPr id="86" name="Rectangle 31">
              <a:extLst>
                <a:ext uri="{FF2B5EF4-FFF2-40B4-BE49-F238E27FC236}">
                  <a16:creationId xmlns:a16="http://schemas.microsoft.com/office/drawing/2014/main" id="{8C6A2589-8131-4FE7-CB97-A7BBABD8E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" y="3490"/>
              <a:ext cx="186" cy="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>
                  <a:effectLst/>
                  <a:latin typeface="Book Antiqua" pitchFamily="18" charset="0"/>
                </a:rPr>
                <a:t>0</a:t>
              </a:r>
            </a:p>
          </p:txBody>
        </p:sp>
      </p:grpSp>
      <p:sp>
        <p:nvSpPr>
          <p:cNvPr id="89" name="Line 22">
            <a:extLst>
              <a:ext uri="{FF2B5EF4-FFF2-40B4-BE49-F238E27FC236}">
                <a16:creationId xmlns:a16="http://schemas.microsoft.com/office/drawing/2014/main" id="{3C73A663-2A3E-7B3F-CD10-E94513CFB3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3113" y="6188075"/>
            <a:ext cx="455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 Box 33">
            <a:extLst>
              <a:ext uri="{FF2B5EF4-FFF2-40B4-BE49-F238E27FC236}">
                <a16:creationId xmlns:a16="http://schemas.microsoft.com/office/drawing/2014/main" id="{E533FAAA-6A59-6946-39D2-7459AC7C0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588" y="2925763"/>
            <a:ext cx="277191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Skewness  =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.31  </a:t>
            </a:r>
          </a:p>
        </p:txBody>
      </p:sp>
      <p:sp>
        <p:nvSpPr>
          <p:cNvPr id="12" name="Rectangle 26">
            <a:extLst>
              <a:ext uri="{FF2B5EF4-FFF2-40B4-BE49-F238E27FC236}">
                <a16:creationId xmlns:a16="http://schemas.microsoft.com/office/drawing/2014/main" id="{C7F55958-C5B7-0793-0A4F-6EF6E621EDA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245350" y="5949950"/>
            <a:ext cx="641350" cy="236538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7">
            <a:extLst>
              <a:ext uri="{FF2B5EF4-FFF2-40B4-BE49-F238E27FC236}">
                <a16:creationId xmlns:a16="http://schemas.microsoft.com/office/drawing/2014/main" id="{2DD16792-A5BC-541A-A438-07A04F72E82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976938" y="5124450"/>
            <a:ext cx="641350" cy="1062038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28">
            <a:extLst>
              <a:ext uri="{FF2B5EF4-FFF2-40B4-BE49-F238E27FC236}">
                <a16:creationId xmlns:a16="http://schemas.microsoft.com/office/drawing/2014/main" id="{6882CA8E-263B-E399-50E2-92AD61DE5D1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35588" y="4741863"/>
            <a:ext cx="641350" cy="1446212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29">
            <a:extLst>
              <a:ext uri="{FF2B5EF4-FFF2-40B4-BE49-F238E27FC236}">
                <a16:creationId xmlns:a16="http://schemas.microsoft.com/office/drawing/2014/main" id="{EE0E1FE6-9A61-9FED-C089-C82243D486B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692650" y="4165600"/>
            <a:ext cx="642938" cy="2022475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30">
            <a:extLst>
              <a:ext uri="{FF2B5EF4-FFF2-40B4-BE49-F238E27FC236}">
                <a16:creationId xmlns:a16="http://schemas.microsoft.com/office/drawing/2014/main" id="{580A18FC-44D2-117B-6B60-E9AA091ECFC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51300" y="4835525"/>
            <a:ext cx="642938" cy="135255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31">
            <a:extLst>
              <a:ext uri="{FF2B5EF4-FFF2-40B4-BE49-F238E27FC236}">
                <a16:creationId xmlns:a16="http://schemas.microsoft.com/office/drawing/2014/main" id="{F6B9A820-7F8F-9317-36FF-2AD553968C3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621463" y="5586413"/>
            <a:ext cx="633412" cy="601662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" name="Rectangle 32">
            <a:extLst>
              <a:ext uri="{FF2B5EF4-FFF2-40B4-BE49-F238E27FC236}">
                <a16:creationId xmlns:a16="http://schemas.microsoft.com/office/drawing/2014/main" id="{4C869F3D-AEDF-8EDA-D28E-089CA3CDC44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409950" y="5289550"/>
            <a:ext cx="641350" cy="898525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4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5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0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5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500"/>
                            </p:stCondLst>
                            <p:childTnLst>
                              <p:par>
                                <p:cTn id="62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utoUpdateAnimBg="0"/>
      <p:bldP spid="60" grpId="0" animBg="1" autoUpdateAnimBg="0"/>
      <p:bldP spid="69" grpId="0" animBg="1"/>
      <p:bldP spid="75" grpId="0" autoUpdateAnimBg="0"/>
      <p:bldP spid="89" grpId="0" animBg="1"/>
      <p:bldP spid="2" grpId="0" animBg="1" autoUpdateAnimBg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 autoUpdateAnimBg="0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A05356F-EA25-6B45-2FA8-740AE56EA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49081"/>
            <a:ext cx="10515600" cy="112679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Shape:  Skewness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F7E75E5-CE34-B9D4-A9E0-55574AE48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306" y="1296731"/>
            <a:ext cx="4292600" cy="560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Highly Skewed Right</a:t>
            </a: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A4B9C172-94DA-6728-4BEB-67ACE8226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306" y="1836311"/>
            <a:ext cx="7378094" cy="8524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125000"/>
              <a:buFontTx/>
              <a:buChar char="•"/>
            </a:pPr>
            <a:r>
              <a:rPr lang="en-US" sz="2400" dirty="0">
                <a:latin typeface="Book Antiqua" pitchFamily="18" charset="0"/>
              </a:rPr>
              <a:t>Skewness is positive (often above 1.0).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125000"/>
              <a:buFontTx/>
              <a:buChar char="•"/>
            </a:pPr>
            <a:r>
              <a:rPr lang="en-US" sz="2400" dirty="0">
                <a:latin typeface="Book Antiqua" pitchFamily="18" charset="0"/>
              </a:rPr>
              <a:t>Mean will usually be more than the median.</a:t>
            </a:r>
          </a:p>
        </p:txBody>
      </p:sp>
      <p:sp>
        <p:nvSpPr>
          <p:cNvPr id="60" name="Rectangle 4">
            <a:extLst>
              <a:ext uri="{FF2B5EF4-FFF2-40B4-BE49-F238E27FC236}">
                <a16:creationId xmlns:a16="http://schemas.microsoft.com/office/drawing/2014/main" id="{8DA4656C-BBAB-16B5-AF82-D68D205C2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774" y="3197225"/>
            <a:ext cx="7553325" cy="3217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61" name="Group 5">
            <a:extLst>
              <a:ext uri="{FF2B5EF4-FFF2-40B4-BE49-F238E27FC236}">
                <a16:creationId xmlns:a16="http://schemas.microsoft.com/office/drawing/2014/main" id="{4A875B1C-06ED-C059-F5E1-C6D48AA187B3}"/>
              </a:ext>
            </a:extLst>
          </p:cNvPr>
          <p:cNvGrpSpPr>
            <a:grpSpLocks/>
          </p:cNvGrpSpPr>
          <p:nvPr/>
        </p:nvGrpSpPr>
        <p:grpSpPr bwMode="auto">
          <a:xfrm>
            <a:off x="3311525" y="3478213"/>
            <a:ext cx="185738" cy="2317750"/>
            <a:chOff x="1681" y="1895"/>
            <a:chExt cx="117" cy="1460"/>
          </a:xfrm>
        </p:grpSpPr>
        <p:sp>
          <p:nvSpPr>
            <p:cNvPr id="62" name="Line 6">
              <a:extLst>
                <a:ext uri="{FF2B5EF4-FFF2-40B4-BE49-F238E27FC236}">
                  <a16:creationId xmlns:a16="http://schemas.microsoft.com/office/drawing/2014/main" id="{79FEDAD0-942D-08AF-7BE2-BDB5A9BC01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1" y="3355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7">
              <a:extLst>
                <a:ext uri="{FF2B5EF4-FFF2-40B4-BE49-F238E27FC236}">
                  <a16:creationId xmlns:a16="http://schemas.microsoft.com/office/drawing/2014/main" id="{DC27C9B1-F8B9-12E7-EDAC-E2270F11F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1" y="3129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8">
              <a:extLst>
                <a:ext uri="{FF2B5EF4-FFF2-40B4-BE49-F238E27FC236}">
                  <a16:creationId xmlns:a16="http://schemas.microsoft.com/office/drawing/2014/main" id="{9BCB7802-EAAC-D843-306B-6B6059F35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1" y="2882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9">
              <a:extLst>
                <a:ext uri="{FF2B5EF4-FFF2-40B4-BE49-F238E27FC236}">
                  <a16:creationId xmlns:a16="http://schemas.microsoft.com/office/drawing/2014/main" id="{D14C850A-56C4-F905-9943-AA2FC9ABD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1" y="2646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0">
              <a:extLst>
                <a:ext uri="{FF2B5EF4-FFF2-40B4-BE49-F238E27FC236}">
                  <a16:creationId xmlns:a16="http://schemas.microsoft.com/office/drawing/2014/main" id="{4FB5991C-6BAE-73FE-6163-7723B42F2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1" y="2392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11">
              <a:extLst>
                <a:ext uri="{FF2B5EF4-FFF2-40B4-BE49-F238E27FC236}">
                  <a16:creationId xmlns:a16="http://schemas.microsoft.com/office/drawing/2014/main" id="{4867B16B-CD19-3103-FE2D-8B4E7855A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1" y="2142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12">
              <a:extLst>
                <a:ext uri="{FF2B5EF4-FFF2-40B4-BE49-F238E27FC236}">
                  <a16:creationId xmlns:a16="http://schemas.microsoft.com/office/drawing/2014/main" id="{2414B492-60DB-09FA-47A6-3784D2638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1" y="1895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" name="Line 13">
            <a:extLst>
              <a:ext uri="{FF2B5EF4-FFF2-40B4-BE49-F238E27FC236}">
                <a16:creationId xmlns:a16="http://schemas.microsoft.com/office/drawing/2014/main" id="{F40C7E59-8BAA-C8A4-30EC-0CABDF95FD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2013" y="3484563"/>
            <a:ext cx="0" cy="2700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19">
            <a:extLst>
              <a:ext uri="{FF2B5EF4-FFF2-40B4-BE49-F238E27FC236}">
                <a16:creationId xmlns:a16="http://schemas.microsoft.com/office/drawing/2014/main" id="{3A808167-2FCA-B8E8-364A-162558FAE6B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522413" y="4649788"/>
            <a:ext cx="23431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>
                <a:effectLst/>
                <a:latin typeface="Book Antiqua" pitchFamily="18" charset="0"/>
              </a:rPr>
              <a:t>Relative Frequency</a:t>
            </a:r>
          </a:p>
        </p:txBody>
      </p:sp>
      <p:grpSp>
        <p:nvGrpSpPr>
          <p:cNvPr id="78" name="Group 23">
            <a:extLst>
              <a:ext uri="{FF2B5EF4-FFF2-40B4-BE49-F238E27FC236}">
                <a16:creationId xmlns:a16="http://schemas.microsoft.com/office/drawing/2014/main" id="{202797FF-98B5-2DFE-29F4-012A7B95C496}"/>
              </a:ext>
            </a:extLst>
          </p:cNvPr>
          <p:cNvGrpSpPr>
            <a:grpSpLocks/>
          </p:cNvGrpSpPr>
          <p:nvPr/>
        </p:nvGrpSpPr>
        <p:grpSpPr bwMode="auto">
          <a:xfrm>
            <a:off x="2878138" y="3281363"/>
            <a:ext cx="474662" cy="3089275"/>
            <a:chOff x="1435" y="1789"/>
            <a:chExt cx="299" cy="1928"/>
          </a:xfrm>
        </p:grpSpPr>
        <p:sp>
          <p:nvSpPr>
            <p:cNvPr id="79" name="Rectangle 24">
              <a:extLst>
                <a:ext uri="{FF2B5EF4-FFF2-40B4-BE49-F238E27FC236}">
                  <a16:creationId xmlns:a16="http://schemas.microsoft.com/office/drawing/2014/main" id="{5D1F7D31-1F55-0BD4-DE35-A4E11B019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" y="3259"/>
              <a:ext cx="294" cy="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>
                  <a:effectLst/>
                  <a:latin typeface="Book Antiqua" pitchFamily="18" charset="0"/>
                </a:rPr>
                <a:t>.05</a:t>
              </a:r>
            </a:p>
          </p:txBody>
        </p:sp>
        <p:sp>
          <p:nvSpPr>
            <p:cNvPr id="80" name="Rectangle 25">
              <a:extLst>
                <a:ext uri="{FF2B5EF4-FFF2-40B4-BE49-F238E27FC236}">
                  <a16:creationId xmlns:a16="http://schemas.microsoft.com/office/drawing/2014/main" id="{23A3F42F-FCF4-2A5A-1E6C-15EF93926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" y="3033"/>
              <a:ext cx="294" cy="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>
                  <a:effectLst/>
                  <a:latin typeface="Book Antiqua" pitchFamily="18" charset="0"/>
                </a:rPr>
                <a:t>.10</a:t>
              </a:r>
            </a:p>
          </p:txBody>
        </p:sp>
        <p:sp>
          <p:nvSpPr>
            <p:cNvPr id="81" name="Rectangle 26">
              <a:extLst>
                <a:ext uri="{FF2B5EF4-FFF2-40B4-BE49-F238E27FC236}">
                  <a16:creationId xmlns:a16="http://schemas.microsoft.com/office/drawing/2014/main" id="{0155AE23-5CD2-F6FA-C0A9-C8EFD9422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" y="2785"/>
              <a:ext cx="294" cy="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>
                  <a:effectLst/>
                  <a:latin typeface="Book Antiqua" pitchFamily="18" charset="0"/>
                </a:rPr>
                <a:t>.15</a:t>
              </a:r>
            </a:p>
          </p:txBody>
        </p:sp>
        <p:sp>
          <p:nvSpPr>
            <p:cNvPr id="82" name="Rectangle 27">
              <a:extLst>
                <a:ext uri="{FF2B5EF4-FFF2-40B4-BE49-F238E27FC236}">
                  <a16:creationId xmlns:a16="http://schemas.microsoft.com/office/drawing/2014/main" id="{6FC4BF2A-0D9D-DE8D-963A-80D1A2A8B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" y="2539"/>
              <a:ext cx="294" cy="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>
                  <a:effectLst/>
                  <a:latin typeface="Book Antiqua" pitchFamily="18" charset="0"/>
                </a:rPr>
                <a:t>.20</a:t>
              </a:r>
            </a:p>
          </p:txBody>
        </p:sp>
        <p:sp>
          <p:nvSpPr>
            <p:cNvPr id="83" name="Rectangle 28">
              <a:extLst>
                <a:ext uri="{FF2B5EF4-FFF2-40B4-BE49-F238E27FC236}">
                  <a16:creationId xmlns:a16="http://schemas.microsoft.com/office/drawing/2014/main" id="{359BA917-65F3-5D60-8952-1DF17EA37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292"/>
              <a:ext cx="294" cy="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>
                  <a:effectLst/>
                  <a:latin typeface="Book Antiqua" pitchFamily="18" charset="0"/>
                </a:rPr>
                <a:t>.25</a:t>
              </a:r>
            </a:p>
          </p:txBody>
        </p:sp>
        <p:sp>
          <p:nvSpPr>
            <p:cNvPr id="84" name="Rectangle 29">
              <a:extLst>
                <a:ext uri="{FF2B5EF4-FFF2-40B4-BE49-F238E27FC236}">
                  <a16:creationId xmlns:a16="http://schemas.microsoft.com/office/drawing/2014/main" id="{F7863370-492B-0894-6154-954020DB6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036"/>
              <a:ext cx="294" cy="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>
                  <a:effectLst/>
                  <a:latin typeface="Book Antiqua" pitchFamily="18" charset="0"/>
                </a:rPr>
                <a:t>.30</a:t>
              </a:r>
            </a:p>
          </p:txBody>
        </p:sp>
        <p:sp>
          <p:nvSpPr>
            <p:cNvPr id="85" name="Rectangle 30">
              <a:extLst>
                <a:ext uri="{FF2B5EF4-FFF2-40B4-BE49-F238E27FC236}">
                  <a16:creationId xmlns:a16="http://schemas.microsoft.com/office/drawing/2014/main" id="{F4FF8C67-1FDF-8CD1-EC14-3D438C85F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789"/>
              <a:ext cx="294" cy="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>
                  <a:effectLst/>
                  <a:latin typeface="Book Antiqua" pitchFamily="18" charset="0"/>
                </a:rPr>
                <a:t>.35</a:t>
              </a:r>
            </a:p>
          </p:txBody>
        </p:sp>
        <p:sp>
          <p:nvSpPr>
            <p:cNvPr id="86" name="Rectangle 31">
              <a:extLst>
                <a:ext uri="{FF2B5EF4-FFF2-40B4-BE49-F238E27FC236}">
                  <a16:creationId xmlns:a16="http://schemas.microsoft.com/office/drawing/2014/main" id="{8C6A2589-8131-4FE7-CB97-A7BBABD8E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" y="3490"/>
              <a:ext cx="186" cy="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>
                  <a:effectLst/>
                  <a:latin typeface="Book Antiqua" pitchFamily="18" charset="0"/>
                </a:rPr>
                <a:t>0</a:t>
              </a:r>
            </a:p>
          </p:txBody>
        </p:sp>
      </p:grpSp>
      <p:sp>
        <p:nvSpPr>
          <p:cNvPr id="89" name="Line 22">
            <a:extLst>
              <a:ext uri="{FF2B5EF4-FFF2-40B4-BE49-F238E27FC236}">
                <a16:creationId xmlns:a16="http://schemas.microsoft.com/office/drawing/2014/main" id="{3C73A663-2A3E-7B3F-CD10-E94513CFB3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3113" y="6188075"/>
            <a:ext cx="455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 Box 33">
            <a:extLst>
              <a:ext uri="{FF2B5EF4-FFF2-40B4-BE49-F238E27FC236}">
                <a16:creationId xmlns:a16="http://schemas.microsoft.com/office/drawing/2014/main" id="{E533FAAA-6A59-6946-39D2-7459AC7C0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588" y="2925763"/>
            <a:ext cx="2848857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Skewness  =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1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.25  </a:t>
            </a:r>
          </a:p>
        </p:txBody>
      </p:sp>
      <p:sp>
        <p:nvSpPr>
          <p:cNvPr id="3" name="Rectangle 56">
            <a:extLst>
              <a:ext uri="{FF2B5EF4-FFF2-40B4-BE49-F238E27FC236}">
                <a16:creationId xmlns:a16="http://schemas.microsoft.com/office/drawing/2014/main" id="{A6D2014F-828E-6F8C-7491-6C186F7F1A1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269163" y="5873750"/>
            <a:ext cx="641350" cy="301625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57">
            <a:extLst>
              <a:ext uri="{FF2B5EF4-FFF2-40B4-BE49-F238E27FC236}">
                <a16:creationId xmlns:a16="http://schemas.microsoft.com/office/drawing/2014/main" id="{BD0CB02F-3DB7-D44A-35B2-7E3E23C98CE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07100" y="5505450"/>
            <a:ext cx="641350" cy="669925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8">
            <a:extLst>
              <a:ext uri="{FF2B5EF4-FFF2-40B4-BE49-F238E27FC236}">
                <a16:creationId xmlns:a16="http://schemas.microsoft.com/office/drawing/2014/main" id="{02DF4F55-3374-7729-E8E9-4E2D0632047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65750" y="5334000"/>
            <a:ext cx="641350" cy="841375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59">
            <a:extLst>
              <a:ext uri="{FF2B5EF4-FFF2-40B4-BE49-F238E27FC236}">
                <a16:creationId xmlns:a16="http://schemas.microsoft.com/office/drawing/2014/main" id="{A9CB40F5-A63A-4108-1F94-6D7A80C97AD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22813" y="4662488"/>
            <a:ext cx="642937" cy="1512887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0">
            <a:extLst>
              <a:ext uri="{FF2B5EF4-FFF2-40B4-BE49-F238E27FC236}">
                <a16:creationId xmlns:a16="http://schemas.microsoft.com/office/drawing/2014/main" id="{069FE933-9C07-E475-DF9F-C5B033B1642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81463" y="3533775"/>
            <a:ext cx="642937" cy="2643188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61">
            <a:extLst>
              <a:ext uri="{FF2B5EF4-FFF2-40B4-BE49-F238E27FC236}">
                <a16:creationId xmlns:a16="http://schemas.microsoft.com/office/drawing/2014/main" id="{1F1C50DF-FC1E-8078-C526-260139EBCEB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651625" y="5702300"/>
            <a:ext cx="633413" cy="473075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1" name="Rectangle 62">
            <a:extLst>
              <a:ext uri="{FF2B5EF4-FFF2-40B4-BE49-F238E27FC236}">
                <a16:creationId xmlns:a16="http://schemas.microsoft.com/office/drawing/2014/main" id="{A79D2E4E-2DF3-5EBC-DB6F-9BE0AA01E15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435350" y="5505450"/>
            <a:ext cx="641350" cy="671513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63">
            <a:extLst>
              <a:ext uri="{FF2B5EF4-FFF2-40B4-BE49-F238E27FC236}">
                <a16:creationId xmlns:a16="http://schemas.microsoft.com/office/drawing/2014/main" id="{EAC9C8B1-A2DF-195E-850C-2774FA64F9F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912100" y="6015038"/>
            <a:ext cx="641350" cy="160337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64">
            <a:extLst>
              <a:ext uri="{FF2B5EF4-FFF2-40B4-BE49-F238E27FC236}">
                <a16:creationId xmlns:a16="http://schemas.microsoft.com/office/drawing/2014/main" id="{6BFEBDFD-28F3-25B9-AA13-9DF938E5561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555038" y="5945188"/>
            <a:ext cx="641350" cy="230187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65">
            <a:extLst>
              <a:ext uri="{FF2B5EF4-FFF2-40B4-BE49-F238E27FC236}">
                <a16:creationId xmlns:a16="http://schemas.microsoft.com/office/drawing/2014/main" id="{5CDA34D1-7CB3-4241-21FF-FD6326ACA68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196388" y="6013450"/>
            <a:ext cx="641350" cy="161925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1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5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0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5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500"/>
                            </p:stCondLst>
                            <p:childTnLst>
                              <p:par>
                                <p:cTn id="62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0"/>
                            </p:stCondLst>
                            <p:childTnLst>
                              <p:par>
                                <p:cTn id="66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1500"/>
                            </p:stCondLst>
                            <p:childTnLst>
                              <p:par>
                                <p:cTn id="70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0"/>
                            </p:stCondLst>
                            <p:childTnLst>
                              <p:par>
                                <p:cTn id="7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utoUpdateAnimBg="0"/>
      <p:bldP spid="60" grpId="0" animBg="1" autoUpdateAnimBg="0"/>
      <p:bldP spid="69" grpId="0" animBg="1"/>
      <p:bldP spid="75" grpId="0" autoUpdateAnimBg="0"/>
      <p:bldP spid="89" grpId="0" animBg="1"/>
      <p:bldP spid="2" grpId="0" animBg="1" autoUpdateAnimBg="0"/>
      <p:bldP spid="3" grpId="0" animBg="1"/>
      <p:bldP spid="4" grpId="0" animBg="1"/>
      <p:bldP spid="6" grpId="0" animBg="1"/>
      <p:bldP spid="8" grpId="0" animBg="1"/>
      <p:bldP spid="9" grpId="0" animBg="1"/>
      <p:bldP spid="10" grpId="0" animBg="1" autoUpdateAnimBg="0"/>
      <p:bldP spid="11" grpId="0" animBg="1"/>
      <p:bldP spid="19" grpId="0" animBg="1"/>
      <p:bldP spid="20" grpId="0" animBg="1"/>
      <p:bldP spid="2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A05356F-EA25-6B45-2FA8-740AE56EA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49081"/>
            <a:ext cx="10515600" cy="112679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Shape:  Skewness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F7E75E5-CE34-B9D4-A9E0-55574AE48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306" y="1296731"/>
            <a:ext cx="4292600" cy="560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Example:  Apartment Rents</a:t>
            </a: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A4B9C172-94DA-6728-4BEB-67ACE8226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306" y="1836310"/>
            <a:ext cx="9769842" cy="1478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742950" lvl="1" indent="-285750" algn="just">
              <a:spcBef>
                <a:spcPct val="20000"/>
              </a:spcBef>
              <a:buClr>
                <a:schemeClr val="tx1"/>
              </a:buClr>
              <a:buSzPct val="125000"/>
              <a:buFontTx/>
              <a:buChar char="•"/>
            </a:pPr>
            <a:r>
              <a:rPr lang="en-US" sz="2400" dirty="0">
                <a:latin typeface="Book Antiqua" pitchFamily="18" charset="0"/>
              </a:rPr>
              <a:t>Seventy efficiency apartments were randomly sampled in a college town.  The monthly rent prices for the apartments are listed below in ascending order. </a:t>
            </a:r>
          </a:p>
        </p:txBody>
      </p:sp>
      <p:pic>
        <p:nvPicPr>
          <p:cNvPr id="12" name="Picture 595">
            <a:extLst>
              <a:ext uri="{FF2B5EF4-FFF2-40B4-BE49-F238E27FC236}">
                <a16:creationId xmlns:a16="http://schemas.microsoft.com/office/drawing/2014/main" id="{9109D2D5-4F90-BD6B-B9D7-B59223411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2089" y="3251202"/>
            <a:ext cx="9237059" cy="30733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1037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A05356F-EA25-6B45-2FA8-740AE56EA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49081"/>
            <a:ext cx="10515600" cy="112679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Shape:  Skewness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F7E75E5-CE34-B9D4-A9E0-55574AE48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306" y="1296731"/>
            <a:ext cx="4292600" cy="560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Example:  Apartment Rents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C8D022E-78DE-C469-4262-D005E6154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2339975"/>
            <a:ext cx="7637463" cy="4221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3A4C25AC-F731-1D2D-4A00-342356C56C28}"/>
              </a:ext>
            </a:extLst>
          </p:cNvPr>
          <p:cNvGrpSpPr>
            <a:grpSpLocks/>
          </p:cNvGrpSpPr>
          <p:nvPr/>
        </p:nvGrpSpPr>
        <p:grpSpPr bwMode="auto">
          <a:xfrm>
            <a:off x="2516188" y="2701925"/>
            <a:ext cx="220662" cy="3040063"/>
            <a:chOff x="1681" y="1895"/>
            <a:chExt cx="117" cy="1460"/>
          </a:xfrm>
        </p:grpSpPr>
        <p:sp>
          <p:nvSpPr>
            <p:cNvPr id="4" name="Line 4">
              <a:extLst>
                <a:ext uri="{FF2B5EF4-FFF2-40B4-BE49-F238E27FC236}">
                  <a16:creationId xmlns:a16="http://schemas.microsoft.com/office/drawing/2014/main" id="{538F9811-EB5E-4BFF-FDAE-12C37710E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1" y="3355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4C4B028E-3C4D-4407-17E4-590C6607CE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1" y="3129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247B1C5C-2804-72F1-E71A-CB84CD0BD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1" y="2882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B255E8CF-7E7C-257A-BF12-334D1A407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1" y="2646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1B52F138-8864-D8D3-2947-C177E15AA3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1" y="2392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B1388C3A-1BD2-1FAB-2C2B-F4B010A43A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1" y="2142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46D1AD5B-83B5-C2CA-0111-9A1A8843A3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1" y="1895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Line 11">
            <a:extLst>
              <a:ext uri="{FF2B5EF4-FFF2-40B4-BE49-F238E27FC236}">
                <a16:creationId xmlns:a16="http://schemas.microsoft.com/office/drawing/2014/main" id="{AB8EE553-A878-F437-A983-07A1600D86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24138" y="2709863"/>
            <a:ext cx="0" cy="3543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DBC78D8-AC3D-5D1D-32D5-B3604A60D50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93701" y="4227512"/>
            <a:ext cx="27749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Relative Frequency</a:t>
            </a:r>
          </a:p>
        </p:txBody>
      </p:sp>
      <p:sp>
        <p:nvSpPr>
          <p:cNvPr id="17" name="Line 14">
            <a:extLst>
              <a:ext uri="{FF2B5EF4-FFF2-40B4-BE49-F238E27FC236}">
                <a16:creationId xmlns:a16="http://schemas.microsoft.com/office/drawing/2014/main" id="{98DDA030-DA29-34C0-F031-C309758685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7775" y="6256338"/>
            <a:ext cx="6194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" name="Group 15">
            <a:extLst>
              <a:ext uri="{FF2B5EF4-FFF2-40B4-BE49-F238E27FC236}">
                <a16:creationId xmlns:a16="http://schemas.microsoft.com/office/drawing/2014/main" id="{C4AAFE60-141C-33E0-0E70-84C617CD177A}"/>
              </a:ext>
            </a:extLst>
          </p:cNvPr>
          <p:cNvGrpSpPr>
            <a:grpSpLocks/>
          </p:cNvGrpSpPr>
          <p:nvPr/>
        </p:nvGrpSpPr>
        <p:grpSpPr bwMode="auto">
          <a:xfrm>
            <a:off x="2022475" y="2519363"/>
            <a:ext cx="506413" cy="3902075"/>
            <a:chOff x="1435" y="1789"/>
            <a:chExt cx="303" cy="1892"/>
          </a:xfrm>
        </p:grpSpPr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5A788818-92FB-E9A9-A31F-67DCB1294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" y="3259"/>
              <a:ext cx="298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>
                  <a:effectLst/>
                  <a:latin typeface="Book Antiqua" pitchFamily="18" charset="0"/>
                </a:rPr>
                <a:t>.05</a:t>
              </a:r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1300FC21-2323-76CB-1024-0A4E76853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" y="3033"/>
              <a:ext cx="298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>
                  <a:effectLst/>
                  <a:latin typeface="Book Antiqua" pitchFamily="18" charset="0"/>
                </a:rPr>
                <a:t>.10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3190271E-A3A7-9C0D-6034-0AB211F10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" y="2785"/>
              <a:ext cx="29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>
                  <a:effectLst/>
                  <a:latin typeface="Book Antiqua" pitchFamily="18" charset="0"/>
                </a:rPr>
                <a:t>.15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D62FA259-46EF-3A6F-7EF1-344470453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" y="2539"/>
              <a:ext cx="298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>
                  <a:effectLst/>
                  <a:latin typeface="Book Antiqua" pitchFamily="18" charset="0"/>
                </a:rPr>
                <a:t>.20</a:t>
              </a:r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1E3F4229-A611-F955-BE7C-F3461BB28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291"/>
              <a:ext cx="298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>
                  <a:effectLst/>
                  <a:latin typeface="Book Antiqua" pitchFamily="18" charset="0"/>
                </a:rPr>
                <a:t>.25</a:t>
              </a:r>
            </a:p>
          </p:txBody>
        </p:sp>
        <p:sp>
          <p:nvSpPr>
            <p:cNvPr id="24" name="Rectangle 21">
              <a:extLst>
                <a:ext uri="{FF2B5EF4-FFF2-40B4-BE49-F238E27FC236}">
                  <a16:creationId xmlns:a16="http://schemas.microsoft.com/office/drawing/2014/main" id="{8E2960E7-4660-9672-75B2-81BC34B99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036"/>
              <a:ext cx="29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>
                  <a:effectLst/>
                  <a:latin typeface="Book Antiqua" pitchFamily="18" charset="0"/>
                </a:rPr>
                <a:t>.30</a:t>
              </a:r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34F7AF0F-C3BC-A555-7408-A60FC3CFF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789"/>
              <a:ext cx="29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>
                  <a:effectLst/>
                  <a:latin typeface="Book Antiqua" pitchFamily="18" charset="0"/>
                </a:rPr>
                <a:t>.35</a:t>
              </a:r>
            </a:p>
          </p:txBody>
        </p: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1D9D0D6F-7FB7-8FBC-4660-2BDD12145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" y="3489"/>
              <a:ext cx="18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>
                  <a:effectLst/>
                  <a:latin typeface="Book Antiqua" pitchFamily="18" charset="0"/>
                </a:rPr>
                <a:t>0</a:t>
              </a:r>
            </a:p>
          </p:txBody>
        </p:sp>
      </p:grpSp>
      <p:grpSp>
        <p:nvGrpSpPr>
          <p:cNvPr id="27" name="Group 641">
            <a:extLst>
              <a:ext uri="{FF2B5EF4-FFF2-40B4-BE49-F238E27FC236}">
                <a16:creationId xmlns:a16="http://schemas.microsoft.com/office/drawing/2014/main" id="{3F19575C-A74B-0B2E-5DDC-545DFB016CDB}"/>
              </a:ext>
            </a:extLst>
          </p:cNvPr>
          <p:cNvGrpSpPr>
            <a:grpSpLocks/>
          </p:cNvGrpSpPr>
          <p:nvPr/>
        </p:nvGrpSpPr>
        <p:grpSpPr bwMode="auto">
          <a:xfrm>
            <a:off x="2628900" y="2705100"/>
            <a:ext cx="6076950" cy="3041650"/>
            <a:chOff x="1344" y="1188"/>
            <a:chExt cx="3828" cy="1916"/>
          </a:xfrm>
        </p:grpSpPr>
        <p:sp>
          <p:nvSpPr>
            <p:cNvPr id="28" name="Line 632">
              <a:extLst>
                <a:ext uri="{FF2B5EF4-FFF2-40B4-BE49-F238E27FC236}">
                  <a16:creationId xmlns:a16="http://schemas.microsoft.com/office/drawing/2014/main" id="{FBB7F242-7DDC-695F-E580-1ACF2C54FB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104"/>
              <a:ext cx="3828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633">
              <a:extLst>
                <a:ext uri="{FF2B5EF4-FFF2-40B4-BE49-F238E27FC236}">
                  <a16:creationId xmlns:a16="http://schemas.microsoft.com/office/drawing/2014/main" id="{D787F7DF-6F76-3014-8F5F-0AED2E7CB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808"/>
              <a:ext cx="3828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634">
              <a:extLst>
                <a:ext uri="{FF2B5EF4-FFF2-40B4-BE49-F238E27FC236}">
                  <a16:creationId xmlns:a16="http://schemas.microsoft.com/office/drawing/2014/main" id="{FB219352-EB00-E307-B24C-7FA710A0E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188"/>
              <a:ext cx="3828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635">
              <a:extLst>
                <a:ext uri="{FF2B5EF4-FFF2-40B4-BE49-F238E27FC236}">
                  <a16:creationId xmlns:a16="http://schemas.microsoft.com/office/drawing/2014/main" id="{21FD4B4F-80CC-5CD5-FE2D-E6C6FBF5D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514"/>
              <a:ext cx="3828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636">
              <a:extLst>
                <a:ext uri="{FF2B5EF4-FFF2-40B4-BE49-F238E27FC236}">
                  <a16:creationId xmlns:a16="http://schemas.microsoft.com/office/drawing/2014/main" id="{1A406AC0-51D8-2AA3-15B7-86883D04A7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836"/>
              <a:ext cx="3828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637">
              <a:extLst>
                <a:ext uri="{FF2B5EF4-FFF2-40B4-BE49-F238E27FC236}">
                  <a16:creationId xmlns:a16="http://schemas.microsoft.com/office/drawing/2014/main" id="{633A7668-0D1D-F6CB-2BA8-E16DB79BA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174"/>
              <a:ext cx="3828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638">
              <a:extLst>
                <a:ext uri="{FF2B5EF4-FFF2-40B4-BE49-F238E27FC236}">
                  <a16:creationId xmlns:a16="http://schemas.microsoft.com/office/drawing/2014/main" id="{59293656-4133-E76F-69BF-10BDBD598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484"/>
              <a:ext cx="3828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Rectangle 24">
            <a:extLst>
              <a:ext uri="{FF2B5EF4-FFF2-40B4-BE49-F238E27FC236}">
                <a16:creationId xmlns:a16="http://schemas.microsoft.com/office/drawing/2014/main" id="{90835D5B-E253-B4D7-DA11-B1897E8C6C1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83438" y="5668963"/>
            <a:ext cx="758825" cy="59055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A01869B0-568C-C5ED-9184-9E28F2ABB01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672138" y="5532438"/>
            <a:ext cx="758825" cy="727075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8D96172B-306F-015B-6456-AAB9658382A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913313" y="5272088"/>
            <a:ext cx="758825" cy="98425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7">
            <a:extLst>
              <a:ext uri="{FF2B5EF4-FFF2-40B4-BE49-F238E27FC236}">
                <a16:creationId xmlns:a16="http://schemas.microsoft.com/office/drawing/2014/main" id="{E9897C21-6F89-70EF-62F6-FB446F822E4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51313" y="4627563"/>
            <a:ext cx="762000" cy="1628775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8">
            <a:extLst>
              <a:ext uri="{FF2B5EF4-FFF2-40B4-BE49-F238E27FC236}">
                <a16:creationId xmlns:a16="http://schemas.microsoft.com/office/drawing/2014/main" id="{B20695B3-C0C2-54AA-FFF9-68516D0DA74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92488" y="3962400"/>
            <a:ext cx="760412" cy="2297113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927D9378-A64F-2C16-5EB4-153B7AAD71D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430963" y="5851525"/>
            <a:ext cx="749300" cy="404813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42" name="Rectangle 622">
            <a:extLst>
              <a:ext uri="{FF2B5EF4-FFF2-40B4-BE49-F238E27FC236}">
                <a16:creationId xmlns:a16="http://schemas.microsoft.com/office/drawing/2014/main" id="{8A9EB3F7-D615-807C-D82E-59CE03EFB08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943850" y="5394325"/>
            <a:ext cx="758825" cy="860425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31">
            <a:extLst>
              <a:ext uri="{FF2B5EF4-FFF2-40B4-BE49-F238E27FC236}">
                <a16:creationId xmlns:a16="http://schemas.microsoft.com/office/drawing/2014/main" id="{3D926AA5-47F3-FA12-2BFC-3B63E0F7E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1963" y="2179638"/>
            <a:ext cx="2454275" cy="469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Skewness =  .92 </a:t>
            </a:r>
          </a:p>
        </p:txBody>
      </p:sp>
      <p:sp>
        <p:nvSpPr>
          <p:cNvPr id="44" name="Rectangle 30">
            <a:extLst>
              <a:ext uri="{FF2B5EF4-FFF2-40B4-BE49-F238E27FC236}">
                <a16:creationId xmlns:a16="http://schemas.microsoft.com/office/drawing/2014/main" id="{4BADFCCC-AE0B-EC59-3D04-4E529A49575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633663" y="3643313"/>
            <a:ext cx="758825" cy="2614612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9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41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9500"/>
                            </p:stCondLst>
                            <p:childTnLst>
                              <p:par>
                                <p:cTn id="57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10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14" grpId="0" animBg="1"/>
      <p:bldP spid="15" grpId="0" autoUpdateAnimBg="0"/>
      <p:bldP spid="17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 autoUpdateAnimBg="0"/>
      <p:bldP spid="42" grpId="0" animBg="1"/>
      <p:bldP spid="43" grpId="0" animBg="1" autoUpdateAnimBg="0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4B9F2D49-E8E4-8688-EFDC-CEFA536B8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E7F80F08-A5B9-B4CF-5C09-37AF1E1AF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8D6342B7-3E24-8B7B-8AC4-FD2B95AED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7EEE564D-2DA5-BC8D-AD04-DD4F92E5E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1F3888B7-0957-CDE1-F832-1B0DB3CAA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b">
            <a:norm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Ordinal Level Data</a:t>
            </a:r>
          </a:p>
        </p:txBody>
      </p:sp>
      <p:sp>
        <p:nvSpPr>
          <p:cNvPr id="49159" name="Rectangle 7">
            <a:extLst>
              <a:ext uri="{FF2B5EF4-FFF2-40B4-BE49-F238E27FC236}">
                <a16:creationId xmlns:a16="http://schemas.microsoft.com/office/drawing/2014/main" id="{DF3AA321-71AA-AF3D-1AFE-7ECAE81A15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05001"/>
            <a:ext cx="7772400" cy="4398963"/>
          </a:xfrm>
          <a:noFill/>
          <a:ln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 lnSpcReduction="10000"/>
          </a:bodyPr>
          <a:lstStyle/>
          <a:p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Numbers are used to indicate rank or order</a:t>
            </a:r>
          </a:p>
          <a:p>
            <a:pPr lvl="1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Relative magnitude of numbers is meaningful</a:t>
            </a:r>
          </a:p>
          <a:p>
            <a:pPr lvl="1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between numbers are not comparable</a:t>
            </a:r>
          </a:p>
          <a:p>
            <a:pPr lvl="1">
              <a:buFontTx/>
              <a:buNone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Example:  Ranking productivity of employees</a:t>
            </a:r>
          </a:p>
          <a:p>
            <a:pPr lvl="1"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Example:  Taste test ranking of three brands of soft drink</a:t>
            </a:r>
          </a:p>
          <a:p>
            <a:pPr lvl="1"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Example:  Position within an organization</a:t>
            </a:r>
          </a:p>
          <a:p>
            <a:pPr lvl="3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1 for President</a:t>
            </a:r>
          </a:p>
          <a:p>
            <a:pPr lvl="3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2 for Vice President</a:t>
            </a:r>
          </a:p>
          <a:p>
            <a:pPr lvl="3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3 for Plant Manager</a:t>
            </a:r>
          </a:p>
          <a:p>
            <a:pPr lvl="3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4 for Department Supervisor</a:t>
            </a:r>
          </a:p>
          <a:p>
            <a:pPr lvl="3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5 for Employee</a:t>
            </a:r>
          </a:p>
        </p:txBody>
      </p:sp>
    </p:spTree>
  </p:cSld>
  <p:clrMapOvr>
    <a:masterClrMapping/>
  </p:clrMapOvr>
  <p:transition>
    <p:cover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399881"/>
            <a:ext cx="10490200" cy="1140690"/>
          </a:xfrm>
        </p:spPr>
        <p:txBody>
          <a:bodyPr>
            <a:normAutofit/>
          </a:bodyPr>
          <a:lstStyle/>
          <a:p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-Scores</a:t>
            </a: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812800" y="1791980"/>
            <a:ext cx="10599462" cy="833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latin typeface="Book Antiqua" pitchFamily="18" charset="0"/>
              </a:rPr>
              <a:t>The z-score is often called the standardized value.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101" name="Rectangle 5"/>
              <p:cNvSpPr>
                <a:spLocks noChangeArrowheads="1"/>
              </p:cNvSpPr>
              <p:nvPr/>
            </p:nvSpPr>
            <p:spPr bwMode="auto">
              <a:xfrm>
                <a:off x="812800" y="2417762"/>
                <a:ext cx="10599462" cy="83343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/>
              <a:lstStyle/>
              <a:p>
                <a: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Book Antiqua" pitchFamily="18" charset="0"/>
                  </a:rPr>
                  <a:t>It denotes the number of standard deviations a data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Book Antiqua" pitchFamily="18" charset="0"/>
                  </a:rPr>
                  <a:t>is from the mean.</a:t>
                </a:r>
              </a:p>
            </p:txBody>
          </p:sp>
        </mc:Choice>
        <mc:Fallback xmlns="">
          <p:sp>
            <p:nvSpPr>
              <p:cNvPr id="13210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2800" y="2417762"/>
                <a:ext cx="10599462" cy="833438"/>
              </a:xfrm>
              <a:prstGeom prst="rect">
                <a:avLst/>
              </a:prstGeom>
              <a:blipFill>
                <a:blip r:embed="rId3"/>
                <a:stretch>
                  <a:fillRect l="-345" t="-5882" b="-15441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773676" y="5051855"/>
            <a:ext cx="10580124" cy="833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latin typeface="Book Antiqua" pitchFamily="18" charset="0"/>
              </a:rPr>
              <a:t>Excel’s STANDARDIZE function can be used to  compute the z-score.</a:t>
            </a:r>
          </a:p>
        </p:txBody>
      </p:sp>
      <p:sp>
        <p:nvSpPr>
          <p:cNvPr id="132110" name="Rectangle 14"/>
          <p:cNvSpPr>
            <a:spLocks noChangeArrowheads="1"/>
          </p:cNvSpPr>
          <p:nvPr/>
        </p:nvSpPr>
        <p:spPr bwMode="auto">
          <a:xfrm>
            <a:off x="3240082" y="3199299"/>
            <a:ext cx="3071818" cy="1614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" name="Object 8">
            <a:hlinkClick r:id="" action="ppaction://ole?verb=0"/>
            <a:extLst>
              <a:ext uri="{FF2B5EF4-FFF2-40B4-BE49-F238E27FC236}">
                <a16:creationId xmlns:a16="http://schemas.microsoft.com/office/drawing/2014/main" id="{179FE2FB-CA0E-AAB4-3ACF-FBFBE19398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4764297"/>
              </p:ext>
            </p:extLst>
          </p:nvPr>
        </p:nvGraphicFramePr>
        <p:xfrm>
          <a:off x="3768726" y="3402013"/>
          <a:ext cx="1870074" cy="1138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90440" imgH="582480" progId="Equation">
                  <p:embed/>
                </p:oleObj>
              </mc:Choice>
              <mc:Fallback>
                <p:oleObj name="Equation" r:id="rId4" imgW="1090440" imgH="582480" progId="Equation">
                  <p:embed/>
                  <p:pic>
                    <p:nvPicPr>
                      <p:cNvPr id="119816" name="Object 8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726" y="3402013"/>
                        <a:ext cx="1870074" cy="1138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127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autoUpdateAnimBg="0"/>
      <p:bldP spid="132101" grpId="0" autoUpdateAnimBg="0"/>
      <p:bldP spid="132102" grpId="0" autoUpdateAnimBg="0"/>
      <p:bldP spid="1321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399881"/>
            <a:ext cx="10490200" cy="1140690"/>
          </a:xfrm>
        </p:spPr>
        <p:txBody>
          <a:bodyPr>
            <a:normAutofit/>
          </a:bodyPr>
          <a:lstStyle/>
          <a:p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-Scores</a:t>
            </a: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812800" y="1791980"/>
            <a:ext cx="10490200" cy="298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latin typeface="Book Antiqua" pitchFamily="18" charset="0"/>
              </a:rPr>
              <a:t>An observation’s z-score is a measure of the relative location of the observation in a data set.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latin typeface="Book Antiqua" pitchFamily="18" charset="0"/>
              </a:rPr>
              <a:t>A data value less than the sample mean will have a z-score less than zero.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latin typeface="Book Antiqua" pitchFamily="18" charset="0"/>
              </a:rPr>
              <a:t>A data value greater than the sample mean will have a z-score greater than zero.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latin typeface="Book Antiqua" pitchFamily="18" charset="0"/>
              </a:rPr>
              <a:t>A data value equal to the sample mean will have a z-score of zero.</a:t>
            </a:r>
          </a:p>
          <a:p>
            <a:pPr algn="just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sz="2400" dirty="0">
              <a:latin typeface="Book Antiqua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endParaRPr lang="en-US" sz="24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20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A05356F-EA25-6B45-2FA8-740AE56EA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49081"/>
            <a:ext cx="10515600" cy="112679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z-Scores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F7E75E5-CE34-B9D4-A9E0-55574AE48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96731"/>
            <a:ext cx="4483706" cy="560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Example:  Apartment Rents</a:t>
            </a:r>
          </a:p>
        </p:txBody>
      </p:sp>
      <p:pic>
        <p:nvPicPr>
          <p:cNvPr id="12" name="Picture 595">
            <a:extLst>
              <a:ext uri="{FF2B5EF4-FFF2-40B4-BE49-F238E27FC236}">
                <a16:creationId xmlns:a16="http://schemas.microsoft.com/office/drawing/2014/main" id="{9109D2D5-4F90-BD6B-B9D7-B59223411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7301" y="1964141"/>
            <a:ext cx="8805236" cy="29297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4">
                <a:extLst>
                  <a:ext uri="{FF2B5EF4-FFF2-40B4-BE49-F238E27FC236}">
                    <a16:creationId xmlns:a16="http://schemas.microsoft.com/office/drawing/2014/main" id="{46C68DF8-0C66-CA16-A447-5A0AAA0FE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5271779"/>
                <a:ext cx="10574062" cy="127348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/>
              <a:lstStyle/>
              <a:p>
                <a: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Book Antiqua" pitchFamily="18" charset="0"/>
                  </a:rPr>
                  <a:t>z-Score of Smallest Value (425)</a:t>
                </a:r>
              </a:p>
              <a:p>
                <a:pPr>
                  <a:spcBef>
                    <a:spcPct val="20000"/>
                  </a:spcBef>
                  <a:buClr>
                    <a:schemeClr val="tx1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425 −490.80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54.74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=−1.20</m:t>
                      </m:r>
                    </m:oMath>
                  </m:oMathPara>
                </a14:m>
                <a:endParaRPr lang="en-US" sz="2400" dirty="0">
                  <a:latin typeface="Book Antiqua" pitchFamily="18" charset="0"/>
                </a:endParaRPr>
              </a:p>
              <a:p>
                <a: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Ø"/>
                </a:pPr>
                <a:endParaRPr lang="en-US" sz="2400" dirty="0">
                  <a:latin typeface="Book Antiqua" pitchFamily="18" charset="0"/>
                </a:endParaRPr>
              </a:p>
            </p:txBody>
          </p:sp>
        </mc:Choice>
        <mc:Fallback xmlns="">
          <p:sp>
            <p:nvSpPr>
              <p:cNvPr id="2" name="Rectangle 4">
                <a:extLst>
                  <a:ext uri="{FF2B5EF4-FFF2-40B4-BE49-F238E27FC236}">
                    <a16:creationId xmlns:a16="http://schemas.microsoft.com/office/drawing/2014/main" id="{46C68DF8-0C66-CA16-A447-5A0AAA0FE5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5271779"/>
                <a:ext cx="10574062" cy="1273483"/>
              </a:xfrm>
              <a:prstGeom prst="rect">
                <a:avLst/>
              </a:prstGeom>
              <a:blipFill>
                <a:blip r:embed="rId3"/>
                <a:stretch>
                  <a:fillRect l="-404" t="-3828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27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A05356F-EA25-6B45-2FA8-740AE56EA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49081"/>
            <a:ext cx="10515600" cy="112679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z-Scores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F7E75E5-CE34-B9D4-A9E0-55574AE48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96731"/>
            <a:ext cx="6261100" cy="560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Values for Apartment Rents</a:t>
            </a:r>
          </a:p>
        </p:txBody>
      </p:sp>
      <p:pic>
        <p:nvPicPr>
          <p:cNvPr id="3" name="Picture 600">
            <a:extLst>
              <a:ext uri="{FF2B5EF4-FFF2-40B4-BE49-F238E27FC236}">
                <a16:creationId xmlns:a16="http://schemas.microsoft.com/office/drawing/2014/main" id="{3AA87186-EEC3-6750-5F02-ACB0B9B81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4700" y="2290316"/>
            <a:ext cx="10590214" cy="33870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1338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A05356F-EA25-6B45-2FA8-740AE56EA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49081"/>
            <a:ext cx="10515600" cy="1126794"/>
          </a:xfrm>
        </p:spPr>
        <p:txBody>
          <a:bodyPr>
            <a:norm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Examples: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F7E75E5-CE34-B9D4-A9E0-55574AE48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1296731"/>
            <a:ext cx="10515599" cy="25309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514350" indent="-514350" algn="l">
              <a:spcBef>
                <a:spcPct val="20000"/>
              </a:spcBef>
              <a:buClr>
                <a:schemeClr val="tx1"/>
              </a:buClr>
              <a:buSzPct val="75000"/>
              <a:buFont typeface="+mj-lt"/>
              <a:buAutoNum type="arabicParenR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sample with data values of 10, 20, 12, 17, and 16. Compute the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-score for each of the five observations.</a:t>
            </a:r>
          </a:p>
          <a:p>
            <a:pPr marL="514350" indent="-514350" algn="l">
              <a:spcBef>
                <a:spcPct val="20000"/>
              </a:spcBef>
              <a:buClr>
                <a:schemeClr val="tx1"/>
              </a:buClr>
              <a:buSzPct val="75000"/>
              <a:buFont typeface="+mj-lt"/>
              <a:buAutoNum type="arabicParenR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sample with a mean of 500 and a standard deviation of 100. What are the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-scores for the following data values: 520, 650, 500, 450, and 280?</a:t>
            </a:r>
          </a:p>
        </p:txBody>
      </p:sp>
    </p:spTree>
    <p:extLst>
      <p:ext uri="{BB962C8B-B14F-4D97-AF65-F5344CB8AC3E}">
        <p14:creationId xmlns:p14="http://schemas.microsoft.com/office/powerpoint/2010/main" val="2316984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399881"/>
            <a:ext cx="10490200" cy="100982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Chebyshev’s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100" name="Rectangle 4"/>
              <p:cNvSpPr>
                <a:spLocks noChangeArrowheads="1"/>
              </p:cNvSpPr>
              <p:nvPr/>
            </p:nvSpPr>
            <p:spPr bwMode="auto">
              <a:xfrm>
                <a:off x="812800" y="1354671"/>
                <a:ext cx="10490200" cy="13885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/>
              <a:lstStyle/>
              <a:p>
                <a: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Book Antiqua" pitchFamily="18" charset="0"/>
                  </a:rPr>
                  <a:t>At least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(1 − 1/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latin typeface="Book Antiqua" pitchFamily="18" charset="0"/>
                  </a:rPr>
                  <a:t>of the items in any data set will be within z standard deviations of the mean, where z is any value greater than 1.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Book Antiqua" pitchFamily="18" charset="0"/>
                  </a:rPr>
                  <a:t>Chebyshev’s theorem requires z &gt; 1, but z need not be an integer.</a:t>
                </a:r>
              </a:p>
            </p:txBody>
          </p:sp>
        </mc:Choice>
        <mc:Fallback xmlns="">
          <p:sp>
            <p:nvSpPr>
              <p:cNvPr id="132100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2800" y="1354671"/>
                <a:ext cx="10490200" cy="1388533"/>
              </a:xfrm>
              <a:prstGeom prst="rect">
                <a:avLst/>
              </a:prstGeom>
              <a:blipFill>
                <a:blip r:embed="rId3"/>
                <a:stretch>
                  <a:fillRect l="-349" t="-3070" b="-877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32">
            <a:extLst>
              <a:ext uri="{FF2B5EF4-FFF2-40B4-BE49-F238E27FC236}">
                <a16:creationId xmlns:a16="http://schemas.microsoft.com/office/drawing/2014/main" id="{3A71B0F1-3E02-FDB9-4BEB-C87B3DD69C16}"/>
              </a:ext>
            </a:extLst>
          </p:cNvPr>
          <p:cNvGrpSpPr>
            <a:grpSpLocks/>
          </p:cNvGrpSpPr>
          <p:nvPr/>
        </p:nvGrpSpPr>
        <p:grpSpPr bwMode="auto">
          <a:xfrm>
            <a:off x="813699" y="5331875"/>
            <a:ext cx="10489301" cy="1289050"/>
            <a:chOff x="552" y="2604"/>
            <a:chExt cx="5187" cy="812"/>
          </a:xfrm>
          <a:solidFill>
            <a:srgbClr val="993366"/>
          </a:solidFill>
        </p:grpSpPr>
        <p:sp>
          <p:nvSpPr>
            <p:cNvPr id="11" name="Rectangle 27">
              <a:extLst>
                <a:ext uri="{FF2B5EF4-FFF2-40B4-BE49-F238E27FC236}">
                  <a16:creationId xmlns:a16="http://schemas.microsoft.com/office/drawing/2014/main" id="{FFF6092D-2B69-6E50-F7D6-8C73BD293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2604"/>
              <a:ext cx="5187" cy="812"/>
            </a:xfrm>
            <a:prstGeom prst="rect">
              <a:avLst/>
            </a:prstGeom>
            <a:grpFill/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3187806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l">
                <a:lnSpc>
                  <a:spcPct val="140000"/>
                </a:lnSpc>
              </a:pP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At least             of the data values must be</a:t>
              </a:r>
            </a:p>
            <a:p>
              <a:pPr algn="l">
                <a:lnSpc>
                  <a:spcPct val="140000"/>
                </a:lnSpc>
              </a:pP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within                                                    of the mean.</a:t>
              </a:r>
            </a:p>
          </p:txBody>
        </p:sp>
        <p:sp>
          <p:nvSpPr>
            <p:cNvPr id="12" name="Rectangle 28">
              <a:extLst>
                <a:ext uri="{FF2B5EF4-FFF2-40B4-BE49-F238E27FC236}">
                  <a16:creationId xmlns:a16="http://schemas.microsoft.com/office/drawing/2014/main" id="{D06DFA38-BF4B-78B7-0A3B-DC6A37983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" y="2735"/>
              <a:ext cx="316" cy="2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94%</a:t>
              </a:r>
            </a:p>
          </p:txBody>
        </p:sp>
        <p:sp>
          <p:nvSpPr>
            <p:cNvPr id="13" name="Rectangle 29">
              <a:extLst>
                <a:ext uri="{FF2B5EF4-FFF2-40B4-BE49-F238E27FC236}">
                  <a16:creationId xmlns:a16="http://schemas.microsoft.com/office/drawing/2014/main" id="{58489A31-A011-EB55-6D81-108F3E6C5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" y="3085"/>
              <a:ext cx="1846" cy="22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l"/>
              <a:r>
                <a:rPr lang="en-US" sz="2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z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= 4 standard deviations</a:t>
              </a:r>
            </a:p>
          </p:txBody>
        </p:sp>
      </p:grpSp>
      <p:grpSp>
        <p:nvGrpSpPr>
          <p:cNvPr id="14" name="Group 32">
            <a:extLst>
              <a:ext uri="{FF2B5EF4-FFF2-40B4-BE49-F238E27FC236}">
                <a16:creationId xmlns:a16="http://schemas.microsoft.com/office/drawing/2014/main" id="{6E3E39F0-DD18-FD76-1032-0C6E7A207C9E}"/>
              </a:ext>
            </a:extLst>
          </p:cNvPr>
          <p:cNvGrpSpPr>
            <a:grpSpLocks/>
          </p:cNvGrpSpPr>
          <p:nvPr/>
        </p:nvGrpSpPr>
        <p:grpSpPr bwMode="auto">
          <a:xfrm>
            <a:off x="779833" y="2706159"/>
            <a:ext cx="10523167" cy="1289050"/>
            <a:chOff x="552" y="2550"/>
            <a:chExt cx="5187" cy="812"/>
          </a:xfrm>
          <a:solidFill>
            <a:srgbClr val="993366"/>
          </a:solidFill>
        </p:grpSpPr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683D922-11AC-221E-9CB9-BC3F75586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2550"/>
              <a:ext cx="5187" cy="812"/>
            </a:xfrm>
            <a:prstGeom prst="rect">
              <a:avLst/>
            </a:prstGeom>
            <a:grpFill/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3187806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l">
                <a:lnSpc>
                  <a:spcPct val="140000"/>
                </a:lnSpc>
              </a:pP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At least             of the data values must be</a:t>
              </a:r>
            </a:p>
            <a:p>
              <a:pPr algn="l">
                <a:lnSpc>
                  <a:spcPct val="140000"/>
                </a:lnSpc>
              </a:pP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within                                                    of the mean.</a:t>
              </a:r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3FE31B4-2B2C-8C2F-2F80-5309C1455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" y="2741"/>
              <a:ext cx="316" cy="2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75%</a:t>
              </a:r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F606F77-E311-E7A3-DE5D-D96C84DA0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" y="3076"/>
              <a:ext cx="1846" cy="2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l"/>
              <a:r>
                <a:rPr lang="en-US" sz="2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z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= 2 standard deviations</a:t>
              </a:r>
            </a:p>
          </p:txBody>
        </p:sp>
      </p:grpSp>
      <p:grpSp>
        <p:nvGrpSpPr>
          <p:cNvPr id="18" name="Group 32">
            <a:extLst>
              <a:ext uri="{FF2B5EF4-FFF2-40B4-BE49-F238E27FC236}">
                <a16:creationId xmlns:a16="http://schemas.microsoft.com/office/drawing/2014/main" id="{2CBE622B-BD34-B150-4235-9820A4F4F1D5}"/>
              </a:ext>
            </a:extLst>
          </p:cNvPr>
          <p:cNvGrpSpPr>
            <a:grpSpLocks/>
          </p:cNvGrpSpPr>
          <p:nvPr/>
        </p:nvGrpSpPr>
        <p:grpSpPr bwMode="auto">
          <a:xfrm>
            <a:off x="779831" y="4042304"/>
            <a:ext cx="10523170" cy="1289050"/>
            <a:chOff x="552" y="2549"/>
            <a:chExt cx="5187" cy="812"/>
          </a:xfrm>
          <a:solidFill>
            <a:srgbClr val="993366"/>
          </a:solidFill>
        </p:grpSpPr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880895F3-4868-4FAA-E1A2-D7CBDA9A5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2549"/>
              <a:ext cx="5187" cy="812"/>
            </a:xfrm>
            <a:prstGeom prst="rect">
              <a:avLst/>
            </a:prstGeom>
            <a:grpFill/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3187806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l">
                <a:lnSpc>
                  <a:spcPct val="140000"/>
                </a:lnSpc>
              </a:pP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At least             of the data values must be</a:t>
              </a:r>
            </a:p>
            <a:p>
              <a:pPr algn="l">
                <a:lnSpc>
                  <a:spcPct val="140000"/>
                </a:lnSpc>
              </a:pP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within                                                    of the mean.</a:t>
              </a:r>
            </a:p>
          </p:txBody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C3650F18-3CCB-E8DC-25C0-C298EA510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" y="2735"/>
              <a:ext cx="316" cy="2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89%</a:t>
              </a:r>
            </a:p>
          </p:txBody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D57714BD-8D72-8690-CC10-1BA0C4CA2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" y="3076"/>
              <a:ext cx="1846" cy="2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l"/>
              <a:r>
                <a:rPr lang="en-US" sz="2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z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= 3 standard deviations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459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A05356F-EA25-6B45-2FA8-740AE56EA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9800" y="349081"/>
            <a:ext cx="10515600" cy="1141052"/>
          </a:xfrm>
        </p:spPr>
        <p:txBody>
          <a:bodyPr>
            <a:norm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Examples: Apartment Rents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597">
                <a:extLst>
                  <a:ext uri="{FF2B5EF4-FFF2-40B4-BE49-F238E27FC236}">
                    <a16:creationId xmlns:a16="http://schemas.microsoft.com/office/drawing/2014/main" id="{686AD49C-C63F-466E-F07C-5230F12FE1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799" y="1536699"/>
                <a:ext cx="9812868" cy="59690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2400" dirty="0">
                    <a:latin typeface="Book Antiqua" pitchFamily="18" charset="0"/>
                  </a:rPr>
                  <a:t>Let </a:t>
                </a:r>
                <a:r>
                  <a:rPr lang="en-US" sz="2400" i="1" dirty="0">
                    <a:latin typeface="Book Antiqua" pitchFamily="18" charset="0"/>
                  </a:rPr>
                  <a:t>z</a:t>
                </a:r>
                <a:r>
                  <a:rPr lang="en-US" sz="2400" dirty="0">
                    <a:latin typeface="Book Antiqua" pitchFamily="18" charset="0"/>
                  </a:rPr>
                  <a:t> = 1.5 with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>
                    <a:latin typeface="Book Antiqua" pitchFamily="18" charset="0"/>
                  </a:rPr>
                  <a:t> = 490.80 and  </a:t>
                </a:r>
                <a:r>
                  <a:rPr lang="en-US" sz="2400" i="1" dirty="0">
                    <a:latin typeface="Book Antiqua" pitchFamily="18" charset="0"/>
                  </a:rPr>
                  <a:t>s</a:t>
                </a:r>
                <a:r>
                  <a:rPr lang="en-US" sz="2400" dirty="0">
                    <a:latin typeface="Book Antiqua" pitchFamily="18" charset="0"/>
                  </a:rPr>
                  <a:t> = 54.74</a:t>
                </a:r>
              </a:p>
            </p:txBody>
          </p:sp>
        </mc:Choice>
        <mc:Fallback xmlns="">
          <p:sp>
            <p:nvSpPr>
              <p:cNvPr id="27" name="Rectangle 597">
                <a:extLst>
                  <a:ext uri="{FF2B5EF4-FFF2-40B4-BE49-F238E27FC236}">
                    <a16:creationId xmlns:a16="http://schemas.microsoft.com/office/drawing/2014/main" id="{686AD49C-C63F-466E-F07C-5230F12FE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9799" y="1536699"/>
                <a:ext cx="9812868" cy="596901"/>
              </a:xfrm>
              <a:prstGeom prst="rect">
                <a:avLst/>
              </a:prstGeom>
              <a:blipFill>
                <a:blip r:embed="rId2"/>
                <a:stretch>
                  <a:fillRect l="-932" b="-12245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601">
                <a:extLst>
                  <a:ext uri="{FF2B5EF4-FFF2-40B4-BE49-F238E27FC236}">
                    <a16:creationId xmlns:a16="http://schemas.microsoft.com/office/drawing/2014/main" id="{71E2075A-691C-096A-CB0B-6A39C101B5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799" y="2099738"/>
                <a:ext cx="10515600" cy="11091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Book Antiqua" pitchFamily="18" charset="0"/>
                  </a:rPr>
                  <a:t>At least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(1 − 1/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Book Antiqua" pitchFamily="18" charset="0"/>
                  </a:rPr>
                  <a:t> = (1 </a:t>
                </a:r>
                <a:r>
                  <a:rPr lang="en-US" sz="2400" dirty="0">
                    <a:latin typeface="Symbol" pitchFamily="18" charset="2"/>
                  </a:rPr>
                  <a:t>-</a:t>
                </a:r>
                <a:r>
                  <a:rPr lang="en-US" sz="2400" dirty="0">
                    <a:latin typeface="Book Antiqua" pitchFamily="18" charset="0"/>
                  </a:rPr>
                  <a:t> 1/(1.5)</a:t>
                </a:r>
                <a:r>
                  <a:rPr lang="en-US" sz="2400" baseline="30000" dirty="0">
                    <a:latin typeface="Book Antiqua" pitchFamily="18" charset="0"/>
                  </a:rPr>
                  <a:t>2</a:t>
                </a:r>
                <a:r>
                  <a:rPr lang="en-US" sz="2400" dirty="0">
                    <a:latin typeface="Book Antiqua" pitchFamily="18" charset="0"/>
                  </a:rPr>
                  <a:t>) = 1 </a:t>
                </a:r>
                <a:r>
                  <a:rPr lang="en-US" sz="2400" dirty="0">
                    <a:latin typeface="Symbol" pitchFamily="18" charset="2"/>
                  </a:rPr>
                  <a:t>-</a:t>
                </a:r>
                <a:r>
                  <a:rPr lang="en-US" sz="2400" dirty="0">
                    <a:latin typeface="Book Antiqua" pitchFamily="18" charset="0"/>
                  </a:rPr>
                  <a:t> 0.44 = 0.56 or   56%    of the rent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Book Antiqua" pitchFamily="18" charset="0"/>
                  </a:rPr>
                  <a:t>values must be between</a:t>
                </a:r>
              </a:p>
            </p:txBody>
          </p:sp>
        </mc:Choice>
        <mc:Fallback xmlns="">
          <p:sp>
            <p:nvSpPr>
              <p:cNvPr id="28" name="Rectangle 601">
                <a:extLst>
                  <a:ext uri="{FF2B5EF4-FFF2-40B4-BE49-F238E27FC236}">
                    <a16:creationId xmlns:a16="http://schemas.microsoft.com/office/drawing/2014/main" id="{71E2075A-691C-096A-CB0B-6A39C101B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9799" y="2099738"/>
                <a:ext cx="10515600" cy="1109133"/>
              </a:xfrm>
              <a:prstGeom prst="rect">
                <a:avLst/>
              </a:prstGeom>
              <a:blipFill>
                <a:blip r:embed="rId3"/>
                <a:stretch>
                  <a:fillRect l="-870" b="-3846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602">
            <a:extLst>
              <a:ext uri="{FF2B5EF4-FFF2-40B4-BE49-F238E27FC236}">
                <a16:creationId xmlns:a16="http://schemas.microsoft.com/office/drawing/2014/main" id="{C3E5D393-EF98-875C-CDC4-4B6A3C4F2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9189" y="2129368"/>
            <a:ext cx="838200" cy="495300"/>
          </a:xfrm>
          <a:prstGeom prst="ellipse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597">
                <a:extLst>
                  <a:ext uri="{FF2B5EF4-FFF2-40B4-BE49-F238E27FC236}">
                    <a16:creationId xmlns:a16="http://schemas.microsoft.com/office/drawing/2014/main" id="{6DC51E8D-1485-166A-2FE2-AA9CAB3A5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1991" y="3162297"/>
                <a:ext cx="9846143" cy="15621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=490.80 −1.5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54.74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409</m:t>
                      </m:r>
                    </m:oMath>
                  </m:oMathPara>
                </a14:m>
                <a:endParaRPr lang="en-US" sz="2400" b="0" dirty="0">
                  <a:latin typeface="Book Antiqua" pitchFamily="18" charset="0"/>
                </a:endParaRPr>
              </a:p>
              <a:p>
                <a:pPr algn="ctr">
                  <a:spcAft>
                    <a:spcPts val="600"/>
                  </a:spcAft>
                </a:pPr>
                <a:r>
                  <a:rPr lang="en-US" sz="2400" dirty="0">
                    <a:latin typeface="Book Antiqua" pitchFamily="18" charset="0"/>
                  </a:rPr>
                  <a:t> and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=490.80+1.5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54.74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573</m:t>
                      </m:r>
                    </m:oMath>
                  </m:oMathPara>
                </a14:m>
                <a:endParaRPr lang="en-US" sz="2400" dirty="0">
                  <a:latin typeface="Book Antiqua" pitchFamily="18" charset="0"/>
                </a:endParaRPr>
              </a:p>
            </p:txBody>
          </p:sp>
        </mc:Choice>
        <mc:Fallback xmlns="">
          <p:sp>
            <p:nvSpPr>
              <p:cNvPr id="34" name="Rectangle 597">
                <a:extLst>
                  <a:ext uri="{FF2B5EF4-FFF2-40B4-BE49-F238E27FC236}">
                    <a16:creationId xmlns:a16="http://schemas.microsoft.com/office/drawing/2014/main" id="{6DC51E8D-1485-166A-2FE2-AA9CAB3A5E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1991" y="3162297"/>
                <a:ext cx="9846143" cy="15621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611">
            <a:extLst>
              <a:ext uri="{FF2B5EF4-FFF2-40B4-BE49-F238E27FC236}">
                <a16:creationId xmlns:a16="http://schemas.microsoft.com/office/drawing/2014/main" id="{CC18748B-B65B-C7AA-0F84-8D8D9956C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312" y="3295650"/>
            <a:ext cx="781050" cy="495300"/>
          </a:xfrm>
          <a:prstGeom prst="ellipse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611">
            <a:extLst>
              <a:ext uri="{FF2B5EF4-FFF2-40B4-BE49-F238E27FC236}">
                <a16:creationId xmlns:a16="http://schemas.microsoft.com/office/drawing/2014/main" id="{BE7582C2-A124-DF51-ECD0-31C4B9E28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7647" y="4074579"/>
            <a:ext cx="781050" cy="495300"/>
          </a:xfrm>
          <a:prstGeom prst="ellipse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id="{0E24090F-D289-2516-C29D-93ED813FC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4910666"/>
            <a:ext cx="10490200" cy="660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latin typeface="Book Antiqua" pitchFamily="18" charset="0"/>
              </a:rPr>
              <a:t>(Actually, 56% of the rent values are between 409 and 573.)</a:t>
            </a:r>
          </a:p>
        </p:txBody>
      </p:sp>
    </p:spTree>
    <p:extLst>
      <p:ext uri="{BB962C8B-B14F-4D97-AF65-F5344CB8AC3E}">
        <p14:creationId xmlns:p14="http://schemas.microsoft.com/office/powerpoint/2010/main" val="414650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utoUpdateAnimBg="0"/>
      <p:bldP spid="29" grpId="0" animBg="1"/>
      <p:bldP spid="34" grpId="0"/>
      <p:bldP spid="35" grpId="0" animBg="1"/>
      <p:bldP spid="36" grpId="0" animBg="1"/>
      <p:bldP spid="39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A05356F-EA25-6B45-2FA8-740AE56EA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9800" y="349081"/>
            <a:ext cx="10515600" cy="768519"/>
          </a:xfrm>
        </p:spPr>
        <p:txBody>
          <a:bodyPr>
            <a:norm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Examples: </a:t>
            </a:r>
          </a:p>
        </p:txBody>
      </p:sp>
      <p:sp>
        <p:nvSpPr>
          <p:cNvPr id="27" name="Rectangle 597">
            <a:extLst>
              <a:ext uri="{FF2B5EF4-FFF2-40B4-BE49-F238E27FC236}">
                <a16:creationId xmlns:a16="http://schemas.microsoft.com/office/drawing/2014/main" id="{686AD49C-C63F-466E-F07C-5230F12FE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" y="1318762"/>
            <a:ext cx="10429607" cy="16965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Book Antiqua" pitchFamily="18" charset="0"/>
              </a:rPr>
              <a:t>Suppose that the midterm test scores for 100 students in a college business </a:t>
            </a:r>
          </a:p>
          <a:p>
            <a:pPr marL="363538" algn="just"/>
            <a:r>
              <a:rPr lang="en-US" sz="2400" dirty="0">
                <a:latin typeface="Book Antiqua" pitchFamily="18" charset="0"/>
              </a:rPr>
              <a:t>statistics course had a mean of 70 and a standard deviation of 5. </a:t>
            </a:r>
          </a:p>
          <a:p>
            <a:pPr marL="715963" indent="-352425" algn="just">
              <a:buFont typeface="+mj-lt"/>
              <a:buAutoNum type="alphaLcParenR"/>
            </a:pPr>
            <a:r>
              <a:rPr lang="en-US" sz="2400" dirty="0">
                <a:latin typeface="Book Antiqua" pitchFamily="18" charset="0"/>
              </a:rPr>
              <a:t>How many students had test scores between 60 and 80? </a:t>
            </a:r>
          </a:p>
          <a:p>
            <a:pPr marL="715963" indent="-352425" algn="just">
              <a:buFont typeface="+mj-lt"/>
              <a:buAutoNum type="alphaLcParenR"/>
            </a:pPr>
            <a:r>
              <a:rPr lang="en-US" sz="2400" dirty="0">
                <a:latin typeface="Book Antiqua" pitchFamily="18" charset="0"/>
              </a:rPr>
              <a:t>How many students had test scores between 58 and 82?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9B2A01-B5BF-98BD-B328-40F10798C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967" y="3015360"/>
            <a:ext cx="9303489" cy="349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97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A05356F-EA25-6B45-2FA8-740AE56EA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9800" y="349081"/>
            <a:ext cx="10515600" cy="768519"/>
          </a:xfrm>
        </p:spPr>
        <p:txBody>
          <a:bodyPr>
            <a:norm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Example: </a:t>
            </a:r>
          </a:p>
        </p:txBody>
      </p:sp>
      <p:sp>
        <p:nvSpPr>
          <p:cNvPr id="27" name="Rectangle 597">
            <a:extLst>
              <a:ext uri="{FF2B5EF4-FFF2-40B4-BE49-F238E27FC236}">
                <a16:creationId xmlns:a16="http://schemas.microsoft.com/office/drawing/2014/main" id="{686AD49C-C63F-466E-F07C-5230F12FE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" y="948267"/>
            <a:ext cx="10515600" cy="50122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71463" indent="269875">
              <a:buFont typeface="+mj-lt"/>
              <a:buAutoNum type="arabicPeriod"/>
            </a:pPr>
            <a:r>
              <a:rPr lang="en-US" sz="2400" dirty="0">
                <a:latin typeface="Book Antiqua" pitchFamily="18" charset="0"/>
              </a:rPr>
              <a:t>Consider a sample with a mean of 30 and a standard deviation of 5. Use </a:t>
            </a:r>
          </a:p>
          <a:p>
            <a:pPr marL="271463" indent="269875"/>
            <a:r>
              <a:rPr lang="en-US" sz="2400" dirty="0">
                <a:latin typeface="Book Antiqua" pitchFamily="18" charset="0"/>
              </a:rPr>
              <a:t>Chebyshev’s theorem to determine the percentage of the data within each </a:t>
            </a:r>
          </a:p>
          <a:p>
            <a:pPr marL="271463" indent="269875"/>
            <a:r>
              <a:rPr lang="en-US" sz="2400" dirty="0">
                <a:latin typeface="Book Antiqua" pitchFamily="18" charset="0"/>
              </a:rPr>
              <a:t>of the following ranges:</a:t>
            </a:r>
          </a:p>
          <a:p>
            <a:pPr marL="982663" indent="-355600" algn="just">
              <a:buFont typeface="+mj-lt"/>
              <a:buAutoNum type="alphaLcParenR"/>
            </a:pPr>
            <a:r>
              <a:rPr lang="en-US" sz="2400" dirty="0">
                <a:latin typeface="Book Antiqua" pitchFamily="18" charset="0"/>
              </a:rPr>
              <a:t>20 to 40</a:t>
            </a:r>
          </a:p>
          <a:p>
            <a:pPr marL="982663" indent="-355600" algn="just">
              <a:buFont typeface="+mj-lt"/>
              <a:buAutoNum type="alphaLcParenR"/>
            </a:pPr>
            <a:r>
              <a:rPr lang="en-US" sz="2400" dirty="0">
                <a:latin typeface="Book Antiqua" pitchFamily="18" charset="0"/>
              </a:rPr>
              <a:t>15 to 45</a:t>
            </a:r>
          </a:p>
          <a:p>
            <a:pPr marL="982663" indent="-355600" algn="just">
              <a:buFont typeface="+mj-lt"/>
              <a:buAutoNum type="alphaLcParenR"/>
            </a:pPr>
            <a:r>
              <a:rPr lang="en-US" sz="2400" dirty="0">
                <a:latin typeface="Book Antiqua" pitchFamily="18" charset="0"/>
              </a:rPr>
              <a:t>22 to 38</a:t>
            </a:r>
          </a:p>
          <a:p>
            <a:pPr marL="982663" indent="-355600" algn="just">
              <a:buFont typeface="+mj-lt"/>
              <a:buAutoNum type="alphaLcParenR"/>
            </a:pPr>
            <a:r>
              <a:rPr lang="en-US" sz="2400" dirty="0">
                <a:latin typeface="Book Antiqua" pitchFamily="18" charset="0"/>
              </a:rPr>
              <a:t>18 to 42</a:t>
            </a:r>
          </a:p>
          <a:p>
            <a:pPr marL="982663" indent="-355600" algn="just">
              <a:buFont typeface="+mj-lt"/>
              <a:buAutoNum type="alphaLcParenR"/>
            </a:pPr>
            <a:r>
              <a:rPr lang="en-US" sz="2400" dirty="0">
                <a:latin typeface="Book Antiqua" pitchFamily="18" charset="0"/>
              </a:rPr>
              <a:t>12 to 48</a:t>
            </a:r>
          </a:p>
        </p:txBody>
      </p:sp>
    </p:spTree>
    <p:extLst>
      <p:ext uri="{BB962C8B-B14F-4D97-AF65-F5344CB8AC3E}">
        <p14:creationId xmlns:p14="http://schemas.microsoft.com/office/powerpoint/2010/main" val="145887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399881"/>
            <a:ext cx="10490200" cy="100982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Rule</a:t>
            </a: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812800" y="1354672"/>
            <a:ext cx="10490200" cy="6942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latin typeface="Book Antiqua" pitchFamily="18" charset="0"/>
              </a:rPr>
              <a:t>When the data are believed to approximate a bell-shaped distribution …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endParaRPr lang="en-US" sz="2400" dirty="0">
              <a:latin typeface="Book Antiqua" pitchFamily="18" charset="0"/>
            </a:endParaRPr>
          </a:p>
        </p:txBody>
      </p:sp>
      <p:sp>
        <p:nvSpPr>
          <p:cNvPr id="2" name="Rectangle 10">
            <a:extLst>
              <a:ext uri="{FF2B5EF4-FFF2-40B4-BE49-F238E27FC236}">
                <a16:creationId xmlns:a16="http://schemas.microsoft.com/office/drawing/2014/main" id="{CEC2758B-64EA-71C7-5D71-57E03DBFA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3749675"/>
            <a:ext cx="10490200" cy="971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 wrap="none" anchor="ctr"/>
          <a:lstStyle/>
          <a:p>
            <a:pPr algn="just"/>
            <a:r>
              <a:rPr lang="en-US" sz="2400" dirty="0">
                <a:latin typeface="Book Antiqua" pitchFamily="18" charset="0"/>
              </a:rPr>
              <a:t>The empirical rule is based on the normal distribution, which is covered </a:t>
            </a:r>
          </a:p>
          <a:p>
            <a:pPr algn="just"/>
            <a:r>
              <a:rPr lang="en-US" sz="2400" dirty="0">
                <a:latin typeface="Book Antiqua" pitchFamily="18" charset="0"/>
              </a:rPr>
              <a:t>in Chapter 6.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5AD7DB0B-6338-80D1-EA5F-BB5532EE6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978025"/>
            <a:ext cx="10490200" cy="1657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 wrap="none" anchor="ctr"/>
          <a:lstStyle/>
          <a:p>
            <a:pPr algn="just"/>
            <a:r>
              <a:rPr lang="en-US" sz="2400" dirty="0">
                <a:latin typeface="Book Antiqua" pitchFamily="18" charset="0"/>
              </a:rPr>
              <a:t>The empirical rule can be used to determine the percentage of data values </a:t>
            </a:r>
          </a:p>
          <a:p>
            <a:pPr algn="just"/>
            <a:r>
              <a:rPr lang="en-US" sz="2400" dirty="0">
                <a:latin typeface="Book Antiqua" pitchFamily="18" charset="0"/>
              </a:rPr>
              <a:t>that must be within a specified number of standard deviations of the mean.</a:t>
            </a:r>
          </a:p>
        </p:txBody>
      </p:sp>
    </p:spTree>
    <p:extLst>
      <p:ext uri="{BB962C8B-B14F-4D97-AF65-F5344CB8AC3E}">
        <p14:creationId xmlns:p14="http://schemas.microsoft.com/office/powerpoint/2010/main" val="50830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autoUpdateAnimBg="0"/>
      <p:bldP spid="2" grpId="0" animBg="1" autoUpdateAnimBg="0"/>
      <p:bldP spid="3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0C7084A4-6A82-3454-E9B3-CFB7C0ED9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3DFA1CEA-3D3E-8826-7879-2E1E8D7F5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B4B2EA64-17C1-1558-A2A1-4BF72F331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EBECA273-D3AF-ED49-A27D-116FE7110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56D164A6-BA4A-E207-0BE6-3426A95C5A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b">
            <a:norm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Example of Ordinal Measurement</a:t>
            </a:r>
          </a:p>
        </p:txBody>
      </p:sp>
      <p:graphicFrame>
        <p:nvGraphicFramePr>
          <p:cNvPr id="51207" name="Object 7">
            <a:hlinkClick r:id="" action="ppaction://ole?verb=0"/>
            <a:extLst>
              <a:ext uri="{FF2B5EF4-FFF2-40B4-BE49-F238E27FC236}">
                <a16:creationId xmlns:a16="http://schemas.microsoft.com/office/drawing/2014/main" id="{EDCA5310-2968-3328-83D9-9F3BA2FBD4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0360869"/>
              </p:ext>
            </p:extLst>
          </p:nvPr>
        </p:nvGraphicFramePr>
        <p:xfrm>
          <a:off x="3854451" y="3025776"/>
          <a:ext cx="4473575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Drawing 1.01" r:id="rId3" imgW="2904840" imgH="1336320" progId="MSDraw.1.01">
                  <p:embed/>
                </p:oleObj>
              </mc:Choice>
              <mc:Fallback>
                <p:oleObj name="Microsoft Drawing 1.01" r:id="rId3" imgW="2904840" imgH="1336320" progId="MSDraw.1.01">
                  <p:embed/>
                  <p:pic>
                    <p:nvPicPr>
                      <p:cNvPr id="51207" name="Object 7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EDCA5310-2968-3328-83D9-9F3BA2FBD40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51" y="3025776"/>
                        <a:ext cx="4473575" cy="20732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50799">
                        <a:solidFill>
                          <a:srgbClr val="F6BF6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08" name="Picture 8">
            <a:extLst>
              <a:ext uri="{FF2B5EF4-FFF2-40B4-BE49-F238E27FC236}">
                <a16:creationId xmlns:a16="http://schemas.microsoft.com/office/drawing/2014/main" id="{9C9011A9-AC9E-5E34-CA08-5A7A9637E44D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6" y="1971676"/>
            <a:ext cx="10763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9" name="Picture 9">
            <a:extLst>
              <a:ext uri="{FF2B5EF4-FFF2-40B4-BE49-F238E27FC236}">
                <a16:creationId xmlns:a16="http://schemas.microsoft.com/office/drawing/2014/main" id="{C6537A58-2F6F-222B-8A97-A3994567301F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6" y="2105026"/>
            <a:ext cx="15335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over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399881"/>
            <a:ext cx="10490200" cy="100982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Rule</a:t>
            </a: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812800" y="1253073"/>
            <a:ext cx="10490200" cy="5757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latin typeface="Book Antiqua" pitchFamily="18" charset="0"/>
              </a:rPr>
              <a:t>For data having a bell-shaped distribution:</a:t>
            </a:r>
          </a:p>
        </p:txBody>
      </p:sp>
      <p:grpSp>
        <p:nvGrpSpPr>
          <p:cNvPr id="14" name="Group 32">
            <a:extLst>
              <a:ext uri="{FF2B5EF4-FFF2-40B4-BE49-F238E27FC236}">
                <a16:creationId xmlns:a16="http://schemas.microsoft.com/office/drawing/2014/main" id="{6E3E39F0-DD18-FD76-1032-0C6E7A207C9E}"/>
              </a:ext>
            </a:extLst>
          </p:cNvPr>
          <p:cNvGrpSpPr>
            <a:grpSpLocks/>
          </p:cNvGrpSpPr>
          <p:nvPr/>
        </p:nvGrpSpPr>
        <p:grpSpPr bwMode="auto">
          <a:xfrm>
            <a:off x="779833" y="1828802"/>
            <a:ext cx="10523167" cy="1571952"/>
            <a:chOff x="552" y="2254"/>
            <a:chExt cx="5187" cy="812"/>
          </a:xfrm>
          <a:solidFill>
            <a:srgbClr val="993366"/>
          </a:solidFill>
        </p:grpSpPr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683D922-11AC-221E-9CB9-BC3F75586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2254"/>
              <a:ext cx="5187" cy="812"/>
            </a:xfrm>
            <a:prstGeom prst="rect">
              <a:avLst/>
            </a:prstGeom>
            <a:grpFill/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3187806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l">
                <a:lnSpc>
                  <a:spcPct val="140000"/>
                </a:lnSpc>
              </a:pP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            of the values of a normal random variable are within </a:t>
              </a:r>
            </a:p>
            <a:p>
              <a:pPr algn="l">
                <a:lnSpc>
                  <a:spcPct val="140000"/>
                </a:lnSpc>
              </a:pP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                                              of its mean.</a:t>
              </a:r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3FE31B4-2B2C-8C2F-2F80-5309C1455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" y="2415"/>
              <a:ext cx="524" cy="2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68.26%</a:t>
              </a:r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F606F77-E311-E7A3-DE5D-D96C84DA0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" y="2715"/>
              <a:ext cx="1846" cy="2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l"/>
              <a:r>
                <a:rPr lang="en-US" sz="2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+/- 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1 standard deviations</a:t>
              </a:r>
            </a:p>
          </p:txBody>
        </p:sp>
      </p:grpSp>
      <p:grpSp>
        <p:nvGrpSpPr>
          <p:cNvPr id="2" name="Group 32">
            <a:extLst>
              <a:ext uri="{FF2B5EF4-FFF2-40B4-BE49-F238E27FC236}">
                <a16:creationId xmlns:a16="http://schemas.microsoft.com/office/drawing/2014/main" id="{FAD51D1C-D06F-9BC8-9CCA-21BFE08CF9DA}"/>
              </a:ext>
            </a:extLst>
          </p:cNvPr>
          <p:cNvGrpSpPr>
            <a:grpSpLocks/>
          </p:cNvGrpSpPr>
          <p:nvPr/>
        </p:nvGrpSpPr>
        <p:grpSpPr bwMode="auto">
          <a:xfrm>
            <a:off x="779833" y="3452114"/>
            <a:ext cx="10540099" cy="1804927"/>
            <a:chOff x="552" y="2296"/>
            <a:chExt cx="5208" cy="812"/>
          </a:xfrm>
          <a:solidFill>
            <a:srgbClr val="993366"/>
          </a:solidFill>
        </p:grpSpPr>
        <p:sp>
          <p:nvSpPr>
            <p:cNvPr id="3" name="Rectangle 27">
              <a:extLst>
                <a:ext uri="{FF2B5EF4-FFF2-40B4-BE49-F238E27FC236}">
                  <a16:creationId xmlns:a16="http://schemas.microsoft.com/office/drawing/2014/main" id="{82123BCD-E051-6DCF-A676-AB306BFF6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2296"/>
              <a:ext cx="5208" cy="812"/>
            </a:xfrm>
            <a:prstGeom prst="rect">
              <a:avLst/>
            </a:prstGeom>
            <a:grpFill/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3187806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l">
                <a:lnSpc>
                  <a:spcPct val="140000"/>
                </a:lnSpc>
              </a:pP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            of the values of a normal random variable are within </a:t>
              </a:r>
            </a:p>
            <a:p>
              <a:pPr algn="l">
                <a:lnSpc>
                  <a:spcPct val="140000"/>
                </a:lnSpc>
              </a:pP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                                              of its mean.</a:t>
              </a:r>
            </a:p>
          </p:txBody>
        </p:sp>
        <p:sp>
          <p:nvSpPr>
            <p:cNvPr id="4" name="Rectangle 28">
              <a:extLst>
                <a:ext uri="{FF2B5EF4-FFF2-40B4-BE49-F238E27FC236}">
                  <a16:creationId xmlns:a16="http://schemas.microsoft.com/office/drawing/2014/main" id="{E22CDBC3-43C2-E8B2-8F54-3B203243F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" y="2449"/>
              <a:ext cx="524" cy="2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95.44%</a:t>
              </a:r>
            </a:p>
          </p:txBody>
        </p:sp>
        <p:sp>
          <p:nvSpPr>
            <p:cNvPr id="5" name="Rectangle 29">
              <a:extLst>
                <a:ext uri="{FF2B5EF4-FFF2-40B4-BE49-F238E27FC236}">
                  <a16:creationId xmlns:a16="http://schemas.microsoft.com/office/drawing/2014/main" id="{718F9E36-2439-3C0B-7487-98CEDF2BE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" y="2749"/>
              <a:ext cx="1846" cy="2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l"/>
              <a:r>
                <a:rPr lang="en-US" sz="2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+/-  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2 standard deviations</a:t>
              </a:r>
            </a:p>
          </p:txBody>
        </p:sp>
      </p:grpSp>
      <p:grpSp>
        <p:nvGrpSpPr>
          <p:cNvPr id="6" name="Group 32">
            <a:extLst>
              <a:ext uri="{FF2B5EF4-FFF2-40B4-BE49-F238E27FC236}">
                <a16:creationId xmlns:a16="http://schemas.microsoft.com/office/drawing/2014/main" id="{A0B8C585-6749-8E17-A2CF-710C7923FE24}"/>
              </a:ext>
            </a:extLst>
          </p:cNvPr>
          <p:cNvGrpSpPr>
            <a:grpSpLocks/>
          </p:cNvGrpSpPr>
          <p:nvPr/>
        </p:nvGrpSpPr>
        <p:grpSpPr bwMode="auto">
          <a:xfrm>
            <a:off x="796765" y="5191868"/>
            <a:ext cx="10523167" cy="1571952"/>
            <a:chOff x="552" y="2335"/>
            <a:chExt cx="5187" cy="812"/>
          </a:xfrm>
          <a:solidFill>
            <a:srgbClr val="993366"/>
          </a:solidFill>
        </p:grpSpPr>
        <p:sp>
          <p:nvSpPr>
            <p:cNvPr id="7" name="Rectangle 27">
              <a:extLst>
                <a:ext uri="{FF2B5EF4-FFF2-40B4-BE49-F238E27FC236}">
                  <a16:creationId xmlns:a16="http://schemas.microsoft.com/office/drawing/2014/main" id="{01ED42C4-4780-0A8F-5D15-810AFBE0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2335"/>
              <a:ext cx="5187" cy="812"/>
            </a:xfrm>
            <a:prstGeom prst="rect">
              <a:avLst/>
            </a:prstGeom>
            <a:grpFill/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3187806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l">
                <a:lnSpc>
                  <a:spcPct val="140000"/>
                </a:lnSpc>
              </a:pP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            of the values of a normal random variable are within </a:t>
              </a:r>
            </a:p>
            <a:p>
              <a:pPr algn="l">
                <a:lnSpc>
                  <a:spcPct val="140000"/>
                </a:lnSpc>
              </a:pP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                                              of its mean.</a:t>
              </a:r>
            </a:p>
          </p:txBody>
        </p:sp>
        <p:sp>
          <p:nvSpPr>
            <p:cNvPr id="8" name="Rectangle 28">
              <a:extLst>
                <a:ext uri="{FF2B5EF4-FFF2-40B4-BE49-F238E27FC236}">
                  <a16:creationId xmlns:a16="http://schemas.microsoft.com/office/drawing/2014/main" id="{5A23807F-B67E-E660-46C7-C51248840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" y="2498"/>
              <a:ext cx="524" cy="2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99.72%</a:t>
              </a:r>
            </a:p>
          </p:txBody>
        </p:sp>
        <p:sp>
          <p:nvSpPr>
            <p:cNvPr id="9" name="Rectangle 29">
              <a:extLst>
                <a:ext uri="{FF2B5EF4-FFF2-40B4-BE49-F238E27FC236}">
                  <a16:creationId xmlns:a16="http://schemas.microsoft.com/office/drawing/2014/main" id="{F5B545AD-48C7-A52F-4529-7214A40C6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" y="2798"/>
              <a:ext cx="1846" cy="2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l"/>
              <a:r>
                <a:rPr lang="en-US" sz="2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+/- 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3 standard deviations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65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A05356F-EA25-6B45-2FA8-740AE56EA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9800" y="349081"/>
            <a:ext cx="10515600" cy="1141052"/>
          </a:xfrm>
        </p:spPr>
        <p:txBody>
          <a:bodyPr>
            <a:norm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Empirical Rule</a:t>
            </a: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5ED124DC-8D71-2073-EF98-438DC3348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799" y="1441450"/>
            <a:ext cx="7378700" cy="5111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2212194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Line 10">
            <a:extLst>
              <a:ext uri="{FF2B5EF4-FFF2-40B4-BE49-F238E27FC236}">
                <a16:creationId xmlns:a16="http://schemas.microsoft.com/office/drawing/2014/main" id="{C8616991-C737-AFF2-7E64-A45DBDF01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5247746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6254FD85-4C2F-7B59-7B91-F090BEFD0FE3}"/>
              </a:ext>
            </a:extLst>
          </p:cNvPr>
          <p:cNvSpPr>
            <a:spLocks/>
          </p:cNvSpPr>
          <p:nvPr/>
        </p:nvSpPr>
        <p:spPr bwMode="auto">
          <a:xfrm>
            <a:off x="3455988" y="3009371"/>
            <a:ext cx="4732337" cy="2374900"/>
          </a:xfrm>
          <a:custGeom>
            <a:avLst/>
            <a:gdLst/>
            <a:ahLst/>
            <a:cxnLst>
              <a:cxn ang="0">
                <a:pos x="1441" y="15"/>
              </a:cxn>
              <a:cxn ang="0">
                <a:pos x="1351" y="84"/>
              </a:cxn>
              <a:cxn ang="0">
                <a:pos x="1290" y="168"/>
              </a:cxn>
              <a:cxn ang="0">
                <a:pos x="1241" y="252"/>
              </a:cxn>
              <a:cxn ang="0">
                <a:pos x="1197" y="334"/>
              </a:cxn>
              <a:cxn ang="0">
                <a:pos x="1163" y="408"/>
              </a:cxn>
              <a:cxn ang="0">
                <a:pos x="1123" y="505"/>
              </a:cxn>
              <a:cxn ang="0">
                <a:pos x="1087" y="590"/>
              </a:cxn>
              <a:cxn ang="0">
                <a:pos x="1053" y="674"/>
              </a:cxn>
              <a:cxn ang="0">
                <a:pos x="1023" y="755"/>
              </a:cxn>
              <a:cxn ang="0">
                <a:pos x="987" y="846"/>
              </a:cxn>
              <a:cxn ang="0">
                <a:pos x="951" y="928"/>
              </a:cxn>
              <a:cxn ang="0">
                <a:pos x="914" y="1008"/>
              </a:cxn>
              <a:cxn ang="0">
                <a:pos x="858" y="1100"/>
              </a:cxn>
              <a:cxn ang="0">
                <a:pos x="781" y="1190"/>
              </a:cxn>
              <a:cxn ang="0">
                <a:pos x="709" y="1253"/>
              </a:cxn>
              <a:cxn ang="0">
                <a:pos x="606" y="1316"/>
              </a:cxn>
              <a:cxn ang="0">
                <a:pos x="508" y="1357"/>
              </a:cxn>
              <a:cxn ang="0">
                <a:pos x="401" y="1390"/>
              </a:cxn>
              <a:cxn ang="0">
                <a:pos x="312" y="1415"/>
              </a:cxn>
              <a:cxn ang="0">
                <a:pos x="190" y="1441"/>
              </a:cxn>
              <a:cxn ang="0">
                <a:pos x="94" y="1461"/>
              </a:cxn>
              <a:cxn ang="0">
                <a:pos x="2981" y="1496"/>
              </a:cxn>
              <a:cxn ang="0">
                <a:pos x="2849" y="1461"/>
              </a:cxn>
              <a:cxn ang="0">
                <a:pos x="2786" y="1448"/>
              </a:cxn>
              <a:cxn ang="0">
                <a:pos x="2647" y="1410"/>
              </a:cxn>
              <a:cxn ang="0">
                <a:pos x="2521" y="1367"/>
              </a:cxn>
              <a:cxn ang="0">
                <a:pos x="2394" y="1314"/>
              </a:cxn>
              <a:cxn ang="0">
                <a:pos x="2358" y="1293"/>
              </a:cxn>
              <a:cxn ang="0">
                <a:pos x="2279" y="1237"/>
              </a:cxn>
              <a:cxn ang="0">
                <a:pos x="2213" y="1168"/>
              </a:cxn>
              <a:cxn ang="0">
                <a:pos x="2144" y="1078"/>
              </a:cxn>
              <a:cxn ang="0">
                <a:pos x="2102" y="1011"/>
              </a:cxn>
              <a:cxn ang="0">
                <a:pos x="2066" y="931"/>
              </a:cxn>
              <a:cxn ang="0">
                <a:pos x="2037" y="861"/>
              </a:cxn>
              <a:cxn ang="0">
                <a:pos x="2008" y="791"/>
              </a:cxn>
              <a:cxn ang="0">
                <a:pos x="1967" y="697"/>
              </a:cxn>
              <a:cxn ang="0">
                <a:pos x="1928" y="608"/>
              </a:cxn>
              <a:cxn ang="0">
                <a:pos x="1882" y="507"/>
              </a:cxn>
              <a:cxn ang="0">
                <a:pos x="1838" y="411"/>
              </a:cxn>
              <a:cxn ang="0">
                <a:pos x="1794" y="320"/>
              </a:cxn>
              <a:cxn ang="0">
                <a:pos x="1762" y="259"/>
              </a:cxn>
              <a:cxn ang="0">
                <a:pos x="1727" y="191"/>
              </a:cxn>
              <a:cxn ang="0">
                <a:pos x="1696" y="146"/>
              </a:cxn>
              <a:cxn ang="0">
                <a:pos x="1676" y="121"/>
              </a:cxn>
              <a:cxn ang="0">
                <a:pos x="1642" y="80"/>
              </a:cxn>
              <a:cxn ang="0">
                <a:pos x="1598" y="38"/>
              </a:cxn>
              <a:cxn ang="0">
                <a:pos x="1533" y="5"/>
              </a:cxn>
            </a:cxnLst>
            <a:rect l="0" t="0" r="r" b="b"/>
            <a:pathLst>
              <a:path w="2981" h="1496">
                <a:moveTo>
                  <a:pt x="1503" y="0"/>
                </a:moveTo>
                <a:lnTo>
                  <a:pt x="1474" y="7"/>
                </a:lnTo>
                <a:lnTo>
                  <a:pt x="1441" y="15"/>
                </a:lnTo>
                <a:lnTo>
                  <a:pt x="1406" y="34"/>
                </a:lnTo>
                <a:lnTo>
                  <a:pt x="1377" y="58"/>
                </a:lnTo>
                <a:lnTo>
                  <a:pt x="1351" y="84"/>
                </a:lnTo>
                <a:lnTo>
                  <a:pt x="1329" y="109"/>
                </a:lnTo>
                <a:lnTo>
                  <a:pt x="1311" y="135"/>
                </a:lnTo>
                <a:lnTo>
                  <a:pt x="1290" y="168"/>
                </a:lnTo>
                <a:lnTo>
                  <a:pt x="1276" y="190"/>
                </a:lnTo>
                <a:lnTo>
                  <a:pt x="1258" y="223"/>
                </a:lnTo>
                <a:lnTo>
                  <a:pt x="1241" y="252"/>
                </a:lnTo>
                <a:lnTo>
                  <a:pt x="1222" y="285"/>
                </a:lnTo>
                <a:lnTo>
                  <a:pt x="1211" y="307"/>
                </a:lnTo>
                <a:lnTo>
                  <a:pt x="1197" y="334"/>
                </a:lnTo>
                <a:lnTo>
                  <a:pt x="1186" y="360"/>
                </a:lnTo>
                <a:lnTo>
                  <a:pt x="1175" y="383"/>
                </a:lnTo>
                <a:lnTo>
                  <a:pt x="1163" y="408"/>
                </a:lnTo>
                <a:lnTo>
                  <a:pt x="1151" y="439"/>
                </a:lnTo>
                <a:lnTo>
                  <a:pt x="1136" y="476"/>
                </a:lnTo>
                <a:lnTo>
                  <a:pt x="1123" y="505"/>
                </a:lnTo>
                <a:lnTo>
                  <a:pt x="1114" y="526"/>
                </a:lnTo>
                <a:lnTo>
                  <a:pt x="1099" y="558"/>
                </a:lnTo>
                <a:lnTo>
                  <a:pt x="1087" y="590"/>
                </a:lnTo>
                <a:lnTo>
                  <a:pt x="1077" y="612"/>
                </a:lnTo>
                <a:lnTo>
                  <a:pt x="1063" y="646"/>
                </a:lnTo>
                <a:lnTo>
                  <a:pt x="1053" y="674"/>
                </a:lnTo>
                <a:lnTo>
                  <a:pt x="1043" y="701"/>
                </a:lnTo>
                <a:lnTo>
                  <a:pt x="1033" y="728"/>
                </a:lnTo>
                <a:lnTo>
                  <a:pt x="1023" y="755"/>
                </a:lnTo>
                <a:lnTo>
                  <a:pt x="1013" y="781"/>
                </a:lnTo>
                <a:lnTo>
                  <a:pt x="1002" y="809"/>
                </a:lnTo>
                <a:lnTo>
                  <a:pt x="987" y="846"/>
                </a:lnTo>
                <a:lnTo>
                  <a:pt x="972" y="881"/>
                </a:lnTo>
                <a:lnTo>
                  <a:pt x="962" y="904"/>
                </a:lnTo>
                <a:lnTo>
                  <a:pt x="951" y="928"/>
                </a:lnTo>
                <a:lnTo>
                  <a:pt x="941" y="953"/>
                </a:lnTo>
                <a:lnTo>
                  <a:pt x="930" y="977"/>
                </a:lnTo>
                <a:lnTo>
                  <a:pt x="914" y="1008"/>
                </a:lnTo>
                <a:lnTo>
                  <a:pt x="898" y="1040"/>
                </a:lnTo>
                <a:lnTo>
                  <a:pt x="879" y="1070"/>
                </a:lnTo>
                <a:lnTo>
                  <a:pt x="858" y="1100"/>
                </a:lnTo>
                <a:lnTo>
                  <a:pt x="836" y="1130"/>
                </a:lnTo>
                <a:lnTo>
                  <a:pt x="810" y="1158"/>
                </a:lnTo>
                <a:lnTo>
                  <a:pt x="781" y="1190"/>
                </a:lnTo>
                <a:lnTo>
                  <a:pt x="761" y="1209"/>
                </a:lnTo>
                <a:lnTo>
                  <a:pt x="737" y="1230"/>
                </a:lnTo>
                <a:lnTo>
                  <a:pt x="709" y="1253"/>
                </a:lnTo>
                <a:lnTo>
                  <a:pt x="686" y="1269"/>
                </a:lnTo>
                <a:lnTo>
                  <a:pt x="654" y="1289"/>
                </a:lnTo>
                <a:lnTo>
                  <a:pt x="606" y="1316"/>
                </a:lnTo>
                <a:lnTo>
                  <a:pt x="566" y="1334"/>
                </a:lnTo>
                <a:lnTo>
                  <a:pt x="536" y="1345"/>
                </a:lnTo>
                <a:lnTo>
                  <a:pt x="508" y="1357"/>
                </a:lnTo>
                <a:lnTo>
                  <a:pt x="473" y="1370"/>
                </a:lnTo>
                <a:lnTo>
                  <a:pt x="437" y="1381"/>
                </a:lnTo>
                <a:lnTo>
                  <a:pt x="401" y="1390"/>
                </a:lnTo>
                <a:lnTo>
                  <a:pt x="374" y="1398"/>
                </a:lnTo>
                <a:lnTo>
                  <a:pt x="341" y="1407"/>
                </a:lnTo>
                <a:lnTo>
                  <a:pt x="312" y="1415"/>
                </a:lnTo>
                <a:lnTo>
                  <a:pt x="274" y="1423"/>
                </a:lnTo>
                <a:lnTo>
                  <a:pt x="230" y="1433"/>
                </a:lnTo>
                <a:lnTo>
                  <a:pt x="190" y="1441"/>
                </a:lnTo>
                <a:lnTo>
                  <a:pt x="160" y="1448"/>
                </a:lnTo>
                <a:lnTo>
                  <a:pt x="131" y="1454"/>
                </a:lnTo>
                <a:lnTo>
                  <a:pt x="94" y="1461"/>
                </a:lnTo>
                <a:lnTo>
                  <a:pt x="51" y="1473"/>
                </a:lnTo>
                <a:lnTo>
                  <a:pt x="0" y="1494"/>
                </a:lnTo>
                <a:lnTo>
                  <a:pt x="2981" y="1496"/>
                </a:lnTo>
                <a:lnTo>
                  <a:pt x="2933" y="1478"/>
                </a:lnTo>
                <a:lnTo>
                  <a:pt x="2883" y="1467"/>
                </a:lnTo>
                <a:lnTo>
                  <a:pt x="2849" y="1461"/>
                </a:lnTo>
                <a:lnTo>
                  <a:pt x="2809" y="1453"/>
                </a:lnTo>
                <a:lnTo>
                  <a:pt x="2761" y="1441"/>
                </a:lnTo>
                <a:lnTo>
                  <a:pt x="2786" y="1448"/>
                </a:lnTo>
                <a:lnTo>
                  <a:pt x="2731" y="1433"/>
                </a:lnTo>
                <a:lnTo>
                  <a:pt x="2700" y="1425"/>
                </a:lnTo>
                <a:lnTo>
                  <a:pt x="2647" y="1410"/>
                </a:lnTo>
                <a:lnTo>
                  <a:pt x="2599" y="1394"/>
                </a:lnTo>
                <a:lnTo>
                  <a:pt x="2559" y="1380"/>
                </a:lnTo>
                <a:lnTo>
                  <a:pt x="2521" y="1367"/>
                </a:lnTo>
                <a:lnTo>
                  <a:pt x="2478" y="1352"/>
                </a:lnTo>
                <a:lnTo>
                  <a:pt x="2442" y="1337"/>
                </a:lnTo>
                <a:lnTo>
                  <a:pt x="2394" y="1314"/>
                </a:lnTo>
                <a:lnTo>
                  <a:pt x="2374" y="1302"/>
                </a:lnTo>
                <a:lnTo>
                  <a:pt x="2373" y="1302"/>
                </a:lnTo>
                <a:lnTo>
                  <a:pt x="2358" y="1293"/>
                </a:lnTo>
                <a:lnTo>
                  <a:pt x="2331" y="1278"/>
                </a:lnTo>
                <a:lnTo>
                  <a:pt x="2305" y="1259"/>
                </a:lnTo>
                <a:lnTo>
                  <a:pt x="2279" y="1237"/>
                </a:lnTo>
                <a:lnTo>
                  <a:pt x="2260" y="1219"/>
                </a:lnTo>
                <a:lnTo>
                  <a:pt x="2238" y="1198"/>
                </a:lnTo>
                <a:lnTo>
                  <a:pt x="2213" y="1168"/>
                </a:lnTo>
                <a:lnTo>
                  <a:pt x="2188" y="1137"/>
                </a:lnTo>
                <a:lnTo>
                  <a:pt x="2167" y="1108"/>
                </a:lnTo>
                <a:lnTo>
                  <a:pt x="2144" y="1078"/>
                </a:lnTo>
                <a:lnTo>
                  <a:pt x="2129" y="1053"/>
                </a:lnTo>
                <a:lnTo>
                  <a:pt x="2115" y="1033"/>
                </a:lnTo>
                <a:lnTo>
                  <a:pt x="2102" y="1011"/>
                </a:lnTo>
                <a:lnTo>
                  <a:pt x="2089" y="986"/>
                </a:lnTo>
                <a:lnTo>
                  <a:pt x="2077" y="959"/>
                </a:lnTo>
                <a:lnTo>
                  <a:pt x="2066" y="931"/>
                </a:lnTo>
                <a:lnTo>
                  <a:pt x="2055" y="902"/>
                </a:lnTo>
                <a:lnTo>
                  <a:pt x="2046" y="883"/>
                </a:lnTo>
                <a:lnTo>
                  <a:pt x="2037" y="861"/>
                </a:lnTo>
                <a:lnTo>
                  <a:pt x="2028" y="839"/>
                </a:lnTo>
                <a:lnTo>
                  <a:pt x="2018" y="818"/>
                </a:lnTo>
                <a:lnTo>
                  <a:pt x="2008" y="791"/>
                </a:lnTo>
                <a:lnTo>
                  <a:pt x="1996" y="763"/>
                </a:lnTo>
                <a:lnTo>
                  <a:pt x="1981" y="725"/>
                </a:lnTo>
                <a:lnTo>
                  <a:pt x="1967" y="697"/>
                </a:lnTo>
                <a:lnTo>
                  <a:pt x="1952" y="667"/>
                </a:lnTo>
                <a:lnTo>
                  <a:pt x="1938" y="634"/>
                </a:lnTo>
                <a:lnTo>
                  <a:pt x="1928" y="608"/>
                </a:lnTo>
                <a:lnTo>
                  <a:pt x="1914" y="577"/>
                </a:lnTo>
                <a:lnTo>
                  <a:pt x="1903" y="549"/>
                </a:lnTo>
                <a:lnTo>
                  <a:pt x="1882" y="507"/>
                </a:lnTo>
                <a:lnTo>
                  <a:pt x="1866" y="468"/>
                </a:lnTo>
                <a:lnTo>
                  <a:pt x="1850" y="434"/>
                </a:lnTo>
                <a:lnTo>
                  <a:pt x="1838" y="411"/>
                </a:lnTo>
                <a:lnTo>
                  <a:pt x="1824" y="381"/>
                </a:lnTo>
                <a:lnTo>
                  <a:pt x="1807" y="346"/>
                </a:lnTo>
                <a:lnTo>
                  <a:pt x="1794" y="320"/>
                </a:lnTo>
                <a:lnTo>
                  <a:pt x="1783" y="301"/>
                </a:lnTo>
                <a:lnTo>
                  <a:pt x="1776" y="285"/>
                </a:lnTo>
                <a:lnTo>
                  <a:pt x="1762" y="259"/>
                </a:lnTo>
                <a:lnTo>
                  <a:pt x="1749" y="234"/>
                </a:lnTo>
                <a:lnTo>
                  <a:pt x="1738" y="213"/>
                </a:lnTo>
                <a:lnTo>
                  <a:pt x="1727" y="191"/>
                </a:lnTo>
                <a:lnTo>
                  <a:pt x="1714" y="172"/>
                </a:lnTo>
                <a:lnTo>
                  <a:pt x="1703" y="160"/>
                </a:lnTo>
                <a:lnTo>
                  <a:pt x="1696" y="146"/>
                </a:lnTo>
                <a:lnTo>
                  <a:pt x="1689" y="136"/>
                </a:lnTo>
                <a:lnTo>
                  <a:pt x="1681" y="126"/>
                </a:lnTo>
                <a:lnTo>
                  <a:pt x="1676" y="121"/>
                </a:lnTo>
                <a:lnTo>
                  <a:pt x="1667" y="110"/>
                </a:lnTo>
                <a:lnTo>
                  <a:pt x="1655" y="95"/>
                </a:lnTo>
                <a:lnTo>
                  <a:pt x="1642" y="80"/>
                </a:lnTo>
                <a:lnTo>
                  <a:pt x="1628" y="63"/>
                </a:lnTo>
                <a:lnTo>
                  <a:pt x="1613" y="50"/>
                </a:lnTo>
                <a:lnTo>
                  <a:pt x="1598" y="38"/>
                </a:lnTo>
                <a:lnTo>
                  <a:pt x="1582" y="25"/>
                </a:lnTo>
                <a:lnTo>
                  <a:pt x="1557" y="14"/>
                </a:lnTo>
                <a:lnTo>
                  <a:pt x="1533" y="5"/>
                </a:lnTo>
                <a:lnTo>
                  <a:pt x="1503" y="0"/>
                </a:lnTo>
              </a:path>
            </a:pathLst>
          </a:custGeom>
          <a:noFill/>
          <a:ln w="25400" cap="rnd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Line 12">
            <a:extLst>
              <a:ext uri="{FF2B5EF4-FFF2-40B4-BE49-F238E27FC236}">
                <a16:creationId xmlns:a16="http://schemas.microsoft.com/office/drawing/2014/main" id="{8172BF78-D12E-D1DD-07CC-1E2DE080F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2763" y="5382683"/>
            <a:ext cx="55340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Text Box 13">
            <a:extLst>
              <a:ext uri="{FF2B5EF4-FFF2-40B4-BE49-F238E27FC236}">
                <a16:creationId xmlns:a16="http://schemas.microsoft.com/office/drawing/2014/main" id="{5C95496C-303E-DD39-40F2-068C6D87C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75" y="5146146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</a:p>
        </p:txBody>
      </p:sp>
      <p:sp>
        <p:nvSpPr>
          <p:cNvPr id="8" name="Line 14">
            <a:extLst>
              <a:ext uri="{FF2B5EF4-FFF2-40B4-BE49-F238E27FC236}">
                <a16:creationId xmlns:a16="http://schemas.microsoft.com/office/drawing/2014/main" id="{FF325B79-0CAE-5F0C-9807-70A9B67E4C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1750" y="2656946"/>
            <a:ext cx="3175" cy="284956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5">
            <a:extLst>
              <a:ext uri="{FF2B5EF4-FFF2-40B4-BE49-F238E27FC236}">
                <a16:creationId xmlns:a16="http://schemas.microsoft.com/office/drawing/2014/main" id="{69A38CA8-7240-20A0-0325-91B9D8DD5D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9550" y="2656946"/>
            <a:ext cx="0" cy="283051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6">
            <a:extLst>
              <a:ext uri="{FF2B5EF4-FFF2-40B4-BE49-F238E27FC236}">
                <a16:creationId xmlns:a16="http://schemas.microsoft.com/office/drawing/2014/main" id="{0B21D4DF-BE35-FC42-6C8B-17B4CF3B7A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86625" y="2256896"/>
            <a:ext cx="6350" cy="352901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48CA7BCF-7D06-139E-C2ED-22C02B68DB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45450" y="1847321"/>
            <a:ext cx="0" cy="368776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8">
            <a:extLst>
              <a:ext uri="{FF2B5EF4-FFF2-40B4-BE49-F238E27FC236}">
                <a16:creationId xmlns:a16="http://schemas.microsoft.com/office/drawing/2014/main" id="{001E394F-352E-F529-B2C7-2906FCA10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088" y="5487458"/>
            <a:ext cx="931862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 3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</a:p>
        </p:txBody>
      </p:sp>
      <p:sp>
        <p:nvSpPr>
          <p:cNvPr id="13" name="Text Box 19">
            <a:extLst>
              <a:ext uri="{FF2B5EF4-FFF2-40B4-BE49-F238E27FC236}">
                <a16:creationId xmlns:a16="http://schemas.microsoft.com/office/drawing/2014/main" id="{2C4829DF-37B9-7A8B-F9D4-44BE436ED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8038" y="5487458"/>
            <a:ext cx="931862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 1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</a:p>
        </p:txBody>
      </p:sp>
      <p:sp>
        <p:nvSpPr>
          <p:cNvPr id="14" name="Text Box 20">
            <a:extLst>
              <a:ext uri="{FF2B5EF4-FFF2-40B4-BE49-F238E27FC236}">
                <a16:creationId xmlns:a16="http://schemas.microsoft.com/office/drawing/2014/main" id="{B644979D-E317-08CC-2FC2-A80AAE9D2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6988" y="5792258"/>
            <a:ext cx="931862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 2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</a:p>
        </p:txBody>
      </p:sp>
      <p:sp>
        <p:nvSpPr>
          <p:cNvPr id="15" name="Text Box 21">
            <a:extLst>
              <a:ext uri="{FF2B5EF4-FFF2-40B4-BE49-F238E27FC236}">
                <a16:creationId xmlns:a16="http://schemas.microsoft.com/office/drawing/2014/main" id="{C05D22BA-B13C-0B92-2510-0BBB0E719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0" y="5487458"/>
            <a:ext cx="962025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+ 1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</a:p>
        </p:txBody>
      </p:sp>
      <p:sp>
        <p:nvSpPr>
          <p:cNvPr id="16" name="Text Box 22">
            <a:extLst>
              <a:ext uri="{FF2B5EF4-FFF2-40B4-BE49-F238E27FC236}">
                <a16:creationId xmlns:a16="http://schemas.microsoft.com/office/drawing/2014/main" id="{1895BFB0-966B-44DF-C9C6-1798F4821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400" y="5792258"/>
            <a:ext cx="962025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+ 2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</a:p>
        </p:txBody>
      </p:sp>
      <p:sp>
        <p:nvSpPr>
          <p:cNvPr id="17" name="Text Box 23">
            <a:extLst>
              <a:ext uri="{FF2B5EF4-FFF2-40B4-BE49-F238E27FC236}">
                <a16:creationId xmlns:a16="http://schemas.microsoft.com/office/drawing/2014/main" id="{05AA039E-8B57-156B-03CF-675E87D20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8400" y="5468408"/>
            <a:ext cx="962025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+ 3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</a:p>
        </p:txBody>
      </p:sp>
      <p:sp>
        <p:nvSpPr>
          <p:cNvPr id="18" name="Text Box 24">
            <a:extLst>
              <a:ext uri="{FF2B5EF4-FFF2-40B4-BE49-F238E27FC236}">
                <a16:creationId xmlns:a16="http://schemas.microsoft.com/office/drawing/2014/main" id="{D5482F47-DB26-0D68-D9D6-2BDA4394B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675" y="5322358"/>
            <a:ext cx="344488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</a:p>
        </p:txBody>
      </p:sp>
      <p:sp>
        <p:nvSpPr>
          <p:cNvPr id="19" name="Line 25">
            <a:extLst>
              <a:ext uri="{FF2B5EF4-FFF2-40B4-BE49-F238E27FC236}">
                <a16:creationId xmlns:a16="http://schemas.microsoft.com/office/drawing/2014/main" id="{03CCC7B7-8541-4DA8-0A61-03DEAC5AFD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7750" y="1847321"/>
            <a:ext cx="0" cy="369093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6">
            <a:extLst>
              <a:ext uri="{FF2B5EF4-FFF2-40B4-BE49-F238E27FC236}">
                <a16:creationId xmlns:a16="http://schemas.microsoft.com/office/drawing/2014/main" id="{3C4F2209-886B-9A50-4200-1E62587E49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9750" y="2260071"/>
            <a:ext cx="0" cy="355758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" name="Group 27">
            <a:extLst>
              <a:ext uri="{FF2B5EF4-FFF2-40B4-BE49-F238E27FC236}">
                <a16:creationId xmlns:a16="http://schemas.microsoft.com/office/drawing/2014/main" id="{C1668813-A449-97FE-3426-6B50D18DD334}"/>
              </a:ext>
            </a:extLst>
          </p:cNvPr>
          <p:cNvGrpSpPr>
            <a:grpSpLocks/>
          </p:cNvGrpSpPr>
          <p:nvPr/>
        </p:nvGrpSpPr>
        <p:grpSpPr bwMode="auto">
          <a:xfrm>
            <a:off x="5114925" y="2499783"/>
            <a:ext cx="1428750" cy="427038"/>
            <a:chOff x="2514" y="1560"/>
            <a:chExt cx="912" cy="269"/>
          </a:xfrm>
        </p:grpSpPr>
        <p:sp>
          <p:nvSpPr>
            <p:cNvPr id="22" name="Text Box 28">
              <a:extLst>
                <a:ext uri="{FF2B5EF4-FFF2-40B4-BE49-F238E27FC236}">
                  <a16:creationId xmlns:a16="http://schemas.microsoft.com/office/drawing/2014/main" id="{B6F45EF7-B616-4793-7C84-3E9B75C6D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8" y="1560"/>
              <a:ext cx="669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68.26%</a:t>
              </a:r>
            </a:p>
          </p:txBody>
        </p:sp>
        <p:sp>
          <p:nvSpPr>
            <p:cNvPr id="23" name="Line 29">
              <a:extLst>
                <a:ext uri="{FF2B5EF4-FFF2-40B4-BE49-F238E27FC236}">
                  <a16:creationId xmlns:a16="http://schemas.microsoft.com/office/drawing/2014/main" id="{1CDD572C-C85B-3CAD-F002-F2ABF7AFB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0" y="1686"/>
              <a:ext cx="1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292929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30">
              <a:extLst>
                <a:ext uri="{FF2B5EF4-FFF2-40B4-BE49-F238E27FC236}">
                  <a16:creationId xmlns:a16="http://schemas.microsoft.com/office/drawing/2014/main" id="{F2ADE63B-92DC-2A4D-F218-3542F23C36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4" y="1686"/>
              <a:ext cx="1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292929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31">
            <a:extLst>
              <a:ext uri="{FF2B5EF4-FFF2-40B4-BE49-F238E27FC236}">
                <a16:creationId xmlns:a16="http://schemas.microsoft.com/office/drawing/2014/main" id="{D7FD0131-D6E5-6836-0E80-8187288DB618}"/>
              </a:ext>
            </a:extLst>
          </p:cNvPr>
          <p:cNvGrpSpPr>
            <a:grpSpLocks/>
          </p:cNvGrpSpPr>
          <p:nvPr/>
        </p:nvGrpSpPr>
        <p:grpSpPr bwMode="auto">
          <a:xfrm>
            <a:off x="4365625" y="2090208"/>
            <a:ext cx="2895600" cy="427038"/>
            <a:chOff x="2046" y="1302"/>
            <a:chExt cx="1824" cy="269"/>
          </a:xfrm>
        </p:grpSpPr>
        <p:sp>
          <p:nvSpPr>
            <p:cNvPr id="26" name="Text Box 32">
              <a:extLst>
                <a:ext uri="{FF2B5EF4-FFF2-40B4-BE49-F238E27FC236}">
                  <a16:creationId xmlns:a16="http://schemas.microsoft.com/office/drawing/2014/main" id="{A56206B7-1BFB-2936-A630-B14F41262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" y="1302"/>
              <a:ext cx="660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95.44%</a:t>
              </a:r>
            </a:p>
          </p:txBody>
        </p:sp>
        <p:sp>
          <p:nvSpPr>
            <p:cNvPr id="30" name="Line 33">
              <a:extLst>
                <a:ext uri="{FF2B5EF4-FFF2-40B4-BE49-F238E27FC236}">
                  <a16:creationId xmlns:a16="http://schemas.microsoft.com/office/drawing/2014/main" id="{C7BEC55E-8DEB-8A4E-6289-0110ACE4F1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46" y="1434"/>
              <a:ext cx="6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292929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4">
              <a:extLst>
                <a:ext uri="{FF2B5EF4-FFF2-40B4-BE49-F238E27FC236}">
                  <a16:creationId xmlns:a16="http://schemas.microsoft.com/office/drawing/2014/main" id="{0C95851A-8161-FBDD-7168-3C0A2E38DB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434"/>
              <a:ext cx="6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292929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" name="Group 35">
            <a:extLst>
              <a:ext uri="{FF2B5EF4-FFF2-40B4-BE49-F238E27FC236}">
                <a16:creationId xmlns:a16="http://schemas.microsoft.com/office/drawing/2014/main" id="{405CE21C-E0D4-C983-518F-769EEB5F463A}"/>
              </a:ext>
            </a:extLst>
          </p:cNvPr>
          <p:cNvGrpSpPr>
            <a:grpSpLocks/>
          </p:cNvGrpSpPr>
          <p:nvPr/>
        </p:nvGrpSpPr>
        <p:grpSpPr bwMode="auto">
          <a:xfrm>
            <a:off x="3632200" y="1690158"/>
            <a:ext cx="4381500" cy="427038"/>
            <a:chOff x="1584" y="1050"/>
            <a:chExt cx="2760" cy="269"/>
          </a:xfrm>
        </p:grpSpPr>
        <p:sp>
          <p:nvSpPr>
            <p:cNvPr id="33" name="Text Box 36">
              <a:extLst>
                <a:ext uri="{FF2B5EF4-FFF2-40B4-BE49-F238E27FC236}">
                  <a16:creationId xmlns:a16="http://schemas.microsoft.com/office/drawing/2014/main" id="{078C7E12-9F50-4E8D-9CF0-9C926CA20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" y="1050"/>
              <a:ext cx="660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99.72%</a:t>
              </a:r>
            </a:p>
          </p:txBody>
        </p:sp>
        <p:sp>
          <p:nvSpPr>
            <p:cNvPr id="37" name="Line 37">
              <a:extLst>
                <a:ext uri="{FF2B5EF4-FFF2-40B4-BE49-F238E27FC236}">
                  <a16:creationId xmlns:a16="http://schemas.microsoft.com/office/drawing/2014/main" id="{545D013E-E59B-2C2D-835D-F06176E4C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0" y="1176"/>
              <a:ext cx="10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292929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8">
              <a:extLst>
                <a:ext uri="{FF2B5EF4-FFF2-40B4-BE49-F238E27FC236}">
                  <a16:creationId xmlns:a16="http://schemas.microsoft.com/office/drawing/2014/main" id="{1031EDBF-A3E8-6F15-1991-7E3C8F8BB6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1176"/>
              <a:ext cx="10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292929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59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utoUpdateAnimBg="0"/>
      <p:bldP spid="8" grpId="0" animBg="1"/>
      <p:bldP spid="9" grpId="0" animBg="1"/>
      <p:bldP spid="10" grpId="0" animBg="1"/>
      <p:bldP spid="11" grpId="0" animBg="1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nimBg="1"/>
      <p:bldP spid="2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A05356F-EA25-6B45-2FA8-740AE56EA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9800" y="349081"/>
            <a:ext cx="10515600" cy="768519"/>
          </a:xfrm>
        </p:spPr>
        <p:txBody>
          <a:bodyPr>
            <a:norm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Example: </a:t>
            </a:r>
          </a:p>
        </p:txBody>
      </p:sp>
      <p:sp>
        <p:nvSpPr>
          <p:cNvPr id="27" name="Rectangle 597">
            <a:extLst>
              <a:ext uri="{FF2B5EF4-FFF2-40B4-BE49-F238E27FC236}">
                <a16:creationId xmlns:a16="http://schemas.microsoft.com/office/drawing/2014/main" id="{686AD49C-C63F-466E-F07C-5230F12FE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" y="948267"/>
            <a:ext cx="105156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642938" indent="-457200">
              <a:buFont typeface="+mj-lt"/>
              <a:buAutoNum type="arabicPeriod"/>
            </a:pPr>
            <a:r>
              <a:rPr lang="en-US" sz="2400" dirty="0">
                <a:latin typeface="Book Antiqua" pitchFamily="18" charset="0"/>
              </a:rPr>
              <a:t>Suppose the data have a bell-shaped distribution with a mean of 30 and</a:t>
            </a:r>
          </a:p>
          <a:p>
            <a:pPr marL="185738" indent="355600"/>
            <a:r>
              <a:rPr lang="en-US" sz="2400" dirty="0">
                <a:latin typeface="Book Antiqua" pitchFamily="18" charset="0"/>
              </a:rPr>
              <a:t> a standard deviation of 5. Use the empirical rule to determine the </a:t>
            </a:r>
          </a:p>
          <a:p>
            <a:pPr marL="185738" indent="355600"/>
            <a:r>
              <a:rPr lang="en-US" sz="2400" dirty="0">
                <a:latin typeface="Book Antiqua" pitchFamily="18" charset="0"/>
              </a:rPr>
              <a:t> percentage of data within each of the following ranges:</a:t>
            </a:r>
          </a:p>
          <a:p>
            <a:pPr marL="982663" indent="-355600" algn="just">
              <a:buFont typeface="+mj-lt"/>
              <a:buAutoNum type="alphaLcParenR"/>
            </a:pPr>
            <a:r>
              <a:rPr lang="en-US" sz="2400" dirty="0">
                <a:latin typeface="Book Antiqua" pitchFamily="18" charset="0"/>
              </a:rPr>
              <a:t>20 to 40</a:t>
            </a:r>
          </a:p>
          <a:p>
            <a:pPr marL="982663" indent="-355600" algn="just">
              <a:buFont typeface="+mj-lt"/>
              <a:buAutoNum type="alphaLcParenR"/>
            </a:pPr>
            <a:r>
              <a:rPr lang="en-US" sz="2400" dirty="0">
                <a:latin typeface="Book Antiqua" pitchFamily="18" charset="0"/>
              </a:rPr>
              <a:t>15 to 45</a:t>
            </a:r>
          </a:p>
          <a:p>
            <a:pPr marL="982663" indent="-355600" algn="just">
              <a:buFont typeface="+mj-lt"/>
              <a:buAutoNum type="alphaLcParenR"/>
            </a:pPr>
            <a:r>
              <a:rPr lang="en-US" sz="2400" dirty="0">
                <a:latin typeface="Book Antiqua" pitchFamily="18" charset="0"/>
              </a:rPr>
              <a:t>25 to 35</a:t>
            </a:r>
          </a:p>
        </p:txBody>
      </p:sp>
    </p:spTree>
    <p:extLst>
      <p:ext uri="{BB962C8B-B14F-4D97-AF65-F5344CB8AC3E}">
        <p14:creationId xmlns:p14="http://schemas.microsoft.com/office/powerpoint/2010/main" val="314045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399881"/>
            <a:ext cx="10490200" cy="100982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Outliers</a:t>
            </a: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812800" y="1303868"/>
            <a:ext cx="10490200" cy="13223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latin typeface="Book Antiqua" pitchFamily="18" charset="0"/>
              </a:rPr>
              <a:t>An outlier is an unusually small or unusually large values in a data set.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latin typeface="Book Antiqua" pitchFamily="18" charset="0"/>
              </a:rPr>
              <a:t>A data value with a </a:t>
            </a:r>
            <a:r>
              <a:rPr lang="en-US" sz="2400" i="1" dirty="0">
                <a:latin typeface="Book Antiqua" pitchFamily="18" charset="0"/>
              </a:rPr>
              <a:t>z</a:t>
            </a:r>
            <a:r>
              <a:rPr lang="en-US" sz="2400" dirty="0">
                <a:latin typeface="Book Antiqua" pitchFamily="18" charset="0"/>
              </a:rPr>
              <a:t>-score less than -3 or greater than +3 might be considered an </a:t>
            </a:r>
            <a:r>
              <a:rPr lang="en-US" sz="2400" b="1" dirty="0">
                <a:latin typeface="Book Antiqua" pitchFamily="18" charset="0"/>
              </a:rPr>
              <a:t>Outlier.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F8514-EC47-FE63-1B5A-44932A3E6A2A}"/>
              </a:ext>
            </a:extLst>
          </p:cNvPr>
          <p:cNvSpPr txBox="1"/>
          <p:nvPr/>
        </p:nvSpPr>
        <p:spPr>
          <a:xfrm>
            <a:off x="780900" y="2681393"/>
            <a:ext cx="10490199" cy="179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latin typeface="Book Antiqua" pitchFamily="18" charset="0"/>
              </a:rPr>
              <a:t>It might be:</a:t>
            </a:r>
          </a:p>
          <a:p>
            <a:pPr marL="627063" indent="-271463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400" dirty="0">
                <a:latin typeface="Book Antiqua" pitchFamily="18" charset="0"/>
              </a:rPr>
              <a:t>an incorrectly recorded data value</a:t>
            </a:r>
          </a:p>
          <a:p>
            <a:pPr marL="627063" indent="-271463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400" dirty="0">
                <a:latin typeface="Book Antiqua" pitchFamily="18" charset="0"/>
              </a:rPr>
              <a:t>a data value that was incorrectly included in the data set</a:t>
            </a:r>
          </a:p>
          <a:p>
            <a:pPr marL="627063" indent="-271463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400" dirty="0">
                <a:latin typeface="Book Antiqua" pitchFamily="18" charset="0"/>
              </a:rPr>
              <a:t>a correctly recorded data value that belongs in the data set</a:t>
            </a:r>
          </a:p>
        </p:txBody>
      </p:sp>
    </p:spTree>
    <p:extLst>
      <p:ext uri="{BB962C8B-B14F-4D97-AF65-F5344CB8AC3E}">
        <p14:creationId xmlns:p14="http://schemas.microsoft.com/office/powerpoint/2010/main" val="52124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autoUpdateAnimBg="0"/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4F7E75E5-CE34-B9D4-A9E0-55574AE48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96731"/>
            <a:ext cx="4483706" cy="560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Example:  Apartment Rents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4">
                <a:extLst>
                  <a:ext uri="{FF2B5EF4-FFF2-40B4-BE49-F238E27FC236}">
                    <a16:creationId xmlns:a16="http://schemas.microsoft.com/office/drawing/2014/main" id="{46C68DF8-0C66-CA16-A447-5A0AAA0FE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1902051"/>
                <a:ext cx="10574062" cy="131528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/>
              <a:lstStyle/>
              <a:p>
                <a: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Book Antiqua" pitchFamily="18" charset="0"/>
                  </a:rPr>
                  <a:t>The most extreme z-scores are -1.20 and 2.27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Book Antiqua" pitchFamily="18" charset="0"/>
                  </a:rPr>
                  <a:t> Using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|≥3</m:t>
                    </m:r>
                  </m:oMath>
                </a14:m>
                <a:r>
                  <a:rPr lang="en-US" sz="2400" dirty="0">
                    <a:latin typeface="Book Antiqua" pitchFamily="18" charset="0"/>
                  </a:rPr>
                  <a:t> as the criterion for an outlier, there are no outliers in this data set.</a:t>
                </a:r>
              </a:p>
            </p:txBody>
          </p:sp>
        </mc:Choice>
        <mc:Fallback xmlns="">
          <p:sp>
            <p:nvSpPr>
              <p:cNvPr id="2" name="Rectangle 4">
                <a:extLst>
                  <a:ext uri="{FF2B5EF4-FFF2-40B4-BE49-F238E27FC236}">
                    <a16:creationId xmlns:a16="http://schemas.microsoft.com/office/drawing/2014/main" id="{46C68DF8-0C66-CA16-A447-5A0AAA0FE5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902051"/>
                <a:ext cx="10574062" cy="1315282"/>
              </a:xfrm>
              <a:prstGeom prst="rect">
                <a:avLst/>
              </a:prstGeom>
              <a:blipFill>
                <a:blip r:embed="rId2"/>
                <a:stretch>
                  <a:fillRect l="-404" t="-3704" b="-6481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94486996-7F75-5EC6-30E6-6EC5ACE12B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2800" y="399881"/>
            <a:ext cx="10490200" cy="100982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Outliers</a:t>
            </a:r>
          </a:p>
        </p:txBody>
      </p:sp>
      <p:pic>
        <p:nvPicPr>
          <p:cNvPr id="9" name="Picture 600">
            <a:extLst>
              <a:ext uri="{FF2B5EF4-FFF2-40B4-BE49-F238E27FC236}">
                <a16:creationId xmlns:a16="http://schemas.microsoft.com/office/drawing/2014/main" id="{328FBA4F-BCB6-F504-73A0-013680764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700" y="3357111"/>
            <a:ext cx="10590214" cy="33870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0" name="Text Box 33">
            <a:extLst>
              <a:ext uri="{FF2B5EF4-FFF2-40B4-BE49-F238E27FC236}">
                <a16:creationId xmlns:a16="http://schemas.microsoft.com/office/drawing/2014/main" id="{80F1820A-9D9A-2C39-09C7-5E401841A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6534" y="2925764"/>
            <a:ext cx="59436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Standardized Values for Apartment Rents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1" name="Rectangle 595">
            <a:extLst>
              <a:ext uri="{FF2B5EF4-FFF2-40B4-BE49-F238E27FC236}">
                <a16:creationId xmlns:a16="http://schemas.microsoft.com/office/drawing/2014/main" id="{99EFE14F-6087-5999-4D46-5B7D5B666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5467" y="6198127"/>
            <a:ext cx="1007533" cy="546015"/>
          </a:xfrm>
          <a:prstGeom prst="rect">
            <a:avLst/>
          </a:prstGeom>
          <a:noFill/>
          <a:ln w="57150">
            <a:solidFill>
              <a:srgbClr val="FFFF00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595">
            <a:extLst>
              <a:ext uri="{FF2B5EF4-FFF2-40B4-BE49-F238E27FC236}">
                <a16:creationId xmlns:a16="http://schemas.microsoft.com/office/drawing/2014/main" id="{1D756828-6D67-FDA8-6A1D-EAE876F99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13" y="3336398"/>
            <a:ext cx="1007533" cy="546015"/>
          </a:xfrm>
          <a:prstGeom prst="rect">
            <a:avLst/>
          </a:prstGeom>
          <a:noFill/>
          <a:ln w="57150">
            <a:solidFill>
              <a:srgbClr val="FFFF00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10" grpId="0" animBg="1" autoUpdateAnimBg="0"/>
      <p:bldP spid="11" grpId="0" animBg="1"/>
      <p:bldP spid="1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399881"/>
            <a:ext cx="10490200" cy="100982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2" name="Rectangle 13">
            <a:extLst>
              <a:ext uri="{FF2B5EF4-FFF2-40B4-BE49-F238E27FC236}">
                <a16:creationId xmlns:a16="http://schemas.microsoft.com/office/drawing/2014/main" id="{F0D72A0D-6CD7-B0EE-114B-F2372D5E6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978025"/>
            <a:ext cx="10490200" cy="1657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 wrap="none" anchor="ctr"/>
          <a:lstStyle/>
          <a:p>
            <a:pPr algn="just"/>
            <a:r>
              <a:rPr lang="en-US" sz="2600" b="1" u="sng" dirty="0">
                <a:latin typeface="Book Antiqua" pitchFamily="18" charset="0"/>
              </a:rPr>
              <a:t>Exploratory data analysis</a:t>
            </a:r>
            <a:r>
              <a:rPr lang="en-US" sz="2600" dirty="0">
                <a:latin typeface="Book Antiqua" pitchFamily="18" charset="0"/>
              </a:rPr>
              <a:t> procedures enable us to use simple </a:t>
            </a:r>
          </a:p>
          <a:p>
            <a:pPr algn="just"/>
            <a:r>
              <a:rPr lang="en-US" sz="2600" dirty="0">
                <a:latin typeface="Book Antiqua" pitchFamily="18" charset="0"/>
              </a:rPr>
              <a:t>arithmetic and easy-to-draw pictures to summarize data.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E7875009-8220-8525-7308-9DBA2C796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535" y="4043892"/>
            <a:ext cx="10490200" cy="1657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 wrap="none" anchor="ctr"/>
          <a:lstStyle/>
          <a:p>
            <a:pPr algn="just"/>
            <a:r>
              <a:rPr lang="en-US" sz="2600" dirty="0">
                <a:latin typeface="Book Antiqua" pitchFamily="18" charset="0"/>
              </a:rPr>
              <a:t>We simply sort the data values into ascending order and identify the </a:t>
            </a:r>
          </a:p>
          <a:p>
            <a:pPr algn="just"/>
            <a:r>
              <a:rPr lang="en-US" sz="2600" b="1" u="sng" dirty="0">
                <a:latin typeface="Book Antiqua" pitchFamily="18" charset="0"/>
              </a:rPr>
              <a:t>Five-Number Summary</a:t>
            </a:r>
            <a:r>
              <a:rPr lang="en-US" sz="2600" dirty="0">
                <a:latin typeface="Book Antiqua" pitchFamily="18" charset="0"/>
              </a:rPr>
              <a:t> and then construct a </a:t>
            </a:r>
            <a:r>
              <a:rPr lang="en-US" sz="2600" b="1" u="sng" dirty="0">
                <a:latin typeface="Book Antiqua" pitchFamily="18" charset="0"/>
              </a:rPr>
              <a:t>Box-Plot</a:t>
            </a:r>
            <a:r>
              <a:rPr lang="en-US" sz="2600" dirty="0">
                <a:latin typeface="Book Antiqua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0709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5466" y="399882"/>
            <a:ext cx="10297534" cy="95478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Five-Number Summary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9B36E4D-A0DE-38C2-2340-188BC6BD9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286" y="1921674"/>
            <a:ext cx="3014134" cy="557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Smallest Value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40D9A1A-B7E6-72A7-4FB8-C38A652A3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286" y="2537475"/>
            <a:ext cx="3014134" cy="557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First Quartile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555D8227-3B93-383B-AEAB-0DC8836E4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286" y="3166125"/>
            <a:ext cx="3014134" cy="557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Median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907A066E-B5E1-E712-1483-3E7870710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286" y="3804300"/>
            <a:ext cx="3014134" cy="557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Third Quartile</a:t>
            </a: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355809C9-0EE6-B494-FEB6-440A22953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286" y="4442475"/>
            <a:ext cx="3014134" cy="557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Largest Value</a:t>
            </a:r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4E7F0612-6A2E-F2CA-3BD8-52FB61B04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302" y="2537475"/>
            <a:ext cx="756686" cy="5577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</a:t>
            </a:r>
          </a:p>
        </p:txBody>
      </p:sp>
      <p:sp>
        <p:nvSpPr>
          <p:cNvPr id="11" name="Rectangle 21">
            <a:extLst>
              <a:ext uri="{FF2B5EF4-FFF2-40B4-BE49-F238E27FC236}">
                <a16:creationId xmlns:a16="http://schemas.microsoft.com/office/drawing/2014/main" id="{710C131F-7D82-B651-9FDD-D024B01D0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19" y="3166125"/>
            <a:ext cx="756686" cy="5577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</a:t>
            </a:r>
          </a:p>
        </p:txBody>
      </p:sp>
      <p:sp>
        <p:nvSpPr>
          <p:cNvPr id="12" name="Rectangle 22">
            <a:extLst>
              <a:ext uri="{FF2B5EF4-FFF2-40B4-BE49-F238E27FC236}">
                <a16:creationId xmlns:a16="http://schemas.microsoft.com/office/drawing/2014/main" id="{ADA928B0-CB9D-3D50-8936-32BF67790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19" y="3804300"/>
            <a:ext cx="756686" cy="5577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</a:t>
            </a:r>
          </a:p>
        </p:txBody>
      </p:sp>
      <p:sp>
        <p:nvSpPr>
          <p:cNvPr id="13" name="Rectangle 23">
            <a:extLst>
              <a:ext uri="{FF2B5EF4-FFF2-40B4-BE49-F238E27FC236}">
                <a16:creationId xmlns:a16="http://schemas.microsoft.com/office/drawing/2014/main" id="{CFCA5A2C-F473-6586-F4C8-063E8114F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336" y="4442475"/>
            <a:ext cx="756686" cy="5577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</a:t>
            </a: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D4C42159-0C25-C66B-D4AE-5A7432CB7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466" y="1918693"/>
            <a:ext cx="756686" cy="5577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5739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  <p:bldP spid="7" grpId="0" animBg="1" autoUpdateAnimBg="0"/>
      <p:bldP spid="8" grpId="0" animBg="1" autoUpdateAnimBg="0"/>
      <p:bldP spid="9" grpId="0" animBg="1" autoUpdateAnimBg="0"/>
      <p:bldP spid="10" grpId="0" animBg="1" autoUpdateAnimBg="0"/>
      <p:bldP spid="11" grpId="0" animBg="1" autoUpdateAnimBg="0"/>
      <p:bldP spid="12" grpId="0" animBg="1" autoUpdateAnimBg="0"/>
      <p:bldP spid="13" grpId="0" animBg="1" autoUpdateAnimBg="0"/>
      <p:bldP spid="24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4F7E75E5-CE34-B9D4-A9E0-55574AE48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059665"/>
            <a:ext cx="4483706" cy="560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Example:  Apartment Rents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B019766-54A4-8F0C-DD3F-94038B4864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6934" y="366016"/>
            <a:ext cx="10297534" cy="79731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Five-Number Summary</a:t>
            </a:r>
          </a:p>
        </p:txBody>
      </p:sp>
      <p:graphicFrame>
        <p:nvGraphicFramePr>
          <p:cNvPr id="6" name="Object 4">
            <a:hlinkClick r:id="" action="ppaction://ole?verb=0"/>
            <a:extLst>
              <a:ext uri="{FF2B5EF4-FFF2-40B4-BE49-F238E27FC236}">
                <a16:creationId xmlns:a16="http://schemas.microsoft.com/office/drawing/2014/main" id="{757956CC-8054-A3D5-E6BB-3101698A6B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3027341"/>
              </p:ext>
            </p:extLst>
          </p:nvPr>
        </p:nvGraphicFramePr>
        <p:xfrm>
          <a:off x="1711408" y="3122886"/>
          <a:ext cx="9669462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006788" imgH="1161919" progId="Excel.Sheet.8">
                  <p:embed/>
                </p:oleObj>
              </mc:Choice>
              <mc:Fallback>
                <p:oleObj name="Worksheet" r:id="rId2" imgW="4006788" imgH="1161919" progId="Excel.Sheet.8">
                  <p:embed/>
                  <p:pic>
                    <p:nvPicPr>
                      <p:cNvPr id="18436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408" y="3122886"/>
                        <a:ext cx="9669462" cy="32512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006699">
                              <a:gamma/>
                              <a:shade val="46275"/>
                              <a:invGamma/>
                            </a:srgbClr>
                          </a:gs>
                          <a:gs pos="50000">
                            <a:srgbClr val="006699"/>
                          </a:gs>
                          <a:gs pos="100000">
                            <a:srgbClr val="006699">
                              <a:gamma/>
                              <a:shade val="46275"/>
                              <a:invGamma/>
                            </a:srgb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594">
            <a:extLst>
              <a:ext uri="{FF2B5EF4-FFF2-40B4-BE49-F238E27FC236}">
                <a16:creationId xmlns:a16="http://schemas.microsoft.com/office/drawing/2014/main" id="{A5652C47-1F0C-C36C-ABE6-9F6A91BA9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408" y="3094038"/>
            <a:ext cx="921837" cy="506905"/>
          </a:xfrm>
          <a:prstGeom prst="rect">
            <a:avLst/>
          </a:prstGeom>
          <a:noFill/>
          <a:ln w="57150">
            <a:solidFill>
              <a:srgbClr val="FFFF00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595">
            <a:extLst>
              <a:ext uri="{FF2B5EF4-FFF2-40B4-BE49-F238E27FC236}">
                <a16:creationId xmlns:a16="http://schemas.microsoft.com/office/drawing/2014/main" id="{F74195D8-9D54-7648-EAEF-A2773BF1B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5128" y="3552822"/>
            <a:ext cx="921837" cy="506905"/>
          </a:xfrm>
          <a:prstGeom prst="rect">
            <a:avLst/>
          </a:prstGeom>
          <a:noFill/>
          <a:ln w="57150">
            <a:solidFill>
              <a:srgbClr val="FFFF00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96">
            <a:extLst>
              <a:ext uri="{FF2B5EF4-FFF2-40B4-BE49-F238E27FC236}">
                <a16:creationId xmlns:a16="http://schemas.microsoft.com/office/drawing/2014/main" id="{A4E19ECF-5A95-A45E-BA17-7AD457875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713" y="5809189"/>
            <a:ext cx="944321" cy="528944"/>
          </a:xfrm>
          <a:prstGeom prst="rect">
            <a:avLst/>
          </a:prstGeom>
          <a:noFill/>
          <a:ln w="57150">
            <a:solidFill>
              <a:srgbClr val="FFFF00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597">
            <a:extLst>
              <a:ext uri="{FF2B5EF4-FFF2-40B4-BE49-F238E27FC236}">
                <a16:creationId xmlns:a16="http://schemas.microsoft.com/office/drawing/2014/main" id="{51ADCAB1-14E8-0FAD-5E12-6433B1A9F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0720" y="5372098"/>
            <a:ext cx="921837" cy="526742"/>
          </a:xfrm>
          <a:prstGeom prst="rect">
            <a:avLst/>
          </a:prstGeom>
          <a:noFill/>
          <a:ln w="57150">
            <a:solidFill>
              <a:srgbClr val="FFFF00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598">
            <a:extLst>
              <a:ext uri="{FF2B5EF4-FFF2-40B4-BE49-F238E27FC236}">
                <a16:creationId xmlns:a16="http://schemas.microsoft.com/office/drawing/2014/main" id="{3AE3F403-8719-A107-B5A5-AEDD5F560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6464" y="4474104"/>
            <a:ext cx="1878224" cy="528944"/>
          </a:xfrm>
          <a:prstGeom prst="rect">
            <a:avLst/>
          </a:prstGeom>
          <a:noFill/>
          <a:ln w="57150">
            <a:solidFill>
              <a:srgbClr val="FFFF00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599">
            <a:extLst>
              <a:ext uri="{FF2B5EF4-FFF2-40B4-BE49-F238E27FC236}">
                <a16:creationId xmlns:a16="http://schemas.microsoft.com/office/drawing/2014/main" id="{F513AF2F-A70A-48FA-BDE4-A2A1E6E4A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231" y="1587499"/>
            <a:ext cx="3417542" cy="71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600" dirty="0">
                <a:latin typeface="Book Antiqua" pitchFamily="18" charset="0"/>
              </a:rPr>
              <a:t>Lowest Value = 425</a:t>
            </a:r>
          </a:p>
        </p:txBody>
      </p:sp>
      <p:sp>
        <p:nvSpPr>
          <p:cNvPr id="19" name="Rectangle 600">
            <a:extLst>
              <a:ext uri="{FF2B5EF4-FFF2-40B4-BE49-F238E27FC236}">
                <a16:creationId xmlns:a16="http://schemas.microsoft.com/office/drawing/2014/main" id="{85057B6D-552A-3A5B-C907-46C72E100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7681" y="1587499"/>
            <a:ext cx="3327607" cy="6876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600" dirty="0">
                <a:latin typeface="Book Antiqua" pitchFamily="18" charset="0"/>
              </a:rPr>
              <a:t>First Quartile = 445</a:t>
            </a:r>
          </a:p>
        </p:txBody>
      </p:sp>
      <p:sp>
        <p:nvSpPr>
          <p:cNvPr id="20" name="Rectangle 601">
            <a:extLst>
              <a:ext uri="{FF2B5EF4-FFF2-40B4-BE49-F238E27FC236}">
                <a16:creationId xmlns:a16="http://schemas.microsoft.com/office/drawing/2014/main" id="{D1B5CC11-1239-0A67-BBF7-026F16A84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8481" y="2051049"/>
            <a:ext cx="2450738" cy="608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600" dirty="0">
                <a:latin typeface="Book Antiqua" pitchFamily="18" charset="0"/>
              </a:rPr>
              <a:t>Median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600" dirty="0">
                <a:latin typeface="Book Antiqua" pitchFamily="18" charset="0"/>
              </a:rPr>
              <a:t>= 475</a:t>
            </a:r>
          </a:p>
        </p:txBody>
      </p:sp>
      <p:sp>
        <p:nvSpPr>
          <p:cNvPr id="21" name="Rectangle 602">
            <a:extLst>
              <a:ext uri="{FF2B5EF4-FFF2-40B4-BE49-F238E27FC236}">
                <a16:creationId xmlns:a16="http://schemas.microsoft.com/office/drawing/2014/main" id="{78C0B4DA-A260-903E-D9DD-358609BE2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4060" y="2472003"/>
            <a:ext cx="3484994" cy="608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600" dirty="0">
                <a:latin typeface="Book Antiqua" pitchFamily="18" charset="0"/>
              </a:rPr>
              <a:t>Third Quartile = 525</a:t>
            </a:r>
          </a:p>
        </p:txBody>
      </p:sp>
      <p:sp>
        <p:nvSpPr>
          <p:cNvPr id="22" name="Rectangle 603">
            <a:extLst>
              <a:ext uri="{FF2B5EF4-FFF2-40B4-BE49-F238E27FC236}">
                <a16:creationId xmlns:a16="http://schemas.microsoft.com/office/drawing/2014/main" id="{D14D818C-8FC3-A717-FFCB-D85E30667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196" y="2470149"/>
            <a:ext cx="3529961" cy="6611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600" dirty="0">
                <a:latin typeface="Book Antiqua" pitchFamily="18" charset="0"/>
              </a:rPr>
              <a:t>Largest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600" dirty="0">
                <a:latin typeface="Book Antiqua" pitchFamily="18" charset="0"/>
              </a:rPr>
              <a:t>Value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</a:t>
            </a:r>
            <a:r>
              <a:rPr lang="en-US" sz="2600" dirty="0">
                <a:latin typeface="Book Antiqua" pitchFamily="18" charset="0"/>
              </a:rPr>
              <a:t>615</a:t>
            </a:r>
          </a:p>
        </p:txBody>
      </p:sp>
    </p:spTree>
    <p:extLst>
      <p:ext uri="{BB962C8B-B14F-4D97-AF65-F5344CB8AC3E}">
        <p14:creationId xmlns:p14="http://schemas.microsoft.com/office/powerpoint/2010/main" val="36322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37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37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6" presetClass="entr" presetSubtype="37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6" presetClass="entr" presetSubtype="37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399881"/>
            <a:ext cx="10490200" cy="100982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</a:t>
            </a:r>
          </a:p>
        </p:txBody>
      </p:sp>
      <p:sp>
        <p:nvSpPr>
          <p:cNvPr id="2" name="Rectangle 13">
            <a:extLst>
              <a:ext uri="{FF2B5EF4-FFF2-40B4-BE49-F238E27FC236}">
                <a16:creationId xmlns:a16="http://schemas.microsoft.com/office/drawing/2014/main" id="{F0D72A0D-6CD7-B0EE-114B-F2372D5E6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622426"/>
            <a:ext cx="10490200" cy="1657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 wrap="none" anchor="ctr"/>
          <a:lstStyle/>
          <a:p>
            <a:pPr algn="just"/>
            <a:r>
              <a:rPr lang="en-US" sz="2600" dirty="0">
                <a:latin typeface="Book Antiqua" pitchFamily="18" charset="0"/>
              </a:rPr>
              <a:t>A </a:t>
            </a:r>
            <a:r>
              <a:rPr lang="en-US" sz="2600" b="1" u="sng" dirty="0">
                <a:latin typeface="Book Antiqua" pitchFamily="18" charset="0"/>
              </a:rPr>
              <a:t>Box Plot</a:t>
            </a:r>
            <a:r>
              <a:rPr lang="en-US" sz="2600" dirty="0">
                <a:latin typeface="Book Antiqua" pitchFamily="18" charset="0"/>
              </a:rPr>
              <a:t> is a graphical summary of data that is based on a </a:t>
            </a:r>
          </a:p>
          <a:p>
            <a:pPr algn="just"/>
            <a:r>
              <a:rPr lang="en-US" sz="2600" dirty="0">
                <a:latin typeface="Book Antiqua" pitchFamily="18" charset="0"/>
              </a:rPr>
              <a:t>five-number summary.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E7875009-8220-8525-7308-9DBA2C796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669" y="3485093"/>
            <a:ext cx="10490200" cy="1657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 wrap="none" anchor="ctr"/>
          <a:lstStyle/>
          <a:p>
            <a:r>
              <a:rPr lang="en-US" sz="2600" dirty="0">
                <a:latin typeface="Book Antiqua" pitchFamily="18" charset="0"/>
              </a:rPr>
              <a:t>A key to the development of a box plot is the computation of the </a:t>
            </a:r>
          </a:p>
          <a:p>
            <a:r>
              <a:rPr lang="en-US" sz="2600" dirty="0">
                <a:latin typeface="Book Antiqua" pitchFamily="18" charset="0"/>
              </a:rPr>
              <a:t>median and the quartiles Q1 and  Q3.</a:t>
            </a:r>
          </a:p>
          <a:p>
            <a:pPr algn="just"/>
            <a:endParaRPr lang="en-US" sz="2600" dirty="0">
              <a:latin typeface="Book Antiqua" pitchFamily="18" charset="0"/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B84E46B4-B5A1-E6F5-C683-07C4F63D0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2" y="5347759"/>
            <a:ext cx="10490200" cy="1120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 wrap="none" anchor="ctr"/>
          <a:lstStyle/>
          <a:p>
            <a:r>
              <a:rPr lang="en-US" sz="2600" dirty="0">
                <a:latin typeface="Book Antiqua" pitchFamily="18" charset="0"/>
              </a:rPr>
              <a:t>Box plots provide another way to identify outliers.</a:t>
            </a:r>
          </a:p>
        </p:txBody>
      </p:sp>
    </p:spTree>
    <p:extLst>
      <p:ext uri="{BB962C8B-B14F-4D97-AF65-F5344CB8AC3E}">
        <p14:creationId xmlns:p14="http://schemas.microsoft.com/office/powerpoint/2010/main" val="128979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4F7E75E5-CE34-B9D4-A9E0-55574AE48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059665"/>
            <a:ext cx="4483706" cy="560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Example:  Apartment Rents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B019766-54A4-8F0C-DD3F-94038B4864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6934" y="366016"/>
            <a:ext cx="10297534" cy="79731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Box-Plot </a:t>
            </a:r>
          </a:p>
        </p:txBody>
      </p:sp>
      <p:sp>
        <p:nvSpPr>
          <p:cNvPr id="56" name="Rectangle 4">
            <a:extLst>
              <a:ext uri="{FF2B5EF4-FFF2-40B4-BE49-F238E27FC236}">
                <a16:creationId xmlns:a16="http://schemas.microsoft.com/office/drawing/2014/main" id="{E3E3DA9F-3831-3351-7E8B-D94E1B8A5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642534"/>
            <a:ext cx="10490200" cy="13223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latin typeface="Book Antiqua" pitchFamily="18" charset="0"/>
              </a:rPr>
              <a:t>A box is drawn with its ends located at the first and third quartiles.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latin typeface="Book Antiqua" pitchFamily="18" charset="0"/>
              </a:rPr>
              <a:t>A vertical line is drawn in the box at the location of the median (second quartile).</a:t>
            </a:r>
          </a:p>
        </p:txBody>
      </p:sp>
      <p:sp>
        <p:nvSpPr>
          <p:cNvPr id="57" name="Rectangle 2">
            <a:extLst>
              <a:ext uri="{FF2B5EF4-FFF2-40B4-BE49-F238E27FC236}">
                <a16:creationId xmlns:a16="http://schemas.microsoft.com/office/drawing/2014/main" id="{ADE5FBB8-263D-B55D-E731-233CE3DC6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4" y="3238500"/>
            <a:ext cx="9993843" cy="1981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3">
            <a:extLst>
              <a:ext uri="{FF2B5EF4-FFF2-40B4-BE49-F238E27FC236}">
                <a16:creationId xmlns:a16="http://schemas.microsoft.com/office/drawing/2014/main" id="{9469EE2D-2F9E-1D25-8328-DDA611CAA5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0175" y="4468813"/>
            <a:ext cx="94408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" name="Group 655">
            <a:extLst>
              <a:ext uri="{FF2B5EF4-FFF2-40B4-BE49-F238E27FC236}">
                <a16:creationId xmlns:a16="http://schemas.microsoft.com/office/drawing/2014/main" id="{DDCD2F81-AEF7-A394-A09C-FA165F42A5A3}"/>
              </a:ext>
            </a:extLst>
          </p:cNvPr>
          <p:cNvGrpSpPr>
            <a:grpSpLocks/>
          </p:cNvGrpSpPr>
          <p:nvPr/>
        </p:nvGrpSpPr>
        <p:grpSpPr bwMode="auto">
          <a:xfrm>
            <a:off x="1824037" y="4491038"/>
            <a:ext cx="8253883" cy="184150"/>
            <a:chOff x="1245" y="2909"/>
            <a:chExt cx="3776" cy="116"/>
          </a:xfrm>
        </p:grpSpPr>
        <p:sp>
          <p:nvSpPr>
            <p:cNvPr id="60" name="Line 5">
              <a:extLst>
                <a:ext uri="{FF2B5EF4-FFF2-40B4-BE49-F238E27FC236}">
                  <a16:creationId xmlns:a16="http://schemas.microsoft.com/office/drawing/2014/main" id="{F115D216-CE62-5C13-0850-E293C3E304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5" y="2911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6">
              <a:extLst>
                <a:ext uri="{FF2B5EF4-FFF2-40B4-BE49-F238E27FC236}">
                  <a16:creationId xmlns:a16="http://schemas.microsoft.com/office/drawing/2014/main" id="{89D41F04-E6FF-DAD8-7578-CFBEFCAD3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2911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7">
              <a:extLst>
                <a:ext uri="{FF2B5EF4-FFF2-40B4-BE49-F238E27FC236}">
                  <a16:creationId xmlns:a16="http://schemas.microsoft.com/office/drawing/2014/main" id="{FF12CC62-842F-D1DB-8680-F7DD9CF73D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5" y="2911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8">
              <a:extLst>
                <a:ext uri="{FF2B5EF4-FFF2-40B4-BE49-F238E27FC236}">
                  <a16:creationId xmlns:a16="http://schemas.microsoft.com/office/drawing/2014/main" id="{16F484BD-1D82-1215-5482-46BF6B2A8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5" y="2911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9">
              <a:extLst>
                <a:ext uri="{FF2B5EF4-FFF2-40B4-BE49-F238E27FC236}">
                  <a16:creationId xmlns:a16="http://schemas.microsoft.com/office/drawing/2014/main" id="{0E8E07B1-0203-7E17-9E93-AC261B67F1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5" y="2911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10">
              <a:extLst>
                <a:ext uri="{FF2B5EF4-FFF2-40B4-BE49-F238E27FC236}">
                  <a16:creationId xmlns:a16="http://schemas.microsoft.com/office/drawing/2014/main" id="{E450D765-A987-2980-4619-02B697424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2" y="2911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8">
              <a:extLst>
                <a:ext uri="{FF2B5EF4-FFF2-40B4-BE49-F238E27FC236}">
                  <a16:creationId xmlns:a16="http://schemas.microsoft.com/office/drawing/2014/main" id="{F79A59DC-B5A9-F244-51C5-00D4F90701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1" y="2909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19">
              <a:extLst>
                <a:ext uri="{FF2B5EF4-FFF2-40B4-BE49-F238E27FC236}">
                  <a16:creationId xmlns:a16="http://schemas.microsoft.com/office/drawing/2014/main" id="{920E3C82-E88E-F9C8-25F6-77DA1F035A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2" y="2910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21">
              <a:extLst>
                <a:ext uri="{FF2B5EF4-FFF2-40B4-BE49-F238E27FC236}">
                  <a16:creationId xmlns:a16="http://schemas.microsoft.com/office/drawing/2014/main" id="{73E36C1B-C740-432D-E7C3-8D4ACAE93C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1" y="2909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27">
              <a:extLst>
                <a:ext uri="{FF2B5EF4-FFF2-40B4-BE49-F238E27FC236}">
                  <a16:creationId xmlns:a16="http://schemas.microsoft.com/office/drawing/2014/main" id="{7627B8E9-A6FA-0689-6753-356DBD091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1" y="2909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" name="Group 654">
            <a:extLst>
              <a:ext uri="{FF2B5EF4-FFF2-40B4-BE49-F238E27FC236}">
                <a16:creationId xmlns:a16="http://schemas.microsoft.com/office/drawing/2014/main" id="{000661D5-00E6-CBB5-BECB-740CDDB28CD0}"/>
              </a:ext>
            </a:extLst>
          </p:cNvPr>
          <p:cNvGrpSpPr>
            <a:grpSpLocks/>
          </p:cNvGrpSpPr>
          <p:nvPr/>
        </p:nvGrpSpPr>
        <p:grpSpPr bwMode="auto">
          <a:xfrm>
            <a:off x="1509713" y="4672013"/>
            <a:ext cx="9200368" cy="465137"/>
            <a:chOff x="1047" y="3023"/>
            <a:chExt cx="4209" cy="293"/>
          </a:xfrm>
        </p:grpSpPr>
        <p:sp>
          <p:nvSpPr>
            <p:cNvPr id="71" name="Rectangle 12">
              <a:extLst>
                <a:ext uri="{FF2B5EF4-FFF2-40B4-BE49-F238E27FC236}">
                  <a16:creationId xmlns:a16="http://schemas.microsoft.com/office/drawing/2014/main" id="{C5C2973C-3127-ECE6-407B-3D80FF0BF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" y="3029"/>
              <a:ext cx="41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400</a:t>
              </a:r>
            </a:p>
          </p:txBody>
        </p:sp>
        <p:sp>
          <p:nvSpPr>
            <p:cNvPr id="72" name="Rectangle 13">
              <a:extLst>
                <a:ext uri="{FF2B5EF4-FFF2-40B4-BE49-F238E27FC236}">
                  <a16:creationId xmlns:a16="http://schemas.microsoft.com/office/drawing/2014/main" id="{384C5568-CA52-4C9E-A7E8-89855FA8F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" y="3030"/>
              <a:ext cx="426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425</a:t>
              </a:r>
            </a:p>
          </p:txBody>
        </p:sp>
        <p:sp>
          <p:nvSpPr>
            <p:cNvPr id="73" name="Rectangle 14">
              <a:extLst>
                <a:ext uri="{FF2B5EF4-FFF2-40B4-BE49-F238E27FC236}">
                  <a16:creationId xmlns:a16="http://schemas.microsoft.com/office/drawing/2014/main" id="{0BC288C2-9D7D-A463-E0EB-788DC0C6A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" y="3028"/>
              <a:ext cx="426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450</a:t>
              </a:r>
            </a:p>
          </p:txBody>
        </p:sp>
        <p:sp>
          <p:nvSpPr>
            <p:cNvPr id="74" name="Rectangle 15">
              <a:extLst>
                <a:ext uri="{FF2B5EF4-FFF2-40B4-BE49-F238E27FC236}">
                  <a16:creationId xmlns:a16="http://schemas.microsoft.com/office/drawing/2014/main" id="{FB2F3ADD-4A14-AEBB-BE4A-510558A08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" y="3030"/>
              <a:ext cx="41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475</a:t>
              </a:r>
            </a:p>
          </p:txBody>
        </p:sp>
        <p:sp>
          <p:nvSpPr>
            <p:cNvPr id="75" name="Rectangle 16">
              <a:extLst>
                <a:ext uri="{FF2B5EF4-FFF2-40B4-BE49-F238E27FC236}">
                  <a16:creationId xmlns:a16="http://schemas.microsoft.com/office/drawing/2014/main" id="{F5CA7225-C0A4-B7A1-C09F-D8C66F0A5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029"/>
              <a:ext cx="43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500</a:t>
              </a:r>
            </a:p>
          </p:txBody>
        </p:sp>
        <p:sp>
          <p:nvSpPr>
            <p:cNvPr id="76" name="Rectangle 17">
              <a:extLst>
                <a:ext uri="{FF2B5EF4-FFF2-40B4-BE49-F238E27FC236}">
                  <a16:creationId xmlns:a16="http://schemas.microsoft.com/office/drawing/2014/main" id="{B13CA49E-BE83-2BEA-375D-81F60AA76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" y="3029"/>
              <a:ext cx="43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525</a:t>
              </a:r>
            </a:p>
          </p:txBody>
        </p:sp>
        <p:sp>
          <p:nvSpPr>
            <p:cNvPr id="77" name="Rectangle 20">
              <a:extLst>
                <a:ext uri="{FF2B5EF4-FFF2-40B4-BE49-F238E27FC236}">
                  <a16:creationId xmlns:a16="http://schemas.microsoft.com/office/drawing/2014/main" id="{7F7477D1-87A0-A062-0AE6-240D52AEF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8" y="3029"/>
              <a:ext cx="41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550</a:t>
              </a:r>
            </a:p>
          </p:txBody>
        </p:sp>
        <p:sp>
          <p:nvSpPr>
            <p:cNvPr id="78" name="Rectangle 22">
              <a:extLst>
                <a:ext uri="{FF2B5EF4-FFF2-40B4-BE49-F238E27FC236}">
                  <a16:creationId xmlns:a16="http://schemas.microsoft.com/office/drawing/2014/main" id="{F1A407B9-9CAA-14E5-0141-96201A089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1" y="3029"/>
              <a:ext cx="41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575</a:t>
              </a:r>
            </a:p>
          </p:txBody>
        </p:sp>
        <p:sp>
          <p:nvSpPr>
            <p:cNvPr id="79" name="Rectangle 23">
              <a:extLst>
                <a:ext uri="{FF2B5EF4-FFF2-40B4-BE49-F238E27FC236}">
                  <a16:creationId xmlns:a16="http://schemas.microsoft.com/office/drawing/2014/main" id="{42590278-06A9-4FF5-1D1E-2E66179F2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3029"/>
              <a:ext cx="426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600</a:t>
              </a:r>
            </a:p>
          </p:txBody>
        </p:sp>
        <p:sp>
          <p:nvSpPr>
            <p:cNvPr id="80" name="Rectangle 28">
              <a:extLst>
                <a:ext uri="{FF2B5EF4-FFF2-40B4-BE49-F238E27FC236}">
                  <a16:creationId xmlns:a16="http://schemas.microsoft.com/office/drawing/2014/main" id="{B9FFE49F-19E1-9ED8-EEDE-2B190A93F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" y="3023"/>
              <a:ext cx="43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625</a:t>
              </a:r>
            </a:p>
          </p:txBody>
        </p:sp>
      </p:grpSp>
      <p:sp>
        <p:nvSpPr>
          <p:cNvPr id="81" name="Rectangle 29">
            <a:extLst>
              <a:ext uri="{FF2B5EF4-FFF2-40B4-BE49-F238E27FC236}">
                <a16:creationId xmlns:a16="http://schemas.microsoft.com/office/drawing/2014/main" id="{3485B8E3-9186-2021-6187-3D6043701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851" y="3481388"/>
            <a:ext cx="2930976" cy="711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Line 30">
            <a:extLst>
              <a:ext uri="{FF2B5EF4-FFF2-40B4-BE49-F238E27FC236}">
                <a16:creationId xmlns:a16="http://schemas.microsoft.com/office/drawing/2014/main" id="{6FB87262-B999-899B-2AD7-6D3644DF8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2416" y="3479800"/>
            <a:ext cx="0" cy="706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3" name="Group 649">
            <a:extLst>
              <a:ext uri="{FF2B5EF4-FFF2-40B4-BE49-F238E27FC236}">
                <a16:creationId xmlns:a16="http://schemas.microsoft.com/office/drawing/2014/main" id="{1F83CB41-239E-592D-9078-EFC30F53CA40}"/>
              </a:ext>
            </a:extLst>
          </p:cNvPr>
          <p:cNvGrpSpPr>
            <a:grpSpLocks/>
          </p:cNvGrpSpPr>
          <p:nvPr/>
        </p:nvGrpSpPr>
        <p:grpSpPr bwMode="auto">
          <a:xfrm>
            <a:off x="3041649" y="4083050"/>
            <a:ext cx="45719" cy="1311275"/>
            <a:chOff x="3041650" y="4083050"/>
            <a:chExt cx="0" cy="1311275"/>
          </a:xfrm>
        </p:grpSpPr>
        <p:sp>
          <p:nvSpPr>
            <p:cNvPr id="84" name="Line 49">
              <a:extLst>
                <a:ext uri="{FF2B5EF4-FFF2-40B4-BE49-F238E27FC236}">
                  <a16:creationId xmlns:a16="http://schemas.microsoft.com/office/drawing/2014/main" id="{56AF9DA4-74F9-9603-A8FD-906E929B9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3338"/>
              <a:ext cx="0" cy="164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prstDash val="dash"/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52">
              <a:extLst>
                <a:ext uri="{FF2B5EF4-FFF2-40B4-BE49-F238E27FC236}">
                  <a16:creationId xmlns:a16="http://schemas.microsoft.com/office/drawing/2014/main" id="{07FC306A-2DF6-40B5-2982-46FE43788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2676"/>
              <a:ext cx="0" cy="392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prstDash val="dash"/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" name="Group 651">
            <a:extLst>
              <a:ext uri="{FF2B5EF4-FFF2-40B4-BE49-F238E27FC236}">
                <a16:creationId xmlns:a16="http://schemas.microsoft.com/office/drawing/2014/main" id="{E48A4983-8809-F61D-48A2-B205497260A4}"/>
              </a:ext>
            </a:extLst>
          </p:cNvPr>
          <p:cNvGrpSpPr>
            <a:grpSpLocks/>
          </p:cNvGrpSpPr>
          <p:nvPr/>
        </p:nvGrpSpPr>
        <p:grpSpPr bwMode="auto">
          <a:xfrm>
            <a:off x="5149849" y="4095750"/>
            <a:ext cx="45719" cy="1301750"/>
            <a:chOff x="5149850" y="4095750"/>
            <a:chExt cx="0" cy="1301750"/>
          </a:xfrm>
        </p:grpSpPr>
        <p:sp>
          <p:nvSpPr>
            <p:cNvPr id="87" name="Line 55">
              <a:extLst>
                <a:ext uri="{FF2B5EF4-FFF2-40B4-BE49-F238E27FC236}">
                  <a16:creationId xmlns:a16="http://schemas.microsoft.com/office/drawing/2014/main" id="{5F69ECD0-EC5E-2AB7-AAB3-5625ED8C61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0" y="3340"/>
              <a:ext cx="0" cy="164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prstDash val="dash"/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56">
              <a:extLst>
                <a:ext uri="{FF2B5EF4-FFF2-40B4-BE49-F238E27FC236}">
                  <a16:creationId xmlns:a16="http://schemas.microsoft.com/office/drawing/2014/main" id="{79F03961-3022-AF12-322C-645530875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0" y="2684"/>
              <a:ext cx="0" cy="236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prstDash val="dash"/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" name="Text Box 42">
            <a:extLst>
              <a:ext uri="{FF2B5EF4-FFF2-40B4-BE49-F238E27FC236}">
                <a16:creationId xmlns:a16="http://schemas.microsoft.com/office/drawing/2014/main" id="{306204B4-7B95-0FE6-85AF-28FF3C095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1795" y="5483487"/>
            <a:ext cx="1370012" cy="457200"/>
          </a:xfrm>
          <a:prstGeom prst="rect">
            <a:avLst/>
          </a:prstGeom>
          <a:solidFill>
            <a:schemeClr val="bg1">
              <a:alpha val="97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Q1 = 445</a:t>
            </a:r>
          </a:p>
        </p:txBody>
      </p:sp>
      <p:sp>
        <p:nvSpPr>
          <p:cNvPr id="90" name="Text Box 42">
            <a:extLst>
              <a:ext uri="{FF2B5EF4-FFF2-40B4-BE49-F238E27FC236}">
                <a16:creationId xmlns:a16="http://schemas.microsoft.com/office/drawing/2014/main" id="{D40C3888-CBBA-1D9B-EF4B-05681C5CA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0770" y="5465763"/>
            <a:ext cx="1382110" cy="461665"/>
          </a:xfrm>
          <a:prstGeom prst="rect">
            <a:avLst/>
          </a:prstGeom>
          <a:solidFill>
            <a:schemeClr val="bg1">
              <a:alpha val="97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Q3 = 525</a:t>
            </a:r>
          </a:p>
        </p:txBody>
      </p:sp>
      <p:sp>
        <p:nvSpPr>
          <p:cNvPr id="91" name="Text Box 42">
            <a:extLst>
              <a:ext uri="{FF2B5EF4-FFF2-40B4-BE49-F238E27FC236}">
                <a16:creationId xmlns:a16="http://schemas.microsoft.com/office/drawing/2014/main" id="{8CA22BC0-CF6B-B1AB-E341-C28EFC455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3890" y="6085205"/>
            <a:ext cx="1382110" cy="461665"/>
          </a:xfrm>
          <a:prstGeom prst="rect">
            <a:avLst/>
          </a:prstGeom>
          <a:solidFill>
            <a:schemeClr val="bg1">
              <a:alpha val="97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Q2 = 475</a:t>
            </a:r>
          </a:p>
        </p:txBody>
      </p:sp>
    </p:spTree>
    <p:extLst>
      <p:ext uri="{BB962C8B-B14F-4D97-AF65-F5344CB8AC3E}">
        <p14:creationId xmlns:p14="http://schemas.microsoft.com/office/powerpoint/2010/main" val="254181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5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000"/>
                            </p:stCondLst>
                            <p:childTnLst>
                              <p:par>
                                <p:cTn id="42" presetID="1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4000"/>
                            </p:stCondLst>
                            <p:childTnLst>
                              <p:par>
                                <p:cTn id="46" presetID="1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000"/>
                            </p:stCondLst>
                            <p:childTnLst>
                              <p:par>
                                <p:cTn id="50" presetID="1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utoUpdateAnimBg="0"/>
      <p:bldP spid="57" grpId="0" animBg="1"/>
      <p:bldP spid="58" grpId="0" animBg="1"/>
      <p:bldP spid="81" grpId="0" animBg="1"/>
      <p:bldP spid="82" grpId="0" animBg="1"/>
      <p:bldP spid="89" grpId="0" animBg="1" autoUpdateAnimBg="0"/>
      <p:bldP spid="90" grpId="0" animBg="1" autoUpdateAnimBg="0"/>
      <p:bldP spid="91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4B71D017-2BDE-C197-EBE6-FDF5D7E6D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507AAE41-8837-3765-CA30-56EF3E1F4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Ordinal Data</a:t>
            </a:r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6C795174-0715-941C-AB92-FF54E1ABF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151" y="2030413"/>
            <a:ext cx="7002463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en-US" sz="2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and staff should receive preferential treatment for parking space.</a:t>
            </a:r>
          </a:p>
        </p:txBody>
      </p:sp>
      <p:grpSp>
        <p:nvGrpSpPr>
          <p:cNvPr id="53277" name="Group 29">
            <a:extLst>
              <a:ext uri="{FF2B5EF4-FFF2-40B4-BE49-F238E27FC236}">
                <a16:creationId xmlns:a16="http://schemas.microsoft.com/office/drawing/2014/main" id="{806234BB-3C95-E594-488E-3554A7D7E939}"/>
              </a:ext>
            </a:extLst>
          </p:cNvPr>
          <p:cNvGrpSpPr>
            <a:grpSpLocks/>
          </p:cNvGrpSpPr>
          <p:nvPr/>
        </p:nvGrpSpPr>
        <p:grpSpPr bwMode="auto">
          <a:xfrm>
            <a:off x="2295525" y="3162301"/>
            <a:ext cx="7556500" cy="1884363"/>
            <a:chOff x="486" y="1992"/>
            <a:chExt cx="4760" cy="1187"/>
          </a:xfrm>
        </p:grpSpPr>
        <p:sp>
          <p:nvSpPr>
            <p:cNvPr id="53254" name="Rectangle 6">
              <a:extLst>
                <a:ext uri="{FF2B5EF4-FFF2-40B4-BE49-F238E27FC236}">
                  <a16:creationId xmlns:a16="http://schemas.microsoft.com/office/drawing/2014/main" id="{8086AF3A-46EF-C1AE-294A-9CA21F967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" y="2008"/>
              <a:ext cx="4717" cy="1144"/>
            </a:xfrm>
            <a:prstGeom prst="rect">
              <a:avLst/>
            </a:prstGeom>
            <a:noFill/>
            <a:ln w="50799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255" name="Rectangle 7">
              <a:extLst>
                <a:ext uri="{FF2B5EF4-FFF2-40B4-BE49-F238E27FC236}">
                  <a16:creationId xmlns:a16="http://schemas.microsoft.com/office/drawing/2014/main" id="{1A1E61AA-16FE-8207-B626-9D84A4C91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" y="1992"/>
              <a:ext cx="4760" cy="1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699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3267" name="Group 19">
              <a:extLst>
                <a:ext uri="{FF2B5EF4-FFF2-40B4-BE49-F238E27FC236}">
                  <a16:creationId xmlns:a16="http://schemas.microsoft.com/office/drawing/2014/main" id="{8B1053C8-267E-2D88-6482-87817DCA3A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646"/>
              <a:ext cx="4470" cy="326"/>
              <a:chOff x="624" y="2646"/>
              <a:chExt cx="4470" cy="326"/>
            </a:xfrm>
          </p:grpSpPr>
          <p:sp>
            <p:nvSpPr>
              <p:cNvPr id="53256" name="Line 8">
                <a:extLst>
                  <a:ext uri="{FF2B5EF4-FFF2-40B4-BE49-F238E27FC236}">
                    <a16:creationId xmlns:a16="http://schemas.microsoft.com/office/drawing/2014/main" id="{6D7E11D4-6758-FC7B-4ABF-15D2DAAB65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4" y="2688"/>
                <a:ext cx="4273" cy="0"/>
              </a:xfrm>
              <a:prstGeom prst="line">
                <a:avLst/>
              </a:prstGeom>
              <a:noFill/>
              <a:ln w="25399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57" name="Line 9">
                <a:extLst>
                  <a:ext uri="{FF2B5EF4-FFF2-40B4-BE49-F238E27FC236}">
                    <a16:creationId xmlns:a16="http://schemas.microsoft.com/office/drawing/2014/main" id="{D2318FA5-DB38-C747-B53D-E3B2C571A0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6" y="2646"/>
                <a:ext cx="0" cy="85"/>
              </a:xfrm>
              <a:prstGeom prst="line">
                <a:avLst/>
              </a:prstGeom>
              <a:noFill/>
              <a:ln w="25399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58" name="Line 10">
                <a:extLst>
                  <a:ext uri="{FF2B5EF4-FFF2-40B4-BE49-F238E27FC236}">
                    <a16:creationId xmlns:a16="http://schemas.microsoft.com/office/drawing/2014/main" id="{8CF3B562-4785-DA74-2E9C-D7A1BF5656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85" y="2646"/>
                <a:ext cx="0" cy="85"/>
              </a:xfrm>
              <a:prstGeom prst="line">
                <a:avLst/>
              </a:prstGeom>
              <a:noFill/>
              <a:ln w="25399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59" name="Line 11">
                <a:extLst>
                  <a:ext uri="{FF2B5EF4-FFF2-40B4-BE49-F238E27FC236}">
                    <a16:creationId xmlns:a16="http://schemas.microsoft.com/office/drawing/2014/main" id="{DC714660-DE86-A45A-A7DA-6C90DB5AC2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66" y="2646"/>
                <a:ext cx="0" cy="85"/>
              </a:xfrm>
              <a:prstGeom prst="line">
                <a:avLst/>
              </a:prstGeom>
              <a:noFill/>
              <a:ln w="25399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60" name="Line 12">
                <a:extLst>
                  <a:ext uri="{FF2B5EF4-FFF2-40B4-BE49-F238E27FC236}">
                    <a16:creationId xmlns:a16="http://schemas.microsoft.com/office/drawing/2014/main" id="{80CB2F1B-08BC-1824-9A64-CE7E1B9EB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6" y="2646"/>
                <a:ext cx="0" cy="85"/>
              </a:xfrm>
              <a:prstGeom prst="line">
                <a:avLst/>
              </a:prstGeom>
              <a:noFill/>
              <a:ln w="25399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61" name="Line 13">
                <a:extLst>
                  <a:ext uri="{FF2B5EF4-FFF2-40B4-BE49-F238E27FC236}">
                    <a16:creationId xmlns:a16="http://schemas.microsoft.com/office/drawing/2014/main" id="{EEB7B636-B07B-9BE2-2676-653663C78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05" y="2646"/>
                <a:ext cx="0" cy="85"/>
              </a:xfrm>
              <a:prstGeom prst="line">
                <a:avLst/>
              </a:prstGeom>
              <a:noFill/>
              <a:ln w="25399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62" name="Rectangle 14">
                <a:extLst>
                  <a:ext uri="{FF2B5EF4-FFF2-40B4-BE49-F238E27FC236}">
                    <a16:creationId xmlns:a16="http://schemas.microsoft.com/office/drawing/2014/main" id="{881C4756-071A-FF95-53D0-4729F6D00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76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53263" name="Rectangle 15">
                <a:extLst>
                  <a:ext uri="{FF2B5EF4-FFF2-40B4-BE49-F238E27FC236}">
                    <a16:creationId xmlns:a16="http://schemas.microsoft.com/office/drawing/2014/main" id="{0302F3B5-7B6D-84D5-3189-D6F243240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4" y="276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53264" name="Rectangle 16">
                <a:extLst>
                  <a:ext uri="{FF2B5EF4-FFF2-40B4-BE49-F238E27FC236}">
                    <a16:creationId xmlns:a16="http://schemas.microsoft.com/office/drawing/2014/main" id="{86DCF8EA-C7BF-7301-6543-F77B3F40E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276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53265" name="Rectangle 17">
                <a:extLst>
                  <a:ext uri="{FF2B5EF4-FFF2-40B4-BE49-F238E27FC236}">
                    <a16:creationId xmlns:a16="http://schemas.microsoft.com/office/drawing/2014/main" id="{7A13711D-C658-36BD-121E-7C7D18CFB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276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53266" name="Rectangle 18">
                <a:extLst>
                  <a:ext uri="{FF2B5EF4-FFF2-40B4-BE49-F238E27FC236}">
                    <a16:creationId xmlns:a16="http://schemas.microsoft.com/office/drawing/2014/main" id="{1365C969-C496-FC73-D1A3-4620C54B9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4" y="276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</p:grpSp>
        <p:sp>
          <p:nvSpPr>
            <p:cNvPr id="53268" name="Rectangle 20">
              <a:extLst>
                <a:ext uri="{FF2B5EF4-FFF2-40B4-BE49-F238E27FC236}">
                  <a16:creationId xmlns:a16="http://schemas.microsoft.com/office/drawing/2014/main" id="{46A8F731-2D88-3DB2-0ED4-FE9441621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" y="2000"/>
              <a:ext cx="4733" cy="1160"/>
            </a:xfrm>
            <a:prstGeom prst="rect">
              <a:avLst/>
            </a:prstGeom>
            <a:noFill/>
            <a:ln w="25399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3276" name="Group 28">
              <a:extLst>
                <a:ext uri="{FF2B5EF4-FFF2-40B4-BE49-F238E27FC236}">
                  <a16:creationId xmlns:a16="http://schemas.microsoft.com/office/drawing/2014/main" id="{72D70E35-B813-CAB7-E1E3-72FB9352E4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4" y="2132"/>
              <a:ext cx="4572" cy="356"/>
              <a:chOff x="604" y="2132"/>
              <a:chExt cx="4572" cy="356"/>
            </a:xfrm>
          </p:grpSpPr>
          <p:sp>
            <p:nvSpPr>
              <p:cNvPr id="53269" name="Rectangle 21">
                <a:extLst>
                  <a:ext uri="{FF2B5EF4-FFF2-40B4-BE49-F238E27FC236}">
                    <a16:creationId xmlns:a16="http://schemas.microsoft.com/office/drawing/2014/main" id="{309345FF-75AB-1422-D1DB-D80977504C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" y="2132"/>
                <a:ext cx="56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Strongly</a:t>
                </a:r>
              </a:p>
            </p:txBody>
          </p:sp>
          <p:sp>
            <p:nvSpPr>
              <p:cNvPr id="53270" name="Rectangle 22">
                <a:extLst>
                  <a:ext uri="{FF2B5EF4-FFF2-40B4-BE49-F238E27FC236}">
                    <a16:creationId xmlns:a16="http://schemas.microsoft.com/office/drawing/2014/main" id="{94A8F23A-0CBF-38C4-63C0-9AB86C93E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" y="2276"/>
                <a:ext cx="4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Agree</a:t>
                </a:r>
              </a:p>
            </p:txBody>
          </p:sp>
          <p:sp>
            <p:nvSpPr>
              <p:cNvPr id="53271" name="Rectangle 23">
                <a:extLst>
                  <a:ext uri="{FF2B5EF4-FFF2-40B4-BE49-F238E27FC236}">
                    <a16:creationId xmlns:a16="http://schemas.microsoft.com/office/drawing/2014/main" id="{D70C627E-CD64-B18E-267E-603A6B79E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4" y="2132"/>
                <a:ext cx="45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Agree</a:t>
                </a:r>
              </a:p>
            </p:txBody>
          </p:sp>
          <p:sp>
            <p:nvSpPr>
              <p:cNvPr id="53272" name="Rectangle 24">
                <a:extLst>
                  <a:ext uri="{FF2B5EF4-FFF2-40B4-BE49-F238E27FC236}">
                    <a16:creationId xmlns:a16="http://schemas.microsoft.com/office/drawing/2014/main" id="{E4246A86-0F6E-7ACC-AC35-23F77931F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0" y="2132"/>
                <a:ext cx="56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Strongly</a:t>
                </a:r>
              </a:p>
            </p:txBody>
          </p:sp>
          <p:sp>
            <p:nvSpPr>
              <p:cNvPr id="53273" name="Rectangle 25">
                <a:extLst>
                  <a:ext uri="{FF2B5EF4-FFF2-40B4-BE49-F238E27FC236}">
                    <a16:creationId xmlns:a16="http://schemas.microsoft.com/office/drawing/2014/main" id="{C0855EF2-70E8-9E34-23A6-4654B1B1B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0" y="2276"/>
                <a:ext cx="57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Disagree</a:t>
                </a:r>
              </a:p>
            </p:txBody>
          </p:sp>
          <p:sp>
            <p:nvSpPr>
              <p:cNvPr id="53274" name="Rectangle 26">
                <a:extLst>
                  <a:ext uri="{FF2B5EF4-FFF2-40B4-BE49-F238E27FC236}">
                    <a16:creationId xmlns:a16="http://schemas.microsoft.com/office/drawing/2014/main" id="{7AC80D63-4A15-B469-505D-D833219D7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0" y="2132"/>
                <a:ext cx="57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Disagree</a:t>
                </a:r>
              </a:p>
            </p:txBody>
          </p:sp>
          <p:sp>
            <p:nvSpPr>
              <p:cNvPr id="53275" name="Rectangle 27">
                <a:extLst>
                  <a:ext uri="{FF2B5EF4-FFF2-40B4-BE49-F238E27FC236}">
                    <a16:creationId xmlns:a16="http://schemas.microsoft.com/office/drawing/2014/main" id="{9443CD7C-B8E4-4186-CAC6-CAD0CB462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4" y="2132"/>
                <a:ext cx="50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Neutral</a:t>
                </a:r>
              </a:p>
            </p:txBody>
          </p:sp>
        </p:grpSp>
      </p:grpSp>
    </p:spTree>
  </p:cSld>
  <p:clrMapOvr>
    <a:masterClrMapping/>
  </p:clrMapOvr>
  <p:transition>
    <p:blinds dir="vert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B019766-54A4-8F0C-DD3F-94038B4864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6934" y="366016"/>
            <a:ext cx="10297534" cy="79731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Box-Plot </a:t>
            </a:r>
          </a:p>
        </p:txBody>
      </p:sp>
      <p:sp>
        <p:nvSpPr>
          <p:cNvPr id="56" name="Rectangle 4">
            <a:extLst>
              <a:ext uri="{FF2B5EF4-FFF2-40B4-BE49-F238E27FC236}">
                <a16:creationId xmlns:a16="http://schemas.microsoft.com/office/drawing/2014/main" id="{E3E3DA9F-3831-3351-7E8B-D94E1B8A5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303868"/>
            <a:ext cx="10490200" cy="1456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latin typeface="Book Antiqua" pitchFamily="18" charset="0"/>
              </a:rPr>
              <a:t>Limits are located (not drawn) using the interquartile range (IQR).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latin typeface="Book Antiqua" pitchFamily="18" charset="0"/>
              </a:rPr>
              <a:t>Data outside these limits are considered outliers.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latin typeface="Book Antiqua" pitchFamily="18" charset="0"/>
              </a:rPr>
              <a:t>The locations of each outlier is shown with the symbol  * .	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C61DADA8-B714-A45C-2C1A-9B5A24651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66" y="2743207"/>
            <a:ext cx="10507134" cy="623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latin typeface="Book Antiqua" pitchFamily="18" charset="0"/>
              </a:rPr>
              <a:t>The lower limit is located 1.5(IQR) below Q1.</a:t>
            </a:r>
          </a:p>
        </p:txBody>
      </p:sp>
      <p:sp>
        <p:nvSpPr>
          <p:cNvPr id="4" name="Rectangle 595">
            <a:extLst>
              <a:ext uri="{FF2B5EF4-FFF2-40B4-BE49-F238E27FC236}">
                <a16:creationId xmlns:a16="http://schemas.microsoft.com/office/drawing/2014/main" id="{D4C46AE4-379A-1FAD-247A-BF17F5C74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581" y="3455455"/>
            <a:ext cx="7406219" cy="644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92">
            <a:extLst>
              <a:ext uri="{FF2B5EF4-FFF2-40B4-BE49-F238E27FC236}">
                <a16:creationId xmlns:a16="http://schemas.microsoft.com/office/drawing/2014/main" id="{961C3F98-5CE2-54D7-3CE6-8703B3080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067" y="3372907"/>
            <a:ext cx="7529730" cy="6233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Lower Limit:  Q1  - 1.5(IQR) = 445  - 1.5(80) = 325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5BF8D7D-5838-E6A1-61D7-F23A17C21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068" y="4182540"/>
            <a:ext cx="10540999" cy="5258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latin typeface="Book Antiqua" pitchFamily="18" charset="0"/>
              </a:rPr>
              <a:t>The upper limit is located 1.5(IQR) above Q3.</a:t>
            </a:r>
          </a:p>
        </p:txBody>
      </p:sp>
      <p:sp>
        <p:nvSpPr>
          <p:cNvPr id="9" name="Rectangle 592">
            <a:extLst>
              <a:ext uri="{FF2B5EF4-FFF2-40B4-BE49-F238E27FC236}">
                <a16:creationId xmlns:a16="http://schemas.microsoft.com/office/drawing/2014/main" id="{295353FD-61EE-C1C8-0AF3-32DECB89A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2" y="4812240"/>
            <a:ext cx="7529730" cy="6233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Upper Limit:  Q3 + 1.5(IQR) = 525 + 1.5(80) = 645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773A0D2-5242-2416-CD22-E65666E96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131" y="5621872"/>
            <a:ext cx="10625668" cy="11345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latin typeface="Book Antiqua" pitchFamily="18" charset="0"/>
              </a:rPr>
              <a:t>There are no outliers (values less than 325 or greater than 645) in the apartment rent data.</a:t>
            </a:r>
          </a:p>
        </p:txBody>
      </p:sp>
    </p:spTree>
    <p:extLst>
      <p:ext uri="{BB962C8B-B14F-4D97-AF65-F5344CB8AC3E}">
        <p14:creationId xmlns:p14="http://schemas.microsoft.com/office/powerpoint/2010/main" val="322830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utoUpdateAnimBg="0"/>
      <p:bldP spid="2" grpId="0" autoUpdateAnimBg="0"/>
      <p:bldP spid="4" grpId="0" animBg="1"/>
      <p:bldP spid="6" grpId="0" animBg="1" autoUpdateAnimBg="0"/>
      <p:bldP spid="8" grpId="0" autoUpdateAnimBg="0"/>
      <p:bldP spid="9" grpId="0" animBg="1" autoUpdateAnimBg="0"/>
      <p:bldP spid="10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4F7E75E5-CE34-B9D4-A9E0-55574AE48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059665"/>
            <a:ext cx="4483706" cy="560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Example:  Apartment Rents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B019766-54A4-8F0C-DD3F-94038B4864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6934" y="366016"/>
            <a:ext cx="10297534" cy="79731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Box-Plot </a:t>
            </a:r>
          </a:p>
        </p:txBody>
      </p:sp>
      <p:sp>
        <p:nvSpPr>
          <p:cNvPr id="56" name="Rectangle 4">
            <a:extLst>
              <a:ext uri="{FF2B5EF4-FFF2-40B4-BE49-F238E27FC236}">
                <a16:creationId xmlns:a16="http://schemas.microsoft.com/office/drawing/2014/main" id="{E3E3DA9F-3831-3351-7E8B-D94E1B8A5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642534"/>
            <a:ext cx="10490200" cy="10863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latin typeface="Book Antiqua" pitchFamily="18" charset="0"/>
              </a:rPr>
              <a:t>Whiskers (dashed lines) are drawn from the ends of the box to the smallest and largest data values inside the limits.</a:t>
            </a:r>
          </a:p>
        </p:txBody>
      </p:sp>
      <p:sp>
        <p:nvSpPr>
          <p:cNvPr id="57" name="Rectangle 2">
            <a:extLst>
              <a:ext uri="{FF2B5EF4-FFF2-40B4-BE49-F238E27FC236}">
                <a16:creationId xmlns:a16="http://schemas.microsoft.com/office/drawing/2014/main" id="{ADE5FBB8-263D-B55D-E731-233CE3DC6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4" y="3238500"/>
            <a:ext cx="9993843" cy="1981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3">
            <a:extLst>
              <a:ext uri="{FF2B5EF4-FFF2-40B4-BE49-F238E27FC236}">
                <a16:creationId xmlns:a16="http://schemas.microsoft.com/office/drawing/2014/main" id="{9469EE2D-2F9E-1D25-8328-DDA611CAA5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0175" y="4468813"/>
            <a:ext cx="94408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" name="Group 655">
            <a:extLst>
              <a:ext uri="{FF2B5EF4-FFF2-40B4-BE49-F238E27FC236}">
                <a16:creationId xmlns:a16="http://schemas.microsoft.com/office/drawing/2014/main" id="{DDCD2F81-AEF7-A394-A09C-FA165F42A5A3}"/>
              </a:ext>
            </a:extLst>
          </p:cNvPr>
          <p:cNvGrpSpPr>
            <a:grpSpLocks/>
          </p:cNvGrpSpPr>
          <p:nvPr/>
        </p:nvGrpSpPr>
        <p:grpSpPr bwMode="auto">
          <a:xfrm>
            <a:off x="1824037" y="4491038"/>
            <a:ext cx="8253883" cy="184150"/>
            <a:chOff x="1245" y="2909"/>
            <a:chExt cx="3776" cy="116"/>
          </a:xfrm>
        </p:grpSpPr>
        <p:sp>
          <p:nvSpPr>
            <p:cNvPr id="60" name="Line 5">
              <a:extLst>
                <a:ext uri="{FF2B5EF4-FFF2-40B4-BE49-F238E27FC236}">
                  <a16:creationId xmlns:a16="http://schemas.microsoft.com/office/drawing/2014/main" id="{F115D216-CE62-5C13-0850-E293C3E304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5" y="2911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6">
              <a:extLst>
                <a:ext uri="{FF2B5EF4-FFF2-40B4-BE49-F238E27FC236}">
                  <a16:creationId xmlns:a16="http://schemas.microsoft.com/office/drawing/2014/main" id="{89D41F04-E6FF-DAD8-7578-CFBEFCAD3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2911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7">
              <a:extLst>
                <a:ext uri="{FF2B5EF4-FFF2-40B4-BE49-F238E27FC236}">
                  <a16:creationId xmlns:a16="http://schemas.microsoft.com/office/drawing/2014/main" id="{FF12CC62-842F-D1DB-8680-F7DD9CF73D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5" y="2911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8">
              <a:extLst>
                <a:ext uri="{FF2B5EF4-FFF2-40B4-BE49-F238E27FC236}">
                  <a16:creationId xmlns:a16="http://schemas.microsoft.com/office/drawing/2014/main" id="{16F484BD-1D82-1215-5482-46BF6B2A8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5" y="2911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9">
              <a:extLst>
                <a:ext uri="{FF2B5EF4-FFF2-40B4-BE49-F238E27FC236}">
                  <a16:creationId xmlns:a16="http://schemas.microsoft.com/office/drawing/2014/main" id="{0E8E07B1-0203-7E17-9E93-AC261B67F1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5" y="2911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10">
              <a:extLst>
                <a:ext uri="{FF2B5EF4-FFF2-40B4-BE49-F238E27FC236}">
                  <a16:creationId xmlns:a16="http://schemas.microsoft.com/office/drawing/2014/main" id="{E450D765-A987-2980-4619-02B697424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2" y="2911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8">
              <a:extLst>
                <a:ext uri="{FF2B5EF4-FFF2-40B4-BE49-F238E27FC236}">
                  <a16:creationId xmlns:a16="http://schemas.microsoft.com/office/drawing/2014/main" id="{F79A59DC-B5A9-F244-51C5-00D4F90701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1" y="2909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19">
              <a:extLst>
                <a:ext uri="{FF2B5EF4-FFF2-40B4-BE49-F238E27FC236}">
                  <a16:creationId xmlns:a16="http://schemas.microsoft.com/office/drawing/2014/main" id="{920E3C82-E88E-F9C8-25F6-77DA1F035A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2" y="2910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21">
              <a:extLst>
                <a:ext uri="{FF2B5EF4-FFF2-40B4-BE49-F238E27FC236}">
                  <a16:creationId xmlns:a16="http://schemas.microsoft.com/office/drawing/2014/main" id="{73E36C1B-C740-432D-E7C3-8D4ACAE93C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1" y="2909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27">
              <a:extLst>
                <a:ext uri="{FF2B5EF4-FFF2-40B4-BE49-F238E27FC236}">
                  <a16:creationId xmlns:a16="http://schemas.microsoft.com/office/drawing/2014/main" id="{7627B8E9-A6FA-0689-6753-356DBD091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1" y="2909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" name="Group 654">
            <a:extLst>
              <a:ext uri="{FF2B5EF4-FFF2-40B4-BE49-F238E27FC236}">
                <a16:creationId xmlns:a16="http://schemas.microsoft.com/office/drawing/2014/main" id="{000661D5-00E6-CBB5-BECB-740CDDB28CD0}"/>
              </a:ext>
            </a:extLst>
          </p:cNvPr>
          <p:cNvGrpSpPr>
            <a:grpSpLocks/>
          </p:cNvGrpSpPr>
          <p:nvPr/>
        </p:nvGrpSpPr>
        <p:grpSpPr bwMode="auto">
          <a:xfrm>
            <a:off x="1509713" y="4672013"/>
            <a:ext cx="9200368" cy="465137"/>
            <a:chOff x="1047" y="3023"/>
            <a:chExt cx="4209" cy="293"/>
          </a:xfrm>
        </p:grpSpPr>
        <p:sp>
          <p:nvSpPr>
            <p:cNvPr id="71" name="Rectangle 12">
              <a:extLst>
                <a:ext uri="{FF2B5EF4-FFF2-40B4-BE49-F238E27FC236}">
                  <a16:creationId xmlns:a16="http://schemas.microsoft.com/office/drawing/2014/main" id="{C5C2973C-3127-ECE6-407B-3D80FF0BF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" y="3029"/>
              <a:ext cx="41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400</a:t>
              </a:r>
            </a:p>
          </p:txBody>
        </p:sp>
        <p:sp>
          <p:nvSpPr>
            <p:cNvPr id="72" name="Rectangle 13">
              <a:extLst>
                <a:ext uri="{FF2B5EF4-FFF2-40B4-BE49-F238E27FC236}">
                  <a16:creationId xmlns:a16="http://schemas.microsoft.com/office/drawing/2014/main" id="{384C5568-CA52-4C9E-A7E8-89855FA8F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" y="3030"/>
              <a:ext cx="426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425</a:t>
              </a:r>
            </a:p>
          </p:txBody>
        </p:sp>
        <p:sp>
          <p:nvSpPr>
            <p:cNvPr id="73" name="Rectangle 14">
              <a:extLst>
                <a:ext uri="{FF2B5EF4-FFF2-40B4-BE49-F238E27FC236}">
                  <a16:creationId xmlns:a16="http://schemas.microsoft.com/office/drawing/2014/main" id="{0BC288C2-9D7D-A463-E0EB-788DC0C6A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" y="3028"/>
              <a:ext cx="426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450</a:t>
              </a:r>
            </a:p>
          </p:txBody>
        </p:sp>
        <p:sp>
          <p:nvSpPr>
            <p:cNvPr id="74" name="Rectangle 15">
              <a:extLst>
                <a:ext uri="{FF2B5EF4-FFF2-40B4-BE49-F238E27FC236}">
                  <a16:creationId xmlns:a16="http://schemas.microsoft.com/office/drawing/2014/main" id="{FB2F3ADD-4A14-AEBB-BE4A-510558A08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" y="3030"/>
              <a:ext cx="41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475</a:t>
              </a:r>
            </a:p>
          </p:txBody>
        </p:sp>
        <p:sp>
          <p:nvSpPr>
            <p:cNvPr id="75" name="Rectangle 16">
              <a:extLst>
                <a:ext uri="{FF2B5EF4-FFF2-40B4-BE49-F238E27FC236}">
                  <a16:creationId xmlns:a16="http://schemas.microsoft.com/office/drawing/2014/main" id="{F5CA7225-C0A4-B7A1-C09F-D8C66F0A5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029"/>
              <a:ext cx="43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500</a:t>
              </a:r>
            </a:p>
          </p:txBody>
        </p:sp>
        <p:sp>
          <p:nvSpPr>
            <p:cNvPr id="76" name="Rectangle 17">
              <a:extLst>
                <a:ext uri="{FF2B5EF4-FFF2-40B4-BE49-F238E27FC236}">
                  <a16:creationId xmlns:a16="http://schemas.microsoft.com/office/drawing/2014/main" id="{B13CA49E-BE83-2BEA-375D-81F60AA76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" y="3029"/>
              <a:ext cx="43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525</a:t>
              </a:r>
            </a:p>
          </p:txBody>
        </p:sp>
        <p:sp>
          <p:nvSpPr>
            <p:cNvPr id="77" name="Rectangle 20">
              <a:extLst>
                <a:ext uri="{FF2B5EF4-FFF2-40B4-BE49-F238E27FC236}">
                  <a16:creationId xmlns:a16="http://schemas.microsoft.com/office/drawing/2014/main" id="{7F7477D1-87A0-A062-0AE6-240D52AEF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8" y="3029"/>
              <a:ext cx="41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550</a:t>
              </a:r>
            </a:p>
          </p:txBody>
        </p:sp>
        <p:sp>
          <p:nvSpPr>
            <p:cNvPr id="78" name="Rectangle 22">
              <a:extLst>
                <a:ext uri="{FF2B5EF4-FFF2-40B4-BE49-F238E27FC236}">
                  <a16:creationId xmlns:a16="http://schemas.microsoft.com/office/drawing/2014/main" id="{F1A407B9-9CAA-14E5-0141-96201A089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1" y="3029"/>
              <a:ext cx="41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575</a:t>
              </a:r>
            </a:p>
          </p:txBody>
        </p:sp>
        <p:sp>
          <p:nvSpPr>
            <p:cNvPr id="79" name="Rectangle 23">
              <a:extLst>
                <a:ext uri="{FF2B5EF4-FFF2-40B4-BE49-F238E27FC236}">
                  <a16:creationId xmlns:a16="http://schemas.microsoft.com/office/drawing/2014/main" id="{42590278-06A9-4FF5-1D1E-2E66179F2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3029"/>
              <a:ext cx="426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600</a:t>
              </a:r>
            </a:p>
          </p:txBody>
        </p:sp>
        <p:sp>
          <p:nvSpPr>
            <p:cNvPr id="80" name="Rectangle 28">
              <a:extLst>
                <a:ext uri="{FF2B5EF4-FFF2-40B4-BE49-F238E27FC236}">
                  <a16:creationId xmlns:a16="http://schemas.microsoft.com/office/drawing/2014/main" id="{B9FFE49F-19E1-9ED8-EEDE-2B190A93F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" y="3023"/>
              <a:ext cx="43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625</a:t>
              </a:r>
            </a:p>
          </p:txBody>
        </p:sp>
      </p:grpSp>
      <p:sp>
        <p:nvSpPr>
          <p:cNvPr id="81" name="Rectangle 29">
            <a:extLst>
              <a:ext uri="{FF2B5EF4-FFF2-40B4-BE49-F238E27FC236}">
                <a16:creationId xmlns:a16="http://schemas.microsoft.com/office/drawing/2014/main" id="{3485B8E3-9186-2021-6187-3D6043701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851" y="3481388"/>
            <a:ext cx="2930976" cy="711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Line 30">
            <a:extLst>
              <a:ext uri="{FF2B5EF4-FFF2-40B4-BE49-F238E27FC236}">
                <a16:creationId xmlns:a16="http://schemas.microsoft.com/office/drawing/2014/main" id="{6FB87262-B999-899B-2AD7-6D3644DF8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2416" y="3479800"/>
            <a:ext cx="0" cy="706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3" name="Group 649">
            <a:extLst>
              <a:ext uri="{FF2B5EF4-FFF2-40B4-BE49-F238E27FC236}">
                <a16:creationId xmlns:a16="http://schemas.microsoft.com/office/drawing/2014/main" id="{1F83CB41-239E-592D-9078-EFC30F53CA40}"/>
              </a:ext>
            </a:extLst>
          </p:cNvPr>
          <p:cNvGrpSpPr>
            <a:grpSpLocks/>
          </p:cNvGrpSpPr>
          <p:nvPr/>
        </p:nvGrpSpPr>
        <p:grpSpPr bwMode="auto">
          <a:xfrm>
            <a:off x="3041649" y="4083050"/>
            <a:ext cx="45719" cy="1311275"/>
            <a:chOff x="3041650" y="4083050"/>
            <a:chExt cx="0" cy="1311275"/>
          </a:xfrm>
        </p:grpSpPr>
        <p:sp>
          <p:nvSpPr>
            <p:cNvPr id="84" name="Line 49">
              <a:extLst>
                <a:ext uri="{FF2B5EF4-FFF2-40B4-BE49-F238E27FC236}">
                  <a16:creationId xmlns:a16="http://schemas.microsoft.com/office/drawing/2014/main" id="{56AF9DA4-74F9-9603-A8FD-906E929B9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3338"/>
              <a:ext cx="0" cy="164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prstDash val="dash"/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52">
              <a:extLst>
                <a:ext uri="{FF2B5EF4-FFF2-40B4-BE49-F238E27FC236}">
                  <a16:creationId xmlns:a16="http://schemas.microsoft.com/office/drawing/2014/main" id="{07FC306A-2DF6-40B5-2982-46FE43788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2676"/>
              <a:ext cx="0" cy="392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prstDash val="dash"/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" name="Group 651">
            <a:extLst>
              <a:ext uri="{FF2B5EF4-FFF2-40B4-BE49-F238E27FC236}">
                <a16:creationId xmlns:a16="http://schemas.microsoft.com/office/drawing/2014/main" id="{E48A4983-8809-F61D-48A2-B205497260A4}"/>
              </a:ext>
            </a:extLst>
          </p:cNvPr>
          <p:cNvGrpSpPr>
            <a:grpSpLocks/>
          </p:cNvGrpSpPr>
          <p:nvPr/>
        </p:nvGrpSpPr>
        <p:grpSpPr bwMode="auto">
          <a:xfrm>
            <a:off x="5149849" y="4095750"/>
            <a:ext cx="45719" cy="1301750"/>
            <a:chOff x="5149850" y="4095750"/>
            <a:chExt cx="0" cy="1301750"/>
          </a:xfrm>
        </p:grpSpPr>
        <p:sp>
          <p:nvSpPr>
            <p:cNvPr id="87" name="Line 55">
              <a:extLst>
                <a:ext uri="{FF2B5EF4-FFF2-40B4-BE49-F238E27FC236}">
                  <a16:creationId xmlns:a16="http://schemas.microsoft.com/office/drawing/2014/main" id="{5F69ECD0-EC5E-2AB7-AAB3-5625ED8C61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0" y="3340"/>
              <a:ext cx="0" cy="164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prstDash val="dash"/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56">
              <a:extLst>
                <a:ext uri="{FF2B5EF4-FFF2-40B4-BE49-F238E27FC236}">
                  <a16:creationId xmlns:a16="http://schemas.microsoft.com/office/drawing/2014/main" id="{79F03961-3022-AF12-322C-645530875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0" y="2684"/>
              <a:ext cx="0" cy="236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prstDash val="dash"/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Line 45">
            <a:extLst>
              <a:ext uri="{FF2B5EF4-FFF2-40B4-BE49-F238E27FC236}">
                <a16:creationId xmlns:a16="http://schemas.microsoft.com/office/drawing/2014/main" id="{C08A6E0A-3C58-E78B-7DFB-56FEA57B10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2106" y="3836991"/>
            <a:ext cx="659749" cy="105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Line 46">
            <a:extLst>
              <a:ext uri="{FF2B5EF4-FFF2-40B4-BE49-F238E27FC236}">
                <a16:creationId xmlns:a16="http://schemas.microsoft.com/office/drawing/2014/main" id="{AA2EA841-4848-7164-D39F-5DBAA2B701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2818" y="3859738"/>
            <a:ext cx="3067582" cy="1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Line 44">
            <a:extLst>
              <a:ext uri="{FF2B5EF4-FFF2-40B4-BE49-F238E27FC236}">
                <a16:creationId xmlns:a16="http://schemas.microsoft.com/office/drawing/2014/main" id="{8584FE69-C2EF-45FB-1356-0243F8BB6C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9552" y="3862390"/>
            <a:ext cx="0" cy="17557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6" name="Line 44">
            <a:extLst>
              <a:ext uri="{FF2B5EF4-FFF2-40B4-BE49-F238E27FC236}">
                <a16:creationId xmlns:a16="http://schemas.microsoft.com/office/drawing/2014/main" id="{04FFD459-666A-1E1C-7E38-D606A90CB2BF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7540" y="3845460"/>
            <a:ext cx="0" cy="17557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8" name="Text Box 42">
            <a:extLst>
              <a:ext uri="{FF2B5EF4-FFF2-40B4-BE49-F238E27FC236}">
                <a16:creationId xmlns:a16="http://schemas.microsoft.com/office/drawing/2014/main" id="{F17698B1-ED07-2CB6-813C-B79AB606C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2535" y="5703622"/>
            <a:ext cx="2743198" cy="830997"/>
          </a:xfrm>
          <a:prstGeom prst="rect">
            <a:avLst/>
          </a:prstGeom>
          <a:solidFill>
            <a:schemeClr val="bg1">
              <a:alpha val="97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Smallest value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inside limits = 425</a:t>
            </a:r>
          </a:p>
        </p:txBody>
      </p:sp>
      <p:sp>
        <p:nvSpPr>
          <p:cNvPr id="9" name="Text Box 42">
            <a:extLst>
              <a:ext uri="{FF2B5EF4-FFF2-40B4-BE49-F238E27FC236}">
                <a16:creationId xmlns:a16="http://schemas.microsoft.com/office/drawing/2014/main" id="{403264D8-FF82-258C-3C2C-6B3BEE3DD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6528" y="5703623"/>
            <a:ext cx="2743198" cy="830997"/>
          </a:xfrm>
          <a:prstGeom prst="rect">
            <a:avLst/>
          </a:prstGeom>
          <a:solidFill>
            <a:schemeClr val="bg1">
              <a:alpha val="97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Largest value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inside limits = 615</a:t>
            </a:r>
          </a:p>
        </p:txBody>
      </p:sp>
    </p:spTree>
    <p:extLst>
      <p:ext uri="{BB962C8B-B14F-4D97-AF65-F5344CB8AC3E}">
        <p14:creationId xmlns:p14="http://schemas.microsoft.com/office/powerpoint/2010/main" val="50164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5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0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3500"/>
                            </p:stCondLst>
                            <p:childTnLst>
                              <p:par>
                                <p:cTn id="46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58" presetID="1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62" presetID="1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utoUpdateAnimBg="0"/>
      <p:bldP spid="57" grpId="0" animBg="1"/>
      <p:bldP spid="58" grpId="0" animBg="1"/>
      <p:bldP spid="81" grpId="0" animBg="1"/>
      <p:bldP spid="82" grpId="0" animBg="1"/>
      <p:bldP spid="2" grpId="0" animBg="1"/>
      <p:bldP spid="3" grpId="0" animBg="1"/>
      <p:bldP spid="4" grpId="0" animBg="1"/>
      <p:bldP spid="6" grpId="0" animBg="1"/>
      <p:bldP spid="8" grpId="0" animBg="1" autoUpdateAnimBg="0"/>
      <p:bldP spid="9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2A3D14-D43B-4202-71AE-C17E1FDAC95D}"/>
              </a:ext>
            </a:extLst>
          </p:cNvPr>
          <p:cNvGrpSpPr/>
          <p:nvPr/>
        </p:nvGrpSpPr>
        <p:grpSpPr>
          <a:xfrm>
            <a:off x="1517085" y="1059392"/>
            <a:ext cx="7762382" cy="4511675"/>
            <a:chOff x="1584817" y="1076325"/>
            <a:chExt cx="5949077" cy="3975100"/>
          </a:xfrm>
        </p:grpSpPr>
        <p:pic>
          <p:nvPicPr>
            <p:cNvPr id="3" name="Picture 2" descr="Multivariate Box Plot0001.jpg">
              <a:extLst>
                <a:ext uri="{FF2B5EF4-FFF2-40B4-BE49-F238E27FC236}">
                  <a16:creationId xmlns:a16="http://schemas.microsoft.com/office/drawing/2014/main" id="{564E4704-27EC-7827-7177-41F2A765E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4817" y="1076325"/>
              <a:ext cx="5949077" cy="3952875"/>
            </a:xfrm>
            <a:prstGeom prst="rect">
              <a:avLst/>
            </a:prstGeom>
            <a:solidFill>
              <a:srgbClr val="92D050">
                <a:alpha val="20000"/>
              </a:srgbClr>
            </a:solidFill>
            <a:ln>
              <a:solidFill>
                <a:srgbClr val="4D4D4D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BCB2B4B-6985-8A76-6EF0-5AACF7D4F12D}"/>
                </a:ext>
              </a:extLst>
            </p:cNvPr>
            <p:cNvSpPr/>
            <p:nvPr/>
          </p:nvSpPr>
          <p:spPr bwMode="auto">
            <a:xfrm>
              <a:off x="1600200" y="1085850"/>
              <a:ext cx="5924549" cy="3965575"/>
            </a:xfrm>
            <a:prstGeom prst="rect">
              <a:avLst/>
            </a:prstGeom>
            <a:noFill/>
            <a:ln w="381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7377FE-AAB9-817E-6129-D001439317C7}"/>
                </a:ext>
              </a:extLst>
            </p:cNvPr>
            <p:cNvSpPr/>
            <p:nvPr/>
          </p:nvSpPr>
          <p:spPr bwMode="auto">
            <a:xfrm>
              <a:off x="2390776" y="1571625"/>
              <a:ext cx="4872038" cy="2919413"/>
            </a:xfrm>
            <a:prstGeom prst="rect">
              <a:avLst/>
            </a:prstGeom>
            <a:noFill/>
            <a:ln w="285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endParaRPr>
            </a:p>
          </p:txBody>
        </p:sp>
      </p:grpSp>
      <p:sp>
        <p:nvSpPr>
          <p:cNvPr id="7" name="Rectangle 2">
            <a:extLst>
              <a:ext uri="{FF2B5EF4-FFF2-40B4-BE49-F238E27FC236}">
                <a16:creationId xmlns:a16="http://schemas.microsoft.com/office/drawing/2014/main" id="{2CF9C651-4856-26DC-7009-7093112FD4C8}"/>
              </a:ext>
            </a:extLst>
          </p:cNvPr>
          <p:cNvSpPr txBox="1">
            <a:spLocks noChangeArrowheads="1"/>
          </p:cNvSpPr>
          <p:nvPr/>
        </p:nvSpPr>
        <p:spPr>
          <a:xfrm>
            <a:off x="886934" y="366016"/>
            <a:ext cx="10297534" cy="7973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Box-Plot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42">
            <a:extLst>
              <a:ext uri="{FF2B5EF4-FFF2-40B4-BE49-F238E27FC236}">
                <a16:creationId xmlns:a16="http://schemas.microsoft.com/office/drawing/2014/main" id="{99BB7867-8421-525D-C4A5-29588BE99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1352" y="5703622"/>
            <a:ext cx="6357057" cy="830997"/>
          </a:xfrm>
          <a:prstGeom prst="rect">
            <a:avLst/>
          </a:prstGeom>
          <a:solidFill>
            <a:schemeClr val="bg1">
              <a:alpha val="97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An excellent graphical technique for making comparisons among two or more groups.</a:t>
            </a:r>
          </a:p>
        </p:txBody>
      </p:sp>
    </p:spTree>
    <p:extLst>
      <p:ext uri="{BB962C8B-B14F-4D97-AF65-F5344CB8AC3E}">
        <p14:creationId xmlns:p14="http://schemas.microsoft.com/office/powerpoint/2010/main" val="290787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A05356F-EA25-6B45-2FA8-740AE56EA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9800" y="349081"/>
            <a:ext cx="10515600" cy="768519"/>
          </a:xfrm>
        </p:spPr>
        <p:txBody>
          <a:bodyPr>
            <a:norm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Example: </a:t>
            </a:r>
          </a:p>
        </p:txBody>
      </p:sp>
      <p:sp>
        <p:nvSpPr>
          <p:cNvPr id="27" name="Rectangle 597">
            <a:extLst>
              <a:ext uri="{FF2B5EF4-FFF2-40B4-BE49-F238E27FC236}">
                <a16:creationId xmlns:a16="http://schemas.microsoft.com/office/drawing/2014/main" id="{686AD49C-C63F-466E-F07C-5230F12FE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799" y="1476259"/>
            <a:ext cx="10627911" cy="3624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642938" indent="-457200" algn="just">
              <a:buFont typeface="+mj-lt"/>
              <a:buAutoNum type="arabicPeriod"/>
            </a:pPr>
            <a:r>
              <a:rPr lang="en-US" sz="2400" dirty="0">
                <a:latin typeface="Book Antiqua" pitchFamily="18" charset="0"/>
              </a:rPr>
              <a:t>Consider a sample with data values of 27, 25, 20, 15, 30, 34, 28, and 25. </a:t>
            </a:r>
          </a:p>
          <a:p>
            <a:pPr marL="715963" indent="-87313" algn="just"/>
            <a:r>
              <a:rPr lang="en-US" sz="2400" dirty="0">
                <a:latin typeface="Book Antiqua" pitchFamily="18" charset="0"/>
              </a:rPr>
              <a:t>Provide the five number summary for the data. Show the box plot for </a:t>
            </a:r>
          </a:p>
          <a:p>
            <a:pPr marL="715963" indent="-87313" algn="just"/>
            <a:r>
              <a:rPr lang="en-US" sz="2400" dirty="0">
                <a:latin typeface="Book Antiqua" pitchFamily="18" charset="0"/>
              </a:rPr>
              <a:t>the Data. </a:t>
            </a:r>
          </a:p>
          <a:p>
            <a:pPr marL="642938" indent="-457200" algn="just">
              <a:buFont typeface="+mj-lt"/>
              <a:buAutoNum type="arabicPeriod" startAt="2"/>
            </a:pPr>
            <a:r>
              <a:rPr lang="en-US" sz="2400" dirty="0">
                <a:latin typeface="Book Antiqua" pitchFamily="18" charset="0"/>
              </a:rPr>
              <a:t>Show the five-number summary and the box plot for the following data: </a:t>
            </a:r>
          </a:p>
          <a:p>
            <a:pPr marL="185738" indent="442913" algn="just"/>
            <a:r>
              <a:rPr lang="en-US" sz="2400" dirty="0">
                <a:latin typeface="Book Antiqua" pitchFamily="18" charset="0"/>
              </a:rPr>
              <a:t>5, 15, 18, 10, 8,12, 16, 10, 6.</a:t>
            </a:r>
          </a:p>
          <a:p>
            <a:pPr marL="642938" indent="-457200" algn="just">
              <a:buFont typeface="+mj-lt"/>
              <a:buAutoNum type="arabicPeriod" startAt="3"/>
            </a:pPr>
            <a:r>
              <a:rPr lang="en-US" sz="2400" dirty="0">
                <a:latin typeface="Book Antiqua" pitchFamily="18" charset="0"/>
              </a:rPr>
              <a:t>A data set has a first quartile of 42 and a third quartile of 50. Compute the</a:t>
            </a:r>
          </a:p>
          <a:p>
            <a:pPr marL="185738" indent="442913" algn="just"/>
            <a:r>
              <a:rPr lang="en-US" sz="2400" dirty="0">
                <a:latin typeface="Book Antiqua" pitchFamily="18" charset="0"/>
              </a:rPr>
              <a:t>lower and upper limits for the corresponding box plot. Should a data </a:t>
            </a:r>
          </a:p>
          <a:p>
            <a:pPr marL="185738" indent="442913" algn="just"/>
            <a:r>
              <a:rPr lang="en-US" sz="2400" dirty="0">
                <a:latin typeface="Book Antiqua" pitchFamily="18" charset="0"/>
              </a:rPr>
              <a:t>value of 65 be considered an outlier?</a:t>
            </a:r>
          </a:p>
        </p:txBody>
      </p:sp>
    </p:spTree>
    <p:extLst>
      <p:ext uri="{BB962C8B-B14F-4D97-AF65-F5344CB8AC3E}">
        <p14:creationId xmlns:p14="http://schemas.microsoft.com/office/powerpoint/2010/main" val="39298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7A02-4629-96FE-EDE7-43BFD4323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144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09457-4A9B-1446-5BBC-CF3096C62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58160"/>
            <a:ext cx="9144000" cy="166116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</a:t>
            </a:r>
          </a:p>
        </p:txBody>
      </p:sp>
    </p:spTree>
    <p:extLst>
      <p:ext uri="{BB962C8B-B14F-4D97-AF65-F5344CB8AC3E}">
        <p14:creationId xmlns:p14="http://schemas.microsoft.com/office/powerpoint/2010/main" val="23337159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399881"/>
            <a:ext cx="10490200" cy="100982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of Association between Two Variables</a:t>
            </a:r>
          </a:p>
        </p:txBody>
      </p:sp>
      <p:sp>
        <p:nvSpPr>
          <p:cNvPr id="2" name="Rectangle 13">
            <a:extLst>
              <a:ext uri="{FF2B5EF4-FFF2-40B4-BE49-F238E27FC236}">
                <a16:creationId xmlns:a16="http://schemas.microsoft.com/office/drawing/2014/main" id="{F0D72A0D-6CD7-B0EE-114B-F2372D5E6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622426"/>
            <a:ext cx="10490200" cy="1657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 wrap="none" anchor="ctr"/>
          <a:lstStyle/>
          <a:p>
            <a:pPr algn="just"/>
            <a:r>
              <a:rPr lang="en-US" sz="2600" dirty="0">
                <a:latin typeface="Book Antiqua" pitchFamily="18" charset="0"/>
              </a:rPr>
              <a:t>We have examined numerical methods used to summarize </a:t>
            </a:r>
          </a:p>
          <a:p>
            <a:pPr algn="just"/>
            <a:r>
              <a:rPr lang="en-US" sz="2600" dirty="0">
                <a:latin typeface="Book Antiqua" pitchFamily="18" charset="0"/>
              </a:rPr>
              <a:t>the data for one variable at a time.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E7875009-8220-8525-7308-9DBA2C796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669" y="3485093"/>
            <a:ext cx="10490200" cy="1657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 wrap="none" anchor="ctr"/>
          <a:lstStyle/>
          <a:p>
            <a:r>
              <a:rPr lang="en-US" sz="2600" dirty="0">
                <a:latin typeface="Book Antiqua" pitchFamily="18" charset="0"/>
              </a:rPr>
              <a:t>Often a manager or decision maker is interested in the relationship </a:t>
            </a:r>
          </a:p>
          <a:p>
            <a:r>
              <a:rPr lang="en-US" sz="2600" dirty="0">
                <a:latin typeface="Book Antiqua" pitchFamily="18" charset="0"/>
              </a:rPr>
              <a:t> between two variables.</a:t>
            </a:r>
          </a:p>
          <a:p>
            <a:pPr algn="just"/>
            <a:endParaRPr lang="en-US" sz="2600" dirty="0">
              <a:latin typeface="Book Antiqua" pitchFamily="18" charset="0"/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B84E46B4-B5A1-E6F5-C683-07C4F63D0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2" y="5347759"/>
            <a:ext cx="10490200" cy="1120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 wrap="none" anchor="ctr"/>
          <a:lstStyle/>
          <a:p>
            <a:r>
              <a:rPr lang="en-US" sz="2600" dirty="0">
                <a:latin typeface="Book Antiqua" pitchFamily="18" charset="0"/>
              </a:rPr>
              <a:t>Two descriptive measures of the relationship between two variables </a:t>
            </a:r>
          </a:p>
          <a:p>
            <a:r>
              <a:rPr lang="en-US" sz="2600" dirty="0">
                <a:latin typeface="Book Antiqua" pitchFamily="18" charset="0"/>
              </a:rPr>
              <a:t>are covariance and correlation coefficient.</a:t>
            </a:r>
          </a:p>
        </p:txBody>
      </p:sp>
    </p:spTree>
    <p:extLst>
      <p:ext uri="{BB962C8B-B14F-4D97-AF65-F5344CB8AC3E}">
        <p14:creationId xmlns:p14="http://schemas.microsoft.com/office/powerpoint/2010/main" val="243783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animBg="1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399881"/>
            <a:ext cx="10490200" cy="100982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Covariance</a:t>
            </a:r>
          </a:p>
        </p:txBody>
      </p:sp>
      <p:sp>
        <p:nvSpPr>
          <p:cNvPr id="2" name="Rectangle 13">
            <a:extLst>
              <a:ext uri="{FF2B5EF4-FFF2-40B4-BE49-F238E27FC236}">
                <a16:creationId xmlns:a16="http://schemas.microsoft.com/office/drawing/2014/main" id="{F0D72A0D-6CD7-B0EE-114B-F2372D5E6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622425"/>
            <a:ext cx="10490200" cy="4835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 wrap="none" anchor="ctr"/>
          <a:lstStyle/>
          <a:p>
            <a:pPr algn="just"/>
            <a:r>
              <a:rPr lang="en-US" sz="2600" dirty="0">
                <a:latin typeface="Book Antiqua" pitchFamily="18" charset="0"/>
              </a:rPr>
              <a:t>The covariance is computed as follows:</a:t>
            </a:r>
          </a:p>
          <a:p>
            <a:pPr algn="just"/>
            <a:endParaRPr lang="en-US" sz="2600" dirty="0">
              <a:latin typeface="Book Antiqua" pitchFamily="18" charset="0"/>
            </a:endParaRPr>
          </a:p>
          <a:p>
            <a:pPr algn="just"/>
            <a:endParaRPr lang="en-US" sz="2600" dirty="0">
              <a:latin typeface="Book Antiqua" pitchFamily="18" charset="0"/>
            </a:endParaRPr>
          </a:p>
          <a:p>
            <a:pPr algn="just"/>
            <a:endParaRPr lang="en-US" sz="2600" dirty="0">
              <a:latin typeface="Book Antiqua" pitchFamily="18" charset="0"/>
            </a:endParaRPr>
          </a:p>
          <a:p>
            <a:pPr algn="just"/>
            <a:endParaRPr lang="en-US" sz="2600" dirty="0">
              <a:latin typeface="Book Antiqua" pitchFamily="18" charset="0"/>
            </a:endParaRPr>
          </a:p>
          <a:p>
            <a:pPr algn="just"/>
            <a:endParaRPr lang="en-US" sz="2600" dirty="0">
              <a:latin typeface="Book Antiqua" pitchFamily="18" charset="0"/>
            </a:endParaRPr>
          </a:p>
          <a:p>
            <a:pPr algn="just"/>
            <a:endParaRPr lang="en-US" sz="2600" dirty="0">
              <a:latin typeface="Book Antiqua" pitchFamily="18" charset="0"/>
            </a:endParaRPr>
          </a:p>
          <a:p>
            <a:pPr algn="just"/>
            <a:endParaRPr lang="en-US" sz="2600" dirty="0">
              <a:latin typeface="Book Antiqua" pitchFamily="18" charset="0"/>
            </a:endParaRPr>
          </a:p>
          <a:p>
            <a:pPr algn="just"/>
            <a:endParaRPr lang="en-US" sz="2600" dirty="0">
              <a:latin typeface="Book Antiqua" pitchFamily="18" charset="0"/>
            </a:endParaRPr>
          </a:p>
          <a:p>
            <a:pPr algn="just"/>
            <a:endParaRPr lang="en-US" sz="2600" dirty="0">
              <a:latin typeface="Book Antiqua" pitchFamily="18" charset="0"/>
            </a:endParaRPr>
          </a:p>
          <a:p>
            <a:pPr algn="just"/>
            <a:endParaRPr lang="en-US" sz="2600" dirty="0">
              <a:latin typeface="Book Antiqua" pitchFamily="18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100056E7-D6BC-232F-ED80-11DC181FF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867" y="2446336"/>
            <a:ext cx="5029200" cy="1634598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" name="Object 16">
            <a:hlinkClick r:id="" action="ppaction://ole?verb=0"/>
            <a:extLst>
              <a:ext uri="{FF2B5EF4-FFF2-40B4-BE49-F238E27FC236}">
                <a16:creationId xmlns:a16="http://schemas.microsoft.com/office/drawing/2014/main" id="{EE9A1563-F5C3-944E-226A-39D0698271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2114393"/>
              </p:ext>
            </p:extLst>
          </p:nvPr>
        </p:nvGraphicFramePr>
        <p:xfrm>
          <a:off x="2020185" y="2736273"/>
          <a:ext cx="3753293" cy="1064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36480" imgH="582480" progId="Equation">
                  <p:embed/>
                </p:oleObj>
              </mc:Choice>
              <mc:Fallback>
                <p:oleObj name="Equation" r:id="rId3" imgW="2436480" imgH="582480" progId="Equation">
                  <p:embed/>
                  <p:pic>
                    <p:nvPicPr>
                      <p:cNvPr id="112656" name="Object 1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185" y="2736273"/>
                        <a:ext cx="3753293" cy="1064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5">
            <a:extLst>
              <a:ext uri="{FF2B5EF4-FFF2-40B4-BE49-F238E27FC236}">
                <a16:creationId xmlns:a16="http://schemas.microsoft.com/office/drawing/2014/main" id="{77FB4BF1-23DC-615C-A534-E83E73710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01" y="4184564"/>
            <a:ext cx="5029200" cy="1643068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17">
            <a:hlinkClick r:id="" action="ppaction://ole?verb=0"/>
            <a:extLst>
              <a:ext uri="{FF2B5EF4-FFF2-40B4-BE49-F238E27FC236}">
                <a16:creationId xmlns:a16="http://schemas.microsoft.com/office/drawing/2014/main" id="{7DFB62D9-E885-FE7C-EC77-8280DC49A7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592224"/>
              </p:ext>
            </p:extLst>
          </p:nvPr>
        </p:nvGraphicFramePr>
        <p:xfrm>
          <a:off x="1784350" y="4508946"/>
          <a:ext cx="4440238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92160" imgH="620640" progId="Equation">
                  <p:embed/>
                </p:oleObj>
              </mc:Choice>
              <mc:Fallback>
                <p:oleObj name="Equation" r:id="rId5" imgW="2792160" imgH="620640" progId="Equation">
                  <p:embed/>
                  <p:pic>
                    <p:nvPicPr>
                      <p:cNvPr id="112657" name="Object 17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4508946"/>
                        <a:ext cx="4440238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>
            <a:extLst>
              <a:ext uri="{FF2B5EF4-FFF2-40B4-BE49-F238E27FC236}">
                <a16:creationId xmlns:a16="http://schemas.microsoft.com/office/drawing/2014/main" id="{1B01D3ED-D9CD-A5BB-7BD6-9B675D27B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2595" y="2935288"/>
            <a:ext cx="2192338" cy="4810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800" dirty="0">
                <a:latin typeface="Book Antiqua" pitchFamily="18" charset="0"/>
              </a:rPr>
              <a:t>for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800" dirty="0">
                <a:latin typeface="Book Antiqua" pitchFamily="18" charset="0"/>
              </a:rPr>
              <a:t>samples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B8E8254D-8558-6C2B-CD47-7ABB95CA0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481" y="4759854"/>
            <a:ext cx="3405717" cy="4810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800" dirty="0">
                <a:latin typeface="Book Antiqua" pitchFamily="18" charset="0"/>
              </a:rPr>
              <a:t>for populations</a:t>
            </a:r>
          </a:p>
        </p:txBody>
      </p:sp>
    </p:spTree>
    <p:extLst>
      <p:ext uri="{BB962C8B-B14F-4D97-AF65-F5344CB8AC3E}">
        <p14:creationId xmlns:p14="http://schemas.microsoft.com/office/powerpoint/2010/main" val="225751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5" grpId="0" animBg="1"/>
      <p:bldP spid="7" grpId="0" animBg="1"/>
      <p:bldP spid="9" grpId="0" autoUpdateAnimBg="0"/>
      <p:bldP spid="10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399881"/>
            <a:ext cx="10490200" cy="100982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Covariance</a:t>
            </a:r>
          </a:p>
        </p:txBody>
      </p:sp>
      <p:sp>
        <p:nvSpPr>
          <p:cNvPr id="2" name="Rectangle 13">
            <a:extLst>
              <a:ext uri="{FF2B5EF4-FFF2-40B4-BE49-F238E27FC236}">
                <a16:creationId xmlns:a16="http://schemas.microsoft.com/office/drawing/2014/main" id="{F0D72A0D-6CD7-B0EE-114B-F2372D5E6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622426"/>
            <a:ext cx="10490200" cy="1657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 wrap="none" anchor="ctr"/>
          <a:lstStyle/>
          <a:p>
            <a:pPr algn="just"/>
            <a:r>
              <a:rPr lang="en-US" sz="2600" dirty="0">
                <a:latin typeface="Book Antiqua" pitchFamily="18" charset="0"/>
              </a:rPr>
              <a:t>The covariance is a measure of the linear association between </a:t>
            </a:r>
          </a:p>
          <a:p>
            <a:pPr algn="just"/>
            <a:r>
              <a:rPr lang="en-US" sz="2600" dirty="0">
                <a:latin typeface="Book Antiqua" pitchFamily="18" charset="0"/>
              </a:rPr>
              <a:t> two variables.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E7875009-8220-8525-7308-9DBA2C796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669" y="3485093"/>
            <a:ext cx="10490200" cy="1256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 wrap="none" anchor="ctr"/>
          <a:lstStyle/>
          <a:p>
            <a:r>
              <a:rPr lang="en-US" sz="2600" dirty="0">
                <a:latin typeface="Book Antiqua" pitchFamily="18" charset="0"/>
              </a:rPr>
              <a:t>Positive values indicate a positive relationship.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B84E46B4-B5A1-E6F5-C683-07C4F63D0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2" y="5009095"/>
            <a:ext cx="10490200" cy="1120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 wrap="none" anchor="ctr"/>
          <a:lstStyle/>
          <a:p>
            <a:r>
              <a:rPr lang="en-US" sz="2600" dirty="0">
                <a:latin typeface="Book Antiqua" pitchFamily="18" charset="0"/>
              </a:rPr>
              <a:t>Negative values indicate a negative relationship.</a:t>
            </a:r>
          </a:p>
        </p:txBody>
      </p:sp>
    </p:spTree>
    <p:extLst>
      <p:ext uri="{BB962C8B-B14F-4D97-AF65-F5344CB8AC3E}">
        <p14:creationId xmlns:p14="http://schemas.microsoft.com/office/powerpoint/2010/main" val="241022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247481"/>
            <a:ext cx="10490200" cy="100982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2" name="Rectangle 13">
            <a:extLst>
              <a:ext uri="{FF2B5EF4-FFF2-40B4-BE49-F238E27FC236}">
                <a16:creationId xmlns:a16="http://schemas.microsoft.com/office/drawing/2014/main" id="{F0D72A0D-6CD7-B0EE-114B-F2372D5E6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346" y="1265274"/>
            <a:ext cx="11531599" cy="19327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 wrap="none" anchor="ctr"/>
          <a:lstStyle/>
          <a:p>
            <a:pPr algn="just"/>
            <a:r>
              <a:rPr lang="en-US" sz="2600" dirty="0">
                <a:latin typeface="Book Antiqua" pitchFamily="18" charset="0"/>
              </a:rPr>
              <a:t>The store’s manager wants to determine the relationship between the number</a:t>
            </a:r>
          </a:p>
          <a:p>
            <a:pPr algn="just"/>
            <a:r>
              <a:rPr lang="en-US" sz="2600" dirty="0">
                <a:latin typeface="Book Antiqua" pitchFamily="18" charset="0"/>
              </a:rPr>
              <a:t>of weekend television commercials shown and the sales at the store during </a:t>
            </a:r>
          </a:p>
          <a:p>
            <a:pPr algn="just"/>
            <a:r>
              <a:rPr lang="en-US" sz="2600" dirty="0">
                <a:latin typeface="Book Antiqua" pitchFamily="18" charset="0"/>
              </a:rPr>
              <a:t>the following week. Sample data with sales expressed in Hundreds of dollars</a:t>
            </a:r>
          </a:p>
          <a:p>
            <a:pPr algn="just"/>
            <a:r>
              <a:rPr lang="en-US" sz="2600" dirty="0">
                <a:latin typeface="Book Antiqua" pitchFamily="18" charset="0"/>
              </a:rPr>
              <a:t>are provided in Table. It shows 10 observations (n = 10), one for each week.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6F8CC8-565B-1267-3BB1-71302794B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754" y="3380271"/>
            <a:ext cx="8310944" cy="30947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1AA39F-028B-C435-5CED-9C7562FCE7A8}"/>
              </a:ext>
            </a:extLst>
          </p:cNvPr>
          <p:cNvSpPr txBox="1"/>
          <p:nvPr/>
        </p:nvSpPr>
        <p:spPr>
          <a:xfrm>
            <a:off x="499730" y="4019109"/>
            <a:ext cx="2867024" cy="173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Book Antiqua" pitchFamily="18" charset="0"/>
              </a:rPr>
              <a:t>Sample data for the stereo and sound equipment store</a:t>
            </a:r>
            <a:endParaRPr lang="en-IN" sz="26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59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247481"/>
            <a:ext cx="10490200" cy="100982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1AA39F-028B-C435-5CED-9C7562FCE7A8}"/>
                  </a:ext>
                </a:extLst>
              </p:cNvPr>
              <p:cNvSpPr txBox="1"/>
              <p:nvPr/>
            </p:nvSpPr>
            <p:spPr>
              <a:xfrm>
                <a:off x="524933" y="1208177"/>
                <a:ext cx="651933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=3  &amp; </m:t>
                    </m:r>
                    <m:acc>
                      <m:accPr>
                        <m:chr m:val="̅"/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51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r>
                  <a:rPr lang="en-IN" sz="2600" dirty="0">
                    <a:latin typeface="Book Antiqua" pitchFamily="18" charset="0"/>
                  </a:rPr>
                  <a:t>Calculation as follows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1AA39F-028B-C435-5CED-9C7562FCE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33" y="1208177"/>
                <a:ext cx="6519334" cy="492443"/>
              </a:xfrm>
              <a:prstGeom prst="rect">
                <a:avLst/>
              </a:prstGeom>
              <a:blipFill>
                <a:blip r:embed="rId3"/>
                <a:stretch>
                  <a:fillRect t="-9877" b="-320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42DD400-A781-BF0F-6EBC-ADFBC42C1D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61" y="1823997"/>
            <a:ext cx="10654039" cy="478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34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0FEA55D3-B7AB-5DC1-B524-27BF9ED65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BA19E55A-496F-B1DE-5C68-2D4F320D4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B3AB5DC5-88A9-1BF8-B6BF-81FAC789C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D4AA164B-56B8-0689-6E2A-5571077FC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614A17E3-B8B9-3AB5-5720-42DCBDF415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b">
            <a:norm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Interval Level Data</a:t>
            </a:r>
          </a:p>
        </p:txBody>
      </p:sp>
      <p:sp>
        <p:nvSpPr>
          <p:cNvPr id="55303" name="Rectangle 7">
            <a:extLst>
              <a:ext uri="{FF2B5EF4-FFF2-40B4-BE49-F238E27FC236}">
                <a16:creationId xmlns:a16="http://schemas.microsoft.com/office/drawing/2014/main" id="{BC6FB7AF-6F64-D058-E824-6808BED1B1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209801"/>
            <a:ext cx="7772400" cy="4094163"/>
          </a:xfrm>
          <a:noFill/>
          <a:ln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marL="285750" indent="-285750">
              <a:tabLst>
                <a:tab pos="1314450" algn="l"/>
              </a:tabLst>
            </a:pP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Distances between consecutive integers are equal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tabLst>
                <a:tab pos="1314450" algn="l"/>
              </a:tabLs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Relative magnitude of numbers is meaningful</a:t>
            </a:r>
          </a:p>
          <a:p>
            <a:pPr marL="914400" lvl="1" indent="-457200">
              <a:tabLst>
                <a:tab pos="1314450" algn="l"/>
              </a:tabLs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between numbers are comparable</a:t>
            </a:r>
          </a:p>
          <a:p>
            <a:pPr marL="914400" lvl="1" indent="-457200">
              <a:tabLst>
                <a:tab pos="1314450" algn="l"/>
              </a:tabLs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Location of origin, zero, is arbitrary</a:t>
            </a:r>
          </a:p>
          <a:p>
            <a:pPr marL="914400" lvl="1" indent="-457200">
              <a:tabLst>
                <a:tab pos="1314450" algn="l"/>
              </a:tabLs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Vertical intercept of unit of measure transform function is not zero</a:t>
            </a:r>
          </a:p>
          <a:p>
            <a:pPr marL="914400" lvl="1" indent="-457200">
              <a:buNone/>
              <a:tabLst>
                <a:tab pos="1314450" algn="l"/>
              </a:tabLst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Example:  Fahrenheit Temperature</a:t>
            </a:r>
          </a:p>
          <a:p>
            <a:pPr marL="914400" lvl="1" indent="-457200">
              <a:buNone/>
              <a:tabLst>
                <a:tab pos="1314450" algn="l"/>
              </a:tabLst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Example:  Calendar Time</a:t>
            </a:r>
          </a:p>
          <a:p>
            <a:pPr marL="914400" lvl="1" indent="-457200">
              <a:buNone/>
              <a:tabLst>
                <a:tab pos="1314450" algn="l"/>
              </a:tabLst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Example:  Monetary Utility</a:t>
            </a:r>
          </a:p>
        </p:txBody>
      </p:sp>
    </p:spTree>
  </p:cSld>
  <p:clrMapOvr>
    <a:masterClrMapping/>
  </p:clrMapOvr>
  <p:transition>
    <p:pull dir="u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247481"/>
            <a:ext cx="10490200" cy="100982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2" name="Rectangle 13">
            <a:extLst>
              <a:ext uri="{FF2B5EF4-FFF2-40B4-BE49-F238E27FC236}">
                <a16:creationId xmlns:a16="http://schemas.microsoft.com/office/drawing/2014/main" id="{F0D72A0D-6CD7-B0EE-114B-F2372D5E6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346" y="1250704"/>
            <a:ext cx="11531599" cy="19473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 wrap="none" anchor="ctr"/>
          <a:lstStyle/>
          <a:p>
            <a:pPr algn="just"/>
            <a:r>
              <a:rPr lang="en-US" sz="2600" dirty="0">
                <a:latin typeface="Book Antiqua" pitchFamily="18" charset="0"/>
              </a:rPr>
              <a:t>The scatter diagram in Figure shows a positive relationship, with higher </a:t>
            </a:r>
          </a:p>
          <a:p>
            <a:pPr algn="just"/>
            <a:r>
              <a:rPr lang="en-US" sz="2600" dirty="0">
                <a:latin typeface="Book Antiqua" pitchFamily="18" charset="0"/>
              </a:rPr>
              <a:t>sales (y) associated with a greater number of commercials (x). In fact, the </a:t>
            </a:r>
          </a:p>
          <a:p>
            <a:pPr algn="just"/>
            <a:r>
              <a:rPr lang="en-US" sz="2600" dirty="0">
                <a:latin typeface="Book Antiqua" pitchFamily="18" charset="0"/>
              </a:rPr>
              <a:t>scatter diagram suggests that a straight line could be used as an </a:t>
            </a:r>
          </a:p>
          <a:p>
            <a:pPr algn="just"/>
            <a:r>
              <a:rPr lang="en-US" sz="2600" dirty="0">
                <a:latin typeface="Book Antiqua" pitchFamily="18" charset="0"/>
              </a:rPr>
              <a:t>approximation of the relationship.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1AA39F-028B-C435-5CED-9C7562FCE7A8}"/>
              </a:ext>
            </a:extLst>
          </p:cNvPr>
          <p:cNvSpPr txBox="1"/>
          <p:nvPr/>
        </p:nvSpPr>
        <p:spPr>
          <a:xfrm>
            <a:off x="542260" y="4062857"/>
            <a:ext cx="279636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Book Antiqua" pitchFamily="18" charset="0"/>
              </a:rPr>
              <a:t>Scatter diagram for the stereo and sound equipment store</a:t>
            </a:r>
            <a:endParaRPr lang="en-IN" sz="2600" dirty="0">
              <a:latin typeface="Book Antiqua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B07154-FFC8-46E8-27D8-932BC06C8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117" y="3429000"/>
            <a:ext cx="6358816" cy="325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2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247481"/>
            <a:ext cx="10524067" cy="100982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of the Covariance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1AA39F-028B-C435-5CED-9C7562FCE7A8}"/>
              </a:ext>
            </a:extLst>
          </p:cNvPr>
          <p:cNvSpPr txBox="1"/>
          <p:nvPr/>
        </p:nvSpPr>
        <p:spPr>
          <a:xfrm>
            <a:off x="677334" y="3426445"/>
            <a:ext cx="26585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Book Antiqua" pitchFamily="18" charset="0"/>
              </a:rPr>
              <a:t>Partitioned scatter diagram for the stereo and sound Equipment store</a:t>
            </a:r>
            <a:endParaRPr lang="en-IN" sz="2600" dirty="0">
              <a:latin typeface="Book Antiqu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3">
                <a:extLst>
                  <a:ext uri="{FF2B5EF4-FFF2-40B4-BE49-F238E27FC236}">
                    <a16:creationId xmlns:a16="http://schemas.microsoft.com/office/drawing/2014/main" id="{DE87A42A-3BDD-610D-F1B7-72EE50B5B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346" y="1250704"/>
                <a:ext cx="11405587" cy="19473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3500" dir="3187806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 algn="just"/>
                <a:r>
                  <a:rPr lang="en-US" sz="2600" dirty="0">
                    <a:latin typeface="Book Antiqua" pitchFamily="18" charset="0"/>
                  </a:rPr>
                  <a:t>To aid in the interpretation of the sample covariance, consider below figure. </a:t>
                </a:r>
              </a:p>
              <a:p>
                <a:pPr algn="just"/>
                <a:r>
                  <a:rPr lang="en-US" sz="2600" dirty="0">
                    <a:latin typeface="Book Antiqua" pitchFamily="18" charset="0"/>
                  </a:rPr>
                  <a:t>It is the same as the scatter diagram of previous figure with a vertical dashed</a:t>
                </a:r>
              </a:p>
              <a:p>
                <a:pPr algn="just"/>
                <a:r>
                  <a:rPr lang="en-US" sz="2600" dirty="0">
                    <a:latin typeface="Book Antiqua" pitchFamily="18" charset="0"/>
                  </a:rPr>
                  <a:t>line 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6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600" dirty="0">
                    <a:latin typeface="Book Antiqua" pitchFamily="18" charset="0"/>
                  </a:rPr>
                  <a:t> and a horizontal dashed line 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600" i="1">
                        <a:latin typeface="Cambria Math" panose="02040503050406030204" pitchFamily="18" charset="0"/>
                      </a:rPr>
                      <m:t>=51</m:t>
                    </m:r>
                  </m:oMath>
                </a14:m>
                <a:endParaRPr lang="en-US" sz="2600" dirty="0">
                  <a:latin typeface="Book Antiqua" pitchFamily="18" charset="0"/>
                </a:endParaRPr>
              </a:p>
              <a:p>
                <a:pPr algn="just"/>
                <a:r>
                  <a:rPr lang="en-US" sz="2600" dirty="0">
                    <a:latin typeface="Book Antiqua" pitchFamily="18" charset="0"/>
                  </a:rPr>
                  <a:t>The lines divide the graph into four quadrants</a:t>
                </a:r>
              </a:p>
            </p:txBody>
          </p:sp>
        </mc:Choice>
        <mc:Fallback xmlns="">
          <p:sp>
            <p:nvSpPr>
              <p:cNvPr id="2" name="Rectangle 13">
                <a:extLst>
                  <a:ext uri="{FF2B5EF4-FFF2-40B4-BE49-F238E27FC236}">
                    <a16:creationId xmlns:a16="http://schemas.microsoft.com/office/drawing/2014/main" id="{DE87A42A-3BDD-610D-F1B7-72EE50B5BD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5346" y="1250704"/>
                <a:ext cx="11405587" cy="1947334"/>
              </a:xfrm>
              <a:prstGeom prst="rect">
                <a:avLst/>
              </a:prstGeom>
              <a:blipFill>
                <a:blip r:embed="rId3"/>
                <a:stretch>
                  <a:fillRect l="-367"/>
                </a:stretch>
              </a:blip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3500" dir="3187806" algn="ctr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4A88AE6-4C64-622A-625E-90C4E3B310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868" y="3387666"/>
            <a:ext cx="6630568" cy="334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4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247481"/>
            <a:ext cx="10524067" cy="100982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Positive: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of the Covariance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3">
                <a:extLst>
                  <a:ext uri="{FF2B5EF4-FFF2-40B4-BE49-F238E27FC236}">
                    <a16:creationId xmlns:a16="http://schemas.microsoft.com/office/drawing/2014/main" id="{DE87A42A-3BDD-610D-F1B7-72EE50B5B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346" y="1250704"/>
                <a:ext cx="11405587" cy="19473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3500" dir="3187806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 algn="just"/>
                <a:r>
                  <a:rPr lang="en-US" sz="2600" dirty="0">
                    <a:latin typeface="Book Antiqua" pitchFamily="18" charset="0"/>
                  </a:rPr>
                  <a:t>If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sz="2600" dirty="0">
                    <a:latin typeface="Book Antiqua" pitchFamily="18" charset="0"/>
                  </a:rPr>
                  <a:t> is positive, the points with the greatest influence on 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>
                    <a:latin typeface="Book Antiqua" pitchFamily="18" charset="0"/>
                  </a:rPr>
                  <a:t>must be in quadrants I and III. Hence, a positive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sz="2600" dirty="0">
                    <a:latin typeface="Book Antiqua" pitchFamily="18" charset="0"/>
                  </a:rPr>
                  <a:t> indicates</a:t>
                </a:r>
              </a:p>
              <a:p>
                <a:pPr algn="just"/>
                <a:r>
                  <a:rPr lang="en-US" sz="2600" dirty="0">
                    <a:latin typeface="Book Antiqua" pitchFamily="18" charset="0"/>
                  </a:rPr>
                  <a:t>a positive linear association between x and y; </a:t>
                </a:r>
              </a:p>
              <a:p>
                <a:pPr algn="just"/>
                <a:r>
                  <a:rPr lang="en-US" sz="2600" dirty="0">
                    <a:latin typeface="Book Antiqua" pitchFamily="18" charset="0"/>
                  </a:rPr>
                  <a:t>that is, as the value of x increases, the value of y increases.</a:t>
                </a:r>
              </a:p>
            </p:txBody>
          </p:sp>
        </mc:Choice>
        <mc:Fallback xmlns="">
          <p:sp>
            <p:nvSpPr>
              <p:cNvPr id="2" name="Rectangle 13">
                <a:extLst>
                  <a:ext uri="{FF2B5EF4-FFF2-40B4-BE49-F238E27FC236}">
                    <a16:creationId xmlns:a16="http://schemas.microsoft.com/office/drawing/2014/main" id="{DE87A42A-3BDD-610D-F1B7-72EE50B5BD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5346" y="1250704"/>
                <a:ext cx="11405587" cy="1947334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3500" dir="3187806" algn="ctr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2E23B26-75B6-0169-DE5E-3B0D860CF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32" y="3389032"/>
            <a:ext cx="5833623" cy="321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1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247481"/>
            <a:ext cx="10524067" cy="100982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Negative: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of the Covariance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3">
                <a:extLst>
                  <a:ext uri="{FF2B5EF4-FFF2-40B4-BE49-F238E27FC236}">
                    <a16:creationId xmlns:a16="http://schemas.microsoft.com/office/drawing/2014/main" id="{DE87A42A-3BDD-610D-F1B7-72EE50B5B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346" y="1250704"/>
                <a:ext cx="11405587" cy="19473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3500" dir="3187806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 algn="just"/>
                <a:r>
                  <a:rPr lang="en-US" sz="2600" dirty="0">
                    <a:latin typeface="Book Antiqua" pitchFamily="18" charset="0"/>
                  </a:rPr>
                  <a:t>If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sz="2600" dirty="0">
                    <a:latin typeface="Book Antiqua" pitchFamily="18" charset="0"/>
                  </a:rPr>
                  <a:t> is negative, the points with the greatest influence on 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>
                    <a:latin typeface="Book Antiqua" pitchFamily="18" charset="0"/>
                  </a:rPr>
                  <a:t>must be in quadrants II and IV. Hence, a negative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sz="2600" dirty="0">
                    <a:latin typeface="Book Antiqua" pitchFamily="18" charset="0"/>
                  </a:rPr>
                  <a:t> indicates</a:t>
                </a:r>
              </a:p>
              <a:p>
                <a:pPr algn="just"/>
                <a:r>
                  <a:rPr lang="en-US" sz="2600" dirty="0">
                    <a:latin typeface="Book Antiqua" pitchFamily="18" charset="0"/>
                  </a:rPr>
                  <a:t>a negative linear association between x and y; </a:t>
                </a:r>
              </a:p>
              <a:p>
                <a:pPr algn="just"/>
                <a:r>
                  <a:rPr lang="en-US" sz="2600" dirty="0">
                    <a:latin typeface="Book Antiqua" pitchFamily="18" charset="0"/>
                  </a:rPr>
                  <a:t>that is, as the value of x increases, the value of y decrease.</a:t>
                </a:r>
              </a:p>
            </p:txBody>
          </p:sp>
        </mc:Choice>
        <mc:Fallback xmlns="">
          <p:sp>
            <p:nvSpPr>
              <p:cNvPr id="2" name="Rectangle 13">
                <a:extLst>
                  <a:ext uri="{FF2B5EF4-FFF2-40B4-BE49-F238E27FC236}">
                    <a16:creationId xmlns:a16="http://schemas.microsoft.com/office/drawing/2014/main" id="{DE87A42A-3BDD-610D-F1B7-72EE50B5BD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5346" y="1250704"/>
                <a:ext cx="11405587" cy="1947334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3500" dir="3187806" algn="ctr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02092E1-3B2E-E8A6-3C8B-98FD93BA96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60" y="3400375"/>
            <a:ext cx="6193308" cy="321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0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247481"/>
            <a:ext cx="10524067" cy="100982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Zero: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of the Covariance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3">
                <a:extLst>
                  <a:ext uri="{FF2B5EF4-FFF2-40B4-BE49-F238E27FC236}">
                    <a16:creationId xmlns:a16="http://schemas.microsoft.com/office/drawing/2014/main" id="{DE87A42A-3BDD-610D-F1B7-72EE50B5B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346" y="1250704"/>
                <a:ext cx="11405587" cy="19473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3500" dir="3187806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 algn="just"/>
                <a:r>
                  <a:rPr lang="en-US" sz="2600" dirty="0">
                    <a:latin typeface="Book Antiqua" pitchFamily="18" charset="0"/>
                  </a:rPr>
                  <a:t>Finally, if the points are evenly distributed across all four quadrants,</a:t>
                </a:r>
              </a:p>
              <a:p>
                <a:pPr algn="just"/>
                <a:r>
                  <a:rPr lang="en-US" sz="2600" dirty="0">
                    <a:latin typeface="Book Antiqua" pitchFamily="18" charset="0"/>
                  </a:rPr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sz="2600" dirty="0">
                    <a:latin typeface="Book Antiqua" pitchFamily="18" charset="0"/>
                  </a:rPr>
                  <a:t> will be close to zero, indicating no linear association </a:t>
                </a:r>
              </a:p>
              <a:p>
                <a:pPr algn="just"/>
                <a:r>
                  <a:rPr lang="en-US" sz="2600" dirty="0">
                    <a:latin typeface="Book Antiqua" pitchFamily="18" charset="0"/>
                  </a:rPr>
                  <a:t>between x and y.</a:t>
                </a:r>
              </a:p>
            </p:txBody>
          </p:sp>
        </mc:Choice>
        <mc:Fallback xmlns="">
          <p:sp>
            <p:nvSpPr>
              <p:cNvPr id="2" name="Rectangle 13">
                <a:extLst>
                  <a:ext uri="{FF2B5EF4-FFF2-40B4-BE49-F238E27FC236}">
                    <a16:creationId xmlns:a16="http://schemas.microsoft.com/office/drawing/2014/main" id="{DE87A42A-3BDD-610D-F1B7-72EE50B5BD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5346" y="1250704"/>
                <a:ext cx="11405587" cy="1947334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3500" dir="3187806" algn="ctr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C98C38A-8728-BE1D-2783-788C0E304C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850" y="3462819"/>
            <a:ext cx="6175173" cy="314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0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247481"/>
            <a:ext cx="10490200" cy="100982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" name="Rectangle 597">
            <a:extLst>
              <a:ext uri="{FF2B5EF4-FFF2-40B4-BE49-F238E27FC236}">
                <a16:creationId xmlns:a16="http://schemas.microsoft.com/office/drawing/2014/main" id="{AB1B2C72-1757-FDA1-1970-C8F48E3FD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49" y="1180210"/>
            <a:ext cx="9989879" cy="308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642938" indent="-457200">
              <a:buFont typeface="+mj-lt"/>
              <a:buAutoNum type="arabicPeriod"/>
            </a:pPr>
            <a:r>
              <a:rPr lang="en-US" sz="2400" dirty="0">
                <a:latin typeface="Book Antiqua" pitchFamily="18" charset="0"/>
              </a:rPr>
              <a:t>Five observations taken for two variables follow.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43B187E-1D3C-AC6E-ACFE-F7B1190CDF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0304209"/>
                  </p:ext>
                </p:extLst>
              </p:nvPr>
            </p:nvGraphicFramePr>
            <p:xfrm>
              <a:off x="2551816" y="1660806"/>
              <a:ext cx="4327452" cy="7527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1242">
                      <a:extLst>
                        <a:ext uri="{9D8B030D-6E8A-4147-A177-3AD203B41FA5}">
                          <a16:colId xmlns:a16="http://schemas.microsoft.com/office/drawing/2014/main" val="1028479687"/>
                        </a:ext>
                      </a:extLst>
                    </a:gridCol>
                    <a:gridCol w="721242">
                      <a:extLst>
                        <a:ext uri="{9D8B030D-6E8A-4147-A177-3AD203B41FA5}">
                          <a16:colId xmlns:a16="http://schemas.microsoft.com/office/drawing/2014/main" val="1505962385"/>
                        </a:ext>
                      </a:extLst>
                    </a:gridCol>
                    <a:gridCol w="721242">
                      <a:extLst>
                        <a:ext uri="{9D8B030D-6E8A-4147-A177-3AD203B41FA5}">
                          <a16:colId xmlns:a16="http://schemas.microsoft.com/office/drawing/2014/main" val="3535989957"/>
                        </a:ext>
                      </a:extLst>
                    </a:gridCol>
                    <a:gridCol w="721242">
                      <a:extLst>
                        <a:ext uri="{9D8B030D-6E8A-4147-A177-3AD203B41FA5}">
                          <a16:colId xmlns:a16="http://schemas.microsoft.com/office/drawing/2014/main" val="4035650441"/>
                        </a:ext>
                      </a:extLst>
                    </a:gridCol>
                    <a:gridCol w="721242">
                      <a:extLst>
                        <a:ext uri="{9D8B030D-6E8A-4147-A177-3AD203B41FA5}">
                          <a16:colId xmlns:a16="http://schemas.microsoft.com/office/drawing/2014/main" val="1308982091"/>
                        </a:ext>
                      </a:extLst>
                    </a:gridCol>
                    <a:gridCol w="721242">
                      <a:extLst>
                        <a:ext uri="{9D8B030D-6E8A-4147-A177-3AD203B41FA5}">
                          <a16:colId xmlns:a16="http://schemas.microsoft.com/office/drawing/2014/main" val="3472271721"/>
                        </a:ext>
                      </a:extLst>
                    </a:gridCol>
                  </a:tblGrid>
                  <a:tr h="3763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4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6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11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3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16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668770"/>
                      </a:ext>
                    </a:extLst>
                  </a:tr>
                  <a:tr h="3763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50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50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40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60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30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80526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43B187E-1D3C-AC6E-ACFE-F7B1190CDF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0304209"/>
                  </p:ext>
                </p:extLst>
              </p:nvPr>
            </p:nvGraphicFramePr>
            <p:xfrm>
              <a:off x="2551816" y="1660806"/>
              <a:ext cx="4327452" cy="7527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1242">
                      <a:extLst>
                        <a:ext uri="{9D8B030D-6E8A-4147-A177-3AD203B41FA5}">
                          <a16:colId xmlns:a16="http://schemas.microsoft.com/office/drawing/2014/main" val="1028479687"/>
                        </a:ext>
                      </a:extLst>
                    </a:gridCol>
                    <a:gridCol w="721242">
                      <a:extLst>
                        <a:ext uri="{9D8B030D-6E8A-4147-A177-3AD203B41FA5}">
                          <a16:colId xmlns:a16="http://schemas.microsoft.com/office/drawing/2014/main" val="1505962385"/>
                        </a:ext>
                      </a:extLst>
                    </a:gridCol>
                    <a:gridCol w="721242">
                      <a:extLst>
                        <a:ext uri="{9D8B030D-6E8A-4147-A177-3AD203B41FA5}">
                          <a16:colId xmlns:a16="http://schemas.microsoft.com/office/drawing/2014/main" val="3535989957"/>
                        </a:ext>
                      </a:extLst>
                    </a:gridCol>
                    <a:gridCol w="721242">
                      <a:extLst>
                        <a:ext uri="{9D8B030D-6E8A-4147-A177-3AD203B41FA5}">
                          <a16:colId xmlns:a16="http://schemas.microsoft.com/office/drawing/2014/main" val="4035650441"/>
                        </a:ext>
                      </a:extLst>
                    </a:gridCol>
                    <a:gridCol w="721242">
                      <a:extLst>
                        <a:ext uri="{9D8B030D-6E8A-4147-A177-3AD203B41FA5}">
                          <a16:colId xmlns:a16="http://schemas.microsoft.com/office/drawing/2014/main" val="1308982091"/>
                        </a:ext>
                      </a:extLst>
                    </a:gridCol>
                    <a:gridCol w="721242">
                      <a:extLst>
                        <a:ext uri="{9D8B030D-6E8A-4147-A177-3AD203B41FA5}">
                          <a16:colId xmlns:a16="http://schemas.microsoft.com/office/drawing/2014/main" val="3472271721"/>
                        </a:ext>
                      </a:extLst>
                    </a:gridCol>
                  </a:tblGrid>
                  <a:tr h="3763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40" t="-6452" r="-499160" b="-1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4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6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11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3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16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668770"/>
                      </a:ext>
                    </a:extLst>
                  </a:tr>
                  <a:tr h="3763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40" t="-106452" r="-49916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50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50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40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60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30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80526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972504B-6938-F572-2B40-0E34727EDDE9}"/>
              </a:ext>
            </a:extLst>
          </p:cNvPr>
          <p:cNvSpPr txBox="1"/>
          <p:nvPr/>
        </p:nvSpPr>
        <p:spPr>
          <a:xfrm>
            <a:off x="929168" y="2466217"/>
            <a:ext cx="10490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+mj-lt"/>
              <a:buAutoNum type="alphaLcPeriod"/>
            </a:pPr>
            <a:r>
              <a:rPr lang="en-US" sz="2400" dirty="0">
                <a:latin typeface="Book Antiqua" pitchFamily="18" charset="0"/>
              </a:rPr>
              <a:t>Develop a scatter diagram with x on the horizontal axis.</a:t>
            </a:r>
          </a:p>
          <a:p>
            <a:pPr marL="446088" indent="-446088">
              <a:buFont typeface="+mj-lt"/>
              <a:buAutoNum type="alphaLcPeriod"/>
            </a:pPr>
            <a:r>
              <a:rPr lang="en-US" sz="2400" dirty="0">
                <a:latin typeface="Book Antiqua" pitchFamily="18" charset="0"/>
              </a:rPr>
              <a:t>What does the scatter diagram developed in part (a) indicate about the relationship between the two variables?</a:t>
            </a:r>
          </a:p>
          <a:p>
            <a:pPr marL="446088" indent="-446088">
              <a:buFont typeface="+mj-lt"/>
              <a:buAutoNum type="alphaLcPeriod" startAt="3"/>
            </a:pPr>
            <a:r>
              <a:rPr lang="en-US" sz="2400" dirty="0">
                <a:latin typeface="Book Antiqua" pitchFamily="18" charset="0"/>
              </a:rPr>
              <a:t>Compute and interpret the sample covariance.</a:t>
            </a:r>
          </a:p>
        </p:txBody>
      </p:sp>
    </p:spTree>
    <p:extLst>
      <p:ext uri="{BB962C8B-B14F-4D97-AF65-F5344CB8AC3E}">
        <p14:creationId xmlns:p14="http://schemas.microsoft.com/office/powerpoint/2010/main" val="369730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399881"/>
            <a:ext cx="10490200" cy="100982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Coefficient</a:t>
            </a:r>
          </a:p>
        </p:txBody>
      </p:sp>
      <p:sp>
        <p:nvSpPr>
          <p:cNvPr id="2" name="Rectangle 13">
            <a:extLst>
              <a:ext uri="{FF2B5EF4-FFF2-40B4-BE49-F238E27FC236}">
                <a16:creationId xmlns:a16="http://schemas.microsoft.com/office/drawing/2014/main" id="{F0D72A0D-6CD7-B0EE-114B-F2372D5E6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622426"/>
            <a:ext cx="10490200" cy="1657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 wrap="none" anchor="ctr"/>
          <a:lstStyle/>
          <a:p>
            <a:pPr algn="just"/>
            <a:r>
              <a:rPr lang="en-US" sz="2600" dirty="0">
                <a:latin typeface="Book Antiqua" pitchFamily="18" charset="0"/>
              </a:rPr>
              <a:t>Correlation is a measure of linear association and not</a:t>
            </a:r>
          </a:p>
          <a:p>
            <a:pPr algn="just"/>
            <a:r>
              <a:rPr lang="en-US" sz="2600" dirty="0">
                <a:latin typeface="Book Antiqua" pitchFamily="18" charset="0"/>
              </a:rPr>
              <a:t> necessarily causation.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E7875009-8220-8525-7308-9DBA2C796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669" y="3485093"/>
            <a:ext cx="10490200" cy="1256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 wrap="none" anchor="ctr"/>
          <a:lstStyle/>
          <a:p>
            <a:r>
              <a:rPr lang="en-US" sz="2600" dirty="0">
                <a:latin typeface="Book Antiqua" pitchFamily="18" charset="0"/>
              </a:rPr>
              <a:t>Just because two variables are highly correlated, it does not mean that</a:t>
            </a:r>
          </a:p>
          <a:p>
            <a:r>
              <a:rPr lang="en-US" sz="2600" dirty="0">
                <a:latin typeface="Book Antiqua" pitchFamily="18" charset="0"/>
              </a:rPr>
              <a:t> one variable is the cause of the other.</a:t>
            </a:r>
          </a:p>
        </p:txBody>
      </p:sp>
    </p:spTree>
    <p:extLst>
      <p:ext uri="{BB962C8B-B14F-4D97-AF65-F5344CB8AC3E}">
        <p14:creationId xmlns:p14="http://schemas.microsoft.com/office/powerpoint/2010/main" val="119828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399881"/>
            <a:ext cx="10490200" cy="10098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Coefficient (Karl-Pearson’s Coefficient)</a:t>
            </a:r>
          </a:p>
        </p:txBody>
      </p:sp>
      <p:sp>
        <p:nvSpPr>
          <p:cNvPr id="2" name="Rectangle 13">
            <a:extLst>
              <a:ext uri="{FF2B5EF4-FFF2-40B4-BE49-F238E27FC236}">
                <a16:creationId xmlns:a16="http://schemas.microsoft.com/office/drawing/2014/main" id="{F0D72A0D-6CD7-B0EE-114B-F2372D5E6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622425"/>
            <a:ext cx="10490200" cy="4835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 wrap="none" anchor="ctr"/>
          <a:lstStyle/>
          <a:p>
            <a:pPr algn="just"/>
            <a:r>
              <a:rPr lang="en-US" sz="2600" dirty="0">
                <a:latin typeface="Book Antiqua" pitchFamily="18" charset="0"/>
              </a:rPr>
              <a:t>The correlation coefficient is computed as follows:</a:t>
            </a:r>
          </a:p>
          <a:p>
            <a:pPr algn="just"/>
            <a:endParaRPr lang="en-US" sz="2600" dirty="0">
              <a:latin typeface="Book Antiqua" pitchFamily="18" charset="0"/>
            </a:endParaRPr>
          </a:p>
          <a:p>
            <a:pPr algn="just"/>
            <a:endParaRPr lang="en-US" sz="2600" dirty="0">
              <a:latin typeface="Book Antiqua" pitchFamily="18" charset="0"/>
            </a:endParaRPr>
          </a:p>
          <a:p>
            <a:pPr algn="just"/>
            <a:endParaRPr lang="en-US" sz="2600" dirty="0">
              <a:latin typeface="Book Antiqua" pitchFamily="18" charset="0"/>
            </a:endParaRPr>
          </a:p>
          <a:p>
            <a:pPr algn="just"/>
            <a:endParaRPr lang="en-US" sz="2600" dirty="0">
              <a:latin typeface="Book Antiqua" pitchFamily="18" charset="0"/>
            </a:endParaRPr>
          </a:p>
          <a:p>
            <a:pPr algn="just"/>
            <a:endParaRPr lang="en-US" sz="2600" dirty="0">
              <a:latin typeface="Book Antiqua" pitchFamily="18" charset="0"/>
            </a:endParaRPr>
          </a:p>
          <a:p>
            <a:pPr algn="just"/>
            <a:endParaRPr lang="en-US" sz="2600" dirty="0">
              <a:latin typeface="Book Antiqua" pitchFamily="18" charset="0"/>
            </a:endParaRPr>
          </a:p>
          <a:p>
            <a:pPr algn="just"/>
            <a:endParaRPr lang="en-US" sz="2600" dirty="0">
              <a:latin typeface="Book Antiqua" pitchFamily="18" charset="0"/>
            </a:endParaRPr>
          </a:p>
          <a:p>
            <a:pPr algn="just"/>
            <a:endParaRPr lang="en-US" sz="2600" dirty="0">
              <a:latin typeface="Book Antiqua" pitchFamily="18" charset="0"/>
            </a:endParaRPr>
          </a:p>
          <a:p>
            <a:pPr algn="just"/>
            <a:endParaRPr lang="en-US" sz="2600" dirty="0">
              <a:latin typeface="Book Antiqua" pitchFamily="18" charset="0"/>
            </a:endParaRPr>
          </a:p>
          <a:p>
            <a:pPr algn="just"/>
            <a:endParaRPr lang="en-US" sz="2600" dirty="0">
              <a:latin typeface="Book Antiqua" pitchFamily="18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1B01D3ED-D9CD-A5BB-7BD6-9B675D27B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7368" y="2935288"/>
            <a:ext cx="2192338" cy="4810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800" dirty="0">
                <a:latin typeface="Book Antiqua" pitchFamily="18" charset="0"/>
              </a:rPr>
              <a:t>for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800" dirty="0">
                <a:latin typeface="Book Antiqua" pitchFamily="18" charset="0"/>
              </a:rPr>
              <a:t>samples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B8E8254D-8558-6C2B-CD47-7ABB95CA0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8815" y="5081588"/>
            <a:ext cx="3405717" cy="4810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800" dirty="0">
                <a:latin typeface="Book Antiqua" pitchFamily="18" charset="0"/>
              </a:rPr>
              <a:t>for populations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EC2FC17-801C-41F5-2BE2-67B8633AF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908" y="4525432"/>
            <a:ext cx="2535238" cy="1722967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83A65A6-9C44-684F-F82A-E1F85AC6D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040" y="2726728"/>
            <a:ext cx="2896653" cy="1341504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" name="Object 10">
            <a:hlinkClick r:id="" action="ppaction://ole?verb=0"/>
            <a:extLst>
              <a:ext uri="{FF2B5EF4-FFF2-40B4-BE49-F238E27FC236}">
                <a16:creationId xmlns:a16="http://schemas.microsoft.com/office/drawing/2014/main" id="{0657F66F-9B05-A612-108C-9E34BE36D8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6549336"/>
              </p:ext>
            </p:extLst>
          </p:nvPr>
        </p:nvGraphicFramePr>
        <p:xfrm>
          <a:off x="1554544" y="2702034"/>
          <a:ext cx="2465058" cy="134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52280" imgH="722160" progId="Equation">
                  <p:embed/>
                </p:oleObj>
              </mc:Choice>
              <mc:Fallback>
                <p:oleObj name="Equation" r:id="rId3" imgW="1052280" imgH="722160" progId="Equation">
                  <p:embed/>
                  <p:pic>
                    <p:nvPicPr>
                      <p:cNvPr id="164874" name="Object 10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544" y="2702034"/>
                        <a:ext cx="2465058" cy="13415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hlinkClick r:id="" action="ppaction://ole?verb=0"/>
            <a:extLst>
              <a:ext uri="{FF2B5EF4-FFF2-40B4-BE49-F238E27FC236}">
                <a16:creationId xmlns:a16="http://schemas.microsoft.com/office/drawing/2014/main" id="{F57B485A-1FA6-C8E7-0978-6FF422B787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9179749"/>
              </p:ext>
            </p:extLst>
          </p:nvPr>
        </p:nvGraphicFramePr>
        <p:xfrm>
          <a:off x="1562265" y="4592108"/>
          <a:ext cx="2223927" cy="1365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68280" imgH="722160" progId="Equation">
                  <p:embed/>
                </p:oleObj>
              </mc:Choice>
              <mc:Fallback>
                <p:oleObj name="Equation" r:id="rId5" imgW="1268280" imgH="722160" progId="Equation">
                  <p:embed/>
                  <p:pic>
                    <p:nvPicPr>
                      <p:cNvPr id="164875" name="Object 11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265" y="4592108"/>
                        <a:ext cx="2223927" cy="1365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5">
                <a:extLst>
                  <a:ext uri="{FF2B5EF4-FFF2-40B4-BE49-F238E27FC236}">
                    <a16:creationId xmlns:a16="http://schemas.microsoft.com/office/drawing/2014/main" id="{DD411AAA-D3D1-4BC2-121B-5D42B2BDA0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82361" y="2704915"/>
                <a:ext cx="4620639" cy="34447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000" dirty="0">
                    <a:latin typeface="Book Antiqua" panose="02040602050305030304" pitchFamily="18" charset="0"/>
                  </a:rPr>
                  <a:t>sample correlation coefficient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000" dirty="0">
                    <a:latin typeface="Book Antiqua" panose="02040602050305030304" pitchFamily="18" charset="0"/>
                  </a:rPr>
                  <a:t>sample covariance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>
                    <a:latin typeface="Book Antiqua" panose="02040602050305030304" pitchFamily="18" charset="0"/>
                  </a:rPr>
                  <a:t>=sample standard deviation of </a:t>
                </a:r>
                <a:r>
                  <a:rPr lang="en-US" sz="2000" i="1" dirty="0">
                    <a:latin typeface="Book Antiqua" panose="02040602050305030304" pitchFamily="18" charset="0"/>
                  </a:rPr>
                  <a:t>x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>
                    <a:latin typeface="Book Antiqua" panose="02040602050305030304" pitchFamily="18" charset="0"/>
                  </a:rPr>
                  <a:t>=sample standard deviation of </a:t>
                </a:r>
                <a:r>
                  <a:rPr lang="en-IN" sz="2000" i="1" dirty="0">
                    <a:latin typeface="Book Antiqua" panose="02040602050305030304" pitchFamily="18" charset="0"/>
                  </a:rPr>
                  <a:t>y</a:t>
                </a:r>
              </a:p>
              <a:p>
                <a:endParaRPr lang="en-IN" sz="2000" i="1" dirty="0">
                  <a:latin typeface="Book Antiqua" panose="02040602050305030304" pitchFamily="18" charset="0"/>
                </a:endParaRP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IN" sz="2000" dirty="0">
                    <a:latin typeface="Book Antiqua" panose="02040602050305030304" pitchFamily="18" charset="0"/>
                  </a:rPr>
                  <a:t>=population correlation coefficient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m:rPr>
                        <m:nor/>
                      </m:rPr>
                      <a:rPr lang="en-IN" sz="2000" dirty="0">
                        <a:latin typeface="Book Antiqua" panose="0204060205030503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IN" sz="2000" dirty="0">
                        <a:latin typeface="Book Antiqua" panose="02040602050305030304" pitchFamily="18" charset="0"/>
                      </a:rPr>
                      <m:t>population</m:t>
                    </m:r>
                  </m:oMath>
                </a14:m>
                <a:r>
                  <a:rPr lang="en-IN" sz="2000" dirty="0">
                    <a:latin typeface="Book Antiqua" panose="02040602050305030304" pitchFamily="18" charset="0"/>
                  </a:rPr>
                  <a:t>covariance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IN" sz="2000" dirty="0">
                    <a:latin typeface="Book Antiqua" panose="02040602050305030304" pitchFamily="18" charset="0"/>
                  </a:rPr>
                  <a:t> =population</a:t>
                </a:r>
                <a:r>
                  <a:rPr lang="en-US" sz="2000" dirty="0">
                    <a:latin typeface="Book Antiqua" panose="02040602050305030304" pitchFamily="18" charset="0"/>
                  </a:rPr>
                  <a:t> standard deviation of x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>
                    <a:latin typeface="Book Antiqua" panose="02040602050305030304" pitchFamily="18" charset="0"/>
                  </a:rPr>
                  <a:t>=population standard deviation of y</a:t>
                </a:r>
              </a:p>
              <a:p>
                <a:endParaRPr lang="en-US" sz="3200" dirty="0">
                  <a:latin typeface="Book Antiqua" pitchFamily="18" charset="0"/>
                </a:endParaRPr>
              </a:p>
            </p:txBody>
          </p:sp>
        </mc:Choice>
        <mc:Fallback xmlns="">
          <p:sp>
            <p:nvSpPr>
              <p:cNvPr id="5" name="Text Box 5">
                <a:extLst>
                  <a:ext uri="{FF2B5EF4-FFF2-40B4-BE49-F238E27FC236}">
                    <a16:creationId xmlns:a16="http://schemas.microsoft.com/office/drawing/2014/main" id="{DD411AAA-D3D1-4BC2-121B-5D42B2BDA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82361" y="2704915"/>
                <a:ext cx="4620639" cy="3444726"/>
              </a:xfrm>
              <a:prstGeom prst="rect">
                <a:avLst/>
              </a:prstGeom>
              <a:blipFill>
                <a:blip r:embed="rId7"/>
                <a:stretch>
                  <a:fillRect t="-1416" r="-528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08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9" grpId="0" autoUpdateAnimBg="0"/>
      <p:bldP spid="10" grpId="0" autoUpdateAnimBg="0"/>
      <p:bldP spid="3" grpId="0" animBg="1"/>
      <p:bldP spid="4" grpId="0" animBg="1"/>
      <p:bldP spid="5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247481"/>
            <a:ext cx="10490200" cy="100982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2" name="Rectangle 13">
            <a:extLst>
              <a:ext uri="{FF2B5EF4-FFF2-40B4-BE49-F238E27FC236}">
                <a16:creationId xmlns:a16="http://schemas.microsoft.com/office/drawing/2014/main" id="{F0D72A0D-6CD7-B0EE-114B-F2372D5E6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144" y="1059318"/>
            <a:ext cx="11531599" cy="1673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 wrap="none" anchor="ctr"/>
          <a:lstStyle/>
          <a:p>
            <a:pPr algn="just"/>
            <a:r>
              <a:rPr lang="en-US" sz="2000" dirty="0">
                <a:latin typeface="Book Antiqua" pitchFamily="18" charset="0"/>
              </a:rPr>
              <a:t>The store’s manager wants to determine the relationship between the number of weekend television</a:t>
            </a:r>
          </a:p>
          <a:p>
            <a:pPr algn="just"/>
            <a:r>
              <a:rPr lang="en-US" sz="2000" dirty="0">
                <a:latin typeface="Book Antiqua" pitchFamily="18" charset="0"/>
              </a:rPr>
              <a:t>commercials shown and the sales at the store during the following week. Sample data with sales </a:t>
            </a:r>
          </a:p>
          <a:p>
            <a:pPr algn="just"/>
            <a:r>
              <a:rPr lang="en-US" sz="2000" dirty="0">
                <a:latin typeface="Book Antiqua" pitchFamily="18" charset="0"/>
              </a:rPr>
              <a:t>expressed in Hundreds of dollars are provided in Table. It shows 10 observations (n = 10), </a:t>
            </a:r>
          </a:p>
          <a:p>
            <a:pPr algn="just"/>
            <a:r>
              <a:rPr lang="en-US" sz="2000" dirty="0">
                <a:latin typeface="Book Antiqua" pitchFamily="18" charset="0"/>
              </a:rPr>
              <a:t>one for each week.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03326C-9075-133D-247A-F3B807571104}"/>
                  </a:ext>
                </a:extLst>
              </p:cNvPr>
              <p:cNvSpPr txBox="1"/>
              <p:nvPr/>
            </p:nvSpPr>
            <p:spPr>
              <a:xfrm>
                <a:off x="578098" y="2803062"/>
                <a:ext cx="65193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  &amp; </m:t>
                    </m:r>
                    <m:acc>
                      <m:accPr>
                        <m:chr m:val="̅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51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r>
                  <a:rPr lang="en-IN" sz="2000" dirty="0">
                    <a:latin typeface="Book Antiqua" pitchFamily="18" charset="0"/>
                  </a:rPr>
                  <a:t>Calculation as follows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03326C-9075-133D-247A-F3B807571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98" y="2803062"/>
                <a:ext cx="6519334" cy="400110"/>
              </a:xfrm>
              <a:prstGeom prst="rect">
                <a:avLst/>
              </a:prstGeom>
              <a:blipFill>
                <a:blip r:embed="rId3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A5483083-ED1F-6952-12E9-83233751C1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763" y="3200024"/>
            <a:ext cx="8771859" cy="336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7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263A9C2-5A04-FA53-6DDE-731D2D0A4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333" y="2215418"/>
            <a:ext cx="9174123" cy="38876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513ED3-4900-1E7A-0FF0-6AE8033688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733" y="498375"/>
            <a:ext cx="6633227" cy="140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4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43A10A6B-D4ED-A672-4353-2B3BA4A23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C134869C-FD4E-A5B9-5BB2-A25AC2F8F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6BE796B5-126D-BBF8-2706-3025893DF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CCB515AF-8603-5FBC-1F5D-17C15BCAD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A6690142-195C-B126-3DCF-15A154863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b">
            <a:norm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Ratio Level Data</a:t>
            </a:r>
          </a:p>
        </p:txBody>
      </p:sp>
      <p:sp>
        <p:nvSpPr>
          <p:cNvPr id="57351" name="Rectangle 7">
            <a:extLst>
              <a:ext uri="{FF2B5EF4-FFF2-40B4-BE49-F238E27FC236}">
                <a16:creationId xmlns:a16="http://schemas.microsoft.com/office/drawing/2014/main" id="{EC9C0E92-89C4-F3F2-EBD1-669CF2E578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marL="285750" indent="-285750"/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Highest level of measurement</a:t>
            </a:r>
          </a:p>
          <a:p>
            <a:pPr marL="914400" lvl="1" indent="-457200"/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Relative magnitude of numbers is meaningful</a:t>
            </a:r>
          </a:p>
          <a:p>
            <a:pPr marL="914400" lvl="1" indent="-457200"/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between numbers are comparable</a:t>
            </a:r>
          </a:p>
          <a:p>
            <a:pPr marL="914400" lvl="1" indent="-457200"/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Location of origin, zero, is absolute (natural)</a:t>
            </a:r>
          </a:p>
          <a:p>
            <a:pPr marL="914400" lvl="1" indent="-457200"/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Vertical intercept of unit of measure transform function is zero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None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Examples:  Height, Weight, and Volume</a:t>
            </a:r>
          </a:p>
          <a:p>
            <a:pPr marL="914400" lvl="1" indent="-457200">
              <a:buNone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Example:  Monetary Variables, such as Profit and Loss, Revenues, and Expenses</a:t>
            </a:r>
          </a:p>
          <a:p>
            <a:pPr marL="914400" lvl="1" indent="-457200">
              <a:buNone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Example:  Financial ratios, such as P/E Ratio, Inventory Turnover, and Quick Ratio</a:t>
            </a: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>
    <p:randomBar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399881"/>
            <a:ext cx="10490200" cy="100982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of Correlation Coefficient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E7875009-8220-8525-7308-9DBA2C796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669" y="1410587"/>
            <a:ext cx="10490200" cy="1993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 wrap="none" anchor="ctr"/>
          <a:lstStyle/>
          <a:p>
            <a:r>
              <a:rPr lang="en-US" sz="2600" dirty="0">
                <a:latin typeface="Book Antiqua" pitchFamily="18" charset="0"/>
              </a:rPr>
              <a:t>First let us consider a simple example that illustrates the concept of a </a:t>
            </a:r>
          </a:p>
          <a:p>
            <a:r>
              <a:rPr lang="en-US" sz="2600" dirty="0">
                <a:latin typeface="Book Antiqua" pitchFamily="18" charset="0"/>
              </a:rPr>
              <a:t>perfect positive linear relationship. The scatter diagram in Figure </a:t>
            </a:r>
          </a:p>
          <a:p>
            <a:r>
              <a:rPr lang="en-US" sz="2600" dirty="0">
                <a:latin typeface="Book Antiqua" pitchFamily="18" charset="0"/>
              </a:rPr>
              <a:t>depicts the relationship between x and y based on the following </a:t>
            </a:r>
          </a:p>
          <a:p>
            <a:r>
              <a:rPr lang="en-US" sz="2600" dirty="0">
                <a:latin typeface="Book Antiqua" pitchFamily="18" charset="0"/>
              </a:rPr>
              <a:t>sample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ABDE2C-3304-30E5-6666-9F01C8593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451" y="3733039"/>
            <a:ext cx="2921550" cy="219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9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399881"/>
            <a:ext cx="10490200" cy="100982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of Correlation Coefficient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AEE75D-BB60-4ECD-88DF-0A324A5BF674}"/>
              </a:ext>
            </a:extLst>
          </p:cNvPr>
          <p:cNvSpPr txBox="1"/>
          <p:nvPr/>
        </p:nvSpPr>
        <p:spPr>
          <a:xfrm>
            <a:off x="889000" y="1363727"/>
            <a:ext cx="1041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Book Antiqua" pitchFamily="18" charset="0"/>
              </a:rPr>
              <a:t>Scatter diagram depicting a perfect positive linear Relationship</a:t>
            </a:r>
            <a:endParaRPr lang="en-IN" sz="2600" dirty="0">
              <a:latin typeface="Book Antiqua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310BCB-21C4-4366-31BC-1DDFC27C1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664" y="2044211"/>
            <a:ext cx="7934925" cy="441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5620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33645" y="399881"/>
            <a:ext cx="10494926" cy="93982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of Correlation Coefficient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AEE75D-BB60-4ECD-88DF-0A324A5BF674}"/>
              </a:ext>
            </a:extLst>
          </p:cNvPr>
          <p:cNvSpPr txBox="1"/>
          <p:nvPr/>
        </p:nvSpPr>
        <p:spPr>
          <a:xfrm>
            <a:off x="835836" y="1852827"/>
            <a:ext cx="1041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Book Antiqua" pitchFamily="18" charset="0"/>
              </a:rPr>
              <a:t>Computations used in calculating the sample Correlation coefficient</a:t>
            </a:r>
            <a:endParaRPr lang="en-IN" sz="2600" dirty="0">
              <a:latin typeface="Book Antiqua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981AC-C17F-825F-FD62-5148992C8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23" y="2416122"/>
            <a:ext cx="11589449" cy="381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9558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9606B7A6-AC38-D92B-4BF4-B9EB193F060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84791" y="365125"/>
                <a:ext cx="10940902" cy="1888977"/>
              </a:xfrm>
            </p:spPr>
            <p:txBody>
              <a:bodyPr>
                <a:normAutofit/>
              </a:bodyPr>
              <a:lstStyle/>
              <a:p>
                <a:r>
                  <a:rPr lang="en-US" sz="2400" b="0" i="0" u="none" strike="noStrike" baseline="0" dirty="0">
                    <a:latin typeface="Book Antiqua" panose="02040602050305030304" pitchFamily="18" charset="0"/>
                  </a:rPr>
                  <a:t>The straight line drawn through each of the three points shows a perfect linear relationship between </a:t>
                </a:r>
                <a:r>
                  <a:rPr lang="en-US" sz="2400" b="0" i="1" u="none" strike="noStrike" baseline="0" dirty="0">
                    <a:latin typeface="Book Antiqua" panose="02040602050305030304" pitchFamily="18" charset="0"/>
                  </a:rPr>
                  <a:t>x </a:t>
                </a:r>
                <a:r>
                  <a:rPr lang="en-US" sz="2400" b="0" i="0" u="none" strike="noStrike" baseline="0" dirty="0">
                    <a:latin typeface="Book Antiqua" panose="02040602050305030304" pitchFamily="18" charset="0"/>
                  </a:rPr>
                  <a:t>and </a:t>
                </a:r>
                <a:r>
                  <a:rPr lang="en-US" sz="2400" b="0" i="1" u="none" strike="noStrike" baseline="0" dirty="0">
                    <a:latin typeface="Book Antiqua" panose="02040602050305030304" pitchFamily="18" charset="0"/>
                  </a:rPr>
                  <a:t>y</a:t>
                </a:r>
                <a:r>
                  <a:rPr lang="en-US" sz="2400" b="0" i="0" u="none" strike="noStrike" baseline="0" dirty="0">
                    <a:latin typeface="Book Antiqua" panose="02040602050305030304" pitchFamily="18" charset="0"/>
                  </a:rPr>
                  <a:t>. In order to apply equation to compute the sample correlation we must first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u="none" strike="noStrike" baseline="0" dirty="0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>
                    <a:latin typeface="Book Antiqua" panose="0204060205030503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>
                    <a:latin typeface="Book Antiqua" panose="02040602050305030304" pitchFamily="18" charset="0"/>
                  </a:rPr>
                  <a:t>, and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>
                    <a:latin typeface="Book Antiqua" panose="02040602050305030304" pitchFamily="18" charset="0"/>
                  </a:rPr>
                  <a:t>. Some of the computations are shown in Table. Using the results in this table, we find</a:t>
                </a:r>
                <a:endParaRPr lang="en-IN" sz="5400" dirty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9606B7A6-AC38-D92B-4BF4-B9EB193F06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4791" y="365125"/>
                <a:ext cx="10940902" cy="1888977"/>
              </a:xfrm>
              <a:blipFill>
                <a:blip r:embed="rId3"/>
                <a:stretch>
                  <a:fillRect l="-891" r="-14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8A96B6F-6867-C04B-83A2-4ABB1CA3B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2" y="2219263"/>
            <a:ext cx="6315739" cy="44933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D7F9B3-E434-A9F6-0C8C-20C99B2F2FB5}"/>
              </a:ext>
            </a:extLst>
          </p:cNvPr>
          <p:cNvSpPr txBox="1"/>
          <p:nvPr/>
        </p:nvSpPr>
        <p:spPr>
          <a:xfrm>
            <a:off x="7697973" y="5603367"/>
            <a:ext cx="3827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baseline="0" dirty="0">
                <a:latin typeface="Times-Roman"/>
              </a:rPr>
              <a:t>the value of the sample correlation coefficient is 1.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881471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399881"/>
            <a:ext cx="10490200" cy="100982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Coefficient</a:t>
            </a:r>
          </a:p>
        </p:txBody>
      </p:sp>
      <p:sp>
        <p:nvSpPr>
          <p:cNvPr id="2" name="Rectangle 13">
            <a:extLst>
              <a:ext uri="{FF2B5EF4-FFF2-40B4-BE49-F238E27FC236}">
                <a16:creationId xmlns:a16="http://schemas.microsoft.com/office/drawing/2014/main" id="{F0D72A0D-6CD7-B0EE-114B-F2372D5E6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622426"/>
            <a:ext cx="10490200" cy="10098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 wrap="none" anchor="ctr"/>
          <a:lstStyle/>
          <a:p>
            <a:pPr algn="just"/>
            <a:r>
              <a:rPr lang="en-US" sz="2600" dirty="0">
                <a:latin typeface="Book Antiqua" pitchFamily="18" charset="0"/>
              </a:rPr>
              <a:t>The coefficient can take on values between -1 and +1.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2067EB2-D6E8-46EF-4ABB-1088796AE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34" y="2858558"/>
            <a:ext cx="10490200" cy="10098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 wrap="none" anchor="ctr"/>
          <a:lstStyle/>
          <a:p>
            <a:pPr algn="just"/>
            <a:r>
              <a:rPr lang="en-US" sz="2600" dirty="0">
                <a:latin typeface="Book Antiqua" pitchFamily="18" charset="0"/>
              </a:rPr>
              <a:t>Values near -1 indicate a strong negative linear relationship. 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C0F52B9-2D8C-9892-8879-3A9D151B8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3" y="4094691"/>
            <a:ext cx="10490200" cy="10098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 wrap="none" anchor="ctr"/>
          <a:lstStyle/>
          <a:p>
            <a:pPr algn="just"/>
            <a:r>
              <a:rPr lang="en-US" sz="2600" dirty="0">
                <a:latin typeface="Book Antiqua" pitchFamily="18" charset="0"/>
              </a:rPr>
              <a:t>Values near +1 indicate a strong positive linear relationship. 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20AD095-A106-3BE6-329B-A0B57D862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667" y="5313891"/>
            <a:ext cx="10490200" cy="10098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 wrap="none" anchor="ctr"/>
          <a:lstStyle/>
          <a:p>
            <a:pPr algn="just"/>
            <a:r>
              <a:rPr lang="en-US" sz="2600" dirty="0">
                <a:latin typeface="Book Antiqua" pitchFamily="18" charset="0"/>
              </a:rPr>
              <a:t>The closer the correlation is to zero, the weaker the relationship.</a:t>
            </a:r>
          </a:p>
        </p:txBody>
      </p:sp>
    </p:spTree>
    <p:extLst>
      <p:ext uri="{BB962C8B-B14F-4D97-AF65-F5344CB8AC3E}">
        <p14:creationId xmlns:p14="http://schemas.microsoft.com/office/powerpoint/2010/main" val="29082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5" grpId="0" animBg="1" autoUpdateAnimBg="0"/>
      <p:bldP spid="6" grpId="0" animBg="1" autoUpdateAnimBg="0"/>
      <p:bldP spid="7" grpId="0" animBg="1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247481"/>
            <a:ext cx="10490200" cy="100982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" name="Rectangle 597">
            <a:extLst>
              <a:ext uri="{FF2B5EF4-FFF2-40B4-BE49-F238E27FC236}">
                <a16:creationId xmlns:a16="http://schemas.microsoft.com/office/drawing/2014/main" id="{AB1B2C72-1757-FDA1-1970-C8F48E3FD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49" y="1180210"/>
            <a:ext cx="9989879" cy="308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642938" indent="-457200">
              <a:buFont typeface="+mj-lt"/>
              <a:buAutoNum type="arabicPeriod"/>
            </a:pPr>
            <a:r>
              <a:rPr lang="en-US" sz="2400" dirty="0">
                <a:latin typeface="Book Antiqua" pitchFamily="18" charset="0"/>
              </a:rPr>
              <a:t>Five observations taken for two variables follow.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43B187E-1D3C-AC6E-ACFE-F7B1190CDFA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551816" y="1660806"/>
              <a:ext cx="4327452" cy="7527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1242">
                      <a:extLst>
                        <a:ext uri="{9D8B030D-6E8A-4147-A177-3AD203B41FA5}">
                          <a16:colId xmlns:a16="http://schemas.microsoft.com/office/drawing/2014/main" val="1028479687"/>
                        </a:ext>
                      </a:extLst>
                    </a:gridCol>
                    <a:gridCol w="721242">
                      <a:extLst>
                        <a:ext uri="{9D8B030D-6E8A-4147-A177-3AD203B41FA5}">
                          <a16:colId xmlns:a16="http://schemas.microsoft.com/office/drawing/2014/main" val="1505962385"/>
                        </a:ext>
                      </a:extLst>
                    </a:gridCol>
                    <a:gridCol w="721242">
                      <a:extLst>
                        <a:ext uri="{9D8B030D-6E8A-4147-A177-3AD203B41FA5}">
                          <a16:colId xmlns:a16="http://schemas.microsoft.com/office/drawing/2014/main" val="3535989957"/>
                        </a:ext>
                      </a:extLst>
                    </a:gridCol>
                    <a:gridCol w="721242">
                      <a:extLst>
                        <a:ext uri="{9D8B030D-6E8A-4147-A177-3AD203B41FA5}">
                          <a16:colId xmlns:a16="http://schemas.microsoft.com/office/drawing/2014/main" val="4035650441"/>
                        </a:ext>
                      </a:extLst>
                    </a:gridCol>
                    <a:gridCol w="721242">
                      <a:extLst>
                        <a:ext uri="{9D8B030D-6E8A-4147-A177-3AD203B41FA5}">
                          <a16:colId xmlns:a16="http://schemas.microsoft.com/office/drawing/2014/main" val="1308982091"/>
                        </a:ext>
                      </a:extLst>
                    </a:gridCol>
                    <a:gridCol w="721242">
                      <a:extLst>
                        <a:ext uri="{9D8B030D-6E8A-4147-A177-3AD203B41FA5}">
                          <a16:colId xmlns:a16="http://schemas.microsoft.com/office/drawing/2014/main" val="3472271721"/>
                        </a:ext>
                      </a:extLst>
                    </a:gridCol>
                  </a:tblGrid>
                  <a:tr h="3763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4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6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11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3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16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668770"/>
                      </a:ext>
                    </a:extLst>
                  </a:tr>
                  <a:tr h="3763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50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50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40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60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30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80526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43B187E-1D3C-AC6E-ACFE-F7B1190CDFA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551816" y="1660806"/>
              <a:ext cx="4327452" cy="7527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1242">
                      <a:extLst>
                        <a:ext uri="{9D8B030D-6E8A-4147-A177-3AD203B41FA5}">
                          <a16:colId xmlns:a16="http://schemas.microsoft.com/office/drawing/2014/main" val="1028479687"/>
                        </a:ext>
                      </a:extLst>
                    </a:gridCol>
                    <a:gridCol w="721242">
                      <a:extLst>
                        <a:ext uri="{9D8B030D-6E8A-4147-A177-3AD203B41FA5}">
                          <a16:colId xmlns:a16="http://schemas.microsoft.com/office/drawing/2014/main" val="1505962385"/>
                        </a:ext>
                      </a:extLst>
                    </a:gridCol>
                    <a:gridCol w="721242">
                      <a:extLst>
                        <a:ext uri="{9D8B030D-6E8A-4147-A177-3AD203B41FA5}">
                          <a16:colId xmlns:a16="http://schemas.microsoft.com/office/drawing/2014/main" val="3535989957"/>
                        </a:ext>
                      </a:extLst>
                    </a:gridCol>
                    <a:gridCol w="721242">
                      <a:extLst>
                        <a:ext uri="{9D8B030D-6E8A-4147-A177-3AD203B41FA5}">
                          <a16:colId xmlns:a16="http://schemas.microsoft.com/office/drawing/2014/main" val="4035650441"/>
                        </a:ext>
                      </a:extLst>
                    </a:gridCol>
                    <a:gridCol w="721242">
                      <a:extLst>
                        <a:ext uri="{9D8B030D-6E8A-4147-A177-3AD203B41FA5}">
                          <a16:colId xmlns:a16="http://schemas.microsoft.com/office/drawing/2014/main" val="1308982091"/>
                        </a:ext>
                      </a:extLst>
                    </a:gridCol>
                    <a:gridCol w="721242">
                      <a:extLst>
                        <a:ext uri="{9D8B030D-6E8A-4147-A177-3AD203B41FA5}">
                          <a16:colId xmlns:a16="http://schemas.microsoft.com/office/drawing/2014/main" val="3472271721"/>
                        </a:ext>
                      </a:extLst>
                    </a:gridCol>
                  </a:tblGrid>
                  <a:tr h="3763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40" t="-6452" r="-499160" b="-1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4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6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11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3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16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668770"/>
                      </a:ext>
                    </a:extLst>
                  </a:tr>
                  <a:tr h="3763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40" t="-106452" r="-49916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50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50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40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60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30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80526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972504B-6938-F572-2B40-0E34727EDDE9}"/>
              </a:ext>
            </a:extLst>
          </p:cNvPr>
          <p:cNvSpPr txBox="1"/>
          <p:nvPr/>
        </p:nvSpPr>
        <p:spPr>
          <a:xfrm>
            <a:off x="929168" y="2466217"/>
            <a:ext cx="10490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eriod"/>
            </a:pPr>
            <a:r>
              <a:rPr lang="en-US" sz="2400" dirty="0">
                <a:latin typeface="Book Antiqua" pitchFamily="18" charset="0"/>
              </a:rPr>
              <a:t>Compute and interpret the sample covariance.</a:t>
            </a:r>
          </a:p>
          <a:p>
            <a:pPr marL="446088" indent="-446088">
              <a:buFont typeface="+mj-lt"/>
              <a:buAutoNum type="alphaLcPeriod"/>
            </a:pPr>
            <a:r>
              <a:rPr lang="en-US" sz="2400" dirty="0">
                <a:latin typeface="Book Antiqua" pitchFamily="18" charset="0"/>
              </a:rPr>
              <a:t>Compute and interpret the sample correlation coefficient.</a:t>
            </a:r>
          </a:p>
        </p:txBody>
      </p:sp>
      <p:sp>
        <p:nvSpPr>
          <p:cNvPr id="2" name="Rectangle 597">
            <a:extLst>
              <a:ext uri="{FF2B5EF4-FFF2-40B4-BE49-F238E27FC236}">
                <a16:creationId xmlns:a16="http://schemas.microsoft.com/office/drawing/2014/main" id="{7C8E271B-416E-2360-3592-CA3277191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649" y="3767468"/>
            <a:ext cx="9989879" cy="308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642938" indent="-457200">
              <a:buFont typeface="+mj-lt"/>
              <a:buAutoNum type="arabicPeriod" startAt="2"/>
            </a:pPr>
            <a:r>
              <a:rPr lang="en-US" sz="2400" dirty="0">
                <a:latin typeface="Book Antiqua" pitchFamily="18" charset="0"/>
              </a:rPr>
              <a:t>Five observations taken for two variables follow.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ADFD7CD3-4C3D-B6B7-EE12-9FB701E5B3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0095857"/>
                  </p:ext>
                </p:extLst>
              </p:nvPr>
            </p:nvGraphicFramePr>
            <p:xfrm>
              <a:off x="2704216" y="4248064"/>
              <a:ext cx="4327452" cy="7527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1242">
                      <a:extLst>
                        <a:ext uri="{9D8B030D-6E8A-4147-A177-3AD203B41FA5}">
                          <a16:colId xmlns:a16="http://schemas.microsoft.com/office/drawing/2014/main" val="1028479687"/>
                        </a:ext>
                      </a:extLst>
                    </a:gridCol>
                    <a:gridCol w="721242">
                      <a:extLst>
                        <a:ext uri="{9D8B030D-6E8A-4147-A177-3AD203B41FA5}">
                          <a16:colId xmlns:a16="http://schemas.microsoft.com/office/drawing/2014/main" val="1505962385"/>
                        </a:ext>
                      </a:extLst>
                    </a:gridCol>
                    <a:gridCol w="721242">
                      <a:extLst>
                        <a:ext uri="{9D8B030D-6E8A-4147-A177-3AD203B41FA5}">
                          <a16:colId xmlns:a16="http://schemas.microsoft.com/office/drawing/2014/main" val="3535989957"/>
                        </a:ext>
                      </a:extLst>
                    </a:gridCol>
                    <a:gridCol w="721242">
                      <a:extLst>
                        <a:ext uri="{9D8B030D-6E8A-4147-A177-3AD203B41FA5}">
                          <a16:colId xmlns:a16="http://schemas.microsoft.com/office/drawing/2014/main" val="4035650441"/>
                        </a:ext>
                      </a:extLst>
                    </a:gridCol>
                    <a:gridCol w="721242">
                      <a:extLst>
                        <a:ext uri="{9D8B030D-6E8A-4147-A177-3AD203B41FA5}">
                          <a16:colId xmlns:a16="http://schemas.microsoft.com/office/drawing/2014/main" val="1308982091"/>
                        </a:ext>
                      </a:extLst>
                    </a:gridCol>
                    <a:gridCol w="721242">
                      <a:extLst>
                        <a:ext uri="{9D8B030D-6E8A-4147-A177-3AD203B41FA5}">
                          <a16:colId xmlns:a16="http://schemas.microsoft.com/office/drawing/2014/main" val="3472271721"/>
                        </a:ext>
                      </a:extLst>
                    </a:gridCol>
                  </a:tblGrid>
                  <a:tr h="3763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6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11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15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21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27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668770"/>
                      </a:ext>
                    </a:extLst>
                  </a:tr>
                  <a:tr h="3763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6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9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6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17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12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80526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ADFD7CD3-4C3D-B6B7-EE12-9FB701E5B3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0095857"/>
                  </p:ext>
                </p:extLst>
              </p:nvPr>
            </p:nvGraphicFramePr>
            <p:xfrm>
              <a:off x="2704216" y="4248064"/>
              <a:ext cx="4327452" cy="7527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1242">
                      <a:extLst>
                        <a:ext uri="{9D8B030D-6E8A-4147-A177-3AD203B41FA5}">
                          <a16:colId xmlns:a16="http://schemas.microsoft.com/office/drawing/2014/main" val="1028479687"/>
                        </a:ext>
                      </a:extLst>
                    </a:gridCol>
                    <a:gridCol w="721242">
                      <a:extLst>
                        <a:ext uri="{9D8B030D-6E8A-4147-A177-3AD203B41FA5}">
                          <a16:colId xmlns:a16="http://schemas.microsoft.com/office/drawing/2014/main" val="1505962385"/>
                        </a:ext>
                      </a:extLst>
                    </a:gridCol>
                    <a:gridCol w="721242">
                      <a:extLst>
                        <a:ext uri="{9D8B030D-6E8A-4147-A177-3AD203B41FA5}">
                          <a16:colId xmlns:a16="http://schemas.microsoft.com/office/drawing/2014/main" val="3535989957"/>
                        </a:ext>
                      </a:extLst>
                    </a:gridCol>
                    <a:gridCol w="721242">
                      <a:extLst>
                        <a:ext uri="{9D8B030D-6E8A-4147-A177-3AD203B41FA5}">
                          <a16:colId xmlns:a16="http://schemas.microsoft.com/office/drawing/2014/main" val="4035650441"/>
                        </a:ext>
                      </a:extLst>
                    </a:gridCol>
                    <a:gridCol w="721242">
                      <a:extLst>
                        <a:ext uri="{9D8B030D-6E8A-4147-A177-3AD203B41FA5}">
                          <a16:colId xmlns:a16="http://schemas.microsoft.com/office/drawing/2014/main" val="1308982091"/>
                        </a:ext>
                      </a:extLst>
                    </a:gridCol>
                    <a:gridCol w="721242">
                      <a:extLst>
                        <a:ext uri="{9D8B030D-6E8A-4147-A177-3AD203B41FA5}">
                          <a16:colId xmlns:a16="http://schemas.microsoft.com/office/drawing/2014/main" val="3472271721"/>
                        </a:ext>
                      </a:extLst>
                    </a:gridCol>
                  </a:tblGrid>
                  <a:tr h="3763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40" t="-6349" r="-499160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6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11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15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21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27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668770"/>
                      </a:ext>
                    </a:extLst>
                  </a:tr>
                  <a:tr h="3763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40" t="-108065" r="-49916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6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9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6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17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Book Antiqua" panose="02040602050305030304" pitchFamily="18" charset="0"/>
                            </a:rPr>
                            <a:t>12</a:t>
                          </a:r>
                          <a:endParaRPr lang="en-IN" dirty="0">
                            <a:latin typeface="Book Antiqua" panose="0204060205030503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80526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78C887C-B56B-CA2B-0B6E-056963294ABC}"/>
              </a:ext>
            </a:extLst>
          </p:cNvPr>
          <p:cNvSpPr txBox="1"/>
          <p:nvPr/>
        </p:nvSpPr>
        <p:spPr>
          <a:xfrm>
            <a:off x="1081568" y="5053475"/>
            <a:ext cx="10490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eriod"/>
            </a:pPr>
            <a:r>
              <a:rPr lang="en-US" sz="2400" dirty="0">
                <a:latin typeface="Book Antiqua" pitchFamily="18" charset="0"/>
              </a:rPr>
              <a:t>Compute and interpret the sample covariance.</a:t>
            </a:r>
          </a:p>
          <a:p>
            <a:pPr marL="446088" indent="-446088">
              <a:buFont typeface="+mj-lt"/>
              <a:buAutoNum type="alphaLcPeriod"/>
            </a:pPr>
            <a:r>
              <a:rPr lang="en-US" sz="2400" dirty="0">
                <a:latin typeface="Book Antiqua" pitchFamily="18" charset="0"/>
              </a:rPr>
              <a:t>Compute and interpret the sample correlation coefficient.</a:t>
            </a:r>
          </a:p>
        </p:txBody>
      </p:sp>
    </p:spTree>
    <p:extLst>
      <p:ext uri="{BB962C8B-B14F-4D97-AF65-F5344CB8AC3E}">
        <p14:creationId xmlns:p14="http://schemas.microsoft.com/office/powerpoint/2010/main" val="58007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247481"/>
            <a:ext cx="10490200" cy="100982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" name="Rectangle 597">
            <a:extLst>
              <a:ext uri="{FF2B5EF4-FFF2-40B4-BE49-F238E27FC236}">
                <a16:creationId xmlns:a16="http://schemas.microsoft.com/office/drawing/2014/main" id="{AB1B2C72-1757-FDA1-1970-C8F48E3FD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12" y="1095148"/>
            <a:ext cx="10829581" cy="25324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63538" indent="-274638">
              <a:buFont typeface="+mj-lt"/>
              <a:buAutoNum type="arabicPeriod"/>
            </a:pPr>
            <a:r>
              <a:rPr lang="en-US" sz="2400" dirty="0">
                <a:latin typeface="Book Antiqua" pitchFamily="18" charset="0"/>
              </a:rPr>
              <a:t>Nielsen Media Research provides two measures of the television viewing </a:t>
            </a:r>
          </a:p>
          <a:p>
            <a:pPr marL="185738" indent="177800"/>
            <a:r>
              <a:rPr lang="en-US" sz="2400" dirty="0">
                <a:latin typeface="Book Antiqua" pitchFamily="18" charset="0"/>
              </a:rPr>
              <a:t>audience: a television program rating, which is the percentage  of households</a:t>
            </a:r>
          </a:p>
          <a:p>
            <a:pPr marL="185738" indent="177800"/>
            <a:r>
              <a:rPr lang="en-US" sz="2400" dirty="0">
                <a:latin typeface="Book Antiqua" pitchFamily="18" charset="0"/>
              </a:rPr>
              <a:t>with televisions watching a program, and a television program share, which</a:t>
            </a:r>
          </a:p>
          <a:p>
            <a:pPr marL="185738" indent="177800"/>
            <a:r>
              <a:rPr lang="en-US" sz="2400" dirty="0">
                <a:latin typeface="Book Antiqua" pitchFamily="18" charset="0"/>
              </a:rPr>
              <a:t>is the percentage of households watching a program among those with </a:t>
            </a:r>
          </a:p>
          <a:p>
            <a:pPr marL="185738" indent="177800"/>
            <a:r>
              <a:rPr lang="en-US" sz="2400" dirty="0">
                <a:latin typeface="Book Antiqua" pitchFamily="18" charset="0"/>
              </a:rPr>
              <a:t>televisions in use. The following data show the Nielsen television ratings and</a:t>
            </a:r>
          </a:p>
          <a:p>
            <a:pPr marL="185738" indent="177800"/>
            <a:r>
              <a:rPr lang="en-US" sz="2400" dirty="0">
                <a:latin typeface="Book Antiqua" pitchFamily="18" charset="0"/>
              </a:rPr>
              <a:t>share data for the Major League Baseball World Series over a nine-year </a:t>
            </a:r>
          </a:p>
          <a:p>
            <a:pPr marL="185738" indent="177800"/>
            <a:r>
              <a:rPr lang="en-US" sz="2400" dirty="0">
                <a:latin typeface="Book Antiqua" pitchFamily="18" charset="0"/>
              </a:rPr>
              <a:t>period (Associated Press, October 27, 2003).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43B187E-1D3C-AC6E-ACFE-F7B1190CD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962348"/>
              </p:ext>
            </p:extLst>
          </p:nvPr>
        </p:nvGraphicFramePr>
        <p:xfrm>
          <a:off x="1127051" y="3859617"/>
          <a:ext cx="10363540" cy="7758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354">
                  <a:extLst>
                    <a:ext uri="{9D8B030D-6E8A-4147-A177-3AD203B41FA5}">
                      <a16:colId xmlns:a16="http://schemas.microsoft.com/office/drawing/2014/main" val="1028479687"/>
                    </a:ext>
                  </a:extLst>
                </a:gridCol>
                <a:gridCol w="1036354">
                  <a:extLst>
                    <a:ext uri="{9D8B030D-6E8A-4147-A177-3AD203B41FA5}">
                      <a16:colId xmlns:a16="http://schemas.microsoft.com/office/drawing/2014/main" val="1505962385"/>
                    </a:ext>
                  </a:extLst>
                </a:gridCol>
                <a:gridCol w="1036354">
                  <a:extLst>
                    <a:ext uri="{9D8B030D-6E8A-4147-A177-3AD203B41FA5}">
                      <a16:colId xmlns:a16="http://schemas.microsoft.com/office/drawing/2014/main" val="3535989957"/>
                    </a:ext>
                  </a:extLst>
                </a:gridCol>
                <a:gridCol w="1036354">
                  <a:extLst>
                    <a:ext uri="{9D8B030D-6E8A-4147-A177-3AD203B41FA5}">
                      <a16:colId xmlns:a16="http://schemas.microsoft.com/office/drawing/2014/main" val="4035650441"/>
                    </a:ext>
                  </a:extLst>
                </a:gridCol>
                <a:gridCol w="1036354">
                  <a:extLst>
                    <a:ext uri="{9D8B030D-6E8A-4147-A177-3AD203B41FA5}">
                      <a16:colId xmlns:a16="http://schemas.microsoft.com/office/drawing/2014/main" val="1308982091"/>
                    </a:ext>
                  </a:extLst>
                </a:gridCol>
                <a:gridCol w="1036354">
                  <a:extLst>
                    <a:ext uri="{9D8B030D-6E8A-4147-A177-3AD203B41FA5}">
                      <a16:colId xmlns:a16="http://schemas.microsoft.com/office/drawing/2014/main" val="3839463730"/>
                    </a:ext>
                  </a:extLst>
                </a:gridCol>
                <a:gridCol w="1036354">
                  <a:extLst>
                    <a:ext uri="{9D8B030D-6E8A-4147-A177-3AD203B41FA5}">
                      <a16:colId xmlns:a16="http://schemas.microsoft.com/office/drawing/2014/main" val="1776780618"/>
                    </a:ext>
                  </a:extLst>
                </a:gridCol>
                <a:gridCol w="1036354">
                  <a:extLst>
                    <a:ext uri="{9D8B030D-6E8A-4147-A177-3AD203B41FA5}">
                      <a16:colId xmlns:a16="http://schemas.microsoft.com/office/drawing/2014/main" val="2893898790"/>
                    </a:ext>
                  </a:extLst>
                </a:gridCol>
                <a:gridCol w="1036354">
                  <a:extLst>
                    <a:ext uri="{9D8B030D-6E8A-4147-A177-3AD203B41FA5}">
                      <a16:colId xmlns:a16="http://schemas.microsoft.com/office/drawing/2014/main" val="3319315803"/>
                    </a:ext>
                  </a:extLst>
                </a:gridCol>
                <a:gridCol w="1036354">
                  <a:extLst>
                    <a:ext uri="{9D8B030D-6E8A-4147-A177-3AD203B41FA5}">
                      <a16:colId xmlns:a16="http://schemas.microsoft.com/office/drawing/2014/main" val="3472271721"/>
                    </a:ext>
                  </a:extLst>
                </a:gridCol>
              </a:tblGrid>
              <a:tr h="3289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 Antiqua" panose="02040602050305030304" pitchFamily="18" charset="0"/>
                        </a:rPr>
                        <a:t>Ratings</a:t>
                      </a:r>
                      <a:endParaRPr lang="en-IN" sz="2000" dirty="0">
                        <a:latin typeface="Book Antiqua" panose="0204060205030503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 Antiqua" panose="02040602050305030304" pitchFamily="18" charset="0"/>
                        </a:rPr>
                        <a:t>19</a:t>
                      </a:r>
                      <a:endParaRPr lang="en-IN" sz="2000" dirty="0">
                        <a:latin typeface="Book Antiqua" panose="0204060205030503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 Antiqua" panose="02040602050305030304" pitchFamily="18" charset="0"/>
                        </a:rPr>
                        <a:t>17</a:t>
                      </a:r>
                      <a:endParaRPr lang="en-IN" sz="2000" dirty="0">
                        <a:latin typeface="Book Antiqua" panose="0204060205030503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 Antiqua" panose="02040602050305030304" pitchFamily="18" charset="0"/>
                        </a:rPr>
                        <a:t>17</a:t>
                      </a:r>
                      <a:endParaRPr lang="en-IN" sz="2000" dirty="0">
                        <a:latin typeface="Book Antiqua" panose="0204060205030503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 Antiqua" panose="02040602050305030304" pitchFamily="18" charset="0"/>
                        </a:rPr>
                        <a:t>14</a:t>
                      </a:r>
                      <a:endParaRPr lang="en-IN" sz="2000" dirty="0">
                        <a:latin typeface="Book Antiqua" panose="0204060205030503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 Antiqua" panose="02040602050305030304" pitchFamily="18" charset="0"/>
                        </a:rPr>
                        <a:t>16</a:t>
                      </a:r>
                      <a:endParaRPr lang="en-IN" sz="2000" dirty="0">
                        <a:latin typeface="Book Antiqua" panose="0204060205030503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 Antiqua" panose="02040602050305030304" pitchFamily="18" charset="0"/>
                        </a:rPr>
                        <a:t>12</a:t>
                      </a:r>
                      <a:endParaRPr lang="en-IN" sz="2000" dirty="0">
                        <a:latin typeface="Book Antiqua" panose="0204060205030503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 Antiqua" panose="02040602050305030304" pitchFamily="18" charset="0"/>
                        </a:rPr>
                        <a:t>15</a:t>
                      </a:r>
                      <a:endParaRPr lang="en-IN" sz="2000" dirty="0">
                        <a:latin typeface="Book Antiqua" panose="0204060205030503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 Antiqua" panose="02040602050305030304" pitchFamily="18" charset="0"/>
                        </a:rPr>
                        <a:t>12</a:t>
                      </a:r>
                      <a:endParaRPr lang="en-IN" sz="2000" dirty="0">
                        <a:latin typeface="Book Antiqua" panose="0204060205030503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 Antiqua" panose="02040602050305030304" pitchFamily="18" charset="0"/>
                        </a:rPr>
                        <a:t>13</a:t>
                      </a:r>
                      <a:endParaRPr lang="en-IN" sz="2000" dirty="0">
                        <a:latin typeface="Book Antiqua" panose="02040602050305030304" pitchFamily="18" charset="0"/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026668770"/>
                  </a:ext>
                </a:extLst>
              </a:tr>
              <a:tr h="3289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 Antiqua" panose="02040602050305030304" pitchFamily="18" charset="0"/>
                        </a:rPr>
                        <a:t>Share</a:t>
                      </a:r>
                      <a:endParaRPr lang="en-IN" sz="2000" dirty="0">
                        <a:latin typeface="Book Antiqua" panose="0204060205030503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 Antiqua" panose="02040602050305030304" pitchFamily="18" charset="0"/>
                        </a:rPr>
                        <a:t>32</a:t>
                      </a:r>
                      <a:endParaRPr lang="en-IN" sz="2000" dirty="0">
                        <a:latin typeface="Book Antiqua" panose="0204060205030503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 Antiqua" panose="02040602050305030304" pitchFamily="18" charset="0"/>
                        </a:rPr>
                        <a:t>28</a:t>
                      </a:r>
                      <a:endParaRPr lang="en-IN" sz="2000" dirty="0">
                        <a:latin typeface="Book Antiqua" panose="0204060205030503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 Antiqua" panose="02040602050305030304" pitchFamily="18" charset="0"/>
                        </a:rPr>
                        <a:t>29</a:t>
                      </a:r>
                      <a:endParaRPr lang="en-IN" sz="2000" dirty="0">
                        <a:latin typeface="Book Antiqua" panose="0204060205030503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 Antiqua" panose="02040602050305030304" pitchFamily="18" charset="0"/>
                        </a:rPr>
                        <a:t>24</a:t>
                      </a:r>
                      <a:endParaRPr lang="en-IN" sz="2000" dirty="0">
                        <a:latin typeface="Book Antiqua" panose="0204060205030503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 Antiqua" panose="02040602050305030304" pitchFamily="18" charset="0"/>
                        </a:rPr>
                        <a:t>26</a:t>
                      </a:r>
                      <a:endParaRPr lang="en-IN" sz="2000" dirty="0">
                        <a:latin typeface="Book Antiqua" panose="0204060205030503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 Antiqua" panose="02040602050305030304" pitchFamily="18" charset="0"/>
                        </a:rPr>
                        <a:t>20</a:t>
                      </a:r>
                      <a:endParaRPr lang="en-IN" sz="2000" dirty="0">
                        <a:latin typeface="Book Antiqua" panose="0204060205030503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 Antiqua" panose="02040602050305030304" pitchFamily="18" charset="0"/>
                        </a:rPr>
                        <a:t>24</a:t>
                      </a:r>
                      <a:endParaRPr lang="en-IN" sz="2000" dirty="0">
                        <a:latin typeface="Book Antiqua" panose="0204060205030503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 Antiqua" panose="02040602050305030304" pitchFamily="18" charset="0"/>
                        </a:rPr>
                        <a:t>20</a:t>
                      </a:r>
                      <a:endParaRPr lang="en-IN" sz="2000" dirty="0">
                        <a:latin typeface="Book Antiqua" panose="02040602050305030304" pitchFamily="18" charset="0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 Antiqua" panose="02040602050305030304" pitchFamily="18" charset="0"/>
                        </a:rPr>
                        <a:t>22</a:t>
                      </a:r>
                      <a:endParaRPr lang="en-IN" sz="2000" dirty="0">
                        <a:latin typeface="Book Antiqua" panose="02040602050305030304" pitchFamily="18" charset="0"/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3680526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972504B-6938-F572-2B40-0E34727EDDE9}"/>
              </a:ext>
            </a:extLst>
          </p:cNvPr>
          <p:cNvSpPr txBox="1"/>
          <p:nvPr/>
        </p:nvSpPr>
        <p:spPr>
          <a:xfrm>
            <a:off x="776174" y="4741589"/>
            <a:ext cx="105368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eriod"/>
            </a:pPr>
            <a:r>
              <a:rPr lang="en-US" sz="2400" dirty="0">
                <a:latin typeface="Book Antiqua" pitchFamily="18" charset="0"/>
              </a:rPr>
              <a:t>Develop a scatter diagram with rating on the horizontal axis.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dirty="0">
                <a:latin typeface="Book Antiqua" pitchFamily="18" charset="0"/>
              </a:rPr>
              <a:t>What is the relationship between rating and share? Explain.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dirty="0">
                <a:latin typeface="Book Antiqua" pitchFamily="18" charset="0"/>
              </a:rPr>
              <a:t>Compute and interpret the sample covariance.</a:t>
            </a:r>
          </a:p>
          <a:p>
            <a:pPr marL="446088" indent="-446088">
              <a:buFont typeface="+mj-lt"/>
              <a:buAutoNum type="alphaLcPeriod"/>
            </a:pPr>
            <a:r>
              <a:rPr lang="en-US" sz="2400" dirty="0">
                <a:latin typeface="Book Antiqua" pitchFamily="18" charset="0"/>
              </a:rPr>
              <a:t>Compute the sample correlation coefficient. What does this value tell us about the relationship between rating and share?</a:t>
            </a:r>
          </a:p>
        </p:txBody>
      </p:sp>
    </p:spTree>
    <p:extLst>
      <p:ext uri="{BB962C8B-B14F-4D97-AF65-F5344CB8AC3E}">
        <p14:creationId xmlns:p14="http://schemas.microsoft.com/office/powerpoint/2010/main" val="187373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7FE7F5CA-F003-EB48-A6E0-8EE633B24F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1D2E37-A590-4BB6-A8AB-C0EF7E39E17C}" type="slidenum">
              <a:rPr lang="en-US" altLang="en-US"/>
              <a:pPr/>
              <a:t>9</a:t>
            </a:fld>
            <a:r>
              <a:rPr lang="en-US" altLang="en-US"/>
              <a:t>5-</a:t>
            </a: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2155EC9B-E46F-457E-3F8D-D2172B474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4CE3A41C-81B1-A3E7-76CF-29E386DC6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3ED723EB-8792-7DE9-42C6-91BF7FC4E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398" name="Rectangle 6">
            <a:extLst>
              <a:ext uri="{FF2B5EF4-FFF2-40B4-BE49-F238E27FC236}">
                <a16:creationId xmlns:a16="http://schemas.microsoft.com/office/drawing/2014/main" id="{252BD209-0C04-998C-68D1-2A7EBF9DF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458200" cy="1447800"/>
          </a:xfrm>
          <a:noFill/>
          <a:ln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b">
            <a:norm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Usage Potential of Various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Levels of Data</a:t>
            </a:r>
          </a:p>
        </p:txBody>
      </p:sp>
      <p:sp>
        <p:nvSpPr>
          <p:cNvPr id="59409" name="Rectangle 17">
            <a:extLst>
              <a:ext uri="{FF2B5EF4-FFF2-40B4-BE49-F238E27FC236}">
                <a16:creationId xmlns:a16="http://schemas.microsoft.com/office/drawing/2014/main" id="{94297A49-26F4-F385-7305-2A66B6951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1" y="2133600"/>
            <a:ext cx="3114675" cy="3181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400" name="Rectangle 8">
            <a:extLst>
              <a:ext uri="{FF2B5EF4-FFF2-40B4-BE49-F238E27FC236}">
                <a16:creationId xmlns:a16="http://schemas.microsoft.com/office/drawing/2014/main" id="{CD87539E-291B-F70A-AE8F-A92D49E68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6" y="2155825"/>
            <a:ext cx="3070225" cy="3136900"/>
          </a:xfrm>
          <a:prstGeom prst="rect">
            <a:avLst/>
          </a:prstGeom>
          <a:solidFill>
            <a:srgbClr val="FFFFFF"/>
          </a:solidFill>
          <a:ln w="50800">
            <a:solidFill>
              <a:srgbClr val="F6BF69"/>
            </a:solidFill>
            <a:miter lim="800000"/>
            <a:headEnd/>
            <a:tailEnd/>
          </a:ln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401" name="Rectangle 9">
            <a:extLst>
              <a:ext uri="{FF2B5EF4-FFF2-40B4-BE49-F238E27FC236}">
                <a16:creationId xmlns:a16="http://schemas.microsoft.com/office/drawing/2014/main" id="{89ABAF06-4EF2-4A70-C801-5894BEC08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576" y="2200275"/>
            <a:ext cx="2981325" cy="3048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402" name="Rectangle 10">
            <a:extLst>
              <a:ext uri="{FF2B5EF4-FFF2-40B4-BE49-F238E27FC236}">
                <a16:creationId xmlns:a16="http://schemas.microsoft.com/office/drawing/2014/main" id="{9D4737AA-13F8-82DB-CA7F-427A291C8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776" y="2551114"/>
            <a:ext cx="2320925" cy="2346325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403" name="Rectangle 11">
            <a:extLst>
              <a:ext uri="{FF2B5EF4-FFF2-40B4-BE49-F238E27FC236}">
                <a16:creationId xmlns:a16="http://schemas.microsoft.com/office/drawing/2014/main" id="{643AF8B6-C2E0-43F8-E910-C979B4B53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151" y="2903539"/>
            <a:ext cx="1654175" cy="1641475"/>
          </a:xfrm>
          <a:prstGeom prst="rect">
            <a:avLst/>
          </a:prstGeom>
          <a:solidFill>
            <a:srgbClr val="FF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404" name="Rectangle 12">
            <a:extLst>
              <a:ext uri="{FF2B5EF4-FFF2-40B4-BE49-F238E27FC236}">
                <a16:creationId xmlns:a16="http://schemas.microsoft.com/office/drawing/2014/main" id="{2CD64A86-0D3A-1664-CEBB-78E53316E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351" y="3255964"/>
            <a:ext cx="993775" cy="936625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405" name="Rectangle 13">
            <a:extLst>
              <a:ext uri="{FF2B5EF4-FFF2-40B4-BE49-F238E27FC236}">
                <a16:creationId xmlns:a16="http://schemas.microsoft.com/office/drawing/2014/main" id="{9CF5624A-57D8-A110-C583-112231D8C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6" y="3517900"/>
            <a:ext cx="85119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Nominal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406" name="Rectangle 14">
            <a:extLst>
              <a:ext uri="{FF2B5EF4-FFF2-40B4-BE49-F238E27FC236}">
                <a16:creationId xmlns:a16="http://schemas.microsoft.com/office/drawing/2014/main" id="{72D06E53-9C88-4A9A-9C10-0BC80203C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6" y="2932113"/>
            <a:ext cx="74379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Ordinal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407" name="Rectangle 15">
            <a:extLst>
              <a:ext uri="{FF2B5EF4-FFF2-40B4-BE49-F238E27FC236}">
                <a16:creationId xmlns:a16="http://schemas.microsoft.com/office/drawing/2014/main" id="{016EB203-30CC-B3C8-9371-389FC66BD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6" y="2581275"/>
            <a:ext cx="75661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Interval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408" name="Rectangle 16">
            <a:extLst>
              <a:ext uri="{FF2B5EF4-FFF2-40B4-BE49-F238E27FC236}">
                <a16:creationId xmlns:a16="http://schemas.microsoft.com/office/drawing/2014/main" id="{8ECDEE17-DDE9-94B7-4DA1-6E04EC4C7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5014" y="2227263"/>
            <a:ext cx="52578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4324</Words>
  <Application>Microsoft Office PowerPoint</Application>
  <PresentationFormat>Widescreen</PresentationFormat>
  <Paragraphs>749</Paragraphs>
  <Slides>86</Slides>
  <Notes>44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86</vt:i4>
      </vt:variant>
    </vt:vector>
  </HeadingPairs>
  <TitlesOfParts>
    <vt:vector size="100" baseType="lpstr">
      <vt:lpstr>Arial</vt:lpstr>
      <vt:lpstr>Book Antiqua</vt:lpstr>
      <vt:lpstr>Calibri</vt:lpstr>
      <vt:lpstr>Calibri Light</vt:lpstr>
      <vt:lpstr>Cambria Math</vt:lpstr>
      <vt:lpstr>MS Reference Serif</vt:lpstr>
      <vt:lpstr>Symbol</vt:lpstr>
      <vt:lpstr>Times New Roman</vt:lpstr>
      <vt:lpstr>Times-Roman</vt:lpstr>
      <vt:lpstr>Wingdings</vt:lpstr>
      <vt:lpstr>Office Theme</vt:lpstr>
      <vt:lpstr>Equation</vt:lpstr>
      <vt:lpstr>Worksheet</vt:lpstr>
      <vt:lpstr>Microsoft Drawing 1.01</vt:lpstr>
      <vt:lpstr>Statistics</vt:lpstr>
      <vt:lpstr>Levels of Data Measurement</vt:lpstr>
      <vt:lpstr>Nominal Level Data</vt:lpstr>
      <vt:lpstr>Ordinal Level Data</vt:lpstr>
      <vt:lpstr>Example of Ordinal Measurement</vt:lpstr>
      <vt:lpstr>Ordinal Data</vt:lpstr>
      <vt:lpstr>Interval Level Data</vt:lpstr>
      <vt:lpstr>Ratio Level Data</vt:lpstr>
      <vt:lpstr>Usage Potential of Various Levels of Data</vt:lpstr>
      <vt:lpstr>Data Level, Operations and Statistical Methods</vt:lpstr>
      <vt:lpstr>Descriptive Statistics:  Numerical Measures</vt:lpstr>
      <vt:lpstr>Descriptive Statistics:  Numerical Measures</vt:lpstr>
      <vt:lpstr>Central Tendency/Location</vt:lpstr>
      <vt:lpstr>Mean</vt:lpstr>
      <vt:lpstr>PowerPoint Presentation</vt:lpstr>
      <vt:lpstr>PowerPoint Presentation</vt:lpstr>
      <vt:lpstr>Weighted Mean</vt:lpstr>
      <vt:lpstr>PowerPoint Presentation</vt:lpstr>
      <vt:lpstr>Median</vt:lpstr>
      <vt:lpstr>PowerPoint Presentation</vt:lpstr>
      <vt:lpstr>PowerPoint Presentation</vt:lpstr>
      <vt:lpstr>Mode</vt:lpstr>
      <vt:lpstr>Mode</vt:lpstr>
      <vt:lpstr>PowerPoint Presentation</vt:lpstr>
      <vt:lpstr>PowerPoint Presentation</vt:lpstr>
      <vt:lpstr>Variability</vt:lpstr>
      <vt:lpstr>Variability</vt:lpstr>
      <vt:lpstr>Range </vt:lpstr>
      <vt:lpstr>Interquartile Range </vt:lpstr>
      <vt:lpstr>Variance</vt:lpstr>
      <vt:lpstr>Standard Deviation</vt:lpstr>
      <vt:lpstr>Coefficient of Variation </vt:lpstr>
      <vt:lpstr>Distribution Shape:  Skewness</vt:lpstr>
      <vt:lpstr>Distribution Shape:  Skewness</vt:lpstr>
      <vt:lpstr>Distribution Shape:  Skewness</vt:lpstr>
      <vt:lpstr>Distribution Shape:  Skewness</vt:lpstr>
      <vt:lpstr>Distribution Shape:  Skewness</vt:lpstr>
      <vt:lpstr>Distribution Shape:  Skewness</vt:lpstr>
      <vt:lpstr>Distribution Shape:  Skewness</vt:lpstr>
      <vt:lpstr>z-Scores</vt:lpstr>
      <vt:lpstr>z-Scores</vt:lpstr>
      <vt:lpstr>z-Scores</vt:lpstr>
      <vt:lpstr>z-Scores</vt:lpstr>
      <vt:lpstr>Examples:</vt:lpstr>
      <vt:lpstr>Chebyshev’s Theorem</vt:lpstr>
      <vt:lpstr>Examples: Apartment Rents</vt:lpstr>
      <vt:lpstr>Examples: </vt:lpstr>
      <vt:lpstr>Example: </vt:lpstr>
      <vt:lpstr>Empirical Rule</vt:lpstr>
      <vt:lpstr>Empirical Rule</vt:lpstr>
      <vt:lpstr>Empirical Rule</vt:lpstr>
      <vt:lpstr>Example: </vt:lpstr>
      <vt:lpstr>Detecting Outliers</vt:lpstr>
      <vt:lpstr>Detecting Outliers</vt:lpstr>
      <vt:lpstr>Exploratory Data Analysis</vt:lpstr>
      <vt:lpstr>Five-Number Summary</vt:lpstr>
      <vt:lpstr>Five-Number Summary</vt:lpstr>
      <vt:lpstr>Box Plot</vt:lpstr>
      <vt:lpstr>Box-Plot </vt:lpstr>
      <vt:lpstr>Box-Plot </vt:lpstr>
      <vt:lpstr>Box-Plot </vt:lpstr>
      <vt:lpstr>PowerPoint Presentation</vt:lpstr>
      <vt:lpstr>Example: </vt:lpstr>
      <vt:lpstr>Statistics</vt:lpstr>
      <vt:lpstr>Measure of Association between Two Variables</vt:lpstr>
      <vt:lpstr>Covariance</vt:lpstr>
      <vt:lpstr>Covariance</vt:lpstr>
      <vt:lpstr>Example</vt:lpstr>
      <vt:lpstr>Example</vt:lpstr>
      <vt:lpstr>Example</vt:lpstr>
      <vt:lpstr>Interpretation of the Covariance</vt:lpstr>
      <vt:lpstr>Positive: Interpretation of the Covariance</vt:lpstr>
      <vt:lpstr>Negative: Interpretation of the Covariance</vt:lpstr>
      <vt:lpstr>Zero: Interpretation of the Covariance</vt:lpstr>
      <vt:lpstr>Example</vt:lpstr>
      <vt:lpstr>Correlation Coefficient</vt:lpstr>
      <vt:lpstr>Correlation Coefficient (Karl-Pearson’s Coefficient)</vt:lpstr>
      <vt:lpstr>Example</vt:lpstr>
      <vt:lpstr>PowerPoint Presentation</vt:lpstr>
      <vt:lpstr>Interpretation of Correlation Coefficient</vt:lpstr>
      <vt:lpstr>Interpretation of Correlation Coefficient</vt:lpstr>
      <vt:lpstr>Interpretation of Correlation Coefficient</vt:lpstr>
      <vt:lpstr>The straight line drawn through each of the three points shows a perfect linear relationship between x and y. In order to apply equation to compute the sample correlation we must first compute S_xy, S_x, and S_y. Some of the computations are shown in Table. Using the results in this table, we find</vt:lpstr>
      <vt:lpstr>Correlation Coefficient</vt:lpstr>
      <vt:lpstr>Example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Vaidehi Vaghela</dc:creator>
  <cp:lastModifiedBy>Vaidehi Vaghela</cp:lastModifiedBy>
  <cp:revision>63</cp:revision>
  <dcterms:created xsi:type="dcterms:W3CDTF">2023-02-06T15:16:38Z</dcterms:created>
  <dcterms:modified xsi:type="dcterms:W3CDTF">2023-12-15T21:03:38Z</dcterms:modified>
</cp:coreProperties>
</file>