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93" r:id="rId2"/>
    <p:sldId id="294" r:id="rId3"/>
    <p:sldId id="295" r:id="rId4"/>
    <p:sldId id="297" r:id="rId5"/>
    <p:sldId id="302" r:id="rId6"/>
    <p:sldId id="299" r:id="rId7"/>
    <p:sldId id="300" r:id="rId8"/>
    <p:sldId id="303" r:id="rId9"/>
    <p:sldId id="312" r:id="rId10"/>
    <p:sldId id="304" r:id="rId11"/>
    <p:sldId id="306" r:id="rId12"/>
    <p:sldId id="305" r:id="rId13"/>
    <p:sldId id="308" r:id="rId14"/>
    <p:sldId id="310" r:id="rId15"/>
    <p:sldId id="313"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8"/>
    <p:restoredTop sz="95859"/>
  </p:normalViewPr>
  <p:slideViewPr>
    <p:cSldViewPr snapToGrid="0" snapToObjects="1">
      <p:cViewPr varScale="1">
        <p:scale>
          <a:sx n="69" d="100"/>
          <a:sy n="69" d="100"/>
        </p:scale>
        <p:origin x="232" y="1024"/>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4/25/23</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solidFill>
                <a:latin typeface="Calibri Light" panose="020F0302020204030204" pitchFamily="34" charset="0"/>
                <a:cs typeface="Calibri Light" panose="020F0302020204030204" pitchFamily="34" charset="0"/>
              </a:rPr>
              <a:t>A decision making process suffers from disparate treatment if its decisions are (partly) based on the subject’s sensitive attribute, and it has disparate impact if its outcomes disproportionately hurt (or benefit) people with certain sensitive attribute values (e.g., females, blacks). </a:t>
            </a:r>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4</a:t>
            </a:fld>
            <a:endParaRPr lang="en-US"/>
          </a:p>
        </p:txBody>
      </p:sp>
    </p:spTree>
    <p:extLst>
      <p:ext uri="{BB962C8B-B14F-4D97-AF65-F5344CB8AC3E}">
        <p14:creationId xmlns:p14="http://schemas.microsoft.com/office/powerpoint/2010/main" val="150464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underlying math of </a:t>
            </a:r>
            <a:r>
              <a:rPr lang="en-US" dirty="0" err="1"/>
              <a:t>auc</a:t>
            </a:r>
            <a:r>
              <a:rPr lang="en-US" dirty="0"/>
              <a:t> curve roc false negative positive will equal for most imp. Feature so we say that if main attribute has equalized opportunity than there is parity.</a:t>
            </a:r>
          </a:p>
          <a:p>
            <a:endParaRPr lang="en-US" dirty="0"/>
          </a:p>
          <a:p>
            <a:r>
              <a:rPr lang="en-US" dirty="0"/>
              <a:t>Explain promotion of employee, select main attribute and achieve fairness on it.</a:t>
            </a:r>
          </a:p>
        </p:txBody>
      </p:sp>
      <p:sp>
        <p:nvSpPr>
          <p:cNvPr id="4" name="Slide Number Placeholder 3"/>
          <p:cNvSpPr>
            <a:spLocks noGrp="1"/>
          </p:cNvSpPr>
          <p:nvPr>
            <p:ph type="sldNum" sz="quarter" idx="5"/>
          </p:nvPr>
        </p:nvSpPr>
        <p:spPr/>
        <p:txBody>
          <a:bodyPr/>
          <a:lstStyle/>
          <a:p>
            <a:fld id="{9AC9CC7F-D7FD-7142-9894-9CD0A54CFBFA}" type="slidenum">
              <a:rPr lang="en-US" smtClean="0"/>
              <a:t>6</a:t>
            </a:fld>
            <a:endParaRPr lang="en-US"/>
          </a:p>
        </p:txBody>
      </p:sp>
    </p:spTree>
    <p:extLst>
      <p:ext uri="{BB962C8B-B14F-4D97-AF65-F5344CB8AC3E}">
        <p14:creationId xmlns:p14="http://schemas.microsoft.com/office/powerpoint/2010/main" val="151910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Inter"/>
              </a:rPr>
              <a:t>To split the promotion dataset into training and testing sets, we will use </a:t>
            </a:r>
            <a:r>
              <a:rPr lang="en-US" b="0" i="0" u="none" strike="noStrike" dirty="0" err="1">
                <a:effectLst/>
                <a:latin typeface="Inter"/>
              </a:rPr>
              <a:t>train_test_split</a:t>
            </a:r>
            <a:r>
              <a:rPr lang="en-US" b="0" i="0" u="none" strike="noStrike" dirty="0">
                <a:effectLst/>
                <a:latin typeface="Inter"/>
              </a:rPr>
              <a:t> function with stratify=y. The stratify parameter makes a split so that the proportion of values in the training and testing sets is the same as the proportion of values in y (i.e. </a:t>
            </a:r>
            <a:r>
              <a:rPr lang="en-US" b="0" i="0" u="none" strike="noStrike" dirty="0" err="1">
                <a:effectLst/>
                <a:latin typeface="Inter"/>
              </a:rPr>
              <a:t>is_promoted</a:t>
            </a:r>
            <a:r>
              <a:rPr lang="en-US" b="0" i="0" u="none" strike="noStrike" dirty="0">
                <a:effectLst/>
                <a:latin typeface="Inter"/>
              </a:rPr>
              <a:t>).</a:t>
            </a:r>
          </a:p>
          <a:p>
            <a:pPr algn="l"/>
            <a:r>
              <a:rPr lang="en-US" b="0" i="0" u="none" strike="noStrike" dirty="0">
                <a:effectLst/>
                <a:latin typeface="Inter"/>
              </a:rPr>
              <a:t>As mentioned above, y (</a:t>
            </a:r>
            <a:r>
              <a:rPr lang="en-US" b="0" i="0" u="none" strike="noStrike" dirty="0" err="1">
                <a:effectLst/>
                <a:latin typeface="Inter"/>
              </a:rPr>
              <a:t>is_promoted</a:t>
            </a:r>
            <a:r>
              <a:rPr lang="en-US" b="0" i="0" u="none" strike="noStrike" dirty="0">
                <a:effectLst/>
                <a:latin typeface="Inter"/>
              </a:rPr>
              <a:t>) is a binary categorical variable and there are 91.48% of zeros and 8.52% of ones. Thus, stratify=y will make sure that a random split has 91.48% of 0's and 8.52% of 1's.</a:t>
            </a:r>
          </a:p>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7</a:t>
            </a:fld>
            <a:endParaRPr lang="en-US"/>
          </a:p>
        </p:txBody>
      </p:sp>
    </p:spTree>
    <p:extLst>
      <p:ext uri="{BB962C8B-B14F-4D97-AF65-F5344CB8AC3E}">
        <p14:creationId xmlns:p14="http://schemas.microsoft.com/office/powerpoint/2010/main" val="64627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latin typeface="Inter"/>
              </a:rPr>
              <a:t>We will evaluate this model using a repeated stratified k-fold cross-validation with 3 repeats and 10 folds</a:t>
            </a:r>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8</a:t>
            </a:fld>
            <a:endParaRPr lang="en-US"/>
          </a:p>
        </p:txBody>
      </p:sp>
    </p:spTree>
    <p:extLst>
      <p:ext uri="{BB962C8B-B14F-4D97-AF65-F5344CB8AC3E}">
        <p14:creationId xmlns:p14="http://schemas.microsoft.com/office/powerpoint/2010/main" val="281658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Inter"/>
              </a:rPr>
              <a:t>It can be noticed that some of the departments have significantly higher AUC values and higher selection rate in comparison to others.</a:t>
            </a:r>
          </a:p>
          <a:p>
            <a:pPr algn="l"/>
            <a:r>
              <a:rPr lang="en-US" b="1" i="0" u="none" strike="noStrike" dirty="0">
                <a:effectLst/>
                <a:latin typeface="Inter"/>
              </a:rPr>
              <a:t>We can conclude that the model is likely to overpredict (predict 1 when the true label is 0) and underpredict (predict 0 when the true label is 1). Therefore, the application of such model in a real-world environment may cause discrimination of employees based on departments.</a:t>
            </a:r>
            <a:endParaRPr lang="en-US" b="0" i="0" u="none" strike="noStrike" dirty="0">
              <a:effectLst/>
              <a:latin typeface="Inter"/>
            </a:endParaRPr>
          </a:p>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11</a:t>
            </a:fld>
            <a:endParaRPr lang="en-US"/>
          </a:p>
        </p:txBody>
      </p:sp>
    </p:spTree>
    <p:extLst>
      <p:ext uri="{BB962C8B-B14F-4D97-AF65-F5344CB8AC3E}">
        <p14:creationId xmlns:p14="http://schemas.microsoft.com/office/powerpoint/2010/main" val="125514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Inter"/>
              </a:rPr>
              <a:t>Since </a:t>
            </a:r>
            <a:r>
              <a:rPr lang="en-US" dirty="0" err="1"/>
              <a:t>BalancedBaggingClassifier</a:t>
            </a:r>
            <a:r>
              <a:rPr lang="en-US" b="0" i="0" u="none" strike="noStrike" dirty="0">
                <a:effectLst/>
                <a:latin typeface="Inter"/>
              </a:rPr>
              <a:t> of imbalanced-learn is not yet supported in </a:t>
            </a:r>
            <a:r>
              <a:rPr lang="en-US" dirty="0" err="1"/>
              <a:t>fairlearn</a:t>
            </a:r>
            <a:r>
              <a:rPr lang="en-US" b="0" i="0" u="none" strike="noStrike" dirty="0">
                <a:effectLst/>
                <a:latin typeface="Inter"/>
              </a:rPr>
              <a:t>, we will use </a:t>
            </a:r>
            <a:r>
              <a:rPr lang="en-US" dirty="0" err="1"/>
              <a:t>LGBMClassifier</a:t>
            </a:r>
            <a:r>
              <a:rPr lang="en-US" b="0" i="0" u="none" strike="noStrike" dirty="0">
                <a:effectLst/>
                <a:latin typeface="Inter"/>
              </a:rPr>
              <a:t> as a base model.</a:t>
            </a:r>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12</a:t>
            </a:fld>
            <a:endParaRPr lang="en-US"/>
          </a:p>
        </p:txBody>
      </p:sp>
    </p:spTree>
    <p:extLst>
      <p:ext uri="{BB962C8B-B14F-4D97-AF65-F5344CB8AC3E}">
        <p14:creationId xmlns:p14="http://schemas.microsoft.com/office/powerpoint/2010/main" val="170541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Inter"/>
              </a:rPr>
              <a:t>The Exponentiated Gradient algorithm significantly reduces the disparity according to multiple metrics. However, the performance metrics (balanced error rate as well as AUC) get worse. Before deploying such a model in practice, it would be important to analyze why we observe such a performance </a:t>
            </a:r>
            <a:r>
              <a:rPr lang="en-US" b="0" i="0" u="none" strike="noStrike" dirty="0" err="1">
                <a:effectLst/>
                <a:latin typeface="Inter"/>
              </a:rPr>
              <a:t>descrease</a:t>
            </a:r>
            <a:r>
              <a:rPr lang="en-US" b="0" i="0" u="none" strike="noStrike" dirty="0">
                <a:effectLst/>
                <a:latin typeface="Inter"/>
              </a:rPr>
              <a:t>. One of the reasons might be the lack of informativeness of available features for one of the groups of a protected feature </a:t>
            </a:r>
            <a:r>
              <a:rPr lang="en-US" dirty="0"/>
              <a:t>department</a:t>
            </a:r>
          </a:p>
        </p:txBody>
      </p:sp>
      <p:sp>
        <p:nvSpPr>
          <p:cNvPr id="4" name="Slide Number Placeholder 3"/>
          <p:cNvSpPr>
            <a:spLocks noGrp="1"/>
          </p:cNvSpPr>
          <p:nvPr>
            <p:ph type="sldNum" sz="quarter" idx="5"/>
          </p:nvPr>
        </p:nvSpPr>
        <p:spPr/>
        <p:txBody>
          <a:bodyPr/>
          <a:lstStyle/>
          <a:p>
            <a:fld id="{9AC9CC7F-D7FD-7142-9894-9CD0A54CFBFA}" type="slidenum">
              <a:rPr lang="en-US" smtClean="0"/>
              <a:t>13</a:t>
            </a:fld>
            <a:endParaRPr lang="en-US"/>
          </a:p>
        </p:txBody>
      </p:sp>
    </p:spTree>
    <p:extLst>
      <p:ext uri="{BB962C8B-B14F-4D97-AF65-F5344CB8AC3E}">
        <p14:creationId xmlns:p14="http://schemas.microsoft.com/office/powerpoint/2010/main" val="210015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pic>
        <p:nvPicPr>
          <p:cNvPr id="5" name="Picture 4" descr="The logo for Syracuse University's Maxwell School of Citizenship and Public Affairs&#10;&#10;Syracuse University is presented next to a block S in orange on a white background. Maxwell School of Citizenship and Public Affairs is presented immediately below in blue on a white background.">
            <a:extLst>
              <a:ext uri="{FF2B5EF4-FFF2-40B4-BE49-F238E27FC236}">
                <a16:creationId xmlns:a16="http://schemas.microsoft.com/office/drawing/2014/main" id="{ABE6F298-5026-3D4E-AF59-C9D727488277}"/>
              </a:ext>
            </a:extLst>
          </p:cNvPr>
          <p:cNvPicPr>
            <a:picLocks noChangeAspect="1"/>
          </p:cNvPicPr>
          <p:nvPr userDrawn="1"/>
        </p:nvPicPr>
        <p:blipFill>
          <a:blip r:embed="rId3"/>
          <a:stretch>
            <a:fillRect/>
          </a:stretch>
        </p:blipFill>
        <p:spPr>
          <a:xfrm>
            <a:off x="731520" y="457200"/>
            <a:ext cx="3785839" cy="980733"/>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a:t>Click to edit Master title style</a:t>
            </a:r>
            <a:endParaRPr lang="en-US" dirty="0"/>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r>
              <a:rPr lang="en-US"/>
              <a:t>Click to edit Master title style</a:t>
            </a:r>
            <a:endParaRPr lang="en-US" dirty="0"/>
          </a:p>
        </p:txBody>
      </p:sp>
      <p:pic>
        <p:nvPicPr>
          <p:cNvPr id="3" name="Picture 2" descr="The logo for Syracuse University's Maxwell School of Citizenship and Public Affairs&#10;&#10;Syracuse University is presented next to a block S in orange on a white background. Maxwell School of Citizenship and Public Affairs is presented immediately below in blue on a white background.">
            <a:extLst>
              <a:ext uri="{FF2B5EF4-FFF2-40B4-BE49-F238E27FC236}">
                <a16:creationId xmlns:a16="http://schemas.microsoft.com/office/drawing/2014/main" id="{0EDB4C6F-BF16-1B42-A251-CE9A48E2EF52}"/>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696058" y="365760"/>
            <a:ext cx="2794274" cy="723865"/>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r>
              <a:rPr lang="en-US"/>
              <a:t>Click to edit Master title style</a:t>
            </a:r>
            <a:endParaRPr lang="en-US" dirty="0"/>
          </a:p>
        </p:txBody>
      </p:sp>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2"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pic>
        <p:nvPicPr>
          <p:cNvPr id="8" name="Picture 7" descr="The logo for Syracuse University's Maxwell School of Citizenship and Public Affairs&#10;&#10;Syracuse University Maxwell School of Citizenship and Public Affairs is presented next to a block S in white on an orange background">
            <a:extLst>
              <a:ext uri="{FF2B5EF4-FFF2-40B4-BE49-F238E27FC236}">
                <a16:creationId xmlns:a16="http://schemas.microsoft.com/office/drawing/2014/main" id="{FD40983A-69EA-4A4E-865E-949C8D23D9E7}"/>
              </a:ext>
            </a:extLst>
          </p:cNvPr>
          <p:cNvPicPr>
            <a:picLocks noChangeAspect="1"/>
          </p:cNvPicPr>
          <p:nvPr userDrawn="1"/>
        </p:nvPicPr>
        <p:blipFill>
          <a:blip r:embed="rId3"/>
          <a:stretch>
            <a:fillRect/>
          </a:stretch>
        </p:blipFill>
        <p:spPr>
          <a:xfrm>
            <a:off x="740663" y="474018"/>
            <a:ext cx="3678937" cy="960612"/>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pic>
        <p:nvPicPr>
          <p:cNvPr id="6" name="Picture 5" descr="The logo for Syracuse University's Maxwell School of Citizenship and Public Affairs&#10;&#10;Syracuse University is presented next to a block S in orange on a white background. Maxwell School of Citizenship and Public Affairs is presented immediately below in blue on a white background.">
            <a:extLst>
              <a:ext uri="{FF2B5EF4-FFF2-40B4-BE49-F238E27FC236}">
                <a16:creationId xmlns:a16="http://schemas.microsoft.com/office/drawing/2014/main" id="{D6ACDF42-EC2B-9948-8AB1-5E0AA0903190}"/>
              </a:ext>
            </a:extLst>
          </p:cNvPr>
          <p:cNvPicPr>
            <a:picLocks noChangeAspect="1"/>
          </p:cNvPicPr>
          <p:nvPr userDrawn="1"/>
        </p:nvPicPr>
        <p:blipFill>
          <a:blip r:embed="rId3"/>
          <a:stretch>
            <a:fillRect/>
          </a:stretch>
        </p:blipFill>
        <p:spPr>
          <a:xfrm>
            <a:off x="731520" y="457200"/>
            <a:ext cx="3785839" cy="980733"/>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r>
              <a:rPr lang="en-US"/>
              <a:t>Click to edit Master title style</a:t>
            </a:r>
            <a:endParaRPr lang="en-US" dirty="0"/>
          </a:p>
        </p:txBody>
      </p:sp>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2"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pic>
        <p:nvPicPr>
          <p:cNvPr id="12" name="Picture 11" descr="The logo for Syracuse University's Maxwell School of Citizenship and Public Affairs&#10;&#10;Syracuse University is presented next to a block S in orange on a blue background. Maxwell School of Citizenship and Public Affairs is presented immediately below in white on blue on a white background.">
            <a:extLst>
              <a:ext uri="{FF2B5EF4-FFF2-40B4-BE49-F238E27FC236}">
                <a16:creationId xmlns:a16="http://schemas.microsoft.com/office/drawing/2014/main" id="{963BA47F-6339-224F-8B9E-EC9167A817AF}"/>
              </a:ext>
            </a:extLst>
          </p:cNvPr>
          <p:cNvPicPr>
            <a:picLocks noChangeAspect="1"/>
          </p:cNvPicPr>
          <p:nvPr userDrawn="1"/>
        </p:nvPicPr>
        <p:blipFill>
          <a:blip r:embed="rId3"/>
          <a:stretch>
            <a:fillRect/>
          </a:stretch>
        </p:blipFill>
        <p:spPr>
          <a:xfrm>
            <a:off x="740664" y="555552"/>
            <a:ext cx="3849624" cy="100518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pic>
        <p:nvPicPr>
          <p:cNvPr id="5" name="Picture 4" descr="The logo for Syracuse University's Maxwell School of Citizenship and Public Affairs&#10;&#10;Syracuse University Maxwell School of Citizenship and Public Affairs is presented next to a block S in white on an orange background">
            <a:extLst>
              <a:ext uri="{FF2B5EF4-FFF2-40B4-BE49-F238E27FC236}">
                <a16:creationId xmlns:a16="http://schemas.microsoft.com/office/drawing/2014/main" id="{CF080F44-936B-7E42-B22A-D7B0220DDE6D}"/>
              </a:ext>
            </a:extLst>
          </p:cNvPr>
          <p:cNvPicPr>
            <a:picLocks noChangeAspect="1"/>
          </p:cNvPicPr>
          <p:nvPr userDrawn="1"/>
        </p:nvPicPr>
        <p:blipFill>
          <a:blip r:embed="rId3"/>
          <a:stretch>
            <a:fillRect/>
          </a:stretch>
        </p:blipFill>
        <p:spPr>
          <a:xfrm>
            <a:off x="740664" y="457200"/>
            <a:ext cx="3678937" cy="960612"/>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r>
              <a:rPr lang="en-US"/>
              <a:t>Click icon to add picture</a:t>
            </a:r>
            <a:endParaRPr lang="en-US" dirty="0"/>
          </a:p>
        </p:txBody>
      </p:sp>
      <p:pic>
        <p:nvPicPr>
          <p:cNvPr id="8" name="Picture 7" descr="The logo for Syracuse University's Maxwell School of Citizenship and Public Affairs&#10;&#10;Syracuse University Maxwell School of Citizenship and Public Affairs is presented next to a block S in white on an orange background">
            <a:extLst>
              <a:ext uri="{FF2B5EF4-FFF2-40B4-BE49-F238E27FC236}">
                <a16:creationId xmlns:a16="http://schemas.microsoft.com/office/drawing/2014/main" id="{8921E1D2-FCEB-D04F-9A4E-7B4BA289AA47}"/>
              </a:ext>
            </a:extLst>
          </p:cNvPr>
          <p:cNvPicPr>
            <a:picLocks noChangeAspect="1"/>
          </p:cNvPicPr>
          <p:nvPr userDrawn="1"/>
        </p:nvPicPr>
        <p:blipFill>
          <a:blip r:embed="rId2"/>
          <a:stretch>
            <a:fillRect/>
          </a:stretch>
        </p:blipFill>
        <p:spPr>
          <a:xfrm>
            <a:off x="457200" y="496306"/>
            <a:ext cx="3678937" cy="96061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r>
              <a:rPr lang="en-US"/>
              <a:t>Click icon to add picture</a:t>
            </a:r>
            <a:endParaRPr lang="en-US" dirty="0"/>
          </a:p>
        </p:txBody>
      </p:sp>
      <p:pic>
        <p:nvPicPr>
          <p:cNvPr id="8" name="Picture 7" descr="The logo for Syracuse University's Maxwell School of Citizenship and Public Affairs&#10;&#10;Syracuse University is presented next to a block S in orange on a blue background. Maxwell School of Citizenship and Public Affairs is presented immediately below in white on blue on a white background.">
            <a:extLst>
              <a:ext uri="{FF2B5EF4-FFF2-40B4-BE49-F238E27FC236}">
                <a16:creationId xmlns:a16="http://schemas.microsoft.com/office/drawing/2014/main" id="{E9357861-F6ED-F84C-9689-41732640C135}"/>
              </a:ext>
            </a:extLst>
          </p:cNvPr>
          <p:cNvPicPr>
            <a:picLocks noChangeAspect="1"/>
          </p:cNvPicPr>
          <p:nvPr userDrawn="1"/>
        </p:nvPicPr>
        <p:blipFill>
          <a:blip r:embed="rId2"/>
          <a:stretch>
            <a:fillRect/>
          </a:stretch>
        </p:blipFill>
        <p:spPr>
          <a:xfrm>
            <a:off x="457200" y="457200"/>
            <a:ext cx="3849624" cy="1005180"/>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dirty="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dirty="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airlearn/fairlearn/blob/master/notebooks/Binary%20Classification%20with%20the%20UCI%20Credit-card%20Default%20Dataset.ipynb"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search/cs?searchtype=author&amp;query=Hardt%2C+M" TargetMode="External"/><Relationship Id="rId2" Type="http://schemas.openxmlformats.org/officeDocument/2006/relationships/hyperlink" Target="https://arxiv.org/search/cs?searchtype=author&amp;query=Dwork%2C+C" TargetMode="External"/><Relationship Id="rId1" Type="http://schemas.openxmlformats.org/officeDocument/2006/relationships/slideLayout" Target="../slideLayouts/slideLayout6.xml"/><Relationship Id="rId6" Type="http://schemas.openxmlformats.org/officeDocument/2006/relationships/hyperlink" Target="https://arxiv.org/search/cs?searchtype=author&amp;query=Zemel%2C+R" TargetMode="External"/><Relationship Id="rId5" Type="http://schemas.openxmlformats.org/officeDocument/2006/relationships/hyperlink" Target="https://arxiv.org/search/cs?searchtype=author&amp;query=Reingold%2C+O" TargetMode="External"/><Relationship Id="rId4" Type="http://schemas.openxmlformats.org/officeDocument/2006/relationships/hyperlink" Target="https://arxiv.org/search/cs?searchtype=author&amp;query=Pitassi%2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235AC7-D64B-224F-AE2A-1E4637229D95}"/>
              </a:ext>
            </a:extLst>
          </p:cNvPr>
          <p:cNvSpPr>
            <a:spLocks noGrp="1"/>
          </p:cNvSpPr>
          <p:nvPr>
            <p:ph type="title"/>
          </p:nvPr>
        </p:nvSpPr>
        <p:spPr>
          <a:xfrm>
            <a:off x="1739654" y="2698921"/>
            <a:ext cx="3122077" cy="730079"/>
          </a:xfrm>
        </p:spPr>
        <p:txBody>
          <a:bodyPr>
            <a:normAutofit fontScale="90000"/>
          </a:bodyPr>
          <a:lstStyle/>
          <a:p>
            <a:r>
              <a:rPr lang="en-US" sz="3100" dirty="0">
                <a:solidFill>
                  <a:schemeClr val="tx2"/>
                </a:solidFill>
              </a:rPr>
              <a:t>Microsoft Fair-learn</a:t>
            </a:r>
            <a:r>
              <a:rPr lang="en-US" dirty="0">
                <a:solidFill>
                  <a:schemeClr val="tx2"/>
                </a:solidFill>
              </a:rPr>
              <a:t> </a:t>
            </a:r>
          </a:p>
        </p:txBody>
      </p:sp>
      <p:pic>
        <p:nvPicPr>
          <p:cNvPr id="6" name="Picture Placeholder 3" descr="An orange banner with the Syracuse University seal hangs on top of navy blue curtains. This banner is typically used in formal ceremonies such as convocations or commencement. " title="Syracuse University Seal Banner">
            <a:extLst>
              <a:ext uri="{FF2B5EF4-FFF2-40B4-BE49-F238E27FC236}">
                <a16:creationId xmlns:a16="http://schemas.microsoft.com/office/drawing/2014/main" id="{5F11444E-C51D-C440-95FF-40A9994F4077}"/>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a:ext>
            </a:extLst>
          </a:blip>
          <a:srcRect/>
          <a:stretch>
            <a:fillRect/>
          </a:stretch>
        </p:blipFill>
        <p:spPr/>
      </p:pic>
      <p:sp>
        <p:nvSpPr>
          <p:cNvPr id="2" name="TextBox 1">
            <a:extLst>
              <a:ext uri="{FF2B5EF4-FFF2-40B4-BE49-F238E27FC236}">
                <a16:creationId xmlns:a16="http://schemas.microsoft.com/office/drawing/2014/main" id="{ACE1FC4B-AED8-5F3C-C17D-FAE9BE69648C}"/>
              </a:ext>
            </a:extLst>
          </p:cNvPr>
          <p:cNvSpPr txBox="1"/>
          <p:nvPr/>
        </p:nvSpPr>
        <p:spPr>
          <a:xfrm>
            <a:off x="5023262" y="5890160"/>
            <a:ext cx="1223739" cy="369332"/>
          </a:xfrm>
          <a:prstGeom prst="rect">
            <a:avLst/>
          </a:prstGeom>
          <a:noFill/>
        </p:spPr>
        <p:txBody>
          <a:bodyPr wrap="square" rtlCol="0">
            <a:spAutoFit/>
          </a:bodyPr>
          <a:lstStyle/>
          <a:p>
            <a:r>
              <a:rPr lang="en-US" dirty="0" err="1">
                <a:solidFill>
                  <a:schemeClr val="tx2"/>
                </a:solidFill>
              </a:rPr>
              <a:t>Henil</a:t>
            </a:r>
            <a:r>
              <a:rPr lang="en-US" dirty="0">
                <a:solidFill>
                  <a:schemeClr val="tx2"/>
                </a:solidFill>
              </a:rPr>
              <a:t> V.</a:t>
            </a:r>
          </a:p>
        </p:txBody>
      </p:sp>
    </p:spTree>
    <p:extLst>
      <p:ext uri="{BB962C8B-B14F-4D97-AF65-F5344CB8AC3E}">
        <p14:creationId xmlns:p14="http://schemas.microsoft.com/office/powerpoint/2010/main" val="64730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7576-CDA0-26A2-FDCE-F8A0A1F2F97A}"/>
              </a:ext>
            </a:extLst>
          </p:cNvPr>
          <p:cNvSpPr>
            <a:spLocks noGrp="1"/>
          </p:cNvSpPr>
          <p:nvPr>
            <p:ph type="title"/>
          </p:nvPr>
        </p:nvSpPr>
        <p:spPr>
          <a:xfrm>
            <a:off x="206433" y="148994"/>
            <a:ext cx="10515600" cy="499399"/>
          </a:xfrm>
        </p:spPr>
        <p:txBody>
          <a:bodyPr/>
          <a:lstStyle/>
          <a:p>
            <a:r>
              <a:rPr lang="en-US" sz="2200" dirty="0"/>
              <a:t>BIAS DETECTION in UNFAIR MODEL</a:t>
            </a:r>
          </a:p>
        </p:txBody>
      </p:sp>
      <p:sp>
        <p:nvSpPr>
          <p:cNvPr id="3" name="Content Placeholder 2">
            <a:extLst>
              <a:ext uri="{FF2B5EF4-FFF2-40B4-BE49-F238E27FC236}">
                <a16:creationId xmlns:a16="http://schemas.microsoft.com/office/drawing/2014/main" id="{1B641BC1-A554-6AA9-DA6F-573E7B29F63E}"/>
              </a:ext>
            </a:extLst>
          </p:cNvPr>
          <p:cNvSpPr>
            <a:spLocks noGrp="1"/>
          </p:cNvSpPr>
          <p:nvPr>
            <p:ph idx="1"/>
          </p:nvPr>
        </p:nvSpPr>
        <p:spPr>
          <a:xfrm>
            <a:off x="415637" y="713681"/>
            <a:ext cx="10954789" cy="5495926"/>
          </a:xfrm>
        </p:spPr>
        <p:txBody>
          <a:bodyPr>
            <a:normAutofit lnSpcReduction="10000"/>
          </a:bodyPr>
          <a:lstStyle/>
          <a:p>
            <a:pPr>
              <a:lnSpc>
                <a:spcPct val="100000"/>
              </a:lnSpc>
            </a:pPr>
            <a:r>
              <a:rPr lang="en-US" sz="2000" dirty="0">
                <a:latin typeface="Calibri Light" panose="020F0302020204030204" pitchFamily="34" charset="0"/>
                <a:ea typeface="+mn-ea"/>
                <a:cs typeface="Calibri Light" panose="020F0302020204030204" pitchFamily="34" charset="0"/>
              </a:rPr>
              <a:t>The </a:t>
            </a:r>
            <a:r>
              <a:rPr lang="en-US" sz="2000" dirty="0" err="1">
                <a:latin typeface="Calibri Light" panose="020F0302020204030204" pitchFamily="34" charset="0"/>
                <a:ea typeface="+mn-ea"/>
                <a:cs typeface="Calibri Light" panose="020F0302020204030204" pitchFamily="34" charset="0"/>
              </a:rPr>
              <a:t>fairlearn</a:t>
            </a:r>
            <a:r>
              <a:rPr lang="en-US" sz="2000" dirty="0">
                <a:latin typeface="Calibri Light" panose="020F0302020204030204" pitchFamily="34" charset="0"/>
                <a:ea typeface="+mn-ea"/>
                <a:cs typeface="Calibri Light" panose="020F0302020204030204" pitchFamily="34" charset="0"/>
              </a:rPr>
              <a:t> package provides fairness-related metrics that can be compared between groups and for the overall population. </a:t>
            </a:r>
          </a:p>
          <a:p>
            <a:pPr>
              <a:lnSpc>
                <a:spcPct val="100000"/>
              </a:lnSpc>
            </a:pPr>
            <a:endParaRPr lang="en-US" sz="2000" dirty="0">
              <a:latin typeface="Calibri Light" panose="020F0302020204030204" pitchFamily="34" charset="0"/>
              <a:ea typeface="+mn-ea"/>
              <a:cs typeface="Calibri Light" panose="020F0302020204030204" pitchFamily="34" charset="0"/>
            </a:endParaRPr>
          </a:p>
          <a:p>
            <a:pPr>
              <a:lnSpc>
                <a:spcPct val="100000"/>
              </a:lnSpc>
            </a:pPr>
            <a:r>
              <a:rPr lang="en-US" sz="2000" dirty="0">
                <a:latin typeface="Calibri Light" panose="020F0302020204030204" pitchFamily="34" charset="0"/>
                <a:ea typeface="+mn-ea"/>
                <a:cs typeface="Calibri Light" panose="020F0302020204030204" pitchFamily="34" charset="0"/>
              </a:rPr>
              <a:t>The goal is to assure that neither of the departments has substantially larger false-positive rates or false-negative rates than the other groups. </a:t>
            </a:r>
          </a:p>
          <a:p>
            <a:pPr>
              <a:lnSpc>
                <a:spcPct val="100000"/>
              </a:lnSpc>
            </a:pPr>
            <a:endParaRPr lang="en-US" sz="2000" dirty="0">
              <a:latin typeface="Calibri Light" panose="020F0302020204030204" pitchFamily="34" charset="0"/>
              <a:ea typeface="+mn-ea"/>
              <a:cs typeface="Calibri Light" panose="020F0302020204030204" pitchFamily="34" charset="0"/>
            </a:endParaRPr>
          </a:p>
          <a:p>
            <a:pPr>
              <a:lnSpc>
                <a:spcPct val="100000"/>
              </a:lnSpc>
            </a:pPr>
            <a:r>
              <a:rPr lang="en-US" sz="2000" dirty="0">
                <a:latin typeface="Calibri Light" panose="020F0302020204030204" pitchFamily="34" charset="0"/>
                <a:ea typeface="+mn-ea"/>
                <a:cs typeface="Calibri Light" panose="020F0302020204030204" pitchFamily="34" charset="0"/>
              </a:rPr>
              <a:t>Therefore, as a protected (sensitive) feature we will set department that has a highest impact on predictions of the trained model.</a:t>
            </a:r>
          </a:p>
          <a:p>
            <a:pPr>
              <a:lnSpc>
                <a:spcPct val="100000"/>
              </a:lnSpc>
            </a:pPr>
            <a:endParaRPr lang="en-US" sz="2000" dirty="0">
              <a:latin typeface="Calibri Light" panose="020F0302020204030204" pitchFamily="34" charset="0"/>
              <a:ea typeface="+mn-ea"/>
              <a:cs typeface="Calibri Light" panose="020F0302020204030204" pitchFamily="34" charset="0"/>
            </a:endParaRPr>
          </a:p>
          <a:p>
            <a:pPr>
              <a:lnSpc>
                <a:spcPct val="100000"/>
              </a:lnSpc>
            </a:pPr>
            <a:r>
              <a:rPr lang="en-US" sz="2000" dirty="0">
                <a:latin typeface="Calibri Light" panose="020F0302020204030204" pitchFamily="34" charset="0"/>
                <a:ea typeface="+mn-ea"/>
                <a:cs typeface="Calibri Light" panose="020F0302020204030204" pitchFamily="34" charset="0"/>
              </a:rPr>
              <a:t>Using existing metric definitions from scikit-learn we can evaluate metrics to get a group summary.</a:t>
            </a:r>
          </a:p>
          <a:p>
            <a:pPr>
              <a:lnSpc>
                <a:spcPct val="100000"/>
              </a:lnSpc>
            </a:pPr>
            <a:r>
              <a:rPr lang="en-US" sz="2000" dirty="0">
                <a:latin typeface="Calibri Light" panose="020F0302020204030204" pitchFamily="34" charset="0"/>
                <a:ea typeface="+mn-ea"/>
                <a:cs typeface="Calibri Light" panose="020F0302020204030204" pitchFamily="34" charset="0"/>
              </a:rPr>
              <a:t>As the overall performance metric we will apply the area under ROC curve (AUC), which is suited to classification problems with a large imbalance between positive and negative examples.</a:t>
            </a:r>
          </a:p>
          <a:p>
            <a:pPr>
              <a:lnSpc>
                <a:spcPct val="100000"/>
              </a:lnSpc>
            </a:pPr>
            <a:endParaRPr lang="en-US" sz="2000" dirty="0">
              <a:latin typeface="Calibri Light" panose="020F0302020204030204" pitchFamily="34" charset="0"/>
              <a:ea typeface="+mn-ea"/>
              <a:cs typeface="Calibri Light" panose="020F0302020204030204" pitchFamily="34" charset="0"/>
            </a:endParaRPr>
          </a:p>
          <a:p>
            <a:pPr>
              <a:lnSpc>
                <a:spcPct val="100000"/>
              </a:lnSpc>
            </a:pPr>
            <a:r>
              <a:rPr lang="en-US" sz="2000" dirty="0">
                <a:latin typeface="Calibri Light" panose="020F0302020204030204" pitchFamily="34" charset="0"/>
                <a:ea typeface="+mn-ea"/>
                <a:cs typeface="Calibri Light" panose="020F0302020204030204" pitchFamily="34" charset="0"/>
              </a:rPr>
              <a:t>As the fairness metric we will use equalized odds and demographic parity which is supported in </a:t>
            </a:r>
            <a:r>
              <a:rPr lang="en-US" sz="2000" dirty="0" err="1">
                <a:latin typeface="Calibri Light" panose="020F0302020204030204" pitchFamily="34" charset="0"/>
                <a:ea typeface="+mn-ea"/>
                <a:cs typeface="Calibri Light" panose="020F0302020204030204" pitchFamily="34" charset="0"/>
              </a:rPr>
              <a:t>Fairlearn</a:t>
            </a:r>
            <a:r>
              <a:rPr lang="en-US" sz="2000" dirty="0">
                <a:latin typeface="Calibri Light" panose="020F0302020204030204" pitchFamily="34" charset="0"/>
                <a:ea typeface="+mn-ea"/>
                <a:cs typeface="Calibri Light" panose="020F0302020204030204" pitchFamily="34" charset="0"/>
              </a:rPr>
              <a:t>.</a:t>
            </a:r>
          </a:p>
          <a:p>
            <a:endParaRPr lang="en-US" dirty="0"/>
          </a:p>
        </p:txBody>
      </p:sp>
    </p:spTree>
    <p:extLst>
      <p:ext uri="{BB962C8B-B14F-4D97-AF65-F5344CB8AC3E}">
        <p14:creationId xmlns:p14="http://schemas.microsoft.com/office/powerpoint/2010/main" val="246110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C78A1E1B-2E76-BCAD-E2F9-0187561F967B}"/>
              </a:ext>
            </a:extLst>
          </p:cNvPr>
          <p:cNvPicPr>
            <a:picLocks noGrp="1" noChangeAspect="1"/>
          </p:cNvPicPr>
          <p:nvPr>
            <p:ph idx="1"/>
          </p:nvPr>
        </p:nvPicPr>
        <p:blipFill>
          <a:blip r:embed="rId3"/>
          <a:stretch>
            <a:fillRect/>
          </a:stretch>
        </p:blipFill>
        <p:spPr>
          <a:xfrm>
            <a:off x="166255" y="0"/>
            <a:ext cx="4406900" cy="3784254"/>
          </a:xfrm>
        </p:spPr>
      </p:pic>
      <p:sp>
        <p:nvSpPr>
          <p:cNvPr id="6" name="TextBox 5">
            <a:extLst>
              <a:ext uri="{FF2B5EF4-FFF2-40B4-BE49-F238E27FC236}">
                <a16:creationId xmlns:a16="http://schemas.microsoft.com/office/drawing/2014/main" id="{7822B658-0CB7-9A63-ED0D-EF887CBF0C88}"/>
              </a:ext>
            </a:extLst>
          </p:cNvPr>
          <p:cNvSpPr txBox="1"/>
          <p:nvPr/>
        </p:nvSpPr>
        <p:spPr>
          <a:xfrm>
            <a:off x="166255" y="3983759"/>
            <a:ext cx="5015346" cy="2369880"/>
          </a:xfrm>
          <a:prstGeom prst="rect">
            <a:avLst/>
          </a:prstGeom>
          <a:noFill/>
        </p:spPr>
        <p:txBody>
          <a:bodyPr wrap="square" rtlCol="0">
            <a:spAutoFit/>
          </a:bodyPr>
          <a:lstStyle/>
          <a:p>
            <a:pPr algn="l"/>
            <a:r>
              <a:rPr lang="en-US" sz="1600" dirty="0">
                <a:solidFill>
                  <a:schemeClr val="accent1"/>
                </a:solidFill>
                <a:latin typeface="Calibri Light" panose="020F0302020204030204" pitchFamily="34" charset="0"/>
                <a:cs typeface="Calibri Light" panose="020F0302020204030204" pitchFamily="34" charset="0"/>
              </a:rPr>
              <a:t>The table above shows the overall AUC of 0.89 and the overall balanced error rate of 0.23. </a:t>
            </a:r>
          </a:p>
          <a:p>
            <a:pPr algn="l"/>
            <a:endParaRPr lang="en-US" sz="1600" dirty="0">
              <a:solidFill>
                <a:schemeClr val="accent1"/>
              </a:solidFill>
              <a:latin typeface="Calibri Light" panose="020F0302020204030204" pitchFamily="34" charset="0"/>
              <a:cs typeface="Calibri Light" panose="020F0302020204030204" pitchFamily="34" charset="0"/>
            </a:endParaRPr>
          </a:p>
          <a:p>
            <a:pPr algn="l"/>
            <a:r>
              <a:rPr lang="en-US" sz="1600" dirty="0">
                <a:solidFill>
                  <a:schemeClr val="accent1"/>
                </a:solidFill>
                <a:latin typeface="Calibri Light" panose="020F0302020204030204" pitchFamily="34" charset="0"/>
                <a:cs typeface="Calibri Light" panose="020F0302020204030204" pitchFamily="34" charset="0"/>
              </a:rPr>
              <a:t>Both of these are satisfactory in our application context.</a:t>
            </a:r>
          </a:p>
          <a:p>
            <a:pPr algn="l"/>
            <a:endParaRPr lang="en-US" sz="1600" dirty="0">
              <a:solidFill>
                <a:schemeClr val="accent1"/>
              </a:solidFill>
              <a:latin typeface="Calibri Light" panose="020F0302020204030204" pitchFamily="34" charset="0"/>
              <a:cs typeface="Calibri Light" panose="020F0302020204030204" pitchFamily="34" charset="0"/>
            </a:endParaRPr>
          </a:p>
          <a:p>
            <a:pPr algn="l"/>
            <a:r>
              <a:rPr lang="en-US" sz="1600" dirty="0">
                <a:solidFill>
                  <a:schemeClr val="accent1"/>
                </a:solidFill>
                <a:latin typeface="Calibri Light" panose="020F0302020204030204" pitchFamily="34" charset="0"/>
                <a:cs typeface="Calibri Light" panose="020F0302020204030204" pitchFamily="34" charset="0"/>
              </a:rPr>
              <a:t>However, there is a considerable disparity in accuracy rates (as indicated by the balanced error rate difference) and even larger when we consider the equalized-odds difference</a:t>
            </a:r>
            <a:r>
              <a:rPr lang="en-US" sz="2000" dirty="0">
                <a:solidFill>
                  <a:schemeClr val="accent1"/>
                </a:solidFill>
                <a:latin typeface="Calibri Light" panose="020F0302020204030204" pitchFamily="34" charset="0"/>
                <a:cs typeface="Calibri Light" panose="020F0302020204030204" pitchFamily="34" charset="0"/>
              </a:rPr>
              <a:t>.</a:t>
            </a:r>
          </a:p>
        </p:txBody>
      </p:sp>
      <p:sp>
        <p:nvSpPr>
          <p:cNvPr id="7" name="TextBox 6">
            <a:extLst>
              <a:ext uri="{FF2B5EF4-FFF2-40B4-BE49-F238E27FC236}">
                <a16:creationId xmlns:a16="http://schemas.microsoft.com/office/drawing/2014/main" id="{DBFF0453-D62A-AD70-1309-0C23353AC617}"/>
              </a:ext>
            </a:extLst>
          </p:cNvPr>
          <p:cNvSpPr txBox="1"/>
          <p:nvPr/>
        </p:nvSpPr>
        <p:spPr>
          <a:xfrm>
            <a:off x="6295504" y="332955"/>
            <a:ext cx="4910051" cy="584775"/>
          </a:xfrm>
          <a:prstGeom prst="rect">
            <a:avLst/>
          </a:prstGeom>
          <a:noFill/>
        </p:spPr>
        <p:txBody>
          <a:bodyPr wrap="square" rtlCol="0">
            <a:spAutoFit/>
          </a:bodyPr>
          <a:lstStyle/>
          <a:p>
            <a:r>
              <a:rPr lang="en-US" sz="1600" dirty="0">
                <a:solidFill>
                  <a:schemeClr val="accent1"/>
                </a:solidFill>
                <a:latin typeface="Calibri Light" panose="020F0302020204030204" pitchFamily="34" charset="0"/>
                <a:cs typeface="Calibri Light" panose="020F0302020204030204" pitchFamily="34" charset="0"/>
              </a:rPr>
              <a:t>In addition, we can also analyze AUC and selection rate per each department as shown below.</a:t>
            </a:r>
          </a:p>
        </p:txBody>
      </p:sp>
      <p:pic>
        <p:nvPicPr>
          <p:cNvPr id="11" name="Picture 10" descr="Chart, bar chart&#10;&#10;Description automatically generated">
            <a:extLst>
              <a:ext uri="{FF2B5EF4-FFF2-40B4-BE49-F238E27FC236}">
                <a16:creationId xmlns:a16="http://schemas.microsoft.com/office/drawing/2014/main" id="{9F1D1C4D-B779-6453-46BF-3A895FDC9F94}"/>
              </a:ext>
            </a:extLst>
          </p:cNvPr>
          <p:cNvPicPr>
            <a:picLocks noChangeAspect="1"/>
          </p:cNvPicPr>
          <p:nvPr/>
        </p:nvPicPr>
        <p:blipFill>
          <a:blip r:embed="rId4"/>
          <a:stretch>
            <a:fillRect/>
          </a:stretch>
        </p:blipFill>
        <p:spPr>
          <a:xfrm>
            <a:off x="5070764" y="917730"/>
            <a:ext cx="6954982" cy="2817371"/>
          </a:xfrm>
          <a:prstGeom prst="rect">
            <a:avLst/>
          </a:prstGeom>
        </p:spPr>
      </p:pic>
      <p:pic>
        <p:nvPicPr>
          <p:cNvPr id="13" name="Picture 12" descr="Chart, bar chart&#10;&#10;Description automatically generated">
            <a:extLst>
              <a:ext uri="{FF2B5EF4-FFF2-40B4-BE49-F238E27FC236}">
                <a16:creationId xmlns:a16="http://schemas.microsoft.com/office/drawing/2014/main" id="{B7E256D9-CC67-DCBA-05ED-DDF05349F067}"/>
              </a:ext>
            </a:extLst>
          </p:cNvPr>
          <p:cNvPicPr>
            <a:picLocks noChangeAspect="1"/>
          </p:cNvPicPr>
          <p:nvPr/>
        </p:nvPicPr>
        <p:blipFill>
          <a:blip r:embed="rId5"/>
          <a:stretch>
            <a:fillRect/>
          </a:stretch>
        </p:blipFill>
        <p:spPr>
          <a:xfrm>
            <a:off x="5070763" y="3591478"/>
            <a:ext cx="6954982" cy="2762161"/>
          </a:xfrm>
          <a:prstGeom prst="rect">
            <a:avLst/>
          </a:prstGeom>
        </p:spPr>
      </p:pic>
    </p:spTree>
    <p:extLst>
      <p:ext uri="{BB962C8B-B14F-4D97-AF65-F5344CB8AC3E}">
        <p14:creationId xmlns:p14="http://schemas.microsoft.com/office/powerpoint/2010/main" val="410836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6E3F-8AB6-D343-19C9-8B736224DEB1}"/>
              </a:ext>
            </a:extLst>
          </p:cNvPr>
          <p:cNvSpPr>
            <a:spLocks noGrp="1"/>
          </p:cNvSpPr>
          <p:nvPr>
            <p:ph type="title"/>
          </p:nvPr>
        </p:nvSpPr>
        <p:spPr>
          <a:xfrm>
            <a:off x="149485" y="38190"/>
            <a:ext cx="10515600" cy="549275"/>
          </a:xfrm>
        </p:spPr>
        <p:txBody>
          <a:bodyPr>
            <a:normAutofit/>
          </a:bodyPr>
          <a:lstStyle/>
          <a:p>
            <a:r>
              <a:rPr lang="en-US" sz="2200" dirty="0"/>
              <a:t>Fair Model</a:t>
            </a:r>
          </a:p>
        </p:txBody>
      </p:sp>
      <p:sp>
        <p:nvSpPr>
          <p:cNvPr id="3" name="Content Placeholder 2">
            <a:extLst>
              <a:ext uri="{FF2B5EF4-FFF2-40B4-BE49-F238E27FC236}">
                <a16:creationId xmlns:a16="http://schemas.microsoft.com/office/drawing/2014/main" id="{C6040FA6-888B-6ECF-EA59-6306170CB6BB}"/>
              </a:ext>
            </a:extLst>
          </p:cNvPr>
          <p:cNvSpPr>
            <a:spLocks noGrp="1"/>
          </p:cNvSpPr>
          <p:nvPr>
            <p:ph idx="1"/>
          </p:nvPr>
        </p:nvSpPr>
        <p:spPr>
          <a:xfrm>
            <a:off x="468283" y="595840"/>
            <a:ext cx="11255433" cy="5495926"/>
          </a:xfrm>
        </p:spPr>
        <p:txBody>
          <a:bodyPr/>
          <a:lstStyle/>
          <a:p>
            <a:r>
              <a:rPr lang="en-US" sz="2000" dirty="0">
                <a:latin typeface="Calibri Light" panose="020F0302020204030204" pitchFamily="34" charset="0"/>
                <a:ea typeface="+mn-ea"/>
                <a:cs typeface="Calibri Light" panose="020F0302020204030204" pitchFamily="34" charset="0"/>
              </a:rPr>
              <a:t>Achieving non-discrimination with </a:t>
            </a:r>
            <a:r>
              <a:rPr lang="en-US" sz="2000" dirty="0" err="1">
                <a:latin typeface="Calibri Light" panose="020F0302020204030204" pitchFamily="34" charset="0"/>
                <a:ea typeface="+mn-ea"/>
                <a:cs typeface="Calibri Light" panose="020F0302020204030204" pitchFamily="34" charset="0"/>
              </a:rPr>
              <a:t>Fairlearn</a:t>
            </a:r>
            <a:endParaRPr lang="en-US" sz="2000" dirty="0">
              <a:latin typeface="Calibri Light" panose="020F0302020204030204" pitchFamily="34" charset="0"/>
              <a:ea typeface="+mn-ea"/>
              <a:cs typeface="Calibri Light" panose="020F0302020204030204" pitchFamily="34" charset="0"/>
            </a:endParaRPr>
          </a:p>
          <a:p>
            <a:pPr algn="l"/>
            <a:r>
              <a:rPr lang="en-US" sz="2000" dirty="0">
                <a:latin typeface="Calibri Light" panose="020F0302020204030204" pitchFamily="34" charset="0"/>
                <a:ea typeface="+mn-ea"/>
                <a:cs typeface="Calibri Light" panose="020F0302020204030204" pitchFamily="34" charset="0"/>
              </a:rPr>
              <a:t>The </a:t>
            </a:r>
            <a:r>
              <a:rPr lang="en-US" sz="2000" dirty="0" err="1">
                <a:latin typeface="Calibri Light" panose="020F0302020204030204" pitchFamily="34" charset="0"/>
                <a:ea typeface="+mn-ea"/>
                <a:cs typeface="Calibri Light" panose="020F0302020204030204" pitchFamily="34" charset="0"/>
              </a:rPr>
              <a:t>fairlearn</a:t>
            </a:r>
            <a:r>
              <a:rPr lang="en-US" sz="2000" dirty="0">
                <a:latin typeface="Calibri Light" panose="020F0302020204030204" pitchFamily="34" charset="0"/>
                <a:ea typeface="+mn-ea"/>
                <a:cs typeface="Calibri Light" panose="020F0302020204030204" pitchFamily="34" charset="0"/>
              </a:rPr>
              <a:t> package supports different techniques for mitigating model bias (see 2.2). Examples of these techniques can be found </a:t>
            </a:r>
            <a:r>
              <a:rPr lang="en-US" sz="2000" dirty="0">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in this notebook</a:t>
            </a:r>
            <a:r>
              <a:rPr lang="en-US" sz="2000" dirty="0">
                <a:latin typeface="Calibri Light" panose="020F0302020204030204" pitchFamily="34" charset="0"/>
                <a:ea typeface="+mn-ea"/>
                <a:cs typeface="Calibri Light" panose="020F0302020204030204" pitchFamily="34" charset="0"/>
              </a:rPr>
              <a:t>.</a:t>
            </a:r>
          </a:p>
          <a:p>
            <a:pPr algn="l"/>
            <a:r>
              <a:rPr lang="en-US" sz="2000" dirty="0">
                <a:latin typeface="Calibri Light" panose="020F0302020204030204" pitchFamily="34" charset="0"/>
                <a:ea typeface="+mn-ea"/>
                <a:cs typeface="Calibri Light" panose="020F0302020204030204" pitchFamily="34" charset="0"/>
              </a:rPr>
              <a:t>In our case, we will create a new model while specifying the fairness constraint called Demographic Parity, because there are disparities between groups of department. The Exponentiated Gradient mitigation technique developed by Microsoft fits the provided classifier using Demographic Parity as the objective, leading to a vastly reduced difference in selection rate.</a:t>
            </a:r>
          </a:p>
          <a:p>
            <a:endParaRPr lang="en-US" dirty="0"/>
          </a:p>
        </p:txBody>
      </p:sp>
      <p:pic>
        <p:nvPicPr>
          <p:cNvPr id="4" name="Content Placeholder 4" descr="Table&#10;&#10;Description automatically generated">
            <a:extLst>
              <a:ext uri="{FF2B5EF4-FFF2-40B4-BE49-F238E27FC236}">
                <a16:creationId xmlns:a16="http://schemas.microsoft.com/office/drawing/2014/main" id="{B45A48EC-BFA1-A8B8-75AE-53D77D14063B}"/>
              </a:ext>
            </a:extLst>
          </p:cNvPr>
          <p:cNvPicPr>
            <a:picLocks noChangeAspect="1"/>
          </p:cNvPicPr>
          <p:nvPr/>
        </p:nvPicPr>
        <p:blipFill>
          <a:blip r:embed="rId4"/>
          <a:stretch>
            <a:fillRect/>
          </a:stretch>
        </p:blipFill>
        <p:spPr>
          <a:xfrm>
            <a:off x="1493041" y="3045644"/>
            <a:ext cx="3987817" cy="3131319"/>
          </a:xfrm>
          <a:prstGeom prst="rect">
            <a:avLst/>
          </a:prstGeom>
        </p:spPr>
      </p:pic>
      <p:sp>
        <p:nvSpPr>
          <p:cNvPr id="5" name="TextBox 4">
            <a:extLst>
              <a:ext uri="{FF2B5EF4-FFF2-40B4-BE49-F238E27FC236}">
                <a16:creationId xmlns:a16="http://schemas.microsoft.com/office/drawing/2014/main" id="{BD40137E-FE60-55F4-3365-11321BE77862}"/>
              </a:ext>
            </a:extLst>
          </p:cNvPr>
          <p:cNvSpPr txBox="1"/>
          <p:nvPr/>
        </p:nvSpPr>
        <p:spPr>
          <a:xfrm>
            <a:off x="6711144" y="3641807"/>
            <a:ext cx="4655128" cy="1938992"/>
          </a:xfrm>
          <a:prstGeom prst="rect">
            <a:avLst/>
          </a:prstGeom>
          <a:noFill/>
        </p:spPr>
        <p:txBody>
          <a:bodyPr wrap="square" rtlCol="0">
            <a:spAutoFit/>
          </a:bodyPr>
          <a:lstStyle/>
          <a:p>
            <a:r>
              <a:rPr lang="en-US" sz="2000" dirty="0">
                <a:solidFill>
                  <a:schemeClr val="accent1"/>
                </a:solidFill>
                <a:latin typeface="Calibri Light" panose="020F0302020204030204" pitchFamily="34" charset="0"/>
                <a:cs typeface="Calibri Light" panose="020F0302020204030204" pitchFamily="34" charset="0"/>
              </a:rPr>
              <a:t>Note that unlike the unmitigated model, Exponentiated Gradient produces 0/1 predictions, so its balanced error rate difference is equal to the AUC difference, and its overall balanced error rate is equal to 1 - overall AUC.</a:t>
            </a:r>
          </a:p>
        </p:txBody>
      </p:sp>
    </p:spTree>
    <p:extLst>
      <p:ext uri="{BB962C8B-B14F-4D97-AF65-F5344CB8AC3E}">
        <p14:creationId xmlns:p14="http://schemas.microsoft.com/office/powerpoint/2010/main" val="312561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0ED8C189-15F8-F217-A25A-F109C21E5D48}"/>
              </a:ext>
            </a:extLst>
          </p:cNvPr>
          <p:cNvPicPr>
            <a:picLocks noChangeAspect="1"/>
          </p:cNvPicPr>
          <p:nvPr/>
        </p:nvPicPr>
        <p:blipFill>
          <a:blip r:embed="rId3"/>
          <a:stretch>
            <a:fillRect/>
          </a:stretch>
        </p:blipFill>
        <p:spPr>
          <a:xfrm>
            <a:off x="105103" y="825418"/>
            <a:ext cx="5746382" cy="2658941"/>
          </a:xfrm>
          <a:prstGeom prst="rect">
            <a:avLst/>
          </a:prstGeom>
        </p:spPr>
      </p:pic>
      <p:pic>
        <p:nvPicPr>
          <p:cNvPr id="10" name="Picture 9" descr="Graphical user interface, text, application&#10;&#10;Description automatically generated with medium confidence">
            <a:extLst>
              <a:ext uri="{FF2B5EF4-FFF2-40B4-BE49-F238E27FC236}">
                <a16:creationId xmlns:a16="http://schemas.microsoft.com/office/drawing/2014/main" id="{DBBE36FD-8F0F-40F5-476E-724021DFAE4B}"/>
              </a:ext>
            </a:extLst>
          </p:cNvPr>
          <p:cNvPicPr>
            <a:picLocks noChangeAspect="1"/>
          </p:cNvPicPr>
          <p:nvPr/>
        </p:nvPicPr>
        <p:blipFill>
          <a:blip r:embed="rId4"/>
          <a:stretch>
            <a:fillRect/>
          </a:stretch>
        </p:blipFill>
        <p:spPr>
          <a:xfrm>
            <a:off x="0" y="3484359"/>
            <a:ext cx="5746382" cy="2870332"/>
          </a:xfrm>
          <a:prstGeom prst="rect">
            <a:avLst/>
          </a:prstGeom>
        </p:spPr>
      </p:pic>
      <p:pic>
        <p:nvPicPr>
          <p:cNvPr id="4" name="Picture 3" descr="Chart, bar chart&#10;&#10;Description automatically generated">
            <a:extLst>
              <a:ext uri="{FF2B5EF4-FFF2-40B4-BE49-F238E27FC236}">
                <a16:creationId xmlns:a16="http://schemas.microsoft.com/office/drawing/2014/main" id="{7F6861BA-8089-ED4F-BC5D-945DE413AF80}"/>
              </a:ext>
            </a:extLst>
          </p:cNvPr>
          <p:cNvPicPr>
            <a:picLocks noChangeAspect="1"/>
          </p:cNvPicPr>
          <p:nvPr/>
        </p:nvPicPr>
        <p:blipFill>
          <a:blip r:embed="rId5"/>
          <a:stretch>
            <a:fillRect/>
          </a:stretch>
        </p:blipFill>
        <p:spPr>
          <a:xfrm>
            <a:off x="6065335" y="825418"/>
            <a:ext cx="6126664" cy="2817371"/>
          </a:xfrm>
          <a:prstGeom prst="rect">
            <a:avLst/>
          </a:prstGeom>
        </p:spPr>
      </p:pic>
      <p:pic>
        <p:nvPicPr>
          <p:cNvPr id="7" name="Picture 6" descr="Chart, bar chart&#10;&#10;Description automatically generated">
            <a:extLst>
              <a:ext uri="{FF2B5EF4-FFF2-40B4-BE49-F238E27FC236}">
                <a16:creationId xmlns:a16="http://schemas.microsoft.com/office/drawing/2014/main" id="{421F41EB-4650-CFC0-9E69-09A7DE1BD0A1}"/>
              </a:ext>
            </a:extLst>
          </p:cNvPr>
          <p:cNvPicPr>
            <a:picLocks noChangeAspect="1"/>
          </p:cNvPicPr>
          <p:nvPr/>
        </p:nvPicPr>
        <p:blipFill>
          <a:blip r:embed="rId6"/>
          <a:stretch>
            <a:fillRect/>
          </a:stretch>
        </p:blipFill>
        <p:spPr>
          <a:xfrm>
            <a:off x="6353025" y="3538444"/>
            <a:ext cx="5837552" cy="2761488"/>
          </a:xfrm>
          <a:prstGeom prst="rect">
            <a:avLst/>
          </a:prstGeom>
        </p:spPr>
      </p:pic>
      <p:sp>
        <p:nvSpPr>
          <p:cNvPr id="9" name="TextBox 8">
            <a:extLst>
              <a:ext uri="{FF2B5EF4-FFF2-40B4-BE49-F238E27FC236}">
                <a16:creationId xmlns:a16="http://schemas.microsoft.com/office/drawing/2014/main" id="{6732F010-11AC-E189-1979-93348A955DAB}"/>
              </a:ext>
            </a:extLst>
          </p:cNvPr>
          <p:cNvSpPr txBox="1"/>
          <p:nvPr/>
        </p:nvSpPr>
        <p:spPr>
          <a:xfrm>
            <a:off x="210207" y="179087"/>
            <a:ext cx="5855129" cy="369332"/>
          </a:xfrm>
          <a:prstGeom prst="rect">
            <a:avLst/>
          </a:prstGeom>
          <a:noFill/>
        </p:spPr>
        <p:txBody>
          <a:bodyPr wrap="square" rtlCol="0">
            <a:spAutoFit/>
          </a:bodyPr>
          <a:lstStyle/>
          <a:p>
            <a:r>
              <a:rPr lang="en-US" dirty="0">
                <a:solidFill>
                  <a:schemeClr val="tx2"/>
                </a:solidFill>
              </a:rPr>
              <a:t>Group Summary &amp; Selection rate for Fair Model</a:t>
            </a:r>
          </a:p>
        </p:txBody>
      </p:sp>
      <p:sp>
        <p:nvSpPr>
          <p:cNvPr id="11" name="TextBox 10">
            <a:extLst>
              <a:ext uri="{FF2B5EF4-FFF2-40B4-BE49-F238E27FC236}">
                <a16:creationId xmlns:a16="http://schemas.microsoft.com/office/drawing/2014/main" id="{A8E25219-F6C4-7D86-D9CA-87B4C9C3B815}"/>
              </a:ext>
            </a:extLst>
          </p:cNvPr>
          <p:cNvSpPr txBox="1"/>
          <p:nvPr/>
        </p:nvSpPr>
        <p:spPr>
          <a:xfrm>
            <a:off x="6201103" y="179087"/>
            <a:ext cx="5855129" cy="369332"/>
          </a:xfrm>
          <a:prstGeom prst="rect">
            <a:avLst/>
          </a:prstGeom>
          <a:noFill/>
        </p:spPr>
        <p:txBody>
          <a:bodyPr wrap="square" rtlCol="0">
            <a:spAutoFit/>
          </a:bodyPr>
          <a:lstStyle/>
          <a:p>
            <a:r>
              <a:rPr lang="en-US" dirty="0">
                <a:solidFill>
                  <a:schemeClr val="tx2"/>
                </a:solidFill>
              </a:rPr>
              <a:t>Group Summary, Selection rate for Unfair Model</a:t>
            </a:r>
          </a:p>
        </p:txBody>
      </p:sp>
    </p:spTree>
    <p:extLst>
      <p:ext uri="{BB962C8B-B14F-4D97-AF65-F5344CB8AC3E}">
        <p14:creationId xmlns:p14="http://schemas.microsoft.com/office/powerpoint/2010/main" val="12167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A5D4-A64F-308F-C0B3-69AE21E43A51}"/>
              </a:ext>
            </a:extLst>
          </p:cNvPr>
          <p:cNvSpPr>
            <a:spLocks noGrp="1"/>
          </p:cNvSpPr>
          <p:nvPr>
            <p:ph type="title"/>
          </p:nvPr>
        </p:nvSpPr>
        <p:spPr>
          <a:xfrm>
            <a:off x="391887" y="210040"/>
            <a:ext cx="10515600" cy="681037"/>
          </a:xfrm>
        </p:spPr>
        <p:txBody>
          <a:bodyPr>
            <a:normAutofit/>
          </a:bodyPr>
          <a:lstStyle/>
          <a:p>
            <a:r>
              <a:rPr lang="en-US" sz="2400" dirty="0"/>
              <a:t>Discussion</a:t>
            </a:r>
          </a:p>
        </p:txBody>
      </p:sp>
      <p:sp>
        <p:nvSpPr>
          <p:cNvPr id="3" name="Content Placeholder 2">
            <a:extLst>
              <a:ext uri="{FF2B5EF4-FFF2-40B4-BE49-F238E27FC236}">
                <a16:creationId xmlns:a16="http://schemas.microsoft.com/office/drawing/2014/main" id="{A8DA14E3-738C-14E5-AB94-076F83312C0C}"/>
              </a:ext>
            </a:extLst>
          </p:cNvPr>
          <p:cNvSpPr>
            <a:spLocks noGrp="1"/>
          </p:cNvSpPr>
          <p:nvPr>
            <p:ph idx="1"/>
          </p:nvPr>
        </p:nvSpPr>
        <p:spPr>
          <a:xfrm>
            <a:off x="661696" y="891077"/>
            <a:ext cx="10868608" cy="5075846"/>
          </a:xfrm>
        </p:spPr>
        <p:txBody>
          <a:bodyPr>
            <a:normAutofit/>
          </a:bodyPr>
          <a:lstStyle/>
          <a:p>
            <a:endParaRPr lang="en-US" sz="1800" dirty="0">
              <a:effectLst/>
              <a:latin typeface="LinBiolinumTB"/>
            </a:endParaRPr>
          </a:p>
          <a:p>
            <a:r>
              <a:rPr lang="en-US" sz="2000" dirty="0">
                <a:latin typeface="Calibri Light" panose="020F0302020204030204" pitchFamily="34" charset="0"/>
                <a:ea typeface="+mn-ea"/>
                <a:cs typeface="Calibri Light" panose="020F0302020204030204" pitchFamily="34" charset="0"/>
              </a:rPr>
              <a:t>Fairness-aware Data Collection  - It is important that we look at dataset as well for checking biases and producing fair results and not just the algorithm. </a:t>
            </a:r>
          </a:p>
          <a:p>
            <a:endParaRPr lang="en-US" sz="2000" dirty="0">
              <a:latin typeface="Calibri Light" panose="020F0302020204030204" pitchFamily="34" charset="0"/>
              <a:ea typeface="+mn-ea"/>
              <a:cs typeface="Calibri Light" panose="020F0302020204030204" pitchFamily="34" charset="0"/>
            </a:endParaRPr>
          </a:p>
          <a:p>
            <a:r>
              <a:rPr lang="en-US" sz="2000" dirty="0">
                <a:latin typeface="Calibri Light" panose="020F0302020204030204" pitchFamily="34" charset="0"/>
                <a:ea typeface="+mn-ea"/>
                <a:cs typeface="Calibri Light" panose="020F0302020204030204" pitchFamily="34" charset="0"/>
              </a:rPr>
              <a:t>Challenges Due to Blind Spots - It is important to analyze and consider all sub-population and members along with domain expert so mathematical constraints reflect just and unjust choices for the participants.</a:t>
            </a:r>
          </a:p>
          <a:p>
            <a:endParaRPr lang="en-US" sz="2000" dirty="0">
              <a:latin typeface="Calibri Light" panose="020F0302020204030204" pitchFamily="34" charset="0"/>
              <a:ea typeface="+mn-ea"/>
              <a:cs typeface="Calibri Light" panose="020F0302020204030204" pitchFamily="34" charset="0"/>
            </a:endParaRPr>
          </a:p>
          <a:p>
            <a:r>
              <a:rPr lang="en-US" sz="2000" dirty="0">
                <a:latin typeface="Calibri Light" panose="020F0302020204030204" pitchFamily="34" charset="0"/>
                <a:ea typeface="+mn-ea"/>
                <a:cs typeface="Calibri Light" panose="020F0302020204030204" pitchFamily="34" charset="0"/>
              </a:rPr>
              <a:t>Fairness needs evaluation over time and based on future decisions should be accounted.</a:t>
            </a:r>
          </a:p>
          <a:p>
            <a:endParaRPr lang="en-US" sz="2000" dirty="0">
              <a:latin typeface="Calibri Light" panose="020F0302020204030204" pitchFamily="34" charset="0"/>
              <a:ea typeface="+mn-ea"/>
              <a:cs typeface="Calibri Light" panose="020F0302020204030204" pitchFamily="34" charset="0"/>
            </a:endParaRPr>
          </a:p>
          <a:p>
            <a:r>
              <a:rPr lang="en-US" sz="2000" dirty="0">
                <a:latin typeface="Calibri Light" panose="020F0302020204030204" pitchFamily="34" charset="0"/>
                <a:ea typeface="+mn-ea"/>
                <a:cs typeface="Calibri Light" panose="020F0302020204030204" pitchFamily="34" charset="0"/>
              </a:rPr>
              <a:t>Algorithmic transparency and accountability.</a:t>
            </a:r>
          </a:p>
          <a:p>
            <a:endParaRPr lang="en-US" sz="2000" dirty="0">
              <a:latin typeface="Calibri Light" panose="020F0302020204030204" pitchFamily="34" charset="0"/>
              <a:ea typeface="+mn-ea"/>
              <a:cs typeface="Calibri Light" panose="020F0302020204030204" pitchFamily="34" charset="0"/>
            </a:endParaRPr>
          </a:p>
          <a:p>
            <a:r>
              <a:rPr lang="en-US" sz="2000" dirty="0">
                <a:latin typeface="Calibri Light" panose="020F0302020204030204" pitchFamily="34" charset="0"/>
                <a:ea typeface="+mn-ea"/>
                <a:cs typeface="Calibri Light" panose="020F0302020204030204" pitchFamily="34" charset="0"/>
              </a:rPr>
              <a:t>Moving beyond binary classification.</a:t>
            </a:r>
          </a:p>
          <a:p>
            <a:endParaRPr lang="en-US" sz="1800" dirty="0">
              <a:effectLst/>
              <a:latin typeface="LinBiolinumTB"/>
            </a:endParaRPr>
          </a:p>
          <a:p>
            <a:endParaRPr lang="en-US" dirty="0"/>
          </a:p>
          <a:p>
            <a:endParaRPr lang="en-US" dirty="0"/>
          </a:p>
        </p:txBody>
      </p:sp>
    </p:spTree>
    <p:extLst>
      <p:ext uri="{BB962C8B-B14F-4D97-AF65-F5344CB8AC3E}">
        <p14:creationId xmlns:p14="http://schemas.microsoft.com/office/powerpoint/2010/main" val="163120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B4E-41E4-D7D2-EA9E-CE5D207ABD15}"/>
              </a:ext>
            </a:extLst>
          </p:cNvPr>
          <p:cNvSpPr>
            <a:spLocks noGrp="1"/>
          </p:cNvSpPr>
          <p:nvPr>
            <p:ph type="title"/>
          </p:nvPr>
        </p:nvSpPr>
        <p:spPr>
          <a:xfrm>
            <a:off x="222380" y="253158"/>
            <a:ext cx="10515600" cy="586597"/>
          </a:xfrm>
        </p:spPr>
        <p:txBody>
          <a:bodyPr>
            <a:normAutofit/>
          </a:bodyPr>
          <a:lstStyle/>
          <a:p>
            <a:r>
              <a:rPr lang="en-US" sz="2400" dirty="0"/>
              <a:t>Conclusion</a:t>
            </a:r>
          </a:p>
        </p:txBody>
      </p:sp>
      <p:sp>
        <p:nvSpPr>
          <p:cNvPr id="3" name="Content Placeholder 2">
            <a:extLst>
              <a:ext uri="{FF2B5EF4-FFF2-40B4-BE49-F238E27FC236}">
                <a16:creationId xmlns:a16="http://schemas.microsoft.com/office/drawing/2014/main" id="{FA0D50DB-EC05-AB7C-6B6F-09AF39B5B104}"/>
              </a:ext>
            </a:extLst>
          </p:cNvPr>
          <p:cNvSpPr>
            <a:spLocks noGrp="1"/>
          </p:cNvSpPr>
          <p:nvPr>
            <p:ph idx="1"/>
          </p:nvPr>
        </p:nvSpPr>
        <p:spPr>
          <a:xfrm>
            <a:off x="838200" y="839755"/>
            <a:ext cx="10515600" cy="5337208"/>
          </a:xfrm>
        </p:spPr>
        <p:txBody>
          <a:bodyPr/>
          <a:lstStyle/>
          <a:p>
            <a:pPr>
              <a:buFont typeface="+mj-lt"/>
              <a:buAutoNum type="arabicPeriod"/>
            </a:pPr>
            <a:endParaRPr lang="en-US" sz="2000" dirty="0">
              <a:latin typeface="Calibri Light" panose="020F0302020204030204" pitchFamily="34" charset="0"/>
              <a:ea typeface="+mn-ea"/>
              <a:cs typeface="Calibri Light" panose="020F0302020204030204" pitchFamily="34" charset="0"/>
            </a:endParaRPr>
          </a:p>
          <a:p>
            <a:r>
              <a:rPr lang="en-US" sz="2000" dirty="0">
                <a:latin typeface="Calibri Light" panose="020F0302020204030204" pitchFamily="34" charset="0"/>
                <a:ea typeface="+mn-ea"/>
                <a:cs typeface="Calibri Light" panose="020F0302020204030204" pitchFamily="34" charset="0"/>
              </a:rPr>
              <a:t>Identify fairness considerations and approaches up front, and ensure appropriate voices (i.e. experts in the relevant domain and across disciplines) are included and empowered in the conversation. </a:t>
            </a:r>
          </a:p>
          <a:p>
            <a:r>
              <a:rPr lang="en-US" sz="2000" dirty="0">
                <a:latin typeface="Calibri Light" panose="020F0302020204030204" pitchFamily="34" charset="0"/>
                <a:ea typeface="+mn-ea"/>
                <a:cs typeface="Calibri Light" panose="020F0302020204030204" pitchFamily="34" charset="0"/>
              </a:rPr>
              <a:t>Instead of trying to make an ML system completely fair (or “de-biasing” it), the goal can be to detect and mitigate fairness-related harms as much as possible. Questions that should always be asked include: fair to whom? In what context? </a:t>
            </a:r>
          </a:p>
          <a:p>
            <a:r>
              <a:rPr lang="en-US" sz="2000" dirty="0">
                <a:latin typeface="Calibri Light" panose="020F0302020204030204" pitchFamily="34" charset="0"/>
                <a:ea typeface="+mn-ea"/>
                <a:cs typeface="Calibri Light" panose="020F0302020204030204" pitchFamily="34" charset="0"/>
              </a:rPr>
              <a:t>There aren’t always clear-cut answers, so document processes and considerations (including priorities and trade offs). </a:t>
            </a:r>
          </a:p>
          <a:p>
            <a:r>
              <a:rPr lang="en-US" sz="2000" dirty="0">
                <a:latin typeface="Calibri Light" panose="020F0302020204030204" pitchFamily="34" charset="0"/>
                <a:ea typeface="+mn-ea"/>
                <a:cs typeface="Calibri Light" panose="020F0302020204030204" pitchFamily="34" charset="0"/>
              </a:rPr>
              <a:t>Use quantitative and qualitative approaches and tools to help facilitate these processes. Tools do not guarantee fairness! They are a good practice within the larger holistic approach to mitigating bias. </a:t>
            </a:r>
          </a:p>
          <a:p>
            <a:r>
              <a:rPr lang="en-US" sz="2000" dirty="0">
                <a:latin typeface="Calibri Light" panose="020F0302020204030204" pitchFamily="34" charset="0"/>
                <a:ea typeface="+mn-ea"/>
                <a:cs typeface="Calibri Light" panose="020F0302020204030204" pitchFamily="34" charset="0"/>
              </a:rPr>
              <a:t>Fairness doesn’t stop once an AI system is developed. Ensure users and stakeholders can see, understand and appeal choices made by AI systems.</a:t>
            </a:r>
          </a:p>
          <a:p>
            <a:r>
              <a:rPr lang="en-US" sz="2000" dirty="0">
                <a:latin typeface="Calibri Light" panose="020F0302020204030204" pitchFamily="34" charset="0"/>
                <a:ea typeface="+mn-ea"/>
                <a:cs typeface="Calibri Light" panose="020F0302020204030204" pitchFamily="34" charset="0"/>
              </a:rPr>
              <a:t>Fairness is task and context specific.</a:t>
            </a:r>
          </a:p>
          <a:p>
            <a:endParaRPr lang="en-US" dirty="0"/>
          </a:p>
        </p:txBody>
      </p:sp>
    </p:spTree>
    <p:extLst>
      <p:ext uri="{BB962C8B-B14F-4D97-AF65-F5344CB8AC3E}">
        <p14:creationId xmlns:p14="http://schemas.microsoft.com/office/powerpoint/2010/main" val="32127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326D-832D-2612-3DFD-DF6A5900B5EB}"/>
              </a:ext>
            </a:extLst>
          </p:cNvPr>
          <p:cNvSpPr>
            <a:spLocks noGrp="1"/>
          </p:cNvSpPr>
          <p:nvPr>
            <p:ph type="title"/>
          </p:nvPr>
        </p:nvSpPr>
        <p:spPr>
          <a:xfrm>
            <a:off x="390329" y="234497"/>
            <a:ext cx="10515600" cy="623920"/>
          </a:xfrm>
        </p:spPr>
        <p:txBody>
          <a:bodyPr>
            <a:normAutofit/>
          </a:bodyPr>
          <a:lstStyle/>
          <a:p>
            <a:r>
              <a:rPr lang="en-US" sz="2000" dirty="0"/>
              <a:t>References: </a:t>
            </a:r>
          </a:p>
        </p:txBody>
      </p:sp>
      <p:sp>
        <p:nvSpPr>
          <p:cNvPr id="3" name="Content Placeholder 2">
            <a:extLst>
              <a:ext uri="{FF2B5EF4-FFF2-40B4-BE49-F238E27FC236}">
                <a16:creationId xmlns:a16="http://schemas.microsoft.com/office/drawing/2014/main" id="{5669D1C3-B7CB-9607-3EC4-D8DD9705232A}"/>
              </a:ext>
            </a:extLst>
          </p:cNvPr>
          <p:cNvSpPr>
            <a:spLocks noGrp="1"/>
          </p:cNvSpPr>
          <p:nvPr>
            <p:ph idx="1"/>
          </p:nvPr>
        </p:nvSpPr>
        <p:spPr>
          <a:xfrm>
            <a:off x="838200" y="858418"/>
            <a:ext cx="10515600" cy="5393191"/>
          </a:xfrm>
        </p:spPr>
        <p:txBody>
          <a:bodyPr>
            <a:normAutofit/>
          </a:bodyPr>
          <a:lstStyle/>
          <a:p>
            <a:pPr marL="530225" marR="109855">
              <a:lnSpc>
                <a:spcPts val="2100"/>
              </a:lnSpc>
              <a:spcBef>
                <a:spcPts val="100"/>
              </a:spcBef>
              <a:spcAft>
                <a:spcPts val="0"/>
              </a:spcAft>
            </a:pPr>
            <a:endParaRPr lang="en-US" sz="12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530225" marR="109855">
              <a:lnSpc>
                <a:spcPts val="2100"/>
              </a:lnSpc>
              <a:spcBef>
                <a:spcPts val="10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Fairness Through Awareness- </a:t>
            </a:r>
            <a:r>
              <a:rPr lang="en-US" sz="1200"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2"/>
              </a:rPr>
              <a:t>Cynthia Dwork</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3"/>
              </a:rPr>
              <a:t>Moritz Hardt</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4"/>
              </a:rPr>
              <a:t>Toniann Pitassi</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5"/>
              </a:rPr>
              <a:t>Omer Reingold</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u="none" strike="noStrike" kern="0" dirty="0">
                <a:effectLst/>
                <a:latin typeface="Times New Roman" panose="02020603050405020304" pitchFamily="18" charset="0"/>
                <a:ea typeface="Calibri" panose="020F0502020204030204" pitchFamily="34" charset="0"/>
                <a:cs typeface="Times New Roman" panose="02020603050405020304" pitchFamily="18" charset="0"/>
                <a:hlinkClick r:id="rId6"/>
              </a:rPr>
              <a:t>Rich Zemel</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[AAL] AALIM. http://</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www.almaden.ibm.com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/cs/projects/</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aalim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[AAN+98] Miklos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Ajtai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James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Aspnes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Moni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Naor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Yuval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Rabani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Leonard J. Schulman,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Orli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Waarts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Fairness in scheduling. Journal of Algorithms, 29(2):306–357, November 1998.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[ABC+05] IttaiAbraham,YairBartal,</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HubertT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H.Chan,Kedar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Dhamdhere,Anupam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Gupta,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JonM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Kleinberg,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Neiman,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Aleksandrs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Slivkins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Metric embeddings with relaxed guarantees. In FOCS, pages 83–100. IEEE, 2005.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[BS06] Nikhil Bansal and Maxim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Sviridenko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santa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claus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problem. In Proc. 38th STOC, pages 31–40. ACM, 2006.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[Cal05] Catarina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Calsamiglia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Decentralizing equality of opportunity and issues concerning the equality of educational opportunity, 2005. Doctoral Dissertation, Yale University.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[CG08] T.-H. Hubert Chan and Anupam Gupta. Approximating TSP on metrics with bounded global growth. In Proc. 19th Symposium on Discrete Algorithms (SODA), pages 690–699. ACM-SIAM, 2008.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[CKNZ04] Chandra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Chekuri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Sanjeev Khanna, Joseph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Naor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Leonid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Zosin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linear programming formulation and approximation algorithms for the metric labeling problem. SIAM J. Discrete Math., 18(3):608–625, 2004.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[DMNS06] Cynthia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Dwork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Frank McSherry,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Kobbi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Nissim, and Adam Smith. Calibrating noise to sensitivity in private data analysis. In Proc. 3rd TCC, pages 265–284. Springer, 2006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lnSpc>
                <a:spcPts val="2100"/>
              </a:lnSpc>
              <a:spcBef>
                <a:spcPts val="10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Fairness through awareness slides – Moritz Hardt.</a:t>
            </a:r>
          </a:p>
          <a:p>
            <a:pPr marL="530225" marR="109855">
              <a:lnSpc>
                <a:spcPts val="2100"/>
              </a:lnSpc>
              <a:spcBef>
                <a:spcPts val="100"/>
              </a:spcBef>
              <a:spcAft>
                <a:spcPts val="0"/>
              </a:spcAft>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Dataset and libraries – Microsoft </a:t>
            </a:r>
            <a:r>
              <a:rPr lang="en-US" sz="1200" kern="0" dirty="0" err="1">
                <a:effectLst/>
                <a:latin typeface="Times New Roman" panose="02020603050405020304" pitchFamily="18" charset="0"/>
                <a:ea typeface="Calibri" panose="020F0502020204030204" pitchFamily="34" charset="0"/>
                <a:cs typeface="Times New Roman" panose="02020603050405020304" pitchFamily="18" charset="0"/>
              </a:rPr>
              <a:t>fairlearn</a:t>
            </a: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Julia Angwin, Jeff Larson, Surya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Mattu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Lauren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Kirch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Machine bias. ProPublica, May, 23:2016, 2016.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Solon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Barocas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Moritz Hardt, and Arvind Narayanan. Fairness and Machine Learning.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fairmlbook.org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2019. http://</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www.fairmlbook.org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30225" marR="109855">
              <a:spcBef>
                <a:spcPts val="10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Flavio P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Calmon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Dennis Wei,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Bhanukiran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Vinzamuri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Karthikeyan Natesan Ramamurthy, and Kush 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Varsh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ney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Optimized pre-processing for discrimination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preven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Proceedings of the 31st International Conference on Neural Information Processing Systems, pages 3995– 4004, 2017</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a:p>
            <a:endParaRPr lang="en-US" dirty="0"/>
          </a:p>
        </p:txBody>
      </p:sp>
    </p:spTree>
    <p:extLst>
      <p:ext uri="{BB962C8B-B14F-4D97-AF65-F5344CB8AC3E}">
        <p14:creationId xmlns:p14="http://schemas.microsoft.com/office/powerpoint/2010/main" val="31749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3850-57F8-3F15-3A31-DEA6DCBF7437}"/>
              </a:ext>
            </a:extLst>
          </p:cNvPr>
          <p:cNvSpPr>
            <a:spLocks noGrp="1"/>
          </p:cNvSpPr>
          <p:nvPr>
            <p:ph type="title"/>
          </p:nvPr>
        </p:nvSpPr>
        <p:spPr>
          <a:xfrm>
            <a:off x="290909" y="134877"/>
            <a:ext cx="10515600" cy="583142"/>
          </a:xfrm>
        </p:spPr>
        <p:txBody>
          <a:bodyPr>
            <a:normAutofit/>
          </a:bodyPr>
          <a:lstStyle/>
          <a:p>
            <a:r>
              <a:rPr lang="en-US" sz="2400" dirty="0"/>
              <a:t>Table of Contents</a:t>
            </a:r>
          </a:p>
        </p:txBody>
      </p:sp>
      <p:sp>
        <p:nvSpPr>
          <p:cNvPr id="3" name="Content Placeholder 2">
            <a:extLst>
              <a:ext uri="{FF2B5EF4-FFF2-40B4-BE49-F238E27FC236}">
                <a16:creationId xmlns:a16="http://schemas.microsoft.com/office/drawing/2014/main" id="{5BEC1C7B-B4E5-753A-7B8B-A92E0CC70CA6}"/>
              </a:ext>
            </a:extLst>
          </p:cNvPr>
          <p:cNvSpPr>
            <a:spLocks noGrp="1"/>
          </p:cNvSpPr>
          <p:nvPr>
            <p:ph idx="1"/>
          </p:nvPr>
        </p:nvSpPr>
        <p:spPr>
          <a:xfrm>
            <a:off x="578555" y="1002441"/>
            <a:ext cx="10515600" cy="5252509"/>
          </a:xfrm>
        </p:spPr>
        <p:txBody>
          <a:bodyPr>
            <a:normAutofit/>
          </a:bodyPr>
          <a:lstStyle/>
          <a:p>
            <a:r>
              <a:rPr lang="en-US" sz="2000" dirty="0">
                <a:latin typeface="Calibri Light" panose="020F0302020204030204" pitchFamily="34" charset="0"/>
                <a:cs typeface="Calibri Light" panose="020F0302020204030204" pitchFamily="34" charset="0"/>
              </a:rPr>
              <a:t>Introduction.</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Fairness &amp; its definition’s.</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Goal of the Project.</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Experimental Setup.</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Results.</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Discussion/ Future scope/ Closing remarks.</a:t>
            </a:r>
          </a:p>
        </p:txBody>
      </p:sp>
    </p:spTree>
    <p:extLst>
      <p:ext uri="{BB962C8B-B14F-4D97-AF65-F5344CB8AC3E}">
        <p14:creationId xmlns:p14="http://schemas.microsoft.com/office/powerpoint/2010/main" val="16135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7F21-7262-8AA0-1FE0-0961C7CB450D}"/>
              </a:ext>
            </a:extLst>
          </p:cNvPr>
          <p:cNvSpPr>
            <a:spLocks noGrp="1"/>
          </p:cNvSpPr>
          <p:nvPr>
            <p:ph type="title"/>
          </p:nvPr>
        </p:nvSpPr>
        <p:spPr>
          <a:xfrm>
            <a:off x="196493" y="93880"/>
            <a:ext cx="10515600" cy="575556"/>
          </a:xfrm>
        </p:spPr>
        <p:txBody>
          <a:bodyPr>
            <a:normAutofit/>
          </a:bodyPr>
          <a:lstStyle/>
          <a:p>
            <a:r>
              <a:rPr lang="en-US" sz="2400" dirty="0"/>
              <a:t>Introduction: </a:t>
            </a:r>
          </a:p>
        </p:txBody>
      </p:sp>
      <p:sp>
        <p:nvSpPr>
          <p:cNvPr id="3" name="Content Placeholder 2">
            <a:extLst>
              <a:ext uri="{FF2B5EF4-FFF2-40B4-BE49-F238E27FC236}">
                <a16:creationId xmlns:a16="http://schemas.microsoft.com/office/drawing/2014/main" id="{0653CB63-50D7-7117-D697-E489D8F47860}"/>
              </a:ext>
            </a:extLst>
          </p:cNvPr>
          <p:cNvSpPr>
            <a:spLocks noGrp="1"/>
          </p:cNvSpPr>
          <p:nvPr>
            <p:ph idx="1"/>
          </p:nvPr>
        </p:nvSpPr>
        <p:spPr>
          <a:xfrm>
            <a:off x="474133" y="669436"/>
            <a:ext cx="10981267" cy="5352874"/>
          </a:xfrm>
        </p:spPr>
        <p:txBody>
          <a:bodyPr>
            <a:normAutofit/>
          </a:bodyPr>
          <a:lstStyle/>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Decisions made by computers after a machine-learning process may be considered unfair if they were based on variables considered sensitive. </a:t>
            </a:r>
            <a:r>
              <a:rPr lang="en-US" sz="2000" dirty="0" err="1">
                <a:latin typeface="Calibri Light" panose="020F0302020204030204" pitchFamily="34" charset="0"/>
                <a:cs typeface="Calibri Light" panose="020F0302020204030204" pitchFamily="34" charset="0"/>
              </a:rPr>
              <a:t>i.e</a:t>
            </a:r>
            <a:r>
              <a:rPr lang="en-US" sz="2000" dirty="0">
                <a:latin typeface="Calibri Light" panose="020F0302020204030204" pitchFamily="34" charset="0"/>
                <a:cs typeface="Calibri Light" panose="020F0302020204030204" pitchFamily="34" charset="0"/>
              </a:rPr>
              <a:t> individual’s eligibility  should not be dependent on its sensitive feature. (Ex. Just because population is of a certain race it should not be cut-off because of its race).</a:t>
            </a:r>
          </a:p>
          <a:p>
            <a:pPr algn="l"/>
            <a:endParaRPr lang="en-US" sz="2000" dirty="0">
              <a:latin typeface="Calibri Light" panose="020F0302020204030204" pitchFamily="34" charset="0"/>
              <a:cs typeface="Calibri Light" panose="020F0302020204030204" pitchFamily="34" charset="0"/>
            </a:endParaRPr>
          </a:p>
          <a:p>
            <a:pPr algn="l"/>
            <a:r>
              <a:rPr lang="en-US" sz="2000" dirty="0">
                <a:latin typeface="Calibri Light" panose="020F0302020204030204" pitchFamily="34" charset="0"/>
                <a:cs typeface="Calibri Light" panose="020F0302020204030204" pitchFamily="34" charset="0"/>
              </a:rPr>
              <a:t>Algorithmic decisions based on datasets that include biased human decisions will learn making biased decisions rather than fair decisions. </a:t>
            </a:r>
          </a:p>
          <a:p>
            <a:pPr algn="l"/>
            <a:r>
              <a:rPr lang="en-US" sz="2000" dirty="0">
                <a:latin typeface="Calibri Light" panose="020F0302020204030204" pitchFamily="34" charset="0"/>
                <a:cs typeface="Calibri Light" panose="020F0302020204030204" pitchFamily="34" charset="0"/>
              </a:rPr>
              <a:t>When dealing with sensitive features (ex. gender, age, nationality, etc.), it is crucial to to ensure fairness of a model before deploying it in a real-world environment.</a:t>
            </a:r>
          </a:p>
          <a:p>
            <a:pPr algn="l"/>
            <a:endParaRPr lang="en-US" sz="2000" dirty="0">
              <a:latin typeface="Calibri Light" panose="020F0302020204030204" pitchFamily="34" charset="0"/>
              <a:cs typeface="Calibri Light" panose="020F0302020204030204" pitchFamily="34" charset="0"/>
            </a:endParaRPr>
          </a:p>
          <a:p>
            <a:pPr algn="l"/>
            <a:r>
              <a:rPr lang="en-US" sz="2000" dirty="0">
                <a:latin typeface="Calibri Light" panose="020F0302020204030204" pitchFamily="34" charset="0"/>
                <a:cs typeface="Calibri Light" panose="020F0302020204030204" pitchFamily="34" charset="0"/>
              </a:rPr>
              <a:t>Microsoft open-source Python package called </a:t>
            </a:r>
            <a:r>
              <a:rPr lang="en-US" sz="2000" dirty="0" err="1">
                <a:latin typeface="Calibri Light" panose="020F0302020204030204" pitchFamily="34" charset="0"/>
                <a:cs typeface="Calibri Light" panose="020F0302020204030204" pitchFamily="34" charset="0"/>
              </a:rPr>
              <a:t>fairlearn</a:t>
            </a:r>
            <a:r>
              <a:rPr lang="en-US" sz="2000" dirty="0">
                <a:latin typeface="Calibri Light" panose="020F0302020204030204" pitchFamily="34" charset="0"/>
                <a:cs typeface="Calibri Light" panose="020F0302020204030204" pitchFamily="34" charset="0"/>
              </a:rPr>
              <a:t> can be used for analyzing the model's fairness and mitigating any observed unfairness issues.</a:t>
            </a:r>
          </a:p>
          <a:p>
            <a:pPr algn="l"/>
            <a:r>
              <a:rPr lang="en-US" sz="2000" dirty="0">
                <a:latin typeface="Calibri Light" panose="020F0302020204030204" pitchFamily="34" charset="0"/>
                <a:cs typeface="Calibri Light" panose="020F0302020204030204" pitchFamily="34" charset="0"/>
              </a:rPr>
              <a:t>The question this project tends to answer is if the model has any discriminative behavior and mitigate it.</a:t>
            </a:r>
          </a:p>
          <a:p>
            <a:pPr algn="l"/>
            <a:endParaRPr lang="en-US" sz="20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49078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806-22C0-149E-C149-8300FF2DF589}"/>
              </a:ext>
            </a:extLst>
          </p:cNvPr>
          <p:cNvSpPr>
            <a:spLocks noGrp="1"/>
          </p:cNvSpPr>
          <p:nvPr>
            <p:ph type="title"/>
          </p:nvPr>
        </p:nvSpPr>
        <p:spPr>
          <a:xfrm>
            <a:off x="174993" y="138525"/>
            <a:ext cx="10515600" cy="406771"/>
          </a:xfrm>
        </p:spPr>
        <p:txBody>
          <a:bodyPr>
            <a:normAutofit fontScale="90000"/>
          </a:bodyPr>
          <a:lstStyle/>
          <a:p>
            <a:r>
              <a:rPr lang="en-US" sz="2400" dirty="0"/>
              <a:t>Fairness &amp; it’s definition’s : </a:t>
            </a:r>
          </a:p>
        </p:txBody>
      </p:sp>
      <p:pic>
        <p:nvPicPr>
          <p:cNvPr id="5" name="Content Placeholder 4" descr="Table&#10;&#10;Description automatically generated">
            <a:extLst>
              <a:ext uri="{FF2B5EF4-FFF2-40B4-BE49-F238E27FC236}">
                <a16:creationId xmlns:a16="http://schemas.microsoft.com/office/drawing/2014/main" id="{86268666-8989-5521-B38A-9A83502F695D}"/>
              </a:ext>
            </a:extLst>
          </p:cNvPr>
          <p:cNvPicPr>
            <a:picLocks noGrp="1" noChangeAspect="1"/>
          </p:cNvPicPr>
          <p:nvPr>
            <p:ph idx="1"/>
          </p:nvPr>
        </p:nvPicPr>
        <p:blipFill>
          <a:blip r:embed="rId3"/>
          <a:stretch>
            <a:fillRect/>
          </a:stretch>
        </p:blipFill>
        <p:spPr>
          <a:xfrm>
            <a:off x="7496935" y="543984"/>
            <a:ext cx="3940232" cy="5415451"/>
          </a:xfrm>
        </p:spPr>
      </p:pic>
      <p:pic>
        <p:nvPicPr>
          <p:cNvPr id="7" name="Picture 6" descr="Chart&#10;&#10;Description automatically generated">
            <a:extLst>
              <a:ext uri="{FF2B5EF4-FFF2-40B4-BE49-F238E27FC236}">
                <a16:creationId xmlns:a16="http://schemas.microsoft.com/office/drawing/2014/main" id="{F3F152F7-F691-F1F1-A61C-DE4956FEAC16}"/>
              </a:ext>
            </a:extLst>
          </p:cNvPr>
          <p:cNvPicPr>
            <a:picLocks noChangeAspect="1"/>
          </p:cNvPicPr>
          <p:nvPr/>
        </p:nvPicPr>
        <p:blipFill>
          <a:blip r:embed="rId4"/>
          <a:stretch>
            <a:fillRect/>
          </a:stretch>
        </p:blipFill>
        <p:spPr>
          <a:xfrm>
            <a:off x="1285025" y="3429000"/>
            <a:ext cx="4810975" cy="2686635"/>
          </a:xfrm>
          <a:prstGeom prst="rect">
            <a:avLst/>
          </a:prstGeom>
        </p:spPr>
      </p:pic>
      <p:sp>
        <p:nvSpPr>
          <p:cNvPr id="8" name="TextBox 7">
            <a:extLst>
              <a:ext uri="{FF2B5EF4-FFF2-40B4-BE49-F238E27FC236}">
                <a16:creationId xmlns:a16="http://schemas.microsoft.com/office/drawing/2014/main" id="{77C653C7-6080-7BF5-378F-DA08506B75E5}"/>
              </a:ext>
            </a:extLst>
          </p:cNvPr>
          <p:cNvSpPr txBox="1"/>
          <p:nvPr/>
        </p:nvSpPr>
        <p:spPr>
          <a:xfrm>
            <a:off x="365951" y="1004941"/>
            <a:ext cx="6941713" cy="2246769"/>
          </a:xfrm>
          <a:prstGeom prst="rect">
            <a:avLst/>
          </a:prstGeom>
          <a:noFill/>
        </p:spPr>
        <p:txBody>
          <a:bodyPr wrap="square" rtlCol="0">
            <a:spAutoFit/>
          </a:bodyPr>
          <a:lstStyle/>
          <a:p>
            <a:r>
              <a:rPr lang="en-US" sz="2000" dirty="0">
                <a:solidFill>
                  <a:schemeClr val="accent1"/>
                </a:solidFill>
                <a:latin typeface="Calibri Light" panose="020F0302020204030204" pitchFamily="34" charset="0"/>
                <a:cs typeface="Calibri Light" panose="020F0302020204030204" pitchFamily="34" charset="0"/>
              </a:rPr>
              <a:t>Laws typically evaluate the fairness of a decision making process using two distinct notions disparate treatment and disparate impact. </a:t>
            </a:r>
          </a:p>
          <a:p>
            <a:endParaRPr lang="en-US" sz="2000" dirty="0">
              <a:solidFill>
                <a:schemeClr val="accent1"/>
              </a:solidFill>
              <a:latin typeface="Calibri Light" panose="020F0302020204030204" pitchFamily="34" charset="0"/>
              <a:cs typeface="Calibri Light" panose="020F0302020204030204" pitchFamily="34" charset="0"/>
            </a:endParaRPr>
          </a:p>
          <a:p>
            <a:r>
              <a:rPr lang="en-US" sz="2000" dirty="0">
                <a:solidFill>
                  <a:schemeClr val="accent1"/>
                </a:solidFill>
                <a:latin typeface="Calibri Light" panose="020F0302020204030204" pitchFamily="34" charset="0"/>
                <a:cs typeface="Calibri Light" panose="020F0302020204030204" pitchFamily="34" charset="0"/>
              </a:rPr>
              <a:t>These two definitions, however, are too abstract for the purpose of computation. As a result, there is no consensus on the mathematical formulations of fairness.</a:t>
            </a:r>
          </a:p>
        </p:txBody>
      </p:sp>
    </p:spTree>
    <p:extLst>
      <p:ext uri="{BB962C8B-B14F-4D97-AF65-F5344CB8AC3E}">
        <p14:creationId xmlns:p14="http://schemas.microsoft.com/office/powerpoint/2010/main" val="164067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53C6-3751-D7AC-38B1-FB291293799B}"/>
              </a:ext>
            </a:extLst>
          </p:cNvPr>
          <p:cNvSpPr>
            <a:spLocks noGrp="1"/>
          </p:cNvSpPr>
          <p:nvPr>
            <p:ph type="title"/>
          </p:nvPr>
        </p:nvSpPr>
        <p:spPr>
          <a:xfrm>
            <a:off x="270642" y="196960"/>
            <a:ext cx="10515600" cy="315912"/>
          </a:xfrm>
        </p:spPr>
        <p:txBody>
          <a:bodyPr>
            <a:normAutofit fontScale="90000"/>
          </a:bodyPr>
          <a:lstStyle/>
          <a:p>
            <a:r>
              <a:rPr lang="en-US" sz="2200" dirty="0"/>
              <a:t>About Microsoft Fair-learn</a:t>
            </a:r>
          </a:p>
        </p:txBody>
      </p:sp>
      <p:sp>
        <p:nvSpPr>
          <p:cNvPr id="3" name="Content Placeholder 2">
            <a:extLst>
              <a:ext uri="{FF2B5EF4-FFF2-40B4-BE49-F238E27FC236}">
                <a16:creationId xmlns:a16="http://schemas.microsoft.com/office/drawing/2014/main" id="{C6868EFF-0523-4A01-2899-C608ED874E3C}"/>
              </a:ext>
            </a:extLst>
          </p:cNvPr>
          <p:cNvSpPr>
            <a:spLocks noGrp="1"/>
          </p:cNvSpPr>
          <p:nvPr>
            <p:ph idx="1"/>
          </p:nvPr>
        </p:nvSpPr>
        <p:spPr>
          <a:xfrm>
            <a:off x="585951" y="682104"/>
            <a:ext cx="10515600" cy="5493791"/>
          </a:xfrm>
        </p:spPr>
        <p:txBody>
          <a:bodyPr>
            <a:normAutofit fontScale="40000" lnSpcReduction="20000"/>
          </a:bodyPr>
          <a:lstStyle/>
          <a:p>
            <a:pPr>
              <a:lnSpc>
                <a:spcPct val="110000"/>
              </a:lnSpc>
            </a:pPr>
            <a:r>
              <a:rPr lang="en-US" sz="4200" dirty="0">
                <a:latin typeface="Calibri Light" panose="020F0302020204030204" pitchFamily="34" charset="0"/>
                <a:cs typeface="Calibri Light" panose="020F0302020204030204" pitchFamily="34" charset="0"/>
              </a:rPr>
              <a:t>Which techniques are supported by Fair learn? </a:t>
            </a:r>
            <a:br>
              <a:rPr lang="en-US" sz="4200" dirty="0">
                <a:latin typeface="Calibri Light" panose="020F0302020204030204" pitchFamily="34" charset="0"/>
                <a:cs typeface="Calibri Light" panose="020F0302020204030204" pitchFamily="34" charset="0"/>
              </a:rPr>
            </a:br>
            <a:endParaRPr lang="en-US" sz="4200" dirty="0">
              <a:latin typeface="Calibri Light" panose="020F0302020204030204" pitchFamily="34" charset="0"/>
              <a:cs typeface="Calibri Light" panose="020F0302020204030204" pitchFamily="34" charset="0"/>
            </a:endParaRPr>
          </a:p>
          <a:p>
            <a:pPr>
              <a:lnSpc>
                <a:spcPct val="110000"/>
              </a:lnSpc>
            </a:pPr>
            <a:r>
              <a:rPr lang="en-US" sz="4500" b="1" dirty="0">
                <a:solidFill>
                  <a:schemeClr val="tx2"/>
                </a:solidFill>
                <a:latin typeface="Calibri Light" panose="020F0302020204030204" pitchFamily="34" charset="0"/>
                <a:cs typeface="Calibri Light" panose="020F0302020204030204" pitchFamily="34" charset="0"/>
              </a:rPr>
              <a:t>1- Model bias detection- </a:t>
            </a:r>
            <a:r>
              <a:rPr lang="en-US" sz="3500" dirty="0">
                <a:latin typeface="Calibri Light" panose="020F0302020204030204" pitchFamily="34" charset="0"/>
                <a:cs typeface="Calibri Light" panose="020F0302020204030204" pitchFamily="34" charset="0"/>
              </a:rPr>
              <a:t>In Model bias detection- Supported fairness metrics:</a:t>
            </a:r>
          </a:p>
          <a:p>
            <a:pPr>
              <a:lnSpc>
                <a:spcPct val="110000"/>
              </a:lnSpc>
            </a:pPr>
            <a:r>
              <a:rPr lang="en-US" sz="4300" dirty="0">
                <a:latin typeface="Calibri Light" panose="020F0302020204030204" pitchFamily="34" charset="0"/>
                <a:cs typeface="Calibri Light" panose="020F0302020204030204" pitchFamily="34" charset="0"/>
              </a:rPr>
              <a:t> Demographic Parity: </a:t>
            </a:r>
            <a:r>
              <a:rPr lang="en-US" sz="3500" dirty="0">
                <a:latin typeface="Calibri Light" panose="020F0302020204030204" pitchFamily="34" charset="0"/>
                <a:cs typeface="Calibri Light" panose="020F0302020204030204" pitchFamily="34" charset="0"/>
              </a:rPr>
              <a:t>This metric states that the proportion of each segment of a protected feature (e.g. gender) should receive the positive outcome at equal rates.</a:t>
            </a:r>
            <a:br>
              <a:rPr lang="en-US" sz="3500" dirty="0">
                <a:latin typeface="Calibri Light" panose="020F0302020204030204" pitchFamily="34" charset="0"/>
                <a:cs typeface="Calibri Light" panose="020F0302020204030204" pitchFamily="34" charset="0"/>
              </a:rPr>
            </a:br>
            <a:r>
              <a:rPr lang="en-US" sz="3500" dirty="0">
                <a:latin typeface="Calibri Light" panose="020F0302020204030204" pitchFamily="34" charset="0"/>
                <a:cs typeface="Calibri Light" panose="020F0302020204030204" pitchFamily="34" charset="0"/>
              </a:rPr>
              <a:t> </a:t>
            </a:r>
            <a:r>
              <a:rPr lang="en-US" sz="4300" dirty="0">
                <a:latin typeface="Calibri Light" panose="020F0302020204030204" pitchFamily="34" charset="0"/>
                <a:cs typeface="Calibri Light" panose="020F0302020204030204" pitchFamily="34" charset="0"/>
              </a:rPr>
              <a:t>Equalized Odds: </a:t>
            </a:r>
            <a:r>
              <a:rPr lang="en-US" sz="3500" dirty="0">
                <a:latin typeface="Calibri Light" panose="020F0302020204030204" pitchFamily="34" charset="0"/>
                <a:cs typeface="Calibri Light" panose="020F0302020204030204" pitchFamily="34" charset="0"/>
              </a:rPr>
              <a:t>This metric states that the model should correctly identify the positive outcome at equal rates across groups, but also miss-classify the positive outcome at equal rates across groups (creating the same proportion of False Positives across groups).</a:t>
            </a:r>
          </a:p>
          <a:p>
            <a:pPr>
              <a:lnSpc>
                <a:spcPct val="110000"/>
              </a:lnSpc>
            </a:pPr>
            <a:endParaRPr lang="en-US" sz="3500" dirty="0">
              <a:latin typeface="Calibri Light" panose="020F0302020204030204" pitchFamily="34" charset="0"/>
              <a:cs typeface="Calibri Light" panose="020F0302020204030204" pitchFamily="34" charset="0"/>
            </a:endParaRPr>
          </a:p>
          <a:p>
            <a:pPr>
              <a:lnSpc>
                <a:spcPct val="110000"/>
              </a:lnSpc>
            </a:pPr>
            <a:r>
              <a:rPr lang="en-US" sz="4500" b="1" dirty="0">
                <a:solidFill>
                  <a:schemeClr val="tx2"/>
                </a:solidFill>
                <a:latin typeface="Calibri Light" panose="020F0302020204030204" pitchFamily="34" charset="0"/>
                <a:cs typeface="Calibri Light" panose="020F0302020204030204" pitchFamily="34" charset="0"/>
              </a:rPr>
              <a:t>2- Model bias mitigation- </a:t>
            </a:r>
            <a:r>
              <a:rPr lang="en-US" sz="3500" dirty="0">
                <a:latin typeface="Calibri Light" panose="020F0302020204030204" pitchFamily="34" charset="0"/>
                <a:cs typeface="Calibri Light" panose="020F0302020204030204" pitchFamily="34" charset="0"/>
              </a:rPr>
              <a:t>supported methods: Model estimation approaches:</a:t>
            </a:r>
          </a:p>
          <a:p>
            <a:pPr marL="0" lvl="1">
              <a:lnSpc>
                <a:spcPct val="110000"/>
              </a:lnSpc>
            </a:pPr>
            <a:r>
              <a:rPr lang="en-US" sz="4300" dirty="0">
                <a:latin typeface="Calibri Light" panose="020F0302020204030204" pitchFamily="34" charset="0"/>
                <a:cs typeface="Calibri Light" panose="020F0302020204030204" pitchFamily="34" charset="0"/>
              </a:rPr>
              <a:t> Exponentiated Gradient Reduction: </a:t>
            </a:r>
            <a:r>
              <a:rPr lang="en-US" sz="3500" dirty="0">
                <a:latin typeface="Calibri Light" panose="020F0302020204030204" pitchFamily="34" charset="0"/>
                <a:cs typeface="Calibri Light" panose="020F0302020204030204" pitchFamily="34" charset="0"/>
              </a:rPr>
              <a:t>The reduction approach for achieving fairness in a binary classification setting. Underlying classification method is treated as a black box.</a:t>
            </a:r>
            <a:br>
              <a:rPr lang="en-US" sz="3500" dirty="0">
                <a:latin typeface="Calibri Light" panose="020F0302020204030204" pitchFamily="34" charset="0"/>
                <a:cs typeface="Calibri Light" panose="020F0302020204030204" pitchFamily="34" charset="0"/>
              </a:rPr>
            </a:br>
            <a:r>
              <a:rPr lang="en-US" sz="3500" dirty="0">
                <a:latin typeface="Calibri Light" panose="020F0302020204030204" pitchFamily="34" charset="0"/>
                <a:cs typeface="Calibri Light" panose="020F0302020204030204" pitchFamily="34" charset="0"/>
              </a:rPr>
              <a:t> </a:t>
            </a:r>
            <a:r>
              <a:rPr lang="en-US" sz="4300" dirty="0">
                <a:latin typeface="Calibri Light" panose="020F0302020204030204" pitchFamily="34" charset="0"/>
                <a:cs typeface="Calibri Light" panose="020F0302020204030204" pitchFamily="34" charset="0"/>
              </a:rPr>
              <a:t>Grid Search: </a:t>
            </a:r>
            <a:r>
              <a:rPr lang="en-US" sz="3500" dirty="0">
                <a:latin typeface="Calibri Light" panose="020F0302020204030204" pitchFamily="34" charset="0"/>
                <a:cs typeface="Calibri Light" panose="020F0302020204030204" pitchFamily="34" charset="0"/>
              </a:rPr>
              <a:t>The reduction approach for achieving fairness in a binary classification and regression settings. If the protected attribute is non-binary, then grid search is not feasible.</a:t>
            </a:r>
          </a:p>
          <a:p>
            <a:pPr marL="0" lvl="1">
              <a:lnSpc>
                <a:spcPct val="110000"/>
              </a:lnSpc>
            </a:pPr>
            <a:endParaRPr lang="en-US" sz="3500" dirty="0">
              <a:latin typeface="Calibri Light" panose="020F0302020204030204" pitchFamily="34" charset="0"/>
              <a:cs typeface="Calibri Light" panose="020F0302020204030204" pitchFamily="34" charset="0"/>
            </a:endParaRPr>
          </a:p>
          <a:p>
            <a:pPr>
              <a:lnSpc>
                <a:spcPct val="110000"/>
              </a:lnSpc>
            </a:pPr>
            <a:r>
              <a:rPr lang="en-US" sz="4500" b="1" dirty="0">
                <a:solidFill>
                  <a:schemeClr val="tx2"/>
                </a:solidFill>
                <a:latin typeface="Calibri Light" panose="020F0302020204030204" pitchFamily="34" charset="0"/>
                <a:cs typeface="Calibri Light" panose="020F0302020204030204" pitchFamily="34" charset="0"/>
              </a:rPr>
              <a:t>3- Post-processing approaches:</a:t>
            </a:r>
          </a:p>
          <a:p>
            <a:pPr marL="0" lvl="1">
              <a:lnSpc>
                <a:spcPct val="110000"/>
              </a:lnSpc>
            </a:pPr>
            <a:r>
              <a:rPr lang="en-US" sz="4200" dirty="0">
                <a:latin typeface="Calibri Light" panose="020F0302020204030204" pitchFamily="34" charset="0"/>
                <a:cs typeface="Calibri Light" panose="020F0302020204030204" pitchFamily="34" charset="0"/>
              </a:rPr>
              <a:t> Threshold Optimizer: T</a:t>
            </a:r>
            <a:r>
              <a:rPr lang="en-US" sz="3500" dirty="0">
                <a:latin typeface="Calibri Light" panose="020F0302020204030204" pitchFamily="34" charset="0"/>
                <a:cs typeface="Calibri Light" panose="020F0302020204030204" pitchFamily="34" charset="0"/>
              </a:rPr>
              <a:t>he postprocessing approach in which the classifier is obtained by applying group-specific thresholds to the provided estimator. The thresholds are chosen to optimize the provided performance objective (e.g. accuracy score) subject to the provided fairness constraints (e.g. demographic parity).</a:t>
            </a:r>
          </a:p>
          <a:p>
            <a:endParaRPr lang="en-US" dirty="0"/>
          </a:p>
        </p:txBody>
      </p:sp>
    </p:spTree>
    <p:extLst>
      <p:ext uri="{BB962C8B-B14F-4D97-AF65-F5344CB8AC3E}">
        <p14:creationId xmlns:p14="http://schemas.microsoft.com/office/powerpoint/2010/main" val="310477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2520-CD58-FA06-913B-E0A214D8F7A9}"/>
              </a:ext>
            </a:extLst>
          </p:cNvPr>
          <p:cNvSpPr>
            <a:spLocks noGrp="1"/>
          </p:cNvSpPr>
          <p:nvPr>
            <p:ph type="title"/>
          </p:nvPr>
        </p:nvSpPr>
        <p:spPr>
          <a:xfrm>
            <a:off x="427314" y="343143"/>
            <a:ext cx="10515600" cy="454272"/>
          </a:xfrm>
        </p:spPr>
        <p:txBody>
          <a:bodyPr>
            <a:normAutofit/>
          </a:bodyPr>
          <a:lstStyle/>
          <a:p>
            <a:r>
              <a:rPr lang="en-US" sz="2200" dirty="0"/>
              <a:t>Goal of the project: </a:t>
            </a:r>
          </a:p>
        </p:txBody>
      </p:sp>
      <p:sp>
        <p:nvSpPr>
          <p:cNvPr id="3" name="Content Placeholder 2">
            <a:extLst>
              <a:ext uri="{FF2B5EF4-FFF2-40B4-BE49-F238E27FC236}">
                <a16:creationId xmlns:a16="http://schemas.microsoft.com/office/drawing/2014/main" id="{EC0DE67C-F046-60F4-F1A3-2C4C1052CB54}"/>
              </a:ext>
            </a:extLst>
          </p:cNvPr>
          <p:cNvSpPr>
            <a:spLocks noGrp="1"/>
          </p:cNvSpPr>
          <p:nvPr>
            <p:ph idx="1"/>
          </p:nvPr>
        </p:nvSpPr>
        <p:spPr>
          <a:xfrm>
            <a:off x="838200" y="797415"/>
            <a:ext cx="10515600" cy="5495926"/>
          </a:xfrm>
        </p:spPr>
        <p:txBody>
          <a:bodyPr>
            <a:normAutofit/>
          </a:bodyPr>
          <a:lstStyle/>
          <a:p>
            <a:pPr>
              <a:lnSpc>
                <a:spcPct val="100000"/>
              </a:lnSpc>
            </a:pPr>
            <a:br>
              <a:rPr lang="en-US" sz="2400" dirty="0">
                <a:latin typeface="Calibri Light" panose="020F0302020204030204" pitchFamily="34" charset="0"/>
                <a:cs typeface="Calibri Light" panose="020F0302020204030204" pitchFamily="34" charset="0"/>
              </a:rPr>
            </a:br>
            <a:r>
              <a:rPr lang="en-US" sz="2400" dirty="0">
                <a:latin typeface="Calibri Light" panose="020F0302020204030204" pitchFamily="34" charset="0"/>
                <a:cs typeface="Calibri Light" panose="020F0302020204030204" pitchFamily="34" charset="0"/>
              </a:rPr>
              <a:t>I will use the HR's promotion dataset to predict employees that are likely to be promoted based on their personal and performance parameters. </a:t>
            </a:r>
          </a:p>
          <a:p>
            <a:pPr>
              <a:lnSpc>
                <a:spcPct val="100000"/>
              </a:lnSpc>
            </a:pPr>
            <a:r>
              <a:rPr lang="en-US" sz="2400" dirty="0">
                <a:latin typeface="Calibri Light" panose="020F0302020204030204" pitchFamily="34" charset="0"/>
                <a:cs typeface="Calibri Light" panose="020F0302020204030204" pitchFamily="34" charset="0"/>
              </a:rPr>
              <a:t>This is the binary classification task with the target is promoted. The target can be equal to 0 or 1. When is promoted is equal to 0, an employee is not promoted. Otherwise, an employee is considered for the promotion.</a:t>
            </a:r>
          </a:p>
          <a:p>
            <a:pPr>
              <a:lnSpc>
                <a:spcPct val="100000"/>
              </a:lnSpc>
            </a:pPr>
            <a:r>
              <a:rPr lang="en-US" sz="2400" dirty="0">
                <a:latin typeface="Calibri Light" panose="020F0302020204030204" pitchFamily="34" charset="0"/>
                <a:cs typeface="Calibri Light" panose="020F0302020204030204" pitchFamily="34" charset="0"/>
              </a:rPr>
              <a:t>The dataset contains potentially sensitive features, such as gender, age, region and department. </a:t>
            </a:r>
          </a:p>
          <a:p>
            <a:pPr>
              <a:lnSpc>
                <a:spcPct val="100000"/>
              </a:lnSpc>
            </a:pPr>
            <a:r>
              <a:rPr lang="en-US" sz="2400" dirty="0">
                <a:latin typeface="Calibri Light" panose="020F0302020204030204" pitchFamily="34" charset="0"/>
                <a:cs typeface="Calibri Light" panose="020F0302020204030204" pitchFamily="34" charset="0"/>
              </a:rPr>
              <a:t>Compare the results we will get using the fairness unaware and the fairness aware ML models.</a:t>
            </a:r>
          </a:p>
          <a:p>
            <a:pPr algn="l"/>
            <a:endParaRPr lang="en-US" b="0" i="0" u="none" strike="noStrike" dirty="0">
              <a:effectLst/>
              <a:latin typeface="Inter"/>
            </a:endParaRPr>
          </a:p>
          <a:p>
            <a:endParaRPr lang="en-US" dirty="0"/>
          </a:p>
        </p:txBody>
      </p:sp>
    </p:spTree>
    <p:extLst>
      <p:ext uri="{BB962C8B-B14F-4D97-AF65-F5344CB8AC3E}">
        <p14:creationId xmlns:p14="http://schemas.microsoft.com/office/powerpoint/2010/main" val="127325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64CE-15E5-F179-7AFF-B00CEB6730B4}"/>
              </a:ext>
            </a:extLst>
          </p:cNvPr>
          <p:cNvSpPr>
            <a:spLocks noGrp="1"/>
          </p:cNvSpPr>
          <p:nvPr>
            <p:ph type="title"/>
          </p:nvPr>
        </p:nvSpPr>
        <p:spPr>
          <a:xfrm>
            <a:off x="272935" y="148387"/>
            <a:ext cx="10515600" cy="432897"/>
          </a:xfrm>
        </p:spPr>
        <p:txBody>
          <a:bodyPr>
            <a:normAutofit/>
          </a:bodyPr>
          <a:lstStyle/>
          <a:p>
            <a:r>
              <a:rPr lang="en-US" sz="2200" dirty="0"/>
              <a:t>Experimental Setup</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4ABF76C7-6914-0F34-293C-5EA21F0CE351}"/>
              </a:ext>
            </a:extLst>
          </p:cNvPr>
          <p:cNvPicPr>
            <a:picLocks noGrp="1" noChangeAspect="1"/>
          </p:cNvPicPr>
          <p:nvPr>
            <p:ph idx="1"/>
          </p:nvPr>
        </p:nvPicPr>
        <p:blipFill>
          <a:blip r:embed="rId3"/>
          <a:stretch>
            <a:fillRect/>
          </a:stretch>
        </p:blipFill>
        <p:spPr>
          <a:xfrm>
            <a:off x="180304" y="1022795"/>
            <a:ext cx="5670997" cy="2603500"/>
          </a:xfrm>
        </p:spPr>
      </p:pic>
      <p:sp>
        <p:nvSpPr>
          <p:cNvPr id="7" name="TextBox 6">
            <a:extLst>
              <a:ext uri="{FF2B5EF4-FFF2-40B4-BE49-F238E27FC236}">
                <a16:creationId xmlns:a16="http://schemas.microsoft.com/office/drawing/2014/main" id="{83E700A0-59A5-C190-1F65-73671791A62D}"/>
              </a:ext>
            </a:extLst>
          </p:cNvPr>
          <p:cNvSpPr txBox="1"/>
          <p:nvPr/>
        </p:nvSpPr>
        <p:spPr>
          <a:xfrm>
            <a:off x="234186" y="3884364"/>
            <a:ext cx="5720259" cy="523220"/>
          </a:xfrm>
          <a:prstGeom prst="rect">
            <a:avLst/>
          </a:prstGeom>
          <a:noFill/>
        </p:spPr>
        <p:txBody>
          <a:bodyPr wrap="square" rtlCol="0">
            <a:spAutoFit/>
          </a:bodyPr>
          <a:lstStyle/>
          <a:p>
            <a:r>
              <a:rPr lang="en-US" sz="1400" dirty="0">
                <a:solidFill>
                  <a:schemeClr val="accent1"/>
                </a:solidFill>
                <a:latin typeface="Calibri Light" panose="020F0302020204030204" pitchFamily="34" charset="0"/>
                <a:cs typeface="Calibri Light" panose="020F0302020204030204" pitchFamily="34" charset="0"/>
              </a:rPr>
              <a:t>First, we will encode categorical features: department, region, education, gender, recruitment channel.</a:t>
            </a:r>
          </a:p>
        </p:txBody>
      </p:sp>
      <p:sp>
        <p:nvSpPr>
          <p:cNvPr id="8" name="TextBox 7">
            <a:extLst>
              <a:ext uri="{FF2B5EF4-FFF2-40B4-BE49-F238E27FC236}">
                <a16:creationId xmlns:a16="http://schemas.microsoft.com/office/drawing/2014/main" id="{333AA952-3596-FA95-74A0-3141CAD5C046}"/>
              </a:ext>
            </a:extLst>
          </p:cNvPr>
          <p:cNvSpPr txBox="1"/>
          <p:nvPr/>
        </p:nvSpPr>
        <p:spPr>
          <a:xfrm>
            <a:off x="155673" y="655883"/>
            <a:ext cx="5670996" cy="307777"/>
          </a:xfrm>
          <a:prstGeom prst="rect">
            <a:avLst/>
          </a:prstGeom>
          <a:noFill/>
        </p:spPr>
        <p:txBody>
          <a:bodyPr wrap="square" rtlCol="0">
            <a:spAutoFit/>
          </a:bodyPr>
          <a:lstStyle/>
          <a:p>
            <a:r>
              <a:rPr lang="en-US" sz="1400" dirty="0">
                <a:solidFill>
                  <a:schemeClr val="accent1"/>
                </a:solidFill>
                <a:latin typeface="Calibri Light" panose="020F0302020204030204" pitchFamily="34" charset="0"/>
                <a:cs typeface="Calibri Light" panose="020F0302020204030204" pitchFamily="34" charset="0"/>
              </a:rPr>
              <a:t>Dataset has various features such as region, gender, education etc. </a:t>
            </a:r>
          </a:p>
        </p:txBody>
      </p:sp>
      <p:pic>
        <p:nvPicPr>
          <p:cNvPr id="9" name="Picture 8" descr="Chart, pie chart&#10;&#10;Description automatically generated">
            <a:extLst>
              <a:ext uri="{FF2B5EF4-FFF2-40B4-BE49-F238E27FC236}">
                <a16:creationId xmlns:a16="http://schemas.microsoft.com/office/drawing/2014/main" id="{08F0FCE6-C850-60B3-2089-57BB748B53B4}"/>
              </a:ext>
            </a:extLst>
          </p:cNvPr>
          <p:cNvPicPr>
            <a:picLocks noChangeAspect="1"/>
          </p:cNvPicPr>
          <p:nvPr/>
        </p:nvPicPr>
        <p:blipFill>
          <a:blip r:embed="rId4"/>
          <a:stretch>
            <a:fillRect/>
          </a:stretch>
        </p:blipFill>
        <p:spPr>
          <a:xfrm>
            <a:off x="6096000" y="655883"/>
            <a:ext cx="6096000" cy="3889420"/>
          </a:xfrm>
          <a:prstGeom prst="rect">
            <a:avLst/>
          </a:prstGeom>
        </p:spPr>
      </p:pic>
      <p:sp>
        <p:nvSpPr>
          <p:cNvPr id="12" name="TextBox 11">
            <a:extLst>
              <a:ext uri="{FF2B5EF4-FFF2-40B4-BE49-F238E27FC236}">
                <a16:creationId xmlns:a16="http://schemas.microsoft.com/office/drawing/2014/main" id="{CFCA657D-5528-4CDB-405D-14AC69379416}"/>
              </a:ext>
            </a:extLst>
          </p:cNvPr>
          <p:cNvSpPr txBox="1"/>
          <p:nvPr/>
        </p:nvSpPr>
        <p:spPr>
          <a:xfrm>
            <a:off x="234186" y="4665654"/>
            <a:ext cx="4852816" cy="1600438"/>
          </a:xfrm>
          <a:prstGeom prst="rect">
            <a:avLst/>
          </a:prstGeom>
          <a:noFill/>
        </p:spPr>
        <p:txBody>
          <a:bodyPr wrap="square" rtlCol="0">
            <a:spAutoFit/>
          </a:bodyPr>
          <a:lstStyle/>
          <a:p>
            <a:r>
              <a:rPr lang="en-US" sz="1400" dirty="0">
                <a:solidFill>
                  <a:schemeClr val="accent1"/>
                </a:solidFill>
                <a:latin typeface="Calibri Light" panose="020F0302020204030204" pitchFamily="34" charset="0"/>
                <a:cs typeface="Calibri Light" panose="020F0302020204030204" pitchFamily="34" charset="0"/>
              </a:rPr>
              <a:t>It was observed that the promotion dataset is imbalanced: 91.48% and 8.52% employees were not promoted and promoted, accordingly. </a:t>
            </a:r>
          </a:p>
          <a:p>
            <a:endParaRPr lang="en-US" sz="1400" dirty="0">
              <a:solidFill>
                <a:schemeClr val="accent1"/>
              </a:solidFill>
              <a:latin typeface="Calibri Light" panose="020F0302020204030204" pitchFamily="34" charset="0"/>
              <a:cs typeface="Calibri Light" panose="020F0302020204030204" pitchFamily="34" charset="0"/>
            </a:endParaRPr>
          </a:p>
          <a:p>
            <a:r>
              <a:rPr lang="en-US" sz="1400" dirty="0">
                <a:solidFill>
                  <a:schemeClr val="accent1"/>
                </a:solidFill>
                <a:latin typeface="Calibri Light" panose="020F0302020204030204" pitchFamily="34" charset="0"/>
                <a:cs typeface="Calibri Light" panose="020F0302020204030204" pitchFamily="34" charset="0"/>
              </a:rPr>
              <a:t>This aspect will be considered when splitting the data into training and testing datasets, as well as we will take it into account during the model development.</a:t>
            </a:r>
          </a:p>
        </p:txBody>
      </p:sp>
    </p:spTree>
    <p:extLst>
      <p:ext uri="{BB962C8B-B14F-4D97-AF65-F5344CB8AC3E}">
        <p14:creationId xmlns:p14="http://schemas.microsoft.com/office/powerpoint/2010/main" val="245364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B950-D9B6-F538-1BC9-D5E31B14867A}"/>
              </a:ext>
            </a:extLst>
          </p:cNvPr>
          <p:cNvSpPr>
            <a:spLocks noGrp="1"/>
          </p:cNvSpPr>
          <p:nvPr>
            <p:ph type="title"/>
          </p:nvPr>
        </p:nvSpPr>
        <p:spPr>
          <a:xfrm>
            <a:off x="272934" y="166557"/>
            <a:ext cx="10515600" cy="681037"/>
          </a:xfrm>
        </p:spPr>
        <p:txBody>
          <a:bodyPr>
            <a:normAutofit/>
          </a:bodyPr>
          <a:lstStyle/>
          <a:p>
            <a:r>
              <a:rPr lang="en-US" sz="2200" dirty="0"/>
              <a:t>Predictive Model</a:t>
            </a:r>
          </a:p>
        </p:txBody>
      </p:sp>
      <p:sp>
        <p:nvSpPr>
          <p:cNvPr id="3" name="Content Placeholder 2">
            <a:extLst>
              <a:ext uri="{FF2B5EF4-FFF2-40B4-BE49-F238E27FC236}">
                <a16:creationId xmlns:a16="http://schemas.microsoft.com/office/drawing/2014/main" id="{3A56CF1D-08B7-09CE-E1CC-D78FC4CC1BF2}"/>
              </a:ext>
            </a:extLst>
          </p:cNvPr>
          <p:cNvSpPr>
            <a:spLocks noGrp="1"/>
          </p:cNvSpPr>
          <p:nvPr>
            <p:ph idx="1"/>
          </p:nvPr>
        </p:nvSpPr>
        <p:spPr>
          <a:xfrm>
            <a:off x="538941" y="847594"/>
            <a:ext cx="10782993" cy="5420201"/>
          </a:xfrm>
        </p:spPr>
        <p:txBody>
          <a:bodyPr>
            <a:normAutofit/>
          </a:bodyPr>
          <a:lstStyle/>
          <a:p>
            <a:r>
              <a:rPr lang="en-US" sz="1800" dirty="0">
                <a:latin typeface="Calibri Light" panose="020F0302020204030204" pitchFamily="34" charset="0"/>
                <a:ea typeface="+mn-ea"/>
                <a:cs typeface="Calibri Light" panose="020F0302020204030204" pitchFamily="34" charset="0"/>
              </a:rPr>
              <a:t>Let's start with building a fairness unaware ML model. </a:t>
            </a:r>
          </a:p>
          <a:p>
            <a:r>
              <a:rPr lang="en-US" sz="1800" dirty="0">
                <a:latin typeface="Calibri Light" panose="020F0302020204030204" pitchFamily="34" charset="0"/>
                <a:ea typeface="+mn-ea"/>
                <a:cs typeface="Calibri Light" panose="020F0302020204030204" pitchFamily="34" charset="0"/>
              </a:rPr>
              <a:t>The imbalanced-learn library provides a classifier called Balanced Bagging Classifier that implements a random under-sampling strategy on the majority class within a bootstrap sample in order to balance the two classes. </a:t>
            </a:r>
          </a:p>
          <a:p>
            <a:r>
              <a:rPr lang="en-US" sz="1800" dirty="0">
                <a:latin typeface="Calibri Light" panose="020F0302020204030204" pitchFamily="34" charset="0"/>
                <a:ea typeface="+mn-ea"/>
                <a:cs typeface="Calibri Light" panose="020F0302020204030204" pitchFamily="34" charset="0"/>
              </a:rPr>
              <a:t>To evaluate the performance of the model, the mean ROC AUC score across all folds and repeats will be used.</a:t>
            </a: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r>
              <a:rPr lang="en-US" sz="1800" dirty="0">
                <a:latin typeface="Calibri Light" panose="020F0302020204030204" pitchFamily="34" charset="0"/>
                <a:ea typeface="+mn-ea"/>
                <a:cs typeface="Calibri Light" panose="020F0302020204030204" pitchFamily="34" charset="0"/>
              </a:rPr>
              <a:t>Next: We check  global importance of features used by the model. </a:t>
            </a:r>
          </a:p>
          <a:p>
            <a:br>
              <a:rPr lang="en-US" sz="1800" dirty="0">
                <a:latin typeface="Calibri Light" panose="020F0302020204030204" pitchFamily="34" charset="0"/>
                <a:ea typeface="+mn-ea"/>
                <a:cs typeface="Calibri Light" panose="020F0302020204030204" pitchFamily="34" charset="0"/>
              </a:rPr>
            </a:br>
            <a:r>
              <a:rPr lang="en-US" sz="1800" dirty="0">
                <a:latin typeface="Calibri Light" panose="020F0302020204030204" pitchFamily="34" charset="0"/>
                <a:ea typeface="+mn-ea"/>
                <a:cs typeface="Calibri Light" panose="020F0302020204030204" pitchFamily="34" charset="0"/>
              </a:rPr>
              <a:t>To do so, we will calculate the mean importance across the estimators of the Balanced Bagging Classifier.</a:t>
            </a:r>
          </a:p>
          <a:p>
            <a:endParaRPr lang="en-US" sz="1400" dirty="0">
              <a:latin typeface="Calibri Light" panose="020F0302020204030204" pitchFamily="34" charset="0"/>
              <a:ea typeface="+mn-ea"/>
              <a:cs typeface="Calibri Light" panose="020F0302020204030204" pitchFamily="34" charset="0"/>
            </a:endParaRPr>
          </a:p>
        </p:txBody>
      </p:sp>
      <p:pic>
        <p:nvPicPr>
          <p:cNvPr id="5" name="Picture 4" descr="Graphical user interface, application, Word&#10;&#10;Description automatically generated">
            <a:extLst>
              <a:ext uri="{FF2B5EF4-FFF2-40B4-BE49-F238E27FC236}">
                <a16:creationId xmlns:a16="http://schemas.microsoft.com/office/drawing/2014/main" id="{D76EEE30-275E-7149-3B7C-67C02A9D938D}"/>
              </a:ext>
            </a:extLst>
          </p:cNvPr>
          <p:cNvPicPr>
            <a:picLocks noChangeAspect="1"/>
          </p:cNvPicPr>
          <p:nvPr/>
        </p:nvPicPr>
        <p:blipFill>
          <a:blip r:embed="rId3"/>
          <a:stretch>
            <a:fillRect/>
          </a:stretch>
        </p:blipFill>
        <p:spPr>
          <a:xfrm>
            <a:off x="655320" y="2840144"/>
            <a:ext cx="5935871" cy="1435100"/>
          </a:xfrm>
          <a:prstGeom prst="rect">
            <a:avLst/>
          </a:prstGeom>
        </p:spPr>
      </p:pic>
      <p:sp>
        <p:nvSpPr>
          <p:cNvPr id="6" name="TextBox 5">
            <a:extLst>
              <a:ext uri="{FF2B5EF4-FFF2-40B4-BE49-F238E27FC236}">
                <a16:creationId xmlns:a16="http://schemas.microsoft.com/office/drawing/2014/main" id="{40D3676F-5BEA-0091-D684-9FF56517E785}"/>
              </a:ext>
            </a:extLst>
          </p:cNvPr>
          <p:cNvSpPr txBox="1"/>
          <p:nvPr/>
        </p:nvSpPr>
        <p:spPr>
          <a:xfrm>
            <a:off x="7259021" y="3075933"/>
            <a:ext cx="4394038" cy="646331"/>
          </a:xfrm>
          <a:prstGeom prst="rect">
            <a:avLst/>
          </a:prstGeom>
          <a:noFill/>
        </p:spPr>
        <p:txBody>
          <a:bodyPr wrap="square" rtlCol="0">
            <a:spAutoFit/>
          </a:bodyPr>
          <a:lstStyle/>
          <a:p>
            <a:r>
              <a:rPr lang="en-US" dirty="0">
                <a:solidFill>
                  <a:schemeClr val="accent1"/>
                </a:solidFill>
                <a:latin typeface="Calibri Light" panose="020F0302020204030204" pitchFamily="34" charset="0"/>
                <a:cs typeface="Calibri Light" panose="020F0302020204030204" pitchFamily="34" charset="0"/>
              </a:rPr>
              <a:t>The mean ROC AUC is acceptable, and we can fit the whole training data to the estimator.</a:t>
            </a:r>
          </a:p>
        </p:txBody>
      </p:sp>
    </p:spTree>
    <p:extLst>
      <p:ext uri="{BB962C8B-B14F-4D97-AF65-F5344CB8AC3E}">
        <p14:creationId xmlns:p14="http://schemas.microsoft.com/office/powerpoint/2010/main" val="373136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A18A8-2A8B-B461-0CD1-2A415C02309C}"/>
              </a:ext>
            </a:extLst>
          </p:cNvPr>
          <p:cNvSpPr>
            <a:spLocks noGrp="1"/>
          </p:cNvSpPr>
          <p:nvPr>
            <p:ph idx="1"/>
          </p:nvPr>
        </p:nvSpPr>
        <p:spPr>
          <a:xfrm>
            <a:off x="838200" y="326133"/>
            <a:ext cx="10515600" cy="5985164"/>
          </a:xfrm>
        </p:spPr>
        <p:txBody>
          <a:bodyPr>
            <a:normAutofit/>
          </a:bodyPr>
          <a:lstStyle/>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800" dirty="0">
              <a:latin typeface="Calibri Light" panose="020F0302020204030204" pitchFamily="34" charset="0"/>
              <a:ea typeface="+mn-ea"/>
              <a:cs typeface="Calibri Light" panose="020F0302020204030204" pitchFamily="34" charset="0"/>
            </a:endParaRPr>
          </a:p>
          <a:p>
            <a:r>
              <a:rPr lang="en-US" sz="1800" dirty="0">
                <a:latin typeface="Calibri Light" panose="020F0302020204030204" pitchFamily="34" charset="0"/>
                <a:ea typeface="+mn-ea"/>
                <a:cs typeface="Calibri Light" panose="020F0302020204030204" pitchFamily="34" charset="0"/>
              </a:rPr>
              <a:t>According to the global importance plot, the 5 main features are: department, region, education, gender and recruitment channel. </a:t>
            </a:r>
          </a:p>
          <a:p>
            <a:r>
              <a:rPr lang="en-US" sz="1800" dirty="0">
                <a:latin typeface="Calibri Light" panose="020F0302020204030204" pitchFamily="34" charset="0"/>
                <a:ea typeface="+mn-ea"/>
                <a:cs typeface="Calibri Light" panose="020F0302020204030204" pitchFamily="34" charset="0"/>
              </a:rPr>
              <a:t>It means that these features will have highest impact in predicting employees that are likely to be promoted. </a:t>
            </a:r>
          </a:p>
          <a:p>
            <a:r>
              <a:rPr lang="en-US" sz="1800" dirty="0">
                <a:latin typeface="Calibri Light" panose="020F0302020204030204" pitchFamily="34" charset="0"/>
                <a:ea typeface="+mn-ea"/>
                <a:cs typeface="Calibri Light" panose="020F0302020204030204" pitchFamily="34" charset="0"/>
              </a:rPr>
              <a:t>To avoid any bias in promotions, it's important to validate that, for example, all departments and regions are treated equally.</a:t>
            </a: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a:p>
            <a:endParaRPr lang="en-US" sz="1400" dirty="0">
              <a:latin typeface="Calibri Light" panose="020F0302020204030204" pitchFamily="34" charset="0"/>
              <a:ea typeface="+mn-ea"/>
              <a:cs typeface="Calibri Light" panose="020F03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B3D9E072-A2C3-DCE2-EB35-04E4CA48F59B}"/>
              </a:ext>
            </a:extLst>
          </p:cNvPr>
          <p:cNvPicPr>
            <a:picLocks noChangeAspect="1"/>
          </p:cNvPicPr>
          <p:nvPr/>
        </p:nvPicPr>
        <p:blipFill>
          <a:blip r:embed="rId2"/>
          <a:stretch>
            <a:fillRect/>
          </a:stretch>
        </p:blipFill>
        <p:spPr>
          <a:xfrm>
            <a:off x="1460962" y="387510"/>
            <a:ext cx="9270076" cy="3559784"/>
          </a:xfrm>
          <a:prstGeom prst="rect">
            <a:avLst/>
          </a:prstGeom>
        </p:spPr>
      </p:pic>
    </p:spTree>
    <p:extLst>
      <p:ext uri="{BB962C8B-B14F-4D97-AF65-F5344CB8AC3E}">
        <p14:creationId xmlns:p14="http://schemas.microsoft.com/office/powerpoint/2010/main" val="2195101414"/>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XSyracuseUniversity_PowerPointTemplate_Sherman 2" id="{E152BEB1-8FB2-3341-8A62-B154F89121BB}" vid="{CBBB3082-331E-554D-94EA-23048D3F04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2286</Words>
  <Application>Microsoft Macintosh PowerPoint</Application>
  <PresentationFormat>Widescreen</PresentationFormat>
  <Paragraphs>156</Paragraphs>
  <Slides>16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Calibri Light</vt:lpstr>
      <vt:lpstr>Inter</vt:lpstr>
      <vt:lpstr>LinBiolinumTB</vt:lpstr>
      <vt:lpstr>Sherman Sans</vt:lpstr>
      <vt:lpstr>Sherman Sans Book</vt:lpstr>
      <vt:lpstr>Sherman Serif Book</vt:lpstr>
      <vt:lpstr>System Font Regular</vt:lpstr>
      <vt:lpstr>Times New Roman</vt:lpstr>
      <vt:lpstr>Verdana</vt:lpstr>
      <vt:lpstr>Wingdings</vt:lpstr>
      <vt:lpstr>Office Theme</vt:lpstr>
      <vt:lpstr>Microsoft Fair-learn </vt:lpstr>
      <vt:lpstr>Table of Contents</vt:lpstr>
      <vt:lpstr>Introduction: </vt:lpstr>
      <vt:lpstr>Fairness &amp; it’s definition’s : </vt:lpstr>
      <vt:lpstr>About Microsoft Fair-learn</vt:lpstr>
      <vt:lpstr>Goal of the project: </vt:lpstr>
      <vt:lpstr>Experimental Setup</vt:lpstr>
      <vt:lpstr>Predictive Model</vt:lpstr>
      <vt:lpstr>PowerPoint Presentation</vt:lpstr>
      <vt:lpstr>BIAS DETECTION in UNFAIR MODEL</vt:lpstr>
      <vt:lpstr>PowerPoint Presentation</vt:lpstr>
      <vt:lpstr>Fair Model</vt:lpstr>
      <vt:lpstr>PowerPoint Presentation</vt:lpstr>
      <vt:lpstr>Discussion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Fairlearn </dc:title>
  <dc:creator>Henil Harshad Vedant</dc:creator>
  <cp:lastModifiedBy>Henil Harshad Vedant</cp:lastModifiedBy>
  <cp:revision>56</cp:revision>
  <dcterms:created xsi:type="dcterms:W3CDTF">2023-04-22T13:38:06Z</dcterms:created>
  <dcterms:modified xsi:type="dcterms:W3CDTF">2023-04-25T14:08:04Z</dcterms:modified>
</cp:coreProperties>
</file>