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sldIdLst>
    <p:sldId id="278" r:id="rId5"/>
    <p:sldId id="280" r:id="rId6"/>
    <p:sldId id="297" r:id="rId7"/>
    <p:sldId id="298" r:id="rId8"/>
    <p:sldId id="301" r:id="rId9"/>
    <p:sldId id="295" r:id="rId10"/>
    <p:sldId id="309" r:id="rId11"/>
    <p:sldId id="310" r:id="rId12"/>
    <p:sldId id="294" r:id="rId13"/>
    <p:sldId id="313" r:id="rId14"/>
    <p:sldId id="311" r:id="rId15"/>
    <p:sldId id="312" r:id="rId16"/>
    <p:sldId id="303" r:id="rId17"/>
    <p:sldId id="300" r:id="rId18"/>
    <p:sldId id="302" r:id="rId19"/>
    <p:sldId id="307" r:id="rId20"/>
    <p:sldId id="304" r:id="rId21"/>
    <p:sldId id="306" r:id="rId22"/>
    <p:sldId id="305" r:id="rId23"/>
    <p:sldId id="308" r:id="rId24"/>
    <p:sldId id="299" r:id="rId25"/>
    <p:sldId id="293"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DEEP LEARNING (SEP 740)</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b="1" dirty="0"/>
              <a:t>Guided By: </a:t>
            </a:r>
            <a:r>
              <a:rPr lang="en-US" dirty="0"/>
              <a:t>Sayyed Faridoddin Afzali</a:t>
            </a:r>
          </a:p>
        </p:txBody>
      </p:sp>
      <p:sp>
        <p:nvSpPr>
          <p:cNvPr id="4" name="Rectangle 3">
            <a:extLst>
              <a:ext uri="{FF2B5EF4-FFF2-40B4-BE49-F238E27FC236}">
                <a16:creationId xmlns:a16="http://schemas.microsoft.com/office/drawing/2014/main" id="{DB984996-7E38-D79F-B8B3-3AFE183070B6}"/>
              </a:ext>
            </a:extLst>
          </p:cNvPr>
          <p:cNvSpPr/>
          <p:nvPr/>
        </p:nvSpPr>
        <p:spPr>
          <a:xfrm>
            <a:off x="189345" y="277089"/>
            <a:ext cx="11813310" cy="10437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Heart Disease Prediction Using Deep Learning Neural Network</a:t>
            </a:r>
            <a:endParaRPr lang="en-IN" sz="3200" b="1" dirty="0"/>
          </a:p>
        </p:txBody>
      </p:sp>
      <p:sp>
        <p:nvSpPr>
          <p:cNvPr id="6" name="Rectangle 5">
            <a:extLst>
              <a:ext uri="{FF2B5EF4-FFF2-40B4-BE49-F238E27FC236}">
                <a16:creationId xmlns:a16="http://schemas.microsoft.com/office/drawing/2014/main" id="{7E718858-23AE-4C3F-4BB1-6238CC8A1D0D}"/>
              </a:ext>
            </a:extLst>
          </p:cNvPr>
          <p:cNvSpPr/>
          <p:nvPr/>
        </p:nvSpPr>
        <p:spPr>
          <a:xfrm>
            <a:off x="1450110" y="4637092"/>
            <a:ext cx="9264072" cy="27062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Henis Nakarani (400547270)                             Ritul Koladiya (400544634)     Hardik Navadiya (400547048)                             Sahil Bhuva (400547052)</a:t>
            </a:r>
          </a:p>
          <a:p>
            <a:pPr algn="ctr"/>
            <a:r>
              <a:rPr lang="en-US" sz="2000" b="1" dirty="0">
                <a:solidFill>
                  <a:schemeClr val="bg1"/>
                </a:solidFill>
              </a:rPr>
              <a:t>Darshan Parbadiya (400544636)</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6128-2F5E-4595-AD30-FCB8552E1A8B}"/>
              </a:ext>
            </a:extLst>
          </p:cNvPr>
          <p:cNvSpPr>
            <a:spLocks noGrp="1"/>
          </p:cNvSpPr>
          <p:nvPr>
            <p:ph type="title"/>
          </p:nvPr>
        </p:nvSpPr>
        <p:spPr>
          <a:xfrm>
            <a:off x="2895599" y="3776472"/>
            <a:ext cx="8637037" cy="768096"/>
          </a:xfrm>
        </p:spPr>
        <p:txBody>
          <a:bodyPr/>
          <a:lstStyle/>
          <a:p>
            <a:r>
              <a:rPr lang="en-IN" sz="4400" b="1" i="0" u="none" strike="noStrike" dirty="0">
                <a:solidFill>
                  <a:schemeClr val="accent6">
                    <a:lumMod val="75000"/>
                  </a:schemeClr>
                </a:solidFill>
                <a:effectLst/>
                <a:latin typeface="Sabon Next LT (Body)"/>
              </a:rPr>
              <a:t>Hyperparameter Tuning</a:t>
            </a:r>
            <a:endParaRPr lang="en-IN" dirty="0"/>
          </a:p>
        </p:txBody>
      </p:sp>
    </p:spTree>
    <p:extLst>
      <p:ext uri="{BB962C8B-B14F-4D97-AF65-F5344CB8AC3E}">
        <p14:creationId xmlns:p14="http://schemas.microsoft.com/office/powerpoint/2010/main" val="65639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ED63-8367-6D02-0955-E9EC23CA8B39}"/>
              </a:ext>
            </a:extLst>
          </p:cNvPr>
          <p:cNvSpPr>
            <a:spLocks noGrp="1"/>
          </p:cNvSpPr>
          <p:nvPr>
            <p:ph type="title"/>
          </p:nvPr>
        </p:nvSpPr>
        <p:spPr>
          <a:xfrm>
            <a:off x="839788" y="457200"/>
            <a:ext cx="3932237" cy="1600200"/>
          </a:xfrm>
        </p:spPr>
        <p:txBody>
          <a:bodyPr anchor="b">
            <a:normAutofit/>
          </a:bodyPr>
          <a:lstStyle/>
          <a:p>
            <a:r>
              <a:rPr lang="en-IN" sz="2500" b="1" i="0" u="none" strike="noStrike" dirty="0">
                <a:effectLst/>
              </a:rPr>
              <a:t>Hyperparameters</a:t>
            </a:r>
            <a:endParaRPr lang="en-IN" sz="2500" dirty="0"/>
          </a:p>
        </p:txBody>
      </p:sp>
      <p:pic>
        <p:nvPicPr>
          <p:cNvPr id="7" name="Picture 6"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6575FBE7-6B8E-3C32-E8F0-0E2AD6931E3A}"/>
              </a:ext>
            </a:extLst>
          </p:cNvPr>
          <p:cNvPicPr>
            <a:picLocks noChangeAspect="1"/>
          </p:cNvPicPr>
          <p:nvPr/>
        </p:nvPicPr>
        <p:blipFill>
          <a:blip r:embed="rId2"/>
          <a:stretch>
            <a:fillRect/>
          </a:stretch>
        </p:blipFill>
        <p:spPr>
          <a:xfrm>
            <a:off x="5730942" y="987425"/>
            <a:ext cx="5076691" cy="4873625"/>
          </a:xfrm>
          <a:prstGeom prst="rect">
            <a:avLst/>
          </a:prstGeom>
          <a:noFill/>
        </p:spPr>
      </p:pic>
      <p:sp>
        <p:nvSpPr>
          <p:cNvPr id="3" name="Content Placeholder 2">
            <a:extLst>
              <a:ext uri="{FF2B5EF4-FFF2-40B4-BE49-F238E27FC236}">
                <a16:creationId xmlns:a16="http://schemas.microsoft.com/office/drawing/2014/main" id="{D8199E4B-4839-1348-43A3-04B3C34DE11A}"/>
              </a:ext>
            </a:extLst>
          </p:cNvPr>
          <p:cNvSpPr>
            <a:spLocks noGrp="1"/>
          </p:cNvSpPr>
          <p:nvPr>
            <p:ph type="body" sz="half" idx="2"/>
          </p:nvPr>
        </p:nvSpPr>
        <p:spPr>
          <a:xfrm>
            <a:off x="839788" y="2057400"/>
            <a:ext cx="3932237" cy="3811588"/>
          </a:xfrm>
        </p:spPr>
        <p:txBody>
          <a:bodyPr>
            <a:normAutofit/>
          </a:bodyPr>
          <a:lstStyle/>
          <a:p>
            <a:r>
              <a:rPr lang="en-US" dirty="0"/>
              <a:t>     Learning rate and epochs</a:t>
            </a:r>
          </a:p>
          <a:p>
            <a:pPr marL="285750" indent="-285750">
              <a:lnSpc>
                <a:spcPct val="150000"/>
              </a:lnSpc>
              <a:buFont typeface="Arial" panose="020B0604020202020204" pitchFamily="34" charset="0"/>
              <a:buChar char="•"/>
            </a:pPr>
            <a:r>
              <a:rPr lang="en-US" dirty="0"/>
              <a:t>Learning Rate : </a:t>
            </a:r>
            <a:r>
              <a:rPr lang="en-US" b="1" dirty="0"/>
              <a:t>0.07 (Static)</a:t>
            </a:r>
          </a:p>
          <a:p>
            <a:pPr marL="285750" indent="-285750">
              <a:lnSpc>
                <a:spcPct val="150000"/>
              </a:lnSpc>
              <a:buFont typeface="Arial" panose="020B0604020202020204" pitchFamily="34" charset="0"/>
              <a:buChar char="•"/>
            </a:pPr>
            <a:r>
              <a:rPr lang="en-US" dirty="0"/>
              <a:t>Epochs </a:t>
            </a:r>
            <a:r>
              <a:rPr lang="en-US"/>
              <a:t>: </a:t>
            </a:r>
            <a:r>
              <a:rPr lang="en-US" b="1" dirty="0"/>
              <a:t>5</a:t>
            </a:r>
            <a:r>
              <a:rPr lang="en-US" b="1"/>
              <a:t>00</a:t>
            </a:r>
            <a:endParaRPr lang="en-US" b="1" dirty="0"/>
          </a:p>
          <a:p>
            <a:endParaRPr lang="en-US" dirty="0"/>
          </a:p>
          <a:p>
            <a:pPr marL="0" indent="0">
              <a:buNone/>
            </a:pPr>
            <a:endParaRPr lang="en-IN" dirty="0"/>
          </a:p>
        </p:txBody>
      </p:sp>
      <p:sp>
        <p:nvSpPr>
          <p:cNvPr id="4" name="Footer Placeholder 3">
            <a:extLst>
              <a:ext uri="{FF2B5EF4-FFF2-40B4-BE49-F238E27FC236}">
                <a16:creationId xmlns:a16="http://schemas.microsoft.com/office/drawing/2014/main" id="{D0B3D479-BCD7-2C17-E914-92F6E4A71D10}"/>
              </a:ext>
            </a:extLst>
          </p:cNvPr>
          <p:cNvSpPr>
            <a:spLocks noGrp="1"/>
          </p:cNvSpPr>
          <p:nvPr>
            <p:ph type="ftr" sz="quarter" idx="11"/>
          </p:nvPr>
        </p:nvSpPr>
        <p:spPr>
          <a:xfrm>
            <a:off x="621792" y="457200"/>
            <a:ext cx="3200400" cy="274320"/>
          </a:xfrm>
        </p:spPr>
        <p:txBody>
          <a:bodyPr anchor="ctr">
            <a:normAutofit fontScale="70000" lnSpcReduction="20000"/>
          </a:bodyPr>
          <a:lstStyle/>
          <a:p>
            <a:pPr>
              <a:spcAft>
                <a:spcPts val="600"/>
              </a:spcAft>
            </a:pPr>
            <a:endParaRPr lang="en-US" dirty="0"/>
          </a:p>
          <a:p>
            <a:pPr>
              <a:spcAft>
                <a:spcPts val="600"/>
              </a:spcAft>
            </a:pPr>
            <a:endParaRPr lang="en-US" dirty="0"/>
          </a:p>
        </p:txBody>
      </p:sp>
      <p:sp>
        <p:nvSpPr>
          <p:cNvPr id="5" name="Slide Number Placeholder 4">
            <a:extLst>
              <a:ext uri="{FF2B5EF4-FFF2-40B4-BE49-F238E27FC236}">
                <a16:creationId xmlns:a16="http://schemas.microsoft.com/office/drawing/2014/main" id="{45A13ADE-6AD9-4708-2339-64A5FCE96D56}"/>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11</a:t>
            </a:fld>
            <a:endParaRPr lang="en-US"/>
          </a:p>
        </p:txBody>
      </p:sp>
    </p:spTree>
    <p:extLst>
      <p:ext uri="{BB962C8B-B14F-4D97-AF65-F5344CB8AC3E}">
        <p14:creationId xmlns:p14="http://schemas.microsoft.com/office/powerpoint/2010/main" val="291140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CA672-236D-3B7E-3A5C-9639C152392D}"/>
              </a:ext>
            </a:extLst>
          </p:cNvPr>
          <p:cNvSpPr>
            <a:spLocks noGrp="1"/>
          </p:cNvSpPr>
          <p:nvPr>
            <p:ph type="title"/>
          </p:nvPr>
        </p:nvSpPr>
        <p:spPr>
          <a:xfrm>
            <a:off x="758952" y="1216152"/>
            <a:ext cx="10671048" cy="768096"/>
          </a:xfrm>
        </p:spPr>
        <p:txBody>
          <a:bodyPr anchor="t">
            <a:normAutofit/>
          </a:bodyPr>
          <a:lstStyle/>
          <a:p>
            <a:pPr>
              <a:lnSpc>
                <a:spcPct val="90000"/>
              </a:lnSpc>
            </a:pPr>
            <a:r>
              <a:rPr lang="en-US" sz="2400"/>
              <a:t>Mini batch </a:t>
            </a:r>
          </a:p>
          <a:p>
            <a:pPr>
              <a:lnSpc>
                <a:spcPct val="90000"/>
              </a:lnSpc>
            </a:pPr>
            <a:r>
              <a:rPr lang="en-US" sz="2400"/>
              <a:t>5000 </a:t>
            </a:r>
          </a:p>
          <a:p>
            <a:pPr>
              <a:lnSpc>
                <a:spcPct val="90000"/>
              </a:lnSpc>
            </a:pPr>
            <a:endParaRPr lang="en-IN" sz="2400"/>
          </a:p>
        </p:txBody>
      </p:sp>
      <p:pic>
        <p:nvPicPr>
          <p:cNvPr id="7" name="Picture 6" descr="A graph with numbers and lines&#10;&#10;Description automatically generated">
            <a:extLst>
              <a:ext uri="{FF2B5EF4-FFF2-40B4-BE49-F238E27FC236}">
                <a16:creationId xmlns:a16="http://schemas.microsoft.com/office/drawing/2014/main" id="{5E24DF79-571F-CC7B-50FB-14B49A5DA956}"/>
              </a:ext>
            </a:extLst>
          </p:cNvPr>
          <p:cNvPicPr>
            <a:picLocks noChangeAspect="1"/>
          </p:cNvPicPr>
          <p:nvPr/>
        </p:nvPicPr>
        <p:blipFill>
          <a:blip r:embed="rId2"/>
          <a:stretch>
            <a:fillRect/>
          </a:stretch>
        </p:blipFill>
        <p:spPr>
          <a:xfrm>
            <a:off x="3576478" y="2103120"/>
            <a:ext cx="5045139" cy="4434840"/>
          </a:xfrm>
          <a:prstGeom prst="rect">
            <a:avLst/>
          </a:prstGeom>
          <a:noFill/>
        </p:spPr>
      </p:pic>
      <p:sp>
        <p:nvSpPr>
          <p:cNvPr id="4" name="Footer Placeholder 3">
            <a:extLst>
              <a:ext uri="{FF2B5EF4-FFF2-40B4-BE49-F238E27FC236}">
                <a16:creationId xmlns:a16="http://schemas.microsoft.com/office/drawing/2014/main" id="{558D2790-CD78-DCEE-B527-90FB6E8B852B}"/>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AD7EC407-47B9-41A0-5568-3D0C1E00E9E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12</a:t>
            </a:fld>
            <a:endParaRPr lang="en-US"/>
          </a:p>
        </p:txBody>
      </p:sp>
    </p:spTree>
    <p:extLst>
      <p:ext uri="{BB962C8B-B14F-4D97-AF65-F5344CB8AC3E}">
        <p14:creationId xmlns:p14="http://schemas.microsoft.com/office/powerpoint/2010/main" val="152473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C456-AAB9-8958-7595-158053874602}"/>
              </a:ext>
            </a:extLst>
          </p:cNvPr>
          <p:cNvSpPr>
            <a:spLocks noGrp="1"/>
          </p:cNvSpPr>
          <p:nvPr>
            <p:ph type="title"/>
          </p:nvPr>
        </p:nvSpPr>
        <p:spPr>
          <a:xfrm>
            <a:off x="4178808" y="1329852"/>
            <a:ext cx="6766560" cy="768096"/>
          </a:xfrm>
        </p:spPr>
        <p:txBody>
          <a:bodyPr/>
          <a:lstStyle/>
          <a:p>
            <a:r>
              <a:rPr lang="en-US" sz="2400" dirty="0"/>
              <a:t>Hyperparameter tuning</a:t>
            </a:r>
            <a:endParaRPr lang="en-IN" sz="2400" dirty="0"/>
          </a:p>
        </p:txBody>
      </p:sp>
      <p:sp>
        <p:nvSpPr>
          <p:cNvPr id="3" name="Content Placeholder 2">
            <a:extLst>
              <a:ext uri="{FF2B5EF4-FFF2-40B4-BE49-F238E27FC236}">
                <a16:creationId xmlns:a16="http://schemas.microsoft.com/office/drawing/2014/main" id="{E8FA2870-4054-384B-3136-5721E63972B0}"/>
              </a:ext>
            </a:extLst>
          </p:cNvPr>
          <p:cNvSpPr>
            <a:spLocks noGrp="1"/>
          </p:cNvSpPr>
          <p:nvPr>
            <p:ph idx="1"/>
          </p:nvPr>
        </p:nvSpPr>
        <p:spPr>
          <a:xfrm>
            <a:off x="4178808" y="1919593"/>
            <a:ext cx="6766560" cy="3874717"/>
          </a:xfrm>
        </p:spPr>
        <p:txBody>
          <a:bodyPr/>
          <a:lstStyle/>
          <a:p>
            <a:pPr marL="285750" indent="-285750">
              <a:lnSpc>
                <a:spcPct val="150000"/>
              </a:lnSpc>
              <a:buFont typeface="Arial" panose="020B0604020202020204" pitchFamily="34" charset="0"/>
              <a:buChar char="•"/>
            </a:pPr>
            <a:r>
              <a:rPr lang="en-US" dirty="0"/>
              <a:t>Number of hidden layers :</a:t>
            </a:r>
            <a:r>
              <a:rPr lang="en-US" b="1" dirty="0"/>
              <a:t> 2</a:t>
            </a:r>
          </a:p>
          <a:p>
            <a:pPr marL="285750" indent="-285750">
              <a:lnSpc>
                <a:spcPct val="150000"/>
              </a:lnSpc>
              <a:buFont typeface="Arial" panose="020B0604020202020204" pitchFamily="34" charset="0"/>
              <a:buChar char="•"/>
            </a:pPr>
            <a:r>
              <a:rPr lang="en-US" dirty="0"/>
              <a:t>Number of Units in Hidden layer : </a:t>
            </a:r>
            <a:r>
              <a:rPr lang="en-US" b="1" dirty="0"/>
              <a:t>16</a:t>
            </a:r>
          </a:p>
          <a:p>
            <a:pPr marL="285750" indent="-285750">
              <a:lnSpc>
                <a:spcPct val="150000"/>
              </a:lnSpc>
              <a:buFont typeface="Arial" panose="020B0604020202020204" pitchFamily="34" charset="0"/>
              <a:buChar char="•"/>
            </a:pPr>
            <a:r>
              <a:rPr lang="en-US" dirty="0"/>
              <a:t>Activation Function : </a:t>
            </a:r>
            <a:r>
              <a:rPr lang="en-US" b="1" dirty="0" err="1"/>
              <a:t>ReLU</a:t>
            </a:r>
            <a:endParaRPr lang="en-US" dirty="0"/>
          </a:p>
          <a:p>
            <a:pPr marL="285750" indent="-285750">
              <a:lnSpc>
                <a:spcPct val="150000"/>
              </a:lnSpc>
              <a:buFont typeface="Arial" panose="020B0604020202020204" pitchFamily="34" charset="0"/>
              <a:buChar char="•"/>
            </a:pPr>
            <a:r>
              <a:rPr lang="en-US" dirty="0"/>
              <a:t>Loss Function : </a:t>
            </a:r>
            <a:r>
              <a:rPr lang="en-US" b="1" dirty="0"/>
              <a:t>Binary Cross Entropy Logit loss function</a:t>
            </a:r>
          </a:p>
          <a:p>
            <a:pPr marL="285750" indent="-285750">
              <a:lnSpc>
                <a:spcPct val="150000"/>
              </a:lnSpc>
              <a:buFont typeface="Arial" panose="020B0604020202020204" pitchFamily="34" charset="0"/>
              <a:buChar char="•"/>
            </a:pPr>
            <a:r>
              <a:rPr lang="en-US" dirty="0"/>
              <a:t>Optimizer : </a:t>
            </a:r>
            <a:r>
              <a:rPr lang="en-US" b="1" dirty="0"/>
              <a:t>Stochastic Gradient Decent</a:t>
            </a:r>
          </a:p>
          <a:p>
            <a:pPr marL="285750" indent="-285750">
              <a:lnSpc>
                <a:spcPct val="150000"/>
              </a:lnSpc>
              <a:buFont typeface="Arial" panose="020B0604020202020204" pitchFamily="34" charset="0"/>
              <a:buChar char="•"/>
            </a:pPr>
            <a:r>
              <a:rPr lang="en-US" dirty="0"/>
              <a:t>Drop out Rate : </a:t>
            </a:r>
            <a:r>
              <a:rPr lang="en-US" b="1" dirty="0"/>
              <a:t>0.30</a:t>
            </a:r>
          </a:p>
          <a:p>
            <a:pPr marL="285750" indent="-285750">
              <a:lnSpc>
                <a:spcPct val="150000"/>
              </a:lnSpc>
              <a:buFont typeface="Arial" panose="020B0604020202020204" pitchFamily="34" charset="0"/>
              <a:buChar char="•"/>
            </a:pPr>
            <a:r>
              <a:rPr lang="en-US" dirty="0"/>
              <a:t>Batch Normalization</a:t>
            </a:r>
          </a:p>
          <a:p>
            <a:pPr marL="285750" indent="-285750">
              <a:lnSpc>
                <a:spcPct val="150000"/>
              </a:lnSpc>
              <a:buFont typeface="Arial" panose="020B0604020202020204" pitchFamily="34" charset="0"/>
              <a:buChar char="•"/>
            </a:pPr>
            <a:r>
              <a:rPr lang="en-US" dirty="0"/>
              <a:t>Cross Validation : </a:t>
            </a:r>
            <a:r>
              <a:rPr lang="en-US" b="1" dirty="0"/>
              <a:t>K Fold Cross validation (7 Folds)</a:t>
            </a:r>
            <a:endParaRPr lang="en-US" dirty="0"/>
          </a:p>
          <a:p>
            <a:pPr marL="285750" indent="-28575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EB587B9C-DD72-4D47-508B-8F99232379F4}"/>
              </a:ext>
            </a:extLst>
          </p:cNvPr>
          <p:cNvSpPr>
            <a:spLocks noGrp="1"/>
          </p:cNvSpPr>
          <p:nvPr>
            <p:ph type="ftr" sz="quarter" idx="11"/>
          </p:nvPr>
        </p:nvSpPr>
        <p:spPr>
          <a:xfrm>
            <a:off x="4224528" y="457200"/>
            <a:ext cx="4910236" cy="274320"/>
          </a:xfrm>
        </p:spPr>
        <p:txBody>
          <a:bodyPr/>
          <a:lstStyle/>
          <a:p>
            <a:r>
              <a:rPr lang="en-US" b="1" dirty="0">
                <a:solidFill>
                  <a:schemeClr val="bg1">
                    <a:lumMod val="10000"/>
                  </a:schemeClr>
                </a:solidFill>
              </a:rPr>
              <a:t>Heart Disease Prediction Using Deep Learning Neural Network</a:t>
            </a:r>
          </a:p>
        </p:txBody>
      </p:sp>
      <p:sp>
        <p:nvSpPr>
          <p:cNvPr id="5" name="Slide Number Placeholder 4">
            <a:extLst>
              <a:ext uri="{FF2B5EF4-FFF2-40B4-BE49-F238E27FC236}">
                <a16:creationId xmlns:a16="http://schemas.microsoft.com/office/drawing/2014/main" id="{68B0097D-4FA9-1555-18F3-FC0A808BDC6F}"/>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400721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C4CB-C901-1522-6516-A987F0CD5C20}"/>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36BDC51F-5A3E-1F89-7777-9ABF5C231784}"/>
              </a:ext>
            </a:extLst>
          </p:cNvPr>
          <p:cNvSpPr>
            <a:spLocks noGrp="1"/>
          </p:cNvSpPr>
          <p:nvPr>
            <p:ph idx="1"/>
          </p:nvPr>
        </p:nvSpPr>
        <p:spPr>
          <a:xfrm>
            <a:off x="4224528" y="3116903"/>
            <a:ext cx="6766560" cy="2700528"/>
          </a:xfrm>
        </p:spPr>
        <p:txBody>
          <a:bodyPr/>
          <a:lstStyle/>
          <a:p>
            <a:pPr marL="285750" indent="-285750" algn="just">
              <a:lnSpc>
                <a:spcPct val="150000"/>
              </a:lnSpc>
              <a:buFont typeface="Arial" panose="020B0604020202020204" pitchFamily="34" charset="0"/>
              <a:buChar char="•"/>
            </a:pPr>
            <a:r>
              <a:rPr lang="en-US" sz="1400" dirty="0"/>
              <a:t>In assessing our heart disease prediction model, a notable difference in performance was observed between training and testing phases. While the model achieved a 50% accuracy in training, its true effectiveness surfaced during testing, where it demonstrated an impressive 89% accuracy. This substantial leap highlights the model's ability to generalize well to unseen data.</a:t>
            </a:r>
            <a:endParaRPr lang="en-IN" sz="1400" dirty="0"/>
          </a:p>
        </p:txBody>
      </p:sp>
      <p:sp>
        <p:nvSpPr>
          <p:cNvPr id="4" name="Footer Placeholder 3">
            <a:extLst>
              <a:ext uri="{FF2B5EF4-FFF2-40B4-BE49-F238E27FC236}">
                <a16:creationId xmlns:a16="http://schemas.microsoft.com/office/drawing/2014/main" id="{A48A2C7F-D123-1EE0-DE37-443246CA5607}"/>
              </a:ext>
            </a:extLst>
          </p:cNvPr>
          <p:cNvSpPr>
            <a:spLocks noGrp="1"/>
          </p:cNvSpPr>
          <p:nvPr>
            <p:ph type="ftr" sz="quarter" idx="11"/>
          </p:nvPr>
        </p:nvSpPr>
        <p:spPr>
          <a:xfrm>
            <a:off x="4224527" y="457200"/>
            <a:ext cx="4891763" cy="274320"/>
          </a:xfrm>
        </p:spPr>
        <p:txBody>
          <a:bodyPr/>
          <a:lstStyle/>
          <a:p>
            <a:r>
              <a:rPr lang="en-US" b="1" dirty="0">
                <a:solidFill>
                  <a:schemeClr val="bg1">
                    <a:lumMod val="10000"/>
                  </a:schemeClr>
                </a:solidFill>
              </a:rPr>
              <a:t>Heart Disease Prediction Using Deep Learning Neural Network</a:t>
            </a:r>
          </a:p>
        </p:txBody>
      </p:sp>
      <p:sp>
        <p:nvSpPr>
          <p:cNvPr id="5" name="Slide Number Placeholder 4">
            <a:extLst>
              <a:ext uri="{FF2B5EF4-FFF2-40B4-BE49-F238E27FC236}">
                <a16:creationId xmlns:a16="http://schemas.microsoft.com/office/drawing/2014/main" id="{5F1E6D66-79ED-4D3B-DA0D-84F0A58B43CD}"/>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155026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with a line graph&#10;&#10;Description automatically generated">
            <a:extLst>
              <a:ext uri="{FF2B5EF4-FFF2-40B4-BE49-F238E27FC236}">
                <a16:creationId xmlns:a16="http://schemas.microsoft.com/office/drawing/2014/main" id="{03ED7E71-5896-148A-003A-1A8AB7E42062}"/>
              </a:ext>
            </a:extLst>
          </p:cNvPr>
          <p:cNvPicPr>
            <a:picLocks noGrp="1" noChangeAspect="1"/>
          </p:cNvPicPr>
          <p:nvPr>
            <p:ph idx="1"/>
          </p:nvPr>
        </p:nvPicPr>
        <p:blipFill>
          <a:blip r:embed="rId2"/>
          <a:stretch>
            <a:fillRect/>
          </a:stretch>
        </p:blipFill>
        <p:spPr>
          <a:xfrm>
            <a:off x="3455409" y="1014154"/>
            <a:ext cx="4230182" cy="3169918"/>
          </a:xfrm>
        </p:spPr>
      </p:pic>
      <p:sp>
        <p:nvSpPr>
          <p:cNvPr id="4" name="Footer Placeholder 3">
            <a:extLst>
              <a:ext uri="{FF2B5EF4-FFF2-40B4-BE49-F238E27FC236}">
                <a16:creationId xmlns:a16="http://schemas.microsoft.com/office/drawing/2014/main" id="{56359110-4AF0-B569-9BCD-424D18809FE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EF933AB-06E9-5B98-834B-B0EBEBAD038A}"/>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9" name="Picture 8" descr="A graph with a line graph&#10;&#10;Description automatically generated">
            <a:extLst>
              <a:ext uri="{FF2B5EF4-FFF2-40B4-BE49-F238E27FC236}">
                <a16:creationId xmlns:a16="http://schemas.microsoft.com/office/drawing/2014/main" id="{A5362252-9D61-AD08-42DA-86A6F609F4D3}"/>
              </a:ext>
            </a:extLst>
          </p:cNvPr>
          <p:cNvPicPr>
            <a:picLocks noChangeAspect="1"/>
          </p:cNvPicPr>
          <p:nvPr/>
        </p:nvPicPr>
        <p:blipFill>
          <a:blip r:embed="rId3"/>
          <a:stretch>
            <a:fillRect/>
          </a:stretch>
        </p:blipFill>
        <p:spPr>
          <a:xfrm>
            <a:off x="7523135" y="3288144"/>
            <a:ext cx="4317228" cy="3356573"/>
          </a:xfrm>
          <a:prstGeom prst="rect">
            <a:avLst/>
          </a:prstGeom>
        </p:spPr>
      </p:pic>
      <p:sp>
        <p:nvSpPr>
          <p:cNvPr id="10" name="Rectangle 9">
            <a:extLst>
              <a:ext uri="{FF2B5EF4-FFF2-40B4-BE49-F238E27FC236}">
                <a16:creationId xmlns:a16="http://schemas.microsoft.com/office/drawing/2014/main" id="{21C6981C-A666-88A2-122B-308846CF0578}"/>
              </a:ext>
            </a:extLst>
          </p:cNvPr>
          <p:cNvSpPr/>
          <p:nvPr/>
        </p:nvSpPr>
        <p:spPr>
          <a:xfrm>
            <a:off x="7998691" y="1431636"/>
            <a:ext cx="3103418" cy="7758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Resulting graph of Accuracy</a:t>
            </a:r>
            <a:endParaRPr lang="en-IN" b="1" dirty="0"/>
          </a:p>
        </p:txBody>
      </p:sp>
      <p:sp>
        <p:nvSpPr>
          <p:cNvPr id="11" name="Rectangle 10">
            <a:extLst>
              <a:ext uri="{FF2B5EF4-FFF2-40B4-BE49-F238E27FC236}">
                <a16:creationId xmlns:a16="http://schemas.microsoft.com/office/drawing/2014/main" id="{FCD3AA4A-FFB1-878D-DAD1-23C08550167E}"/>
              </a:ext>
            </a:extLst>
          </p:cNvPr>
          <p:cNvSpPr/>
          <p:nvPr/>
        </p:nvSpPr>
        <p:spPr>
          <a:xfrm>
            <a:off x="3888509" y="4867564"/>
            <a:ext cx="3334327" cy="97628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Decrement of Loss with increment of No. of Epochs </a:t>
            </a:r>
            <a:endParaRPr lang="en-IN" b="1" dirty="0"/>
          </a:p>
        </p:txBody>
      </p:sp>
    </p:spTree>
    <p:extLst>
      <p:ext uri="{BB962C8B-B14F-4D97-AF65-F5344CB8AC3E}">
        <p14:creationId xmlns:p14="http://schemas.microsoft.com/office/powerpoint/2010/main" val="325540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0BFE-F486-4707-7944-20A2DEA8B13C}"/>
              </a:ext>
            </a:extLst>
          </p:cNvPr>
          <p:cNvSpPr>
            <a:spLocks noGrp="1"/>
          </p:cNvSpPr>
          <p:nvPr>
            <p:ph type="title"/>
          </p:nvPr>
        </p:nvSpPr>
        <p:spPr>
          <a:xfrm>
            <a:off x="3973516" y="1227986"/>
            <a:ext cx="6766560" cy="768096"/>
          </a:xfrm>
        </p:spPr>
        <p:txBody>
          <a:bodyPr/>
          <a:lstStyle/>
          <a:p>
            <a:r>
              <a:rPr lang="en-US" sz="4400" b="1" i="0" dirty="0">
                <a:solidFill>
                  <a:schemeClr val="accent6">
                    <a:lumMod val="75000"/>
                  </a:schemeClr>
                </a:solidFill>
                <a:effectLst/>
              </a:rPr>
              <a:t>Evaluating Model Performance</a:t>
            </a:r>
            <a:br>
              <a:rPr lang="en-US" sz="4400" b="1" i="0" dirty="0">
                <a:solidFill>
                  <a:schemeClr val="accent6">
                    <a:lumMod val="75000"/>
                  </a:schemeClr>
                </a:solidFill>
                <a:effectLst/>
              </a:rPr>
            </a:br>
            <a:endParaRPr lang="en-US" dirty="0"/>
          </a:p>
        </p:txBody>
      </p:sp>
      <p:sp>
        <p:nvSpPr>
          <p:cNvPr id="4" name="Footer Placeholder 3">
            <a:extLst>
              <a:ext uri="{FF2B5EF4-FFF2-40B4-BE49-F238E27FC236}">
                <a16:creationId xmlns:a16="http://schemas.microsoft.com/office/drawing/2014/main" id="{CD779BA6-3711-F34D-319F-54CFC4CE82C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51FE2AA-3D95-08C0-9D60-01290BE5489F}"/>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6" name="Content Placeholder 2">
            <a:extLst>
              <a:ext uri="{FF2B5EF4-FFF2-40B4-BE49-F238E27FC236}">
                <a16:creationId xmlns:a16="http://schemas.microsoft.com/office/drawing/2014/main" id="{88D9C112-F335-A35D-CBF6-0AF561C0F2D7}"/>
              </a:ext>
            </a:extLst>
          </p:cNvPr>
          <p:cNvSpPr>
            <a:spLocks noGrp="1"/>
          </p:cNvSpPr>
          <p:nvPr>
            <p:ph idx="1"/>
          </p:nvPr>
        </p:nvSpPr>
        <p:spPr>
          <a:xfrm>
            <a:off x="4224528" y="3083853"/>
            <a:ext cx="6766560" cy="2700528"/>
          </a:xfrm>
        </p:spPr>
        <p:txBody>
          <a:bodyPr/>
          <a:lstStyle/>
          <a:p>
            <a:pPr marL="285750" indent="-285750" algn="just">
              <a:lnSpc>
                <a:spcPct val="150000"/>
              </a:lnSpc>
              <a:buFont typeface="Arial" panose="020B0604020202020204" pitchFamily="34" charset="0"/>
              <a:buChar char="•"/>
            </a:pPr>
            <a:r>
              <a:rPr lang="en-US" sz="1400" kern="1200" dirty="0">
                <a:solidFill>
                  <a:schemeClr val="accent6">
                    <a:lumMod val="75000"/>
                  </a:schemeClr>
                </a:solidFill>
              </a:rPr>
              <a:t>Cross-validation</a:t>
            </a:r>
          </a:p>
          <a:p>
            <a:pPr marL="285750" indent="-285750" algn="just">
              <a:lnSpc>
                <a:spcPct val="150000"/>
              </a:lnSpc>
              <a:buFont typeface="Arial" panose="020B0604020202020204" pitchFamily="34" charset="0"/>
              <a:buChar char="•"/>
            </a:pPr>
            <a:r>
              <a:rPr lang="en-US" sz="1400" dirty="0">
                <a:solidFill>
                  <a:schemeClr val="accent6">
                    <a:lumMod val="75000"/>
                  </a:schemeClr>
                </a:solidFill>
              </a:rPr>
              <a:t>F1 score</a:t>
            </a:r>
          </a:p>
          <a:p>
            <a:pPr algn="just">
              <a:lnSpc>
                <a:spcPct val="150000"/>
              </a:lnSpc>
            </a:pPr>
            <a:endParaRPr lang="en-US" sz="1400" kern="1200" dirty="0">
              <a:solidFill>
                <a:schemeClr val="accent6">
                  <a:lumMod val="75000"/>
                </a:schemeClr>
              </a:solidFill>
            </a:endParaRPr>
          </a:p>
        </p:txBody>
      </p:sp>
    </p:spTree>
    <p:extLst>
      <p:ext uri="{BB962C8B-B14F-4D97-AF65-F5344CB8AC3E}">
        <p14:creationId xmlns:p14="http://schemas.microsoft.com/office/powerpoint/2010/main" val="116856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9895-CB0B-7915-D0CE-F272CD60A065}"/>
              </a:ext>
            </a:extLst>
          </p:cNvPr>
          <p:cNvSpPr>
            <a:spLocks noGrp="1"/>
          </p:cNvSpPr>
          <p:nvPr>
            <p:ph type="title"/>
          </p:nvPr>
        </p:nvSpPr>
        <p:spPr>
          <a:xfrm>
            <a:off x="4224528" y="952470"/>
            <a:ext cx="6766560" cy="768096"/>
          </a:xfrm>
        </p:spPr>
        <p:txBody>
          <a:bodyPr/>
          <a:lstStyle/>
          <a:p>
            <a:r>
              <a:rPr lang="en-US" dirty="0"/>
              <a:t>Cross-validation</a:t>
            </a:r>
          </a:p>
        </p:txBody>
      </p:sp>
      <p:sp>
        <p:nvSpPr>
          <p:cNvPr id="3" name="Content Placeholder 2">
            <a:extLst>
              <a:ext uri="{FF2B5EF4-FFF2-40B4-BE49-F238E27FC236}">
                <a16:creationId xmlns:a16="http://schemas.microsoft.com/office/drawing/2014/main" id="{7C0E064B-2BDF-31D4-A04E-C3507C3ACAD2}"/>
              </a:ext>
            </a:extLst>
          </p:cNvPr>
          <p:cNvSpPr>
            <a:spLocks noGrp="1"/>
          </p:cNvSpPr>
          <p:nvPr>
            <p:ph idx="1"/>
          </p:nvPr>
        </p:nvSpPr>
        <p:spPr>
          <a:xfrm>
            <a:off x="4314175" y="1955620"/>
            <a:ext cx="6488296" cy="4445180"/>
          </a:xfrm>
        </p:spPr>
        <p:txBody>
          <a:bodyPr/>
          <a:lstStyle/>
          <a:p>
            <a:pPr marL="285750" indent="-285750">
              <a:buFont typeface="Arial" panose="020B0604020202020204" pitchFamily="34" charset="0"/>
              <a:buChar char="•"/>
            </a:pPr>
            <a:r>
              <a:rPr lang="en-US" i="0" dirty="0">
                <a:solidFill>
                  <a:schemeClr val="accent6">
                    <a:lumMod val="50000"/>
                  </a:schemeClr>
                </a:solidFill>
                <a:effectLst/>
              </a:rPr>
              <a:t>Training and Testing using Cross-validation </a:t>
            </a:r>
            <a:r>
              <a:rPr lang="en-GB" i="0" dirty="0">
                <a:solidFill>
                  <a:schemeClr val="accent6">
                    <a:lumMod val="50000"/>
                  </a:schemeClr>
                </a:solidFill>
                <a:effectLst/>
              </a:rPr>
              <a:t>to assess how well a model generalizes to an independent dataset.</a:t>
            </a:r>
          </a:p>
          <a:p>
            <a:pPr marL="285750" indent="-285750">
              <a:buFont typeface="Arial" panose="020B0604020202020204" pitchFamily="34" charset="0"/>
              <a:buChar char="•"/>
            </a:pPr>
            <a:r>
              <a:rPr lang="en-GB" i="0" dirty="0">
                <a:solidFill>
                  <a:schemeClr val="accent6">
                    <a:lumMod val="50000"/>
                  </a:schemeClr>
                </a:solidFill>
                <a:effectLst/>
              </a:rPr>
              <a:t>Its primary purpose is to provide a more accurate estimate of a model's performance by using the entire dataset for both training and testing, thereby reducing the risk of overfitting.</a:t>
            </a:r>
          </a:p>
          <a:p>
            <a:pPr marL="285750" indent="-285750">
              <a:buFont typeface="Arial" panose="020B0604020202020204" pitchFamily="34" charset="0"/>
              <a:buChar char="•"/>
            </a:pPr>
            <a:r>
              <a:rPr lang="en-GB" i="0" dirty="0">
                <a:solidFill>
                  <a:schemeClr val="accent6">
                    <a:lumMod val="50000"/>
                  </a:schemeClr>
                </a:solidFill>
                <a:effectLst/>
              </a:rPr>
              <a:t>The value of k=7 was selected on purpose, considering a bunch of experiments where different values of k were tested to see </a:t>
            </a:r>
            <a:r>
              <a:rPr lang="en-GB" dirty="0">
                <a:solidFill>
                  <a:schemeClr val="accent6">
                    <a:lumMod val="50000"/>
                  </a:schemeClr>
                </a:solidFill>
              </a:rPr>
              <a:t>how it affects model’s accuracy.</a:t>
            </a:r>
          </a:p>
          <a:p>
            <a:pPr marL="285750" indent="-285750">
              <a:buFont typeface="Arial" panose="020B0604020202020204" pitchFamily="34" charset="0"/>
              <a:buChar char="•"/>
            </a:pPr>
            <a:endParaRPr lang="en-GB" dirty="0">
              <a:solidFill>
                <a:schemeClr val="accent6">
                  <a:lumMod val="50000"/>
                </a:schemeClr>
              </a:solidFill>
            </a:endParaRPr>
          </a:p>
          <a:p>
            <a:r>
              <a:rPr lang="en-US" sz="1600" b="1" i="0" dirty="0">
                <a:effectLst/>
              </a:rPr>
              <a:t> Handling Class Imbalance:</a:t>
            </a:r>
            <a:r>
              <a:rPr lang="en-US" sz="1400" b="1" i="0" dirty="0">
                <a:solidFill>
                  <a:schemeClr val="accent6">
                    <a:lumMod val="50000"/>
                  </a:schemeClr>
                </a:solidFill>
                <a:effectLst/>
              </a:rPr>
              <a:t> Using SMOTE</a:t>
            </a:r>
            <a:endParaRPr lang="en-GB" dirty="0">
              <a:solidFill>
                <a:schemeClr val="accent6">
                  <a:lumMod val="50000"/>
                </a:schemeClr>
              </a:solidFill>
            </a:endParaRPr>
          </a:p>
          <a:p>
            <a:pPr marL="285750" indent="-285750">
              <a:buFont typeface="Arial" panose="020B0604020202020204" pitchFamily="34" charset="0"/>
              <a:buChar char="•"/>
            </a:pPr>
            <a:r>
              <a:rPr lang="en-GB" b="0" i="0" dirty="0">
                <a:solidFill>
                  <a:schemeClr val="accent6">
                    <a:lumMod val="50000"/>
                  </a:schemeClr>
                </a:solidFill>
                <a:effectLst/>
              </a:rPr>
              <a:t>At first, our model demonstrated an encouraging average accuracy of 89% across folds. However, recognizing the imbalance in our dataset, we implemented SMOTE to address this issue. Post-SMOTE, our accuracy slightly decreased to 75%, reflecting a more balanced and robust performance across different classes. The adjustment with SMOTE aimed to enhance the model's ability to handle imbalanced data, demonstrating its impact on overall accuracy.</a:t>
            </a:r>
            <a:endParaRPr lang="en-GB" dirty="0">
              <a:solidFill>
                <a:schemeClr val="accent6">
                  <a:lumMod val="50000"/>
                </a:schemeClr>
              </a:solidFill>
            </a:endParaRPr>
          </a:p>
          <a:p>
            <a:pPr marL="285750" indent="-285750">
              <a:buFont typeface="Arial" panose="020B0604020202020204" pitchFamily="34" charset="0"/>
              <a:buChar char="•"/>
            </a:pPr>
            <a:endParaRPr lang="en-GB" dirty="0">
              <a:solidFill>
                <a:schemeClr val="accent6">
                  <a:lumMod val="50000"/>
                </a:schemeClr>
              </a:solidFill>
            </a:endParaRPr>
          </a:p>
        </p:txBody>
      </p:sp>
      <p:sp>
        <p:nvSpPr>
          <p:cNvPr id="4" name="Footer Placeholder 3">
            <a:extLst>
              <a:ext uri="{FF2B5EF4-FFF2-40B4-BE49-F238E27FC236}">
                <a16:creationId xmlns:a16="http://schemas.microsoft.com/office/drawing/2014/main" id="{A06C12F0-904F-A0A5-8BF7-4A8403E33230}"/>
              </a:ext>
            </a:extLst>
          </p:cNvPr>
          <p:cNvSpPr>
            <a:spLocks noGrp="1"/>
          </p:cNvSpPr>
          <p:nvPr>
            <p:ph type="ftr" sz="quarter" idx="11"/>
          </p:nvPr>
        </p:nvSpPr>
        <p:spPr>
          <a:xfrm>
            <a:off x="4224528" y="457200"/>
            <a:ext cx="5125660" cy="274320"/>
          </a:xfrm>
        </p:spPr>
        <p:txBody>
          <a:bodyPr/>
          <a:lstStyle/>
          <a:p>
            <a:r>
              <a:rPr lang="en-US" b="1" dirty="0">
                <a:solidFill>
                  <a:schemeClr val="bg1">
                    <a:lumMod val="10000"/>
                  </a:schemeClr>
                </a:solidFill>
              </a:rPr>
              <a:t>Heart Disease Prediction Using Deep Learning Neural Network</a:t>
            </a:r>
          </a:p>
        </p:txBody>
      </p:sp>
      <p:sp>
        <p:nvSpPr>
          <p:cNvPr id="5" name="Slide Number Placeholder 4">
            <a:extLst>
              <a:ext uri="{FF2B5EF4-FFF2-40B4-BE49-F238E27FC236}">
                <a16:creationId xmlns:a16="http://schemas.microsoft.com/office/drawing/2014/main" id="{D81252D9-E1C7-19AE-4473-9188318BC5E0}"/>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71083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C279-B370-E2A5-04F8-425A0046CB67}"/>
              </a:ext>
            </a:extLst>
          </p:cNvPr>
          <p:cNvSpPr>
            <a:spLocks noGrp="1"/>
          </p:cNvSpPr>
          <p:nvPr>
            <p:ph type="title"/>
          </p:nvPr>
        </p:nvSpPr>
        <p:spPr>
          <a:xfrm>
            <a:off x="3919728" y="1618488"/>
            <a:ext cx="7564060" cy="768096"/>
          </a:xfrm>
        </p:spPr>
        <p:txBody>
          <a:bodyPr/>
          <a:lstStyle/>
          <a:p>
            <a:r>
              <a:rPr lang="en-US" sz="2800" i="0" dirty="0">
                <a:solidFill>
                  <a:schemeClr val="accent6">
                    <a:lumMod val="75000"/>
                  </a:schemeClr>
                </a:solidFill>
                <a:effectLst/>
                <a:latin typeface="Söhne"/>
              </a:rPr>
              <a:t>Optimizing Neural Network Performance</a:t>
            </a:r>
            <a:endParaRPr lang="en-US" sz="2800" dirty="0">
              <a:solidFill>
                <a:schemeClr val="accent6">
                  <a:lumMod val="75000"/>
                </a:schemeClr>
              </a:solidFill>
            </a:endParaRPr>
          </a:p>
        </p:txBody>
      </p:sp>
      <p:sp>
        <p:nvSpPr>
          <p:cNvPr id="3" name="Content Placeholder 2">
            <a:extLst>
              <a:ext uri="{FF2B5EF4-FFF2-40B4-BE49-F238E27FC236}">
                <a16:creationId xmlns:a16="http://schemas.microsoft.com/office/drawing/2014/main" id="{E327958D-FC3A-C509-9346-4D0170572484}"/>
              </a:ext>
            </a:extLst>
          </p:cNvPr>
          <p:cNvSpPr>
            <a:spLocks noGrp="1"/>
          </p:cNvSpPr>
          <p:nvPr>
            <p:ph idx="1"/>
          </p:nvPr>
        </p:nvSpPr>
        <p:spPr>
          <a:xfrm>
            <a:off x="4178808" y="2810376"/>
            <a:ext cx="6766560" cy="2700528"/>
          </a:xfrm>
        </p:spPr>
        <p:txBody>
          <a:bodyPr/>
          <a:lstStyle/>
          <a:p>
            <a:r>
              <a:rPr lang="en-GB" sz="1600" b="0" i="0" dirty="0">
                <a:solidFill>
                  <a:schemeClr val="accent6">
                    <a:lumMod val="75000"/>
                  </a:schemeClr>
                </a:solidFill>
                <a:effectLst/>
              </a:rPr>
              <a:t>Initially, we employed the sigmoid activation function in every hidden layer, which resulted in longer training times and cross-validation timings. Seeking optimization, we transitioned to the rectified linear unit (</a:t>
            </a:r>
            <a:r>
              <a:rPr lang="en-GB" sz="1600" b="0" i="0" dirty="0" err="1">
                <a:solidFill>
                  <a:schemeClr val="accent6">
                    <a:lumMod val="75000"/>
                  </a:schemeClr>
                </a:solidFill>
                <a:effectLst/>
              </a:rPr>
              <a:t>ReLU</a:t>
            </a:r>
            <a:r>
              <a:rPr lang="en-GB" sz="1600" b="0" i="0" dirty="0">
                <a:solidFill>
                  <a:schemeClr val="accent6">
                    <a:lumMod val="75000"/>
                  </a:schemeClr>
                </a:solidFill>
                <a:effectLst/>
              </a:rPr>
              <a:t>) activation function. This modification significantly reduced our training time. The switch to </a:t>
            </a:r>
            <a:r>
              <a:rPr lang="en-GB" sz="1600" b="0" i="0" dirty="0" err="1">
                <a:solidFill>
                  <a:schemeClr val="accent6">
                    <a:lumMod val="75000"/>
                  </a:schemeClr>
                </a:solidFill>
                <a:effectLst/>
              </a:rPr>
              <a:t>ReLU</a:t>
            </a:r>
            <a:r>
              <a:rPr lang="en-GB" sz="1600" b="0" i="0" dirty="0">
                <a:solidFill>
                  <a:schemeClr val="accent6">
                    <a:lumMod val="75000"/>
                  </a:schemeClr>
                </a:solidFill>
                <a:effectLst/>
              </a:rPr>
              <a:t> not only expedited the training process but also maintained or improved the model's learning capabilities, showcasing the impact of activation function choice on the efficiency of our neural network training.</a:t>
            </a:r>
            <a:endParaRPr lang="en-US" sz="1600" dirty="0">
              <a:solidFill>
                <a:schemeClr val="accent6">
                  <a:lumMod val="75000"/>
                </a:schemeClr>
              </a:solidFill>
            </a:endParaRPr>
          </a:p>
        </p:txBody>
      </p:sp>
      <p:sp>
        <p:nvSpPr>
          <p:cNvPr id="4" name="Footer Placeholder 3">
            <a:extLst>
              <a:ext uri="{FF2B5EF4-FFF2-40B4-BE49-F238E27FC236}">
                <a16:creationId xmlns:a16="http://schemas.microsoft.com/office/drawing/2014/main" id="{65AAF5DB-EB0E-150F-7C96-71077CF11883}"/>
              </a:ext>
            </a:extLst>
          </p:cNvPr>
          <p:cNvSpPr>
            <a:spLocks noGrp="1"/>
          </p:cNvSpPr>
          <p:nvPr>
            <p:ph type="ftr" sz="quarter" idx="11"/>
          </p:nvPr>
        </p:nvSpPr>
        <p:spPr>
          <a:xfrm>
            <a:off x="4224527" y="457200"/>
            <a:ext cx="5394601" cy="376518"/>
          </a:xfrm>
        </p:spPr>
        <p:txBody>
          <a:bodyPr/>
          <a:lstStyle/>
          <a:p>
            <a:r>
              <a:rPr lang="en-US" b="1" dirty="0">
                <a:solidFill>
                  <a:schemeClr val="bg1">
                    <a:lumMod val="10000"/>
                  </a:schemeClr>
                </a:solidFill>
              </a:rPr>
              <a:t>Heart Disease Prediction Using Deep Learning Neural Network</a:t>
            </a:r>
          </a:p>
          <a:p>
            <a:r>
              <a:rPr lang="en-US" dirty="0"/>
              <a:t> </a:t>
            </a:r>
          </a:p>
          <a:p>
            <a:endParaRPr lang="en-US" dirty="0"/>
          </a:p>
        </p:txBody>
      </p:sp>
      <p:sp>
        <p:nvSpPr>
          <p:cNvPr id="5" name="Slide Number Placeholder 4">
            <a:extLst>
              <a:ext uri="{FF2B5EF4-FFF2-40B4-BE49-F238E27FC236}">
                <a16:creationId xmlns:a16="http://schemas.microsoft.com/office/drawing/2014/main" id="{134DD61C-C7F8-317A-A4A6-1782789FF40B}"/>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257158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36FD7-AA9C-1A34-2AD7-4C8DD262EE5D}"/>
              </a:ext>
            </a:extLst>
          </p:cNvPr>
          <p:cNvSpPr>
            <a:spLocks noGrp="1"/>
          </p:cNvSpPr>
          <p:nvPr>
            <p:ph idx="1"/>
          </p:nvPr>
        </p:nvSpPr>
        <p:spPr>
          <a:xfrm>
            <a:off x="4224528" y="1089152"/>
            <a:ext cx="6551048" cy="5186142"/>
          </a:xfrm>
        </p:spPr>
        <p:txBody>
          <a:bodyPr/>
          <a:lstStyle/>
          <a:p>
            <a:r>
              <a:rPr lang="en-US" sz="2800" b="1" i="0" dirty="0">
                <a:solidFill>
                  <a:schemeClr val="accent6">
                    <a:lumMod val="75000"/>
                  </a:schemeClr>
                </a:solidFill>
                <a:effectLst/>
              </a:rPr>
              <a:t>Evaluating Model Performance using F1 score</a:t>
            </a:r>
          </a:p>
          <a:p>
            <a:endParaRPr lang="en-US" sz="2000" b="1" dirty="0">
              <a:solidFill>
                <a:schemeClr val="accent6">
                  <a:lumMod val="75000"/>
                </a:schemeClr>
              </a:solidFill>
            </a:endParaRPr>
          </a:p>
          <a:p>
            <a:pPr marL="285750" indent="-285750">
              <a:buFont typeface="Arial" panose="020B0604020202020204" pitchFamily="34" charset="0"/>
              <a:buChar char="•"/>
            </a:pPr>
            <a:r>
              <a:rPr lang="en-GB" sz="1600" dirty="0">
                <a:solidFill>
                  <a:schemeClr val="accent6">
                    <a:lumMod val="75000"/>
                  </a:schemeClr>
                </a:solidFill>
              </a:rPr>
              <a:t>C</a:t>
            </a:r>
            <a:r>
              <a:rPr lang="en-GB" sz="1600" b="0" i="0" dirty="0">
                <a:solidFill>
                  <a:schemeClr val="accent6">
                    <a:lumMod val="75000"/>
                  </a:schemeClr>
                </a:solidFill>
                <a:effectLst/>
              </a:rPr>
              <a:t>onfusion matrix as a comprehensive tool for evaluating classification model performance.</a:t>
            </a:r>
          </a:p>
          <a:p>
            <a:pPr marL="285750" indent="-285750">
              <a:buFont typeface="Arial" panose="020B0604020202020204" pitchFamily="34" charset="0"/>
              <a:buChar char="•"/>
            </a:pPr>
            <a:r>
              <a:rPr lang="en-GB" sz="1600" b="0" i="0" dirty="0">
                <a:solidFill>
                  <a:schemeClr val="accent6">
                    <a:lumMod val="75000"/>
                  </a:schemeClr>
                </a:solidFill>
                <a:effectLst/>
              </a:rPr>
              <a:t>Components: True Positives, True Negatives, False Positives, False Negatives.</a:t>
            </a:r>
            <a:endParaRPr lang="en-US" sz="1600" b="1" dirty="0">
              <a:solidFill>
                <a:schemeClr val="accent6">
                  <a:lumMod val="75000"/>
                </a:schemeClr>
              </a:solidFill>
            </a:endParaRPr>
          </a:p>
          <a:p>
            <a:br>
              <a:rPr lang="en-US" sz="1600" b="1" i="0" dirty="0">
                <a:effectLst/>
              </a:rPr>
            </a:br>
            <a:r>
              <a:rPr lang="en-US" sz="1600" b="1" i="0" dirty="0">
                <a:effectLst/>
              </a:rPr>
              <a:t>Adjusting Threshold value :</a:t>
            </a:r>
          </a:p>
          <a:p>
            <a:pPr marL="285750" indent="-285750">
              <a:buFont typeface="Arial" panose="020B0604020202020204" pitchFamily="34" charset="0"/>
              <a:buChar char="•"/>
            </a:pPr>
            <a:r>
              <a:rPr lang="en-GB" sz="1600" b="0" i="0" dirty="0">
                <a:solidFill>
                  <a:schemeClr val="accent6">
                    <a:lumMod val="50000"/>
                  </a:schemeClr>
                </a:solidFill>
                <a:effectLst/>
              </a:rPr>
              <a:t>By manipulating the threshold, we aimed to strike a balance between precision and recall, adapting our model to the specific requirements of our application.</a:t>
            </a:r>
          </a:p>
          <a:p>
            <a:pPr marL="285750" indent="-285750">
              <a:buFont typeface="Arial" panose="020B0604020202020204" pitchFamily="34" charset="0"/>
              <a:buChar char="•"/>
            </a:pPr>
            <a:r>
              <a:rPr lang="en-GB" sz="1600" dirty="0">
                <a:solidFill>
                  <a:schemeClr val="accent6">
                    <a:lumMod val="50000"/>
                  </a:schemeClr>
                </a:solidFill>
              </a:rPr>
              <a:t>We choose threshold value to be 0.4 while checking confusion matrix and f1 score.</a:t>
            </a:r>
          </a:p>
          <a:p>
            <a:endParaRPr lang="en-US" sz="1400" b="1" dirty="0">
              <a:solidFill>
                <a:schemeClr val="accent6">
                  <a:lumMod val="50000"/>
                </a:schemeClr>
              </a:solidFill>
            </a:endParaRPr>
          </a:p>
          <a:p>
            <a:endParaRPr lang="en-US" sz="1800" b="0" i="0" dirty="0">
              <a:effectLst/>
            </a:endParaRPr>
          </a:p>
          <a:p>
            <a:endParaRPr lang="en-US" sz="1800" b="0" i="0" dirty="0">
              <a:effectLst/>
            </a:endParaRPr>
          </a:p>
          <a:p>
            <a:endParaRPr lang="en-US" sz="1600" b="1" dirty="0">
              <a:solidFill>
                <a:schemeClr val="accent6">
                  <a:lumMod val="50000"/>
                </a:schemeClr>
              </a:solidFill>
            </a:endParaRPr>
          </a:p>
          <a:p>
            <a:endParaRPr lang="en-US" sz="1600" b="1" dirty="0">
              <a:solidFill>
                <a:schemeClr val="accent6">
                  <a:lumMod val="50000"/>
                </a:schemeClr>
              </a:solidFill>
            </a:endParaRPr>
          </a:p>
          <a:p>
            <a:endParaRPr lang="en-US" sz="1600" b="1" dirty="0">
              <a:solidFill>
                <a:schemeClr val="accent6">
                  <a:lumMod val="50000"/>
                </a:schemeClr>
              </a:solidFill>
            </a:endParaRPr>
          </a:p>
          <a:p>
            <a:endParaRPr lang="en-US" sz="1600" b="1" dirty="0">
              <a:solidFill>
                <a:schemeClr val="accent6">
                  <a:lumMod val="50000"/>
                </a:schemeClr>
              </a:solidFill>
            </a:endParaRPr>
          </a:p>
        </p:txBody>
      </p:sp>
      <p:sp>
        <p:nvSpPr>
          <p:cNvPr id="4" name="Footer Placeholder 3">
            <a:extLst>
              <a:ext uri="{FF2B5EF4-FFF2-40B4-BE49-F238E27FC236}">
                <a16:creationId xmlns:a16="http://schemas.microsoft.com/office/drawing/2014/main" id="{402C960F-5BC4-C534-7344-877D5686636A}"/>
              </a:ext>
            </a:extLst>
          </p:cNvPr>
          <p:cNvSpPr>
            <a:spLocks noGrp="1"/>
          </p:cNvSpPr>
          <p:nvPr>
            <p:ph type="ftr" sz="quarter" idx="11"/>
          </p:nvPr>
        </p:nvSpPr>
        <p:spPr>
          <a:xfrm>
            <a:off x="4224527" y="457200"/>
            <a:ext cx="5242201" cy="274320"/>
          </a:xfrm>
        </p:spPr>
        <p:txBody>
          <a:bodyPr/>
          <a:lstStyle/>
          <a:p>
            <a:r>
              <a:rPr lang="en-US" b="1" dirty="0">
                <a:solidFill>
                  <a:schemeClr val="bg1">
                    <a:lumMod val="10000"/>
                  </a:schemeClr>
                </a:solidFill>
              </a:rPr>
              <a:t>Heart Disease Prediction Using Deep Learning Neural Network</a:t>
            </a:r>
          </a:p>
          <a:p>
            <a:r>
              <a:rPr lang="en-US" dirty="0"/>
              <a:t> </a:t>
            </a:r>
          </a:p>
        </p:txBody>
      </p:sp>
      <p:sp>
        <p:nvSpPr>
          <p:cNvPr id="5" name="Slide Number Placeholder 4">
            <a:extLst>
              <a:ext uri="{FF2B5EF4-FFF2-40B4-BE49-F238E27FC236}">
                <a16:creationId xmlns:a16="http://schemas.microsoft.com/office/drawing/2014/main" id="{10038B2F-BE17-EBED-5396-B497C1496F7A}"/>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247802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just">
              <a:lnSpc>
                <a:spcPct val="150000"/>
              </a:lnSpc>
            </a:pPr>
            <a:r>
              <a:rPr lang="en-US" dirty="0"/>
              <a:t>Heart disease remains a leading cause of dying in the United States, emphasizing the critical need for effective preventative measures and early detection. This project leverages data from the Behavioral Risk Factor Surveillance System (BRFSS) 2015, a comprehensive health-related telephone survey conducted by the CDC. With a focus on binary classification of heart disease, the dataset, comprising 253,680 responses, presents a significant class imbalance, with 229,787 respondents without heart disease and 23,893 with a history of heart disease.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753217" cy="274320"/>
          </a:xfrm>
        </p:spPr>
        <p:txBody>
          <a:bodyPr/>
          <a:lstStyle/>
          <a:p>
            <a:r>
              <a:rPr lang="en-US" b="1" dirty="0">
                <a:solidFill>
                  <a:schemeClr val="bg1">
                    <a:lumMod val="10000"/>
                  </a:schemeClr>
                </a:solidFill>
              </a:rPr>
              <a:t>Heart Disease Prediction Using Deep Learning Neural Network</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612D-6E75-B118-0581-755BFA6581C1}"/>
              </a:ext>
            </a:extLst>
          </p:cNvPr>
          <p:cNvSpPr>
            <a:spLocks noGrp="1"/>
          </p:cNvSpPr>
          <p:nvPr>
            <p:ph type="title"/>
          </p:nvPr>
        </p:nvSpPr>
        <p:spPr>
          <a:xfrm>
            <a:off x="4178808" y="1209040"/>
            <a:ext cx="6766560" cy="768096"/>
          </a:xfrm>
        </p:spPr>
        <p:txBody>
          <a:bodyPr/>
          <a:lstStyle/>
          <a:p>
            <a:r>
              <a:rPr lang="en-US" dirty="0"/>
              <a:t>Results</a:t>
            </a:r>
          </a:p>
        </p:txBody>
      </p:sp>
      <p:sp>
        <p:nvSpPr>
          <p:cNvPr id="3" name="Content Placeholder 2">
            <a:extLst>
              <a:ext uri="{FF2B5EF4-FFF2-40B4-BE49-F238E27FC236}">
                <a16:creationId xmlns:a16="http://schemas.microsoft.com/office/drawing/2014/main" id="{08698998-75D6-8113-AF15-48A8E3E16C6F}"/>
              </a:ext>
            </a:extLst>
          </p:cNvPr>
          <p:cNvSpPr>
            <a:spLocks noGrp="1"/>
          </p:cNvSpPr>
          <p:nvPr>
            <p:ph idx="1"/>
          </p:nvPr>
        </p:nvSpPr>
        <p:spPr>
          <a:xfrm>
            <a:off x="4224528" y="2459079"/>
            <a:ext cx="6766560" cy="2700528"/>
          </a:xfrm>
        </p:spPr>
        <p:txBody>
          <a:bodyPr/>
          <a:lstStyle/>
          <a:p>
            <a:r>
              <a:rPr lang="en-GB" sz="1600" b="0" i="0" dirty="0">
                <a:solidFill>
                  <a:schemeClr val="accent6">
                    <a:lumMod val="75000"/>
                  </a:schemeClr>
                </a:solidFill>
                <a:effectLst/>
              </a:rPr>
              <a:t>While experimenting with our model, we encountered a notable trade-off between accuracy and F1 score. Using SMOTE to address class imbalance resulted in an F1 score of 75%, indicative of improved performance in handling minority classes. Surprisingly, when working with the unbalanced dataset, the accuracy reached 89%, showcasing a different aspect of overall model performance. This discrepancy highlights the importance of considering multiple metrics to gain a comprehensive understanding of a model's </a:t>
            </a:r>
            <a:r>
              <a:rPr lang="en-GB" sz="1600" b="0" i="0" dirty="0" err="1">
                <a:solidFill>
                  <a:schemeClr val="accent6">
                    <a:lumMod val="75000"/>
                  </a:schemeClr>
                </a:solidFill>
                <a:effectLst/>
              </a:rPr>
              <a:t>behavior</a:t>
            </a:r>
            <a:r>
              <a:rPr lang="en-GB" sz="1600" b="0" i="0" dirty="0">
                <a:solidFill>
                  <a:schemeClr val="accent6">
                    <a:lumMod val="75000"/>
                  </a:schemeClr>
                </a:solidFill>
                <a:effectLst/>
              </a:rPr>
              <a:t> in different contexts.</a:t>
            </a:r>
            <a:endParaRPr lang="en-US" sz="1600" dirty="0">
              <a:solidFill>
                <a:schemeClr val="accent6">
                  <a:lumMod val="75000"/>
                </a:schemeClr>
              </a:solidFill>
            </a:endParaRPr>
          </a:p>
        </p:txBody>
      </p:sp>
      <p:sp>
        <p:nvSpPr>
          <p:cNvPr id="4" name="Footer Placeholder 3">
            <a:extLst>
              <a:ext uri="{FF2B5EF4-FFF2-40B4-BE49-F238E27FC236}">
                <a16:creationId xmlns:a16="http://schemas.microsoft.com/office/drawing/2014/main" id="{35B6D292-05BD-EE8F-897B-58458D447D2D}"/>
              </a:ext>
            </a:extLst>
          </p:cNvPr>
          <p:cNvSpPr>
            <a:spLocks noGrp="1"/>
          </p:cNvSpPr>
          <p:nvPr>
            <p:ph type="ftr" sz="quarter" idx="11"/>
          </p:nvPr>
        </p:nvSpPr>
        <p:spPr>
          <a:xfrm>
            <a:off x="4224528" y="457200"/>
            <a:ext cx="6720840" cy="274320"/>
          </a:xfrm>
        </p:spPr>
        <p:txBody>
          <a:bodyPr/>
          <a:lstStyle/>
          <a:p>
            <a:r>
              <a:rPr lang="en-US" b="1" dirty="0">
                <a:solidFill>
                  <a:schemeClr val="bg1">
                    <a:lumMod val="10000"/>
                  </a:schemeClr>
                </a:solidFill>
              </a:rPr>
              <a:t>Heart Disease Prediction Using Deep Learning Neural Network</a:t>
            </a:r>
          </a:p>
          <a:p>
            <a:r>
              <a:rPr lang="en-US" dirty="0"/>
              <a:t> </a:t>
            </a:r>
          </a:p>
        </p:txBody>
      </p:sp>
      <p:sp>
        <p:nvSpPr>
          <p:cNvPr id="5" name="Slide Number Placeholder 4">
            <a:extLst>
              <a:ext uri="{FF2B5EF4-FFF2-40B4-BE49-F238E27FC236}">
                <a16:creationId xmlns:a16="http://schemas.microsoft.com/office/drawing/2014/main" id="{4417BEB5-E29B-B65F-A7CC-E499AB7F00AD}"/>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6045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181D-1182-6A91-2BDD-885B3C98F71B}"/>
              </a:ext>
            </a:extLst>
          </p:cNvPr>
          <p:cNvSpPr>
            <a:spLocks noGrp="1"/>
          </p:cNvSpPr>
          <p:nvPr>
            <p:ph type="title"/>
          </p:nvPr>
        </p:nvSpPr>
        <p:spPr>
          <a:xfrm>
            <a:off x="4224527" y="1163366"/>
            <a:ext cx="7126963" cy="768096"/>
          </a:xfrm>
        </p:spPr>
        <p:txBody>
          <a:bodyPr/>
          <a:lstStyle/>
          <a:p>
            <a:r>
              <a:rPr lang="en-US" sz="2800" dirty="0"/>
              <a:t>Conclusion and key findings</a:t>
            </a:r>
            <a:endParaRPr lang="en-IN" sz="2800" dirty="0"/>
          </a:p>
        </p:txBody>
      </p:sp>
      <p:sp>
        <p:nvSpPr>
          <p:cNvPr id="3" name="Content Placeholder 2">
            <a:extLst>
              <a:ext uri="{FF2B5EF4-FFF2-40B4-BE49-F238E27FC236}">
                <a16:creationId xmlns:a16="http://schemas.microsoft.com/office/drawing/2014/main" id="{452B3F3A-7A1E-BE8B-4FEC-2FCB91430415}"/>
              </a:ext>
            </a:extLst>
          </p:cNvPr>
          <p:cNvSpPr>
            <a:spLocks noGrp="1"/>
          </p:cNvSpPr>
          <p:nvPr>
            <p:ph idx="1"/>
          </p:nvPr>
        </p:nvSpPr>
        <p:spPr>
          <a:xfrm>
            <a:off x="3781412" y="1735236"/>
            <a:ext cx="8013192" cy="5122764"/>
          </a:xfrm>
        </p:spPr>
        <p:txBody>
          <a:bodyPr/>
          <a:lstStyle/>
          <a:p>
            <a:pPr marL="285750" indent="-285750" algn="just">
              <a:lnSpc>
                <a:spcPct val="150000"/>
              </a:lnSpc>
              <a:buFont typeface="Arial" panose="020B0604020202020204" pitchFamily="34" charset="0"/>
              <a:buChar char="•"/>
            </a:pPr>
            <a:r>
              <a:rPr lang="en-US" sz="1400" kern="1200" dirty="0">
                <a:solidFill>
                  <a:schemeClr val="accent6">
                    <a:lumMod val="75000"/>
                  </a:schemeClr>
                </a:solidFill>
              </a:rPr>
              <a:t>In conclusion, the development of a heart disease prediction model using machine learning techniques is a significant step toward improving healthcare outcomes. The model can assist healthcare providers in risk assessment and early intervention, ultimately leading to better patient care. However, it is essential to keep in mind that these models are not a replacement for clinical experience. They should be used as decision support tools, with medical professionals making the final diagnoses and treatment decisions.</a:t>
            </a:r>
          </a:p>
          <a:p>
            <a:pPr marL="285750" indent="-285750" algn="just">
              <a:lnSpc>
                <a:spcPct val="150000"/>
              </a:lnSpc>
              <a:buFont typeface="Arial" panose="020B0604020202020204" pitchFamily="34" charset="0"/>
              <a:buChar char="•"/>
            </a:pPr>
            <a:r>
              <a:rPr lang="en-US" sz="1400" b="1" kern="1200" dirty="0">
                <a:solidFill>
                  <a:schemeClr val="accent6">
                    <a:lumMod val="75000"/>
                  </a:schemeClr>
                </a:solidFill>
              </a:rPr>
              <a:t>Key Findings:</a:t>
            </a:r>
          </a:p>
          <a:p>
            <a:pPr marL="285750" indent="-285750" algn="just">
              <a:lnSpc>
                <a:spcPct val="150000"/>
              </a:lnSpc>
              <a:buFont typeface="Arial" panose="020B0604020202020204" pitchFamily="34" charset="0"/>
              <a:buChar char="•"/>
            </a:pPr>
            <a:r>
              <a:rPr lang="en-US" sz="1400" b="1" kern="1200" dirty="0">
                <a:solidFill>
                  <a:schemeClr val="accent6">
                    <a:lumMod val="75000"/>
                  </a:schemeClr>
                </a:solidFill>
              </a:rPr>
              <a:t>Feature Importance: </a:t>
            </a:r>
            <a:r>
              <a:rPr lang="en-US" sz="1400" kern="1200" dirty="0">
                <a:solidFill>
                  <a:schemeClr val="accent6">
                    <a:lumMod val="75000"/>
                  </a:schemeClr>
                </a:solidFill>
              </a:rPr>
              <a:t>The model identifies key features that strongly influence the risk of heart disease. These may include factors such as age, blood pressure, cholesterol levels, and ECG results.</a:t>
            </a:r>
          </a:p>
          <a:p>
            <a:pPr marL="285750" indent="-285750" algn="just">
              <a:lnSpc>
                <a:spcPct val="150000"/>
              </a:lnSpc>
              <a:buFont typeface="Arial" panose="020B0604020202020204" pitchFamily="34" charset="0"/>
              <a:buChar char="•"/>
            </a:pPr>
            <a:r>
              <a:rPr lang="en-US" sz="1400" b="1" kern="1200" dirty="0">
                <a:solidFill>
                  <a:schemeClr val="accent6">
                    <a:lumMod val="75000"/>
                  </a:schemeClr>
                </a:solidFill>
              </a:rPr>
              <a:t>Accuracy and Performance: </a:t>
            </a:r>
            <a:r>
              <a:rPr lang="en-US" sz="1400" kern="1200" dirty="0">
                <a:solidFill>
                  <a:schemeClr val="accent6">
                    <a:lumMod val="75000"/>
                  </a:schemeClr>
                </a:solidFill>
              </a:rPr>
              <a:t>The model's performance metrics, such as accuracy, precision, recall, and F1-score, provide an assessment of its effectiveness in classifying individuals with or without heart disease.</a:t>
            </a:r>
          </a:p>
          <a:p>
            <a:pPr algn="just">
              <a:lnSpc>
                <a:spcPct val="150000"/>
              </a:lnSpc>
            </a:pPr>
            <a:br>
              <a:rPr lang="en-US" sz="1800" kern="1200" dirty="0">
                <a:solidFill>
                  <a:srgbClr val="222222"/>
                </a:solidFill>
              </a:rPr>
            </a:br>
            <a:endParaRPr lang="en-US" sz="1400" b="1" kern="1200" dirty="0">
              <a:solidFill>
                <a:schemeClr val="accent6">
                  <a:lumMod val="75000"/>
                </a:schemeClr>
              </a:solidFill>
            </a:endParaRPr>
          </a:p>
        </p:txBody>
      </p:sp>
      <p:sp>
        <p:nvSpPr>
          <p:cNvPr id="4" name="Footer Placeholder 3">
            <a:extLst>
              <a:ext uri="{FF2B5EF4-FFF2-40B4-BE49-F238E27FC236}">
                <a16:creationId xmlns:a16="http://schemas.microsoft.com/office/drawing/2014/main" id="{F23073DA-8A15-2183-95DE-BF8E567034DF}"/>
              </a:ext>
            </a:extLst>
          </p:cNvPr>
          <p:cNvSpPr>
            <a:spLocks noGrp="1"/>
          </p:cNvSpPr>
          <p:nvPr>
            <p:ph type="ftr" sz="quarter" idx="11"/>
          </p:nvPr>
        </p:nvSpPr>
        <p:spPr>
          <a:xfrm>
            <a:off x="4224528" y="457200"/>
            <a:ext cx="5021072" cy="274320"/>
          </a:xfrm>
        </p:spPr>
        <p:txBody>
          <a:bodyPr/>
          <a:lstStyle/>
          <a:p>
            <a:r>
              <a:rPr lang="en-US" b="1" dirty="0">
                <a:solidFill>
                  <a:schemeClr val="bg1">
                    <a:lumMod val="10000"/>
                  </a:schemeClr>
                </a:solidFill>
              </a:rPr>
              <a:t>Heart Disease Prediction Using Deep Learning Neural Network</a:t>
            </a:r>
          </a:p>
        </p:txBody>
      </p:sp>
      <p:sp>
        <p:nvSpPr>
          <p:cNvPr id="5" name="Slide Number Placeholder 4">
            <a:extLst>
              <a:ext uri="{FF2B5EF4-FFF2-40B4-BE49-F238E27FC236}">
                <a16:creationId xmlns:a16="http://schemas.microsoft.com/office/drawing/2014/main" id="{72ADE6E9-2BAD-89E2-2DE3-C0B9F133CF5E}"/>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1522560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9835-D465-501A-78E9-551B9527E85C}"/>
              </a:ext>
            </a:extLst>
          </p:cNvPr>
          <p:cNvSpPr>
            <a:spLocks noGrp="1"/>
          </p:cNvSpPr>
          <p:nvPr>
            <p:ph type="title"/>
          </p:nvPr>
        </p:nvSpPr>
        <p:spPr>
          <a:xfrm>
            <a:off x="4224528" y="2045369"/>
            <a:ext cx="6766560" cy="768096"/>
          </a:xfrm>
        </p:spPr>
        <p:txBody>
          <a:bodyPr/>
          <a:lstStyle/>
          <a:p>
            <a:r>
              <a:rPr lang="en-US" sz="2800" dirty="0"/>
              <a:t>Problem Statement</a:t>
            </a:r>
            <a:endParaRPr lang="en-IN" sz="2800" dirty="0"/>
          </a:p>
        </p:txBody>
      </p:sp>
      <p:sp>
        <p:nvSpPr>
          <p:cNvPr id="3" name="Content Placeholder 2">
            <a:extLst>
              <a:ext uri="{FF2B5EF4-FFF2-40B4-BE49-F238E27FC236}">
                <a16:creationId xmlns:a16="http://schemas.microsoft.com/office/drawing/2014/main" id="{5A28BA54-F6B9-B93C-56CF-CA95988C1BF3}"/>
              </a:ext>
            </a:extLst>
          </p:cNvPr>
          <p:cNvSpPr>
            <a:spLocks noGrp="1"/>
          </p:cNvSpPr>
          <p:nvPr>
            <p:ph idx="1"/>
          </p:nvPr>
        </p:nvSpPr>
        <p:spPr>
          <a:xfrm>
            <a:off x="4224527" y="2640998"/>
            <a:ext cx="7228655" cy="1542473"/>
          </a:xfrm>
        </p:spPr>
        <p:txBody>
          <a:bodyPr/>
          <a:lstStyle/>
          <a:p>
            <a:pPr marL="285750" indent="-285750" algn="just">
              <a:lnSpc>
                <a:spcPct val="150000"/>
              </a:lnSpc>
              <a:buFont typeface="Arial" panose="020B0604020202020204" pitchFamily="34" charset="0"/>
              <a:buChar char="•"/>
            </a:pPr>
            <a:r>
              <a:rPr lang="en-US" dirty="0"/>
              <a:t>The project aims to develop a deep learning model to predict the risk of heart disease based on survey responses and health-related risk factors.</a:t>
            </a:r>
          </a:p>
          <a:p>
            <a:pPr marL="285750" indent="-285750" algn="just">
              <a:lnSpc>
                <a:spcPct val="150000"/>
              </a:lnSpc>
              <a:buFont typeface="Arial" panose="020B0604020202020204" pitchFamily="34" charset="0"/>
              <a:buChar char="•"/>
            </a:pPr>
            <a:r>
              <a:rPr lang="en-US" dirty="0"/>
              <a:t>Heart disease is a leading cause of mortality, and early prediction can help in preventive measures and early interventions.</a:t>
            </a:r>
            <a:endParaRPr lang="en-IN" dirty="0"/>
          </a:p>
        </p:txBody>
      </p:sp>
      <p:sp>
        <p:nvSpPr>
          <p:cNvPr id="4" name="Footer Placeholder 3">
            <a:extLst>
              <a:ext uri="{FF2B5EF4-FFF2-40B4-BE49-F238E27FC236}">
                <a16:creationId xmlns:a16="http://schemas.microsoft.com/office/drawing/2014/main" id="{050190F8-7226-9EAF-56E4-74D0C79D9E33}"/>
              </a:ext>
            </a:extLst>
          </p:cNvPr>
          <p:cNvSpPr>
            <a:spLocks noGrp="1"/>
          </p:cNvSpPr>
          <p:nvPr>
            <p:ph type="ftr" sz="quarter" idx="11"/>
          </p:nvPr>
        </p:nvSpPr>
        <p:spPr>
          <a:xfrm>
            <a:off x="4224527" y="457200"/>
            <a:ext cx="4780927" cy="274320"/>
          </a:xfrm>
        </p:spPr>
        <p:txBody>
          <a:bodyPr/>
          <a:lstStyle/>
          <a:p>
            <a:r>
              <a:rPr lang="en-US" b="1" dirty="0">
                <a:solidFill>
                  <a:schemeClr val="bg1">
                    <a:lumMod val="10000"/>
                  </a:schemeClr>
                </a:solidFill>
              </a:rPr>
              <a:t>Heart Disease Prediction Using Deep Learning Neural Network</a:t>
            </a:r>
          </a:p>
        </p:txBody>
      </p:sp>
      <p:sp>
        <p:nvSpPr>
          <p:cNvPr id="5" name="Slide Number Placeholder 4">
            <a:extLst>
              <a:ext uri="{FF2B5EF4-FFF2-40B4-BE49-F238E27FC236}">
                <a16:creationId xmlns:a16="http://schemas.microsoft.com/office/drawing/2014/main" id="{67C9532A-BEB3-DC9D-BBA0-99794790EEFD}"/>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6" name="Rectangle 5">
            <a:extLst>
              <a:ext uri="{FF2B5EF4-FFF2-40B4-BE49-F238E27FC236}">
                <a16:creationId xmlns:a16="http://schemas.microsoft.com/office/drawing/2014/main" id="{870A2B3D-38AC-E8F6-1CA7-14FC2CAB414C}"/>
              </a:ext>
            </a:extLst>
          </p:cNvPr>
          <p:cNvSpPr/>
          <p:nvPr/>
        </p:nvSpPr>
        <p:spPr>
          <a:xfrm>
            <a:off x="4248820" y="4183471"/>
            <a:ext cx="5510599" cy="7680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800" dirty="0">
                <a:solidFill>
                  <a:schemeClr val="accent6">
                    <a:lumMod val="75000"/>
                  </a:schemeClr>
                </a:solidFill>
                <a:latin typeface="+mj-lt"/>
              </a:rPr>
              <a:t>OBJECTIVE</a:t>
            </a:r>
            <a:endParaRPr lang="en-IN" sz="2800" dirty="0">
              <a:solidFill>
                <a:schemeClr val="accent6">
                  <a:lumMod val="75000"/>
                </a:schemeClr>
              </a:solidFill>
              <a:latin typeface="+mj-lt"/>
            </a:endParaRPr>
          </a:p>
        </p:txBody>
      </p:sp>
      <p:sp>
        <p:nvSpPr>
          <p:cNvPr id="7" name="Rectangle 6">
            <a:extLst>
              <a:ext uri="{FF2B5EF4-FFF2-40B4-BE49-F238E27FC236}">
                <a16:creationId xmlns:a16="http://schemas.microsoft.com/office/drawing/2014/main" id="{E6F447F2-6330-F81C-1DC0-381FD283E939}"/>
              </a:ext>
            </a:extLst>
          </p:cNvPr>
          <p:cNvSpPr/>
          <p:nvPr/>
        </p:nvSpPr>
        <p:spPr>
          <a:xfrm>
            <a:off x="4248820" y="4708698"/>
            <a:ext cx="7204363" cy="20432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lnSpc>
                <a:spcPct val="150000"/>
              </a:lnSpc>
              <a:buFont typeface="Arial" panose="020B0604020202020204" pitchFamily="34" charset="0"/>
              <a:buChar char="•"/>
            </a:pPr>
            <a:r>
              <a:rPr lang="en-US" sz="1500" dirty="0">
                <a:solidFill>
                  <a:schemeClr val="accent6">
                    <a:lumMod val="75000"/>
                  </a:schemeClr>
                </a:solidFill>
              </a:rPr>
              <a:t>Develop a robust deep learning model using survey responses and health-related risk factors from the BRFSS 2015 dataset to accurately predict the risk of heart disease, contributing to early detection and intervention strategies for improved public health outcomes.</a:t>
            </a:r>
            <a:endParaRPr lang="en-IN" sz="1500" dirty="0">
              <a:solidFill>
                <a:schemeClr val="accent6">
                  <a:lumMod val="75000"/>
                </a:schemeClr>
              </a:solidFill>
            </a:endParaRPr>
          </a:p>
        </p:txBody>
      </p:sp>
    </p:spTree>
    <p:extLst>
      <p:ext uri="{BB962C8B-B14F-4D97-AF65-F5344CB8AC3E}">
        <p14:creationId xmlns:p14="http://schemas.microsoft.com/office/powerpoint/2010/main" val="233438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34BF-05C4-83E3-5615-EE141FA9DB08}"/>
              </a:ext>
            </a:extLst>
          </p:cNvPr>
          <p:cNvSpPr>
            <a:spLocks noGrp="1"/>
          </p:cNvSpPr>
          <p:nvPr>
            <p:ph type="title"/>
          </p:nvPr>
        </p:nvSpPr>
        <p:spPr>
          <a:xfrm>
            <a:off x="4224527" y="934720"/>
            <a:ext cx="7034599" cy="768096"/>
          </a:xfrm>
        </p:spPr>
        <p:txBody>
          <a:bodyPr/>
          <a:lstStyle/>
          <a:p>
            <a:r>
              <a:rPr lang="en-US" sz="2800" dirty="0"/>
              <a:t>Data set Description</a:t>
            </a:r>
            <a:endParaRPr lang="en-IN" sz="2800" dirty="0"/>
          </a:p>
        </p:txBody>
      </p:sp>
      <p:sp>
        <p:nvSpPr>
          <p:cNvPr id="3" name="Content Placeholder 2">
            <a:extLst>
              <a:ext uri="{FF2B5EF4-FFF2-40B4-BE49-F238E27FC236}">
                <a16:creationId xmlns:a16="http://schemas.microsoft.com/office/drawing/2014/main" id="{9FC54FE6-9AE8-DAC0-6AFE-2F95328D5566}"/>
              </a:ext>
            </a:extLst>
          </p:cNvPr>
          <p:cNvSpPr>
            <a:spLocks noGrp="1"/>
          </p:cNvSpPr>
          <p:nvPr>
            <p:ph idx="1"/>
          </p:nvPr>
        </p:nvSpPr>
        <p:spPr>
          <a:xfrm>
            <a:off x="4224527" y="1589208"/>
            <a:ext cx="6932999" cy="5268792"/>
          </a:xfrm>
        </p:spPr>
        <p:txBody>
          <a:bodyPr numCol="2"/>
          <a:lstStyle/>
          <a:p>
            <a:pPr marL="285750" indent="-285750">
              <a:buFont typeface="Arial" panose="020B0604020202020204" pitchFamily="34" charset="0"/>
              <a:buChar char="•"/>
            </a:pPr>
            <a:r>
              <a:rPr lang="en-US" dirty="0"/>
              <a:t>Here's a numerical breakdown of the features in the dataset:</a:t>
            </a:r>
          </a:p>
          <a:p>
            <a:endParaRPr lang="en-US" dirty="0"/>
          </a:p>
          <a:p>
            <a:r>
              <a:rPr lang="en-IN" sz="1400" dirty="0">
                <a:latin typeface="Sabon Next LT (Body)"/>
              </a:rPr>
              <a:t>HeartDiseaseorAttack (Target variable)</a:t>
            </a:r>
          </a:p>
          <a:p>
            <a:r>
              <a:rPr lang="en-IN" sz="1400" dirty="0">
                <a:latin typeface="Sabon Next LT (Body)"/>
              </a:rPr>
              <a:t>HighBP</a:t>
            </a:r>
          </a:p>
          <a:p>
            <a:r>
              <a:rPr lang="en-IN" sz="1400" dirty="0">
                <a:latin typeface="Sabon Next LT (Body)"/>
              </a:rPr>
              <a:t>HighChol</a:t>
            </a:r>
          </a:p>
          <a:p>
            <a:r>
              <a:rPr lang="en-IN" sz="1400" dirty="0">
                <a:latin typeface="Sabon Next LT (Body)"/>
              </a:rPr>
              <a:t>CholCheck</a:t>
            </a:r>
          </a:p>
          <a:p>
            <a:r>
              <a:rPr lang="en-IN" sz="1400" dirty="0">
                <a:latin typeface="Sabon Next LT (Body)"/>
              </a:rPr>
              <a:t>BMI</a:t>
            </a:r>
          </a:p>
          <a:p>
            <a:r>
              <a:rPr lang="en-IN" sz="1400" dirty="0">
                <a:latin typeface="Sabon Next LT (Body)"/>
              </a:rPr>
              <a:t>Smoker</a:t>
            </a:r>
          </a:p>
          <a:p>
            <a:r>
              <a:rPr lang="en-IN" sz="1400" dirty="0">
                <a:latin typeface="Sabon Next LT (Body)"/>
              </a:rPr>
              <a:t>Stroke</a:t>
            </a:r>
          </a:p>
          <a:p>
            <a:r>
              <a:rPr lang="en-IN" sz="1400" dirty="0">
                <a:latin typeface="Sabon Next LT (Body)"/>
              </a:rPr>
              <a:t>Diabetes</a:t>
            </a:r>
          </a:p>
          <a:p>
            <a:r>
              <a:rPr lang="en-IN" sz="1400" dirty="0">
                <a:latin typeface="Sabon Next LT (Body)"/>
              </a:rPr>
              <a:t>PhysActivity</a:t>
            </a:r>
          </a:p>
          <a:p>
            <a:r>
              <a:rPr lang="en-IN" sz="1400" dirty="0">
                <a:latin typeface="Sabon Next LT (Body)"/>
              </a:rPr>
              <a:t>Fruits</a:t>
            </a:r>
          </a:p>
          <a:p>
            <a:endParaRPr lang="en-IN" sz="1400" dirty="0">
              <a:latin typeface="Sabon Next LT (Body)"/>
            </a:endParaRPr>
          </a:p>
          <a:p>
            <a:endParaRPr lang="en-IN" sz="1400" dirty="0">
              <a:latin typeface="Sabon Next LT (Body)"/>
            </a:endParaRPr>
          </a:p>
          <a:p>
            <a:endParaRPr lang="en-IN" sz="1400" dirty="0">
              <a:latin typeface="Sabon Next LT (Body)"/>
            </a:endParaRPr>
          </a:p>
          <a:p>
            <a:pPr marL="285750" indent="-285750">
              <a:buFont typeface="Arial" panose="020B0604020202020204" pitchFamily="34" charset="0"/>
              <a:buChar char="•"/>
            </a:pPr>
            <a:r>
              <a:rPr lang="en-IN" sz="1400" dirty="0">
                <a:latin typeface="Sabon Next LT (Body)"/>
              </a:rPr>
              <a:t>Despite of having these 22 features, our</a:t>
            </a:r>
          </a:p>
          <a:p>
            <a:r>
              <a:rPr lang="en-IN" sz="1400" dirty="0">
                <a:latin typeface="Sabon Next LT (Body)"/>
              </a:rPr>
              <a:t>       set has more than two lakhs data points. </a:t>
            </a:r>
          </a:p>
          <a:p>
            <a:endParaRPr lang="en-IN" sz="1400" dirty="0">
              <a:latin typeface="Sabon Next LT (Body)"/>
            </a:endParaRPr>
          </a:p>
          <a:p>
            <a:endParaRPr lang="en-IN" sz="1400" dirty="0">
              <a:latin typeface="Sabon Next LT (Body)"/>
            </a:endParaRPr>
          </a:p>
          <a:p>
            <a:endParaRPr lang="en-IN" sz="1400" dirty="0">
              <a:latin typeface="Sabon Next LT (Body)"/>
            </a:endParaRPr>
          </a:p>
          <a:p>
            <a:r>
              <a:rPr lang="en-IN" sz="1400" dirty="0">
                <a:latin typeface="Sabon Next LT (Body)"/>
              </a:rPr>
              <a:t>Veggies</a:t>
            </a:r>
          </a:p>
          <a:p>
            <a:r>
              <a:rPr lang="en-IN" sz="1400" dirty="0">
                <a:latin typeface="Sabon Next LT (Body)"/>
              </a:rPr>
              <a:t>HvyAlcoholConsump</a:t>
            </a:r>
          </a:p>
          <a:p>
            <a:r>
              <a:rPr lang="en-IN" sz="1400" dirty="0">
                <a:latin typeface="Sabon Next LT (Body)"/>
              </a:rPr>
              <a:t>AnyHealthcare</a:t>
            </a:r>
          </a:p>
          <a:p>
            <a:r>
              <a:rPr lang="en-IN" sz="1400" dirty="0">
                <a:latin typeface="Sabon Next LT (Body)"/>
              </a:rPr>
              <a:t>NoDocbcCost</a:t>
            </a:r>
          </a:p>
          <a:p>
            <a:r>
              <a:rPr lang="en-IN" sz="1400" dirty="0">
                <a:latin typeface="Sabon Next LT (Body)"/>
              </a:rPr>
              <a:t>GenHlth</a:t>
            </a:r>
          </a:p>
          <a:p>
            <a:r>
              <a:rPr lang="en-IN" sz="1400" dirty="0">
                <a:latin typeface="Sabon Next LT (Body)"/>
              </a:rPr>
              <a:t>MentHlth</a:t>
            </a:r>
          </a:p>
          <a:p>
            <a:r>
              <a:rPr lang="en-IN" sz="1400" dirty="0">
                <a:latin typeface="Sabon Next LT (Body)"/>
              </a:rPr>
              <a:t>PhysHlth</a:t>
            </a:r>
          </a:p>
          <a:p>
            <a:r>
              <a:rPr lang="en-IN" sz="1400" dirty="0">
                <a:latin typeface="Sabon Next LT (Body)"/>
              </a:rPr>
              <a:t>DiffWalk</a:t>
            </a:r>
          </a:p>
          <a:p>
            <a:r>
              <a:rPr lang="en-IN" sz="1400" dirty="0">
                <a:latin typeface="Sabon Next LT (Body)"/>
              </a:rPr>
              <a:t>Sex</a:t>
            </a:r>
          </a:p>
          <a:p>
            <a:r>
              <a:rPr lang="en-IN" sz="1400" dirty="0">
                <a:latin typeface="Sabon Next LT (Body)"/>
              </a:rPr>
              <a:t>Age</a:t>
            </a:r>
          </a:p>
          <a:p>
            <a:r>
              <a:rPr lang="en-IN" sz="1400" dirty="0">
                <a:latin typeface="Sabon Next LT (Body)"/>
              </a:rPr>
              <a:t>Education</a:t>
            </a:r>
          </a:p>
          <a:p>
            <a:r>
              <a:rPr lang="en-IN" sz="1400" dirty="0">
                <a:latin typeface="Sabon Next LT (Body)"/>
              </a:rPr>
              <a:t>Income</a:t>
            </a:r>
          </a:p>
          <a:p>
            <a:endParaRPr lang="en-IN" dirty="0"/>
          </a:p>
        </p:txBody>
      </p:sp>
      <p:sp>
        <p:nvSpPr>
          <p:cNvPr id="4" name="Footer Placeholder 3">
            <a:extLst>
              <a:ext uri="{FF2B5EF4-FFF2-40B4-BE49-F238E27FC236}">
                <a16:creationId xmlns:a16="http://schemas.microsoft.com/office/drawing/2014/main" id="{22B2C9E2-A6A0-3CAD-9DC4-46A09946A62E}"/>
              </a:ext>
            </a:extLst>
          </p:cNvPr>
          <p:cNvSpPr>
            <a:spLocks noGrp="1"/>
          </p:cNvSpPr>
          <p:nvPr>
            <p:ph type="ftr" sz="quarter" idx="11"/>
          </p:nvPr>
        </p:nvSpPr>
        <p:spPr>
          <a:xfrm>
            <a:off x="4224527" y="457200"/>
            <a:ext cx="4780927" cy="274320"/>
          </a:xfrm>
        </p:spPr>
        <p:txBody>
          <a:bodyPr/>
          <a:lstStyle/>
          <a:p>
            <a:r>
              <a:rPr lang="en-US" b="1" dirty="0">
                <a:solidFill>
                  <a:schemeClr val="bg1">
                    <a:lumMod val="10000"/>
                  </a:schemeClr>
                </a:solidFill>
              </a:rPr>
              <a:t>Heart Disease Prediction Using Deep Learning Neural Network</a:t>
            </a:r>
          </a:p>
        </p:txBody>
      </p:sp>
      <p:sp>
        <p:nvSpPr>
          <p:cNvPr id="5" name="Slide Number Placeholder 4">
            <a:extLst>
              <a:ext uri="{FF2B5EF4-FFF2-40B4-BE49-F238E27FC236}">
                <a16:creationId xmlns:a16="http://schemas.microsoft.com/office/drawing/2014/main" id="{B2805D4C-573D-32F4-E7AA-FE3A67B63B89}"/>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424754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DB144-2018-950A-BC8F-F5AAB27F9A9F}"/>
              </a:ext>
            </a:extLst>
          </p:cNvPr>
          <p:cNvSpPr>
            <a:spLocks noGrp="1"/>
          </p:cNvSpPr>
          <p:nvPr>
            <p:ph idx="1"/>
          </p:nvPr>
        </p:nvSpPr>
        <p:spPr>
          <a:xfrm>
            <a:off x="4114153" y="1606388"/>
            <a:ext cx="6766560" cy="2700528"/>
          </a:xfrm>
        </p:spPr>
        <p:txBody>
          <a:bodyPr/>
          <a:lstStyle/>
          <a:p>
            <a:pPr rtl="0">
              <a:lnSpc>
                <a:spcPct val="150000"/>
              </a:lnSpc>
              <a:spcBef>
                <a:spcPts val="900"/>
              </a:spcBef>
              <a:spcAft>
                <a:spcPts val="0"/>
              </a:spcAft>
            </a:pPr>
            <a:r>
              <a:rPr lang="en-IN" sz="1400" b="0" i="0" u="none" strike="noStrike" dirty="0">
                <a:solidFill>
                  <a:schemeClr val="accent6">
                    <a:lumMod val="75000"/>
                  </a:schemeClr>
                </a:solidFill>
                <a:effectLst/>
                <a:latin typeface="Sabon Next LT (Body)"/>
              </a:rPr>
              <a:t>In our heart disease prediction project, we utilize several Python libraries to build and train our artificial neural network (ANN). Here are the key libraries we rely on:</a:t>
            </a:r>
            <a:endParaRPr lang="en-IN" sz="1400" b="0" dirty="0">
              <a:solidFill>
                <a:schemeClr val="accent6">
                  <a:lumMod val="75000"/>
                </a:schemeClr>
              </a:solidFill>
              <a:effectLst/>
              <a:latin typeface="Sabon Next LT (Body)"/>
            </a:endParaRPr>
          </a:p>
          <a:p>
            <a:pPr rtl="0" fontAlgn="base">
              <a:lnSpc>
                <a:spcPct val="150000"/>
              </a:lnSpc>
              <a:spcBef>
                <a:spcPts val="0"/>
              </a:spcBef>
              <a:spcAft>
                <a:spcPts val="0"/>
              </a:spcAft>
              <a:buFont typeface="+mj-lt"/>
              <a:buAutoNum type="arabicPeriod"/>
            </a:pPr>
            <a:r>
              <a:rPr lang="en-IN" sz="1400" b="1" i="0" u="none" strike="noStrike" dirty="0">
                <a:solidFill>
                  <a:schemeClr val="accent6">
                    <a:lumMod val="75000"/>
                  </a:schemeClr>
                </a:solidFill>
                <a:effectLst/>
                <a:latin typeface="Sabon Next LT (Body)"/>
              </a:rPr>
              <a:t>NumPy</a:t>
            </a:r>
            <a:r>
              <a:rPr lang="en-IN" sz="1400" b="0" i="0" u="none" strike="noStrike" dirty="0">
                <a:solidFill>
                  <a:schemeClr val="accent6">
                    <a:lumMod val="75000"/>
                  </a:schemeClr>
                </a:solidFill>
                <a:effectLst/>
                <a:latin typeface="Sabon Next LT (Body)"/>
              </a:rPr>
              <a:t>: Used for data manipulation, feature engineering, and preprocessing.</a:t>
            </a:r>
          </a:p>
          <a:p>
            <a:pPr rtl="0" fontAlgn="base">
              <a:lnSpc>
                <a:spcPct val="150000"/>
              </a:lnSpc>
              <a:spcBef>
                <a:spcPts val="0"/>
              </a:spcBef>
              <a:spcAft>
                <a:spcPts val="0"/>
              </a:spcAft>
              <a:buFont typeface="+mj-lt"/>
              <a:buAutoNum type="arabicPeriod"/>
            </a:pPr>
            <a:r>
              <a:rPr lang="en-IN" sz="1400" b="1" i="0" u="none" strike="noStrike" dirty="0">
                <a:solidFill>
                  <a:schemeClr val="accent6">
                    <a:lumMod val="75000"/>
                  </a:schemeClr>
                </a:solidFill>
                <a:effectLst/>
                <a:latin typeface="Sabon Next LT (Body)"/>
              </a:rPr>
              <a:t>Pandas</a:t>
            </a:r>
            <a:r>
              <a:rPr lang="en-IN" sz="1400" b="0" i="0" u="none" strike="noStrike" dirty="0">
                <a:solidFill>
                  <a:schemeClr val="accent6">
                    <a:lumMod val="75000"/>
                  </a:schemeClr>
                </a:solidFill>
                <a:effectLst/>
                <a:latin typeface="Sabon Next LT (Body)"/>
              </a:rPr>
              <a:t>:</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for data analysis and manipulation.</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For loading, cleaning, and organizing the dataset.</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err="1">
                <a:solidFill>
                  <a:schemeClr val="accent6">
                    <a:lumMod val="75000"/>
                  </a:schemeClr>
                </a:solidFill>
                <a:effectLst/>
                <a:latin typeface="Sabon Next LT (Body)"/>
              </a:rPr>
              <a:t>DataFrames</a:t>
            </a:r>
            <a:r>
              <a:rPr lang="en-IN" sz="1400" b="0" i="0" u="none" strike="noStrike" dirty="0">
                <a:solidFill>
                  <a:schemeClr val="accent6">
                    <a:lumMod val="75000"/>
                  </a:schemeClr>
                </a:solidFill>
                <a:effectLst/>
                <a:latin typeface="Sabon Next LT (Body)"/>
              </a:rPr>
              <a:t> for tabular data representation.</a:t>
            </a:r>
          </a:p>
          <a:p>
            <a:pPr rtl="0" fontAlgn="base">
              <a:lnSpc>
                <a:spcPct val="150000"/>
              </a:lnSpc>
              <a:spcBef>
                <a:spcPts val="0"/>
              </a:spcBef>
              <a:spcAft>
                <a:spcPts val="0"/>
              </a:spcAft>
              <a:buFont typeface="+mj-lt"/>
              <a:buAutoNum type="arabicPeriod"/>
            </a:pPr>
            <a:r>
              <a:rPr lang="en-IN" sz="1400" b="1" i="0" u="none" strike="noStrike" dirty="0">
                <a:solidFill>
                  <a:schemeClr val="accent6">
                    <a:lumMod val="75000"/>
                  </a:schemeClr>
                </a:solidFill>
                <a:effectLst/>
                <a:latin typeface="Sabon Next LT (Body)"/>
              </a:rPr>
              <a:t>Matplotlib</a:t>
            </a:r>
            <a:r>
              <a:rPr lang="en-IN" sz="1400" b="0" i="0" u="none" strike="noStrike" dirty="0">
                <a:solidFill>
                  <a:schemeClr val="accent6">
                    <a:lumMod val="75000"/>
                  </a:schemeClr>
                </a:solidFill>
                <a:effectLst/>
                <a:latin typeface="Sabon Next LT (Body)"/>
              </a:rPr>
              <a:t> and </a:t>
            </a:r>
            <a:r>
              <a:rPr lang="en-IN" sz="1400" b="1" i="0" u="none" strike="noStrike" dirty="0">
                <a:solidFill>
                  <a:schemeClr val="accent6">
                    <a:lumMod val="75000"/>
                  </a:schemeClr>
                </a:solidFill>
                <a:effectLst/>
                <a:latin typeface="Sabon Next LT (Body)"/>
              </a:rPr>
              <a:t>Seaborn</a:t>
            </a:r>
            <a:r>
              <a:rPr lang="en-IN" sz="1400" b="0" i="0" u="none" strike="noStrike" dirty="0">
                <a:solidFill>
                  <a:schemeClr val="accent6">
                    <a:lumMod val="75000"/>
                  </a:schemeClr>
                </a:solidFill>
                <a:effectLst/>
                <a:latin typeface="Sabon Next LT (Body)"/>
              </a:rPr>
              <a:t>:</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Matplotlib for creating visualizations  </a:t>
            </a:r>
          </a:p>
          <a:p>
            <a:pPr rtl="0" fontAlgn="base">
              <a:lnSpc>
                <a:spcPct val="150000"/>
              </a:lnSpc>
              <a:spcBef>
                <a:spcPts val="0"/>
              </a:spcBef>
              <a:spcAft>
                <a:spcPts val="0"/>
              </a:spcAft>
              <a:buFont typeface="+mj-lt"/>
              <a:buAutoNum type="arabicPeriod"/>
            </a:pPr>
            <a:r>
              <a:rPr lang="en-IN" sz="1400" b="1" i="0" u="none" strike="noStrike" dirty="0">
                <a:solidFill>
                  <a:schemeClr val="accent6">
                    <a:lumMod val="75000"/>
                  </a:schemeClr>
                </a:solidFill>
                <a:effectLst/>
                <a:latin typeface="Sabon Next LT (Body)"/>
              </a:rPr>
              <a:t>TensorFlow</a:t>
            </a:r>
            <a:r>
              <a:rPr lang="en-IN" sz="1400" b="0" i="0" u="none" strike="noStrike" dirty="0">
                <a:solidFill>
                  <a:schemeClr val="accent6">
                    <a:lumMod val="75000"/>
                  </a:schemeClr>
                </a:solidFill>
                <a:effectLst/>
                <a:latin typeface="Sabon Next LT (Body)"/>
              </a:rPr>
              <a:t> </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 TensorFlow For Defining and training neural networks efficiently.</a:t>
            </a:r>
          </a:p>
          <a:p>
            <a:pPr rtl="0" fontAlgn="base">
              <a:lnSpc>
                <a:spcPct val="150000"/>
              </a:lnSpc>
              <a:spcBef>
                <a:spcPts val="0"/>
              </a:spcBef>
              <a:spcAft>
                <a:spcPts val="0"/>
              </a:spcAft>
              <a:buFont typeface="+mj-lt"/>
              <a:buAutoNum type="arabicPeriod"/>
            </a:pPr>
            <a:r>
              <a:rPr lang="en-IN" sz="1400" b="1" i="0" u="none" strike="noStrike" dirty="0">
                <a:solidFill>
                  <a:schemeClr val="accent6">
                    <a:lumMod val="75000"/>
                  </a:schemeClr>
                </a:solidFill>
                <a:effectLst/>
                <a:latin typeface="Sabon Next LT (Body)"/>
              </a:rPr>
              <a:t>Scikit-learn (</a:t>
            </a:r>
            <a:r>
              <a:rPr lang="en-IN" sz="1400" b="1" i="0" u="none" strike="noStrike" dirty="0" err="1">
                <a:solidFill>
                  <a:schemeClr val="accent6">
                    <a:lumMod val="75000"/>
                  </a:schemeClr>
                </a:solidFill>
                <a:effectLst/>
                <a:latin typeface="Sabon Next LT (Body)"/>
              </a:rPr>
              <a:t>sklearn</a:t>
            </a:r>
            <a:r>
              <a:rPr lang="en-IN" sz="1400" b="1" i="0" u="none" strike="noStrike" dirty="0">
                <a:solidFill>
                  <a:schemeClr val="accent6">
                    <a:lumMod val="75000"/>
                  </a:schemeClr>
                </a:solidFill>
                <a:effectLst/>
                <a:latin typeface="Sabon Next LT (Body)"/>
              </a:rPr>
              <a:t>)</a:t>
            </a:r>
            <a:r>
              <a:rPr lang="en-IN" sz="1400" b="0" i="0" u="none" strike="noStrike" dirty="0">
                <a:solidFill>
                  <a:schemeClr val="accent6">
                    <a:lumMod val="75000"/>
                  </a:schemeClr>
                </a:solidFill>
                <a:effectLst/>
                <a:latin typeface="Sabon Next LT (Body)"/>
              </a:rPr>
              <a:t>:</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preprocessing functions (e.g., scaling, encoding).</a:t>
            </a:r>
          </a:p>
          <a:p>
            <a:pPr marL="742950" lvl="1" indent="-285750" rtl="0" fontAlgn="base">
              <a:lnSpc>
                <a:spcPct val="150000"/>
              </a:lnSpc>
              <a:spcBef>
                <a:spcPts val="0"/>
              </a:spcBef>
              <a:spcAft>
                <a:spcPts val="120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Useful for splitting data into training and test sets.</a:t>
            </a:r>
          </a:p>
          <a:p>
            <a:pPr>
              <a:lnSpc>
                <a:spcPct val="150000"/>
              </a:lnSpc>
            </a:pPr>
            <a:endParaRPr lang="en-IN" sz="1400" dirty="0">
              <a:solidFill>
                <a:schemeClr val="accent6">
                  <a:lumMod val="75000"/>
                </a:schemeClr>
              </a:solidFill>
            </a:endParaRPr>
          </a:p>
        </p:txBody>
      </p:sp>
      <p:sp>
        <p:nvSpPr>
          <p:cNvPr id="4" name="Footer Placeholder 3">
            <a:extLst>
              <a:ext uri="{FF2B5EF4-FFF2-40B4-BE49-F238E27FC236}">
                <a16:creationId xmlns:a16="http://schemas.microsoft.com/office/drawing/2014/main" id="{60BB60FD-65D7-DCA6-6FAA-F9F40D2A3CDB}"/>
              </a:ext>
            </a:extLst>
          </p:cNvPr>
          <p:cNvSpPr>
            <a:spLocks noGrp="1"/>
          </p:cNvSpPr>
          <p:nvPr>
            <p:ph type="ftr" sz="quarter" idx="11"/>
          </p:nvPr>
        </p:nvSpPr>
        <p:spPr>
          <a:xfrm>
            <a:off x="4224527" y="457200"/>
            <a:ext cx="4854817" cy="274320"/>
          </a:xfrm>
        </p:spPr>
        <p:txBody>
          <a:bodyPr/>
          <a:lstStyle/>
          <a:p>
            <a:r>
              <a:rPr lang="en-US" b="1" dirty="0">
                <a:solidFill>
                  <a:schemeClr val="bg1">
                    <a:lumMod val="10000"/>
                  </a:schemeClr>
                </a:solidFill>
              </a:rPr>
              <a:t>Heart Disease Prediction Using Deep Learning Neural Network</a:t>
            </a:r>
          </a:p>
        </p:txBody>
      </p:sp>
      <p:sp>
        <p:nvSpPr>
          <p:cNvPr id="5" name="Slide Number Placeholder 4">
            <a:extLst>
              <a:ext uri="{FF2B5EF4-FFF2-40B4-BE49-F238E27FC236}">
                <a16:creationId xmlns:a16="http://schemas.microsoft.com/office/drawing/2014/main" id="{6F6A6828-C45A-D562-340F-8B6364D30C35}"/>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233123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8BF4-7EBD-29FB-897F-2C037DF7B3D9}"/>
              </a:ext>
            </a:extLst>
          </p:cNvPr>
          <p:cNvSpPr>
            <a:spLocks noGrp="1"/>
          </p:cNvSpPr>
          <p:nvPr>
            <p:ph type="title"/>
          </p:nvPr>
        </p:nvSpPr>
        <p:spPr>
          <a:xfrm>
            <a:off x="4224526" y="970742"/>
            <a:ext cx="7708392" cy="768096"/>
          </a:xfrm>
        </p:spPr>
        <p:txBody>
          <a:bodyPr/>
          <a:lstStyle/>
          <a:p>
            <a:r>
              <a:rPr lang="en-US" sz="2800" dirty="0"/>
              <a:t>Method and technique used</a:t>
            </a:r>
            <a:endParaRPr lang="en-IN" sz="2800" dirty="0"/>
          </a:p>
        </p:txBody>
      </p:sp>
      <p:sp>
        <p:nvSpPr>
          <p:cNvPr id="3" name="Content Placeholder 2">
            <a:extLst>
              <a:ext uri="{FF2B5EF4-FFF2-40B4-BE49-F238E27FC236}">
                <a16:creationId xmlns:a16="http://schemas.microsoft.com/office/drawing/2014/main" id="{B0CE296B-356B-46A4-C841-DFE71B8127CD}"/>
              </a:ext>
            </a:extLst>
          </p:cNvPr>
          <p:cNvSpPr>
            <a:spLocks noGrp="1"/>
          </p:cNvSpPr>
          <p:nvPr>
            <p:ph idx="1"/>
          </p:nvPr>
        </p:nvSpPr>
        <p:spPr>
          <a:xfrm>
            <a:off x="4224527" y="1579232"/>
            <a:ext cx="7708391" cy="5278767"/>
          </a:xfrm>
        </p:spPr>
        <p:txBody>
          <a:bodyPr/>
          <a:lstStyle/>
          <a:p>
            <a:pPr rtl="0" fontAlgn="base">
              <a:lnSpc>
                <a:spcPct val="150000"/>
              </a:lnSpc>
              <a:spcBef>
                <a:spcPts val="1200"/>
              </a:spcBef>
              <a:spcAft>
                <a:spcPts val="0"/>
              </a:spcAft>
              <a:buFont typeface="+mj-lt"/>
              <a:buAutoNum type="arabicPeriod"/>
            </a:pPr>
            <a:r>
              <a:rPr lang="en-IN" sz="1400" b="1" i="0" u="none" strike="noStrike" dirty="0">
                <a:solidFill>
                  <a:schemeClr val="accent6">
                    <a:lumMod val="75000"/>
                  </a:schemeClr>
                </a:solidFill>
                <a:effectLst/>
                <a:latin typeface="Sabon Next LT (Body)"/>
              </a:rPr>
              <a:t>Data Preprocessing and Feature Engineering</a:t>
            </a:r>
            <a:r>
              <a:rPr lang="en-IN" sz="1400" b="0" i="0" u="none" strike="noStrike" dirty="0">
                <a:solidFill>
                  <a:schemeClr val="accent6">
                    <a:lumMod val="75000"/>
                  </a:schemeClr>
                </a:solidFill>
                <a:effectLst/>
                <a:latin typeface="Sabon Next LT (Body)"/>
              </a:rPr>
              <a:t>:</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Gather diverse patient records from Kaggle</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Clean, scale, and encode features.</a:t>
            </a:r>
          </a:p>
          <a:p>
            <a:pPr rtl="0" fontAlgn="base">
              <a:lnSpc>
                <a:spcPct val="150000"/>
              </a:lnSpc>
              <a:spcBef>
                <a:spcPts val="0"/>
              </a:spcBef>
              <a:spcAft>
                <a:spcPts val="0"/>
              </a:spcAft>
              <a:buFont typeface="+mj-lt"/>
              <a:buAutoNum type="arabicPeriod"/>
            </a:pPr>
            <a:r>
              <a:rPr lang="en-IN" sz="1400" b="1" i="0" u="none" strike="noStrike" dirty="0">
                <a:solidFill>
                  <a:schemeClr val="accent6">
                    <a:lumMod val="75000"/>
                  </a:schemeClr>
                </a:solidFill>
                <a:effectLst/>
                <a:latin typeface="Sabon Next LT (Body)"/>
              </a:rPr>
              <a:t>Model Architecture</a:t>
            </a:r>
            <a:r>
              <a:rPr lang="en-IN" sz="1400" b="0" i="0" u="none" strike="noStrike" dirty="0">
                <a:solidFill>
                  <a:schemeClr val="accent6">
                    <a:lumMod val="75000"/>
                  </a:schemeClr>
                </a:solidFill>
                <a:effectLst/>
                <a:latin typeface="Sabon Next LT (Body)"/>
              </a:rPr>
              <a:t>:</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Design ANN with input, hidden, and output layers.</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Utilize activation functions (e.g., </a:t>
            </a:r>
            <a:r>
              <a:rPr lang="en-IN" sz="1400" b="0" i="0" u="none" strike="noStrike" dirty="0" err="1">
                <a:solidFill>
                  <a:schemeClr val="accent6">
                    <a:lumMod val="75000"/>
                  </a:schemeClr>
                </a:solidFill>
                <a:effectLst/>
                <a:latin typeface="Sabon Next LT (Body)"/>
              </a:rPr>
              <a:t>ReLU</a:t>
            </a:r>
            <a:r>
              <a:rPr lang="en-IN" sz="1400" b="0" i="0" u="none" strike="noStrike" dirty="0">
                <a:solidFill>
                  <a:schemeClr val="accent6">
                    <a:lumMod val="75000"/>
                  </a:schemeClr>
                </a:solidFill>
                <a:effectLst/>
                <a:latin typeface="Sabon Next LT (Body)"/>
              </a:rPr>
              <a:t>, sigmoid, Linear).</a:t>
            </a:r>
          </a:p>
          <a:p>
            <a:pPr rtl="0" fontAlgn="base">
              <a:lnSpc>
                <a:spcPct val="150000"/>
              </a:lnSpc>
              <a:spcBef>
                <a:spcPts val="0"/>
              </a:spcBef>
              <a:spcAft>
                <a:spcPts val="0"/>
              </a:spcAft>
              <a:buFont typeface="+mj-lt"/>
              <a:buAutoNum type="arabicPeriod"/>
            </a:pPr>
            <a:r>
              <a:rPr lang="en-IN" sz="1400" b="1" i="0" u="none" strike="noStrike" dirty="0">
                <a:solidFill>
                  <a:schemeClr val="accent6">
                    <a:lumMod val="75000"/>
                  </a:schemeClr>
                </a:solidFill>
                <a:effectLst/>
                <a:latin typeface="Sabon Next LT (Body)"/>
              </a:rPr>
              <a:t>Hyperparameter Tuning</a:t>
            </a:r>
            <a:r>
              <a:rPr lang="en-IN" sz="1400" b="0" i="0" u="none" strike="noStrike" dirty="0">
                <a:solidFill>
                  <a:schemeClr val="accent6">
                    <a:lumMod val="75000"/>
                  </a:schemeClr>
                </a:solidFill>
                <a:effectLst/>
                <a:latin typeface="Sabon Next LT (Body)"/>
              </a:rPr>
              <a:t>:</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Experiment with learning rate, dropout-rate, batch size, epochs, Optimization functions, loss function etc.</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Optimize using cross-validation k-fold cross validation.</a:t>
            </a:r>
          </a:p>
          <a:p>
            <a:pPr marL="742950" lvl="1" indent="-285750" rtl="0" fontAlgn="base">
              <a:lnSpc>
                <a:spcPct val="150000"/>
              </a:lnSpc>
              <a:spcBef>
                <a:spcPts val="0"/>
              </a:spcBef>
              <a:spcAft>
                <a:spcPts val="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No of units per hidden layer, no of hidden layers.</a:t>
            </a:r>
          </a:p>
          <a:p>
            <a:pPr rtl="0" fontAlgn="base">
              <a:lnSpc>
                <a:spcPct val="150000"/>
              </a:lnSpc>
              <a:spcBef>
                <a:spcPts val="0"/>
              </a:spcBef>
              <a:spcAft>
                <a:spcPts val="0"/>
              </a:spcAft>
              <a:buFont typeface="+mj-lt"/>
              <a:buAutoNum type="arabicPeriod"/>
            </a:pPr>
            <a:r>
              <a:rPr lang="en-IN" sz="1400" b="1" i="0" u="none" strike="noStrike" dirty="0">
                <a:solidFill>
                  <a:schemeClr val="accent6">
                    <a:lumMod val="75000"/>
                  </a:schemeClr>
                </a:solidFill>
                <a:effectLst/>
                <a:latin typeface="Sabon Next LT (Body)"/>
              </a:rPr>
              <a:t>Regularization Techniques</a:t>
            </a:r>
            <a:r>
              <a:rPr lang="en-IN" sz="1400" b="0" i="0" u="none" strike="noStrike" dirty="0">
                <a:solidFill>
                  <a:schemeClr val="accent6">
                    <a:lumMod val="75000"/>
                  </a:schemeClr>
                </a:solidFill>
                <a:effectLst/>
                <a:latin typeface="Sabon Next LT (Body)"/>
              </a:rPr>
              <a:t>:</a:t>
            </a:r>
          </a:p>
          <a:p>
            <a:pPr marL="742950" lvl="1" indent="-285750" rtl="0" fontAlgn="base">
              <a:lnSpc>
                <a:spcPct val="150000"/>
              </a:lnSpc>
              <a:spcBef>
                <a:spcPts val="0"/>
              </a:spcBef>
              <a:spcAft>
                <a:spcPts val="1200"/>
              </a:spcAft>
              <a:buFont typeface="Arial" panose="020B0604020202020204" pitchFamily="34" charset="0"/>
              <a:buChar char="•"/>
            </a:pPr>
            <a:r>
              <a:rPr lang="en-IN" sz="1400" b="0" i="0" u="none" strike="noStrike" dirty="0">
                <a:solidFill>
                  <a:schemeClr val="accent6">
                    <a:lumMod val="75000"/>
                  </a:schemeClr>
                </a:solidFill>
                <a:effectLst/>
                <a:latin typeface="Sabon Next LT (Body)"/>
              </a:rPr>
              <a:t>Prevent overfitting (regularization, dropout).</a:t>
            </a:r>
          </a:p>
        </p:txBody>
      </p:sp>
      <p:sp>
        <p:nvSpPr>
          <p:cNvPr id="4" name="Footer Placeholder 3">
            <a:extLst>
              <a:ext uri="{FF2B5EF4-FFF2-40B4-BE49-F238E27FC236}">
                <a16:creationId xmlns:a16="http://schemas.microsoft.com/office/drawing/2014/main" id="{1A3EE70D-CE04-B409-826E-F79A9325D529}"/>
              </a:ext>
            </a:extLst>
          </p:cNvPr>
          <p:cNvSpPr>
            <a:spLocks noGrp="1"/>
          </p:cNvSpPr>
          <p:nvPr>
            <p:ph type="ftr" sz="quarter" idx="11"/>
          </p:nvPr>
        </p:nvSpPr>
        <p:spPr>
          <a:xfrm>
            <a:off x="4224528" y="457200"/>
            <a:ext cx="5122672" cy="274320"/>
          </a:xfrm>
        </p:spPr>
        <p:txBody>
          <a:bodyPr/>
          <a:lstStyle/>
          <a:p>
            <a:r>
              <a:rPr lang="en-US" b="1" dirty="0">
                <a:solidFill>
                  <a:schemeClr val="bg1">
                    <a:lumMod val="10000"/>
                  </a:schemeClr>
                </a:solidFill>
              </a:rPr>
              <a:t>Heart Disease Prediction Using Deep Learning Neural Network</a:t>
            </a:r>
          </a:p>
        </p:txBody>
      </p:sp>
      <p:sp>
        <p:nvSpPr>
          <p:cNvPr id="5" name="Slide Number Placeholder 4">
            <a:extLst>
              <a:ext uri="{FF2B5EF4-FFF2-40B4-BE49-F238E27FC236}">
                <a16:creationId xmlns:a16="http://schemas.microsoft.com/office/drawing/2014/main" id="{7114148E-21E2-AFEA-05F0-287749C87458}"/>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693326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E3BA1-7C16-6E3A-5D69-42FB3C777C1C}"/>
              </a:ext>
            </a:extLst>
          </p:cNvPr>
          <p:cNvSpPr>
            <a:spLocks noGrp="1"/>
          </p:cNvSpPr>
          <p:nvPr>
            <p:ph type="title"/>
          </p:nvPr>
        </p:nvSpPr>
        <p:spPr>
          <a:xfrm>
            <a:off x="1499616" y="149290"/>
            <a:ext cx="9958376" cy="815910"/>
          </a:xfrm>
        </p:spPr>
        <p:txBody>
          <a:bodyPr/>
          <a:lstStyle/>
          <a:p>
            <a:r>
              <a:rPr lang="en-US" dirty="0"/>
              <a:t>Data Preprocessing </a:t>
            </a:r>
            <a:endParaRPr lang="en-IN" dirty="0"/>
          </a:p>
        </p:txBody>
      </p:sp>
      <p:pic>
        <p:nvPicPr>
          <p:cNvPr id="5" name="Content Placeholder 4">
            <a:extLst>
              <a:ext uri="{FF2B5EF4-FFF2-40B4-BE49-F238E27FC236}">
                <a16:creationId xmlns:a16="http://schemas.microsoft.com/office/drawing/2014/main" id="{C327B716-398F-C768-DB77-70C2DAF9D87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323975" y="1343025"/>
            <a:ext cx="4890213" cy="5063639"/>
          </a:xfrm>
        </p:spPr>
      </p:pic>
      <p:pic>
        <p:nvPicPr>
          <p:cNvPr id="7" name="Picture 6" descr="A screenshot of a computer">
            <a:extLst>
              <a:ext uri="{FF2B5EF4-FFF2-40B4-BE49-F238E27FC236}">
                <a16:creationId xmlns:a16="http://schemas.microsoft.com/office/drawing/2014/main" id="{83196D26-759A-1F53-D401-B47F422DD327}"/>
              </a:ext>
            </a:extLst>
          </p:cNvPr>
          <p:cNvPicPr>
            <a:picLocks noChangeAspect="1"/>
          </p:cNvPicPr>
          <p:nvPr/>
        </p:nvPicPr>
        <p:blipFill>
          <a:blip r:embed="rId4"/>
          <a:stretch>
            <a:fillRect/>
          </a:stretch>
        </p:blipFill>
        <p:spPr>
          <a:xfrm>
            <a:off x="6494106" y="1496742"/>
            <a:ext cx="5089201" cy="3028605"/>
          </a:xfrm>
          <a:prstGeom prst="rect">
            <a:avLst/>
          </a:prstGeom>
        </p:spPr>
      </p:pic>
    </p:spTree>
    <p:extLst>
      <p:ext uri="{BB962C8B-B14F-4D97-AF65-F5344CB8AC3E}">
        <p14:creationId xmlns:p14="http://schemas.microsoft.com/office/powerpoint/2010/main" val="408771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009FEE-D371-9E09-DC86-28FDB0884B6E}"/>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CB39B110-E97E-1947-E4C7-BF151CD9936C}"/>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descr="A screenshot of a computer">
            <a:extLst>
              <a:ext uri="{FF2B5EF4-FFF2-40B4-BE49-F238E27FC236}">
                <a16:creationId xmlns:a16="http://schemas.microsoft.com/office/drawing/2014/main" id="{9C0DD3DE-10EC-B353-CCA3-DABE7CD7382D}"/>
              </a:ext>
            </a:extLst>
          </p:cNvPr>
          <p:cNvPicPr>
            <a:picLocks noChangeAspect="1"/>
          </p:cNvPicPr>
          <p:nvPr/>
        </p:nvPicPr>
        <p:blipFill>
          <a:blip r:embed="rId2"/>
          <a:stretch>
            <a:fillRect/>
          </a:stretch>
        </p:blipFill>
        <p:spPr>
          <a:xfrm>
            <a:off x="621792" y="224512"/>
            <a:ext cx="11208258" cy="6408975"/>
          </a:xfrm>
          <a:prstGeom prst="rect">
            <a:avLst/>
          </a:prstGeom>
        </p:spPr>
      </p:pic>
    </p:spTree>
    <p:extLst>
      <p:ext uri="{BB962C8B-B14F-4D97-AF65-F5344CB8AC3E}">
        <p14:creationId xmlns:p14="http://schemas.microsoft.com/office/powerpoint/2010/main" val="344935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E5E1-8AE2-2DBF-6A82-F7199356AA1E}"/>
              </a:ext>
            </a:extLst>
          </p:cNvPr>
          <p:cNvSpPr>
            <a:spLocks noGrp="1"/>
          </p:cNvSpPr>
          <p:nvPr>
            <p:ph type="title"/>
          </p:nvPr>
        </p:nvSpPr>
        <p:spPr>
          <a:xfrm>
            <a:off x="4178807" y="1098203"/>
            <a:ext cx="7218865" cy="768096"/>
          </a:xfrm>
        </p:spPr>
        <p:txBody>
          <a:bodyPr/>
          <a:lstStyle/>
          <a:p>
            <a:r>
              <a:rPr lang="en-US" sz="2800" dirty="0"/>
              <a:t>Problem we have tackled during project </a:t>
            </a:r>
            <a:endParaRPr lang="en-IN" sz="2800" dirty="0"/>
          </a:p>
        </p:txBody>
      </p:sp>
      <p:sp>
        <p:nvSpPr>
          <p:cNvPr id="3" name="Content Placeholder 2">
            <a:extLst>
              <a:ext uri="{FF2B5EF4-FFF2-40B4-BE49-F238E27FC236}">
                <a16:creationId xmlns:a16="http://schemas.microsoft.com/office/drawing/2014/main" id="{F868E14D-82DF-4A49-EA42-6D349E03D567}"/>
              </a:ext>
            </a:extLst>
          </p:cNvPr>
          <p:cNvSpPr>
            <a:spLocks noGrp="1"/>
          </p:cNvSpPr>
          <p:nvPr>
            <p:ph idx="1"/>
          </p:nvPr>
        </p:nvSpPr>
        <p:spPr>
          <a:xfrm>
            <a:off x="4178807" y="2229012"/>
            <a:ext cx="7883884" cy="5040654"/>
          </a:xfrm>
        </p:spPr>
        <p:txBody>
          <a:bodyPr/>
          <a:lstStyle/>
          <a:p>
            <a:pPr marL="285750" indent="-285750" algn="just">
              <a:lnSpc>
                <a:spcPct val="150000"/>
              </a:lnSpc>
              <a:buFont typeface="Arial" panose="020B0604020202020204" pitchFamily="34" charset="0"/>
              <a:buChar char="•"/>
            </a:pPr>
            <a:r>
              <a:rPr lang="en-US" dirty="0"/>
              <a:t>While working on this project, we faced challenges with too many features, making things more complicated.  We solved this problem using hit map correlation matrix. We reduced six columns.</a:t>
            </a:r>
          </a:p>
          <a:p>
            <a:pPr marL="285750" indent="-285750" algn="just">
              <a:lnSpc>
                <a:spcPct val="150000"/>
              </a:lnSpc>
              <a:buFont typeface="Arial" panose="020B0604020202020204" pitchFamily="34" charset="0"/>
              <a:buChar char="•"/>
            </a:pPr>
            <a:r>
              <a:rPr lang="en-US" dirty="0"/>
              <a:t>Dealing with an imbalanced dataset also caused issues, like the model learning in a biased way and performance metrics getting skewed. Overfitting, where the model is great with training data but struggles with new data, added another layer of complexity. To solve that problem we used SMOTE resembling method.</a:t>
            </a:r>
          </a:p>
          <a:p>
            <a:pPr marL="285750" indent="-285750" algn="just">
              <a:lnSpc>
                <a:spcPct val="150000"/>
              </a:lnSpc>
              <a:buFont typeface="Arial" panose="020B0604020202020204" pitchFamily="34" charset="0"/>
              <a:buChar char="•"/>
            </a:pPr>
            <a:r>
              <a:rPr lang="en-US" dirty="0"/>
              <a:t>To handle the heavy computing needed for training deep neural networks, we made our project more efficient. We used GPU acceleration and distributed training to make things scale better and use resources wisely.</a:t>
            </a:r>
          </a:p>
          <a:p>
            <a:pPr marL="285750" indent="-285750" algn="just">
              <a:lnSpc>
                <a:spcPct val="150000"/>
              </a:lnSpc>
              <a:buFont typeface="Arial" panose="020B0604020202020204" pitchFamily="34" charset="0"/>
              <a:buChar char="•"/>
            </a:pPr>
            <a:r>
              <a:rPr lang="en-US" dirty="0"/>
              <a:t>Training our model took a long time in training. To Solve that problem, we used mini batch to reduce training time and improve efficiency of model.</a:t>
            </a:r>
            <a:endParaRPr lang="en-IN" dirty="0"/>
          </a:p>
        </p:txBody>
      </p:sp>
      <p:sp>
        <p:nvSpPr>
          <p:cNvPr id="4" name="Footer Placeholder 3">
            <a:extLst>
              <a:ext uri="{FF2B5EF4-FFF2-40B4-BE49-F238E27FC236}">
                <a16:creationId xmlns:a16="http://schemas.microsoft.com/office/drawing/2014/main" id="{B99422E2-F368-CF18-EB32-777AEE6640BE}"/>
              </a:ext>
            </a:extLst>
          </p:cNvPr>
          <p:cNvSpPr>
            <a:spLocks noGrp="1"/>
          </p:cNvSpPr>
          <p:nvPr>
            <p:ph type="ftr" sz="quarter" idx="11"/>
          </p:nvPr>
        </p:nvSpPr>
        <p:spPr>
          <a:xfrm>
            <a:off x="4224528" y="457200"/>
            <a:ext cx="4873290" cy="274320"/>
          </a:xfrm>
        </p:spPr>
        <p:txBody>
          <a:bodyPr/>
          <a:lstStyle/>
          <a:p>
            <a:r>
              <a:rPr lang="en-US" b="1" dirty="0">
                <a:solidFill>
                  <a:schemeClr val="bg1">
                    <a:lumMod val="10000"/>
                  </a:schemeClr>
                </a:solidFill>
              </a:rPr>
              <a:t>Heart Disease Prediction Using Deep Learning Neural Network</a:t>
            </a:r>
          </a:p>
        </p:txBody>
      </p:sp>
      <p:sp>
        <p:nvSpPr>
          <p:cNvPr id="5" name="Slide Number Placeholder 4">
            <a:extLst>
              <a:ext uri="{FF2B5EF4-FFF2-40B4-BE49-F238E27FC236}">
                <a16:creationId xmlns:a16="http://schemas.microsoft.com/office/drawing/2014/main" id="{BC809059-402E-85FF-9478-DC5AFFEB78FE}"/>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24932525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{8EF51F78-6C35-4A9B-BA6A-7D3ACC4A596C}tf78438558_win32</Template>
  <TotalTime>557</TotalTime>
  <Words>1529</Words>
  <Application>Microsoft Office PowerPoint</Application>
  <PresentationFormat>Widescreen</PresentationFormat>
  <Paragraphs>168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Sabon Next LT</vt:lpstr>
      <vt:lpstr>Sabon Next LT (Body)</vt:lpstr>
      <vt:lpstr>Söhne</vt:lpstr>
      <vt:lpstr>Office Theme</vt:lpstr>
      <vt:lpstr>DEEP LEARNING (SEP 740)</vt:lpstr>
      <vt:lpstr>Introduction</vt:lpstr>
      <vt:lpstr>Problem Statement</vt:lpstr>
      <vt:lpstr>Data set Description</vt:lpstr>
      <vt:lpstr>PowerPoint Presentation</vt:lpstr>
      <vt:lpstr>Method and technique used</vt:lpstr>
      <vt:lpstr>Data Preprocessing </vt:lpstr>
      <vt:lpstr>PowerPoint Presentation</vt:lpstr>
      <vt:lpstr>Problem we have tackled during project </vt:lpstr>
      <vt:lpstr>Hyperparameter Tuning</vt:lpstr>
      <vt:lpstr>Hyperparameters</vt:lpstr>
      <vt:lpstr>Mini batch  5000  </vt:lpstr>
      <vt:lpstr>Hyperparameter tuning</vt:lpstr>
      <vt:lpstr>Result</vt:lpstr>
      <vt:lpstr>PowerPoint Presentation</vt:lpstr>
      <vt:lpstr>Evaluating Model Performance </vt:lpstr>
      <vt:lpstr>Cross-validation</vt:lpstr>
      <vt:lpstr>Optimizing Neural Network Performance</vt:lpstr>
      <vt:lpstr>PowerPoint Presentation</vt:lpstr>
      <vt:lpstr>Results</vt:lpstr>
      <vt:lpstr>Conclusion and key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(SEP 740)</dc:title>
  <dc:subject/>
  <dc:creator>Ritul Koladiya</dc:creator>
  <cp:lastModifiedBy>Henis Sureshkumar Nakrani</cp:lastModifiedBy>
  <cp:revision>20</cp:revision>
  <dcterms:created xsi:type="dcterms:W3CDTF">2023-11-13T16:59:15Z</dcterms:created>
  <dcterms:modified xsi:type="dcterms:W3CDTF">2023-11-24T15:58:29Z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