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sldIdLst>
    <p:sldId id="378" r:id="rId5"/>
    <p:sldId id="386" r:id="rId6"/>
    <p:sldId id="400" r:id="rId7"/>
    <p:sldId id="401" r:id="rId8"/>
    <p:sldId id="403" r:id="rId9"/>
    <p:sldId id="425" r:id="rId10"/>
    <p:sldId id="426" r:id="rId11"/>
    <p:sldId id="404" r:id="rId12"/>
    <p:sldId id="405" r:id="rId13"/>
    <p:sldId id="406" r:id="rId14"/>
    <p:sldId id="407" r:id="rId15"/>
    <p:sldId id="409" r:id="rId16"/>
    <p:sldId id="408" r:id="rId17"/>
    <p:sldId id="410" r:id="rId18"/>
    <p:sldId id="411" r:id="rId19"/>
    <p:sldId id="412" r:id="rId20"/>
    <p:sldId id="413" r:id="rId21"/>
    <p:sldId id="414" r:id="rId22"/>
    <p:sldId id="416" r:id="rId23"/>
    <p:sldId id="423" r:id="rId24"/>
    <p:sldId id="424" r:id="rId25"/>
    <p:sldId id="415" r:id="rId26"/>
    <p:sldId id="417" r:id="rId27"/>
    <p:sldId id="418" r:id="rId28"/>
    <p:sldId id="419" r:id="rId29"/>
    <p:sldId id="420" r:id="rId30"/>
    <p:sldId id="421" r:id="rId31"/>
    <p:sldId id="42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D"/>
    <a:srgbClr val="464F55"/>
    <a:srgbClr val="8BD3E6"/>
    <a:srgbClr val="D2D755"/>
    <a:srgbClr val="FFD100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AB006-DFA4-4519-89A9-F71D2B7C850E}" v="1" dt="2023-12-13T21:11:02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7" autoAdjust="0"/>
    <p:restoredTop sz="83771" autoAdjust="0"/>
  </p:normalViewPr>
  <p:slideViewPr>
    <p:cSldViewPr snapToGrid="0" snapToObjects="1">
      <p:cViewPr varScale="1">
        <p:scale>
          <a:sx n="82" d="100"/>
          <a:sy n="82" d="100"/>
        </p:scale>
        <p:origin x="1229" y="7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3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id="{B6EC7246-D40E-A849-88BF-8FEAEB18D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/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7">
                <a:solidFill>
                  <a:srgbClr val="464F55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467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 sz="3200">
                <a:solidFill>
                  <a:schemeClr val="bg1"/>
                </a:solidFill>
              </a:defRPr>
            </a:lvl2pPr>
            <a:lvl3pPr marL="914377" indent="0" algn="ctr">
              <a:buNone/>
              <a:defRPr sz="3200">
                <a:solidFill>
                  <a:schemeClr val="bg1"/>
                </a:solidFill>
              </a:defRPr>
            </a:lvl3pPr>
            <a:lvl4pPr marL="1371566" indent="0" algn="ctr">
              <a:buNone/>
              <a:defRPr sz="3200">
                <a:solidFill>
                  <a:schemeClr val="bg1"/>
                </a:solidFill>
              </a:defRPr>
            </a:lvl4pPr>
            <a:lvl5pPr marL="1828754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7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/>
  <p:txStyles>
    <p:titleStyle>
      <a:lvl1pPr algn="l" defTabSz="457189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46934" indent="-28574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2977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68171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33364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enis\Downloads\ilkerozkan,+914-3095-1-SM.pdf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5B0D6FE-8DA1-F341-A125-C435290D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587" y="786908"/>
            <a:ext cx="3618593" cy="1376429"/>
          </a:xfrm>
        </p:spPr>
        <p:txBody>
          <a:bodyPr>
            <a:normAutofit/>
          </a:bodyPr>
          <a:lstStyle/>
          <a:p>
            <a:r>
              <a:rPr lang="en-US" sz="2800" dirty="0"/>
              <a:t>Wine Quality Prediction Using Machine Learning</a:t>
            </a:r>
          </a:p>
        </p:txBody>
      </p:sp>
      <p:sp>
        <p:nvSpPr>
          <p:cNvPr id="3" name="Subtitle Placeholder">
            <a:extLst>
              <a:ext uri="{FF2B5EF4-FFF2-40B4-BE49-F238E27FC236}">
                <a16:creationId xmlns:a16="http://schemas.microsoft.com/office/drawing/2014/main" id="{40A6380A-F0A0-D041-A01E-B58CAE53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587" y="2453267"/>
            <a:ext cx="4176154" cy="257593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Multivariate Statistical Methods for Big Data Analysis and Process Improvement (SEP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767</a:t>
            </a:r>
            <a:r>
              <a:rPr lang="en-US" sz="1800" b="1" dirty="0">
                <a:solidFill>
                  <a:schemeClr val="tx1"/>
                </a:solidFill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</a:rPr>
              <a:t>Guided By Prof. : Dr. Brandon Corbett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Name: Henis Sureshkumar Nakrani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Student Id: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400547270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85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59B6-93CB-C76F-886E-E7ED9DE7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anchor="b">
            <a:normAutofit/>
          </a:bodyPr>
          <a:lstStyle/>
          <a:p>
            <a:r>
              <a:rPr lang="en-US" dirty="0"/>
              <a:t>PCA</a:t>
            </a:r>
            <a:endParaRPr lang="en-I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4B805D9-012E-C99E-A35A-95B1E9C0B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658947"/>
            <a:ext cx="8780462" cy="753256"/>
          </a:xfrm>
        </p:spPr>
        <p:txBody>
          <a:bodyPr/>
          <a:lstStyle/>
          <a:p>
            <a:r>
              <a:rPr lang="en-US" sz="1600" dirty="0"/>
              <a:t>According to the graph, when we apply PCA to our dataset, we can explain approximately 80% of the data by using 5 components for our dataset.</a:t>
            </a:r>
          </a:p>
        </p:txBody>
      </p:sp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53B5BC7F-BDB7-A5D6-8FE6-66A79008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178" y="1421441"/>
            <a:ext cx="6978483" cy="453601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8EB1-0FAA-B5D1-3952-0819EF523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72FF45-F2E0-6F1B-9157-9A56E07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12,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6857-6E7E-C453-843D-8A7835C6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/>
          <a:p>
            <a:r>
              <a:rPr lang="en-US" dirty="0"/>
              <a:t>Score Biplot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3047-801E-5534-F2D6-E58917B84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/>
          <a:p>
            <a:r>
              <a:rPr lang="en-US" dirty="0"/>
              <a:t>Scores T[1] and T[2]</a:t>
            </a:r>
            <a:endParaRPr lang="en-IN" dirty="0"/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3917B9CD-FC94-A131-7D2B-6760B9EF3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257998"/>
            <a:ext cx="5111750" cy="4051061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977B3-D8B7-9E30-ED0E-7890437E2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B70C33-4253-B06C-BEB6-546508FD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12,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6857-6E7E-C453-843D-8A7835C6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/>
          <a:p>
            <a:r>
              <a:rPr lang="en-US" dirty="0"/>
              <a:t>Loading Biplot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3047-801E-5534-F2D6-E58917B84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/>
          <a:p>
            <a:r>
              <a:rPr lang="en-US" dirty="0"/>
              <a:t>Loadings p1 and p2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977B3-D8B7-9E30-ED0E-7890437E2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B70C33-4253-B06C-BEB6-546508FD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12, 2023</a:t>
            </a:fld>
            <a:endParaRPr lang="en-US"/>
          </a:p>
        </p:txBody>
      </p:sp>
      <p:pic>
        <p:nvPicPr>
          <p:cNvPr id="10" name="Content Placeholder 9" descr="A graph with blue dots">
            <a:extLst>
              <a:ext uri="{FF2B5EF4-FFF2-40B4-BE49-F238E27FC236}">
                <a16:creationId xmlns:a16="http://schemas.microsoft.com/office/drawing/2014/main" id="{7C69FAFE-4F07-158C-7359-413A67FC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1289875"/>
            <a:ext cx="5111750" cy="3987737"/>
          </a:xfrm>
        </p:spPr>
      </p:pic>
    </p:spTree>
    <p:extLst>
      <p:ext uri="{BB962C8B-B14F-4D97-AF65-F5344CB8AC3E}">
        <p14:creationId xmlns:p14="http://schemas.microsoft.com/office/powerpoint/2010/main" val="2697369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117-9532-EDF7-F81D-57439D86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031B41-285A-6364-D8AE-93E21E5A6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90376"/>
              </p:ext>
            </p:extLst>
          </p:nvPr>
        </p:nvGraphicFramePr>
        <p:xfrm>
          <a:off x="201613" y="1420813"/>
          <a:ext cx="85632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992">
                  <a:extLst>
                    <a:ext uri="{9D8B030D-6E8A-4147-A177-3AD203B41FA5}">
                      <a16:colId xmlns:a16="http://schemas.microsoft.com/office/drawing/2014/main" val="2957735819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9976779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23126647"/>
                    </a:ext>
                  </a:extLst>
                </a:gridCol>
                <a:gridCol w="1242424">
                  <a:extLst>
                    <a:ext uri="{9D8B030D-6E8A-4147-A177-3AD203B41FA5}">
                      <a16:colId xmlns:a16="http://schemas.microsoft.com/office/drawing/2014/main" val="2255970408"/>
                    </a:ext>
                  </a:extLst>
                </a:gridCol>
                <a:gridCol w="1712649">
                  <a:extLst>
                    <a:ext uri="{9D8B030D-6E8A-4147-A177-3AD203B41FA5}">
                      <a16:colId xmlns:a16="http://schemas.microsoft.com/office/drawing/2014/main" val="868496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(%)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(%)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7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78.61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1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9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2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Binary Class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9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 Class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6507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6B74-3735-B3AC-6456-AF978A52C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6C840-EE01-803E-1122-DB1AF450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2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536A-5AC5-F6BE-CF5F-4B31FCE9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with SVM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3C76F0-62E9-BE91-136F-1C2DD4EB5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735" y="655384"/>
            <a:ext cx="8113368" cy="435151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27CF7-09A2-8A72-4F05-D29E0AED2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0B7809-69FF-CE41-5F29-D8DFBD3E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91A339-20DD-A352-8C28-0471AB5E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13708"/>
              </p:ext>
            </p:extLst>
          </p:nvPr>
        </p:nvGraphicFramePr>
        <p:xfrm>
          <a:off x="534735" y="5090092"/>
          <a:ext cx="81133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28">
                  <a:extLst>
                    <a:ext uri="{9D8B030D-6E8A-4147-A177-3AD203B41FA5}">
                      <a16:colId xmlns:a16="http://schemas.microsoft.com/office/drawing/2014/main" val="95846612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309091689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372563483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07913552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35766478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3087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Without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Cross Validation 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72.81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78.61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75.43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2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677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20-99F9-A18F-A842-4A3AD2E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Time With PCA for each Components in SVM</a:t>
            </a:r>
          </a:p>
        </p:txBody>
      </p:sp>
      <p:pic>
        <p:nvPicPr>
          <p:cNvPr id="8" name="Content Placeholder 7" descr="A graph with blue lines&#10;&#10;Description automatically generated">
            <a:extLst>
              <a:ext uri="{FF2B5EF4-FFF2-40B4-BE49-F238E27FC236}">
                <a16:creationId xmlns:a16="http://schemas.microsoft.com/office/drawing/2014/main" id="{B86FA48C-9DCA-2166-AA50-FD3220770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06" y="655384"/>
            <a:ext cx="8095626" cy="521015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37ECA-2B4C-AAB9-BE71-56C1E62B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84908-2355-0EB3-36E5-7D0F094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70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A6CB-F8A0-AECC-2081-E76310BE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PCA with LDA ( Linear Discriminant Analysis 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A1B15C-AB18-0B10-233D-EFB1C2960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736" y="1087002"/>
            <a:ext cx="8113368" cy="36076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F70D2-582C-9AEB-C945-1DD8606B1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FA1438-7A18-9196-F52B-E0258713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58367C-E0FD-8263-9E47-1E0107EF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55641"/>
              </p:ext>
            </p:extLst>
          </p:nvPr>
        </p:nvGraphicFramePr>
        <p:xfrm>
          <a:off x="534735" y="5090092"/>
          <a:ext cx="804733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28">
                  <a:extLst>
                    <a:ext uri="{9D8B030D-6E8A-4147-A177-3AD203B41FA5}">
                      <a16:colId xmlns:a16="http://schemas.microsoft.com/office/drawing/2014/main" val="95846612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309091689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372563483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079135525"/>
                    </a:ext>
                  </a:extLst>
                </a:gridCol>
                <a:gridCol w="1286193">
                  <a:extLst>
                    <a:ext uri="{9D8B030D-6E8A-4147-A177-3AD203B41FA5}">
                      <a16:colId xmlns:a16="http://schemas.microsoft.com/office/drawing/2014/main" val="235766478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3087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Without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Cross Validation 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75.12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73.51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2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0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20-99F9-A18F-A842-4A3AD2E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Time With PCA for each Components in LDA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37ECA-2B4C-AAB9-BE71-56C1E62B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84908-2355-0EB3-36E5-7D0F094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236170-09BD-E9EA-3C8D-1EFD5493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3186" y="1057735"/>
            <a:ext cx="7597627" cy="4742529"/>
          </a:xfrm>
        </p:spPr>
      </p:pic>
    </p:spTree>
    <p:extLst>
      <p:ext uri="{BB962C8B-B14F-4D97-AF65-F5344CB8AC3E}">
        <p14:creationId xmlns:p14="http://schemas.microsoft.com/office/powerpoint/2010/main" val="41493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A6CB-F8A0-AECC-2081-E76310BE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PCA with KNN( K Nearest Neighbour) (Size = 10 )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F70D2-582C-9AEB-C945-1DD8606B1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FA1438-7A18-9196-F52B-E0258713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A01D5D-0AD9-6293-2043-508529AB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22526" y="839582"/>
            <a:ext cx="7498947" cy="3799325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8010E7-0BCA-9258-80D5-E0B73D2F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3040"/>
              </p:ext>
            </p:extLst>
          </p:nvPr>
        </p:nvGraphicFramePr>
        <p:xfrm>
          <a:off x="534735" y="5090092"/>
          <a:ext cx="804733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28">
                  <a:extLst>
                    <a:ext uri="{9D8B030D-6E8A-4147-A177-3AD203B41FA5}">
                      <a16:colId xmlns:a16="http://schemas.microsoft.com/office/drawing/2014/main" val="95846612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309091689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3725634835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079135525"/>
                    </a:ext>
                  </a:extLst>
                </a:gridCol>
                <a:gridCol w="1286193">
                  <a:extLst>
                    <a:ext uri="{9D8B030D-6E8A-4147-A177-3AD203B41FA5}">
                      <a16:colId xmlns:a16="http://schemas.microsoft.com/office/drawing/2014/main" val="235766478"/>
                    </a:ext>
                  </a:extLst>
                </a:gridCol>
                <a:gridCol w="1352228">
                  <a:extLst>
                    <a:ext uri="{9D8B030D-6E8A-4147-A177-3AD203B41FA5}">
                      <a16:colId xmlns:a16="http://schemas.microsoft.com/office/drawing/2014/main" val="23087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Without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(%)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Cross Validation Ac.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70.67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92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20-99F9-A18F-A842-4A3AD2E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Time With PCA for each Components in KNN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37ECA-2B4C-AAB9-BE71-56C1E62B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84908-2355-0EB3-36E5-7D0F094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8" name="Content Placeholder 7" descr="A graph of components">
            <a:extLst>
              <a:ext uri="{FF2B5EF4-FFF2-40B4-BE49-F238E27FC236}">
                <a16:creationId xmlns:a16="http://schemas.microsoft.com/office/drawing/2014/main" id="{F1E94FC4-37DE-4999-FD76-DBE77C443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39" y="1039103"/>
            <a:ext cx="7651522" cy="4779793"/>
          </a:xfrm>
        </p:spPr>
      </p:pic>
    </p:spTree>
    <p:extLst>
      <p:ext uri="{BB962C8B-B14F-4D97-AF65-F5344CB8AC3E}">
        <p14:creationId xmlns:p14="http://schemas.microsoft.com/office/powerpoint/2010/main" val="224874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79E72A00-D47E-8146-8984-E2A9F946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">
            <a:extLst>
              <a:ext uri="{FF2B5EF4-FFF2-40B4-BE49-F238E27FC236}">
                <a16:creationId xmlns:a16="http://schemas.microsoft.com/office/drawing/2014/main" id="{7603E002-BF14-BF4A-A684-632A60D9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4" y="814039"/>
            <a:ext cx="8781051" cy="5143417"/>
          </a:xfrm>
        </p:spPr>
        <p:txBody>
          <a:bodyPr>
            <a:normAutofit/>
          </a:bodyPr>
          <a:lstStyle/>
          <a:p>
            <a:r>
              <a:rPr lang="en-US" sz="1600" dirty="0"/>
              <a:t>The complexity and variety of wine's headspace make wine discrimination a difficult process. The reason wine classification matters so much is for different reasons.</a:t>
            </a:r>
          </a:p>
          <a:p>
            <a:r>
              <a:rPr lang="en-US" sz="1600" dirty="0"/>
              <a:t>These include the wine products' economic value, the need to protect and ensure wine quality, the prohibition of wine adulteration, and the need to regulate beverage processing.</a:t>
            </a:r>
          </a:p>
          <a:p>
            <a:r>
              <a:rPr lang="en-US" sz="1600" dirty="0"/>
              <a:t>Study of red(1599 Samples) and white(4898 Samples) two different types of Portuguese "Vinho Verde" wine.</a:t>
            </a:r>
          </a:p>
          <a:p>
            <a:r>
              <a:rPr lang="en-US" sz="1600" dirty="0"/>
              <a:t>When dealing with a wine, it is of interest to be able to predict its quality based on chemical and sensory variables.</a:t>
            </a:r>
          </a:p>
          <a:p>
            <a:r>
              <a:rPr lang="en-US" sz="1600" dirty="0"/>
              <a:t>The result was a categorical variable since the wine's quality was evaluated by experienced judges using a 0–10 scale, where 0 represented very poor quality and 10 represented excellent quality.</a:t>
            </a:r>
          </a:p>
          <a:p>
            <a:r>
              <a:rPr lang="en-US" sz="1600" dirty="0"/>
              <a:t>Challenges: Absence of data about grape types, brand, selling price, etc.</a:t>
            </a:r>
          </a:p>
          <a:p>
            <a:r>
              <a:rPr lang="en-US" sz="1600" dirty="0"/>
              <a:t>The role of PCA in visualization and dimensionality reduction and accuracy varying according components. </a:t>
            </a:r>
          </a:p>
          <a:p>
            <a:r>
              <a:rPr lang="en-US" sz="1600" dirty="0"/>
              <a:t>I used this research paper to examine the issue and evaluate how the Principal Component Analysis (PCA) components influence the model's performance. </a:t>
            </a:r>
            <a:r>
              <a:rPr lang="en-US" sz="1600" dirty="0">
                <a:hlinkClick r:id="rId2"/>
              </a:rPr>
              <a:t>Link</a:t>
            </a:r>
            <a:r>
              <a:rPr lang="en-US" sz="1600" dirty="0"/>
              <a:t> 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AC65D79-4A0E-7F45-ACFD-83CB2C170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326B243-4724-8347-9AE1-1473636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41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A90F-F8FB-A5A3-4A54-111C5888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0" y="2091029"/>
            <a:ext cx="2734705" cy="116205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 dirty="0"/>
              <a:t>ANN Class Model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4BF3D3E-9B1F-EF1C-8470-B8AF7C242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966520"/>
            <a:ext cx="5111750" cy="4634016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284E9-5259-47D0-9E2A-5543213ED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B63476-3432-E45D-5F8F-60A00BD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13,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7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A1D5F1E-9ADF-8E18-3257-52DA1ED6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1" y="2091029"/>
            <a:ext cx="2578588" cy="1162051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E81535E-A3A3-2B41-1DB1-66A38691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683492"/>
            <a:ext cx="5111750" cy="5200073"/>
          </a:xfrm>
        </p:spPr>
        <p:txBody>
          <a:bodyPr/>
          <a:lstStyle/>
          <a:p>
            <a:r>
              <a:rPr lang="en-US" dirty="0"/>
              <a:t>Learning rate : 0.01</a:t>
            </a:r>
          </a:p>
          <a:p>
            <a:r>
              <a:rPr lang="en-US" dirty="0"/>
              <a:t>Epochs : 2000</a:t>
            </a:r>
          </a:p>
          <a:p>
            <a:r>
              <a:rPr lang="en-US" dirty="0"/>
              <a:t>Batch Size : 32</a:t>
            </a:r>
          </a:p>
          <a:p>
            <a:r>
              <a:rPr lang="en-US" dirty="0"/>
              <a:t>Activation Function: Relu</a:t>
            </a:r>
          </a:p>
          <a:p>
            <a:r>
              <a:rPr lang="en-US" dirty="0"/>
              <a:t>Loss Function: BCE With Logits Loss</a:t>
            </a:r>
          </a:p>
          <a:p>
            <a:r>
              <a:rPr lang="en-US" dirty="0"/>
              <a:t>Optimizer: Stochastic Gradient Descent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CD093-61CD-4E82-209D-B06498610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B6703-FD43-1F61-9D19-DE98829B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13,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568-94BF-B2B9-18C6-4CE9DB1F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</a:t>
            </a:r>
          </a:p>
        </p:txBody>
      </p:sp>
      <p:pic>
        <p:nvPicPr>
          <p:cNvPr id="8" name="Content Placeholder 7" descr="A graph of a graph of a graph">
            <a:extLst>
              <a:ext uri="{FF2B5EF4-FFF2-40B4-BE49-F238E27FC236}">
                <a16:creationId xmlns:a16="http://schemas.microsoft.com/office/drawing/2014/main" id="{FC8C871B-8AE6-826C-B450-A96899949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62" y="1055848"/>
            <a:ext cx="7846876" cy="285430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AEC7F-7A6B-588C-A752-60DB56A98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E716E1-4BD9-9A0C-A41D-E4030DAE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210C34-C0DB-1EED-1925-5BD66EB7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2" y="4459351"/>
            <a:ext cx="7084993" cy="9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728-8602-91D5-4091-8DD5867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 with PCA </a:t>
            </a:r>
          </a:p>
        </p:txBody>
      </p:sp>
      <p:pic>
        <p:nvPicPr>
          <p:cNvPr id="8" name="Content Placeholder 7" descr="A graph of a lin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D0BCC61A-22BF-240B-6C96-4889DCB02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65" y="655384"/>
            <a:ext cx="7856669" cy="51320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FE3B6-42D9-B05D-57DB-AFC2FC1B5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348EB8-198D-989B-6700-45F66202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1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20-99F9-A18F-A842-4A3AD2E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Time With PCA for each Components in 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37ECA-2B4C-AAB9-BE71-56C1E62B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84908-2355-0EB3-36E5-7D0F094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9" name="Content Placeholder 8" descr="A graph with blue lines">
            <a:extLst>
              <a:ext uri="{FF2B5EF4-FFF2-40B4-BE49-F238E27FC236}">
                <a16:creationId xmlns:a16="http://schemas.microsoft.com/office/drawing/2014/main" id="{C476972B-9C41-2E10-CA6C-D7704753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2" y="910025"/>
            <a:ext cx="7762755" cy="5037949"/>
          </a:xfrm>
        </p:spPr>
      </p:pic>
    </p:spTree>
    <p:extLst>
      <p:ext uri="{BB962C8B-B14F-4D97-AF65-F5344CB8AC3E}">
        <p14:creationId xmlns:p14="http://schemas.microsoft.com/office/powerpoint/2010/main" val="171902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568-94BF-B2B9-18C6-4CE9DB1F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 With 6 Class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AEC7F-7A6B-588C-A752-60DB56A98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E716E1-4BD9-9A0C-A41D-E4030DAE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12" name="Content Placeholder 11" descr="A graph of a graph of a graph of a graph of a graph of a graph of a graph of a graph of a graph of a graph of a graph of a graph of a graph of">
            <a:extLst>
              <a:ext uri="{FF2B5EF4-FFF2-40B4-BE49-F238E27FC236}">
                <a16:creationId xmlns:a16="http://schemas.microsoft.com/office/drawing/2014/main" id="{8DD5488D-8BF3-61D7-3F2C-51B125537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72" y="651061"/>
            <a:ext cx="7565856" cy="2777939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991D6-4298-55C5-A683-3ED92096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4" y="5018049"/>
            <a:ext cx="7353011" cy="86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3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728-8602-91D5-4091-8DD5867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 Multi Class with PCA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FE3B6-42D9-B05D-57DB-AFC2FC1B5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348EB8-198D-989B-6700-45F66202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9" name="Content Placeholder 8" descr="A graph of different components&#10;&#10;Description automatically generated">
            <a:extLst>
              <a:ext uri="{FF2B5EF4-FFF2-40B4-BE49-F238E27FC236}">
                <a16:creationId xmlns:a16="http://schemas.microsoft.com/office/drawing/2014/main" id="{A793C89C-B21A-9B3B-717B-855B18F9A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961" y="655384"/>
            <a:ext cx="7622077" cy="5020587"/>
          </a:xfrm>
        </p:spPr>
      </p:pic>
    </p:spTree>
    <p:extLst>
      <p:ext uri="{BB962C8B-B14F-4D97-AF65-F5344CB8AC3E}">
        <p14:creationId xmlns:p14="http://schemas.microsoft.com/office/powerpoint/2010/main" val="1373364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F620-99F9-A18F-A842-4A3AD2E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Computational Time With PCA for each Components in ANN Multi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37ECA-2B4C-AAB9-BE71-56C1E62B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84908-2355-0EB3-36E5-7D0F094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8" name="Content Placeholder 7" descr="A line graph with numbers and symbols">
            <a:extLst>
              <a:ext uri="{FF2B5EF4-FFF2-40B4-BE49-F238E27FC236}">
                <a16:creationId xmlns:a16="http://schemas.microsoft.com/office/drawing/2014/main" id="{16E1DB42-0112-E760-5C0F-06A31F77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16" y="847068"/>
            <a:ext cx="8065367" cy="5163864"/>
          </a:xfrm>
        </p:spPr>
      </p:pic>
    </p:spTree>
    <p:extLst>
      <p:ext uri="{BB962C8B-B14F-4D97-AF65-F5344CB8AC3E}">
        <p14:creationId xmlns:p14="http://schemas.microsoft.com/office/powerpoint/2010/main" val="494811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9B33-A990-0DEC-15C6-6ED6420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8BB0-F9C0-6131-F53E-B0D70B3D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4" y="869795"/>
            <a:ext cx="8781051" cy="50876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For each classification model, we analyzed how the results cross-validation accuracy vary whenever principal components are changed. </a:t>
            </a:r>
          </a:p>
          <a:p>
            <a:pPr algn="just"/>
            <a:r>
              <a:rPr lang="en-US" dirty="0"/>
              <a:t>The study includes the analysis of classifiers on red wine data set. The results are described in percentage of correctly classified instances, precision, recall, F measure.</a:t>
            </a:r>
          </a:p>
          <a:p>
            <a:pPr algn="just"/>
            <a:r>
              <a:rPr lang="en-US" dirty="0"/>
              <a:t>In SVM, With 5 principal components we get a good cross validation accuracy score and least computational training time. After applying PCA, We got the cross-validation accuracy from 77 % to 75 % with 5 scores.</a:t>
            </a:r>
          </a:p>
          <a:p>
            <a:pPr algn="just"/>
            <a:r>
              <a:rPr lang="en-US" dirty="0"/>
              <a:t>In LDA, With 3 principal components we get a good cross validation accuracy score and less training time. After applying PCA, We got the cross-validation accuracy from 75 % to 73 % with only 3 scores.</a:t>
            </a:r>
          </a:p>
          <a:p>
            <a:pPr algn="just"/>
            <a:r>
              <a:rPr lang="en-US" dirty="0"/>
              <a:t>KNN is not good with this dataset. Overall Cross validation and training time is good with 3 principal components. After applying PCA, We got the cross-validation accuracy from 70 % to 67 % with only 3 scores.</a:t>
            </a:r>
          </a:p>
          <a:p>
            <a:pPr algn="just"/>
            <a:r>
              <a:rPr lang="en-US" dirty="0"/>
              <a:t>ANN Model with binary classification  74 % testing accuracy. When we apply PCA and check the Accuracy is increased to 75 %. </a:t>
            </a:r>
          </a:p>
          <a:p>
            <a:pPr algn="just"/>
            <a:r>
              <a:rPr lang="en-US" dirty="0"/>
              <a:t>Using four to five components results in satisfactory training and testing accuracies during cross-validation with LDA and ANN.</a:t>
            </a:r>
          </a:p>
          <a:p>
            <a:pPr algn="just"/>
            <a:r>
              <a:rPr lang="en-US" dirty="0"/>
              <a:t>Results from the experiments lead us to conclude that Linear Discriminant Analysis and ANN performs better in classification task as compared against the support vector machine, and k-nearest neighborhood.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C01D8-7539-DF81-587F-B8418CEA4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DF2531-9134-57FC-C2F3-B66B8471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00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86CC-8259-7006-DE71-5ED8FD7B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Description and Objective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FB20-A262-6F4D-89C5-0043C77B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4" y="735981"/>
            <a:ext cx="8781051" cy="5221476"/>
          </a:xfrm>
        </p:spPr>
        <p:txBody>
          <a:bodyPr>
            <a:normAutofit/>
          </a:bodyPr>
          <a:lstStyle/>
          <a:p>
            <a:r>
              <a:rPr lang="en-US" sz="1600" dirty="0"/>
              <a:t>The dataset that has been used for examining the effects of the chemical properties of wine on its physical properties has been taken from Kaggle (https://www.kaggle.com/datasets/uciml/red-wine-quality-cortez-et-al-2009).</a:t>
            </a:r>
          </a:p>
          <a:p>
            <a:r>
              <a:rPr lang="en-US" sz="1600" dirty="0"/>
              <a:t>The datasheet contains 1599 observations. Each observation has 12 Features.</a:t>
            </a:r>
          </a:p>
          <a:p>
            <a:r>
              <a:rPr lang="en-US" sz="1600" dirty="0"/>
              <a:t>The variables are fixed acidity, volatile acidity, citric acid, residual sugar, chlorides, free sulfur dioxide, total sulfur dioxide, density, pH, sulphates, alcohol and based on sensory data quality (score between 0 and 10).</a:t>
            </a:r>
          </a:p>
          <a:p>
            <a:r>
              <a:rPr lang="en-US" sz="1600" dirty="0"/>
              <a:t>Quality &gt; 5.5 =&gt; “good”,  </a:t>
            </a:r>
          </a:p>
          <a:p>
            <a:pPr lvl="1"/>
            <a:r>
              <a:rPr lang="en-US" sz="1600" dirty="0"/>
              <a:t>TRUE =&gt; “bad”</a:t>
            </a:r>
          </a:p>
          <a:p>
            <a:endParaRPr lang="en-IN" sz="1600" dirty="0"/>
          </a:p>
          <a:p>
            <a:r>
              <a:rPr lang="en-US" sz="1600" dirty="0"/>
              <a:t>The objectives of this project is to find out how the physical and chemical characteristics of a wine related to its overall quality.</a:t>
            </a:r>
          </a:p>
          <a:p>
            <a:r>
              <a:rPr lang="en-US" sz="1600" dirty="0"/>
              <a:t>Predict the wine quality by applying ANN(Artificial Neural Network), K Nearest Neighbor, Linear Discriminant Analysis before and after applying the PCA.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32ACA-35C4-354F-2BBF-40B909204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27563B-18F5-82F5-3D8E-BDDEE975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6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D8C0-5D5E-F243-D982-0A59088F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508C-A9F4-1ED2-5F0B-AAA964E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4" y="655385"/>
            <a:ext cx="8781051" cy="5302072"/>
          </a:xfrm>
        </p:spPr>
        <p:txBody>
          <a:bodyPr>
            <a:normAutofit/>
          </a:bodyPr>
          <a:lstStyle/>
          <a:p>
            <a:r>
              <a:rPr lang="en-US" sz="1600" b="1" dirty="0"/>
              <a:t>Data Preparation &amp; Exploration</a:t>
            </a:r>
          </a:p>
          <a:p>
            <a:pPr lvl="1"/>
            <a:r>
              <a:rPr lang="en-US" sz="1600" dirty="0"/>
              <a:t>Data cleaning (Rename, Pair plot, Remove Outliers, Mean centering and scaling ), Feature Selection (PCA), Data Splitting</a:t>
            </a:r>
          </a:p>
          <a:p>
            <a:r>
              <a:rPr lang="en-US" sz="1600" b="1" dirty="0"/>
              <a:t>Dimensionality Reduction</a:t>
            </a:r>
          </a:p>
          <a:p>
            <a:pPr lvl="1"/>
            <a:r>
              <a:rPr lang="en-US" sz="1600" dirty="0"/>
              <a:t>Apply PCA to the standardized dataset to derive principal components. Reducing feature space.</a:t>
            </a:r>
          </a:p>
          <a:p>
            <a:r>
              <a:rPr lang="en-US" sz="1600" b="1" dirty="0"/>
              <a:t>Model Building &amp; Performance Evaluation</a:t>
            </a:r>
          </a:p>
          <a:p>
            <a:pPr lvl="1"/>
            <a:r>
              <a:rPr lang="en-US" sz="1600" dirty="0"/>
              <a:t>Train machine learning models SVM, LDA, KNN, ANN on both the original standardized dataset and the PCA-transformed dataset and analyze the training, testing accuracy and computational time and confusion matrices and Cross-Validation. </a:t>
            </a:r>
          </a:p>
          <a:p>
            <a:r>
              <a:rPr lang="en-US" sz="1600" b="1" dirty="0"/>
              <a:t>Interpretation &amp; Conclusion</a:t>
            </a:r>
          </a:p>
          <a:p>
            <a:pPr lvl="1"/>
            <a:r>
              <a:rPr lang="en-US" sz="1600" dirty="0"/>
              <a:t>Identify the significance of each  percentage of correctly classified instances, precision, recall, F measure on original standardized dataset and the PCA-transformed dataset.</a:t>
            </a:r>
          </a:p>
          <a:p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27D22-DE71-D58C-5B76-F14F4ABA9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1F5864-D44C-D8C7-81C6-5AB515D6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1A97-B1B4-24C8-65A5-E24E7DEA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Exploration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8622-3807-E5A5-7B83-627AE9FE79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Removed Outliers from Total Sulfur Dioxide</a:t>
            </a:r>
            <a:endParaRPr lang="en-IN" dirty="0"/>
          </a:p>
        </p:txBody>
      </p:sp>
      <p:pic>
        <p:nvPicPr>
          <p:cNvPr id="12" name="Content Placeholder 11" descr="A diagram of a graph">
            <a:extLst>
              <a:ext uri="{FF2B5EF4-FFF2-40B4-BE49-F238E27FC236}">
                <a16:creationId xmlns:a16="http://schemas.microsoft.com/office/drawing/2014/main" id="{79E31654-C8FA-0235-B19E-55A7E9DDE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" y="1035575"/>
            <a:ext cx="7945012" cy="23934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9282C-73F7-A183-1198-3676A10FC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8717B3-A009-A982-B8D3-E9D3447F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  <p:pic>
        <p:nvPicPr>
          <p:cNvPr id="14" name="Picture 13" descr="A diagram of a graph">
            <a:extLst>
              <a:ext uri="{FF2B5EF4-FFF2-40B4-BE49-F238E27FC236}">
                <a16:creationId xmlns:a16="http://schemas.microsoft.com/office/drawing/2014/main" id="{126CD41C-8195-8C79-724C-4B17D48C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0" y="3704688"/>
            <a:ext cx="7945012" cy="23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05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304E-2AD0-8EB9-6533-B3BC3436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Matrix </a:t>
            </a:r>
          </a:p>
        </p:txBody>
      </p:sp>
      <p:pic>
        <p:nvPicPr>
          <p:cNvPr id="8" name="Content Placeholder 7" descr="A chart with blue squares&#10;&#10;Description automatically generated">
            <a:extLst>
              <a:ext uri="{FF2B5EF4-FFF2-40B4-BE49-F238E27FC236}">
                <a16:creationId xmlns:a16="http://schemas.microsoft.com/office/drawing/2014/main" id="{1D6D8239-EAF9-B0B7-985A-216C39E3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05" y="694413"/>
            <a:ext cx="6891453" cy="51657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BD6ED-476E-B747-FE3C-140DD3E66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8EF2E6-F125-A75E-0116-C94450A5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306E-DD5E-C153-2AF2-A3143D7A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of other variables With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81AF-BD59-C342-E7B7-2F10B054E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4947D0-8DA5-2D34-4DCB-A296280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13, 2023</a:t>
            </a:fld>
            <a:endParaRPr lang="en-US" dirty="0"/>
          </a:p>
        </p:txBody>
      </p:sp>
      <p:pic>
        <p:nvPicPr>
          <p:cNvPr id="23" name="Content Placeholder 22" descr="A graph of blue bars">
            <a:extLst>
              <a:ext uri="{FF2B5EF4-FFF2-40B4-BE49-F238E27FC236}">
                <a16:creationId xmlns:a16="http://schemas.microsoft.com/office/drawing/2014/main" id="{57D61958-1A3E-ADF0-DA21-C9EBA7EE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53" y="868579"/>
            <a:ext cx="2099311" cy="2039862"/>
          </a:xfrm>
        </p:spPr>
      </p:pic>
      <p:pic>
        <p:nvPicPr>
          <p:cNvPr id="25" name="Picture 24" descr="A graph of blue bars">
            <a:extLst>
              <a:ext uri="{FF2B5EF4-FFF2-40B4-BE49-F238E27FC236}">
                <a16:creationId xmlns:a16="http://schemas.microsoft.com/office/drawing/2014/main" id="{D7B10875-8F9D-EF8D-32D4-30FE4061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99" y="3244300"/>
            <a:ext cx="2076871" cy="2047464"/>
          </a:xfrm>
          <a:prstGeom prst="rect">
            <a:avLst/>
          </a:prstGeom>
        </p:spPr>
      </p:pic>
      <p:pic>
        <p:nvPicPr>
          <p:cNvPr id="27" name="Picture 26" descr="A graph of blue bars">
            <a:extLst>
              <a:ext uri="{FF2B5EF4-FFF2-40B4-BE49-F238E27FC236}">
                <a16:creationId xmlns:a16="http://schemas.microsoft.com/office/drawing/2014/main" id="{D85EDE50-A06E-79B0-C834-27CD38C1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49" y="991243"/>
            <a:ext cx="2076871" cy="2051139"/>
          </a:xfrm>
          <a:prstGeom prst="rect">
            <a:avLst/>
          </a:prstGeom>
        </p:spPr>
      </p:pic>
      <p:pic>
        <p:nvPicPr>
          <p:cNvPr id="29" name="Picture 28" descr="A graph of blue bars">
            <a:extLst>
              <a:ext uri="{FF2B5EF4-FFF2-40B4-BE49-F238E27FC236}">
                <a16:creationId xmlns:a16="http://schemas.microsoft.com/office/drawing/2014/main" id="{F49AC695-169C-9BEC-EEB2-D750235E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759" y="3378241"/>
            <a:ext cx="2095772" cy="2047465"/>
          </a:xfrm>
          <a:prstGeom prst="rect">
            <a:avLst/>
          </a:prstGeom>
        </p:spPr>
      </p:pic>
      <p:pic>
        <p:nvPicPr>
          <p:cNvPr id="31" name="Picture 30" descr="A bar graph with blue bars">
            <a:extLst>
              <a:ext uri="{FF2B5EF4-FFF2-40B4-BE49-F238E27FC236}">
                <a16:creationId xmlns:a16="http://schemas.microsoft.com/office/drawing/2014/main" id="{CD634B6F-ED37-8C63-82E6-89498C276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205" y="860976"/>
            <a:ext cx="2066181" cy="20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3190-63CF-B9CF-A30E-FFEC91A6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anchor="b">
            <a:normAutofit/>
          </a:bodyPr>
          <a:lstStyle/>
          <a:p>
            <a:r>
              <a:rPr lang="en-US" dirty="0"/>
              <a:t>Mean Centered and Scaled Data </a:t>
            </a:r>
            <a:endParaRPr lang="en-IN" dirty="0"/>
          </a:p>
        </p:txBody>
      </p:sp>
      <p:pic>
        <p:nvPicPr>
          <p:cNvPr id="8" name="Content Placeholder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23CA2CB-EEA6-8432-E850-18A3C1321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4" y="2460101"/>
            <a:ext cx="8781051" cy="2458694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51311-9AC5-740E-DEED-A3D319A40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7F4153-53F5-C2C0-2613-B8EC3534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9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3557-3FFB-027E-4321-6A4AFE13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Distribution </a:t>
            </a:r>
            <a:endParaRPr lang="en-IN" dirty="0"/>
          </a:p>
        </p:txBody>
      </p:sp>
      <p:pic>
        <p:nvPicPr>
          <p:cNvPr id="8" name="Content Placeholder 7" descr="A graph of quality rating">
            <a:extLst>
              <a:ext uri="{FF2B5EF4-FFF2-40B4-BE49-F238E27FC236}">
                <a16:creationId xmlns:a16="http://schemas.microsoft.com/office/drawing/2014/main" id="{B824E347-403C-D829-C8EE-F6504402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25" y="1224158"/>
            <a:ext cx="4313294" cy="41303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25E5D-3894-FC86-E094-F765743A8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AF41C4-E6D3-CACA-3DEE-8FC372EA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12, 2023</a:t>
            </a:fld>
            <a:endParaRPr lang="en-US" dirty="0"/>
          </a:p>
        </p:txBody>
      </p:sp>
      <p:pic>
        <p:nvPicPr>
          <p:cNvPr id="10" name="Picture 9" descr="A blue bar graph with numbers&#10;&#10;Description automatically generated">
            <a:extLst>
              <a:ext uri="{FF2B5EF4-FFF2-40B4-BE49-F238E27FC236}">
                <a16:creationId xmlns:a16="http://schemas.microsoft.com/office/drawing/2014/main" id="{C64A89D4-248E-DAA0-CB32-BB9B1927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17" y="1224158"/>
            <a:ext cx="4252328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6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9E7ECF21C0E4B8E07639C4BF242C3" ma:contentTypeVersion="4" ma:contentTypeDescription="Create a new document." ma:contentTypeScope="" ma:versionID="13325325da18c017a9011ed26c494896">
  <xsd:schema xmlns:xsd="http://www.w3.org/2001/XMLSchema" xmlns:xs="http://www.w3.org/2001/XMLSchema" xmlns:p="http://schemas.microsoft.com/office/2006/metadata/properties" xmlns:ns3="77ebc047-5e7b-4a1f-b995-488ce2c9ab10" targetNamespace="http://schemas.microsoft.com/office/2006/metadata/properties" ma:root="true" ma:fieldsID="73f03a0752cb64470b6f5dae30d6f5bc" ns3:_="">
    <xsd:import namespace="77ebc047-5e7b-4a1f-b995-488ce2c9ab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bc047-5e7b-4a1f-b995-488ce2c9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ebc047-5e7b-4a1f-b995-488ce2c9ab10" xsi:nil="true"/>
  </documentManagement>
</p:properties>
</file>

<file path=customXml/itemProps1.xml><?xml version="1.0" encoding="utf-8"?>
<ds:datastoreItem xmlns:ds="http://schemas.openxmlformats.org/officeDocument/2006/customXml" ds:itemID="{23CD5885-55ED-4CE0-8EB8-E5CCF0DB3C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bc047-5e7b-4a1f-b995-488ce2c9a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E91474-3F80-4CD8-83C7-94F514EB1F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367FD-D667-4C0A-A959-BE33CCDB49B9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7ebc047-5e7b-4a1f-b995-488ce2c9ab1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25189</TotalTime>
  <Words>1104</Words>
  <Application>Microsoft Office PowerPoint</Application>
  <PresentationFormat>On-screen Show (4:3)</PresentationFormat>
  <Paragraphs>195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McMaster Brighter World Theme</vt:lpstr>
      <vt:lpstr>Wine Quality Prediction Using Machine Learning</vt:lpstr>
      <vt:lpstr>Introduction</vt:lpstr>
      <vt:lpstr>Database Description and Objective </vt:lpstr>
      <vt:lpstr>Methodology</vt:lpstr>
      <vt:lpstr>Data Preparation and Exploration </vt:lpstr>
      <vt:lpstr>Correlation Matrix </vt:lpstr>
      <vt:lpstr>Relation of other variables With Quality</vt:lpstr>
      <vt:lpstr>Mean Centered and Scaled Data </vt:lpstr>
      <vt:lpstr>Quality Distribution </vt:lpstr>
      <vt:lpstr>PCA</vt:lpstr>
      <vt:lpstr>Score Biplot </vt:lpstr>
      <vt:lpstr>Loading Biplot </vt:lpstr>
      <vt:lpstr>Models</vt:lpstr>
      <vt:lpstr>PCA with SVM</vt:lpstr>
      <vt:lpstr>Computational Time With PCA for each Components in SVM</vt:lpstr>
      <vt:lpstr> PCA with LDA ( Linear Discriminant Analysis )</vt:lpstr>
      <vt:lpstr>Computational Time With PCA for each Components in LDA</vt:lpstr>
      <vt:lpstr> PCA with KNN( K Nearest Neighbour) (Size = 10 )</vt:lpstr>
      <vt:lpstr>Computational Time With PCA for each Components in KNN</vt:lpstr>
      <vt:lpstr>ANN Class Model</vt:lpstr>
      <vt:lpstr>Hyperparameters</vt:lpstr>
      <vt:lpstr>ANN</vt:lpstr>
      <vt:lpstr>ANN with PCA </vt:lpstr>
      <vt:lpstr>Computational Time With PCA for each Components in ANN</vt:lpstr>
      <vt:lpstr>ANN With 6 Class Classification</vt:lpstr>
      <vt:lpstr>ANN Multi Class with PCA </vt:lpstr>
      <vt:lpstr>Computational Time With PCA for each Components in ANN Multi Class</vt:lpstr>
      <vt:lpstr>Conclusion 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Henis Sureshkumar Nakrani</cp:lastModifiedBy>
  <cp:revision>164</cp:revision>
  <cp:lastPrinted>2017-06-06T20:04:49Z</cp:lastPrinted>
  <dcterms:created xsi:type="dcterms:W3CDTF">2017-04-21T15:41:45Z</dcterms:created>
  <dcterms:modified xsi:type="dcterms:W3CDTF">2023-12-13T21:12:02Z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0x0101003F79E7ECF21C0E4B8E07639C4BF242C3</vt:lpwstr>
  </property>
</Properties>
</file>