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Varela Round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VarelaRou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ngular.io/docs/ts/latest/guide/style-guide.html#!#application-structure-and-angular-modules" TargetMode="External"/><Relationship Id="rId3" Type="http://schemas.openxmlformats.org/officeDocument/2006/relationships/hyperlink" Target="https://angular.io/docs/ts/latest/guide/style-guide.html#!#04-01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ngular.io/docs/ts/latest/guide/appmodule.html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 sz="1100"/>
              <a:t>Fra style guiden: </a:t>
            </a:r>
            <a:r>
              <a:rPr lang="da" sz="1100" u="sng">
                <a:solidFill>
                  <a:schemeClr val="hlink"/>
                </a:solidFill>
                <a:hlinkClick r:id="rId2"/>
              </a:rPr>
              <a:t>https://angular.io/docs/ts/latest/guide/style-guide.html#!#application-structure-and-angular-modules</a:t>
            </a:r>
            <a:r>
              <a:rPr lang="da" sz="11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da" sz="1100"/>
              <a:t>LIFT: </a:t>
            </a:r>
            <a:r>
              <a:rPr lang="da" sz="1100" u="sng">
                <a:solidFill>
                  <a:schemeClr val="hlink"/>
                </a:solidFill>
                <a:hlinkClick r:id="rId3"/>
              </a:rPr>
              <a:t>https://angular.io/docs/ts/latest/guide/style-guide.html#!#04-01</a:t>
            </a:r>
            <a:r>
              <a:rPr lang="da" sz="1100"/>
              <a:t> </a:t>
            </a: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100">
                <a:solidFill>
                  <a:schemeClr val="dk1"/>
                </a:solidFill>
              </a:rPr>
              <a:t>ng new iha-kursus --style=scss --routing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 sz="1100"/>
              <a:t>inline template med backticks ``</a:t>
            </a: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 sz="1100"/>
              <a:t>inline template med backticks ``</a:t>
            </a: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 sz="1100"/>
              <a:t>[(ng-model)] i billedet er forkert. Det er [(ngModel)] og er en “special case”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buNone/>
            </a:pP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[()] huske regel: Box of bananas</a:t>
            </a: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 sz="1100"/>
              <a:t>Root module doc: </a:t>
            </a:r>
            <a:r>
              <a:rPr lang="da" sz="1100" u="sng">
                <a:solidFill>
                  <a:schemeClr val="hlink"/>
                </a:solidFill>
                <a:hlinkClick r:id="rId2"/>
              </a:rPr>
              <a:t>https://angular.io/docs/ts/latest/guide/appmodule.html</a:t>
            </a:r>
            <a:r>
              <a:rPr lang="da" sz="1100"/>
              <a:t> </a:t>
            </a: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 sz="1100"/>
              <a:t>ng g s Hero -m app</a:t>
            </a:r>
          </a:p>
          <a:p>
            <a:pPr lvl="0">
              <a:spcBef>
                <a:spcPts val="0"/>
              </a:spcBef>
              <a:buNone/>
            </a:pPr>
            <a:r>
              <a:rPr lang="da" sz="1100"/>
              <a:t>ng generate service Hero --module app</a:t>
            </a:r>
          </a:p>
          <a:p>
            <a:pPr lvl="0">
              <a:spcBef>
                <a:spcPts val="0"/>
              </a:spcBef>
              <a:buNone/>
            </a:pPr>
            <a:r>
              <a:rPr lang="da" sz="1100"/>
              <a:t>import 'rxjs/add/operator/map';</a:t>
            </a:r>
          </a:p>
          <a:p>
            <a:pPr lvl="0" rtl="0">
              <a:spcBef>
                <a:spcPts val="0"/>
              </a:spcBef>
              <a:buNone/>
            </a:pPr>
            <a:r>
              <a:rPr lang="da" sz="1100"/>
              <a:t>husk at tilføje json filen til assets</a:t>
            </a: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>
            <p:ph type="ctrTitle"/>
          </p:nvPr>
        </p:nvSpPr>
        <p:spPr>
          <a:xfrm>
            <a:off x="3651105" y="2130425"/>
            <a:ext cx="4121400" cy="18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665537" y="4237819"/>
            <a:ext cx="4121399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idx="1" type="body"/>
          </p:nvPr>
        </p:nvSpPr>
        <p:spPr>
          <a:xfrm>
            <a:off x="103631" y="1167233"/>
            <a:ext cx="8583300" cy="49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1219440" y="397310"/>
            <a:ext cx="74673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and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idx="1" type="body"/>
          </p:nvPr>
        </p:nvSpPr>
        <p:spPr>
          <a:xfrm>
            <a:off x="103631" y="1587541"/>
            <a:ext cx="8583300" cy="4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1219440" y="397310"/>
            <a:ext cx="74673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1327150" y="1075315"/>
            <a:ext cx="6393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535112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Arial"/>
              <a:buNone/>
              <a:defRPr/>
            </a:lvl1pPr>
            <a:lvl2pPr indent="0" lvl="1" marL="457200" rtl="0">
              <a:spcBef>
                <a:spcPts val="0"/>
              </a:spcBef>
              <a:buFont typeface="Arial"/>
              <a:buNone/>
              <a:defRPr/>
            </a:lvl2pPr>
            <a:lvl3pPr indent="0" lvl="2" marL="914400" rtl="0">
              <a:spcBef>
                <a:spcPts val="0"/>
              </a:spcBef>
              <a:buFont typeface="Arial"/>
              <a:buNone/>
              <a:defRPr/>
            </a:lvl3pPr>
            <a:lvl4pPr indent="0" lvl="3" marL="1371600" rtl="0">
              <a:spcBef>
                <a:spcPts val="0"/>
              </a:spcBef>
              <a:buFont typeface="Arial"/>
              <a:buNone/>
              <a:defRPr/>
            </a:lvl4pPr>
            <a:lvl5pPr indent="0" lvl="4" marL="1828800" rtl="0">
              <a:spcBef>
                <a:spcPts val="0"/>
              </a:spcBef>
              <a:buFont typeface="Arial"/>
              <a:buNone/>
              <a:defRPr/>
            </a:lvl5pPr>
            <a:lvl6pPr indent="0" lvl="5" marL="2286000" rtl="0">
              <a:spcBef>
                <a:spcPts val="0"/>
              </a:spcBef>
              <a:buFont typeface="Arial"/>
              <a:buNone/>
              <a:defRPr/>
            </a:lvl6pPr>
            <a:lvl7pPr indent="0" lvl="6" marL="2743200" rtl="0">
              <a:spcBef>
                <a:spcPts val="0"/>
              </a:spcBef>
              <a:buFont typeface="Arial"/>
              <a:buNone/>
              <a:defRPr/>
            </a:lvl7pPr>
            <a:lvl8pPr indent="0" lvl="7" marL="3200400" rtl="0">
              <a:spcBef>
                <a:spcPts val="0"/>
              </a:spcBef>
              <a:buFont typeface="Arial"/>
              <a:buNone/>
              <a:defRPr/>
            </a:lvl8pPr>
            <a:lvl9pPr indent="0" lvl="8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3" type="body"/>
          </p:nvPr>
        </p:nvSpPr>
        <p:spPr>
          <a:xfrm>
            <a:off x="4645025" y="1535112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Arial"/>
              <a:buNone/>
              <a:defRPr/>
            </a:lvl1pPr>
            <a:lvl2pPr indent="0" lvl="1" marL="457200" rtl="0">
              <a:spcBef>
                <a:spcPts val="0"/>
              </a:spcBef>
              <a:buFont typeface="Arial"/>
              <a:buNone/>
              <a:defRPr/>
            </a:lvl2pPr>
            <a:lvl3pPr indent="0" lvl="2" marL="914400" rtl="0">
              <a:spcBef>
                <a:spcPts val="0"/>
              </a:spcBef>
              <a:buFont typeface="Arial"/>
              <a:buNone/>
              <a:defRPr/>
            </a:lvl3pPr>
            <a:lvl4pPr indent="0" lvl="3" marL="1371600" rtl="0">
              <a:spcBef>
                <a:spcPts val="0"/>
              </a:spcBef>
              <a:buFont typeface="Arial"/>
              <a:buNone/>
              <a:defRPr/>
            </a:lvl4pPr>
            <a:lvl5pPr indent="0" lvl="4" marL="1828800" rtl="0">
              <a:spcBef>
                <a:spcPts val="0"/>
              </a:spcBef>
              <a:buFont typeface="Arial"/>
              <a:buNone/>
              <a:defRPr/>
            </a:lvl5pPr>
            <a:lvl6pPr indent="0" lvl="5" marL="2286000" rtl="0">
              <a:spcBef>
                <a:spcPts val="0"/>
              </a:spcBef>
              <a:buFont typeface="Arial"/>
              <a:buNone/>
              <a:defRPr/>
            </a:lvl6pPr>
            <a:lvl7pPr indent="0" lvl="6" marL="2743200" rtl="0">
              <a:spcBef>
                <a:spcPts val="0"/>
              </a:spcBef>
              <a:buFont typeface="Arial"/>
              <a:buNone/>
              <a:defRPr/>
            </a:lvl7pPr>
            <a:lvl8pPr indent="0" lvl="7" marL="3200400" rtl="0">
              <a:spcBef>
                <a:spcPts val="0"/>
              </a:spcBef>
              <a:buFont typeface="Arial"/>
              <a:buNone/>
              <a:defRPr/>
            </a:lvl8pPr>
            <a:lvl9pPr indent="0" lvl="8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Arial"/>
              <a:buNone/>
              <a:defRPr/>
            </a:lvl1pPr>
            <a:lvl2pPr indent="0" lvl="1" marL="457200" rtl="0">
              <a:spcBef>
                <a:spcPts val="0"/>
              </a:spcBef>
              <a:buFont typeface="Arial"/>
              <a:buNone/>
              <a:defRPr/>
            </a:lvl2pPr>
            <a:lvl3pPr indent="0" lvl="2" marL="914400" rtl="0">
              <a:spcBef>
                <a:spcPts val="0"/>
              </a:spcBef>
              <a:buFont typeface="Arial"/>
              <a:buNone/>
              <a:defRPr/>
            </a:lvl3pPr>
            <a:lvl4pPr indent="0" lvl="3" marL="1371600" rtl="0">
              <a:spcBef>
                <a:spcPts val="0"/>
              </a:spcBef>
              <a:buFont typeface="Arial"/>
              <a:buNone/>
              <a:defRPr/>
            </a:lvl4pPr>
            <a:lvl5pPr indent="0" lvl="4" marL="1828800" rtl="0">
              <a:spcBef>
                <a:spcPts val="0"/>
              </a:spcBef>
              <a:buFont typeface="Arial"/>
              <a:buNone/>
              <a:defRPr/>
            </a:lvl5pPr>
            <a:lvl6pPr indent="0" lvl="5" marL="2286000" rtl="0">
              <a:spcBef>
                <a:spcPts val="0"/>
              </a:spcBef>
              <a:buFont typeface="Arial"/>
              <a:buNone/>
              <a:defRPr/>
            </a:lvl6pPr>
            <a:lvl7pPr indent="0" lvl="6" marL="2743200" rtl="0">
              <a:spcBef>
                <a:spcPts val="0"/>
              </a:spcBef>
              <a:buFont typeface="Arial"/>
              <a:buNone/>
              <a:defRPr/>
            </a:lvl7pPr>
            <a:lvl8pPr indent="0" lvl="7" marL="3200400" rtl="0">
              <a:spcBef>
                <a:spcPts val="0"/>
              </a:spcBef>
              <a:buFont typeface="Arial"/>
              <a:buNone/>
              <a:defRPr/>
            </a:lvl8pPr>
            <a:lvl9pPr indent="0" lvl="8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Arial"/>
              <a:buNone/>
              <a:defRPr/>
            </a:lvl1pPr>
            <a:lvl2pPr indent="0" lvl="1" marL="457200" rtl="0">
              <a:spcBef>
                <a:spcPts val="0"/>
              </a:spcBef>
              <a:buFont typeface="Arial"/>
              <a:buNone/>
              <a:defRPr/>
            </a:lvl2pPr>
            <a:lvl3pPr indent="0" lvl="2" marL="914400" rtl="0">
              <a:spcBef>
                <a:spcPts val="0"/>
              </a:spcBef>
              <a:buFont typeface="Arial"/>
              <a:buNone/>
              <a:defRPr/>
            </a:lvl3pPr>
            <a:lvl4pPr indent="0" lvl="3" marL="1371600" rtl="0">
              <a:spcBef>
                <a:spcPts val="0"/>
              </a:spcBef>
              <a:buFont typeface="Arial"/>
              <a:buNone/>
              <a:defRPr/>
            </a:lvl4pPr>
            <a:lvl5pPr indent="0" lvl="4" marL="1828800" rtl="0">
              <a:spcBef>
                <a:spcPts val="0"/>
              </a:spcBef>
              <a:buFont typeface="Arial"/>
              <a:buNone/>
              <a:defRPr/>
            </a:lvl5pPr>
            <a:lvl6pPr indent="0" lvl="5" marL="2286000" rtl="0">
              <a:spcBef>
                <a:spcPts val="0"/>
              </a:spcBef>
              <a:buFont typeface="Arial"/>
              <a:buNone/>
              <a:defRPr/>
            </a:lvl6pPr>
            <a:lvl7pPr indent="0" lvl="6" marL="2743200" rtl="0">
              <a:spcBef>
                <a:spcPts val="0"/>
              </a:spcBef>
              <a:buFont typeface="Arial"/>
              <a:buNone/>
              <a:defRPr/>
            </a:lvl7pPr>
            <a:lvl8pPr indent="0" lvl="7" marL="3200400" rtl="0">
              <a:spcBef>
                <a:spcPts val="0"/>
              </a:spcBef>
              <a:buFont typeface="Arial"/>
              <a:buNone/>
              <a:defRPr/>
            </a:lvl8pPr>
            <a:lvl9pPr indent="0" lvl="8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 rot="5400000">
            <a:off x="2308948" y="-251549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1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698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1016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762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762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762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762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762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762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 rot="5400000">
            <a:off x="4732348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 rot="5400000">
            <a:off x="541347" y="190486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1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698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1016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762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762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762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762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762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762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a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101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762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762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762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indent="762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indent="762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indent="762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ngular.io/docs/ts/latest/tutorial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ugury.angular.io/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odejs.org/en/" TargetMode="External"/><Relationship Id="rId4" Type="http://schemas.openxmlformats.org/officeDocument/2006/relationships/hyperlink" Target="https://www.npmjs.com/" TargetMode="External"/><Relationship Id="rId5" Type="http://schemas.openxmlformats.org/officeDocument/2006/relationships/hyperlink" Target="https://cli.angular.io/" TargetMode="External"/><Relationship Id="rId6" Type="http://schemas.openxmlformats.org/officeDocument/2006/relationships/hyperlink" Target="https://hackernoon.com/how-it-feels-to-learn-javascript-in-2016-d3a717dd577f" TargetMode="External"/><Relationship Id="rId7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ngular.io/docs/ts/latest/guide/style-guide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ngular.io/docs/ts/latest/guide/lifecycle-hook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0" y="5215825"/>
            <a:ext cx="9144000" cy="71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1B4F8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6" name="Shape 136"/>
          <p:cNvSpPr txBox="1"/>
          <p:nvPr>
            <p:ph type="title"/>
          </p:nvPr>
        </p:nvSpPr>
        <p:spPr>
          <a:xfrm>
            <a:off x="1219440" y="397310"/>
            <a:ext cx="7467300" cy="54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 sz="24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Intro til Angular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28647"/>
            <a:ext cx="8839200" cy="240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219440" y="397310"/>
            <a:ext cx="7467300" cy="54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 sz="24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Architecture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5878275" y="163150"/>
            <a:ext cx="2994600" cy="5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18181"/>
              </a:lnSpc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lang="da" sz="700">
                <a:solidFill>
                  <a:srgbClr val="546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</a:p>
          <a:p>
            <a:pPr indent="-69850" lvl="0" marL="228600" rtl="0">
              <a:lnSpc>
                <a:spcPct val="228571"/>
              </a:lnSpc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lang="da" sz="700">
                <a:solidFill>
                  <a:srgbClr val="546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core</a:t>
            </a:r>
          </a:p>
          <a:p>
            <a:pPr indent="-69850" lvl="0" marL="457200" rtl="0">
              <a:lnSpc>
                <a:spcPct val="228571"/>
              </a:lnSpc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lang="da" sz="700">
                <a:solidFill>
                  <a:srgbClr val="546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core.module.ts</a:t>
            </a:r>
          </a:p>
          <a:p>
            <a:pPr indent="-69850" lvl="0" marL="457200" rtl="0">
              <a:lnSpc>
                <a:spcPct val="228571"/>
              </a:lnSpc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lang="da" sz="700">
                <a:solidFill>
                  <a:srgbClr val="546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exception.service.ts|spec.ts</a:t>
            </a:r>
          </a:p>
          <a:p>
            <a:pPr indent="-69850" lvl="0" marL="457200" rtl="0">
              <a:lnSpc>
                <a:spcPct val="228571"/>
              </a:lnSpc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lang="da" sz="700">
                <a:solidFill>
                  <a:srgbClr val="546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user-profile.service.ts|spec.ts</a:t>
            </a:r>
          </a:p>
          <a:p>
            <a:pPr indent="-69850" lvl="0" marL="228600" rtl="0">
              <a:lnSpc>
                <a:spcPct val="228571"/>
              </a:lnSpc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lang="da" sz="700">
                <a:solidFill>
                  <a:srgbClr val="546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heroes</a:t>
            </a:r>
          </a:p>
          <a:p>
            <a:pPr indent="-69850" lvl="0" marL="457200" rtl="0">
              <a:lnSpc>
                <a:spcPct val="228571"/>
              </a:lnSpc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lang="da" sz="700">
                <a:solidFill>
                  <a:srgbClr val="546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hero</a:t>
            </a:r>
          </a:p>
          <a:p>
            <a:pPr indent="-69850" lvl="0" marL="685800" rtl="0">
              <a:lnSpc>
                <a:spcPct val="228571"/>
              </a:lnSpc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lang="da" sz="700">
                <a:solidFill>
                  <a:srgbClr val="546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hero.component.ts|html|css|spec.ts</a:t>
            </a:r>
          </a:p>
          <a:p>
            <a:pPr indent="-69850" lvl="0" marL="457200" rtl="0">
              <a:lnSpc>
                <a:spcPct val="228571"/>
              </a:lnSpc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lang="da" sz="700">
                <a:solidFill>
                  <a:srgbClr val="546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hero-list</a:t>
            </a:r>
          </a:p>
          <a:p>
            <a:pPr indent="-69850" lvl="0" marL="685800" rtl="0">
              <a:lnSpc>
                <a:spcPct val="228571"/>
              </a:lnSpc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lang="da" sz="700">
                <a:solidFill>
                  <a:srgbClr val="546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hero-list.component.ts|html|css|spec.ts</a:t>
            </a:r>
          </a:p>
          <a:p>
            <a:pPr indent="-69850" lvl="0" marL="457200" rtl="0">
              <a:lnSpc>
                <a:spcPct val="228571"/>
              </a:lnSpc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lang="da" sz="700">
                <a:solidFill>
                  <a:srgbClr val="546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shared</a:t>
            </a:r>
          </a:p>
          <a:p>
            <a:pPr indent="-69850" lvl="0" marL="685800" rtl="0">
              <a:lnSpc>
                <a:spcPct val="228571"/>
              </a:lnSpc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lang="da" sz="700">
                <a:solidFill>
                  <a:srgbClr val="546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hero-button.component.ts|html|css|spec.ts</a:t>
            </a:r>
          </a:p>
          <a:p>
            <a:pPr indent="-69850" lvl="0" marL="685800" rtl="0">
              <a:lnSpc>
                <a:spcPct val="228571"/>
              </a:lnSpc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lang="da" sz="700">
                <a:solidFill>
                  <a:srgbClr val="546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hero.model.ts</a:t>
            </a:r>
          </a:p>
          <a:p>
            <a:pPr indent="-69850" lvl="0" marL="685800" rtl="0">
              <a:lnSpc>
                <a:spcPct val="228571"/>
              </a:lnSpc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lang="da" sz="700">
                <a:solidFill>
                  <a:srgbClr val="546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hero.service.ts|spec.ts</a:t>
            </a:r>
          </a:p>
          <a:p>
            <a:pPr indent="-69850" lvl="0" marL="457200" rtl="0">
              <a:lnSpc>
                <a:spcPct val="228571"/>
              </a:lnSpc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lang="da" sz="700">
                <a:solidFill>
                  <a:srgbClr val="546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heroes.component.ts|html|css|spec.ts</a:t>
            </a:r>
          </a:p>
          <a:p>
            <a:pPr indent="-69850" lvl="0" marL="457200" rtl="0">
              <a:lnSpc>
                <a:spcPct val="228571"/>
              </a:lnSpc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lang="da" sz="700">
                <a:solidFill>
                  <a:srgbClr val="546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heroes.module.ts</a:t>
            </a:r>
          </a:p>
          <a:p>
            <a:pPr indent="-69850" lvl="0" marL="457200" rtl="0">
              <a:lnSpc>
                <a:spcPct val="228571"/>
              </a:lnSpc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lang="da" sz="700">
                <a:solidFill>
                  <a:srgbClr val="546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heroes-routing.module.ts</a:t>
            </a:r>
          </a:p>
          <a:p>
            <a:pPr indent="-69850" lvl="0" marL="228600" rtl="0">
              <a:lnSpc>
                <a:spcPct val="228571"/>
              </a:lnSpc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lang="da" sz="700">
                <a:solidFill>
                  <a:srgbClr val="546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shared</a:t>
            </a:r>
          </a:p>
          <a:p>
            <a:pPr indent="-69850" lvl="0" marL="457200" rtl="0">
              <a:lnSpc>
                <a:spcPct val="228571"/>
              </a:lnSpc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lang="da" sz="700">
                <a:solidFill>
                  <a:srgbClr val="546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shared.module.ts</a:t>
            </a:r>
          </a:p>
          <a:p>
            <a:pPr indent="-69850" lvl="0" marL="457200" rtl="0">
              <a:lnSpc>
                <a:spcPct val="228571"/>
              </a:lnSpc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lang="da" sz="700">
                <a:solidFill>
                  <a:srgbClr val="546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init-caps.pipe.ts|spec.ts</a:t>
            </a:r>
          </a:p>
          <a:p>
            <a:pPr indent="-69850" lvl="0" marL="457200" rtl="0">
              <a:lnSpc>
                <a:spcPct val="228571"/>
              </a:lnSpc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lang="da" sz="700">
                <a:solidFill>
                  <a:srgbClr val="546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text-filter.component.ts|spec.ts</a:t>
            </a:r>
          </a:p>
          <a:p>
            <a:pPr indent="-69850" lvl="0" marL="457200" rtl="0">
              <a:lnSpc>
                <a:spcPct val="228571"/>
              </a:lnSpc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lang="da" sz="700">
                <a:solidFill>
                  <a:srgbClr val="546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text-filter.service.ts|spec.ts</a:t>
            </a:r>
          </a:p>
          <a:p>
            <a:pPr indent="-69850" lvl="0" marL="228600" rtl="0">
              <a:lnSpc>
                <a:spcPct val="228571"/>
              </a:lnSpc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lang="da" sz="700">
                <a:solidFill>
                  <a:srgbClr val="546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app.component.ts|html|css|spec.ts</a:t>
            </a:r>
          </a:p>
          <a:p>
            <a:pPr indent="-69850" lvl="0" marL="228600" rtl="0">
              <a:lnSpc>
                <a:spcPct val="228571"/>
              </a:lnSpc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lang="da" sz="700">
                <a:solidFill>
                  <a:srgbClr val="546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app.module.ts</a:t>
            </a:r>
          </a:p>
          <a:p>
            <a:pPr indent="-69850" lvl="0" marL="228600" rtl="0">
              <a:lnSpc>
                <a:spcPct val="228571"/>
              </a:lnSpc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lang="da" sz="700">
                <a:solidFill>
                  <a:srgbClr val="546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app-routing.module.ts</a:t>
            </a:r>
          </a:p>
          <a:p>
            <a:pPr lvl="0" rtl="0" algn="just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700">
              <a:solidFill>
                <a:srgbClr val="1B4F8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170474" y="867275"/>
            <a:ext cx="5276400" cy="497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B4F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Del applikationen op i mindre feature modules som fungere som </a:t>
            </a:r>
            <a: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selvstændige</a:t>
            </a:r>
            <a: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 angular apps.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B4F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Forsøg at overholde LIFT (</a:t>
            </a:r>
            <a:r>
              <a:rPr b="1"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L</a:t>
            </a:r>
            <a: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ocate code quickly, </a:t>
            </a:r>
            <a:r>
              <a:rPr b="1"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I</a:t>
            </a:r>
            <a: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dentify the code at a glance, keep the </a:t>
            </a:r>
            <a:r>
              <a:rPr b="1"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F</a:t>
            </a:r>
            <a: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lattest structure you can, and </a:t>
            </a:r>
            <a:r>
              <a:rPr b="1"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T</a:t>
            </a:r>
            <a: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ry to be DRY).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B4F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Basalt set bare følg styleguiden.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219440" y="397310"/>
            <a:ext cx="7467300" cy="54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 sz="24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Tour of Heroes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170475" y="867275"/>
            <a:ext cx="8516400" cy="497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B4F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Jeg vil kraftigt opfordre jer til at følge Tour of Heroes tutorialen. Den vil tage jer igennem de vigtigste aspekter af Angular.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B4F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 u="sng">
                <a:solidFill>
                  <a:schemeClr val="hlink"/>
                </a:solidFill>
                <a:latin typeface="Varela Round"/>
                <a:ea typeface="Varela Round"/>
                <a:cs typeface="Varela Round"/>
                <a:sym typeface="Varela Round"/>
                <a:hlinkClick r:id="rId3"/>
              </a:rPr>
              <a:t>https://angular.io/docs/ts/latest/tutorial/</a:t>
            </a:r>
            <a: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219440" y="397310"/>
            <a:ext cx="7467300" cy="54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 sz="24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Debugging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170475" y="867275"/>
            <a:ext cx="8516400" cy="497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B4F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 u="sng">
                <a:solidFill>
                  <a:schemeClr val="hlink"/>
                </a:solidFill>
                <a:latin typeface="Varela Round"/>
                <a:ea typeface="Varela Round"/>
                <a:cs typeface="Varela Round"/>
                <a:sym typeface="Varela Round"/>
                <a:hlinkClick r:id="rId3"/>
              </a:rPr>
              <a:t>https://augury.angular.io/</a:t>
            </a:r>
            <a: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B4F8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525" y="1890712"/>
            <a:ext cx="836295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170481" y="867283"/>
            <a:ext cx="8583300" cy="497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B4F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4F8F"/>
              </a:buClr>
              <a:buSzPct val="100000"/>
              <a:buFont typeface="Varela Round"/>
            </a:pPr>
            <a: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Node</a:t>
            </a:r>
            <a:b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da" sz="1800" u="sng">
                <a:solidFill>
                  <a:schemeClr val="hlink"/>
                </a:solidFill>
                <a:latin typeface="Varela Round"/>
                <a:ea typeface="Varela Round"/>
                <a:cs typeface="Varela Round"/>
                <a:sym typeface="Varela Round"/>
                <a:hlinkClick r:id="rId3"/>
              </a:rPr>
              <a:t>https://nodejs.org/en/</a:t>
            </a:r>
            <a: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b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</a:br>
          </a:p>
          <a:p>
            <a:pPr indent="-342900" lvl="0" marL="457200" rtl="0" algn="just">
              <a:spcBef>
                <a:spcPts val="0"/>
              </a:spcBef>
              <a:buClr>
                <a:srgbClr val="1B4F8F"/>
              </a:buClr>
              <a:buSzPct val="100000"/>
              <a:buFont typeface="Varela Round"/>
            </a:pPr>
            <a: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NPM</a:t>
            </a:r>
            <a:b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da" sz="1800" u="sng">
                <a:solidFill>
                  <a:schemeClr val="hlink"/>
                </a:solidFill>
                <a:latin typeface="Varela Round"/>
                <a:ea typeface="Varela Round"/>
                <a:cs typeface="Varela Round"/>
                <a:sym typeface="Varela Round"/>
                <a:hlinkClick r:id="rId4"/>
              </a:rPr>
              <a:t>https://www.npmjs.com/</a:t>
            </a:r>
            <a: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b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</a:b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4F8F"/>
              </a:buClr>
              <a:buSzPct val="100000"/>
              <a:buFont typeface="Varela Round"/>
            </a:pPr>
            <a: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Angular CLI</a:t>
            </a:r>
            <a:b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da" sz="1800" u="sng">
                <a:solidFill>
                  <a:schemeClr val="hlink"/>
                </a:solidFill>
                <a:latin typeface="Varela Round"/>
                <a:ea typeface="Varela Round"/>
                <a:cs typeface="Varela Round"/>
                <a:sym typeface="Varela Round"/>
                <a:hlinkClick r:id="rId5"/>
              </a:rPr>
              <a:t>https://cli.angular.io/</a:t>
            </a:r>
            <a: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b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</a:b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4F8F"/>
              </a:buClr>
              <a:buSzPct val="100000"/>
              <a:buFont typeface="Varela Round"/>
            </a:pPr>
            <a: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???</a:t>
            </a:r>
            <a:b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</a:b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4F8F"/>
              </a:buClr>
              <a:buSzPct val="100000"/>
              <a:buFont typeface="Varela Round"/>
            </a:pPr>
            <a: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Profit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B4F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B4F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B4F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Læs </a:t>
            </a:r>
            <a:r>
              <a:rPr lang="da" u="sng">
                <a:solidFill>
                  <a:schemeClr val="hlink"/>
                </a:solidFill>
                <a:latin typeface="Varela Round"/>
                <a:ea typeface="Varela Round"/>
                <a:cs typeface="Varela Round"/>
                <a:sym typeface="Varela Round"/>
                <a:hlinkClick r:id="rId6"/>
              </a:rPr>
              <a:t>https://hackernoon.com/how-it-feels-to-learn-javascript-in-2016-d3a717dd577f</a:t>
            </a:r>
            <a:r>
              <a:rPr lang="da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 for kicks</a:t>
            </a:r>
          </a:p>
        </p:txBody>
      </p:sp>
      <p:sp>
        <p:nvSpPr>
          <p:cNvPr id="144" name="Shape 144"/>
          <p:cNvSpPr txBox="1"/>
          <p:nvPr>
            <p:ph type="title"/>
          </p:nvPr>
        </p:nvSpPr>
        <p:spPr>
          <a:xfrm>
            <a:off x="1219440" y="397310"/>
            <a:ext cx="7467300" cy="54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 sz="24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Tooling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62875" y="867262"/>
            <a:ext cx="339090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170481" y="867283"/>
            <a:ext cx="8583300" cy="497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B4F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Angulars style guide er et “must read” </a:t>
            </a:r>
            <a:r>
              <a:rPr lang="da" sz="1800" u="sng">
                <a:solidFill>
                  <a:schemeClr val="hlink"/>
                </a:solidFill>
                <a:latin typeface="Varela Round"/>
                <a:ea typeface="Varela Round"/>
                <a:cs typeface="Varela Round"/>
                <a:sym typeface="Varela Round"/>
                <a:hlinkClick r:id="rId3"/>
              </a:rPr>
              <a:t>https://angular.io/docs/ts/latest/guide/style-guide.html</a:t>
            </a:r>
            <a: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B4F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Den giver ikke så meget værdi at læse fra ende til anden uden et godt kendskab til Angular. Så i stedet brug den som “Just-In-Time learning”. Dvs. skal du lave en service eller component så slå op i style guiden hvad “best practices” er, og derefter implementer det.</a:t>
            </a:r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x="1219440" y="397310"/>
            <a:ext cx="7467300" cy="54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 sz="24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Style guide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170481" y="867283"/>
            <a:ext cx="8583300" cy="497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B4F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Et component består af et template (view) en klasse (controller) og noget metadata (prefixed med @, tænk på dem som C# Attributter) som binder det sammen og andet konfig.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B4F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Component class: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@Component({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selector: </a:t>
            </a:r>
            <a:r>
              <a:rPr lang="da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'app-root'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templateUrl: </a:t>
            </a:r>
            <a:r>
              <a:rPr lang="da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'./app.component.html'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styleUrls: [</a:t>
            </a:r>
            <a:r>
              <a:rPr lang="da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'./app.component.scss'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AppComponent {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title = </a:t>
            </a:r>
            <a:r>
              <a:rPr lang="da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'app works!'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B4F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Template view: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&lt;h1&gt;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{{title}}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&lt;/h1&gt;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B4F8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1219440" y="397310"/>
            <a:ext cx="7467300" cy="54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 sz="24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Component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170481" y="867283"/>
            <a:ext cx="8583300" cy="497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B4F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Et component har et lifecycle hook kaldt OnInit og denne skal bruges til at lave “complex </a:t>
            </a:r>
            <a: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initialization” af dit component. Dette kunne evt. være at hente data fra en backend.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B4F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OnInit bliver kaldt når component’et bliver vist, ikke når det bliver oprettet. Vigtig forskel.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B4F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Og det bruges således: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@Component({selector: </a:t>
            </a:r>
            <a:r>
              <a:rPr lang="da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'my-cmp'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template: </a:t>
            </a:r>
            <a:r>
              <a:rPr lang="da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`...`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MyComponent </a:t>
            </a:r>
            <a:r>
              <a:rPr lang="da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OnInit {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ngOnInit() {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da" sz="10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...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B4F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Der findes flere lifecycle hooks: </a:t>
            </a:r>
            <a:r>
              <a:rPr lang="da" sz="1800" u="sng">
                <a:solidFill>
                  <a:schemeClr val="hlink"/>
                </a:solidFill>
                <a:latin typeface="Varela Round"/>
                <a:ea typeface="Varela Round"/>
                <a:cs typeface="Varela Round"/>
                <a:sym typeface="Varela Round"/>
                <a:hlinkClick r:id="rId3"/>
              </a:rPr>
              <a:t>https://angular.io/docs/ts/latest/guide/lifecycle-hooks.html</a:t>
            </a:r>
            <a: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1219440" y="397310"/>
            <a:ext cx="7467300" cy="54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 sz="24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OnInit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170481" y="867283"/>
            <a:ext cx="8583300" cy="497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B4F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{{title}}</a:t>
            </a:r>
            <a:r>
              <a:rPr lang="da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&lt;/h1&gt;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&lt;h2&gt;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 favorite hero is: {{myHero.name}}</a:t>
            </a:r>
            <a:r>
              <a:rPr lang="da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&lt;/h2&gt;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Heroes:</a:t>
            </a:r>
            <a:r>
              <a:rPr lang="da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&lt;/p&gt;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&lt;ul&gt;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da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ngFor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da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"let hero of heroes"</a:t>
            </a:r>
            <a:r>
              <a:rPr lang="da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{{ hero.name }}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da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&lt;/li&gt;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&lt;/ul&gt;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da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ngIf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da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"heroes.length &gt; 3"</a:t>
            </a:r>
            <a:r>
              <a:rPr lang="da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There are many heroes!</a:t>
            </a:r>
            <a:r>
              <a:rPr lang="da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&lt;/p&gt;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&lt;input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[(</a:t>
            </a:r>
            <a:r>
              <a:rPr lang="da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ngModel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)]=</a:t>
            </a:r>
            <a:r>
              <a:rPr lang="da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"title"</a:t>
            </a:r>
            <a:r>
              <a:rPr lang="da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&lt;button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da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)=</a:t>
            </a:r>
            <a:r>
              <a:rPr lang="da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"setTitle()"</a:t>
            </a:r>
            <a:r>
              <a:rPr lang="da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 default title</a:t>
            </a:r>
            <a:r>
              <a:rPr lang="da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&lt;/button&gt;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B4F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B4F8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1219440" y="397310"/>
            <a:ext cx="7467300" cy="54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 sz="24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Angular Templates &amp; Data binding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200" y="938203"/>
            <a:ext cx="3210549" cy="29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170481" y="867283"/>
            <a:ext cx="8583300" cy="497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1B4F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Et module beskriver hvordan applikationens dele passer sammen. Alle applikationer skal have et root module.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1B4F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@NgModule({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declarations: [ // hvilke components, pipes, directives… deklarere dette module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AppComponent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],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imports: [ // hvilke andre moduler afhænger dette module af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BrowserModule,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FormsModule,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HttpModule,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AppRoutingModule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],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providers: [], // hvilke services udstiller dette module, bruges i forbindelse med DI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bootstrap: [AppComponent] // start component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AppModule { }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B4F8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81" name="Shape 181"/>
          <p:cNvSpPr txBox="1"/>
          <p:nvPr>
            <p:ph type="title"/>
          </p:nvPr>
        </p:nvSpPr>
        <p:spPr>
          <a:xfrm>
            <a:off x="1219440" y="397310"/>
            <a:ext cx="7467300" cy="54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 sz="24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Module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170481" y="867283"/>
            <a:ext cx="8583300" cy="497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B4F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S</a:t>
            </a:r>
            <a: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ervices bruges til at uddelegere ansvaret fra fx components. Man definere en services således:</a:t>
            </a: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buNone/>
            </a:pP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@Injectable()</a:t>
            </a: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buNone/>
            </a:pPr>
            <a:r>
              <a:rPr lang="da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FooService {}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1B4F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En data service kunne se således ud: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@Injectable()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HeroService {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heroesUrl = </a:t>
            </a:r>
            <a:r>
              <a:rPr lang="da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"app/heroes.json"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da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http: Http) { }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getHeroes(): Observable&lt;Hero[]&gt; {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da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.http.get(</a:t>
            </a:r>
            <a:r>
              <a:rPr lang="da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.heroesUrl).map(response </a:t>
            </a:r>
            <a:r>
              <a:rPr lang="da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response.json());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buNone/>
            </a:pP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Husk at tilføje din service til providers i det module der skal bruge det. Hvis du bruger CLI’en og tilføjer --module &lt;modulename&gt; så gør den det for dig.</a:t>
            </a:r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x="1219440" y="397310"/>
            <a:ext cx="7467300" cy="54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 sz="24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Services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170481" y="867283"/>
            <a:ext cx="8583300" cy="497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B4F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Routes defineres således. (forRoot er kun på root module, ellers forChild)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RouterModule.forRoot([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path: </a:t>
            </a:r>
            <a:r>
              <a:rPr lang="da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redirectTo: </a:t>
            </a:r>
            <a:r>
              <a:rPr lang="da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'/heroes'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pathMatch: </a:t>
            </a:r>
            <a:r>
              <a:rPr lang="da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'full'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},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path: </a:t>
            </a:r>
            <a:r>
              <a:rPr lang="da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'heroes'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component: HeroesComponent }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Bruger du CLI’en med --routing så får du generet næsten alt. Du skal blot udfylde routes arrayet.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1B4F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Man definere hvor i viewet indholdet fra en route skal sættes ind via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da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&lt;router-outlet&gt;&lt;/router-outlet&gt;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Man definere links via routerLink directive’et</a:t>
            </a: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buNone/>
            </a:pPr>
            <a:r>
              <a:rPr lang="da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&lt;a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routerLink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da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"/heroes"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routerLinkActive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da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"active"</a:t>
            </a:r>
            <a:r>
              <a:rPr lang="da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Heroes</a:t>
            </a:r>
            <a:r>
              <a:rPr lang="da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&lt;/a&gt;</a:t>
            </a: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da" sz="18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Routes kan indeholde parameter ved at prefix “placeholderen” med :</a:t>
            </a: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 path: </a:t>
            </a:r>
            <a:r>
              <a:rPr lang="da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'hero/:id'</a:t>
            </a:r>
            <a:r>
              <a:rPr lang="da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...</a:t>
            </a:r>
          </a:p>
        </p:txBody>
      </p:sp>
      <p:sp>
        <p:nvSpPr>
          <p:cNvPr id="195" name="Shape 195"/>
          <p:cNvSpPr txBox="1"/>
          <p:nvPr>
            <p:ph type="title"/>
          </p:nvPr>
        </p:nvSpPr>
        <p:spPr>
          <a:xfrm>
            <a:off x="1219440" y="397310"/>
            <a:ext cx="7467300" cy="54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 sz="2400">
                <a:solidFill>
                  <a:srgbClr val="1B4F8F"/>
                </a:solidFill>
                <a:latin typeface="Varela Round"/>
                <a:ea typeface="Varela Round"/>
                <a:cs typeface="Varela Round"/>
                <a:sym typeface="Varela Round"/>
              </a:rPr>
              <a:t>Routing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