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67" r:id="rId3"/>
    <p:sldId id="264" r:id="rId4"/>
    <p:sldId id="269" r:id="rId5"/>
    <p:sldId id="270" r:id="rId6"/>
    <p:sldId id="261" r:id="rId7"/>
    <p:sldId id="271" r:id="rId8"/>
    <p:sldId id="262" r:id="rId9"/>
    <p:sldId id="265" r:id="rId10"/>
    <p:sldId id="291" r:id="rId11"/>
    <p:sldId id="292" r:id="rId12"/>
    <p:sldId id="299" r:id="rId13"/>
    <p:sldId id="300" r:id="rId14"/>
    <p:sldId id="301" r:id="rId15"/>
    <p:sldId id="302" r:id="rId16"/>
    <p:sldId id="304" r:id="rId17"/>
    <p:sldId id="294" r:id="rId18"/>
    <p:sldId id="295" r:id="rId19"/>
    <p:sldId id="296" r:id="rId20"/>
    <p:sldId id="305" r:id="rId21"/>
    <p:sldId id="298" r:id="rId22"/>
    <p:sldId id="297" r:id="rId23"/>
    <p:sldId id="266"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6E7"/>
    <a:srgbClr val="E2E5F7"/>
    <a:srgbClr val="ABB4E7"/>
    <a:srgbClr val="7F7F7F"/>
    <a:srgbClr val="FAE5E8"/>
    <a:srgbClr val="D2DEE2"/>
    <a:srgbClr val="F8EEB8"/>
    <a:srgbClr val="D5D9F3"/>
    <a:srgbClr val="F2E8B6"/>
    <a:srgbClr val="FF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6"/>
    <p:restoredTop sz="88503" autoAdjust="0"/>
  </p:normalViewPr>
  <p:slideViewPr>
    <p:cSldViewPr snapToGrid="0" snapToObjects="1" showGuides="1">
      <p:cViewPr varScale="1">
        <p:scale>
          <a:sx n="43" d="100"/>
          <a:sy n="43" d="100"/>
        </p:scale>
        <p:origin x="154" y="48"/>
      </p:cViewPr>
      <p:guideLst>
        <p:guide orient="horz" pos="2183"/>
        <p:guide pos="3840"/>
      </p:guideLst>
    </p:cSldViewPr>
  </p:slideViewPr>
  <p:notesTextViewPr>
    <p:cViewPr>
      <p:scale>
        <a:sx n="1" d="1"/>
        <a:sy n="1" d="1"/>
      </p:scale>
      <p:origin x="0" y="0"/>
    </p:cViewPr>
  </p:notesTextViewPr>
  <p:sorterViewPr>
    <p:cViewPr>
      <p:scale>
        <a:sx n="92" d="100"/>
        <a:sy n="9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A76F4-4F0C-354C-B0FD-58310159BDB3}" type="datetimeFigureOut">
              <a:rPr kumimoji="1" lang="ko-KR" altLang="en-US" smtClean="0"/>
              <a:t>2018-06-12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4B627-6C10-EC4D-89E9-88C32FD550E0}" type="slidenum">
              <a:rPr kumimoji="1" lang="ko-KR" altLang="en-US" smtClean="0"/>
              <a:t>‹#›</a:t>
            </a:fld>
            <a:endParaRPr kumimoji="1" lang="ko-KR" altLang="en-US"/>
          </a:p>
        </p:txBody>
      </p:sp>
    </p:spTree>
    <p:extLst>
      <p:ext uri="{BB962C8B-B14F-4D97-AF65-F5344CB8AC3E}">
        <p14:creationId xmlns:p14="http://schemas.microsoft.com/office/powerpoint/2010/main" val="3157970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Those</a:t>
            </a:r>
            <a:r>
              <a:rPr lang="en-US" altLang="ko-KR" baseline="0" dirty="0"/>
              <a:t> are contents of our presentation</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2</a:t>
            </a:fld>
            <a:endParaRPr kumimoji="1" lang="ko-KR" altLang="en-US"/>
          </a:p>
        </p:txBody>
      </p:sp>
    </p:spTree>
    <p:extLst>
      <p:ext uri="{BB962C8B-B14F-4D97-AF65-F5344CB8AC3E}">
        <p14:creationId xmlns:p14="http://schemas.microsoft.com/office/powerpoint/2010/main" val="102318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On the wait screen, </a:t>
            </a:r>
            <a:r>
              <a:rPr lang="en-US" altLang="ko-KR" sz="1200" b="0" i="0" kern="1200" dirty="0">
                <a:solidFill>
                  <a:schemeClr val="tx1"/>
                </a:solidFill>
                <a:effectLst/>
                <a:latin typeface="+mn-lt"/>
                <a:ea typeface="+mn-ea"/>
                <a:cs typeface="+mn-cs"/>
              </a:rPr>
              <a:t>It consists of content that customers can enjoy while waiting for food such as Animation or mini-game.</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15</a:t>
            </a:fld>
            <a:endParaRPr kumimoji="1" lang="ko-KR" altLang="en-US"/>
          </a:p>
        </p:txBody>
      </p:sp>
    </p:spTree>
    <p:extLst>
      <p:ext uri="{BB962C8B-B14F-4D97-AF65-F5344CB8AC3E}">
        <p14:creationId xmlns:p14="http://schemas.microsoft.com/office/powerpoint/2010/main" val="622280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On the wait screen, </a:t>
            </a:r>
            <a:r>
              <a:rPr lang="en-US" altLang="ko-KR" sz="1200" b="0" i="0" kern="1200" dirty="0">
                <a:solidFill>
                  <a:schemeClr val="tx1"/>
                </a:solidFill>
                <a:effectLst/>
                <a:latin typeface="+mn-lt"/>
                <a:ea typeface="+mn-ea"/>
                <a:cs typeface="+mn-cs"/>
              </a:rPr>
              <a:t>It consists of content that customers can enjoy while waiting for food such as Animation or mini-game.</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16</a:t>
            </a:fld>
            <a:endParaRPr kumimoji="1" lang="ko-KR" altLang="en-US"/>
          </a:p>
        </p:txBody>
      </p:sp>
    </p:spTree>
    <p:extLst>
      <p:ext uri="{BB962C8B-B14F-4D97-AF65-F5344CB8AC3E}">
        <p14:creationId xmlns:p14="http://schemas.microsoft.com/office/powerpoint/2010/main" val="239869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Now, I will</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explain about participants and user specification.</a:t>
            </a:r>
          </a:p>
          <a:p>
            <a:r>
              <a:rPr lang="en-US" altLang="ko-KR" sz="1200" b="0" i="0" kern="1200" dirty="0">
                <a:solidFill>
                  <a:schemeClr val="tx1"/>
                </a:solidFill>
                <a:effectLst/>
                <a:latin typeface="+mn-lt"/>
                <a:ea typeface="+mn-ea"/>
                <a:cs typeface="+mn-cs"/>
              </a:rPr>
              <a:t>In project 4, we had three participants.</a:t>
            </a:r>
          </a:p>
          <a:p>
            <a:r>
              <a:rPr lang="en-US" altLang="ko-KR" sz="1200" b="0" i="0" kern="1200" dirty="0">
                <a:solidFill>
                  <a:schemeClr val="tx1"/>
                </a:solidFill>
                <a:effectLst/>
                <a:latin typeface="+mn-lt"/>
                <a:ea typeface="+mn-ea"/>
                <a:cs typeface="+mn-cs"/>
              </a:rPr>
              <a:t>They</a:t>
            </a:r>
            <a:r>
              <a:rPr lang="en-US" altLang="ko-KR" sz="1200" b="0" i="0" kern="1200" baseline="0" dirty="0">
                <a:solidFill>
                  <a:schemeClr val="tx1"/>
                </a:solidFill>
                <a:effectLst/>
                <a:latin typeface="+mn-lt"/>
                <a:ea typeface="+mn-ea"/>
                <a:cs typeface="+mn-cs"/>
              </a:rPr>
              <a:t> are not from client organization, so they can </a:t>
            </a:r>
            <a:r>
              <a:rPr lang="en-US" altLang="ko-KR" sz="1200" b="0" i="0" kern="1200" dirty="0">
                <a:solidFill>
                  <a:schemeClr val="tx1"/>
                </a:solidFill>
                <a:effectLst/>
                <a:latin typeface="+mn-lt"/>
                <a:ea typeface="+mn-ea"/>
                <a:cs typeface="+mn-cs"/>
              </a:rPr>
              <a:t>represent each user class;</a:t>
            </a:r>
            <a:r>
              <a:rPr lang="en-US" altLang="ko-KR" sz="1200" b="0" i="0" kern="1200" baseline="0" dirty="0">
                <a:solidFill>
                  <a:schemeClr val="tx1"/>
                </a:solidFill>
                <a:effectLst/>
                <a:latin typeface="+mn-lt"/>
                <a:ea typeface="+mn-ea"/>
                <a:cs typeface="+mn-cs"/>
              </a:rPr>
              <a:t> Student, Local resident, University employee</a:t>
            </a:r>
            <a:endParaRPr lang="ko-KR" altLang="en-US" dirty="0"/>
          </a:p>
          <a:p>
            <a:r>
              <a:rPr lang="en-US" altLang="ko-KR" sz="1200" b="0" i="0" kern="1200" dirty="0">
                <a:solidFill>
                  <a:schemeClr val="tx1"/>
                </a:solidFill>
                <a:effectLst/>
                <a:latin typeface="+mn-lt"/>
                <a:ea typeface="+mn-ea"/>
                <a:cs typeface="+mn-cs"/>
              </a:rPr>
              <a:t>We</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added three participants for Project 5.</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dirty="0">
                <a:solidFill>
                  <a:schemeClr val="tx1"/>
                </a:solidFill>
                <a:effectLst/>
                <a:latin typeface="+mn-lt"/>
                <a:ea typeface="+mn-ea"/>
                <a:cs typeface="+mn-cs"/>
              </a:rPr>
              <a:t>Just like a existing participant,</a:t>
            </a:r>
            <a:r>
              <a:rPr lang="en-US" altLang="ko-KR" sz="1200" b="0" i="0" kern="1200" baseline="0" dirty="0">
                <a:solidFill>
                  <a:schemeClr val="tx1"/>
                </a:solidFill>
                <a:effectLst/>
                <a:latin typeface="+mn-lt"/>
                <a:ea typeface="+mn-ea"/>
                <a:cs typeface="+mn-cs"/>
              </a:rPr>
              <a:t> they can </a:t>
            </a:r>
            <a:r>
              <a:rPr lang="en-US" altLang="ko-KR" sz="1200" b="0" i="0" kern="1200" dirty="0">
                <a:solidFill>
                  <a:schemeClr val="tx1"/>
                </a:solidFill>
                <a:effectLst/>
                <a:latin typeface="+mn-lt"/>
                <a:ea typeface="+mn-ea"/>
                <a:cs typeface="+mn-cs"/>
              </a:rPr>
              <a:t>represent each user class.</a:t>
            </a:r>
            <a:endParaRPr lang="ko-KR" altLang="en-US" dirty="0"/>
          </a:p>
          <a:p>
            <a:endParaRPr lang="en-US" altLang="ko-KR"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17</a:t>
            </a:fld>
            <a:endParaRPr kumimoji="1" lang="ko-KR" altLang="en-US"/>
          </a:p>
        </p:txBody>
      </p:sp>
    </p:spTree>
    <p:extLst>
      <p:ext uri="{BB962C8B-B14F-4D97-AF65-F5344CB8AC3E}">
        <p14:creationId xmlns:p14="http://schemas.microsoft.com/office/powerpoint/2010/main" val="250076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For a formative evaluation, we use two metric methods.</a:t>
            </a:r>
          </a:p>
          <a:p>
            <a:r>
              <a:rPr lang="en-US" altLang="ko-KR" sz="1200" b="0" i="0" kern="1200" dirty="0">
                <a:solidFill>
                  <a:schemeClr val="tx1"/>
                </a:solidFill>
                <a:effectLst/>
                <a:latin typeface="+mn-lt"/>
                <a:ea typeface="+mn-ea"/>
                <a:cs typeface="+mn-cs"/>
              </a:rPr>
              <a:t>First one is subjective</a:t>
            </a:r>
            <a:r>
              <a:rPr lang="en-US" altLang="ko-KR" sz="1200" b="0" i="0" kern="1200" baseline="0" dirty="0">
                <a:solidFill>
                  <a:schemeClr val="tx1"/>
                </a:solidFill>
                <a:effectLst/>
                <a:latin typeface="+mn-lt"/>
                <a:ea typeface="+mn-ea"/>
                <a:cs typeface="+mn-cs"/>
              </a:rPr>
              <a:t> metric. In this method, </a:t>
            </a:r>
            <a:r>
              <a:rPr lang="en-US" altLang="ko-KR" sz="1200" b="0" i="0" kern="1200" dirty="0">
                <a:solidFill>
                  <a:schemeClr val="tx1"/>
                </a:solidFill>
                <a:effectLst/>
                <a:latin typeface="+mn-lt"/>
                <a:ea typeface="+mn-ea"/>
                <a:cs typeface="+mn-cs"/>
              </a:rPr>
              <a:t>we collect subjective satisfaction levels for each task.</a:t>
            </a:r>
          </a:p>
          <a:p>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18</a:t>
            </a:fld>
            <a:endParaRPr kumimoji="1" lang="ko-KR" altLang="en-US"/>
          </a:p>
        </p:txBody>
      </p:sp>
    </p:spTree>
    <p:extLst>
      <p:ext uri="{BB962C8B-B14F-4D97-AF65-F5344CB8AC3E}">
        <p14:creationId xmlns:p14="http://schemas.microsoft.com/office/powerpoint/2010/main" val="138224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Second</a:t>
            </a:r>
            <a:r>
              <a:rPr lang="en-US" altLang="ko-KR" sz="1200" b="0" i="0" kern="1200" baseline="0" dirty="0">
                <a:solidFill>
                  <a:schemeClr val="tx1"/>
                </a:solidFill>
                <a:effectLst/>
                <a:latin typeface="+mn-lt"/>
                <a:ea typeface="+mn-ea"/>
                <a:cs typeface="+mn-cs"/>
              </a:rPr>
              <a:t> one is objective metric. </a:t>
            </a:r>
            <a:r>
              <a:rPr lang="en-US" altLang="ko-KR" sz="1200" b="0" i="0" kern="1200" dirty="0">
                <a:solidFill>
                  <a:schemeClr val="tx1"/>
                </a:solidFill>
                <a:effectLst/>
                <a:latin typeface="+mn-lt"/>
                <a:ea typeface="+mn-ea"/>
                <a:cs typeface="+mn-cs"/>
              </a:rPr>
              <a:t>We are going to measure the time by three items.</a:t>
            </a:r>
          </a:p>
          <a:p>
            <a:endParaRPr lang="en-US" altLang="ko-KR" sz="12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altLang="ko-KR" dirty="0"/>
              <a:t>Time to ordering</a:t>
            </a:r>
          </a:p>
          <a:p>
            <a:pPr marL="285750" indent="-285750">
              <a:buFont typeface="Arial" panose="020B0604020202020204" pitchFamily="34" charset="0"/>
              <a:buChar char="•"/>
            </a:pPr>
            <a:r>
              <a:rPr lang="en-US" altLang="ko-KR" dirty="0"/>
              <a:t>From ordering to receiving an alarm</a:t>
            </a:r>
          </a:p>
          <a:p>
            <a:pPr marL="285750" indent="-285750">
              <a:buFont typeface="Arial" panose="020B0604020202020204" pitchFamily="34" charset="0"/>
              <a:buChar char="•"/>
            </a:pPr>
            <a:r>
              <a:rPr lang="en-US" altLang="ko-KR" dirty="0"/>
              <a:t>Waiting time to pay</a:t>
            </a:r>
          </a:p>
          <a:p>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19</a:t>
            </a:fld>
            <a:endParaRPr kumimoji="1" lang="ko-KR" altLang="en-US"/>
          </a:p>
        </p:txBody>
      </p:sp>
    </p:spTree>
    <p:extLst>
      <p:ext uri="{BB962C8B-B14F-4D97-AF65-F5344CB8AC3E}">
        <p14:creationId xmlns:p14="http://schemas.microsoft.com/office/powerpoint/2010/main" val="226021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a:t>
            </a:r>
            <a:r>
              <a:rPr lang="en-US" altLang="ko-KR" baseline="0" dirty="0"/>
              <a:t> you can show result of three pilot test in Project 4.</a:t>
            </a:r>
          </a:p>
          <a:p>
            <a:r>
              <a:rPr lang="en-US" altLang="ko-KR" sz="1200" b="0" i="0" kern="1200" dirty="0">
                <a:solidFill>
                  <a:schemeClr val="tx1"/>
                </a:solidFill>
                <a:effectLst/>
                <a:latin typeface="+mn-lt"/>
                <a:ea typeface="+mn-ea"/>
                <a:cs typeface="+mn-cs"/>
              </a:rPr>
              <a:t>The three additional participants will be examined in the same way.</a:t>
            </a:r>
            <a:endParaRPr lang="ko-KR" altLang="en-US"/>
          </a:p>
          <a:p>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20</a:t>
            </a:fld>
            <a:endParaRPr kumimoji="1" lang="ko-KR" altLang="en-US"/>
          </a:p>
        </p:txBody>
      </p:sp>
    </p:spTree>
    <p:extLst>
      <p:ext uri="{BB962C8B-B14F-4D97-AF65-F5344CB8AC3E}">
        <p14:creationId xmlns:p14="http://schemas.microsoft.com/office/powerpoint/2010/main" val="4021297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I’</a:t>
            </a:r>
            <a:r>
              <a:rPr lang="ko-KR" altLang="en-US"/>
              <a:t> </a:t>
            </a:r>
            <a:r>
              <a:rPr lang="en-US" altLang="ko-KR" dirty="0"/>
              <a:t>introduce</a:t>
            </a:r>
            <a:r>
              <a:rPr lang="ko-KR" altLang="en-US" dirty="0"/>
              <a:t> </a:t>
            </a:r>
            <a:r>
              <a:rPr lang="en-US" altLang="ko-KR" dirty="0"/>
              <a:t>some</a:t>
            </a:r>
            <a:r>
              <a:rPr lang="ko-KR" altLang="en-US" dirty="0"/>
              <a:t> </a:t>
            </a:r>
            <a:r>
              <a:rPr lang="en-US" altLang="ko-KR" dirty="0"/>
              <a:t>usability</a:t>
            </a:r>
            <a:r>
              <a:rPr lang="ko-KR" altLang="en-US" dirty="0"/>
              <a:t> </a:t>
            </a:r>
            <a:r>
              <a:rPr lang="en-US" altLang="ko-KR" dirty="0"/>
              <a:t>problems</a:t>
            </a:r>
            <a:r>
              <a:rPr lang="ko-KR" altLang="en-US" dirty="0"/>
              <a:t> </a:t>
            </a:r>
            <a:r>
              <a:rPr lang="en-US" altLang="ko-KR" dirty="0"/>
              <a:t>that</a:t>
            </a:r>
            <a:r>
              <a:rPr lang="ko-KR" altLang="en-US" dirty="0"/>
              <a:t> </a:t>
            </a:r>
            <a:r>
              <a:rPr lang="en-US" altLang="ko-KR" dirty="0"/>
              <a:t>occur</a:t>
            </a:r>
            <a:r>
              <a:rPr lang="ko-KR" altLang="en-US" dirty="0"/>
              <a:t> </a:t>
            </a:r>
            <a:r>
              <a:rPr lang="en-US" altLang="ko-KR" dirty="0"/>
              <a:t>in</a:t>
            </a:r>
            <a:r>
              <a:rPr lang="ko-KR" altLang="en-US" dirty="0"/>
              <a:t> </a:t>
            </a:r>
            <a:r>
              <a:rPr lang="en-US" altLang="ko-KR" dirty="0"/>
              <a:t>proto-test.</a:t>
            </a:r>
            <a:r>
              <a:rPr lang="ko-KR" altLang="en-US" dirty="0"/>
              <a:t> </a:t>
            </a:r>
            <a:r>
              <a:rPr lang="en-US" altLang="ko-KR" dirty="0"/>
              <a:t>We</a:t>
            </a:r>
            <a:r>
              <a:rPr lang="ko-KR" altLang="en-US" dirty="0"/>
              <a:t> </a:t>
            </a:r>
            <a:r>
              <a:rPr lang="en-US" altLang="ko-KR" dirty="0"/>
              <a:t>find</a:t>
            </a:r>
            <a:r>
              <a:rPr lang="ko-KR" altLang="en-US" dirty="0"/>
              <a:t> </a:t>
            </a:r>
            <a:r>
              <a:rPr lang="en-US" altLang="ko-KR" dirty="0"/>
              <a:t>some</a:t>
            </a:r>
            <a:r>
              <a:rPr lang="ko-KR" altLang="en-US" dirty="0"/>
              <a:t> </a:t>
            </a:r>
            <a:r>
              <a:rPr lang="en-US" altLang="ko-KR" dirty="0"/>
              <a:t>bugs</a:t>
            </a:r>
            <a:r>
              <a:rPr lang="ko-KR" altLang="en-US" dirty="0"/>
              <a:t> </a:t>
            </a:r>
            <a:r>
              <a:rPr lang="en-US" altLang="ko-KR" dirty="0"/>
              <a:t>in</a:t>
            </a:r>
            <a:r>
              <a:rPr lang="ko-KR" altLang="en-US" dirty="0"/>
              <a:t> </a:t>
            </a:r>
            <a:r>
              <a:rPr lang="en-US" altLang="ko-KR" dirty="0"/>
              <a:t>our</a:t>
            </a:r>
            <a:r>
              <a:rPr lang="ko-KR" altLang="en-US" dirty="0"/>
              <a:t> </a:t>
            </a:r>
            <a:r>
              <a:rPr lang="en-US" altLang="ko-KR" dirty="0"/>
              <a:t>program,</a:t>
            </a:r>
            <a:r>
              <a:rPr lang="ko-KR" altLang="en-US" dirty="0"/>
              <a:t> </a:t>
            </a:r>
            <a:r>
              <a:rPr lang="en-US" altLang="ko-KR" dirty="0"/>
              <a:t>also</a:t>
            </a:r>
            <a:r>
              <a:rPr lang="ko-KR" altLang="en-US" dirty="0"/>
              <a:t> </a:t>
            </a:r>
            <a:r>
              <a:rPr lang="en-US" altLang="ko-KR" dirty="0"/>
              <a:t>inconvenient</a:t>
            </a:r>
            <a:r>
              <a:rPr lang="ko-KR" altLang="en-US" dirty="0"/>
              <a:t> </a:t>
            </a:r>
            <a:r>
              <a:rPr lang="en-US" altLang="ko-KR" dirty="0"/>
              <a:t>factors.</a:t>
            </a:r>
            <a:r>
              <a:rPr lang="ko-KR" altLang="en-US" dirty="0"/>
              <a:t> </a:t>
            </a:r>
            <a:r>
              <a:rPr lang="af-ZA" altLang="ko-KR" dirty="0"/>
              <a:t>We have summarized the frequently mentioned problems.</a:t>
            </a:r>
            <a:r>
              <a:rPr lang="ko-KR" altLang="en-US" dirty="0"/>
              <a:t> </a:t>
            </a:r>
            <a:r>
              <a:rPr lang="en-US" altLang="ko-KR" dirty="0"/>
              <a:t>Adjust</a:t>
            </a:r>
            <a:r>
              <a:rPr lang="ko-KR" altLang="en-US" dirty="0"/>
              <a:t> </a:t>
            </a:r>
            <a:r>
              <a:rPr lang="en-US" altLang="ko-KR" dirty="0"/>
              <a:t>food</a:t>
            </a:r>
            <a:r>
              <a:rPr lang="ko-KR" altLang="en-US" dirty="0"/>
              <a:t> </a:t>
            </a:r>
            <a:r>
              <a:rPr lang="en-US" altLang="ko-KR" dirty="0"/>
              <a:t>quantity,</a:t>
            </a:r>
            <a:r>
              <a:rPr lang="ko-KR" altLang="en-US" dirty="0"/>
              <a:t> </a:t>
            </a:r>
            <a:r>
              <a:rPr lang="en-US" altLang="ko-KR" dirty="0"/>
              <a:t>Divide</a:t>
            </a:r>
            <a:r>
              <a:rPr lang="ko-KR" altLang="en-US" dirty="0"/>
              <a:t> </a:t>
            </a:r>
            <a:r>
              <a:rPr lang="en-US" altLang="ko-KR" dirty="0"/>
              <a:t>price,</a:t>
            </a:r>
            <a:r>
              <a:rPr lang="ko-KR" altLang="en-US" dirty="0"/>
              <a:t> </a:t>
            </a:r>
            <a:r>
              <a:rPr lang="en-US" altLang="ko-KR" dirty="0"/>
              <a:t>and</a:t>
            </a:r>
            <a:r>
              <a:rPr lang="ko-KR" altLang="en-US" dirty="0"/>
              <a:t> </a:t>
            </a:r>
            <a:r>
              <a:rPr lang="en-US" altLang="ko-KR" dirty="0"/>
              <a:t>miss</a:t>
            </a:r>
            <a:r>
              <a:rPr lang="ko-KR" altLang="en-US" dirty="0"/>
              <a:t> </a:t>
            </a:r>
            <a:r>
              <a:rPr lang="en-US" altLang="ko-KR" dirty="0"/>
              <a:t>alarm.</a:t>
            </a:r>
          </a:p>
          <a:p>
            <a:r>
              <a:rPr lang="en-US" altLang="ko-KR" dirty="0"/>
              <a:t>In</a:t>
            </a:r>
            <a:r>
              <a:rPr lang="ko-KR" altLang="en-US" dirty="0"/>
              <a:t> </a:t>
            </a:r>
            <a:r>
              <a:rPr lang="en-US" altLang="ko-KR" dirty="0"/>
              <a:t>our</a:t>
            </a:r>
            <a:r>
              <a:rPr lang="ko-KR" altLang="en-US" dirty="0"/>
              <a:t> </a:t>
            </a:r>
            <a:r>
              <a:rPr lang="en-US" altLang="ko-KR" dirty="0"/>
              <a:t>first</a:t>
            </a:r>
            <a:r>
              <a:rPr lang="ko-KR" altLang="en-US" dirty="0"/>
              <a:t> </a:t>
            </a:r>
            <a:r>
              <a:rPr lang="en-US" altLang="ko-KR" dirty="0"/>
              <a:t>high-fidelity</a:t>
            </a:r>
            <a:r>
              <a:rPr lang="ko-KR" altLang="en-US" dirty="0"/>
              <a:t> </a:t>
            </a:r>
            <a:r>
              <a:rPr lang="en-US" altLang="ko-KR" dirty="0"/>
              <a:t>proto</a:t>
            </a:r>
            <a:r>
              <a:rPr lang="ko-KR" altLang="en-US" dirty="0"/>
              <a:t> </a:t>
            </a:r>
            <a:r>
              <a:rPr lang="en-US" altLang="ko-KR" dirty="0"/>
              <a:t>type,</a:t>
            </a:r>
            <a:r>
              <a:rPr lang="ko-KR" altLang="en-US" dirty="0"/>
              <a:t> </a:t>
            </a:r>
            <a:r>
              <a:rPr lang="en-US" altLang="ko-KR" dirty="0"/>
              <a:t>there</a:t>
            </a:r>
            <a:r>
              <a:rPr lang="ko-KR" altLang="en-US" dirty="0"/>
              <a:t> </a:t>
            </a:r>
            <a:r>
              <a:rPr lang="en-US" altLang="ko-KR" dirty="0"/>
              <a:t>is</a:t>
            </a:r>
            <a:r>
              <a:rPr lang="ko-KR" altLang="en-US" dirty="0"/>
              <a:t> </a:t>
            </a:r>
            <a:r>
              <a:rPr lang="en-US" altLang="ko-KR" dirty="0"/>
              <a:t>no</a:t>
            </a:r>
            <a:r>
              <a:rPr lang="ko-KR" altLang="en-US" dirty="0"/>
              <a:t> </a:t>
            </a:r>
            <a:r>
              <a:rPr lang="en-US" altLang="ko-KR" dirty="0"/>
              <a:t>button</a:t>
            </a:r>
            <a:r>
              <a:rPr lang="ko-KR" altLang="en-US" dirty="0"/>
              <a:t> </a:t>
            </a:r>
            <a:r>
              <a:rPr lang="en-US" altLang="ko-KR" dirty="0"/>
              <a:t>for</a:t>
            </a:r>
            <a:r>
              <a:rPr lang="ko-KR" altLang="en-US" dirty="0"/>
              <a:t> </a:t>
            </a:r>
            <a:r>
              <a:rPr lang="en-US" altLang="ko-KR" dirty="0"/>
              <a:t>adjust</a:t>
            </a:r>
            <a:r>
              <a:rPr lang="ko-KR" altLang="en-US" dirty="0"/>
              <a:t> </a:t>
            </a:r>
            <a:r>
              <a:rPr lang="en-US" altLang="ko-KR" dirty="0"/>
              <a:t>quantity</a:t>
            </a:r>
            <a:r>
              <a:rPr lang="ko-KR" altLang="en-US" dirty="0"/>
              <a:t> </a:t>
            </a:r>
            <a:r>
              <a:rPr lang="en-US" altLang="ko-KR" dirty="0"/>
              <a:t>each</a:t>
            </a:r>
            <a:r>
              <a:rPr lang="ko-KR" altLang="en-US" dirty="0"/>
              <a:t> </a:t>
            </a:r>
            <a:r>
              <a:rPr lang="en-US" altLang="ko-KR" dirty="0"/>
              <a:t>menu.</a:t>
            </a:r>
            <a:r>
              <a:rPr lang="ko-KR" altLang="en-US" dirty="0"/>
              <a:t> </a:t>
            </a:r>
            <a:r>
              <a:rPr lang="en-US" altLang="ko-KR" dirty="0"/>
              <a:t>If</a:t>
            </a:r>
            <a:r>
              <a:rPr lang="ko-KR" altLang="en-US" dirty="0"/>
              <a:t> </a:t>
            </a:r>
            <a:r>
              <a:rPr lang="en-US" altLang="ko-KR" dirty="0"/>
              <a:t>user</a:t>
            </a:r>
            <a:r>
              <a:rPr lang="ko-KR" altLang="en-US" dirty="0"/>
              <a:t> </a:t>
            </a:r>
            <a:r>
              <a:rPr lang="en-US" altLang="ko-KR" dirty="0"/>
              <a:t>group</a:t>
            </a:r>
            <a:r>
              <a:rPr lang="ko-KR" altLang="en-US" dirty="0"/>
              <a:t> </a:t>
            </a:r>
            <a:r>
              <a:rPr lang="en-US" altLang="ko-KR" dirty="0"/>
              <a:t>wants</a:t>
            </a:r>
            <a:r>
              <a:rPr lang="ko-KR" altLang="en-US" dirty="0"/>
              <a:t> </a:t>
            </a:r>
            <a:r>
              <a:rPr lang="en-US" altLang="ko-KR" dirty="0"/>
              <a:t>to</a:t>
            </a:r>
            <a:r>
              <a:rPr lang="ko-KR" altLang="en-US" dirty="0"/>
              <a:t> </a:t>
            </a:r>
            <a:r>
              <a:rPr lang="en-US" altLang="ko-KR" dirty="0"/>
              <a:t>order</a:t>
            </a:r>
            <a:r>
              <a:rPr lang="ko-KR" altLang="en-US" dirty="0"/>
              <a:t> </a:t>
            </a:r>
            <a:r>
              <a:rPr lang="en-US" altLang="ko-KR" dirty="0"/>
              <a:t>two</a:t>
            </a:r>
            <a:r>
              <a:rPr lang="ko-KR" altLang="en-US" dirty="0"/>
              <a:t> </a:t>
            </a:r>
            <a:r>
              <a:rPr lang="en-US" altLang="ko-KR" dirty="0" err="1"/>
              <a:t>udong</a:t>
            </a:r>
            <a:r>
              <a:rPr lang="en-US" altLang="ko-KR" dirty="0"/>
              <a:t>,</a:t>
            </a:r>
            <a:r>
              <a:rPr lang="ko-KR" altLang="en-US" dirty="0"/>
              <a:t> </a:t>
            </a:r>
            <a:r>
              <a:rPr lang="en-US" altLang="ko-KR" dirty="0"/>
              <a:t>they</a:t>
            </a:r>
            <a:r>
              <a:rPr lang="ko-KR" altLang="en-US" dirty="0"/>
              <a:t> </a:t>
            </a:r>
            <a:r>
              <a:rPr lang="en-US" altLang="ko-KR" dirty="0"/>
              <a:t>must</a:t>
            </a:r>
            <a:r>
              <a:rPr lang="ko-KR" altLang="en-US" dirty="0"/>
              <a:t> </a:t>
            </a:r>
            <a:r>
              <a:rPr lang="en-US" altLang="ko-KR" dirty="0"/>
              <a:t>do</a:t>
            </a:r>
            <a:r>
              <a:rPr lang="ko-KR" altLang="en-US" dirty="0"/>
              <a:t> </a:t>
            </a:r>
            <a:r>
              <a:rPr lang="en-US" altLang="ko-KR" dirty="0"/>
              <a:t>same</a:t>
            </a:r>
            <a:r>
              <a:rPr lang="ko-KR" altLang="en-US" dirty="0"/>
              <a:t> </a:t>
            </a:r>
            <a:r>
              <a:rPr lang="en-US" altLang="ko-KR" dirty="0"/>
              <a:t>order</a:t>
            </a:r>
            <a:r>
              <a:rPr lang="ko-KR" altLang="en-US" dirty="0"/>
              <a:t> </a:t>
            </a:r>
            <a:r>
              <a:rPr lang="en-US" altLang="ko-KR" dirty="0"/>
              <a:t>twice.</a:t>
            </a:r>
            <a:r>
              <a:rPr lang="ko-KR" altLang="en-US" dirty="0"/>
              <a:t> </a:t>
            </a:r>
            <a:r>
              <a:rPr lang="en-US" altLang="ko-KR" dirty="0"/>
              <a:t>It</a:t>
            </a:r>
            <a:r>
              <a:rPr lang="ko-KR" altLang="en-US" dirty="0"/>
              <a:t> </a:t>
            </a:r>
            <a:r>
              <a:rPr lang="en-US" altLang="ko-KR" dirty="0"/>
              <a:t>occurs</a:t>
            </a:r>
            <a:r>
              <a:rPr lang="ko-KR" altLang="en-US" dirty="0"/>
              <a:t> </a:t>
            </a:r>
            <a:r>
              <a:rPr lang="en-US" altLang="ko-KR" dirty="0"/>
              <a:t>big</a:t>
            </a:r>
            <a:r>
              <a:rPr lang="ko-KR" altLang="en-US" dirty="0"/>
              <a:t> </a:t>
            </a:r>
            <a:r>
              <a:rPr lang="en-US" altLang="ko-KR" dirty="0"/>
              <a:t>inconvenience</a:t>
            </a:r>
            <a:r>
              <a:rPr lang="ko-KR" altLang="en-US" dirty="0"/>
              <a:t> </a:t>
            </a:r>
            <a:r>
              <a:rPr lang="en-US" altLang="ko-KR" dirty="0"/>
              <a:t>during</a:t>
            </a:r>
            <a:r>
              <a:rPr lang="ko-KR" altLang="en-US" dirty="0"/>
              <a:t> </a:t>
            </a:r>
            <a:r>
              <a:rPr lang="en-US" altLang="ko-KR" dirty="0"/>
              <a:t>ordering</a:t>
            </a:r>
            <a:r>
              <a:rPr lang="ko-KR" altLang="en-US" dirty="0"/>
              <a:t> </a:t>
            </a:r>
            <a:r>
              <a:rPr lang="en-US" altLang="ko-KR" dirty="0"/>
              <a:t>process.</a:t>
            </a:r>
          </a:p>
          <a:p>
            <a:r>
              <a:rPr lang="en-US" altLang="ko-KR" dirty="0"/>
              <a:t>So,</a:t>
            </a:r>
            <a:r>
              <a:rPr lang="ko-KR" altLang="en-US" dirty="0"/>
              <a:t> </a:t>
            </a:r>
            <a:r>
              <a:rPr lang="en-US" altLang="ko-KR" dirty="0"/>
              <a:t>we</a:t>
            </a:r>
            <a:r>
              <a:rPr lang="ko-KR" altLang="en-US" dirty="0"/>
              <a:t> </a:t>
            </a:r>
            <a:r>
              <a:rPr lang="en-US" altLang="ko-KR" dirty="0"/>
              <a:t>will</a:t>
            </a:r>
            <a:r>
              <a:rPr lang="ko-KR" altLang="en-US" dirty="0"/>
              <a:t> </a:t>
            </a:r>
            <a:r>
              <a:rPr lang="en-US" altLang="ko-KR" dirty="0"/>
              <a:t>add</a:t>
            </a:r>
            <a:r>
              <a:rPr lang="ko-KR" altLang="en-US" dirty="0"/>
              <a:t> </a:t>
            </a:r>
            <a:r>
              <a:rPr lang="en-US" altLang="ko-KR" dirty="0"/>
              <a:t>the</a:t>
            </a:r>
            <a:r>
              <a:rPr lang="ko-KR" altLang="en-US" dirty="0"/>
              <a:t> </a:t>
            </a:r>
            <a:r>
              <a:rPr lang="en-US" altLang="ko-KR" dirty="0"/>
              <a:t>function</a:t>
            </a:r>
            <a:r>
              <a:rPr lang="ko-KR" altLang="en-US" dirty="0"/>
              <a:t> </a:t>
            </a:r>
            <a:r>
              <a:rPr lang="en-US" altLang="ko-KR" dirty="0"/>
              <a:t>that</a:t>
            </a:r>
            <a:r>
              <a:rPr lang="ko-KR" altLang="en-US" dirty="0"/>
              <a:t> </a:t>
            </a:r>
            <a:r>
              <a:rPr lang="en-US" altLang="ko-KR" dirty="0"/>
              <a:t>users</a:t>
            </a:r>
            <a:r>
              <a:rPr lang="ko-KR" altLang="en-US" dirty="0"/>
              <a:t> </a:t>
            </a:r>
            <a:r>
              <a:rPr lang="en-US" altLang="ko-KR" dirty="0"/>
              <a:t>can</a:t>
            </a:r>
            <a:r>
              <a:rPr lang="ko-KR" altLang="en-US" dirty="0"/>
              <a:t> </a:t>
            </a:r>
            <a:r>
              <a:rPr lang="en-US" altLang="ko-KR" dirty="0"/>
              <a:t>control</a:t>
            </a:r>
            <a:r>
              <a:rPr lang="ko-KR" altLang="en-US" dirty="0"/>
              <a:t> </a:t>
            </a:r>
            <a:r>
              <a:rPr lang="en-US" altLang="ko-KR" dirty="0"/>
              <a:t>quantity</a:t>
            </a:r>
            <a:r>
              <a:rPr lang="ko-KR" altLang="en-US" dirty="0"/>
              <a:t> </a:t>
            </a:r>
            <a:r>
              <a:rPr lang="en-US" altLang="ko-KR" dirty="0"/>
              <a:t>just</a:t>
            </a:r>
            <a:r>
              <a:rPr lang="ko-KR" altLang="en-US" dirty="0"/>
              <a:t> </a:t>
            </a:r>
            <a:r>
              <a:rPr lang="en-US" altLang="ko-KR" dirty="0"/>
              <a:t>click</a:t>
            </a:r>
            <a:r>
              <a:rPr lang="ko-KR" altLang="en-US" dirty="0"/>
              <a:t> </a:t>
            </a:r>
            <a:r>
              <a:rPr lang="en-US" altLang="ko-KR" dirty="0"/>
              <a:t>the</a:t>
            </a:r>
            <a:r>
              <a:rPr lang="ko-KR" altLang="en-US" dirty="0"/>
              <a:t> </a:t>
            </a:r>
            <a:r>
              <a:rPr lang="en-US" altLang="ko-KR" dirty="0"/>
              <a:t>button.</a:t>
            </a:r>
            <a:endParaRPr lang="ko-KR" altLang="en-US" dirty="0"/>
          </a:p>
          <a:p>
            <a:r>
              <a:rPr lang="en-US" altLang="ko-KR" dirty="0"/>
              <a:t>Our</a:t>
            </a:r>
            <a:r>
              <a:rPr lang="ko-KR" altLang="en-US" dirty="0"/>
              <a:t> </a:t>
            </a:r>
            <a:r>
              <a:rPr lang="en-US" altLang="ko-KR" dirty="0"/>
              <a:t>prototype</a:t>
            </a:r>
            <a:r>
              <a:rPr lang="ko-KR" altLang="en-US" dirty="0"/>
              <a:t> </a:t>
            </a:r>
            <a:r>
              <a:rPr lang="en-US" altLang="ko-KR" dirty="0"/>
              <a:t>can</a:t>
            </a:r>
            <a:r>
              <a:rPr lang="ko-KR" altLang="en-US" dirty="0"/>
              <a:t> </a:t>
            </a:r>
            <a:r>
              <a:rPr lang="en-US" altLang="ko-KR" dirty="0"/>
              <a:t>give</a:t>
            </a:r>
            <a:r>
              <a:rPr lang="ko-KR" altLang="en-US" dirty="0"/>
              <a:t> </a:t>
            </a:r>
            <a:r>
              <a:rPr lang="en-US" altLang="ko-KR" dirty="0"/>
              <a:t>opportunities</a:t>
            </a:r>
            <a:r>
              <a:rPr lang="ko-KR" altLang="en-US" dirty="0"/>
              <a:t> </a:t>
            </a:r>
            <a:r>
              <a:rPr lang="en-US" altLang="ko-KR" dirty="0"/>
              <a:t>of</a:t>
            </a:r>
            <a:r>
              <a:rPr lang="ko-KR" altLang="en-US" dirty="0"/>
              <a:t> </a:t>
            </a:r>
            <a:r>
              <a:rPr lang="en-US" altLang="ko-KR" dirty="0"/>
              <a:t>Dutch</a:t>
            </a:r>
            <a:r>
              <a:rPr lang="ko-KR" altLang="en-US" dirty="0"/>
              <a:t> </a:t>
            </a:r>
            <a:r>
              <a:rPr lang="en-US" altLang="ko-KR" dirty="0"/>
              <a:t>pay,</a:t>
            </a:r>
            <a:r>
              <a:rPr lang="ko-KR" altLang="en-US" dirty="0"/>
              <a:t> </a:t>
            </a:r>
            <a:r>
              <a:rPr lang="en-US" altLang="ko-KR" dirty="0"/>
              <a:t>but</a:t>
            </a:r>
            <a:r>
              <a:rPr lang="ko-KR" altLang="en-US" dirty="0"/>
              <a:t> </a:t>
            </a:r>
            <a:r>
              <a:rPr lang="en-US" altLang="ko-KR" dirty="0"/>
              <a:t>ours</a:t>
            </a:r>
            <a:r>
              <a:rPr lang="ko-KR" altLang="en-US" dirty="0"/>
              <a:t> </a:t>
            </a:r>
            <a:r>
              <a:rPr lang="en-US" altLang="ko-KR" dirty="0"/>
              <a:t>is</a:t>
            </a:r>
            <a:r>
              <a:rPr lang="ko-KR" altLang="en-US" dirty="0"/>
              <a:t> </a:t>
            </a:r>
            <a:r>
              <a:rPr lang="en-US" altLang="ko-KR" dirty="0"/>
              <a:t>limited.</a:t>
            </a:r>
            <a:r>
              <a:rPr lang="ko-KR" altLang="en-US" dirty="0"/>
              <a:t> </a:t>
            </a:r>
            <a:r>
              <a:rPr lang="en-US" altLang="ko-KR" dirty="0"/>
              <a:t>It</a:t>
            </a:r>
            <a:r>
              <a:rPr lang="ko-KR" altLang="en-US" dirty="0"/>
              <a:t> </a:t>
            </a:r>
            <a:r>
              <a:rPr lang="en-US" altLang="ko-KR" dirty="0"/>
              <a:t>can</a:t>
            </a:r>
            <a:r>
              <a:rPr lang="ko-KR" altLang="en-US" dirty="0"/>
              <a:t> </a:t>
            </a:r>
            <a:r>
              <a:rPr lang="en-US" altLang="ko-KR" dirty="0"/>
              <a:t>provide</a:t>
            </a:r>
            <a:r>
              <a:rPr lang="ko-KR" altLang="en-US" dirty="0"/>
              <a:t> </a:t>
            </a:r>
            <a:r>
              <a:rPr lang="en-US" altLang="ko-KR" dirty="0"/>
              <a:t>just</a:t>
            </a:r>
            <a:r>
              <a:rPr lang="ko-KR" altLang="en-US" dirty="0"/>
              <a:t> </a:t>
            </a:r>
            <a:r>
              <a:rPr lang="en-US" altLang="ko-KR" dirty="0"/>
              <a:t>1/n</a:t>
            </a:r>
            <a:r>
              <a:rPr lang="ko-KR" altLang="en-US" dirty="0"/>
              <a:t> </a:t>
            </a:r>
            <a:r>
              <a:rPr lang="en-US" altLang="ko-KR" dirty="0"/>
              <a:t>payment,</a:t>
            </a:r>
            <a:r>
              <a:rPr lang="ko-KR" altLang="en-US" dirty="0"/>
              <a:t> </a:t>
            </a:r>
            <a:r>
              <a:rPr lang="en-US" altLang="ko-KR" dirty="0"/>
              <a:t>so</a:t>
            </a:r>
            <a:r>
              <a:rPr lang="ko-KR" altLang="en-US" dirty="0"/>
              <a:t> </a:t>
            </a:r>
            <a:r>
              <a:rPr lang="en-US" altLang="ko-KR" dirty="0"/>
              <a:t>user</a:t>
            </a:r>
            <a:r>
              <a:rPr lang="ko-KR" altLang="en-US" dirty="0"/>
              <a:t> </a:t>
            </a:r>
            <a:r>
              <a:rPr lang="en-US" altLang="ko-KR" dirty="0"/>
              <a:t>can’t</a:t>
            </a:r>
            <a:r>
              <a:rPr lang="ko-KR" altLang="en-US" dirty="0"/>
              <a:t> </a:t>
            </a:r>
            <a:r>
              <a:rPr lang="en-US" altLang="ko-KR" dirty="0"/>
              <a:t>change</a:t>
            </a:r>
            <a:r>
              <a:rPr lang="ko-KR" altLang="en-US" dirty="0"/>
              <a:t> </a:t>
            </a:r>
            <a:r>
              <a:rPr lang="en-US" altLang="ko-KR" dirty="0"/>
              <a:t>“how</a:t>
            </a:r>
            <a:r>
              <a:rPr lang="ko-KR" altLang="en-US" dirty="0"/>
              <a:t> </a:t>
            </a:r>
            <a:r>
              <a:rPr lang="en-US" altLang="ko-KR" dirty="0"/>
              <a:t>much</a:t>
            </a:r>
            <a:r>
              <a:rPr lang="ko-KR" altLang="en-US" dirty="0"/>
              <a:t> </a:t>
            </a:r>
            <a:r>
              <a:rPr lang="en-US" altLang="ko-KR" dirty="0"/>
              <a:t>pay”.</a:t>
            </a:r>
          </a:p>
          <a:p>
            <a:r>
              <a:rPr lang="en-US" altLang="ko-KR" dirty="0"/>
              <a:t>We</a:t>
            </a:r>
            <a:r>
              <a:rPr lang="ko-KR" altLang="en-US" dirty="0"/>
              <a:t> </a:t>
            </a:r>
            <a:r>
              <a:rPr lang="en-US" altLang="ko-KR" dirty="0"/>
              <a:t>will</a:t>
            </a:r>
            <a:r>
              <a:rPr lang="ko-KR" altLang="en-US" dirty="0"/>
              <a:t> </a:t>
            </a:r>
            <a:r>
              <a:rPr lang="en-US" altLang="ko-KR" dirty="0"/>
              <a:t>change</a:t>
            </a:r>
            <a:r>
              <a:rPr lang="ko-KR" altLang="en-US" dirty="0"/>
              <a:t> </a:t>
            </a:r>
            <a:r>
              <a:rPr lang="en-US" altLang="ko-KR" dirty="0"/>
              <a:t>the</a:t>
            </a:r>
            <a:r>
              <a:rPr lang="ko-KR" altLang="en-US" dirty="0"/>
              <a:t> </a:t>
            </a:r>
            <a:r>
              <a:rPr lang="en-US" altLang="ko-KR" dirty="0"/>
              <a:t>system</a:t>
            </a:r>
            <a:r>
              <a:rPr lang="ko-KR" altLang="en-US" dirty="0"/>
              <a:t> </a:t>
            </a:r>
            <a:r>
              <a:rPr lang="en-US" altLang="ko-KR" dirty="0"/>
              <a:t>that</a:t>
            </a:r>
            <a:r>
              <a:rPr lang="ko-KR" altLang="en-US" dirty="0"/>
              <a:t> </a:t>
            </a:r>
            <a:r>
              <a:rPr lang="en-US" altLang="ko-KR" dirty="0"/>
              <a:t>can</a:t>
            </a:r>
            <a:r>
              <a:rPr lang="ko-KR" altLang="en-US" dirty="0"/>
              <a:t> </a:t>
            </a:r>
            <a:r>
              <a:rPr lang="en-US" altLang="ko-KR" dirty="0"/>
              <a:t>pay</a:t>
            </a:r>
            <a:r>
              <a:rPr lang="ko-KR" altLang="en-US" dirty="0"/>
              <a:t> </a:t>
            </a:r>
            <a:r>
              <a:rPr lang="en-US" altLang="ko-KR" dirty="0"/>
              <a:t>not</a:t>
            </a:r>
            <a:r>
              <a:rPr lang="ko-KR" altLang="en-US" dirty="0"/>
              <a:t> </a:t>
            </a:r>
            <a:r>
              <a:rPr lang="en-US" altLang="ko-KR" dirty="0"/>
              <a:t>only</a:t>
            </a:r>
            <a:r>
              <a:rPr lang="ko-KR" altLang="en-US" dirty="0"/>
              <a:t> </a:t>
            </a:r>
            <a:r>
              <a:rPr lang="en-US" altLang="ko-KR" dirty="0"/>
              <a:t>1/n,</a:t>
            </a:r>
            <a:r>
              <a:rPr lang="ko-KR" altLang="en-US" dirty="0"/>
              <a:t> </a:t>
            </a:r>
            <a:r>
              <a:rPr lang="en-US" altLang="ko-KR" dirty="0"/>
              <a:t>but</a:t>
            </a:r>
            <a:r>
              <a:rPr lang="ko-KR" altLang="en-US" dirty="0"/>
              <a:t> </a:t>
            </a:r>
            <a:r>
              <a:rPr lang="en-US" altLang="ko-KR" dirty="0"/>
              <a:t>also</a:t>
            </a:r>
            <a:r>
              <a:rPr lang="ko-KR" altLang="en-US" dirty="0"/>
              <a:t> </a:t>
            </a:r>
            <a:r>
              <a:rPr lang="en-US" altLang="ko-KR" dirty="0"/>
              <a:t>user’s</a:t>
            </a:r>
            <a:r>
              <a:rPr lang="ko-KR" altLang="en-US" dirty="0"/>
              <a:t> </a:t>
            </a:r>
            <a:r>
              <a:rPr lang="en-US" altLang="ko-KR" dirty="0"/>
              <a:t>input</a:t>
            </a:r>
            <a:r>
              <a:rPr lang="ko-KR" altLang="en-US" dirty="0"/>
              <a:t> </a:t>
            </a:r>
            <a:r>
              <a:rPr lang="en-US" altLang="ko-KR" dirty="0"/>
              <a:t>money.</a:t>
            </a:r>
            <a:endParaRPr lang="ko-KR" altLang="en-US" dirty="0"/>
          </a:p>
          <a:p>
            <a:r>
              <a:rPr lang="en-US" altLang="ko-KR" dirty="0"/>
              <a:t>When</a:t>
            </a:r>
            <a:r>
              <a:rPr lang="ko-KR" altLang="en-US" dirty="0"/>
              <a:t> </a:t>
            </a:r>
            <a:r>
              <a:rPr lang="en-US" altLang="ko-KR" dirty="0"/>
              <a:t>cook</a:t>
            </a:r>
            <a:r>
              <a:rPr lang="ko-KR" altLang="en-US" dirty="0"/>
              <a:t> </a:t>
            </a:r>
            <a:r>
              <a:rPr lang="en-US" altLang="ko-KR" dirty="0"/>
              <a:t>is</a:t>
            </a:r>
            <a:r>
              <a:rPr lang="ko-KR" altLang="en-US" dirty="0"/>
              <a:t> </a:t>
            </a:r>
            <a:r>
              <a:rPr lang="en-US" altLang="ko-KR" dirty="0"/>
              <a:t>over,</a:t>
            </a:r>
            <a:r>
              <a:rPr lang="ko-KR" altLang="en-US" dirty="0"/>
              <a:t> </a:t>
            </a:r>
            <a:r>
              <a:rPr lang="en-US" altLang="ko-KR" dirty="0"/>
              <a:t>tablet</a:t>
            </a:r>
            <a:r>
              <a:rPr lang="ko-KR" altLang="en-US" dirty="0"/>
              <a:t> </a:t>
            </a:r>
            <a:r>
              <a:rPr lang="en-US" altLang="ko-KR" dirty="0"/>
              <a:t>will</a:t>
            </a:r>
            <a:r>
              <a:rPr lang="ko-KR" altLang="en-US" dirty="0"/>
              <a:t> </a:t>
            </a:r>
            <a:r>
              <a:rPr lang="en-US" altLang="ko-KR" dirty="0"/>
              <a:t>notice</a:t>
            </a:r>
            <a:r>
              <a:rPr lang="ko-KR" altLang="en-US" dirty="0"/>
              <a:t> </a:t>
            </a:r>
            <a:r>
              <a:rPr lang="en-US" altLang="ko-KR" dirty="0"/>
              <a:t>to</a:t>
            </a:r>
            <a:r>
              <a:rPr lang="ko-KR" altLang="en-US" dirty="0"/>
              <a:t> </a:t>
            </a:r>
            <a:r>
              <a:rPr lang="en-US" altLang="ko-KR" dirty="0"/>
              <a:t>users</a:t>
            </a:r>
            <a:r>
              <a:rPr lang="ko-KR" altLang="en-US" dirty="0"/>
              <a:t> </a:t>
            </a:r>
            <a:r>
              <a:rPr lang="en-US" altLang="ko-KR" dirty="0"/>
              <a:t>by</a:t>
            </a:r>
            <a:r>
              <a:rPr lang="ko-KR" altLang="en-US" dirty="0"/>
              <a:t> </a:t>
            </a:r>
            <a:r>
              <a:rPr lang="en-US" altLang="ko-KR" dirty="0"/>
              <a:t>displaying</a:t>
            </a:r>
            <a:r>
              <a:rPr lang="ko-KR" altLang="en-US" dirty="0"/>
              <a:t> </a:t>
            </a:r>
            <a:r>
              <a:rPr lang="en-US" altLang="ko-KR" dirty="0"/>
              <a:t>the</a:t>
            </a:r>
            <a:r>
              <a:rPr lang="ko-KR" altLang="en-US" dirty="0"/>
              <a:t> </a:t>
            </a:r>
            <a:r>
              <a:rPr lang="en-US" altLang="ko-KR" dirty="0"/>
              <a:t>alarm.</a:t>
            </a:r>
            <a:r>
              <a:rPr lang="ko-KR" altLang="en-US" dirty="0"/>
              <a:t> </a:t>
            </a:r>
            <a:r>
              <a:rPr lang="en-US" altLang="ko-KR" dirty="0"/>
              <a:t>Some</a:t>
            </a:r>
            <a:r>
              <a:rPr lang="ko-KR" altLang="en-US" dirty="0"/>
              <a:t> </a:t>
            </a:r>
            <a:r>
              <a:rPr lang="en-US" altLang="ko-KR" dirty="0"/>
              <a:t>people</a:t>
            </a:r>
            <a:r>
              <a:rPr lang="ko-KR" altLang="en-US" dirty="0"/>
              <a:t> </a:t>
            </a:r>
            <a:r>
              <a:rPr lang="en-US" altLang="ko-KR" dirty="0"/>
              <a:t>say</a:t>
            </a:r>
            <a:r>
              <a:rPr lang="ko-KR" altLang="en-US" dirty="0"/>
              <a:t> </a:t>
            </a:r>
            <a:r>
              <a:rPr lang="en-US" altLang="ko-KR" dirty="0"/>
              <a:t>that</a:t>
            </a:r>
            <a:r>
              <a:rPr lang="ko-KR" altLang="en-US" dirty="0"/>
              <a:t> </a:t>
            </a:r>
            <a:r>
              <a:rPr lang="en-US" altLang="ko-KR" dirty="0"/>
              <a:t>it</a:t>
            </a:r>
            <a:r>
              <a:rPr lang="ko-KR" altLang="en-US" dirty="0"/>
              <a:t> </a:t>
            </a:r>
            <a:r>
              <a:rPr lang="en-US" altLang="ko-KR" dirty="0"/>
              <a:t>forces</a:t>
            </a:r>
            <a:r>
              <a:rPr lang="ko-KR" altLang="en-US" dirty="0"/>
              <a:t> </a:t>
            </a:r>
            <a:r>
              <a:rPr lang="en-US" altLang="ko-KR" dirty="0"/>
              <a:t>the</a:t>
            </a:r>
            <a:r>
              <a:rPr lang="ko-KR" altLang="en-US" dirty="0"/>
              <a:t> </a:t>
            </a:r>
            <a:r>
              <a:rPr lang="en-US" altLang="ko-KR" dirty="0"/>
              <a:t>users</a:t>
            </a:r>
            <a:r>
              <a:rPr lang="ko-KR" altLang="en-US" dirty="0"/>
              <a:t> </a:t>
            </a:r>
            <a:r>
              <a:rPr lang="en-US" altLang="ko-KR" dirty="0"/>
              <a:t>to</a:t>
            </a:r>
            <a:r>
              <a:rPr lang="ko-KR" altLang="en-US" dirty="0"/>
              <a:t> </a:t>
            </a:r>
            <a:r>
              <a:rPr lang="en-US" altLang="ko-KR" dirty="0"/>
              <a:t>keep</a:t>
            </a:r>
            <a:r>
              <a:rPr lang="ko-KR" altLang="en-US" dirty="0"/>
              <a:t> </a:t>
            </a:r>
            <a:r>
              <a:rPr lang="en-US" altLang="ko-KR" dirty="0"/>
              <a:t>watching</a:t>
            </a:r>
            <a:r>
              <a:rPr lang="ko-KR" altLang="en-US" dirty="0"/>
              <a:t> </a:t>
            </a:r>
            <a:r>
              <a:rPr lang="en-US" altLang="ko-KR" dirty="0"/>
              <a:t>the</a:t>
            </a:r>
            <a:r>
              <a:rPr lang="ko-KR" altLang="en-US" dirty="0"/>
              <a:t> </a:t>
            </a:r>
            <a:r>
              <a:rPr lang="en-US" altLang="ko-KR" dirty="0"/>
              <a:t>tablet.</a:t>
            </a:r>
          </a:p>
          <a:p>
            <a:r>
              <a:rPr lang="en-US" altLang="ko-KR" dirty="0"/>
              <a:t>Therefore,</a:t>
            </a:r>
            <a:r>
              <a:rPr lang="ko-KR" altLang="en-US" dirty="0"/>
              <a:t> </a:t>
            </a:r>
            <a:r>
              <a:rPr lang="en-US" altLang="ko-KR" dirty="0"/>
              <a:t>we</a:t>
            </a:r>
            <a:r>
              <a:rPr lang="ko-KR" altLang="en-US" dirty="0"/>
              <a:t> </a:t>
            </a:r>
            <a:r>
              <a:rPr lang="en-US" altLang="ko-KR" dirty="0"/>
              <a:t>will</a:t>
            </a:r>
            <a:r>
              <a:rPr lang="ko-KR" altLang="en-US" dirty="0"/>
              <a:t> </a:t>
            </a:r>
            <a:r>
              <a:rPr lang="en-US" altLang="ko-KR" dirty="0"/>
              <a:t>give</a:t>
            </a:r>
            <a:r>
              <a:rPr lang="ko-KR" altLang="en-US" dirty="0"/>
              <a:t> </a:t>
            </a:r>
            <a:r>
              <a:rPr lang="en-US" altLang="ko-KR" dirty="0"/>
              <a:t>the</a:t>
            </a:r>
            <a:r>
              <a:rPr lang="ko-KR" altLang="en-US" dirty="0"/>
              <a:t> </a:t>
            </a:r>
            <a:r>
              <a:rPr lang="en-US" altLang="ko-KR" dirty="0"/>
              <a:t>alarm</a:t>
            </a:r>
            <a:r>
              <a:rPr lang="ko-KR" altLang="en-US" dirty="0"/>
              <a:t> </a:t>
            </a:r>
            <a:r>
              <a:rPr lang="en-US" altLang="ko-KR" dirty="0"/>
              <a:t>by</a:t>
            </a:r>
            <a:r>
              <a:rPr lang="ko-KR" altLang="en-US" dirty="0"/>
              <a:t> </a:t>
            </a:r>
            <a:r>
              <a:rPr lang="en-US" altLang="ko-KR" dirty="0"/>
              <a:t>acoustic</a:t>
            </a:r>
            <a:r>
              <a:rPr lang="ko-KR" altLang="en-US" dirty="0"/>
              <a:t> </a:t>
            </a:r>
            <a:r>
              <a:rPr lang="en-US" altLang="ko-KR" dirty="0"/>
              <a:t>and</a:t>
            </a:r>
            <a:r>
              <a:rPr lang="ko-KR" altLang="en-US" dirty="0"/>
              <a:t> </a:t>
            </a:r>
            <a:r>
              <a:rPr lang="en-US" altLang="ko-KR" dirty="0"/>
              <a:t>haptic</a:t>
            </a:r>
            <a:r>
              <a:rPr lang="ko-KR" altLang="en-US" dirty="0"/>
              <a:t> </a:t>
            </a:r>
            <a:r>
              <a:rPr lang="en-US" altLang="ko-KR" dirty="0"/>
              <a:t>way</a:t>
            </a:r>
            <a:r>
              <a:rPr lang="ko-KR" altLang="en-US" dirty="0"/>
              <a:t> </a:t>
            </a:r>
            <a:r>
              <a:rPr lang="en-US" altLang="ko-KR" dirty="0"/>
              <a:t>not</a:t>
            </a:r>
            <a:r>
              <a:rPr lang="ko-KR" altLang="en-US" dirty="0"/>
              <a:t> </a:t>
            </a:r>
            <a:r>
              <a:rPr lang="en-US" altLang="ko-KR" dirty="0"/>
              <a:t>just</a:t>
            </a:r>
            <a:r>
              <a:rPr lang="ko-KR" altLang="en-US" dirty="0"/>
              <a:t> </a:t>
            </a:r>
            <a:r>
              <a:rPr lang="en-US" altLang="ko-KR" dirty="0"/>
              <a:t>visual</a:t>
            </a:r>
            <a:r>
              <a:rPr lang="ko-KR" altLang="en-US" dirty="0"/>
              <a:t> </a:t>
            </a:r>
            <a:r>
              <a:rPr lang="en-US" altLang="ko-KR" dirty="0"/>
              <a:t>alarm.</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21</a:t>
            </a:fld>
            <a:endParaRPr kumimoji="1" lang="ko-KR" altLang="en-US"/>
          </a:p>
        </p:txBody>
      </p:sp>
    </p:spTree>
    <p:extLst>
      <p:ext uri="{BB962C8B-B14F-4D97-AF65-F5344CB8AC3E}">
        <p14:creationId xmlns:p14="http://schemas.microsoft.com/office/powerpoint/2010/main" val="259888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a:t>
            </a:r>
            <a:r>
              <a:rPr lang="en-US" altLang="ko-KR" baseline="0" dirty="0"/>
              <a:t> I will introduce goal of our project. Our project aims to make a system that allows customers order and pay easy and efficiently in restaurants. For this, we planned to place tablet on each table, and lead customers order and pay through the tablet. System made for this will be introduced later.</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3</a:t>
            </a:fld>
            <a:endParaRPr kumimoji="1" lang="ko-KR" altLang="en-US"/>
          </a:p>
        </p:txBody>
      </p:sp>
    </p:spTree>
    <p:extLst>
      <p:ext uri="{BB962C8B-B14F-4D97-AF65-F5344CB8AC3E}">
        <p14:creationId xmlns:p14="http://schemas.microsoft.com/office/powerpoint/2010/main" val="107370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client is Dub-</a:t>
            </a:r>
            <a:r>
              <a:rPr lang="en-US" altLang="ko-KR" dirty="0" err="1"/>
              <a:t>bab</a:t>
            </a:r>
            <a:r>
              <a:rPr lang="en-US" altLang="ko-KR" dirty="0"/>
              <a:t> and </a:t>
            </a:r>
            <a:r>
              <a:rPr lang="en-US" altLang="ko-KR" dirty="0" err="1"/>
              <a:t>Hasi</a:t>
            </a:r>
            <a:r>
              <a:rPr lang="en-US" altLang="ko-KR" dirty="0"/>
              <a:t>.</a:t>
            </a:r>
            <a:r>
              <a:rPr lang="en-US" altLang="ko-KR" baseline="0" dirty="0"/>
              <a:t> Those restaurants are located near SKKU Natural Science campus, and I guess quite a lot of you have been to those eat and drinking place. Some of our team members are acquainted with the owners, so we chose those two restaurants. </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4</a:t>
            </a:fld>
            <a:endParaRPr kumimoji="1" lang="ko-KR" altLang="en-US"/>
          </a:p>
        </p:txBody>
      </p:sp>
    </p:spTree>
    <p:extLst>
      <p:ext uri="{BB962C8B-B14F-4D97-AF65-F5344CB8AC3E}">
        <p14:creationId xmlns:p14="http://schemas.microsoft.com/office/powerpoint/2010/main" val="196648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Current ordering</a:t>
            </a:r>
            <a:r>
              <a:rPr lang="en-US" altLang="ko-KR" baseline="0" dirty="0"/>
              <a:t> and paying process are like this. Customers take a seat, and worker offers menu and takes order. Then the worker goes to POS terminal and enters orders, and the order slip is delivered to kitchen. After cook finishes cooking, worker brings foods to customers. When customers finishes eating, they go to the counter and pay the bill. </a:t>
            </a:r>
          </a:p>
          <a:p>
            <a:r>
              <a:rPr lang="en-US" altLang="ko-KR" baseline="0" dirty="0"/>
              <a:t>And through our newly developed system, we can shorten this process. </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5</a:t>
            </a:fld>
            <a:endParaRPr kumimoji="1" lang="ko-KR" altLang="en-US"/>
          </a:p>
        </p:txBody>
      </p:sp>
    </p:spTree>
    <p:extLst>
      <p:ext uri="{BB962C8B-B14F-4D97-AF65-F5344CB8AC3E}">
        <p14:creationId xmlns:p14="http://schemas.microsoft.com/office/powerpoint/2010/main" val="44502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have 3 user</a:t>
            </a:r>
            <a:r>
              <a:rPr lang="en-US" altLang="ko-KR" baseline="0" dirty="0"/>
              <a:t> classes; student, local resident, and university employee. Student, most important target in both restaurants, has 3 distinctive features. Most of the students split the bill, and they are sensitive to time and price. Also, compared to other user segments, they are more familiar with digitalized things. Local resident usually visits in family unit, and they are sensitive to taste. Unlike student segment, usually parents pay all the bill. Third user class, university employee, are sensitive to time and taste.</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6</a:t>
            </a:fld>
            <a:endParaRPr kumimoji="1" lang="ko-KR" altLang="en-US"/>
          </a:p>
        </p:txBody>
      </p:sp>
    </p:spTree>
    <p:extLst>
      <p:ext uri="{BB962C8B-B14F-4D97-AF65-F5344CB8AC3E}">
        <p14:creationId xmlns:p14="http://schemas.microsoft.com/office/powerpoint/2010/main" val="142212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And those are</a:t>
            </a:r>
            <a:r>
              <a:rPr lang="en-US" altLang="ko-KR" baseline="0" dirty="0"/>
              <a:t> key tasks that we developed; order, wait and pay. Focusing on order, customers can figure out whether the food contains one’s preferred and un-preferred ingredients easily, which helps them to choose menu. Also, customers can order without waiting worker to come. Also, we made a function for those who spend boring time until food is ready, through mini-games or animations that can be played on tablet. For most of the students who separate the bill, we made process of splitting bill easy. In addition, through paying system, customers do not need to wait for the worker to come when they finished their meal. </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7</a:t>
            </a:fld>
            <a:endParaRPr kumimoji="1" lang="ko-KR" altLang="en-US"/>
          </a:p>
        </p:txBody>
      </p:sp>
    </p:spTree>
    <p:extLst>
      <p:ext uri="{BB962C8B-B14F-4D97-AF65-F5344CB8AC3E}">
        <p14:creationId xmlns:p14="http://schemas.microsoft.com/office/powerpoint/2010/main" val="3909251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we developed low – fidelity design to </a:t>
            </a:r>
            <a:r>
              <a:rPr kumimoji="1" lang="en-US" altLang="ko-KR" sz="1200" dirty="0">
                <a:ea typeface="ChosunilboNM" charset="-127"/>
                <a:cs typeface="ChosunilboNM" charset="-127"/>
              </a:rPr>
              <a:t>High Fidelity Design </a:t>
            </a:r>
            <a:endParaRPr lang="en-US" altLang="ko-KR" dirty="0"/>
          </a:p>
          <a:p>
            <a:r>
              <a:rPr lang="en-US" altLang="ko-KR" dirty="0"/>
              <a:t>On the food selection screen, you have a menu of foods and made it possible to choose the ingredients you want or want.</a:t>
            </a:r>
          </a:p>
          <a:p>
            <a:br>
              <a:rPr lang="en-US" altLang="ko-KR" dirty="0"/>
            </a:br>
            <a:r>
              <a:rPr lang="en-US" altLang="ko-KR" sz="1200" b="0" i="0" kern="1200" dirty="0">
                <a:solidFill>
                  <a:schemeClr val="tx1"/>
                </a:solidFill>
                <a:effectLst/>
                <a:latin typeface="+mn-lt"/>
                <a:ea typeface="+mn-ea"/>
                <a:cs typeface="+mn-cs"/>
              </a:rPr>
              <a:t>If the customer chooses the food menu, the photo, price, ingredients, and how to eat are described.</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12</a:t>
            </a:fld>
            <a:endParaRPr kumimoji="1" lang="ko-KR" altLang="en-US"/>
          </a:p>
        </p:txBody>
      </p:sp>
    </p:spTree>
    <p:extLst>
      <p:ext uri="{BB962C8B-B14F-4D97-AF65-F5344CB8AC3E}">
        <p14:creationId xmlns:p14="http://schemas.microsoft.com/office/powerpoint/2010/main" val="38329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br>
              <a:rPr lang="en-US" altLang="ko-KR" dirty="0"/>
            </a:br>
            <a:r>
              <a:rPr lang="en-US" altLang="ko-KR" sz="1200" b="0" i="0" kern="1200" dirty="0">
                <a:solidFill>
                  <a:schemeClr val="tx1"/>
                </a:solidFill>
                <a:effectLst/>
                <a:latin typeface="+mn-lt"/>
                <a:ea typeface="+mn-ea"/>
                <a:cs typeface="+mn-cs"/>
              </a:rPr>
              <a:t>The ordering screen consists of ordered food items and additional order options.</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13</a:t>
            </a:fld>
            <a:endParaRPr kumimoji="1" lang="ko-KR" altLang="en-US"/>
          </a:p>
        </p:txBody>
      </p:sp>
    </p:spTree>
    <p:extLst>
      <p:ext uri="{BB962C8B-B14F-4D97-AF65-F5344CB8AC3E}">
        <p14:creationId xmlns:p14="http://schemas.microsoft.com/office/powerpoint/2010/main" val="68979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On the Payment screen, decide Number of people paying and the payment method.</a:t>
            </a:r>
            <a:endParaRPr lang="ko-KR" altLang="en-US" dirty="0"/>
          </a:p>
        </p:txBody>
      </p:sp>
      <p:sp>
        <p:nvSpPr>
          <p:cNvPr id="4" name="슬라이드 번호 개체 틀 3"/>
          <p:cNvSpPr>
            <a:spLocks noGrp="1"/>
          </p:cNvSpPr>
          <p:nvPr>
            <p:ph type="sldNum" sz="quarter" idx="10"/>
          </p:nvPr>
        </p:nvSpPr>
        <p:spPr/>
        <p:txBody>
          <a:bodyPr/>
          <a:lstStyle/>
          <a:p>
            <a:fld id="{F384B627-6C10-EC4D-89E9-88C32FD550E0}" type="slidenum">
              <a:rPr kumimoji="1" lang="ko-KR" altLang="en-US" smtClean="0"/>
              <a:t>14</a:t>
            </a:fld>
            <a:endParaRPr kumimoji="1" lang="ko-KR" altLang="en-US"/>
          </a:p>
        </p:txBody>
      </p:sp>
    </p:spTree>
    <p:extLst>
      <p:ext uri="{BB962C8B-B14F-4D97-AF65-F5344CB8AC3E}">
        <p14:creationId xmlns:p14="http://schemas.microsoft.com/office/powerpoint/2010/main" val="356611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마스터 부제목 스타일 편집</a:t>
            </a:r>
          </a:p>
        </p:txBody>
      </p:sp>
      <p:sp>
        <p:nvSpPr>
          <p:cNvPr id="4" name="날짜 개체 틀 3"/>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53430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72812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24781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74463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71375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03428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4748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날짜 개체 틀 2"/>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214024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72844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13010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59FBFB9A-4D43-5141-8914-3B9DA657F646}" type="datetimeFigureOut">
              <a:rPr kumimoji="1" lang="ko-KR" altLang="en-US" smtClean="0"/>
              <a:t>2018-06-12</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50755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BFB9A-4D43-5141-8914-3B9DA657F646}" type="datetimeFigureOut">
              <a:rPr kumimoji="1" lang="ko-KR" altLang="en-US" smtClean="0"/>
              <a:t>2018-06-12</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D9CE9-FC09-0F4E-9569-3F1858D0322E}" type="slidenum">
              <a:rPr kumimoji="1" lang="ko-KR" altLang="en-US" smtClean="0"/>
              <a:t>‹#›</a:t>
            </a:fld>
            <a:endParaRPr kumimoji="1" lang="ko-KR" altLang="en-US"/>
          </a:p>
        </p:txBody>
      </p:sp>
    </p:spTree>
    <p:extLst>
      <p:ext uri="{BB962C8B-B14F-4D97-AF65-F5344CB8AC3E}">
        <p14:creationId xmlns:p14="http://schemas.microsoft.com/office/powerpoint/2010/main" val="204165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타원 5"/>
          <p:cNvSpPr/>
          <p:nvPr/>
        </p:nvSpPr>
        <p:spPr>
          <a:xfrm>
            <a:off x="5659469" y="1912967"/>
            <a:ext cx="855133" cy="855133"/>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타원 6"/>
          <p:cNvSpPr/>
          <p:nvPr/>
        </p:nvSpPr>
        <p:spPr>
          <a:xfrm>
            <a:off x="6087037" y="2344767"/>
            <a:ext cx="855133" cy="855133"/>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타원 8"/>
          <p:cNvSpPr/>
          <p:nvPr/>
        </p:nvSpPr>
        <p:spPr>
          <a:xfrm>
            <a:off x="5659470" y="2768100"/>
            <a:ext cx="855133" cy="855133"/>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 name="타원 4"/>
          <p:cNvSpPr/>
          <p:nvPr/>
        </p:nvSpPr>
        <p:spPr>
          <a:xfrm>
            <a:off x="5231901" y="2344767"/>
            <a:ext cx="855133" cy="855133"/>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TextBox 10"/>
          <p:cNvSpPr txBox="1"/>
          <p:nvPr/>
        </p:nvSpPr>
        <p:spPr>
          <a:xfrm>
            <a:off x="3307977" y="4532315"/>
            <a:ext cx="5728447" cy="400110"/>
          </a:xfrm>
          <a:prstGeom prst="rect">
            <a:avLst/>
          </a:prstGeom>
          <a:noFill/>
          <a:ln>
            <a:solidFill>
              <a:schemeClr val="bg1"/>
            </a:solidFill>
          </a:ln>
        </p:spPr>
        <p:txBody>
          <a:bodyPr wrap="square" rtlCol="0">
            <a:spAutoFit/>
          </a:bodyPr>
          <a:lstStyle/>
          <a:p>
            <a:pPr algn="ctr"/>
            <a:r>
              <a:rPr kumimoji="1" lang="en-US" altLang="ko-KR" sz="2000" dirty="0">
                <a:ea typeface="ChosunilboNM" charset="-127"/>
                <a:cs typeface="ChosunilboNM" charset="-127"/>
              </a:rPr>
              <a:t>Immediate Processing System on Table</a:t>
            </a:r>
          </a:p>
        </p:txBody>
      </p:sp>
      <p:cxnSp>
        <p:nvCxnSpPr>
          <p:cNvPr id="10" name="직선 연결선[R] 9"/>
          <p:cNvCxnSpPr/>
          <p:nvPr/>
        </p:nvCxnSpPr>
        <p:spPr>
          <a:xfrm>
            <a:off x="6087036" y="3623233"/>
            <a:ext cx="0" cy="685804"/>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8478" y="5118232"/>
            <a:ext cx="5537111" cy="954107"/>
          </a:xfrm>
          <a:prstGeom prst="rect">
            <a:avLst/>
          </a:prstGeom>
          <a:noFill/>
        </p:spPr>
        <p:txBody>
          <a:bodyPr wrap="square" rtlCol="0">
            <a:spAutoFit/>
          </a:bodyPr>
          <a:lstStyle/>
          <a:p>
            <a:pPr algn="ctr"/>
            <a:r>
              <a:rPr kumimoji="1" lang="en-US" altLang="ko-KR" sz="1400" dirty="0">
                <a:ea typeface="ChosunilboNM" charset="-127"/>
                <a:cs typeface="ChosunilboNM" charset="-127"/>
              </a:rPr>
              <a:t>HCI TEAM 5</a:t>
            </a:r>
          </a:p>
          <a:p>
            <a:pPr algn="ctr"/>
            <a:r>
              <a:rPr kumimoji="1" lang="en-US" altLang="ko-KR" sz="1400" dirty="0">
                <a:ea typeface="ChosunilboNM" charset="-127"/>
                <a:cs typeface="ChosunilboNM" charset="-127"/>
              </a:rPr>
              <a:t>Kim </a:t>
            </a:r>
            <a:r>
              <a:rPr kumimoji="1" lang="en-US" altLang="ko-KR" sz="1400" dirty="0" err="1">
                <a:ea typeface="ChosunilboNM" charset="-127"/>
                <a:cs typeface="ChosunilboNM" charset="-127"/>
              </a:rPr>
              <a:t>Doyeon</a:t>
            </a:r>
            <a:r>
              <a:rPr kumimoji="1" lang="en-US" altLang="ko-KR" sz="1400" dirty="0">
                <a:ea typeface="ChosunilboNM" charset="-127"/>
                <a:cs typeface="ChosunilboNM" charset="-127"/>
              </a:rPr>
              <a:t>, Kim </a:t>
            </a:r>
            <a:r>
              <a:rPr kumimoji="1" lang="en-US" altLang="ko-KR" sz="1400" dirty="0" err="1">
                <a:ea typeface="ChosunilboNM" charset="-127"/>
                <a:cs typeface="ChosunilboNM" charset="-127"/>
              </a:rPr>
              <a:t>Hanmin</a:t>
            </a:r>
            <a:r>
              <a:rPr kumimoji="1" lang="en-US" altLang="ko-KR" sz="1400" dirty="0">
                <a:ea typeface="ChosunilboNM" charset="-127"/>
                <a:cs typeface="ChosunilboNM" charset="-127"/>
              </a:rPr>
              <a:t>, </a:t>
            </a:r>
            <a:r>
              <a:rPr kumimoji="1" lang="en-US" altLang="ko-KR" sz="1400" dirty="0" err="1">
                <a:ea typeface="ChosunilboNM" charset="-127"/>
                <a:cs typeface="ChosunilboNM" charset="-127"/>
              </a:rPr>
              <a:t>Jeong</a:t>
            </a:r>
            <a:r>
              <a:rPr kumimoji="1" lang="en-US" altLang="ko-KR" sz="1400" dirty="0">
                <a:ea typeface="ChosunilboNM" charset="-127"/>
                <a:cs typeface="ChosunilboNM" charset="-127"/>
              </a:rPr>
              <a:t> </a:t>
            </a:r>
            <a:r>
              <a:rPr kumimoji="1" lang="en-US" altLang="ko-KR" sz="1400" dirty="0" err="1">
                <a:ea typeface="ChosunilboNM" charset="-127"/>
                <a:cs typeface="ChosunilboNM" charset="-127"/>
              </a:rPr>
              <a:t>Sookyoung</a:t>
            </a:r>
            <a:r>
              <a:rPr kumimoji="1" lang="en-US" altLang="ko-KR" sz="1400" dirty="0">
                <a:ea typeface="ChosunilboNM" charset="-127"/>
                <a:cs typeface="ChosunilboNM" charset="-127"/>
              </a:rPr>
              <a:t>, Ha </a:t>
            </a:r>
            <a:r>
              <a:rPr kumimoji="1" lang="en-US" altLang="ko-KR" sz="1400" dirty="0" err="1">
                <a:ea typeface="ChosunilboNM" charset="-127"/>
                <a:cs typeface="ChosunilboNM" charset="-127"/>
              </a:rPr>
              <a:t>Heonjeong</a:t>
            </a:r>
            <a:endParaRPr kumimoji="1" lang="en-US" altLang="ko-KR" sz="1400" dirty="0">
              <a:ea typeface="ChosunilboNM" charset="-127"/>
              <a:cs typeface="ChosunilboNM" charset="-127"/>
            </a:endParaRPr>
          </a:p>
          <a:p>
            <a:pPr algn="ctr"/>
            <a:endParaRPr kumimoji="1" lang="en-US" altLang="ko-KR" sz="1400" dirty="0">
              <a:ea typeface="ChosunilboNM" charset="-127"/>
              <a:cs typeface="ChosunilboNM" charset="-127"/>
            </a:endParaRPr>
          </a:p>
          <a:p>
            <a:pPr algn="ctr"/>
            <a:r>
              <a:rPr kumimoji="1" lang="en-US" altLang="ko-KR" sz="1400" dirty="0">
                <a:ea typeface="ChosunilboNM" charset="-127"/>
                <a:cs typeface="ChosunilboNM" charset="-127"/>
              </a:rPr>
              <a:t>Client: Dub-</a:t>
            </a:r>
            <a:r>
              <a:rPr kumimoji="1" lang="en-US" altLang="ko-KR" sz="1400" dirty="0" err="1">
                <a:ea typeface="ChosunilboNM" charset="-127"/>
                <a:cs typeface="ChosunilboNM" charset="-127"/>
              </a:rPr>
              <a:t>bab</a:t>
            </a:r>
            <a:r>
              <a:rPr kumimoji="1" lang="en-US" altLang="ko-KR" sz="1400" dirty="0">
                <a:ea typeface="ChosunilboNM" charset="-127"/>
                <a:cs typeface="ChosunilboNM" charset="-127"/>
              </a:rPr>
              <a:t>, </a:t>
            </a:r>
            <a:r>
              <a:rPr kumimoji="1" lang="en-US" altLang="ko-KR" sz="1400" dirty="0" err="1">
                <a:ea typeface="ChosunilboNM" charset="-127"/>
                <a:cs typeface="ChosunilboNM" charset="-127"/>
              </a:rPr>
              <a:t>Hasi</a:t>
            </a:r>
            <a:endParaRPr kumimoji="1" lang="en-US" altLang="ko-KR" sz="1400" dirty="0">
              <a:ea typeface="ChosunilboNM" charset="-127"/>
              <a:cs typeface="ChosunilboNM" charset="-127"/>
            </a:endParaRPr>
          </a:p>
        </p:txBody>
      </p:sp>
      <p:sp>
        <p:nvSpPr>
          <p:cNvPr id="15" name="직사각형 14"/>
          <p:cNvSpPr/>
          <p:nvPr/>
        </p:nvSpPr>
        <p:spPr>
          <a:xfrm>
            <a:off x="220134" y="203200"/>
            <a:ext cx="11734800" cy="64346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32736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2016899" cy="400110"/>
          </a:xfrm>
          <a:prstGeom prst="rect">
            <a:avLst/>
          </a:prstGeom>
          <a:noFill/>
        </p:spPr>
        <p:txBody>
          <a:bodyPr wrap="none" rtlCol="0">
            <a:spAutoFit/>
          </a:bodyPr>
          <a:lstStyle/>
          <a:p>
            <a:r>
              <a:rPr kumimoji="1" lang="en-US" altLang="ko-KR" sz="2000" dirty="0">
                <a:ea typeface="ChosunilboNM" charset="-127"/>
                <a:cs typeface="ChosunilboNM" charset="-127"/>
              </a:rPr>
              <a:t>Design Iteration</a:t>
            </a:r>
          </a:p>
        </p:txBody>
      </p:sp>
      <p:pic>
        <p:nvPicPr>
          <p:cNvPr id="13" name="내용 개체 틀 3">
            <a:extLst>
              <a:ext uri="{FF2B5EF4-FFF2-40B4-BE49-F238E27FC236}">
                <a16:creationId xmlns:a16="http://schemas.microsoft.com/office/drawing/2014/main" id="{D07D79A1-A726-4180-9A1F-C4C5F7988771}"/>
              </a:ext>
            </a:extLst>
          </p:cNvPr>
          <p:cNvPicPr>
            <a:picLocks noGrp="1" noChangeAspect="1"/>
          </p:cNvPicPr>
          <p:nvPr>
            <p:ph idx="1"/>
          </p:nvPr>
        </p:nvPicPr>
        <p:blipFill rotWithShape="1">
          <a:blip r:embed="rId2"/>
          <a:srcRect l="31352" r="12124" b="58490"/>
          <a:stretch/>
        </p:blipFill>
        <p:spPr>
          <a:xfrm rot="16200000">
            <a:off x="2418648" y="2640213"/>
            <a:ext cx="2754776" cy="2697421"/>
          </a:xfrm>
          <a:prstGeom prst="rect">
            <a:avLst/>
          </a:prstGeom>
          <a:ln>
            <a:solidFill>
              <a:srgbClr val="D2DEE2"/>
            </a:solidFill>
          </a:ln>
        </p:spPr>
      </p:pic>
      <p:pic>
        <p:nvPicPr>
          <p:cNvPr id="14" name="내용 개체 틀 3">
            <a:extLst>
              <a:ext uri="{FF2B5EF4-FFF2-40B4-BE49-F238E27FC236}">
                <a16:creationId xmlns:a16="http://schemas.microsoft.com/office/drawing/2014/main" id="{D07D79A1-A726-4180-9A1F-C4C5F7988771}"/>
              </a:ext>
            </a:extLst>
          </p:cNvPr>
          <p:cNvPicPr>
            <a:picLocks noChangeAspect="1"/>
          </p:cNvPicPr>
          <p:nvPr/>
        </p:nvPicPr>
        <p:blipFill rotWithShape="1">
          <a:blip r:embed="rId2"/>
          <a:srcRect l="2939" t="43283" r="12096" b="1396"/>
          <a:stretch/>
        </p:blipFill>
        <p:spPr>
          <a:xfrm rot="16200000">
            <a:off x="6548688" y="1511190"/>
            <a:ext cx="4140923" cy="3594929"/>
          </a:xfrm>
          <a:prstGeom prst="rect">
            <a:avLst/>
          </a:prstGeom>
          <a:ln>
            <a:solidFill>
              <a:srgbClr val="D2DEE2"/>
            </a:solidFill>
          </a:ln>
        </p:spPr>
      </p:pic>
      <p:sp>
        <p:nvSpPr>
          <p:cNvPr id="15" name="TextBox 14"/>
          <p:cNvSpPr txBox="1"/>
          <p:nvPr/>
        </p:nvSpPr>
        <p:spPr>
          <a:xfrm>
            <a:off x="3058494" y="5699296"/>
            <a:ext cx="1475084" cy="400110"/>
          </a:xfrm>
          <a:prstGeom prst="rect">
            <a:avLst/>
          </a:prstGeom>
          <a:noFill/>
        </p:spPr>
        <p:txBody>
          <a:bodyPr wrap="none" rtlCol="0">
            <a:spAutoFit/>
          </a:bodyPr>
          <a:lstStyle/>
          <a:p>
            <a:r>
              <a:rPr kumimoji="1" lang="en-US" altLang="ko-KR" sz="2000" dirty="0">
                <a:ea typeface="ChosunilboNM" charset="-127"/>
                <a:cs typeface="ChosunilboNM" charset="-127"/>
              </a:rPr>
              <a:t>1</a:t>
            </a:r>
            <a:r>
              <a:rPr kumimoji="1" lang="en-US" altLang="ko-KR" sz="2000" baseline="30000" dirty="0">
                <a:ea typeface="ChosunilboNM" charset="-127"/>
                <a:cs typeface="ChosunilboNM" charset="-127"/>
              </a:rPr>
              <a:t>st</a:t>
            </a:r>
            <a:r>
              <a:rPr kumimoji="1" lang="en-US" altLang="ko-KR" sz="2000" dirty="0">
                <a:ea typeface="ChosunilboNM" charset="-127"/>
                <a:cs typeface="ChosunilboNM" charset="-127"/>
              </a:rPr>
              <a:t> Iteration</a:t>
            </a:r>
          </a:p>
        </p:txBody>
      </p:sp>
      <p:sp>
        <p:nvSpPr>
          <p:cNvPr id="16" name="TextBox 15"/>
          <p:cNvSpPr txBox="1"/>
          <p:nvPr/>
        </p:nvSpPr>
        <p:spPr>
          <a:xfrm>
            <a:off x="7881607" y="5699296"/>
            <a:ext cx="1550424" cy="400110"/>
          </a:xfrm>
          <a:prstGeom prst="rect">
            <a:avLst/>
          </a:prstGeom>
          <a:noFill/>
        </p:spPr>
        <p:txBody>
          <a:bodyPr wrap="none" rtlCol="0">
            <a:spAutoFit/>
          </a:bodyPr>
          <a:lstStyle/>
          <a:p>
            <a:r>
              <a:rPr kumimoji="1" lang="en-US" altLang="ko-KR" sz="2000" dirty="0">
                <a:ea typeface="ChosunilboNM" charset="-127"/>
                <a:cs typeface="ChosunilboNM" charset="-127"/>
              </a:rPr>
              <a:t>2</a:t>
            </a:r>
            <a:r>
              <a:rPr kumimoji="1" lang="en-US" altLang="ko-KR" sz="2000" baseline="30000" dirty="0">
                <a:ea typeface="ChosunilboNM" charset="-127"/>
                <a:cs typeface="ChosunilboNM" charset="-127"/>
              </a:rPr>
              <a:t>nd</a:t>
            </a:r>
            <a:r>
              <a:rPr kumimoji="1" lang="en-US" altLang="ko-KR" sz="2000" dirty="0">
                <a:ea typeface="ChosunilboNM" charset="-127"/>
                <a:cs typeface="ChosunilboNM" charset="-127"/>
              </a:rPr>
              <a:t> Iteration</a:t>
            </a:r>
          </a:p>
        </p:txBody>
      </p:sp>
    </p:spTree>
    <p:extLst>
      <p:ext uri="{BB962C8B-B14F-4D97-AF65-F5344CB8AC3E}">
        <p14:creationId xmlns:p14="http://schemas.microsoft.com/office/powerpoint/2010/main" val="141267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2496196" cy="400110"/>
          </a:xfrm>
          <a:prstGeom prst="rect">
            <a:avLst/>
          </a:prstGeom>
          <a:noFill/>
        </p:spPr>
        <p:txBody>
          <a:bodyPr wrap="none" rtlCol="0">
            <a:spAutoFit/>
          </a:bodyPr>
          <a:lstStyle/>
          <a:p>
            <a:r>
              <a:rPr kumimoji="1" lang="en-US" altLang="ko-KR" sz="2000" dirty="0">
                <a:ea typeface="ChosunilboNM" charset="-127"/>
                <a:cs typeface="ChosunilboNM" charset="-127"/>
              </a:rPr>
              <a:t>Low Fidelity Design</a:t>
            </a:r>
          </a:p>
        </p:txBody>
      </p:sp>
      <p:pic>
        <p:nvPicPr>
          <p:cNvPr id="2" name="그림 1">
            <a:extLst>
              <a:ext uri="{FF2B5EF4-FFF2-40B4-BE49-F238E27FC236}">
                <a16:creationId xmlns:a16="http://schemas.microsoft.com/office/drawing/2014/main" id="{3392E453-5578-4853-BDC6-85D118C2872E}"/>
              </a:ext>
            </a:extLst>
          </p:cNvPr>
          <p:cNvPicPr>
            <a:picLocks noChangeAspect="1"/>
          </p:cNvPicPr>
          <p:nvPr/>
        </p:nvPicPr>
        <p:blipFill>
          <a:blip r:embed="rId2"/>
          <a:stretch>
            <a:fillRect/>
          </a:stretch>
        </p:blipFill>
        <p:spPr>
          <a:xfrm>
            <a:off x="6255182" y="1948907"/>
            <a:ext cx="3267891" cy="4357188"/>
          </a:xfrm>
          <a:prstGeom prst="rect">
            <a:avLst/>
          </a:prstGeom>
        </p:spPr>
      </p:pic>
      <p:pic>
        <p:nvPicPr>
          <p:cNvPr id="3" name="그림 2">
            <a:extLst>
              <a:ext uri="{FF2B5EF4-FFF2-40B4-BE49-F238E27FC236}">
                <a16:creationId xmlns:a16="http://schemas.microsoft.com/office/drawing/2014/main" id="{1D60E2A2-1DB9-4D68-86E9-9935D81BC630}"/>
              </a:ext>
            </a:extLst>
          </p:cNvPr>
          <p:cNvPicPr>
            <a:picLocks noChangeAspect="1"/>
          </p:cNvPicPr>
          <p:nvPr/>
        </p:nvPicPr>
        <p:blipFill>
          <a:blip r:embed="rId3"/>
          <a:stretch>
            <a:fillRect/>
          </a:stretch>
        </p:blipFill>
        <p:spPr>
          <a:xfrm>
            <a:off x="2668930" y="1948907"/>
            <a:ext cx="3267890" cy="4357187"/>
          </a:xfrm>
          <a:prstGeom prst="rect">
            <a:avLst/>
          </a:prstGeom>
        </p:spPr>
      </p:pic>
    </p:spTree>
    <p:extLst>
      <p:ext uri="{BB962C8B-B14F-4D97-AF65-F5344CB8AC3E}">
        <p14:creationId xmlns:p14="http://schemas.microsoft.com/office/powerpoint/2010/main" val="235805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4249881" cy="400110"/>
          </a:xfrm>
          <a:prstGeom prst="rect">
            <a:avLst/>
          </a:prstGeom>
          <a:noFill/>
        </p:spPr>
        <p:txBody>
          <a:bodyPr wrap="none" rtlCol="0">
            <a:spAutoFit/>
          </a:bodyPr>
          <a:lstStyle/>
          <a:p>
            <a:r>
              <a:rPr kumimoji="1" lang="en-US" altLang="ko-KR" sz="2000" dirty="0">
                <a:ea typeface="ChosunilboNM" charset="-127"/>
                <a:cs typeface="ChosunilboNM" charset="-127"/>
              </a:rPr>
              <a:t>High Fidelity Design : choose menu</a:t>
            </a:r>
          </a:p>
        </p:txBody>
      </p:sp>
      <p:pic>
        <p:nvPicPr>
          <p:cNvPr id="2" name="그림 1">
            <a:extLst>
              <a:ext uri="{FF2B5EF4-FFF2-40B4-BE49-F238E27FC236}">
                <a16:creationId xmlns:a16="http://schemas.microsoft.com/office/drawing/2014/main" id="{45C05CC8-AD1D-4BE2-A42F-393D27DB375C}"/>
              </a:ext>
            </a:extLst>
          </p:cNvPr>
          <p:cNvPicPr>
            <a:picLocks noChangeAspect="1"/>
          </p:cNvPicPr>
          <p:nvPr/>
        </p:nvPicPr>
        <p:blipFill>
          <a:blip r:embed="rId3"/>
          <a:stretch>
            <a:fillRect/>
          </a:stretch>
        </p:blipFill>
        <p:spPr>
          <a:xfrm>
            <a:off x="695847" y="2787528"/>
            <a:ext cx="5120000" cy="2880000"/>
          </a:xfrm>
          <a:prstGeom prst="rect">
            <a:avLst/>
          </a:prstGeom>
          <a:ln>
            <a:solidFill>
              <a:srgbClr val="E2E5F7"/>
            </a:solidFill>
          </a:ln>
        </p:spPr>
      </p:pic>
      <p:pic>
        <p:nvPicPr>
          <p:cNvPr id="3" name="그림 2">
            <a:extLst>
              <a:ext uri="{FF2B5EF4-FFF2-40B4-BE49-F238E27FC236}">
                <a16:creationId xmlns:a16="http://schemas.microsoft.com/office/drawing/2014/main" id="{AC002696-CEAB-4358-A274-D88B89CD95D5}"/>
              </a:ext>
            </a:extLst>
          </p:cNvPr>
          <p:cNvPicPr>
            <a:picLocks noChangeAspect="1"/>
          </p:cNvPicPr>
          <p:nvPr/>
        </p:nvPicPr>
        <p:blipFill>
          <a:blip r:embed="rId4"/>
          <a:stretch>
            <a:fillRect/>
          </a:stretch>
        </p:blipFill>
        <p:spPr>
          <a:xfrm>
            <a:off x="6291559" y="2787528"/>
            <a:ext cx="5120000" cy="2880000"/>
          </a:xfrm>
          <a:prstGeom prst="rect">
            <a:avLst/>
          </a:prstGeom>
          <a:ln>
            <a:solidFill>
              <a:srgbClr val="E2E5F7"/>
            </a:solidFill>
          </a:ln>
        </p:spPr>
      </p:pic>
    </p:spTree>
    <p:extLst>
      <p:ext uri="{BB962C8B-B14F-4D97-AF65-F5344CB8AC3E}">
        <p14:creationId xmlns:p14="http://schemas.microsoft.com/office/powerpoint/2010/main" val="383709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3381054" cy="400110"/>
          </a:xfrm>
          <a:prstGeom prst="rect">
            <a:avLst/>
          </a:prstGeom>
          <a:noFill/>
        </p:spPr>
        <p:txBody>
          <a:bodyPr wrap="none" rtlCol="0">
            <a:spAutoFit/>
          </a:bodyPr>
          <a:lstStyle/>
          <a:p>
            <a:r>
              <a:rPr kumimoji="1" lang="en-US" altLang="ko-KR" sz="2000" dirty="0">
                <a:ea typeface="ChosunilboNM" charset="-127"/>
                <a:cs typeface="ChosunilboNM" charset="-127"/>
              </a:rPr>
              <a:t>High Fidelity Design : order</a:t>
            </a:r>
          </a:p>
        </p:txBody>
      </p:sp>
      <p:pic>
        <p:nvPicPr>
          <p:cNvPr id="2" name="그림 1">
            <a:extLst>
              <a:ext uri="{FF2B5EF4-FFF2-40B4-BE49-F238E27FC236}">
                <a16:creationId xmlns:a16="http://schemas.microsoft.com/office/drawing/2014/main" id="{C70FFDAC-9589-4724-9E5A-E03C76A27F17}"/>
              </a:ext>
            </a:extLst>
          </p:cNvPr>
          <p:cNvPicPr>
            <a:picLocks noChangeAspect="1"/>
          </p:cNvPicPr>
          <p:nvPr/>
        </p:nvPicPr>
        <p:blipFill>
          <a:blip r:embed="rId3"/>
          <a:stretch>
            <a:fillRect/>
          </a:stretch>
        </p:blipFill>
        <p:spPr>
          <a:xfrm>
            <a:off x="921941" y="2895601"/>
            <a:ext cx="5120000" cy="2880000"/>
          </a:xfrm>
          <a:prstGeom prst="rect">
            <a:avLst/>
          </a:prstGeom>
          <a:ln>
            <a:solidFill>
              <a:srgbClr val="E2E5F7"/>
            </a:solidFill>
          </a:ln>
        </p:spPr>
      </p:pic>
      <p:pic>
        <p:nvPicPr>
          <p:cNvPr id="3" name="그림 2">
            <a:extLst>
              <a:ext uri="{FF2B5EF4-FFF2-40B4-BE49-F238E27FC236}">
                <a16:creationId xmlns:a16="http://schemas.microsoft.com/office/drawing/2014/main" id="{C63BAF24-7BEF-4C1C-9D32-C5026A481BE2}"/>
              </a:ext>
            </a:extLst>
          </p:cNvPr>
          <p:cNvPicPr>
            <a:picLocks noChangeAspect="1"/>
          </p:cNvPicPr>
          <p:nvPr/>
        </p:nvPicPr>
        <p:blipFill>
          <a:blip r:embed="rId4"/>
          <a:stretch>
            <a:fillRect/>
          </a:stretch>
        </p:blipFill>
        <p:spPr>
          <a:xfrm>
            <a:off x="6326517" y="2895601"/>
            <a:ext cx="5120000" cy="2880000"/>
          </a:xfrm>
          <a:prstGeom prst="rect">
            <a:avLst/>
          </a:prstGeom>
          <a:ln>
            <a:solidFill>
              <a:srgbClr val="E2E5F7"/>
            </a:solidFill>
          </a:ln>
        </p:spPr>
      </p:pic>
    </p:spTree>
    <p:extLst>
      <p:ext uri="{BB962C8B-B14F-4D97-AF65-F5344CB8AC3E}">
        <p14:creationId xmlns:p14="http://schemas.microsoft.com/office/powerpoint/2010/main" val="161859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3767378" cy="400110"/>
          </a:xfrm>
          <a:prstGeom prst="rect">
            <a:avLst/>
          </a:prstGeom>
          <a:noFill/>
        </p:spPr>
        <p:txBody>
          <a:bodyPr wrap="none" rtlCol="0">
            <a:spAutoFit/>
          </a:bodyPr>
          <a:lstStyle/>
          <a:p>
            <a:r>
              <a:rPr kumimoji="1" lang="en-US" altLang="ko-KR" sz="2000" dirty="0">
                <a:ea typeface="ChosunilboNM" charset="-127"/>
                <a:cs typeface="ChosunilboNM" charset="-127"/>
              </a:rPr>
              <a:t>High Fidelity Design : Payment</a:t>
            </a:r>
          </a:p>
        </p:txBody>
      </p:sp>
      <p:pic>
        <p:nvPicPr>
          <p:cNvPr id="2" name="그림 1">
            <a:extLst>
              <a:ext uri="{FF2B5EF4-FFF2-40B4-BE49-F238E27FC236}">
                <a16:creationId xmlns:a16="http://schemas.microsoft.com/office/drawing/2014/main" id="{0CD4444E-E423-486B-8B16-72D94B9765A9}"/>
              </a:ext>
            </a:extLst>
          </p:cNvPr>
          <p:cNvPicPr>
            <a:picLocks noChangeAspect="1"/>
          </p:cNvPicPr>
          <p:nvPr/>
        </p:nvPicPr>
        <p:blipFill>
          <a:blip r:embed="rId3"/>
          <a:stretch>
            <a:fillRect/>
          </a:stretch>
        </p:blipFill>
        <p:spPr>
          <a:xfrm>
            <a:off x="713245" y="2887555"/>
            <a:ext cx="5120000" cy="2880000"/>
          </a:xfrm>
          <a:prstGeom prst="rect">
            <a:avLst/>
          </a:prstGeom>
          <a:ln>
            <a:solidFill>
              <a:srgbClr val="E2E5F7"/>
            </a:solidFill>
          </a:ln>
        </p:spPr>
      </p:pic>
      <p:pic>
        <p:nvPicPr>
          <p:cNvPr id="3" name="그림 2">
            <a:extLst>
              <a:ext uri="{FF2B5EF4-FFF2-40B4-BE49-F238E27FC236}">
                <a16:creationId xmlns:a16="http://schemas.microsoft.com/office/drawing/2014/main" id="{7521AB09-64B4-462D-806E-B2796E55D7CC}"/>
              </a:ext>
            </a:extLst>
          </p:cNvPr>
          <p:cNvPicPr>
            <a:picLocks noChangeAspect="1"/>
          </p:cNvPicPr>
          <p:nvPr/>
        </p:nvPicPr>
        <p:blipFill>
          <a:blip r:embed="rId4"/>
          <a:stretch>
            <a:fillRect/>
          </a:stretch>
        </p:blipFill>
        <p:spPr>
          <a:xfrm>
            <a:off x="6087534" y="2887555"/>
            <a:ext cx="5120001" cy="2880000"/>
          </a:xfrm>
          <a:prstGeom prst="rect">
            <a:avLst/>
          </a:prstGeom>
          <a:ln>
            <a:solidFill>
              <a:srgbClr val="E2E5F7"/>
            </a:solidFill>
          </a:ln>
        </p:spPr>
      </p:pic>
    </p:spTree>
    <p:extLst>
      <p:ext uri="{BB962C8B-B14F-4D97-AF65-F5344CB8AC3E}">
        <p14:creationId xmlns:p14="http://schemas.microsoft.com/office/powerpoint/2010/main" val="264571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3302507" cy="400110"/>
          </a:xfrm>
          <a:prstGeom prst="rect">
            <a:avLst/>
          </a:prstGeom>
          <a:noFill/>
        </p:spPr>
        <p:txBody>
          <a:bodyPr wrap="none" rtlCol="0">
            <a:spAutoFit/>
          </a:bodyPr>
          <a:lstStyle/>
          <a:p>
            <a:r>
              <a:rPr kumimoji="1" lang="en-US" altLang="ko-KR" sz="2000" dirty="0">
                <a:ea typeface="ChosunilboNM" charset="-127"/>
                <a:cs typeface="ChosunilboNM" charset="-127"/>
              </a:rPr>
              <a:t>High Fidelity Design : Wait</a:t>
            </a:r>
          </a:p>
        </p:txBody>
      </p:sp>
      <p:pic>
        <p:nvPicPr>
          <p:cNvPr id="5" name="그림 4">
            <a:extLst>
              <a:ext uri="{FF2B5EF4-FFF2-40B4-BE49-F238E27FC236}">
                <a16:creationId xmlns:a16="http://schemas.microsoft.com/office/drawing/2014/main" id="{5775E4F4-342B-40E8-8A34-4AB4962A3AF5}"/>
              </a:ext>
            </a:extLst>
          </p:cNvPr>
          <p:cNvPicPr>
            <a:picLocks noChangeAspect="1"/>
          </p:cNvPicPr>
          <p:nvPr/>
        </p:nvPicPr>
        <p:blipFill>
          <a:blip r:embed="rId3"/>
          <a:stretch>
            <a:fillRect/>
          </a:stretch>
        </p:blipFill>
        <p:spPr>
          <a:xfrm>
            <a:off x="765243" y="2787528"/>
            <a:ext cx="5120000" cy="2880000"/>
          </a:xfrm>
          <a:prstGeom prst="rect">
            <a:avLst/>
          </a:prstGeom>
          <a:ln>
            <a:solidFill>
              <a:srgbClr val="E2E5F7"/>
            </a:solidFill>
          </a:ln>
        </p:spPr>
      </p:pic>
      <p:pic>
        <p:nvPicPr>
          <p:cNvPr id="6" name="그림 5">
            <a:extLst>
              <a:ext uri="{FF2B5EF4-FFF2-40B4-BE49-F238E27FC236}">
                <a16:creationId xmlns:a16="http://schemas.microsoft.com/office/drawing/2014/main" id="{E1D9F16D-43BD-4BF2-B323-102D671F9704}"/>
              </a:ext>
            </a:extLst>
          </p:cNvPr>
          <p:cNvPicPr>
            <a:picLocks noChangeAspect="1"/>
          </p:cNvPicPr>
          <p:nvPr/>
        </p:nvPicPr>
        <p:blipFill>
          <a:blip r:embed="rId4"/>
          <a:stretch>
            <a:fillRect/>
          </a:stretch>
        </p:blipFill>
        <p:spPr>
          <a:xfrm>
            <a:off x="6430352" y="2787528"/>
            <a:ext cx="5120000" cy="2880000"/>
          </a:xfrm>
          <a:prstGeom prst="rect">
            <a:avLst/>
          </a:prstGeom>
          <a:ln>
            <a:solidFill>
              <a:srgbClr val="E2E5F7"/>
            </a:solidFill>
          </a:ln>
        </p:spPr>
      </p:pic>
    </p:spTree>
    <p:extLst>
      <p:ext uri="{BB962C8B-B14F-4D97-AF65-F5344CB8AC3E}">
        <p14:creationId xmlns:p14="http://schemas.microsoft.com/office/powerpoint/2010/main" val="364569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3302507" cy="400110"/>
          </a:xfrm>
          <a:prstGeom prst="rect">
            <a:avLst/>
          </a:prstGeom>
          <a:noFill/>
        </p:spPr>
        <p:txBody>
          <a:bodyPr wrap="none" rtlCol="0">
            <a:spAutoFit/>
          </a:bodyPr>
          <a:lstStyle/>
          <a:p>
            <a:r>
              <a:rPr kumimoji="1" lang="en-US" altLang="ko-KR" sz="2000" dirty="0">
                <a:ea typeface="ChosunilboNM" charset="-127"/>
                <a:cs typeface="ChosunilboNM" charset="-127"/>
              </a:rPr>
              <a:t>High Fidelity Design : Wait</a:t>
            </a:r>
          </a:p>
        </p:txBody>
      </p:sp>
      <p:sp>
        <p:nvSpPr>
          <p:cNvPr id="12" name="직사각형 11">
            <a:extLst>
              <a:ext uri="{FF2B5EF4-FFF2-40B4-BE49-F238E27FC236}">
                <a16:creationId xmlns:a16="http://schemas.microsoft.com/office/drawing/2014/main" id="{AD9DCA5F-FEE2-4837-8E2B-85EF19656874}"/>
              </a:ext>
            </a:extLst>
          </p:cNvPr>
          <p:cNvSpPr/>
          <p:nvPr/>
        </p:nvSpPr>
        <p:spPr>
          <a:xfrm>
            <a:off x="4141439" y="2526383"/>
            <a:ext cx="3528457" cy="2860241"/>
          </a:xfrm>
          <a:prstGeom prst="rect">
            <a:avLst/>
          </a:prstGeom>
          <a:ln>
            <a:solidFill>
              <a:srgbClr val="E2E5F7"/>
            </a:solidFill>
          </a:ln>
        </p:spPr>
        <p:style>
          <a:lnRef idx="2">
            <a:schemeClr val="dk1"/>
          </a:lnRef>
          <a:fillRef idx="1">
            <a:schemeClr val="lt1"/>
          </a:fillRef>
          <a:effectRef idx="0">
            <a:schemeClr val="dk1"/>
          </a:effectRef>
          <a:fontRef idx="minor">
            <a:schemeClr val="dk1"/>
          </a:fontRef>
        </p:style>
        <p:txBody>
          <a:bodyPr numCol="1" rtlCol="0" anchor="ctr"/>
          <a:lstStyle/>
          <a:p>
            <a:pPr algn="ctr">
              <a:lnSpc>
                <a:spcPct val="150000"/>
              </a:lnSpc>
            </a:pPr>
            <a:r>
              <a:rPr lang="en-US" altLang="ko-KR" sz="3200" dirty="0"/>
              <a:t>YOUR</a:t>
            </a:r>
          </a:p>
          <a:p>
            <a:pPr algn="ctr">
              <a:lnSpc>
                <a:spcPct val="150000"/>
              </a:lnSpc>
            </a:pPr>
            <a:r>
              <a:rPr lang="en-US" altLang="ko-KR" sz="3200" dirty="0"/>
              <a:t>FOOD IS</a:t>
            </a:r>
          </a:p>
          <a:p>
            <a:pPr algn="ctr">
              <a:lnSpc>
                <a:spcPct val="150000"/>
              </a:lnSpc>
            </a:pPr>
            <a:r>
              <a:rPr lang="en-US" altLang="ko-KR" sz="3200" dirty="0"/>
              <a:t>READY!!!</a:t>
            </a:r>
            <a:endParaRPr lang="ko-KR" altLang="en-US" sz="3200" dirty="0"/>
          </a:p>
        </p:txBody>
      </p:sp>
      <p:sp>
        <p:nvSpPr>
          <p:cNvPr id="13" name="직사각형 12">
            <a:hlinkClick r:id="rId3" action="ppaction://hlinksldjump"/>
            <a:extLst>
              <a:ext uri="{FF2B5EF4-FFF2-40B4-BE49-F238E27FC236}">
                <a16:creationId xmlns:a16="http://schemas.microsoft.com/office/drawing/2014/main" id="{9D335E9F-6209-46B0-A1EE-78B021806990}"/>
              </a:ext>
            </a:extLst>
          </p:cNvPr>
          <p:cNvSpPr/>
          <p:nvPr/>
        </p:nvSpPr>
        <p:spPr>
          <a:xfrm>
            <a:off x="8274842" y="5745326"/>
            <a:ext cx="1266093"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HOME</a:t>
            </a:r>
            <a:endParaRPr lang="ko-KR" altLang="en-US" dirty="0"/>
          </a:p>
        </p:txBody>
      </p:sp>
      <p:sp>
        <p:nvSpPr>
          <p:cNvPr id="14" name="TextBox 13">
            <a:extLst>
              <a:ext uri="{FF2B5EF4-FFF2-40B4-BE49-F238E27FC236}">
                <a16:creationId xmlns:a16="http://schemas.microsoft.com/office/drawing/2014/main" id="{4090B2CD-D284-413D-BAED-93C1D007FCA8}"/>
              </a:ext>
            </a:extLst>
          </p:cNvPr>
          <p:cNvSpPr txBox="1"/>
          <p:nvPr/>
        </p:nvSpPr>
        <p:spPr>
          <a:xfrm>
            <a:off x="5566366" y="5745326"/>
            <a:ext cx="2708476" cy="369332"/>
          </a:xfrm>
          <a:prstGeom prst="rect">
            <a:avLst/>
          </a:prstGeom>
          <a:noFill/>
        </p:spPr>
        <p:txBody>
          <a:bodyPr wrap="square" rtlCol="0">
            <a:spAutoFit/>
          </a:bodyPr>
          <a:lstStyle/>
          <a:p>
            <a:r>
              <a:rPr lang="en-US" altLang="ko-KR" dirty="0"/>
              <a:t>I pick up my food! &gt;&gt;&gt;</a:t>
            </a:r>
            <a:endParaRPr lang="ko-KR" altLang="en-US" dirty="0"/>
          </a:p>
        </p:txBody>
      </p:sp>
    </p:spTree>
    <p:extLst>
      <p:ext uri="{BB962C8B-B14F-4D97-AF65-F5344CB8AC3E}">
        <p14:creationId xmlns:p14="http://schemas.microsoft.com/office/powerpoint/2010/main" val="18448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FAE5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TextBox 11"/>
          <p:cNvSpPr txBox="1"/>
          <p:nvPr/>
        </p:nvSpPr>
        <p:spPr>
          <a:xfrm>
            <a:off x="2536708" y="883678"/>
            <a:ext cx="3626314" cy="707886"/>
          </a:xfrm>
          <a:prstGeom prst="rect">
            <a:avLst/>
          </a:prstGeom>
          <a:noFill/>
        </p:spPr>
        <p:txBody>
          <a:bodyPr wrap="none" rtlCol="0">
            <a:spAutoFit/>
          </a:bodyPr>
          <a:lstStyle/>
          <a:p>
            <a:r>
              <a:rPr kumimoji="1" lang="en-US" altLang="ko-KR" sz="2000" dirty="0">
                <a:ea typeface="ChosunilboNM" charset="-127"/>
                <a:cs typeface="ChosunilboNM" charset="-127"/>
              </a:rPr>
              <a:t>Formative Evaluation Process</a:t>
            </a:r>
          </a:p>
          <a:p>
            <a:pPr algn="r"/>
            <a:r>
              <a:rPr kumimoji="1" lang="en-US" altLang="ko-KR" sz="2000" dirty="0">
                <a:ea typeface="ChosunilboNM" charset="-127"/>
                <a:cs typeface="ChosunilboNM" charset="-127"/>
              </a:rPr>
              <a:t>; Participants</a:t>
            </a:r>
          </a:p>
        </p:txBody>
      </p:sp>
      <p:sp>
        <p:nvSpPr>
          <p:cNvPr id="14" name="타원 13"/>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연결선[R] 7"/>
          <p:cNvCxnSpPr/>
          <p:nvPr/>
        </p:nvCxnSpPr>
        <p:spPr>
          <a:xfrm>
            <a:off x="2076156" y="10837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타원 17"/>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p:cNvSpPr/>
          <p:nvPr/>
        </p:nvSpPr>
        <p:spPr>
          <a:xfrm>
            <a:off x="1024467" y="558800"/>
            <a:ext cx="1066800" cy="1066800"/>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TextBox 31"/>
          <p:cNvSpPr txBox="1"/>
          <p:nvPr/>
        </p:nvSpPr>
        <p:spPr>
          <a:xfrm>
            <a:off x="1085670" y="2733413"/>
            <a:ext cx="1451038" cy="400110"/>
          </a:xfrm>
          <a:prstGeom prst="rect">
            <a:avLst/>
          </a:prstGeom>
          <a:noFill/>
        </p:spPr>
        <p:txBody>
          <a:bodyPr wrap="none" rtlCol="0">
            <a:spAutoFit/>
          </a:bodyPr>
          <a:lstStyle/>
          <a:p>
            <a:r>
              <a:rPr kumimoji="1" lang="en-US" altLang="ko-KR" sz="2000" dirty="0">
                <a:ea typeface="ChosunilboNM" charset="-127"/>
                <a:cs typeface="ChosunilboNM" charset="-127"/>
              </a:rPr>
              <a:t>In project 4</a:t>
            </a:r>
          </a:p>
        </p:txBody>
      </p:sp>
      <p:graphicFrame>
        <p:nvGraphicFramePr>
          <p:cNvPr id="39" name="표 38"/>
          <p:cNvGraphicFramePr>
            <a:graphicFrameLocks noGrp="1"/>
          </p:cNvGraphicFramePr>
          <p:nvPr>
            <p:extLst>
              <p:ext uri="{D42A27DB-BD31-4B8C-83A1-F6EECF244321}">
                <p14:modId xmlns:p14="http://schemas.microsoft.com/office/powerpoint/2010/main" val="1824595288"/>
              </p:ext>
            </p:extLst>
          </p:nvPr>
        </p:nvGraphicFramePr>
        <p:xfrm>
          <a:off x="571338" y="3553583"/>
          <a:ext cx="5339269" cy="2075688"/>
        </p:xfrm>
        <a:graphic>
          <a:graphicData uri="http://schemas.openxmlformats.org/drawingml/2006/table">
            <a:tbl>
              <a:tblPr firstRow="1" firstCol="1" bandRow="1">
                <a:tableStyleId>{2D5ABB26-0587-4C30-8999-92F81FD0307C}</a:tableStyleId>
              </a:tblPr>
              <a:tblGrid>
                <a:gridCol w="572984">
                  <a:extLst>
                    <a:ext uri="{9D8B030D-6E8A-4147-A177-3AD203B41FA5}">
                      <a16:colId xmlns:a16="http://schemas.microsoft.com/office/drawing/2014/main" val="20000"/>
                    </a:ext>
                  </a:extLst>
                </a:gridCol>
                <a:gridCol w="1216270">
                  <a:extLst>
                    <a:ext uri="{9D8B030D-6E8A-4147-A177-3AD203B41FA5}">
                      <a16:colId xmlns:a16="http://schemas.microsoft.com/office/drawing/2014/main" val="20001"/>
                    </a:ext>
                  </a:extLst>
                </a:gridCol>
                <a:gridCol w="1177212">
                  <a:extLst>
                    <a:ext uri="{9D8B030D-6E8A-4147-A177-3AD203B41FA5}">
                      <a16:colId xmlns:a16="http://schemas.microsoft.com/office/drawing/2014/main" val="20002"/>
                    </a:ext>
                  </a:extLst>
                </a:gridCol>
                <a:gridCol w="765969">
                  <a:extLst>
                    <a:ext uri="{9D8B030D-6E8A-4147-A177-3AD203B41FA5}">
                      <a16:colId xmlns:a16="http://schemas.microsoft.com/office/drawing/2014/main" val="20003"/>
                    </a:ext>
                  </a:extLst>
                </a:gridCol>
                <a:gridCol w="1606834">
                  <a:extLst>
                    <a:ext uri="{9D8B030D-6E8A-4147-A177-3AD203B41FA5}">
                      <a16:colId xmlns:a16="http://schemas.microsoft.com/office/drawing/2014/main" val="20004"/>
                    </a:ext>
                  </a:extLst>
                </a:gridCol>
              </a:tblGrid>
              <a:tr h="473304">
                <a:tc>
                  <a:txBody>
                    <a:bodyPr/>
                    <a:lstStyle/>
                    <a:p>
                      <a:pPr algn="ctr" latinLnBrk="1">
                        <a:lnSpc>
                          <a:spcPct val="107000"/>
                        </a:lnSpc>
                        <a:spcAft>
                          <a:spcPts val="0"/>
                        </a:spcAft>
                      </a:pP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altLang="ko-KR" sz="1500" b="1" kern="100" dirty="0">
                          <a:effectLst/>
                          <a:latin typeface="+mn-lt"/>
                          <a:ea typeface="+mn-ea"/>
                          <a:cs typeface="+mn-cs"/>
                        </a:rPr>
                        <a:t>Job</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altLang="ko-KR" sz="1500" b="1" kern="100" dirty="0">
                          <a:effectLst/>
                          <a:latin typeface="+mn-lt"/>
                          <a:ea typeface="+mn-ea"/>
                          <a:cs typeface="+mn-cs"/>
                        </a:rPr>
                        <a:t>Gender</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sz="1500" b="1" kern="100" dirty="0">
                          <a:effectLst/>
                        </a:rPr>
                        <a:t>Age</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sz="1500" b="1" kern="100" dirty="0">
                          <a:effectLst/>
                        </a:rPr>
                        <a:t>Residence</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extLst>
                  <a:ext uri="{0D108BD9-81ED-4DB2-BD59-A6C34878D82A}">
                    <a16:rowId xmlns:a16="http://schemas.microsoft.com/office/drawing/2014/main" val="10000"/>
                  </a:ext>
                </a:extLst>
              </a:tr>
              <a:tr h="0">
                <a:tc>
                  <a:txBody>
                    <a:bodyPr/>
                    <a:lstStyle/>
                    <a:p>
                      <a:pPr algn="ctr" latinLnBrk="1">
                        <a:lnSpc>
                          <a:spcPct val="107000"/>
                        </a:lnSpc>
                        <a:spcAft>
                          <a:spcPts val="0"/>
                        </a:spcAft>
                      </a:pPr>
                      <a:r>
                        <a:rPr lang="en-US" sz="1500" kern="100" dirty="0">
                          <a:effectLst/>
                        </a:rPr>
                        <a:t>#1</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Student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mn-ea"/>
                          <a:cs typeface="+mn-cs"/>
                        </a:rPr>
                        <a:t>23</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Dormitory</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73304">
                <a:tc>
                  <a:txBody>
                    <a:bodyPr/>
                    <a:lstStyle/>
                    <a:p>
                      <a:pPr algn="ctr" latinLnBrk="1">
                        <a:lnSpc>
                          <a:spcPct val="107000"/>
                        </a:lnSpc>
                        <a:spcAft>
                          <a:spcPts val="0"/>
                        </a:spcAft>
                      </a:pPr>
                      <a:r>
                        <a:rPr lang="en-US" sz="1500" kern="100" dirty="0">
                          <a:effectLst/>
                        </a:rPr>
                        <a:t>#2</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Local</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Female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40</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Apartment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latinLnBrk="1">
                        <a:lnSpc>
                          <a:spcPct val="107000"/>
                        </a:lnSpc>
                        <a:spcAft>
                          <a:spcPts val="0"/>
                        </a:spcAft>
                      </a:pPr>
                      <a:r>
                        <a:rPr lang="en-US" sz="1500" kern="100" dirty="0">
                          <a:effectLst/>
                        </a:rPr>
                        <a:t>#3</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Doctor</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Female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30</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Dormitory</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0" name="TextBox 39"/>
          <p:cNvSpPr txBox="1"/>
          <p:nvPr/>
        </p:nvSpPr>
        <p:spPr>
          <a:xfrm>
            <a:off x="6145250" y="2718984"/>
            <a:ext cx="2191626" cy="400110"/>
          </a:xfrm>
          <a:prstGeom prst="rect">
            <a:avLst/>
          </a:prstGeom>
          <a:noFill/>
        </p:spPr>
        <p:txBody>
          <a:bodyPr wrap="none" rtlCol="0">
            <a:spAutoFit/>
          </a:bodyPr>
          <a:lstStyle/>
          <a:p>
            <a:r>
              <a:rPr kumimoji="1" lang="en-US" altLang="ko-KR" sz="2000" dirty="0">
                <a:ea typeface="ChosunilboNM" charset="-127"/>
                <a:cs typeface="ChosunilboNM" charset="-127"/>
              </a:rPr>
              <a:t>In project 5 (plan)</a:t>
            </a:r>
          </a:p>
        </p:txBody>
      </p:sp>
      <p:graphicFrame>
        <p:nvGraphicFramePr>
          <p:cNvPr id="41" name="표 40"/>
          <p:cNvGraphicFramePr>
            <a:graphicFrameLocks noGrp="1"/>
          </p:cNvGraphicFramePr>
          <p:nvPr>
            <p:extLst>
              <p:ext uri="{D42A27DB-BD31-4B8C-83A1-F6EECF244321}">
                <p14:modId xmlns:p14="http://schemas.microsoft.com/office/powerpoint/2010/main" val="1845688516"/>
              </p:ext>
            </p:extLst>
          </p:nvPr>
        </p:nvGraphicFramePr>
        <p:xfrm>
          <a:off x="6318373" y="3557688"/>
          <a:ext cx="5339269" cy="2075688"/>
        </p:xfrm>
        <a:graphic>
          <a:graphicData uri="http://schemas.openxmlformats.org/drawingml/2006/table">
            <a:tbl>
              <a:tblPr firstRow="1" firstCol="1" bandRow="1">
                <a:tableStyleId>{2D5ABB26-0587-4C30-8999-92F81FD0307C}</a:tableStyleId>
              </a:tblPr>
              <a:tblGrid>
                <a:gridCol w="572984">
                  <a:extLst>
                    <a:ext uri="{9D8B030D-6E8A-4147-A177-3AD203B41FA5}">
                      <a16:colId xmlns:a16="http://schemas.microsoft.com/office/drawing/2014/main" val="20000"/>
                    </a:ext>
                  </a:extLst>
                </a:gridCol>
                <a:gridCol w="1216270">
                  <a:extLst>
                    <a:ext uri="{9D8B030D-6E8A-4147-A177-3AD203B41FA5}">
                      <a16:colId xmlns:a16="http://schemas.microsoft.com/office/drawing/2014/main" val="20001"/>
                    </a:ext>
                  </a:extLst>
                </a:gridCol>
                <a:gridCol w="1177212">
                  <a:extLst>
                    <a:ext uri="{9D8B030D-6E8A-4147-A177-3AD203B41FA5}">
                      <a16:colId xmlns:a16="http://schemas.microsoft.com/office/drawing/2014/main" val="20002"/>
                    </a:ext>
                  </a:extLst>
                </a:gridCol>
                <a:gridCol w="765969">
                  <a:extLst>
                    <a:ext uri="{9D8B030D-6E8A-4147-A177-3AD203B41FA5}">
                      <a16:colId xmlns:a16="http://schemas.microsoft.com/office/drawing/2014/main" val="20003"/>
                    </a:ext>
                  </a:extLst>
                </a:gridCol>
                <a:gridCol w="1606834">
                  <a:extLst>
                    <a:ext uri="{9D8B030D-6E8A-4147-A177-3AD203B41FA5}">
                      <a16:colId xmlns:a16="http://schemas.microsoft.com/office/drawing/2014/main" val="20004"/>
                    </a:ext>
                  </a:extLst>
                </a:gridCol>
              </a:tblGrid>
              <a:tr h="473304">
                <a:tc>
                  <a:txBody>
                    <a:bodyPr/>
                    <a:lstStyle/>
                    <a:p>
                      <a:pPr algn="ctr" latinLnBrk="1">
                        <a:lnSpc>
                          <a:spcPct val="107000"/>
                        </a:lnSpc>
                        <a:spcAft>
                          <a:spcPts val="0"/>
                        </a:spcAft>
                      </a:pP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altLang="ko-KR" sz="1500" b="1" kern="100" dirty="0">
                          <a:effectLst/>
                          <a:latin typeface="+mn-lt"/>
                          <a:ea typeface="+mn-ea"/>
                          <a:cs typeface="+mn-cs"/>
                        </a:rPr>
                        <a:t>Job</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altLang="ko-KR" sz="1500" b="1" kern="100" dirty="0">
                          <a:effectLst/>
                          <a:latin typeface="+mn-lt"/>
                          <a:ea typeface="+mn-ea"/>
                          <a:cs typeface="+mn-cs"/>
                        </a:rPr>
                        <a:t>Gender</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sz="1500" b="1" kern="100" dirty="0">
                          <a:effectLst/>
                        </a:rPr>
                        <a:t>Age</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tc>
                  <a:txBody>
                    <a:bodyPr/>
                    <a:lstStyle/>
                    <a:p>
                      <a:pPr algn="ctr" latinLnBrk="1">
                        <a:lnSpc>
                          <a:spcPct val="107000"/>
                        </a:lnSpc>
                        <a:spcAft>
                          <a:spcPts val="0"/>
                        </a:spcAft>
                      </a:pPr>
                      <a:r>
                        <a:rPr lang="en-US" sz="1500" b="1" kern="100" dirty="0">
                          <a:effectLst/>
                        </a:rPr>
                        <a:t>Residence</a:t>
                      </a:r>
                      <a:endParaRPr lang="ko-KR" sz="1500" b="1"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solidFill>
                      <a:srgbClr val="DBE6E7"/>
                    </a:solidFill>
                  </a:tcPr>
                </a:tc>
                <a:extLst>
                  <a:ext uri="{0D108BD9-81ED-4DB2-BD59-A6C34878D82A}">
                    <a16:rowId xmlns:a16="http://schemas.microsoft.com/office/drawing/2014/main" val="10000"/>
                  </a:ext>
                </a:extLst>
              </a:tr>
              <a:tr h="0">
                <a:tc>
                  <a:txBody>
                    <a:bodyPr/>
                    <a:lstStyle/>
                    <a:p>
                      <a:pPr algn="ctr" latinLnBrk="1">
                        <a:lnSpc>
                          <a:spcPct val="107000"/>
                        </a:lnSpc>
                        <a:spcAft>
                          <a:spcPts val="0"/>
                        </a:spcAft>
                      </a:pPr>
                      <a:r>
                        <a:rPr lang="en-US" sz="1500" kern="100" dirty="0">
                          <a:effectLst/>
                        </a:rPr>
                        <a:t>#1</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err="1">
                          <a:effectLst/>
                        </a:rPr>
                        <a:t>Freeter</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Female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mn-ea"/>
                          <a:cs typeface="+mn-cs"/>
                        </a:rPr>
                        <a:t>21</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Apartment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73304">
                <a:tc>
                  <a:txBody>
                    <a:bodyPr/>
                    <a:lstStyle/>
                    <a:p>
                      <a:pPr algn="ctr" latinLnBrk="1">
                        <a:lnSpc>
                          <a:spcPct val="107000"/>
                        </a:lnSpc>
                        <a:spcAft>
                          <a:spcPts val="0"/>
                        </a:spcAft>
                      </a:pPr>
                      <a:r>
                        <a:rPr lang="en-US" sz="1500" kern="100" dirty="0">
                          <a:effectLst/>
                        </a:rPr>
                        <a:t>#2</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Student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mn-ea"/>
                          <a:cs typeface="+mn-cs"/>
                        </a:rPr>
                        <a:t>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23</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Studio Apt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latinLnBrk="1">
                        <a:lnSpc>
                          <a:spcPct val="107000"/>
                        </a:lnSpc>
                        <a:spcAft>
                          <a:spcPts val="0"/>
                        </a:spcAft>
                      </a:pPr>
                      <a:r>
                        <a:rPr lang="en-US" sz="1500" kern="100" dirty="0">
                          <a:effectLst/>
                        </a:rPr>
                        <a:t>#3</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w="12700" cap="flat" cmpd="sng" algn="ctr">
                      <a:solidFill>
                        <a:srgbClr val="D2DEE2"/>
                      </a:solidFill>
                      <a:prstDash val="solid"/>
                      <a:round/>
                      <a:headEnd type="none" w="med" len="med"/>
                      <a:tailEnd type="none" w="med" len="med"/>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Researcher</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w="12700" cap="flat" cmpd="sng" algn="ctr">
                      <a:solidFill>
                        <a:srgbClr val="D2DEE2"/>
                      </a:solidFill>
                      <a:prstDash val="solid"/>
                      <a:round/>
                      <a:headEnd type="none" w="med" len="med"/>
                      <a:tailEnd type="none" w="med" len="med"/>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mn-ea"/>
                          <a:cs typeface="+mn-cs"/>
                        </a:rPr>
                        <a:t>Male</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28</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Studio</a:t>
                      </a:r>
                      <a:r>
                        <a:rPr lang="en-US" sz="1500" kern="100" baseline="0" dirty="0">
                          <a:effectLst/>
                        </a:rPr>
                        <a:t> Apt</a:t>
                      </a:r>
                      <a:endParaRPr lang="ko-KR" sz="1500" kern="100" dirty="0">
                        <a:effectLst/>
                        <a:latin typeface="+mn-lt"/>
                        <a:ea typeface="맑은 고딕" panose="020B0503020000020004" pitchFamily="50" charset="-127"/>
                        <a:cs typeface="Times New Roman" panose="02020603050405020304" pitchFamily="18" charset="0"/>
                      </a:endParaRPr>
                    </a:p>
                  </a:txBody>
                  <a:tcPr marL="137160" marR="137160" marT="137160" marB="137160" anchor="ctr">
                    <a:lnL>
                      <a:noFill/>
                    </a:lnL>
                    <a:lnR>
                      <a:noFill/>
                    </a:lnR>
                    <a:lnT w="12700" cap="flat" cmpd="sng" algn="ctr">
                      <a:solidFill>
                        <a:srgbClr val="D2DEE2"/>
                      </a:solidFill>
                      <a:prstDash val="solid"/>
                      <a:round/>
                      <a:headEnd type="none" w="med" len="med"/>
                      <a:tailEnd type="none" w="med" len="med"/>
                    </a:lnT>
                    <a:lnB w="12700" cap="flat" cmpd="sng" algn="ctr">
                      <a:solidFill>
                        <a:srgbClr val="D2DEE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2" name="TextBox 41"/>
          <p:cNvSpPr txBox="1"/>
          <p:nvPr/>
        </p:nvSpPr>
        <p:spPr>
          <a:xfrm>
            <a:off x="2825275" y="5907894"/>
            <a:ext cx="6524543" cy="400110"/>
          </a:xfrm>
          <a:prstGeom prst="rect">
            <a:avLst/>
          </a:prstGeom>
          <a:noFill/>
        </p:spPr>
        <p:txBody>
          <a:bodyPr wrap="none" rtlCol="0">
            <a:spAutoFit/>
          </a:bodyPr>
          <a:lstStyle/>
          <a:p>
            <a:pPr algn="ctr"/>
            <a:r>
              <a:rPr kumimoji="1" lang="en-US" altLang="ko-KR" sz="2000" dirty="0">
                <a:ea typeface="ChosunilboNM" charset="-127"/>
                <a:cs typeface="ChosunilboNM" charset="-127"/>
              </a:rPr>
              <a:t>Represent each user classes, Not from client </a:t>
            </a:r>
            <a:r>
              <a:rPr kumimoji="1" lang="en-US" altLang="ko-KR" sz="2000" dirty="0" err="1">
                <a:ea typeface="ChosunilboNM" charset="-127"/>
                <a:cs typeface="ChosunilboNM" charset="-127"/>
              </a:rPr>
              <a:t>orgnization</a:t>
            </a:r>
            <a:endParaRPr kumimoji="1" lang="en-US" altLang="ko-KR" sz="2000" dirty="0">
              <a:ea typeface="ChosunilboNM" charset="-127"/>
              <a:cs typeface="ChosunilboNM" charset="-127"/>
            </a:endParaRPr>
          </a:p>
        </p:txBody>
      </p:sp>
    </p:spTree>
    <p:extLst>
      <p:ext uri="{BB962C8B-B14F-4D97-AF65-F5344CB8AC3E}">
        <p14:creationId xmlns:p14="http://schemas.microsoft.com/office/powerpoint/2010/main" val="45541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220134" y="203200"/>
            <a:ext cx="11734800" cy="6434667"/>
          </a:xfrm>
          <a:prstGeom prst="rect">
            <a:avLst/>
          </a:prstGeom>
          <a:noFill/>
          <a:ln>
            <a:solidFill>
              <a:srgbClr val="EFE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2" name="직선 연결선[R] 21"/>
          <p:cNvCxnSpPr/>
          <p:nvPr/>
        </p:nvCxnSpPr>
        <p:spPr>
          <a:xfrm>
            <a:off x="1587483" y="234526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타원 23"/>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a:spLocks noChangeAspect="1"/>
          </p:cNvSpPr>
          <p:nvPr/>
        </p:nvSpPr>
        <p:spPr>
          <a:xfrm>
            <a:off x="1024467" y="1296601"/>
            <a:ext cx="1065600" cy="1065600"/>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35377" y="2936012"/>
            <a:ext cx="2504212" cy="400110"/>
          </a:xfrm>
          <a:prstGeom prst="rect">
            <a:avLst/>
          </a:prstGeom>
          <a:noFill/>
        </p:spPr>
        <p:txBody>
          <a:bodyPr wrap="none" rtlCol="0">
            <a:spAutoFit/>
          </a:bodyPr>
          <a:lstStyle/>
          <a:p>
            <a:r>
              <a:rPr kumimoji="1" lang="en-US" altLang="ko-KR" sz="2000" dirty="0">
                <a:ea typeface="ChosunilboNM" charset="-127"/>
                <a:cs typeface="ChosunilboNM" charset="-127"/>
              </a:rPr>
              <a:t>Quantitative Results</a:t>
            </a:r>
          </a:p>
        </p:txBody>
      </p:sp>
      <p:graphicFrame>
        <p:nvGraphicFramePr>
          <p:cNvPr id="32" name="표 31"/>
          <p:cNvGraphicFramePr>
            <a:graphicFrameLocks noGrp="1"/>
          </p:cNvGraphicFramePr>
          <p:nvPr>
            <p:extLst>
              <p:ext uri="{D42A27DB-BD31-4B8C-83A1-F6EECF244321}">
                <p14:modId xmlns:p14="http://schemas.microsoft.com/office/powerpoint/2010/main" val="188819660"/>
              </p:ext>
            </p:extLst>
          </p:nvPr>
        </p:nvGraphicFramePr>
        <p:xfrm>
          <a:off x="697585" y="4233492"/>
          <a:ext cx="10601435" cy="1419912"/>
        </p:xfrm>
        <a:graphic>
          <a:graphicData uri="http://schemas.openxmlformats.org/drawingml/2006/table">
            <a:tbl>
              <a:tblPr firstRow="1" firstCol="1" bandRow="1">
                <a:tableStyleId>{2D5ABB26-0587-4C30-8999-92F81FD0307C}</a:tableStyleId>
              </a:tblPr>
              <a:tblGrid>
                <a:gridCol w="2190890">
                  <a:extLst>
                    <a:ext uri="{9D8B030D-6E8A-4147-A177-3AD203B41FA5}">
                      <a16:colId xmlns:a16="http://schemas.microsoft.com/office/drawing/2014/main" val="20000"/>
                    </a:ext>
                  </a:extLst>
                </a:gridCol>
                <a:gridCol w="2048997">
                  <a:extLst>
                    <a:ext uri="{9D8B030D-6E8A-4147-A177-3AD203B41FA5}">
                      <a16:colId xmlns:a16="http://schemas.microsoft.com/office/drawing/2014/main" val="20001"/>
                    </a:ext>
                  </a:extLst>
                </a:gridCol>
                <a:gridCol w="2120516">
                  <a:extLst>
                    <a:ext uri="{9D8B030D-6E8A-4147-A177-3AD203B41FA5}">
                      <a16:colId xmlns:a16="http://schemas.microsoft.com/office/drawing/2014/main" val="20002"/>
                    </a:ext>
                  </a:extLst>
                </a:gridCol>
                <a:gridCol w="2120516">
                  <a:extLst>
                    <a:ext uri="{9D8B030D-6E8A-4147-A177-3AD203B41FA5}">
                      <a16:colId xmlns:a16="http://schemas.microsoft.com/office/drawing/2014/main" val="20003"/>
                    </a:ext>
                  </a:extLst>
                </a:gridCol>
                <a:gridCol w="2120516">
                  <a:extLst>
                    <a:ext uri="{9D8B030D-6E8A-4147-A177-3AD203B41FA5}">
                      <a16:colId xmlns:a16="http://schemas.microsoft.com/office/drawing/2014/main" val="20004"/>
                    </a:ext>
                  </a:extLst>
                </a:gridCol>
              </a:tblGrid>
              <a:tr h="473304">
                <a:tc>
                  <a:txBody>
                    <a:bodyPr/>
                    <a:lstStyle/>
                    <a:p>
                      <a:pPr algn="ctr" latinLnBrk="1">
                        <a:lnSpc>
                          <a:spcPct val="107000"/>
                        </a:lnSpc>
                        <a:spcAft>
                          <a:spcPts val="0"/>
                        </a:spcAft>
                      </a:pPr>
                      <a:r>
                        <a:rPr lang="en-US" sz="1500" kern="100" dirty="0">
                          <a:effectLst/>
                        </a:rPr>
                        <a:t>Usability attribute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Measuring</a:t>
                      </a:r>
                      <a:r>
                        <a:rPr lang="en-US" sz="1500" kern="100" baseline="0" dirty="0">
                          <a:effectLst/>
                        </a:rPr>
                        <a:t> </a:t>
                      </a:r>
                      <a:r>
                        <a:rPr lang="en-US" sz="1500" kern="100" dirty="0">
                          <a:effectLst/>
                        </a:rPr>
                        <a:t>instrument</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Value to be measured</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Current level</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Target level</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extLst>
                  <a:ext uri="{0D108BD9-81ED-4DB2-BD59-A6C34878D82A}">
                    <a16:rowId xmlns:a16="http://schemas.microsoft.com/office/drawing/2014/main" val="10000"/>
                  </a:ext>
                </a:extLst>
              </a:tr>
              <a:tr h="236652">
                <a:tc>
                  <a:txBody>
                    <a:bodyPr/>
                    <a:lstStyle/>
                    <a:p>
                      <a:pPr algn="ctr" latinLnBrk="1">
                        <a:lnSpc>
                          <a:spcPct val="107000"/>
                        </a:lnSpc>
                        <a:spcAft>
                          <a:spcPts val="0"/>
                        </a:spcAft>
                      </a:pPr>
                      <a:r>
                        <a:rPr lang="en-US" sz="1500" kern="100" dirty="0">
                          <a:effectLst/>
                        </a:rPr>
                        <a:t>Satisfaction (wait)</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Questionnaire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Average score</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2</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4</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73304">
                <a:tc>
                  <a:txBody>
                    <a:bodyPr/>
                    <a:lstStyle/>
                    <a:p>
                      <a:pPr algn="ctr" latinLnBrk="1">
                        <a:lnSpc>
                          <a:spcPct val="107000"/>
                        </a:lnSpc>
                        <a:spcAft>
                          <a:spcPts val="0"/>
                        </a:spcAft>
                      </a:pPr>
                      <a:r>
                        <a:rPr lang="en-US" sz="1500" kern="100" dirty="0">
                          <a:effectLst/>
                        </a:rPr>
                        <a:t>Satisfaction (choose)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Questionnaire</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Average score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3</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5</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6652">
                <a:tc>
                  <a:txBody>
                    <a:bodyPr/>
                    <a:lstStyle/>
                    <a:p>
                      <a:pPr algn="ctr" latinLnBrk="1">
                        <a:lnSpc>
                          <a:spcPct val="107000"/>
                        </a:lnSpc>
                        <a:spcAft>
                          <a:spcPts val="0"/>
                        </a:spcAft>
                      </a:pPr>
                      <a:r>
                        <a:rPr lang="en-US" sz="1500" kern="100" dirty="0">
                          <a:effectLst/>
                        </a:rPr>
                        <a:t>Satisfaction (pay)</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Questionnaire</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Average score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3</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7</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3" name="타원 32"/>
          <p:cNvSpPr/>
          <p:nvPr/>
        </p:nvSpPr>
        <p:spPr>
          <a:xfrm>
            <a:off x="9440829" y="343438"/>
            <a:ext cx="2340000" cy="2340000"/>
          </a:xfrm>
          <a:prstGeom prst="ellipse">
            <a:avLst/>
          </a:prstGeom>
          <a:solidFill>
            <a:srgbClr val="D5D9F3"/>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bg1"/>
                </a:solidFill>
              </a:rPr>
              <a:t>Subjective</a:t>
            </a:r>
          </a:p>
          <a:p>
            <a:pPr algn="ctr"/>
            <a:r>
              <a:rPr lang="en-US" altLang="ko-KR" sz="2400" dirty="0">
                <a:solidFill>
                  <a:schemeClr val="bg1"/>
                </a:solidFill>
              </a:rPr>
              <a:t>Metric</a:t>
            </a:r>
            <a:endParaRPr lang="ko-KR" altLang="en-US" sz="2400" dirty="0">
              <a:solidFill>
                <a:schemeClr val="bg1"/>
              </a:solidFill>
            </a:endParaRPr>
          </a:p>
        </p:txBody>
      </p:sp>
      <p:cxnSp>
        <p:nvCxnSpPr>
          <p:cNvPr id="34" name="직선 연결선[R] 21"/>
          <p:cNvCxnSpPr/>
          <p:nvPr/>
        </p:nvCxnSpPr>
        <p:spPr>
          <a:xfrm>
            <a:off x="10614162" y="2325613"/>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937753" y="2934287"/>
            <a:ext cx="1361270" cy="369332"/>
          </a:xfrm>
          <a:prstGeom prst="rect">
            <a:avLst/>
          </a:prstGeom>
          <a:noFill/>
        </p:spPr>
        <p:txBody>
          <a:bodyPr wrap="none" rtlCol="0">
            <a:spAutoFit/>
          </a:bodyPr>
          <a:lstStyle/>
          <a:p>
            <a:pPr algn="ctr"/>
            <a:r>
              <a:rPr kumimoji="1" lang="en-US" altLang="ko-KR" dirty="0">
                <a:ea typeface="ChosunilboNM" charset="-127"/>
                <a:cs typeface="ChosunilboNM" charset="-127"/>
              </a:rPr>
              <a:t>Satisfaction</a:t>
            </a:r>
          </a:p>
        </p:txBody>
      </p:sp>
    </p:spTree>
    <p:extLst>
      <p:ext uri="{BB962C8B-B14F-4D97-AF65-F5344CB8AC3E}">
        <p14:creationId xmlns:p14="http://schemas.microsoft.com/office/powerpoint/2010/main" val="77945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220134" y="203200"/>
            <a:ext cx="11734800" cy="6434667"/>
          </a:xfrm>
          <a:prstGeom prst="rect">
            <a:avLst/>
          </a:prstGeom>
          <a:noFill/>
          <a:ln>
            <a:solidFill>
              <a:srgbClr val="EFE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2" name="직선 연결선[R] 21"/>
          <p:cNvCxnSpPr/>
          <p:nvPr/>
        </p:nvCxnSpPr>
        <p:spPr>
          <a:xfrm>
            <a:off x="1587483" y="234526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타원 23"/>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a:spLocks noChangeAspect="1"/>
          </p:cNvSpPr>
          <p:nvPr/>
        </p:nvSpPr>
        <p:spPr>
          <a:xfrm>
            <a:off x="1024467" y="1296601"/>
            <a:ext cx="1065600" cy="1065600"/>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35377" y="2936012"/>
            <a:ext cx="2504212" cy="400110"/>
          </a:xfrm>
          <a:prstGeom prst="rect">
            <a:avLst/>
          </a:prstGeom>
          <a:noFill/>
        </p:spPr>
        <p:txBody>
          <a:bodyPr wrap="none" rtlCol="0">
            <a:spAutoFit/>
          </a:bodyPr>
          <a:lstStyle/>
          <a:p>
            <a:r>
              <a:rPr kumimoji="1" lang="en-US" altLang="ko-KR" sz="2000" dirty="0">
                <a:ea typeface="ChosunilboNM" charset="-127"/>
                <a:cs typeface="ChosunilboNM" charset="-127"/>
              </a:rPr>
              <a:t>Quantitative Results</a:t>
            </a:r>
          </a:p>
        </p:txBody>
      </p:sp>
      <p:sp>
        <p:nvSpPr>
          <p:cNvPr id="26" name="타원 25"/>
          <p:cNvSpPr/>
          <p:nvPr/>
        </p:nvSpPr>
        <p:spPr>
          <a:xfrm>
            <a:off x="9440829" y="343438"/>
            <a:ext cx="2340000" cy="2340000"/>
          </a:xfrm>
          <a:prstGeom prst="ellipse">
            <a:avLst/>
          </a:prstGeom>
          <a:solidFill>
            <a:srgbClr val="D5D9F3"/>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bg1"/>
                </a:solidFill>
              </a:rPr>
              <a:t>Objective</a:t>
            </a:r>
          </a:p>
          <a:p>
            <a:pPr algn="ctr"/>
            <a:r>
              <a:rPr lang="en-US" altLang="ko-KR" sz="2400" dirty="0">
                <a:solidFill>
                  <a:schemeClr val="bg1"/>
                </a:solidFill>
              </a:rPr>
              <a:t>Metric</a:t>
            </a:r>
            <a:endParaRPr lang="ko-KR" altLang="en-US" sz="2400" dirty="0">
              <a:solidFill>
                <a:schemeClr val="bg1"/>
              </a:solidFill>
            </a:endParaRPr>
          </a:p>
        </p:txBody>
      </p:sp>
      <p:cxnSp>
        <p:nvCxnSpPr>
          <p:cNvPr id="28" name="직선 연결선[R] 21"/>
          <p:cNvCxnSpPr/>
          <p:nvPr/>
        </p:nvCxnSpPr>
        <p:spPr>
          <a:xfrm>
            <a:off x="10614162" y="2325613"/>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264762" y="2934287"/>
            <a:ext cx="707246" cy="369332"/>
          </a:xfrm>
          <a:prstGeom prst="rect">
            <a:avLst/>
          </a:prstGeom>
          <a:noFill/>
        </p:spPr>
        <p:txBody>
          <a:bodyPr wrap="none" rtlCol="0">
            <a:spAutoFit/>
          </a:bodyPr>
          <a:lstStyle/>
          <a:p>
            <a:pPr algn="ctr"/>
            <a:r>
              <a:rPr kumimoji="1" lang="en-US" altLang="ko-KR" dirty="0">
                <a:ea typeface="ChosunilboNM" charset="-127"/>
                <a:cs typeface="ChosunilboNM" charset="-127"/>
              </a:rPr>
              <a:t>Time</a:t>
            </a:r>
          </a:p>
        </p:txBody>
      </p:sp>
      <p:graphicFrame>
        <p:nvGraphicFramePr>
          <p:cNvPr id="15" name="표 14"/>
          <p:cNvGraphicFramePr>
            <a:graphicFrameLocks noGrp="1"/>
          </p:cNvGraphicFramePr>
          <p:nvPr>
            <p:extLst>
              <p:ext uri="{D42A27DB-BD31-4B8C-83A1-F6EECF244321}">
                <p14:modId xmlns:p14="http://schemas.microsoft.com/office/powerpoint/2010/main" val="1078934112"/>
              </p:ext>
            </p:extLst>
          </p:nvPr>
        </p:nvGraphicFramePr>
        <p:xfrm>
          <a:off x="786816" y="3589864"/>
          <a:ext cx="10601435" cy="2938865"/>
        </p:xfrm>
        <a:graphic>
          <a:graphicData uri="http://schemas.openxmlformats.org/drawingml/2006/table">
            <a:tbl>
              <a:tblPr firstRow="1" firstCol="1" bandRow="1">
                <a:tableStyleId>{2D5ABB26-0587-4C30-8999-92F81FD0307C}</a:tableStyleId>
              </a:tblPr>
              <a:tblGrid>
                <a:gridCol w="2190890">
                  <a:extLst>
                    <a:ext uri="{9D8B030D-6E8A-4147-A177-3AD203B41FA5}">
                      <a16:colId xmlns:a16="http://schemas.microsoft.com/office/drawing/2014/main" val="20000"/>
                    </a:ext>
                  </a:extLst>
                </a:gridCol>
                <a:gridCol w="2048997">
                  <a:extLst>
                    <a:ext uri="{9D8B030D-6E8A-4147-A177-3AD203B41FA5}">
                      <a16:colId xmlns:a16="http://schemas.microsoft.com/office/drawing/2014/main" val="20001"/>
                    </a:ext>
                  </a:extLst>
                </a:gridCol>
                <a:gridCol w="2120516">
                  <a:extLst>
                    <a:ext uri="{9D8B030D-6E8A-4147-A177-3AD203B41FA5}">
                      <a16:colId xmlns:a16="http://schemas.microsoft.com/office/drawing/2014/main" val="20002"/>
                    </a:ext>
                  </a:extLst>
                </a:gridCol>
                <a:gridCol w="2120516">
                  <a:extLst>
                    <a:ext uri="{9D8B030D-6E8A-4147-A177-3AD203B41FA5}">
                      <a16:colId xmlns:a16="http://schemas.microsoft.com/office/drawing/2014/main" val="20003"/>
                    </a:ext>
                  </a:extLst>
                </a:gridCol>
                <a:gridCol w="2120516">
                  <a:extLst>
                    <a:ext uri="{9D8B030D-6E8A-4147-A177-3AD203B41FA5}">
                      <a16:colId xmlns:a16="http://schemas.microsoft.com/office/drawing/2014/main" val="20004"/>
                    </a:ext>
                  </a:extLst>
                </a:gridCol>
              </a:tblGrid>
              <a:tr h="587773">
                <a:tc>
                  <a:txBody>
                    <a:bodyPr/>
                    <a:lstStyle/>
                    <a:p>
                      <a:pPr algn="ctr" latinLnBrk="1">
                        <a:lnSpc>
                          <a:spcPct val="107000"/>
                        </a:lnSpc>
                        <a:spcAft>
                          <a:spcPts val="0"/>
                        </a:spcAft>
                      </a:pPr>
                      <a:r>
                        <a:rPr lang="en-US" sz="1500" kern="100" dirty="0">
                          <a:effectLst/>
                        </a:rPr>
                        <a:t>Usability attribute</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Measuring</a:t>
                      </a:r>
                      <a:r>
                        <a:rPr lang="en-US" sz="1500" kern="100" baseline="0" dirty="0">
                          <a:effectLst/>
                        </a:rPr>
                        <a:t> </a:t>
                      </a:r>
                      <a:r>
                        <a:rPr lang="en-US" sz="1500" kern="100" dirty="0">
                          <a:effectLst/>
                        </a:rPr>
                        <a:t>instrument</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Value to be measured</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Current level</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dirty="0">
                          <a:effectLst/>
                        </a:rPr>
                        <a:t>Target level</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extLst>
                  <a:ext uri="{0D108BD9-81ED-4DB2-BD59-A6C34878D82A}">
                    <a16:rowId xmlns:a16="http://schemas.microsoft.com/office/drawing/2014/main" val="10000"/>
                  </a:ext>
                </a:extLst>
              </a:tr>
              <a:tr h="587773">
                <a:tc>
                  <a:txBody>
                    <a:bodyPr/>
                    <a:lstStyle/>
                    <a:p>
                      <a:pPr algn="ctr" latinLnBrk="1">
                        <a:lnSpc>
                          <a:spcPct val="107000"/>
                        </a:lnSpc>
                        <a:spcAft>
                          <a:spcPts val="0"/>
                        </a:spcAft>
                      </a:pPr>
                      <a:r>
                        <a:rPr lang="en-US" sz="1500" kern="100" dirty="0">
                          <a:effectLst/>
                        </a:rPr>
                        <a:t>Performance</a:t>
                      </a:r>
                    </a:p>
                    <a:p>
                      <a:pPr algn="ctr" latinLnBrk="1">
                        <a:lnSpc>
                          <a:spcPct val="107000"/>
                        </a:lnSpc>
                        <a:spcAft>
                          <a:spcPts val="0"/>
                        </a:spcAft>
                      </a:pPr>
                      <a:r>
                        <a:rPr lang="en-US" sz="1500" kern="100" dirty="0">
                          <a:effectLst/>
                        </a:rPr>
                        <a:t>(before the meal begins)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Add app</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Time on task</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10min</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8min</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7773">
                <a:tc>
                  <a:txBody>
                    <a:bodyPr/>
                    <a:lstStyle/>
                    <a:p>
                      <a:pPr algn="ctr" latinLnBrk="1">
                        <a:lnSpc>
                          <a:spcPct val="107000"/>
                        </a:lnSpc>
                        <a:spcAft>
                          <a:spcPts val="0"/>
                        </a:spcAft>
                      </a:pPr>
                      <a:r>
                        <a:rPr lang="en-US" sz="1500" kern="100" dirty="0">
                          <a:effectLst/>
                        </a:rPr>
                        <a:t>Performance(time to</a:t>
                      </a:r>
                      <a:br>
                        <a:rPr lang="en-US" sz="1500" kern="100" dirty="0">
                          <a:effectLst/>
                        </a:rPr>
                      </a:br>
                      <a:r>
                        <a:rPr lang="en-US" sz="1500" kern="100" dirty="0">
                          <a:effectLst/>
                        </a:rPr>
                        <a:t>ordering)</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Add app</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Time on task</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60sec</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15sec</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7773">
                <a:tc>
                  <a:txBody>
                    <a:bodyPr/>
                    <a:lstStyle/>
                    <a:p>
                      <a:pPr algn="ctr" latinLnBrk="1">
                        <a:lnSpc>
                          <a:spcPct val="107000"/>
                        </a:lnSpc>
                        <a:spcAft>
                          <a:spcPts val="0"/>
                        </a:spcAft>
                      </a:pPr>
                      <a:r>
                        <a:rPr lang="en-US" sz="1500" kern="100" dirty="0">
                          <a:effectLst/>
                        </a:rPr>
                        <a:t>Performance (from ordering to receiving alarm)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Add app</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Time on task</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7min</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5min</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7773">
                <a:tc>
                  <a:txBody>
                    <a:bodyPr/>
                    <a:lstStyle/>
                    <a:p>
                      <a:pPr algn="ctr" latinLnBrk="1">
                        <a:lnSpc>
                          <a:spcPct val="107000"/>
                        </a:lnSpc>
                        <a:spcAft>
                          <a:spcPts val="0"/>
                        </a:spcAft>
                      </a:pPr>
                      <a:r>
                        <a:rPr lang="en-US" sz="1500" kern="100" dirty="0">
                          <a:effectLst/>
                        </a:rPr>
                        <a:t>Performance (waiting</a:t>
                      </a:r>
                      <a:br>
                        <a:rPr lang="en-US" sz="1500" kern="100" dirty="0">
                          <a:effectLst/>
                        </a:rPr>
                      </a:br>
                      <a:r>
                        <a:rPr lang="en-US" sz="1500" kern="100" dirty="0">
                          <a:effectLst/>
                        </a:rPr>
                        <a:t>time to pay)</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Add app</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Time on task</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a:effectLst/>
                        </a:rPr>
                        <a:t>1m</a:t>
                      </a:r>
                      <a:endParaRPr lang="ko-KR" sz="1500" kern="10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sz="1500" kern="100" dirty="0">
                          <a:effectLst/>
                        </a:rPr>
                        <a:t>0m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2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타원 5"/>
          <p:cNvSpPr/>
          <p:nvPr/>
        </p:nvSpPr>
        <p:spPr>
          <a:xfrm>
            <a:off x="1223952" y="1131808"/>
            <a:ext cx="855133" cy="855133"/>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7" name="타원 6"/>
          <p:cNvSpPr/>
          <p:nvPr/>
        </p:nvSpPr>
        <p:spPr>
          <a:xfrm>
            <a:off x="7942995" y="1131808"/>
            <a:ext cx="855133" cy="855133"/>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4</a:t>
            </a:r>
            <a:endParaRPr kumimoji="1" lang="ko-KR" altLang="en-US" dirty="0"/>
          </a:p>
        </p:txBody>
      </p:sp>
      <p:sp>
        <p:nvSpPr>
          <p:cNvPr id="9" name="타원 8"/>
          <p:cNvSpPr/>
          <p:nvPr/>
        </p:nvSpPr>
        <p:spPr>
          <a:xfrm>
            <a:off x="3463633" y="1131807"/>
            <a:ext cx="855133" cy="855133"/>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5" name="타원 4"/>
          <p:cNvSpPr/>
          <p:nvPr/>
        </p:nvSpPr>
        <p:spPr>
          <a:xfrm>
            <a:off x="5703314" y="1131808"/>
            <a:ext cx="855133" cy="855133"/>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3</a:t>
            </a:r>
            <a:endParaRPr kumimoji="1" lang="ko-KR" altLang="en-US" dirty="0"/>
          </a:p>
        </p:txBody>
      </p:sp>
      <p:sp>
        <p:nvSpPr>
          <p:cNvPr id="15" name="직사각형 14"/>
          <p:cNvSpPr/>
          <p:nvPr/>
        </p:nvSpPr>
        <p:spPr>
          <a:xfrm>
            <a:off x="220134" y="203200"/>
            <a:ext cx="11734800" cy="64346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TextBox 10"/>
          <p:cNvSpPr txBox="1"/>
          <p:nvPr/>
        </p:nvSpPr>
        <p:spPr>
          <a:xfrm>
            <a:off x="597191" y="2255325"/>
            <a:ext cx="2192844" cy="923330"/>
          </a:xfrm>
          <a:prstGeom prst="rect">
            <a:avLst/>
          </a:prstGeom>
          <a:noFill/>
        </p:spPr>
        <p:txBody>
          <a:bodyPr wrap="square" rtlCol="0">
            <a:spAutoFit/>
          </a:bodyPr>
          <a:lstStyle/>
          <a:p>
            <a:pPr algn="ctr"/>
            <a:r>
              <a:rPr kumimoji="1" lang="en-US" altLang="ko-KR" dirty="0">
                <a:ea typeface="ChosunilboNM" charset="-127"/>
                <a:cs typeface="ChosunilboNM" charset="-127"/>
              </a:rPr>
              <a:t>- Introduction</a:t>
            </a:r>
          </a:p>
          <a:p>
            <a:pPr algn="ctr"/>
            <a:r>
              <a:rPr kumimoji="1" lang="en-US" altLang="ko-KR" dirty="0">
                <a:ea typeface="ChosunilboNM" charset="-127"/>
                <a:cs typeface="ChosunilboNM" charset="-127"/>
              </a:rPr>
              <a:t>- Our Clients</a:t>
            </a:r>
          </a:p>
          <a:p>
            <a:pPr algn="ctr"/>
            <a:r>
              <a:rPr kumimoji="1" lang="en-US" altLang="ko-KR" dirty="0">
                <a:ea typeface="ChosunilboNM" charset="-127"/>
                <a:cs typeface="ChosunilboNM" charset="-127"/>
              </a:rPr>
              <a:t>- Current System</a:t>
            </a:r>
          </a:p>
        </p:txBody>
      </p:sp>
      <p:sp>
        <p:nvSpPr>
          <p:cNvPr id="8" name="TextBox 7"/>
          <p:cNvSpPr txBox="1"/>
          <p:nvPr/>
        </p:nvSpPr>
        <p:spPr>
          <a:xfrm>
            <a:off x="2794777" y="2255325"/>
            <a:ext cx="2192844" cy="646331"/>
          </a:xfrm>
          <a:prstGeom prst="rect">
            <a:avLst/>
          </a:prstGeom>
          <a:noFill/>
        </p:spPr>
        <p:txBody>
          <a:bodyPr wrap="square" rtlCol="0">
            <a:spAutoFit/>
          </a:bodyPr>
          <a:lstStyle/>
          <a:p>
            <a:pPr algn="ctr"/>
            <a:r>
              <a:rPr kumimoji="1" lang="en-US" altLang="ko-KR" dirty="0">
                <a:ea typeface="ChosunilboNM" charset="-127"/>
                <a:cs typeface="ChosunilboNM" charset="-127"/>
              </a:rPr>
              <a:t>- User classes</a:t>
            </a:r>
          </a:p>
          <a:p>
            <a:pPr algn="ctr"/>
            <a:r>
              <a:rPr kumimoji="1" lang="en-US" altLang="ko-KR" dirty="0">
                <a:ea typeface="ChosunilboNM" charset="-127"/>
                <a:cs typeface="ChosunilboNM" charset="-127"/>
              </a:rPr>
              <a:t>- General Tasks</a:t>
            </a:r>
          </a:p>
        </p:txBody>
      </p:sp>
      <p:sp>
        <p:nvSpPr>
          <p:cNvPr id="10" name="TextBox 9"/>
          <p:cNvSpPr txBox="1"/>
          <p:nvPr/>
        </p:nvSpPr>
        <p:spPr>
          <a:xfrm>
            <a:off x="5034458" y="2255581"/>
            <a:ext cx="2192844" cy="369332"/>
          </a:xfrm>
          <a:prstGeom prst="rect">
            <a:avLst/>
          </a:prstGeom>
          <a:noFill/>
        </p:spPr>
        <p:txBody>
          <a:bodyPr wrap="square" rtlCol="0">
            <a:spAutoFit/>
          </a:bodyPr>
          <a:lstStyle/>
          <a:p>
            <a:pPr algn="ctr"/>
            <a:r>
              <a:rPr kumimoji="1" lang="en-US" altLang="ko-KR" dirty="0">
                <a:ea typeface="ChosunilboNM" charset="-127"/>
                <a:cs typeface="ChosunilboNM" charset="-127"/>
              </a:rPr>
              <a:t>- Usability Goal</a:t>
            </a:r>
          </a:p>
        </p:txBody>
      </p:sp>
      <p:sp>
        <p:nvSpPr>
          <p:cNvPr id="12" name="TextBox 11"/>
          <p:cNvSpPr txBox="1"/>
          <p:nvPr/>
        </p:nvSpPr>
        <p:spPr>
          <a:xfrm>
            <a:off x="6771468" y="2266626"/>
            <a:ext cx="3198185" cy="1200329"/>
          </a:xfrm>
          <a:prstGeom prst="rect">
            <a:avLst/>
          </a:prstGeom>
          <a:noFill/>
        </p:spPr>
        <p:txBody>
          <a:bodyPr wrap="square" rtlCol="0">
            <a:spAutoFit/>
          </a:bodyPr>
          <a:lstStyle/>
          <a:p>
            <a:pPr algn="ctr"/>
            <a:r>
              <a:rPr kumimoji="1" lang="en-US" altLang="ko-KR" dirty="0">
                <a:ea typeface="ChosunilboNM" charset="-127"/>
                <a:cs typeface="ChosunilboNM" charset="-127"/>
              </a:rPr>
              <a:t>- Scenario Design</a:t>
            </a:r>
          </a:p>
          <a:p>
            <a:pPr algn="ctr"/>
            <a:r>
              <a:rPr kumimoji="1" lang="en-US" altLang="ko-KR" dirty="0">
                <a:ea typeface="ChosunilboNM" charset="-127"/>
                <a:cs typeface="ChosunilboNM" charset="-127"/>
              </a:rPr>
              <a:t>- Design Iteration</a:t>
            </a:r>
          </a:p>
          <a:p>
            <a:pPr algn="ctr"/>
            <a:r>
              <a:rPr kumimoji="1" lang="en-US" altLang="ko-KR" dirty="0">
                <a:ea typeface="ChosunilboNM" charset="-127"/>
                <a:cs typeface="ChosunilboNM" charset="-127"/>
              </a:rPr>
              <a:t>- Low &amp; High Fidelity Design</a:t>
            </a:r>
          </a:p>
          <a:p>
            <a:pPr algn="ctr"/>
            <a:endParaRPr kumimoji="1" lang="en-US" altLang="ko-KR" dirty="0">
              <a:ea typeface="ChosunilboNM" charset="-127"/>
              <a:cs typeface="ChosunilboNM" charset="-127"/>
            </a:endParaRPr>
          </a:p>
        </p:txBody>
      </p:sp>
      <p:sp>
        <p:nvSpPr>
          <p:cNvPr id="13" name="타원 12"/>
          <p:cNvSpPr/>
          <p:nvPr/>
        </p:nvSpPr>
        <p:spPr>
          <a:xfrm>
            <a:off x="2947177" y="4069969"/>
            <a:ext cx="855133" cy="855133"/>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5</a:t>
            </a:r>
            <a:endParaRPr kumimoji="1" lang="ko-KR" altLang="en-US" dirty="0"/>
          </a:p>
        </p:txBody>
      </p:sp>
      <p:sp>
        <p:nvSpPr>
          <p:cNvPr id="14" name="타원 13"/>
          <p:cNvSpPr/>
          <p:nvPr/>
        </p:nvSpPr>
        <p:spPr>
          <a:xfrm>
            <a:off x="9666220" y="4069969"/>
            <a:ext cx="855133" cy="855133"/>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8</a:t>
            </a:r>
            <a:endParaRPr kumimoji="1" lang="ko-KR" altLang="en-US" dirty="0"/>
          </a:p>
        </p:txBody>
      </p:sp>
      <p:sp>
        <p:nvSpPr>
          <p:cNvPr id="16" name="타원 15"/>
          <p:cNvSpPr/>
          <p:nvPr/>
        </p:nvSpPr>
        <p:spPr>
          <a:xfrm>
            <a:off x="5186858" y="4069968"/>
            <a:ext cx="855133" cy="855133"/>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6</a:t>
            </a:r>
            <a:endParaRPr kumimoji="1" lang="ko-KR" altLang="en-US" dirty="0"/>
          </a:p>
        </p:txBody>
      </p:sp>
      <p:sp>
        <p:nvSpPr>
          <p:cNvPr id="17" name="타원 16"/>
          <p:cNvSpPr/>
          <p:nvPr/>
        </p:nvSpPr>
        <p:spPr>
          <a:xfrm>
            <a:off x="7426539" y="4069969"/>
            <a:ext cx="855133" cy="855133"/>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7</a:t>
            </a:r>
            <a:endParaRPr kumimoji="1" lang="ko-KR" altLang="en-US" dirty="0"/>
          </a:p>
        </p:txBody>
      </p:sp>
      <p:sp>
        <p:nvSpPr>
          <p:cNvPr id="18" name="TextBox 17"/>
          <p:cNvSpPr txBox="1"/>
          <p:nvPr/>
        </p:nvSpPr>
        <p:spPr>
          <a:xfrm>
            <a:off x="2320416" y="5193486"/>
            <a:ext cx="2192844" cy="646331"/>
          </a:xfrm>
          <a:prstGeom prst="rect">
            <a:avLst/>
          </a:prstGeom>
          <a:noFill/>
        </p:spPr>
        <p:txBody>
          <a:bodyPr wrap="square" rtlCol="0">
            <a:spAutoFit/>
          </a:bodyPr>
          <a:lstStyle/>
          <a:p>
            <a:pPr algn="ctr"/>
            <a:r>
              <a:rPr kumimoji="1" lang="en-US" altLang="ko-KR" dirty="0">
                <a:ea typeface="ChosunilboNM" charset="-127"/>
                <a:cs typeface="ChosunilboNM" charset="-127"/>
              </a:rPr>
              <a:t>- Formative Evaluation Process</a:t>
            </a:r>
          </a:p>
        </p:txBody>
      </p:sp>
      <p:sp>
        <p:nvSpPr>
          <p:cNvPr id="19" name="TextBox 18"/>
          <p:cNvSpPr txBox="1"/>
          <p:nvPr/>
        </p:nvSpPr>
        <p:spPr>
          <a:xfrm>
            <a:off x="4418384" y="5193742"/>
            <a:ext cx="2392080" cy="646331"/>
          </a:xfrm>
          <a:prstGeom prst="rect">
            <a:avLst/>
          </a:prstGeom>
          <a:noFill/>
        </p:spPr>
        <p:txBody>
          <a:bodyPr wrap="square" rtlCol="0">
            <a:spAutoFit/>
          </a:bodyPr>
          <a:lstStyle/>
          <a:p>
            <a:pPr algn="ctr"/>
            <a:r>
              <a:rPr kumimoji="1" lang="en-US" altLang="ko-KR" dirty="0">
                <a:ea typeface="ChosunilboNM" charset="-127"/>
                <a:cs typeface="ChosunilboNM" charset="-127"/>
              </a:rPr>
              <a:t>- Quantitative</a:t>
            </a:r>
            <a:br>
              <a:rPr kumimoji="1" lang="en-US" altLang="ko-KR" dirty="0">
                <a:ea typeface="ChosunilboNM" charset="-127"/>
                <a:cs typeface="ChosunilboNM" charset="-127"/>
              </a:rPr>
            </a:br>
            <a:r>
              <a:rPr kumimoji="1" lang="en-US" altLang="ko-KR" dirty="0">
                <a:ea typeface="ChosunilboNM" charset="-127"/>
                <a:cs typeface="ChosunilboNM" charset="-127"/>
              </a:rPr>
              <a:t>Results</a:t>
            </a:r>
          </a:p>
        </p:txBody>
      </p:sp>
      <p:sp>
        <p:nvSpPr>
          <p:cNvPr id="20" name="TextBox 19"/>
          <p:cNvSpPr txBox="1"/>
          <p:nvPr/>
        </p:nvSpPr>
        <p:spPr>
          <a:xfrm>
            <a:off x="6757683" y="5193742"/>
            <a:ext cx="2192844" cy="369332"/>
          </a:xfrm>
          <a:prstGeom prst="rect">
            <a:avLst/>
          </a:prstGeom>
          <a:noFill/>
        </p:spPr>
        <p:txBody>
          <a:bodyPr wrap="square" rtlCol="0">
            <a:spAutoFit/>
          </a:bodyPr>
          <a:lstStyle/>
          <a:p>
            <a:pPr algn="ctr"/>
            <a:r>
              <a:rPr kumimoji="1" lang="en-US" altLang="ko-KR" dirty="0">
                <a:ea typeface="ChosunilboNM" charset="-127"/>
                <a:cs typeface="ChosunilboNM" charset="-127"/>
              </a:rPr>
              <a:t>-Usability Problem</a:t>
            </a:r>
          </a:p>
        </p:txBody>
      </p:sp>
      <p:sp>
        <p:nvSpPr>
          <p:cNvPr id="21" name="TextBox 20"/>
          <p:cNvSpPr txBox="1"/>
          <p:nvPr/>
        </p:nvSpPr>
        <p:spPr>
          <a:xfrm>
            <a:off x="8573716" y="5193742"/>
            <a:ext cx="3040139" cy="369332"/>
          </a:xfrm>
          <a:prstGeom prst="rect">
            <a:avLst/>
          </a:prstGeom>
          <a:noFill/>
        </p:spPr>
        <p:txBody>
          <a:bodyPr wrap="square" rtlCol="0">
            <a:spAutoFit/>
          </a:bodyPr>
          <a:lstStyle/>
          <a:p>
            <a:pPr algn="ctr"/>
            <a:r>
              <a:rPr kumimoji="1" lang="en-US" altLang="ko-KR" dirty="0">
                <a:ea typeface="ChosunilboNM" charset="-127"/>
                <a:cs typeface="ChosunilboNM" charset="-127"/>
              </a:rPr>
              <a:t>- Our Experience</a:t>
            </a:r>
          </a:p>
        </p:txBody>
      </p:sp>
    </p:spTree>
    <p:extLst>
      <p:ext uri="{BB962C8B-B14F-4D97-AF65-F5344CB8AC3E}">
        <p14:creationId xmlns:p14="http://schemas.microsoft.com/office/powerpoint/2010/main" val="6860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220134" y="203200"/>
            <a:ext cx="11734800" cy="6434667"/>
          </a:xfrm>
          <a:prstGeom prst="rect">
            <a:avLst/>
          </a:prstGeom>
          <a:noFill/>
          <a:ln>
            <a:solidFill>
              <a:srgbClr val="EFE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2" name="직선 연결선[R] 21"/>
          <p:cNvCxnSpPr/>
          <p:nvPr/>
        </p:nvCxnSpPr>
        <p:spPr>
          <a:xfrm>
            <a:off x="1587483" y="234526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타원 23"/>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a:spLocks noChangeAspect="1"/>
          </p:cNvSpPr>
          <p:nvPr/>
        </p:nvSpPr>
        <p:spPr>
          <a:xfrm>
            <a:off x="1024467" y="1296601"/>
            <a:ext cx="1065600" cy="1065600"/>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35377" y="2936012"/>
            <a:ext cx="2504212" cy="400110"/>
          </a:xfrm>
          <a:prstGeom prst="rect">
            <a:avLst/>
          </a:prstGeom>
          <a:noFill/>
        </p:spPr>
        <p:txBody>
          <a:bodyPr wrap="none" rtlCol="0">
            <a:spAutoFit/>
          </a:bodyPr>
          <a:lstStyle/>
          <a:p>
            <a:r>
              <a:rPr kumimoji="1" lang="en-US" altLang="ko-KR" sz="2000" dirty="0">
                <a:ea typeface="ChosunilboNM" charset="-127"/>
                <a:cs typeface="ChosunilboNM" charset="-127"/>
              </a:rPr>
              <a:t>Quantitative Results</a:t>
            </a:r>
          </a:p>
        </p:txBody>
      </p:sp>
      <p:graphicFrame>
        <p:nvGraphicFramePr>
          <p:cNvPr id="15" name="표 14"/>
          <p:cNvGraphicFramePr>
            <a:graphicFrameLocks noGrp="1"/>
          </p:cNvGraphicFramePr>
          <p:nvPr>
            <p:extLst>
              <p:ext uri="{D42A27DB-BD31-4B8C-83A1-F6EECF244321}">
                <p14:modId xmlns:p14="http://schemas.microsoft.com/office/powerpoint/2010/main" val="2747524434"/>
              </p:ext>
            </p:extLst>
          </p:nvPr>
        </p:nvGraphicFramePr>
        <p:xfrm>
          <a:off x="735161" y="3686516"/>
          <a:ext cx="10704745" cy="2366518"/>
        </p:xfrm>
        <a:graphic>
          <a:graphicData uri="http://schemas.openxmlformats.org/drawingml/2006/table">
            <a:tbl>
              <a:tblPr firstRow="1" firstCol="1" bandRow="1">
                <a:tableStyleId>{2D5ABB26-0587-4C30-8999-92F81FD0307C}</a:tableStyleId>
              </a:tblPr>
              <a:tblGrid>
                <a:gridCol w="1108710">
                  <a:extLst>
                    <a:ext uri="{9D8B030D-6E8A-4147-A177-3AD203B41FA5}">
                      <a16:colId xmlns:a16="http://schemas.microsoft.com/office/drawing/2014/main" val="20000"/>
                    </a:ext>
                  </a:extLst>
                </a:gridCol>
                <a:gridCol w="1331041">
                  <a:extLst>
                    <a:ext uri="{9D8B030D-6E8A-4147-A177-3AD203B41FA5}">
                      <a16:colId xmlns:a16="http://schemas.microsoft.com/office/drawing/2014/main" val="20001"/>
                    </a:ext>
                  </a:extLst>
                </a:gridCol>
                <a:gridCol w="1377499">
                  <a:extLst>
                    <a:ext uri="{9D8B030D-6E8A-4147-A177-3AD203B41FA5}">
                      <a16:colId xmlns:a16="http://schemas.microsoft.com/office/drawing/2014/main" val="20002"/>
                    </a:ext>
                  </a:extLst>
                </a:gridCol>
                <a:gridCol w="1377499">
                  <a:extLst>
                    <a:ext uri="{9D8B030D-6E8A-4147-A177-3AD203B41FA5}">
                      <a16:colId xmlns:a16="http://schemas.microsoft.com/office/drawing/2014/main" val="20003"/>
                    </a:ext>
                  </a:extLst>
                </a:gridCol>
                <a:gridCol w="1377499">
                  <a:extLst>
                    <a:ext uri="{9D8B030D-6E8A-4147-A177-3AD203B41FA5}">
                      <a16:colId xmlns:a16="http://schemas.microsoft.com/office/drawing/2014/main" val="20004"/>
                    </a:ext>
                  </a:extLst>
                </a:gridCol>
                <a:gridCol w="1377499">
                  <a:extLst>
                    <a:ext uri="{9D8B030D-6E8A-4147-A177-3AD203B41FA5}">
                      <a16:colId xmlns:a16="http://schemas.microsoft.com/office/drawing/2014/main" val="20005"/>
                    </a:ext>
                  </a:extLst>
                </a:gridCol>
                <a:gridCol w="1377499">
                  <a:extLst>
                    <a:ext uri="{9D8B030D-6E8A-4147-A177-3AD203B41FA5}">
                      <a16:colId xmlns:a16="http://schemas.microsoft.com/office/drawing/2014/main" val="20006"/>
                    </a:ext>
                  </a:extLst>
                </a:gridCol>
                <a:gridCol w="1377499">
                  <a:extLst>
                    <a:ext uri="{9D8B030D-6E8A-4147-A177-3AD203B41FA5}">
                      <a16:colId xmlns:a16="http://schemas.microsoft.com/office/drawing/2014/main" val="20007"/>
                    </a:ext>
                  </a:extLst>
                </a:gridCol>
              </a:tblGrid>
              <a:tr h="473304">
                <a:tc>
                  <a:txBody>
                    <a:bodyPr/>
                    <a:lstStyle/>
                    <a:p>
                      <a:pPr algn="ctr" latinLnBrk="1">
                        <a:lnSpc>
                          <a:spcPct val="107000"/>
                        </a:lnSpc>
                        <a:spcAft>
                          <a:spcPts val="0"/>
                        </a:spcAft>
                      </a:pPr>
                      <a:r>
                        <a:rPr lang="en-US" sz="1500" kern="100" dirty="0">
                          <a:effectLst/>
                        </a:rPr>
                        <a:t>Participant</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spc="-150" dirty="0">
                          <a:effectLst/>
                        </a:rPr>
                        <a:t>Satisfaction</a:t>
                      </a:r>
                      <a:r>
                        <a:rPr lang="en-US" sz="1500" kern="100" spc="-150" baseline="0" dirty="0">
                          <a:effectLst/>
                        </a:rPr>
                        <a:t> 1</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spc="-150" dirty="0">
                          <a:effectLst/>
                        </a:rPr>
                        <a:t>Satisfaction 2</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sz="1500" kern="100" spc="-150" dirty="0">
                          <a:effectLst/>
                        </a:rPr>
                        <a:t>Satisfaction 3</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altLang="ko-KR" sz="1500" kern="100" spc="-150" dirty="0">
                          <a:effectLst/>
                          <a:latin typeface="+mn-lt"/>
                          <a:ea typeface="맑은 고딕" panose="020B0503020000020004" pitchFamily="50" charset="-127"/>
                          <a:cs typeface="Times New Roman" panose="02020603050405020304" pitchFamily="18" charset="0"/>
                        </a:rPr>
                        <a:t>Performance</a:t>
                      </a:r>
                      <a:r>
                        <a:rPr lang="en-US" altLang="ko-KR" sz="1500" kern="100" spc="-150" baseline="0" dirty="0">
                          <a:effectLst/>
                          <a:latin typeface="+mn-lt"/>
                          <a:ea typeface="맑은 고딕" panose="020B0503020000020004" pitchFamily="50" charset="-127"/>
                          <a:cs typeface="Times New Roman" panose="02020603050405020304" pitchFamily="18" charset="0"/>
                        </a:rPr>
                        <a:t> </a:t>
                      </a:r>
                      <a:r>
                        <a:rPr lang="en-US" altLang="ko-KR" sz="1500" kern="100" spc="-150" dirty="0">
                          <a:effectLst/>
                          <a:latin typeface="+mn-lt"/>
                          <a:ea typeface="맑은 고딕" panose="020B0503020000020004" pitchFamily="50" charset="-127"/>
                          <a:cs typeface="Times New Roman" panose="02020603050405020304" pitchFamily="18" charset="0"/>
                        </a:rPr>
                        <a:t>1</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altLang="ko-KR" sz="1500" kern="100" spc="-150" dirty="0">
                          <a:effectLst/>
                          <a:latin typeface="+mn-lt"/>
                          <a:ea typeface="맑은 고딕" panose="020B0503020000020004" pitchFamily="50" charset="-127"/>
                          <a:cs typeface="Times New Roman" panose="02020603050405020304" pitchFamily="18" charset="0"/>
                        </a:rPr>
                        <a:t>Performance  2</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altLang="ko-KR" sz="1500" kern="100" spc="-150" dirty="0">
                          <a:effectLst/>
                          <a:latin typeface="+mn-lt"/>
                          <a:ea typeface="맑은 고딕" panose="020B0503020000020004" pitchFamily="50" charset="-127"/>
                          <a:cs typeface="Times New Roman" panose="02020603050405020304" pitchFamily="18" charset="0"/>
                        </a:rPr>
                        <a:t>Performance  3</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tc>
                  <a:txBody>
                    <a:bodyPr/>
                    <a:lstStyle/>
                    <a:p>
                      <a:pPr algn="ctr" latinLnBrk="1">
                        <a:lnSpc>
                          <a:spcPct val="107000"/>
                        </a:lnSpc>
                        <a:spcAft>
                          <a:spcPts val="0"/>
                        </a:spcAft>
                      </a:pPr>
                      <a:r>
                        <a:rPr lang="en-US" altLang="ko-KR" sz="1500" kern="100" spc="-150" dirty="0">
                          <a:effectLst/>
                          <a:latin typeface="+mn-lt"/>
                          <a:ea typeface="맑은 고딕" panose="020B0503020000020004" pitchFamily="50" charset="-127"/>
                          <a:cs typeface="Times New Roman" panose="02020603050405020304" pitchFamily="18" charset="0"/>
                        </a:rPr>
                        <a:t>Performance  4</a:t>
                      </a:r>
                      <a:endParaRPr lang="ko-KR" sz="1500" kern="100" spc="-15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solidFill>
                      <a:srgbClr val="E2E5F7"/>
                    </a:solidFill>
                  </a:tcPr>
                </a:tc>
                <a:extLst>
                  <a:ext uri="{0D108BD9-81ED-4DB2-BD59-A6C34878D82A}">
                    <a16:rowId xmlns:a16="http://schemas.microsoft.com/office/drawing/2014/main" val="10000"/>
                  </a:ext>
                </a:extLst>
              </a:tr>
              <a:tr h="709955">
                <a:tc>
                  <a:txBody>
                    <a:bodyPr/>
                    <a:lstStyle/>
                    <a:p>
                      <a:pPr algn="ctr" latinLnBrk="1">
                        <a:lnSpc>
                          <a:spcPct val="107000"/>
                        </a:lnSpc>
                        <a:spcAft>
                          <a:spcPts val="0"/>
                        </a:spcAft>
                      </a:pPr>
                      <a:r>
                        <a:rPr lang="en-US" sz="1500" kern="100" dirty="0">
                          <a:effectLst/>
                        </a:rPr>
                        <a:t>1</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6</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8</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9</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8m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27s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7.5m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33s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09955">
                <a:tc>
                  <a:txBody>
                    <a:bodyPr/>
                    <a:lstStyle/>
                    <a:p>
                      <a:pPr algn="ctr" latinLnBrk="1">
                        <a:lnSpc>
                          <a:spcPct val="107000"/>
                        </a:lnSpc>
                        <a:spcAft>
                          <a:spcPts val="0"/>
                        </a:spcAft>
                      </a:pPr>
                      <a:r>
                        <a:rPr lang="en-US" sz="1500" kern="100" dirty="0">
                          <a:effectLst/>
                        </a:rPr>
                        <a:t>2</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6</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7</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7</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9m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20s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6m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30s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73304">
                <a:tc>
                  <a:txBody>
                    <a:bodyPr/>
                    <a:lstStyle/>
                    <a:p>
                      <a:pPr algn="ctr" latinLnBrk="1">
                        <a:lnSpc>
                          <a:spcPct val="107000"/>
                        </a:lnSpc>
                        <a:spcAft>
                          <a:spcPts val="0"/>
                        </a:spcAft>
                      </a:pPr>
                      <a:r>
                        <a:rPr lang="en-US" sz="1500" kern="100" dirty="0">
                          <a:effectLst/>
                        </a:rPr>
                        <a:t>3</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w="12700" cap="flat" cmpd="sng" algn="ctr">
                      <a:solidFill>
                        <a:srgbClr val="ABB4E7"/>
                      </a:solidFill>
                      <a:prstDash val="solid"/>
                      <a:round/>
                      <a:headEnd type="none" w="med" len="med"/>
                      <a:tailEnd type="none" w="med" len="med"/>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8</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w="12700" cap="flat" cmpd="sng" algn="ctr">
                      <a:solidFill>
                        <a:srgbClr val="ABB4E7"/>
                      </a:solidFill>
                      <a:prstDash val="solid"/>
                      <a:round/>
                      <a:headEnd type="none" w="med" len="med"/>
                      <a:tailEnd type="none" w="med" len="med"/>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7</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6</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8m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45s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5m</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lnSpc>
                          <a:spcPct val="107000"/>
                        </a:lnSpc>
                        <a:spcAft>
                          <a:spcPts val="0"/>
                        </a:spcAft>
                      </a:pPr>
                      <a:r>
                        <a:rPr lang="en-US" altLang="ko-KR" sz="1500" kern="100" dirty="0">
                          <a:effectLst/>
                          <a:latin typeface="+mn-lt"/>
                          <a:ea typeface="맑은 고딕" panose="020B0503020000020004" pitchFamily="50" charset="-127"/>
                          <a:cs typeface="Times New Roman" panose="02020603050405020304" pitchFamily="18" charset="0"/>
                        </a:rPr>
                        <a:t>25s</a:t>
                      </a:r>
                      <a:endParaRPr lang="ko-KR" sz="1500" kern="100" dirty="0">
                        <a:effectLst/>
                        <a:latin typeface="+mn-lt"/>
                        <a:ea typeface="맑은 고딕" panose="020B0503020000020004" pitchFamily="50" charset="-127"/>
                        <a:cs typeface="Times New Roman" panose="02020603050405020304" pitchFamily="18" charset="0"/>
                      </a:endParaRPr>
                    </a:p>
                  </a:txBody>
                  <a:tcPr marL="68580" marR="68580" marT="0" marB="0" anchor="ctr">
                    <a:lnL>
                      <a:noFill/>
                    </a:lnL>
                    <a:lnR>
                      <a:noFill/>
                    </a:lnR>
                    <a:lnT w="12700" cap="flat" cmpd="sng" algn="ctr">
                      <a:solidFill>
                        <a:srgbClr val="ABB4E7"/>
                      </a:solidFill>
                      <a:prstDash val="solid"/>
                      <a:round/>
                      <a:headEnd type="none" w="med" len="med"/>
                      <a:tailEnd type="none" w="med" len="med"/>
                    </a:lnT>
                    <a:lnB w="12700" cap="flat" cmpd="sng" algn="ctr">
                      <a:solidFill>
                        <a:srgbClr val="ABB4E7"/>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907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타원 32"/>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7" name="타원 3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타원 37"/>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p:cNvSpPr/>
          <p:nvPr/>
        </p:nvSpPr>
        <p:spPr>
          <a:xfrm>
            <a:off x="220134" y="203200"/>
            <a:ext cx="11734800" cy="6434667"/>
          </a:xfrm>
          <a:prstGeom prst="rect">
            <a:avLst/>
          </a:prstGeom>
          <a:noFill/>
          <a:ln>
            <a:solidFill>
              <a:srgbClr val="D5D9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1677768" y="1625601"/>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타원 34"/>
          <p:cNvSpPr/>
          <p:nvPr/>
        </p:nvSpPr>
        <p:spPr>
          <a:xfrm>
            <a:off x="627901" y="1083734"/>
            <a:ext cx="1066800" cy="1066800"/>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2141157" y="1417079"/>
            <a:ext cx="2242922" cy="400110"/>
          </a:xfrm>
          <a:prstGeom prst="rect">
            <a:avLst/>
          </a:prstGeom>
          <a:noFill/>
        </p:spPr>
        <p:txBody>
          <a:bodyPr wrap="none" rtlCol="0">
            <a:spAutoFit/>
          </a:bodyPr>
          <a:lstStyle/>
          <a:p>
            <a:r>
              <a:rPr kumimoji="1" lang="en-US" altLang="ko-KR" sz="2000" dirty="0">
                <a:ea typeface="ChosunilboNM" charset="-127"/>
                <a:cs typeface="ChosunilboNM" charset="-127"/>
              </a:rPr>
              <a:t>Usability Problem</a:t>
            </a:r>
          </a:p>
        </p:txBody>
      </p:sp>
      <p:sp>
        <p:nvSpPr>
          <p:cNvPr id="15" name="타원 14"/>
          <p:cNvSpPr/>
          <p:nvPr/>
        </p:nvSpPr>
        <p:spPr>
          <a:xfrm>
            <a:off x="2220162" y="3018592"/>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bg1"/>
                </a:solidFill>
              </a:rPr>
              <a:t>Adjusting Food Quantity</a:t>
            </a:r>
            <a:endParaRPr lang="ko-KR" altLang="en-US" sz="2000" dirty="0">
              <a:solidFill>
                <a:schemeClr val="bg1"/>
              </a:solidFill>
            </a:endParaRPr>
          </a:p>
        </p:txBody>
      </p:sp>
      <p:sp>
        <p:nvSpPr>
          <p:cNvPr id="16" name="타원 15"/>
          <p:cNvSpPr/>
          <p:nvPr/>
        </p:nvSpPr>
        <p:spPr>
          <a:xfrm>
            <a:off x="4943991" y="3018592"/>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bg1"/>
                </a:solidFill>
              </a:rPr>
              <a:t>Deciding Amount of Money</a:t>
            </a:r>
            <a:endParaRPr lang="ko-KR" altLang="en-US" sz="2000" dirty="0">
              <a:solidFill>
                <a:schemeClr val="bg1"/>
              </a:solidFill>
            </a:endParaRPr>
          </a:p>
        </p:txBody>
      </p:sp>
      <p:sp>
        <p:nvSpPr>
          <p:cNvPr id="18" name="타원 17"/>
          <p:cNvSpPr/>
          <p:nvPr/>
        </p:nvSpPr>
        <p:spPr>
          <a:xfrm>
            <a:off x="7667820" y="3018592"/>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bg1"/>
                </a:solidFill>
              </a:rPr>
              <a:t>Missing the Alarm</a:t>
            </a:r>
            <a:endParaRPr lang="ko-KR" altLang="en-US" sz="2000" dirty="0">
              <a:solidFill>
                <a:schemeClr val="bg1"/>
              </a:solidFill>
            </a:endParaRPr>
          </a:p>
        </p:txBody>
      </p:sp>
      <p:cxnSp>
        <p:nvCxnSpPr>
          <p:cNvPr id="19" name="직선 연결선[R] 21"/>
          <p:cNvCxnSpPr/>
          <p:nvPr/>
        </p:nvCxnSpPr>
        <p:spPr>
          <a:xfrm>
            <a:off x="3385971" y="4970475"/>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5766" y="5579149"/>
            <a:ext cx="4988865" cy="369332"/>
          </a:xfrm>
          <a:prstGeom prst="rect">
            <a:avLst/>
          </a:prstGeom>
          <a:noFill/>
        </p:spPr>
        <p:txBody>
          <a:bodyPr wrap="none" rtlCol="0">
            <a:spAutoFit/>
          </a:bodyPr>
          <a:lstStyle/>
          <a:p>
            <a:pPr algn="ctr"/>
            <a:r>
              <a:rPr kumimoji="1" lang="en-US" altLang="ko-KR" dirty="0">
                <a:ea typeface="ChosunilboNM" charset="-127"/>
                <a:cs typeface="ChosunilboNM" charset="-127"/>
              </a:rPr>
              <a:t>No additional window adjusting food quantity</a:t>
            </a:r>
          </a:p>
        </p:txBody>
      </p:sp>
      <p:sp>
        <p:nvSpPr>
          <p:cNvPr id="22" name="TextBox 21"/>
          <p:cNvSpPr txBox="1"/>
          <p:nvPr/>
        </p:nvSpPr>
        <p:spPr>
          <a:xfrm>
            <a:off x="3204389" y="2426733"/>
            <a:ext cx="5819222" cy="369332"/>
          </a:xfrm>
          <a:prstGeom prst="rect">
            <a:avLst/>
          </a:prstGeom>
          <a:noFill/>
        </p:spPr>
        <p:txBody>
          <a:bodyPr wrap="none" rtlCol="0">
            <a:spAutoFit/>
          </a:bodyPr>
          <a:lstStyle/>
          <a:p>
            <a:pPr algn="ctr"/>
            <a:r>
              <a:rPr kumimoji="1" lang="en-US" altLang="ko-KR" dirty="0">
                <a:ea typeface="ChosunilboNM" charset="-127"/>
                <a:cs typeface="ChosunilboNM" charset="-127"/>
              </a:rPr>
              <a:t>Separating money function only provides 1/n dividing</a:t>
            </a:r>
          </a:p>
        </p:txBody>
      </p:sp>
      <p:cxnSp>
        <p:nvCxnSpPr>
          <p:cNvPr id="23" name="직선 연결선[R] 21"/>
          <p:cNvCxnSpPr/>
          <p:nvPr/>
        </p:nvCxnSpPr>
        <p:spPr>
          <a:xfrm flipV="1">
            <a:off x="6113991" y="3018592"/>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직선 연결선[R] 21"/>
          <p:cNvCxnSpPr/>
          <p:nvPr/>
        </p:nvCxnSpPr>
        <p:spPr>
          <a:xfrm>
            <a:off x="8845477" y="4970475"/>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77941" y="5579149"/>
            <a:ext cx="5543505" cy="369332"/>
          </a:xfrm>
          <a:prstGeom prst="rect">
            <a:avLst/>
          </a:prstGeom>
          <a:noFill/>
        </p:spPr>
        <p:txBody>
          <a:bodyPr wrap="none" rtlCol="0">
            <a:spAutoFit/>
          </a:bodyPr>
          <a:lstStyle/>
          <a:p>
            <a:pPr algn="ctr"/>
            <a:r>
              <a:rPr kumimoji="1" lang="en-US" altLang="ko-KR" dirty="0">
                <a:ea typeface="ChosunilboNM" charset="-127"/>
                <a:cs typeface="ChosunilboNM" charset="-127"/>
              </a:rPr>
              <a:t>Alarm does not include acoustic or haptic feedback</a:t>
            </a:r>
          </a:p>
        </p:txBody>
      </p:sp>
    </p:spTree>
    <p:extLst>
      <p:ext uri="{BB962C8B-B14F-4D97-AF65-F5344CB8AC3E}">
        <p14:creationId xmlns:p14="http://schemas.microsoft.com/office/powerpoint/2010/main" val="18743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2068195" cy="400110"/>
          </a:xfrm>
          <a:prstGeom prst="rect">
            <a:avLst/>
          </a:prstGeom>
          <a:noFill/>
        </p:spPr>
        <p:txBody>
          <a:bodyPr wrap="none" rtlCol="0">
            <a:spAutoFit/>
          </a:bodyPr>
          <a:lstStyle/>
          <a:p>
            <a:r>
              <a:rPr kumimoji="1" lang="en-US" altLang="ko-KR" sz="2000" dirty="0">
                <a:ea typeface="ChosunilboNM" charset="-127"/>
                <a:cs typeface="ChosunilboNM" charset="-127"/>
              </a:rPr>
              <a:t>Our Experiences</a:t>
            </a:r>
          </a:p>
        </p:txBody>
      </p:sp>
      <p:sp>
        <p:nvSpPr>
          <p:cNvPr id="12" name="타원 11"/>
          <p:cNvSpPr/>
          <p:nvPr/>
        </p:nvSpPr>
        <p:spPr>
          <a:xfrm>
            <a:off x="3081092" y="2581925"/>
            <a:ext cx="2535711" cy="2535711"/>
          </a:xfrm>
          <a:prstGeom prst="ellipse">
            <a:avLst/>
          </a:prstGeom>
          <a:solidFill>
            <a:srgbClr val="FAE5E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Interaction with Clients</a:t>
            </a:r>
            <a:endParaRPr lang="ko-KR" altLang="en-US" sz="2400" dirty="0">
              <a:solidFill>
                <a:srgbClr val="7F7F7F"/>
              </a:solidFill>
            </a:endParaRPr>
          </a:p>
        </p:txBody>
      </p:sp>
      <p:sp>
        <p:nvSpPr>
          <p:cNvPr id="13" name="타원 12"/>
          <p:cNvSpPr/>
          <p:nvPr/>
        </p:nvSpPr>
        <p:spPr>
          <a:xfrm>
            <a:off x="6730836" y="2581925"/>
            <a:ext cx="2535711" cy="2535711"/>
          </a:xfrm>
          <a:prstGeom prst="ellipse">
            <a:avLst/>
          </a:prstGeom>
          <a:solidFill>
            <a:srgbClr val="FAE5E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Specific Designing Process</a:t>
            </a:r>
            <a:endParaRPr lang="ko-KR" altLang="en-US" sz="2400" dirty="0">
              <a:solidFill>
                <a:srgbClr val="7F7F7F"/>
              </a:solidFill>
            </a:endParaRPr>
          </a:p>
        </p:txBody>
      </p:sp>
    </p:spTree>
    <p:extLst>
      <p:ext uri="{BB962C8B-B14F-4D97-AF65-F5344CB8AC3E}">
        <p14:creationId xmlns:p14="http://schemas.microsoft.com/office/powerpoint/2010/main" val="2617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R] 13"/>
          <p:cNvCxnSpPr/>
          <p:nvPr/>
        </p:nvCxnSpPr>
        <p:spPr>
          <a:xfrm flipV="1">
            <a:off x="6096000" y="3162778"/>
            <a:ext cx="0" cy="34193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타원 15"/>
          <p:cNvSpPr/>
          <p:nvPr/>
        </p:nvSpPr>
        <p:spPr>
          <a:xfrm>
            <a:off x="5668433" y="2700372"/>
            <a:ext cx="855133" cy="855133"/>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타원 16"/>
          <p:cNvSpPr/>
          <p:nvPr/>
        </p:nvSpPr>
        <p:spPr>
          <a:xfrm>
            <a:off x="6096001" y="3132172"/>
            <a:ext cx="855133" cy="855133"/>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타원 17"/>
          <p:cNvSpPr/>
          <p:nvPr/>
        </p:nvSpPr>
        <p:spPr>
          <a:xfrm>
            <a:off x="5668434" y="3555505"/>
            <a:ext cx="855133" cy="855133"/>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타원 18"/>
          <p:cNvSpPr/>
          <p:nvPr/>
        </p:nvSpPr>
        <p:spPr>
          <a:xfrm>
            <a:off x="5240865" y="3132172"/>
            <a:ext cx="855133" cy="855133"/>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직사각형 25"/>
          <p:cNvSpPr/>
          <p:nvPr/>
        </p:nvSpPr>
        <p:spPr>
          <a:xfrm>
            <a:off x="220134" y="203200"/>
            <a:ext cx="11734800" cy="64346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TextBox 19"/>
          <p:cNvSpPr txBox="1"/>
          <p:nvPr/>
        </p:nvSpPr>
        <p:spPr>
          <a:xfrm>
            <a:off x="3223310" y="3386056"/>
            <a:ext cx="5728447" cy="400110"/>
          </a:xfrm>
          <a:prstGeom prst="rect">
            <a:avLst/>
          </a:prstGeom>
          <a:noFill/>
          <a:ln>
            <a:solidFill>
              <a:schemeClr val="bg1"/>
            </a:solidFill>
          </a:ln>
        </p:spPr>
        <p:txBody>
          <a:bodyPr wrap="square" rtlCol="0">
            <a:spAutoFit/>
          </a:bodyPr>
          <a:lstStyle/>
          <a:p>
            <a:pPr algn="ctr"/>
            <a:r>
              <a:rPr kumimoji="1" lang="en-US" altLang="ko-KR" sz="2000" dirty="0">
                <a:ea typeface="ChosunilboNM" charset="-127"/>
                <a:cs typeface="ChosunilboNM" charset="-127"/>
              </a:rPr>
              <a:t>Thank you</a:t>
            </a:r>
          </a:p>
        </p:txBody>
      </p:sp>
    </p:spTree>
    <p:extLst>
      <p:ext uri="{BB962C8B-B14F-4D97-AF65-F5344CB8AC3E}">
        <p14:creationId xmlns:p14="http://schemas.microsoft.com/office/powerpoint/2010/main" val="20418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FAE5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TextBox 11"/>
          <p:cNvSpPr txBox="1"/>
          <p:nvPr/>
        </p:nvSpPr>
        <p:spPr>
          <a:xfrm>
            <a:off x="2536708" y="883678"/>
            <a:ext cx="1680268" cy="400110"/>
          </a:xfrm>
          <a:prstGeom prst="rect">
            <a:avLst/>
          </a:prstGeom>
          <a:noFill/>
        </p:spPr>
        <p:txBody>
          <a:bodyPr wrap="none" rtlCol="0">
            <a:spAutoFit/>
          </a:bodyPr>
          <a:lstStyle/>
          <a:p>
            <a:r>
              <a:rPr kumimoji="1" lang="ko-KR" altLang="en-US" sz="2000" dirty="0">
                <a:ea typeface="ChosunilboNM" charset="-127"/>
                <a:cs typeface="ChosunilboNM" charset="-127"/>
              </a:rPr>
              <a:t> </a:t>
            </a:r>
            <a:r>
              <a:rPr kumimoji="1" lang="en-US" altLang="ko-KR" sz="2000" dirty="0">
                <a:ea typeface="ChosunilboNM" charset="-127"/>
                <a:cs typeface="ChosunilboNM" charset="-127"/>
              </a:rPr>
              <a:t>Introduction</a:t>
            </a:r>
          </a:p>
        </p:txBody>
      </p:sp>
      <p:sp>
        <p:nvSpPr>
          <p:cNvPr id="14" name="타원 13"/>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연결선[R] 7"/>
          <p:cNvCxnSpPr/>
          <p:nvPr/>
        </p:nvCxnSpPr>
        <p:spPr>
          <a:xfrm>
            <a:off x="2076156" y="10837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타원 17"/>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p:cNvSpPr/>
          <p:nvPr/>
        </p:nvSpPr>
        <p:spPr>
          <a:xfrm>
            <a:off x="1024467" y="558800"/>
            <a:ext cx="1066800" cy="1066800"/>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2876760" y="2962440"/>
            <a:ext cx="6742372" cy="861774"/>
          </a:xfrm>
          <a:prstGeom prst="rect">
            <a:avLst/>
          </a:prstGeom>
          <a:noFill/>
        </p:spPr>
        <p:txBody>
          <a:bodyPr wrap="square" rtlCol="0">
            <a:spAutoFit/>
          </a:bodyPr>
          <a:lstStyle/>
          <a:p>
            <a:pPr algn="ctr">
              <a:lnSpc>
                <a:spcPct val="125000"/>
              </a:lnSpc>
            </a:pPr>
            <a:r>
              <a:rPr kumimoji="1" lang="en-US" altLang="ko-KR" sz="2000" dirty="0">
                <a:ea typeface="ChosunilboNM" charset="-127"/>
                <a:cs typeface="ChosunilboNM" charset="-127"/>
              </a:rPr>
              <a:t>Our project aims to make a system that allows customers order and pay easy and efficiently in</a:t>
            </a:r>
            <a:r>
              <a:rPr kumimoji="1" lang="ko-KR" altLang="en-US" sz="2000" dirty="0">
                <a:ea typeface="ChosunilboNM" charset="-127"/>
                <a:cs typeface="ChosunilboNM" charset="-127"/>
              </a:rPr>
              <a:t> </a:t>
            </a:r>
            <a:r>
              <a:rPr kumimoji="1" lang="en-US" altLang="ko-KR" sz="2000" dirty="0">
                <a:ea typeface="ChosunilboNM" charset="-127"/>
                <a:cs typeface="ChosunilboNM" charset="-127"/>
              </a:rPr>
              <a:t>restaurants. </a:t>
            </a:r>
          </a:p>
        </p:txBody>
      </p:sp>
      <p:sp>
        <p:nvSpPr>
          <p:cNvPr id="19" name="TextBox 18"/>
          <p:cNvSpPr txBox="1"/>
          <p:nvPr/>
        </p:nvSpPr>
        <p:spPr>
          <a:xfrm>
            <a:off x="3132800" y="4414090"/>
            <a:ext cx="6230292" cy="861774"/>
          </a:xfrm>
          <a:prstGeom prst="rect">
            <a:avLst/>
          </a:prstGeom>
          <a:noFill/>
        </p:spPr>
        <p:txBody>
          <a:bodyPr wrap="square" rtlCol="0">
            <a:spAutoFit/>
          </a:bodyPr>
          <a:lstStyle/>
          <a:p>
            <a:pPr algn="ctr">
              <a:lnSpc>
                <a:spcPct val="125000"/>
              </a:lnSpc>
            </a:pPr>
            <a:r>
              <a:rPr kumimoji="1" lang="en-US" altLang="ko-KR" sz="2000" dirty="0">
                <a:ea typeface="ChosunilboNM" charset="-127"/>
                <a:cs typeface="ChosunilboNM" charset="-127"/>
              </a:rPr>
              <a:t>For this, we planned to place tablet on each table,</a:t>
            </a:r>
          </a:p>
          <a:p>
            <a:pPr algn="ctr">
              <a:lnSpc>
                <a:spcPct val="125000"/>
              </a:lnSpc>
            </a:pPr>
            <a:r>
              <a:rPr kumimoji="1" lang="en-US" altLang="ko-KR" sz="2000" dirty="0">
                <a:ea typeface="ChosunilboNM" charset="-127"/>
                <a:cs typeface="ChosunilboNM" charset="-127"/>
              </a:rPr>
              <a:t>and lead customers order and pay through the tablet. </a:t>
            </a:r>
          </a:p>
        </p:txBody>
      </p:sp>
    </p:spTree>
    <p:extLst>
      <p:ext uri="{BB962C8B-B14F-4D97-AF65-F5344CB8AC3E}">
        <p14:creationId xmlns:p14="http://schemas.microsoft.com/office/powerpoint/2010/main" val="83993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FAE5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TextBox 11"/>
          <p:cNvSpPr txBox="1"/>
          <p:nvPr/>
        </p:nvSpPr>
        <p:spPr>
          <a:xfrm>
            <a:off x="2536708" y="883678"/>
            <a:ext cx="1566454" cy="400110"/>
          </a:xfrm>
          <a:prstGeom prst="rect">
            <a:avLst/>
          </a:prstGeom>
          <a:noFill/>
        </p:spPr>
        <p:txBody>
          <a:bodyPr wrap="none" rtlCol="0">
            <a:spAutoFit/>
          </a:bodyPr>
          <a:lstStyle/>
          <a:p>
            <a:r>
              <a:rPr kumimoji="1" lang="ko-KR" altLang="en-US" sz="2000" dirty="0">
                <a:ea typeface="ChosunilboNM" charset="-127"/>
                <a:cs typeface="ChosunilboNM" charset="-127"/>
              </a:rPr>
              <a:t> </a:t>
            </a:r>
            <a:r>
              <a:rPr kumimoji="1" lang="en-US" altLang="ko-KR" sz="2000" dirty="0">
                <a:ea typeface="ChosunilboNM" charset="-127"/>
                <a:cs typeface="ChosunilboNM" charset="-127"/>
              </a:rPr>
              <a:t>Our Clients</a:t>
            </a:r>
          </a:p>
        </p:txBody>
      </p:sp>
      <p:sp>
        <p:nvSpPr>
          <p:cNvPr id="14" name="타원 13"/>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연결선[R] 7"/>
          <p:cNvCxnSpPr/>
          <p:nvPr/>
        </p:nvCxnSpPr>
        <p:spPr>
          <a:xfrm>
            <a:off x="2076156" y="10837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타원 17"/>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p:cNvSpPr/>
          <p:nvPr/>
        </p:nvSpPr>
        <p:spPr>
          <a:xfrm>
            <a:off x="1024467" y="558800"/>
            <a:ext cx="1066800" cy="1066800"/>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TextBox 16"/>
          <p:cNvSpPr txBox="1"/>
          <p:nvPr/>
        </p:nvSpPr>
        <p:spPr>
          <a:xfrm>
            <a:off x="2742786" y="4950248"/>
            <a:ext cx="3344748" cy="477054"/>
          </a:xfrm>
          <a:prstGeom prst="rect">
            <a:avLst/>
          </a:prstGeom>
          <a:noFill/>
        </p:spPr>
        <p:txBody>
          <a:bodyPr wrap="square" rtlCol="0">
            <a:spAutoFit/>
          </a:bodyPr>
          <a:lstStyle/>
          <a:p>
            <a:pPr algn="ctr">
              <a:lnSpc>
                <a:spcPct val="125000"/>
              </a:lnSpc>
            </a:pPr>
            <a:r>
              <a:rPr kumimoji="1" lang="en-US" altLang="ko-KR" sz="2000" i="1" dirty="0">
                <a:ea typeface="ChosunilboNM" charset="-127"/>
                <a:cs typeface="ChosunilboNM" charset="-127"/>
              </a:rPr>
              <a:t>Dub-</a:t>
            </a:r>
            <a:r>
              <a:rPr kumimoji="1" lang="en-US" altLang="ko-KR" sz="2000" i="1" dirty="0" err="1">
                <a:ea typeface="ChosunilboNM" charset="-127"/>
                <a:cs typeface="ChosunilboNM" charset="-127"/>
              </a:rPr>
              <a:t>bab</a:t>
            </a:r>
            <a:r>
              <a:rPr kumimoji="1" lang="en-US" altLang="ko-KR" sz="2000" dirty="0">
                <a:ea typeface="ChosunilboNM" charset="-127"/>
                <a:cs typeface="ChosunilboNM" charset="-127"/>
              </a:rPr>
              <a:t> </a:t>
            </a:r>
            <a:r>
              <a:rPr kumimoji="1" lang="en-US" altLang="ko-KR" sz="2000" dirty="0">
                <a:latin typeface="a펜글씨B" panose="02020600000000000000" pitchFamily="18" charset="-127"/>
                <a:ea typeface="a펜글씨B" panose="02020600000000000000" pitchFamily="18" charset="-127"/>
                <a:cs typeface="ChosunilboNM" charset="-127"/>
              </a:rPr>
              <a:t>(</a:t>
            </a:r>
            <a:r>
              <a:rPr kumimoji="1" lang="ko-KR" altLang="en-US" sz="2000" dirty="0">
                <a:latin typeface="a펜글씨B" panose="02020600000000000000" pitchFamily="18" charset="-127"/>
                <a:ea typeface="a펜글씨B" panose="02020600000000000000" pitchFamily="18" charset="-127"/>
                <a:cs typeface="ChosunilboNM" charset="-127"/>
              </a:rPr>
              <a:t>덮밥의 정석</a:t>
            </a:r>
            <a:r>
              <a:rPr kumimoji="1" lang="en-US" altLang="ko-KR" sz="2000" dirty="0">
                <a:latin typeface="a펜글씨B" panose="02020600000000000000" pitchFamily="18" charset="-127"/>
                <a:ea typeface="a펜글씨B" panose="02020600000000000000" pitchFamily="18" charset="-127"/>
                <a:cs typeface="ChosunilboNM" charset="-127"/>
              </a:rPr>
              <a:t>)</a:t>
            </a:r>
            <a:endParaRPr kumimoji="1" lang="en-US" altLang="ko-KR" sz="2000" dirty="0">
              <a:ea typeface="ChosunilboNM" charset="-127"/>
              <a:cs typeface="ChosunilboNM" charset="-127"/>
            </a:endParaRPr>
          </a:p>
        </p:txBody>
      </p:sp>
      <p:pic>
        <p:nvPicPr>
          <p:cNvPr id="3" name="그림 2"/>
          <p:cNvPicPr>
            <a:picLocks noChangeAspect="1"/>
          </p:cNvPicPr>
          <p:nvPr/>
        </p:nvPicPr>
        <p:blipFill rotWithShape="1">
          <a:blip r:embed="rId3"/>
          <a:srcRect l="5190" r="19880"/>
          <a:stretch/>
        </p:blipFill>
        <p:spPr>
          <a:xfrm>
            <a:off x="3341999" y="2689392"/>
            <a:ext cx="2160000" cy="2160000"/>
          </a:xfrm>
          <a:prstGeom prst="rect">
            <a:avLst/>
          </a:prstGeom>
          <a:effectLst>
            <a:softEdge rad="63500"/>
          </a:effectLst>
        </p:spPr>
      </p:pic>
      <p:pic>
        <p:nvPicPr>
          <p:cNvPr id="4" name="그림 3"/>
          <p:cNvPicPr>
            <a:picLocks noChangeAspect="1"/>
          </p:cNvPicPr>
          <p:nvPr/>
        </p:nvPicPr>
        <p:blipFill rotWithShape="1">
          <a:blip r:embed="rId4">
            <a:extLst>
              <a:ext uri="{28A0092B-C50C-407E-A947-70E740481C1C}">
                <a14:useLocalDpi xmlns:a14="http://schemas.microsoft.com/office/drawing/2010/main" val="0"/>
              </a:ext>
            </a:extLst>
          </a:blip>
          <a:srcRect l="33287" r="91"/>
          <a:stretch/>
        </p:blipFill>
        <p:spPr>
          <a:xfrm>
            <a:off x="6814412" y="2675468"/>
            <a:ext cx="2160000" cy="2160000"/>
          </a:xfrm>
          <a:prstGeom prst="rect">
            <a:avLst/>
          </a:prstGeom>
          <a:effectLst>
            <a:softEdge rad="63500"/>
          </a:effectLst>
        </p:spPr>
      </p:pic>
      <p:sp>
        <p:nvSpPr>
          <p:cNvPr id="16" name="TextBox 15"/>
          <p:cNvSpPr txBox="1"/>
          <p:nvPr/>
        </p:nvSpPr>
        <p:spPr>
          <a:xfrm>
            <a:off x="7136438" y="4938955"/>
            <a:ext cx="1515948" cy="450251"/>
          </a:xfrm>
          <a:prstGeom prst="rect">
            <a:avLst/>
          </a:prstGeom>
          <a:noFill/>
        </p:spPr>
        <p:txBody>
          <a:bodyPr wrap="square" rtlCol="0">
            <a:spAutoFit/>
          </a:bodyPr>
          <a:lstStyle/>
          <a:p>
            <a:pPr algn="ctr">
              <a:lnSpc>
                <a:spcPct val="125000"/>
              </a:lnSpc>
            </a:pPr>
            <a:r>
              <a:rPr kumimoji="1" lang="en-US" altLang="ko-KR" sz="2000" i="1" dirty="0" err="1">
                <a:ea typeface="ChosunilboNM" charset="-127"/>
                <a:cs typeface="ChosunilboNM" charset="-127"/>
              </a:rPr>
              <a:t>Hasi</a:t>
            </a:r>
            <a:r>
              <a:rPr kumimoji="1" lang="en-US" altLang="ko-KR" sz="2000" i="1" dirty="0">
                <a:ea typeface="ChosunilboNM" charset="-127"/>
                <a:cs typeface="ChosunilboNM" charset="-127"/>
              </a:rPr>
              <a:t> </a:t>
            </a:r>
            <a:r>
              <a:rPr kumimoji="1" lang="en-US" altLang="ko-KR" sz="2000" dirty="0">
                <a:latin typeface="a펜글씨B" panose="02020600000000000000" pitchFamily="18" charset="-127"/>
                <a:ea typeface="a펜글씨B" panose="02020600000000000000" pitchFamily="18" charset="-127"/>
                <a:cs typeface="ChosunilboNM" charset="-127"/>
              </a:rPr>
              <a:t>(</a:t>
            </a:r>
            <a:r>
              <a:rPr kumimoji="1" lang="ko-KR" altLang="en-US" sz="2000" dirty="0">
                <a:latin typeface="a펜글씨B" panose="02020600000000000000" pitchFamily="18" charset="-127"/>
                <a:ea typeface="a펜글씨B" panose="02020600000000000000" pitchFamily="18" charset="-127"/>
                <a:cs typeface="ChosunilboNM" charset="-127"/>
              </a:rPr>
              <a:t>하시</a:t>
            </a:r>
            <a:r>
              <a:rPr kumimoji="1" lang="en-US" altLang="ko-KR" sz="2000" dirty="0">
                <a:latin typeface="a펜글씨B" panose="02020600000000000000" pitchFamily="18" charset="-127"/>
                <a:ea typeface="a펜글씨B" panose="02020600000000000000" pitchFamily="18" charset="-127"/>
                <a:cs typeface="ChosunilboNM" charset="-127"/>
              </a:rPr>
              <a:t>)</a:t>
            </a:r>
            <a:endParaRPr kumimoji="1" lang="en-US" altLang="ko-KR" sz="2000" dirty="0">
              <a:ea typeface="ChosunilboNM" charset="-127"/>
              <a:cs typeface="ChosunilboNM" charset="-127"/>
            </a:endParaRPr>
          </a:p>
        </p:txBody>
      </p:sp>
    </p:spTree>
    <p:extLst>
      <p:ext uri="{BB962C8B-B14F-4D97-AF65-F5344CB8AC3E}">
        <p14:creationId xmlns:p14="http://schemas.microsoft.com/office/powerpoint/2010/main" val="373597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직선 연결선 32"/>
          <p:cNvCxnSpPr/>
          <p:nvPr/>
        </p:nvCxnSpPr>
        <p:spPr>
          <a:xfrm>
            <a:off x="2934059" y="5645902"/>
            <a:ext cx="4054899" cy="0"/>
          </a:xfrm>
          <a:prstGeom prst="line">
            <a:avLst/>
          </a:prstGeom>
          <a:ln w="38100">
            <a:solidFill>
              <a:srgbClr val="E2E5F7"/>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7588373" y="3307984"/>
            <a:ext cx="3161313" cy="0"/>
          </a:xfrm>
          <a:prstGeom prst="line">
            <a:avLst/>
          </a:prstGeom>
          <a:ln w="38100">
            <a:solidFill>
              <a:srgbClr val="E2E5F7"/>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1601170" y="3307984"/>
            <a:ext cx="3161313" cy="0"/>
          </a:xfrm>
          <a:prstGeom prst="line">
            <a:avLst/>
          </a:prstGeom>
          <a:ln w="38100">
            <a:solidFill>
              <a:srgbClr val="E2E5F7"/>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20134" y="203200"/>
            <a:ext cx="11734800" cy="6434667"/>
          </a:xfrm>
          <a:prstGeom prst="rect">
            <a:avLst/>
          </a:prstGeom>
          <a:noFill/>
          <a:ln>
            <a:solidFill>
              <a:srgbClr val="FAE5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TextBox 11"/>
          <p:cNvSpPr txBox="1"/>
          <p:nvPr/>
        </p:nvSpPr>
        <p:spPr>
          <a:xfrm>
            <a:off x="2536708" y="883678"/>
            <a:ext cx="1999265" cy="400110"/>
          </a:xfrm>
          <a:prstGeom prst="rect">
            <a:avLst/>
          </a:prstGeom>
          <a:noFill/>
        </p:spPr>
        <p:txBody>
          <a:bodyPr wrap="none" rtlCol="0">
            <a:spAutoFit/>
          </a:bodyPr>
          <a:lstStyle/>
          <a:p>
            <a:r>
              <a:rPr kumimoji="1" lang="ko-KR" altLang="en-US" sz="2000" dirty="0">
                <a:ea typeface="ChosunilboNM" charset="-127"/>
                <a:cs typeface="ChosunilboNM" charset="-127"/>
              </a:rPr>
              <a:t> </a:t>
            </a:r>
            <a:r>
              <a:rPr kumimoji="1" lang="en-US" altLang="ko-KR" sz="2000" dirty="0">
                <a:ea typeface="ChosunilboNM" charset="-127"/>
                <a:cs typeface="ChosunilboNM" charset="-127"/>
              </a:rPr>
              <a:t>Current system</a:t>
            </a:r>
          </a:p>
        </p:txBody>
      </p:sp>
      <p:sp>
        <p:nvSpPr>
          <p:cNvPr id="14" name="타원 13"/>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8" name="직선 연결선[R] 7"/>
          <p:cNvCxnSpPr/>
          <p:nvPr/>
        </p:nvCxnSpPr>
        <p:spPr>
          <a:xfrm>
            <a:off x="2076156" y="10837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타원 17"/>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p:cNvSpPr/>
          <p:nvPr/>
        </p:nvSpPr>
        <p:spPr>
          <a:xfrm>
            <a:off x="1024467" y="558800"/>
            <a:ext cx="1066800" cy="1066800"/>
          </a:xfrm>
          <a:prstGeom prst="ellipse">
            <a:avLst/>
          </a:prstGeom>
          <a:solidFill>
            <a:srgbClr val="FF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모서리가 둥근 직사각형 1"/>
          <p:cNvSpPr/>
          <p:nvPr/>
        </p:nvSpPr>
        <p:spPr>
          <a:xfrm>
            <a:off x="957054" y="2886558"/>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Customers</a:t>
            </a:r>
          </a:p>
          <a:p>
            <a:pPr algn="ctr"/>
            <a:r>
              <a:rPr lang="en-US" altLang="ko-KR" sz="1500" spc="-150" dirty="0">
                <a:solidFill>
                  <a:schemeClr val="tx1"/>
                </a:solidFill>
              </a:rPr>
              <a:t>take a seat</a:t>
            </a:r>
            <a:endParaRPr lang="ko-KR" altLang="en-US" sz="1500" spc="-150" dirty="0">
              <a:solidFill>
                <a:schemeClr val="tx1"/>
              </a:solidFill>
            </a:endParaRPr>
          </a:p>
        </p:txBody>
      </p:sp>
      <p:sp>
        <p:nvSpPr>
          <p:cNvPr id="20" name="모서리가 둥근 직사각형 19"/>
          <p:cNvSpPr/>
          <p:nvPr/>
        </p:nvSpPr>
        <p:spPr>
          <a:xfrm>
            <a:off x="2536235" y="2886556"/>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Worker offers menu to customers</a:t>
            </a:r>
            <a:endParaRPr lang="ko-KR" altLang="en-US" sz="1500" spc="-150" dirty="0">
              <a:solidFill>
                <a:schemeClr val="tx1"/>
              </a:solidFill>
            </a:endParaRPr>
          </a:p>
        </p:txBody>
      </p:sp>
      <p:sp>
        <p:nvSpPr>
          <p:cNvPr id="21" name="모서리가 둥근 직사각형 20"/>
          <p:cNvSpPr/>
          <p:nvPr/>
        </p:nvSpPr>
        <p:spPr>
          <a:xfrm>
            <a:off x="4115416" y="2886555"/>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Worker takes</a:t>
            </a:r>
            <a:br>
              <a:rPr lang="en-US" altLang="ko-KR" sz="1500" spc="-150" dirty="0">
                <a:solidFill>
                  <a:schemeClr val="tx1"/>
                </a:solidFill>
              </a:rPr>
            </a:br>
            <a:r>
              <a:rPr lang="en-US" altLang="ko-KR" sz="1500" spc="-150" dirty="0">
                <a:solidFill>
                  <a:schemeClr val="tx1"/>
                </a:solidFill>
              </a:rPr>
              <a:t>orders from customers</a:t>
            </a:r>
          </a:p>
        </p:txBody>
      </p:sp>
      <p:sp>
        <p:nvSpPr>
          <p:cNvPr id="22" name="모서리가 둥근 직사각형 21"/>
          <p:cNvSpPr/>
          <p:nvPr/>
        </p:nvSpPr>
        <p:spPr>
          <a:xfrm>
            <a:off x="1852181" y="5258556"/>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Worker enters orders in the POS terminal</a:t>
            </a:r>
          </a:p>
        </p:txBody>
      </p:sp>
      <p:sp>
        <p:nvSpPr>
          <p:cNvPr id="23" name="모서리가 둥근 직사각형 22"/>
          <p:cNvSpPr/>
          <p:nvPr/>
        </p:nvSpPr>
        <p:spPr>
          <a:xfrm>
            <a:off x="3394375" y="5258555"/>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Order slip is delivered to kitchen</a:t>
            </a:r>
          </a:p>
        </p:txBody>
      </p:sp>
      <p:sp>
        <p:nvSpPr>
          <p:cNvPr id="24" name="모서리가 둥근 직사각형 23"/>
          <p:cNvSpPr/>
          <p:nvPr/>
        </p:nvSpPr>
        <p:spPr>
          <a:xfrm>
            <a:off x="4936569" y="5258556"/>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Cook starts cooking</a:t>
            </a:r>
          </a:p>
        </p:txBody>
      </p:sp>
      <p:sp>
        <p:nvSpPr>
          <p:cNvPr id="25" name="모서리가 둥근 직사각형 24"/>
          <p:cNvSpPr/>
          <p:nvPr/>
        </p:nvSpPr>
        <p:spPr>
          <a:xfrm>
            <a:off x="6496694" y="5258554"/>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Cook finishes cooking</a:t>
            </a:r>
          </a:p>
        </p:txBody>
      </p:sp>
      <p:sp>
        <p:nvSpPr>
          <p:cNvPr id="26" name="모서리가 둥근 직사각형 25"/>
          <p:cNvSpPr/>
          <p:nvPr/>
        </p:nvSpPr>
        <p:spPr>
          <a:xfrm>
            <a:off x="6751870" y="2886554"/>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Worker brings foods to customers</a:t>
            </a:r>
          </a:p>
        </p:txBody>
      </p:sp>
      <p:sp>
        <p:nvSpPr>
          <p:cNvPr id="27" name="모서리가 둥근 직사각형 26"/>
          <p:cNvSpPr/>
          <p:nvPr/>
        </p:nvSpPr>
        <p:spPr>
          <a:xfrm>
            <a:off x="8331051" y="2886550"/>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Customers eat</a:t>
            </a:r>
          </a:p>
        </p:txBody>
      </p:sp>
      <p:sp>
        <p:nvSpPr>
          <p:cNvPr id="28" name="모서리가 둥근 직사각형 27"/>
          <p:cNvSpPr/>
          <p:nvPr/>
        </p:nvSpPr>
        <p:spPr>
          <a:xfrm>
            <a:off x="9910232" y="2886550"/>
            <a:ext cx="1368108" cy="792627"/>
          </a:xfrm>
          <a:prstGeom prst="roundRect">
            <a:avLst/>
          </a:prstGeom>
          <a:solidFill>
            <a:schemeClr val="bg1"/>
          </a:solidFill>
          <a:ln w="28575">
            <a:solidFill>
              <a:srgbClr val="E2E5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spc="-150" dirty="0">
                <a:solidFill>
                  <a:schemeClr val="tx1"/>
                </a:solidFill>
              </a:rPr>
              <a:t>Customers pay the bill on the counter</a:t>
            </a:r>
          </a:p>
        </p:txBody>
      </p:sp>
      <p:cxnSp>
        <p:nvCxnSpPr>
          <p:cNvPr id="30" name="직선 연결선 29"/>
          <p:cNvCxnSpPr>
            <a:stCxn id="22" idx="0"/>
            <a:endCxn id="21" idx="2"/>
          </p:cNvCxnSpPr>
          <p:nvPr/>
        </p:nvCxnSpPr>
        <p:spPr>
          <a:xfrm flipV="1">
            <a:off x="2536235" y="3679182"/>
            <a:ext cx="2263235" cy="1579374"/>
          </a:xfrm>
          <a:prstGeom prst="line">
            <a:avLst/>
          </a:prstGeom>
          <a:ln w="38100">
            <a:solidFill>
              <a:srgbClr val="E2E5F7"/>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25" idx="0"/>
            <a:endCxn id="26" idx="2"/>
          </p:cNvCxnSpPr>
          <p:nvPr/>
        </p:nvCxnSpPr>
        <p:spPr>
          <a:xfrm flipV="1">
            <a:off x="7180748" y="3679181"/>
            <a:ext cx="255176" cy="1579373"/>
          </a:xfrm>
          <a:prstGeom prst="line">
            <a:avLst/>
          </a:prstGeom>
          <a:ln w="38100">
            <a:solidFill>
              <a:srgbClr val="E2E5F7"/>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589470" y="4498419"/>
            <a:ext cx="11100506" cy="0"/>
          </a:xfrm>
          <a:prstGeom prst="line">
            <a:avLst/>
          </a:prstGeom>
          <a:ln w="28575">
            <a:prstDash val="dashDot"/>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910232" y="4570983"/>
            <a:ext cx="1891354" cy="380873"/>
          </a:xfrm>
          <a:prstGeom prst="rect">
            <a:avLst/>
          </a:prstGeom>
          <a:noFill/>
        </p:spPr>
        <p:txBody>
          <a:bodyPr wrap="square" rtlCol="0">
            <a:spAutoFit/>
          </a:bodyPr>
          <a:lstStyle/>
          <a:p>
            <a:pPr algn="ctr">
              <a:lnSpc>
                <a:spcPct val="125000"/>
              </a:lnSpc>
            </a:pPr>
            <a:r>
              <a:rPr kumimoji="1" lang="en-US" altLang="ko-KR" sz="1500" dirty="0">
                <a:ea typeface="ChosunilboNM" charset="-127"/>
                <a:cs typeface="ChosunilboNM" charset="-127"/>
              </a:rPr>
              <a:t>Line of visibility</a:t>
            </a:r>
          </a:p>
        </p:txBody>
      </p:sp>
    </p:spTree>
    <p:extLst>
      <p:ext uri="{BB962C8B-B14F-4D97-AF65-F5344CB8AC3E}">
        <p14:creationId xmlns:p14="http://schemas.microsoft.com/office/powerpoint/2010/main" val="88055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500"/>
                                        <p:tgtEl>
                                          <p:spTgt spid="22"/>
                                        </p:tgtEl>
                                      </p:cBhvr>
                                    </p:animEffect>
                                    <p:set>
                                      <p:cBhvr>
                                        <p:cTn id="13" dur="1" fill="hold">
                                          <p:stCondLst>
                                            <p:cond delay="499"/>
                                          </p:stCondLst>
                                        </p:cTn>
                                        <p:tgtEl>
                                          <p:spTgt spid="22"/>
                                        </p:tgtEl>
                                        <p:attrNameLst>
                                          <p:attrName>style.visibility</p:attrName>
                                        </p:attrNameLst>
                                      </p:cBhvr>
                                      <p:to>
                                        <p:strVal val="hidden"/>
                                      </p:to>
                                    </p:set>
                                  </p:childTnLst>
                                </p:cTn>
                              </p:par>
                              <p:par>
                                <p:cTn id="14" presetID="22" presetClass="exit" presetSubtype="8" fill="hold" grpId="0" nodeType="withEffect">
                                  <p:stCondLst>
                                    <p:cond delay="0"/>
                                  </p:stCondLst>
                                  <p:childTnLst>
                                    <p:animEffect transition="out" filter="wipe(left)">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22" presetClass="exit" presetSubtype="8" fill="hold" grpId="0" nodeType="withEffect">
                                  <p:stCondLst>
                                    <p:cond delay="0"/>
                                  </p:stCondLst>
                                  <p:childTnLst>
                                    <p:animEffect transition="out" filter="wipe(left)">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6"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220134" y="203200"/>
            <a:ext cx="11734800" cy="6434667"/>
          </a:xfrm>
          <a:prstGeom prst="rect">
            <a:avLst/>
          </a:prstGeom>
          <a:noFill/>
          <a:ln>
            <a:solidFill>
              <a:srgbClr val="EFE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2" name="직선 연결선[R] 21"/>
          <p:cNvCxnSpPr/>
          <p:nvPr/>
        </p:nvCxnSpPr>
        <p:spPr>
          <a:xfrm>
            <a:off x="1587483" y="234526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타원 23"/>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a:spLocks noChangeAspect="1"/>
          </p:cNvSpPr>
          <p:nvPr/>
        </p:nvSpPr>
        <p:spPr>
          <a:xfrm>
            <a:off x="1024467" y="1296601"/>
            <a:ext cx="1065600" cy="1065600"/>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779409" y="2936012"/>
            <a:ext cx="1616148" cy="400110"/>
          </a:xfrm>
          <a:prstGeom prst="rect">
            <a:avLst/>
          </a:prstGeom>
          <a:noFill/>
        </p:spPr>
        <p:txBody>
          <a:bodyPr wrap="none" rtlCol="0">
            <a:spAutoFit/>
          </a:bodyPr>
          <a:lstStyle/>
          <a:p>
            <a:r>
              <a:rPr kumimoji="1" lang="en-US" altLang="ko-KR" sz="2000" dirty="0">
                <a:ea typeface="ChosunilboNM" charset="-127"/>
                <a:cs typeface="ChosunilboNM" charset="-127"/>
              </a:rPr>
              <a:t>User Classes</a:t>
            </a:r>
          </a:p>
        </p:txBody>
      </p:sp>
      <p:sp>
        <p:nvSpPr>
          <p:cNvPr id="2" name="타원 1"/>
          <p:cNvSpPr/>
          <p:nvPr/>
        </p:nvSpPr>
        <p:spPr>
          <a:xfrm>
            <a:off x="3021440" y="2033925"/>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Student</a:t>
            </a:r>
            <a:endParaRPr lang="ko-KR" altLang="en-US" sz="2400" dirty="0"/>
          </a:p>
        </p:txBody>
      </p:sp>
      <p:sp>
        <p:nvSpPr>
          <p:cNvPr id="10" name="타원 9"/>
          <p:cNvSpPr/>
          <p:nvPr/>
        </p:nvSpPr>
        <p:spPr>
          <a:xfrm>
            <a:off x="5745269" y="2033925"/>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Local</a:t>
            </a:r>
          </a:p>
          <a:p>
            <a:pPr algn="ctr"/>
            <a:r>
              <a:rPr lang="en-US" altLang="ko-KR" sz="2400" dirty="0"/>
              <a:t>Resident</a:t>
            </a:r>
            <a:endParaRPr lang="ko-KR" altLang="en-US" sz="2400" dirty="0"/>
          </a:p>
        </p:txBody>
      </p:sp>
      <p:sp>
        <p:nvSpPr>
          <p:cNvPr id="11" name="타원 10"/>
          <p:cNvSpPr/>
          <p:nvPr/>
        </p:nvSpPr>
        <p:spPr>
          <a:xfrm>
            <a:off x="8469098" y="2033925"/>
            <a:ext cx="2340000" cy="2340000"/>
          </a:xfrm>
          <a:prstGeom prst="ellipse">
            <a:avLst/>
          </a:prstGeom>
          <a:solidFill>
            <a:srgbClr val="D2DEE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University</a:t>
            </a:r>
          </a:p>
          <a:p>
            <a:pPr algn="ctr"/>
            <a:r>
              <a:rPr lang="en-US" altLang="ko-KR" sz="2400" dirty="0"/>
              <a:t>Employee</a:t>
            </a:r>
            <a:endParaRPr lang="ko-KR" altLang="en-US" sz="2400" dirty="0"/>
          </a:p>
        </p:txBody>
      </p:sp>
      <p:cxnSp>
        <p:nvCxnSpPr>
          <p:cNvPr id="12" name="직선 연결선[R] 21"/>
          <p:cNvCxnSpPr/>
          <p:nvPr/>
        </p:nvCxnSpPr>
        <p:spPr>
          <a:xfrm>
            <a:off x="4187249" y="398580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2478" y="4594482"/>
            <a:ext cx="3417923" cy="923330"/>
          </a:xfrm>
          <a:prstGeom prst="rect">
            <a:avLst/>
          </a:prstGeom>
          <a:noFill/>
        </p:spPr>
        <p:txBody>
          <a:bodyPr wrap="none" rtlCol="0">
            <a:spAutoFit/>
          </a:bodyPr>
          <a:lstStyle/>
          <a:p>
            <a:pPr algn="ctr"/>
            <a:r>
              <a:rPr kumimoji="1" lang="en-US" altLang="ko-KR" dirty="0">
                <a:ea typeface="ChosunilboNM" charset="-127"/>
                <a:cs typeface="ChosunilboNM" charset="-127"/>
              </a:rPr>
              <a:t>Split the bill</a:t>
            </a:r>
          </a:p>
          <a:p>
            <a:pPr algn="ctr"/>
            <a:r>
              <a:rPr kumimoji="1" lang="en-US" altLang="ko-KR" dirty="0">
                <a:ea typeface="ChosunilboNM" charset="-127"/>
                <a:cs typeface="ChosunilboNM" charset="-127"/>
              </a:rPr>
              <a:t>Sensitive to time and price</a:t>
            </a:r>
          </a:p>
          <a:p>
            <a:pPr algn="ctr"/>
            <a:r>
              <a:rPr kumimoji="1" lang="en-US" altLang="ko-KR" dirty="0">
                <a:ea typeface="ChosunilboNM" charset="-127"/>
                <a:cs typeface="ChosunilboNM" charset="-127"/>
              </a:rPr>
              <a:t>Familiar with digitalized things</a:t>
            </a:r>
          </a:p>
        </p:txBody>
      </p:sp>
      <p:sp>
        <p:nvSpPr>
          <p:cNvPr id="14" name="TextBox 13"/>
          <p:cNvSpPr txBox="1"/>
          <p:nvPr/>
        </p:nvSpPr>
        <p:spPr>
          <a:xfrm>
            <a:off x="5793808" y="824789"/>
            <a:ext cx="2242922" cy="923330"/>
          </a:xfrm>
          <a:prstGeom prst="rect">
            <a:avLst/>
          </a:prstGeom>
          <a:noFill/>
        </p:spPr>
        <p:txBody>
          <a:bodyPr wrap="none" rtlCol="0">
            <a:spAutoFit/>
          </a:bodyPr>
          <a:lstStyle/>
          <a:p>
            <a:pPr algn="ctr"/>
            <a:r>
              <a:rPr kumimoji="1" lang="en-US" altLang="ko-KR" dirty="0">
                <a:ea typeface="ChosunilboNM" charset="-127"/>
                <a:cs typeface="ChosunilboNM" charset="-127"/>
              </a:rPr>
              <a:t>Visits in family unit</a:t>
            </a:r>
          </a:p>
          <a:p>
            <a:pPr algn="ctr"/>
            <a:r>
              <a:rPr kumimoji="1" lang="en-US" altLang="ko-KR" dirty="0">
                <a:ea typeface="ChosunilboNM" charset="-127"/>
                <a:cs typeface="ChosunilboNM" charset="-127"/>
              </a:rPr>
              <a:t>Sensitive to taste</a:t>
            </a:r>
          </a:p>
          <a:p>
            <a:pPr algn="ctr"/>
            <a:r>
              <a:rPr kumimoji="1" lang="en-US" altLang="ko-KR" dirty="0">
                <a:ea typeface="ChosunilboNM" charset="-127"/>
                <a:cs typeface="ChosunilboNM" charset="-127"/>
              </a:rPr>
              <a:t>Usually parents pay</a:t>
            </a:r>
          </a:p>
        </p:txBody>
      </p:sp>
      <p:cxnSp>
        <p:nvCxnSpPr>
          <p:cNvPr id="15" name="직선 연결선[R] 21"/>
          <p:cNvCxnSpPr/>
          <p:nvPr/>
        </p:nvCxnSpPr>
        <p:spPr>
          <a:xfrm flipV="1">
            <a:off x="6915269" y="2033925"/>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직선 연결선[R] 21"/>
          <p:cNvCxnSpPr/>
          <p:nvPr/>
        </p:nvCxnSpPr>
        <p:spPr>
          <a:xfrm>
            <a:off x="9646755" y="398580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23317" y="4594482"/>
            <a:ext cx="2855270" cy="646331"/>
          </a:xfrm>
          <a:prstGeom prst="rect">
            <a:avLst/>
          </a:prstGeom>
          <a:noFill/>
        </p:spPr>
        <p:txBody>
          <a:bodyPr wrap="none" rtlCol="0">
            <a:spAutoFit/>
          </a:bodyPr>
          <a:lstStyle/>
          <a:p>
            <a:pPr algn="ctr"/>
            <a:r>
              <a:rPr kumimoji="1" lang="en-US" altLang="ko-KR" dirty="0">
                <a:ea typeface="ChosunilboNM" charset="-127"/>
                <a:cs typeface="ChosunilboNM" charset="-127"/>
              </a:rPr>
              <a:t>Sensitive to time and taste</a:t>
            </a:r>
          </a:p>
          <a:p>
            <a:pPr algn="ctr"/>
            <a:endParaRPr kumimoji="1" lang="en-US" altLang="ko-KR" dirty="0">
              <a:ea typeface="ChosunilboNM" charset="-127"/>
              <a:cs typeface="ChosunilboNM" charset="-127"/>
            </a:endParaRPr>
          </a:p>
        </p:txBody>
      </p:sp>
    </p:spTree>
    <p:extLst>
      <p:ext uri="{BB962C8B-B14F-4D97-AF65-F5344CB8AC3E}">
        <p14:creationId xmlns:p14="http://schemas.microsoft.com/office/powerpoint/2010/main" val="62592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p:cNvSpPr/>
          <p:nvPr/>
        </p:nvSpPr>
        <p:spPr>
          <a:xfrm>
            <a:off x="220134" y="203200"/>
            <a:ext cx="11734800" cy="6434667"/>
          </a:xfrm>
          <a:prstGeom prst="rect">
            <a:avLst/>
          </a:prstGeom>
          <a:noFill/>
          <a:ln>
            <a:solidFill>
              <a:srgbClr val="EFE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2" name="직선 연결선[R] 21"/>
          <p:cNvCxnSpPr/>
          <p:nvPr/>
        </p:nvCxnSpPr>
        <p:spPr>
          <a:xfrm>
            <a:off x="1587483" y="234526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타원 23"/>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a:spLocks noChangeAspect="1"/>
          </p:cNvSpPr>
          <p:nvPr/>
        </p:nvSpPr>
        <p:spPr>
          <a:xfrm>
            <a:off x="1024467" y="1296601"/>
            <a:ext cx="1065600" cy="1065600"/>
          </a:xfrm>
          <a:prstGeom prst="ellipse">
            <a:avLst/>
          </a:prstGeom>
          <a:solidFill>
            <a:srgbClr val="F8E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692045" y="2936012"/>
            <a:ext cx="1790875" cy="400110"/>
          </a:xfrm>
          <a:prstGeom prst="rect">
            <a:avLst/>
          </a:prstGeom>
          <a:noFill/>
        </p:spPr>
        <p:txBody>
          <a:bodyPr wrap="none" rtlCol="0">
            <a:spAutoFit/>
          </a:bodyPr>
          <a:lstStyle/>
          <a:p>
            <a:r>
              <a:rPr kumimoji="1" lang="en-US" altLang="ko-KR" sz="2000" dirty="0">
                <a:ea typeface="ChosunilboNM" charset="-127"/>
                <a:cs typeface="ChosunilboNM" charset="-127"/>
              </a:rPr>
              <a:t>General Tasks</a:t>
            </a:r>
          </a:p>
        </p:txBody>
      </p:sp>
      <p:sp>
        <p:nvSpPr>
          <p:cNvPr id="2" name="타원 1"/>
          <p:cNvSpPr/>
          <p:nvPr/>
        </p:nvSpPr>
        <p:spPr>
          <a:xfrm>
            <a:off x="3021440" y="2033925"/>
            <a:ext cx="2340000" cy="2340000"/>
          </a:xfrm>
          <a:prstGeom prst="ellipse">
            <a:avLst/>
          </a:prstGeom>
          <a:solidFill>
            <a:srgbClr val="FAE5E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Order</a:t>
            </a:r>
            <a:endParaRPr lang="ko-KR" altLang="en-US" sz="2400" dirty="0">
              <a:solidFill>
                <a:srgbClr val="7F7F7F"/>
              </a:solidFill>
            </a:endParaRPr>
          </a:p>
        </p:txBody>
      </p:sp>
      <p:sp>
        <p:nvSpPr>
          <p:cNvPr id="10" name="타원 9"/>
          <p:cNvSpPr/>
          <p:nvPr/>
        </p:nvSpPr>
        <p:spPr>
          <a:xfrm>
            <a:off x="5745269" y="2033925"/>
            <a:ext cx="2340000" cy="2340000"/>
          </a:xfrm>
          <a:prstGeom prst="ellipse">
            <a:avLst/>
          </a:prstGeom>
          <a:solidFill>
            <a:srgbClr val="FAE5E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Wait</a:t>
            </a:r>
            <a:endParaRPr lang="ko-KR" altLang="en-US" sz="2400" dirty="0">
              <a:solidFill>
                <a:srgbClr val="7F7F7F"/>
              </a:solidFill>
            </a:endParaRPr>
          </a:p>
        </p:txBody>
      </p:sp>
      <p:sp>
        <p:nvSpPr>
          <p:cNvPr id="11" name="타원 10"/>
          <p:cNvSpPr/>
          <p:nvPr/>
        </p:nvSpPr>
        <p:spPr>
          <a:xfrm>
            <a:off x="8469098" y="2033925"/>
            <a:ext cx="2340000" cy="2340000"/>
          </a:xfrm>
          <a:prstGeom prst="ellipse">
            <a:avLst/>
          </a:prstGeom>
          <a:solidFill>
            <a:srgbClr val="FAE5E8"/>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Pay</a:t>
            </a:r>
            <a:endParaRPr lang="ko-KR" altLang="en-US" sz="2400" dirty="0">
              <a:solidFill>
                <a:srgbClr val="7F7F7F"/>
              </a:solidFill>
            </a:endParaRPr>
          </a:p>
        </p:txBody>
      </p:sp>
      <p:cxnSp>
        <p:nvCxnSpPr>
          <p:cNvPr id="12" name="직선 연결선[R] 21"/>
          <p:cNvCxnSpPr/>
          <p:nvPr/>
        </p:nvCxnSpPr>
        <p:spPr>
          <a:xfrm>
            <a:off x="4187249" y="398580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1389" y="4594482"/>
            <a:ext cx="5040161" cy="923330"/>
          </a:xfrm>
          <a:prstGeom prst="rect">
            <a:avLst/>
          </a:prstGeom>
          <a:noFill/>
        </p:spPr>
        <p:txBody>
          <a:bodyPr wrap="none" rtlCol="0">
            <a:spAutoFit/>
          </a:bodyPr>
          <a:lstStyle/>
          <a:p>
            <a:pPr algn="ctr"/>
            <a:r>
              <a:rPr kumimoji="1" lang="en-US" altLang="ko-KR" dirty="0">
                <a:ea typeface="ChosunilboNM" charset="-127"/>
                <a:cs typeface="ChosunilboNM" charset="-127"/>
              </a:rPr>
              <a:t>Can easily figure out whether the food contains</a:t>
            </a:r>
            <a:br>
              <a:rPr kumimoji="1" lang="en-US" altLang="ko-KR" dirty="0">
                <a:ea typeface="ChosunilboNM" charset="-127"/>
                <a:cs typeface="ChosunilboNM" charset="-127"/>
              </a:rPr>
            </a:br>
            <a:r>
              <a:rPr kumimoji="1" lang="en-US" altLang="ko-KR" dirty="0">
                <a:ea typeface="ChosunilboNM" charset="-127"/>
                <a:cs typeface="ChosunilboNM" charset="-127"/>
              </a:rPr>
              <a:t>one’s preferred and un-preferred ingredients</a:t>
            </a:r>
          </a:p>
          <a:p>
            <a:pPr algn="ctr"/>
            <a:r>
              <a:rPr kumimoji="1" lang="en-US" altLang="ko-KR" dirty="0">
                <a:ea typeface="ChosunilboNM" charset="-127"/>
                <a:cs typeface="ChosunilboNM" charset="-127"/>
              </a:rPr>
              <a:t>Can order without waiting worker to come</a:t>
            </a:r>
          </a:p>
        </p:txBody>
      </p:sp>
      <p:sp>
        <p:nvSpPr>
          <p:cNvPr id="14" name="TextBox 13"/>
          <p:cNvSpPr txBox="1"/>
          <p:nvPr/>
        </p:nvSpPr>
        <p:spPr>
          <a:xfrm>
            <a:off x="4655676" y="1167037"/>
            <a:ext cx="4519186" cy="646331"/>
          </a:xfrm>
          <a:prstGeom prst="rect">
            <a:avLst/>
          </a:prstGeom>
          <a:noFill/>
        </p:spPr>
        <p:txBody>
          <a:bodyPr wrap="none" rtlCol="0">
            <a:spAutoFit/>
          </a:bodyPr>
          <a:lstStyle/>
          <a:p>
            <a:pPr algn="ctr"/>
            <a:r>
              <a:rPr kumimoji="1" lang="en-US" altLang="ko-KR" dirty="0">
                <a:ea typeface="ChosunilboNM" charset="-127"/>
                <a:cs typeface="ChosunilboNM" charset="-127"/>
              </a:rPr>
              <a:t>Can play mini-games or watch animations</a:t>
            </a:r>
            <a:br>
              <a:rPr kumimoji="1" lang="en-US" altLang="ko-KR" dirty="0">
                <a:ea typeface="ChosunilboNM" charset="-127"/>
                <a:cs typeface="ChosunilboNM" charset="-127"/>
              </a:rPr>
            </a:br>
            <a:r>
              <a:rPr kumimoji="1" lang="en-US" altLang="ko-KR" dirty="0">
                <a:ea typeface="ChosunilboNM" charset="-127"/>
                <a:cs typeface="ChosunilboNM" charset="-127"/>
              </a:rPr>
              <a:t>until food is ready</a:t>
            </a:r>
          </a:p>
        </p:txBody>
      </p:sp>
      <p:cxnSp>
        <p:nvCxnSpPr>
          <p:cNvPr id="15" name="직선 연결선[R] 21"/>
          <p:cNvCxnSpPr/>
          <p:nvPr/>
        </p:nvCxnSpPr>
        <p:spPr>
          <a:xfrm flipV="1">
            <a:off x="6915269" y="2033925"/>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직선 연결선[R] 21"/>
          <p:cNvCxnSpPr/>
          <p:nvPr/>
        </p:nvCxnSpPr>
        <p:spPr>
          <a:xfrm>
            <a:off x="9646755" y="3985808"/>
            <a:ext cx="0" cy="39929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67326" y="4594482"/>
            <a:ext cx="4567277" cy="646331"/>
          </a:xfrm>
          <a:prstGeom prst="rect">
            <a:avLst/>
          </a:prstGeom>
          <a:noFill/>
        </p:spPr>
        <p:txBody>
          <a:bodyPr wrap="none" rtlCol="0">
            <a:spAutoFit/>
          </a:bodyPr>
          <a:lstStyle/>
          <a:p>
            <a:pPr algn="ctr"/>
            <a:r>
              <a:rPr kumimoji="1" lang="en-US" altLang="ko-KR" dirty="0">
                <a:ea typeface="ChosunilboNM" charset="-127"/>
                <a:cs typeface="ChosunilboNM" charset="-127"/>
              </a:rPr>
              <a:t>Can easily split the bill</a:t>
            </a:r>
          </a:p>
          <a:p>
            <a:pPr algn="ctr"/>
            <a:r>
              <a:rPr kumimoji="1" lang="en-US" altLang="ko-KR" dirty="0">
                <a:ea typeface="ChosunilboNM" charset="-127"/>
                <a:cs typeface="ChosunilboNM" charset="-127"/>
              </a:rPr>
              <a:t>Can pay without waiting worker to come</a:t>
            </a:r>
          </a:p>
        </p:txBody>
      </p:sp>
    </p:spTree>
    <p:extLst>
      <p:ext uri="{BB962C8B-B14F-4D97-AF65-F5344CB8AC3E}">
        <p14:creationId xmlns:p14="http://schemas.microsoft.com/office/powerpoint/2010/main" val="11100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타원 32"/>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7" name="타원 3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8" name="타원 37"/>
          <p:cNvSpPr/>
          <p:nvPr/>
        </p:nvSpPr>
        <p:spPr>
          <a:xfrm>
            <a:off x="1542756" y="1083734"/>
            <a:ext cx="1066800" cy="1066800"/>
          </a:xfrm>
          <a:prstGeom prst="ellipse">
            <a:avLst/>
          </a:prstGeom>
          <a:solidFill>
            <a:srgbClr val="DBE6E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p:cNvSpPr/>
          <p:nvPr/>
        </p:nvSpPr>
        <p:spPr>
          <a:xfrm>
            <a:off x="220134" y="203200"/>
            <a:ext cx="11734800" cy="6434667"/>
          </a:xfrm>
          <a:prstGeom prst="rect">
            <a:avLst/>
          </a:prstGeom>
          <a:noFill/>
          <a:ln>
            <a:solidFill>
              <a:srgbClr val="D5D9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1677768" y="1625601"/>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타원 34"/>
          <p:cNvSpPr/>
          <p:nvPr/>
        </p:nvSpPr>
        <p:spPr>
          <a:xfrm>
            <a:off x="627901" y="1083734"/>
            <a:ext cx="1066800" cy="1066800"/>
          </a:xfrm>
          <a:prstGeom prst="ellipse">
            <a:avLst/>
          </a:prstGeom>
          <a:solidFill>
            <a:srgbClr val="D5D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2141157" y="1417079"/>
            <a:ext cx="1927131" cy="400110"/>
          </a:xfrm>
          <a:prstGeom prst="rect">
            <a:avLst/>
          </a:prstGeom>
          <a:noFill/>
        </p:spPr>
        <p:txBody>
          <a:bodyPr wrap="none" rtlCol="0">
            <a:spAutoFit/>
          </a:bodyPr>
          <a:lstStyle/>
          <a:p>
            <a:r>
              <a:rPr kumimoji="1" lang="en-US" altLang="ko-KR" sz="2000" dirty="0">
                <a:ea typeface="ChosunilboNM" charset="-127"/>
                <a:cs typeface="ChosunilboNM" charset="-127"/>
              </a:rPr>
              <a:t>Usability Goals</a:t>
            </a:r>
          </a:p>
        </p:txBody>
      </p:sp>
      <p:sp>
        <p:nvSpPr>
          <p:cNvPr id="21" name="타원 20"/>
          <p:cNvSpPr/>
          <p:nvPr/>
        </p:nvSpPr>
        <p:spPr>
          <a:xfrm>
            <a:off x="1385809" y="2647189"/>
            <a:ext cx="1361487" cy="1361487"/>
          </a:xfrm>
          <a:prstGeom prst="ellipse">
            <a:avLst/>
          </a:prstGeom>
          <a:solidFill>
            <a:srgbClr val="F2E8B6"/>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1</a:t>
            </a:r>
            <a:endParaRPr lang="ko-KR" altLang="en-US" sz="2400" dirty="0">
              <a:solidFill>
                <a:srgbClr val="7F7F7F"/>
              </a:solidFill>
            </a:endParaRPr>
          </a:p>
        </p:txBody>
      </p:sp>
      <p:sp>
        <p:nvSpPr>
          <p:cNvPr id="24" name="TextBox 23"/>
          <p:cNvSpPr txBox="1"/>
          <p:nvPr/>
        </p:nvSpPr>
        <p:spPr>
          <a:xfrm>
            <a:off x="2650443" y="3127877"/>
            <a:ext cx="3977372" cy="400110"/>
          </a:xfrm>
          <a:prstGeom prst="rect">
            <a:avLst/>
          </a:prstGeom>
          <a:noFill/>
        </p:spPr>
        <p:txBody>
          <a:bodyPr wrap="none" rtlCol="0">
            <a:spAutoFit/>
          </a:bodyPr>
          <a:lstStyle/>
          <a:p>
            <a:r>
              <a:rPr kumimoji="1" lang="en-US" altLang="ko-KR" sz="2000" dirty="0">
                <a:ea typeface="ChosunilboNM" charset="-127"/>
                <a:cs typeface="ChosunilboNM" charset="-127"/>
              </a:rPr>
              <a:t>Shorten time needed for ordering</a:t>
            </a:r>
          </a:p>
        </p:txBody>
      </p:sp>
      <p:sp>
        <p:nvSpPr>
          <p:cNvPr id="25" name="타원 24"/>
          <p:cNvSpPr/>
          <p:nvPr/>
        </p:nvSpPr>
        <p:spPr>
          <a:xfrm>
            <a:off x="3260040" y="3798157"/>
            <a:ext cx="1361487" cy="1361487"/>
          </a:xfrm>
          <a:prstGeom prst="ellipse">
            <a:avLst/>
          </a:prstGeom>
          <a:solidFill>
            <a:srgbClr val="F2E8B6"/>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2</a:t>
            </a:r>
            <a:endParaRPr lang="ko-KR" altLang="en-US" sz="2400" dirty="0">
              <a:solidFill>
                <a:srgbClr val="7F7F7F"/>
              </a:solidFill>
            </a:endParaRPr>
          </a:p>
        </p:txBody>
      </p:sp>
      <p:sp>
        <p:nvSpPr>
          <p:cNvPr id="26" name="TextBox 25"/>
          <p:cNvSpPr txBox="1"/>
          <p:nvPr/>
        </p:nvSpPr>
        <p:spPr>
          <a:xfrm>
            <a:off x="4524674" y="4278845"/>
            <a:ext cx="3780202" cy="400110"/>
          </a:xfrm>
          <a:prstGeom prst="rect">
            <a:avLst/>
          </a:prstGeom>
          <a:noFill/>
        </p:spPr>
        <p:txBody>
          <a:bodyPr wrap="none" rtlCol="0">
            <a:spAutoFit/>
          </a:bodyPr>
          <a:lstStyle/>
          <a:p>
            <a:r>
              <a:rPr kumimoji="1" lang="en-US" altLang="ko-KR" sz="2000" dirty="0">
                <a:ea typeface="ChosunilboNM" charset="-127"/>
                <a:cs typeface="ChosunilboNM" charset="-127"/>
              </a:rPr>
              <a:t>Shorten time needed for paying</a:t>
            </a:r>
          </a:p>
        </p:txBody>
      </p:sp>
      <p:sp>
        <p:nvSpPr>
          <p:cNvPr id="27" name="타원 26"/>
          <p:cNvSpPr/>
          <p:nvPr/>
        </p:nvSpPr>
        <p:spPr>
          <a:xfrm>
            <a:off x="5150141" y="4924413"/>
            <a:ext cx="1361487" cy="1361487"/>
          </a:xfrm>
          <a:prstGeom prst="ellipse">
            <a:avLst/>
          </a:prstGeom>
          <a:solidFill>
            <a:srgbClr val="F2E8B6"/>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7F7F7F"/>
                </a:solidFill>
              </a:rPr>
              <a:t>3</a:t>
            </a:r>
            <a:endParaRPr lang="ko-KR" altLang="en-US" sz="2400" dirty="0">
              <a:solidFill>
                <a:srgbClr val="7F7F7F"/>
              </a:solidFill>
            </a:endParaRPr>
          </a:p>
        </p:txBody>
      </p:sp>
      <p:sp>
        <p:nvSpPr>
          <p:cNvPr id="28" name="TextBox 27"/>
          <p:cNvSpPr txBox="1"/>
          <p:nvPr/>
        </p:nvSpPr>
        <p:spPr>
          <a:xfrm>
            <a:off x="6414775" y="5405101"/>
            <a:ext cx="4842992" cy="400110"/>
          </a:xfrm>
          <a:prstGeom prst="rect">
            <a:avLst/>
          </a:prstGeom>
          <a:noFill/>
        </p:spPr>
        <p:txBody>
          <a:bodyPr wrap="none" rtlCol="0">
            <a:spAutoFit/>
          </a:bodyPr>
          <a:lstStyle/>
          <a:p>
            <a:r>
              <a:rPr kumimoji="1" lang="en-US" altLang="ko-KR" sz="2000" dirty="0">
                <a:ea typeface="ChosunilboNM" charset="-127"/>
                <a:cs typeface="ChosunilboNM" charset="-127"/>
              </a:rPr>
              <a:t>Shorten time needed for food to be ready</a:t>
            </a:r>
          </a:p>
        </p:txBody>
      </p:sp>
    </p:spTree>
    <p:extLst>
      <p:ext uri="{BB962C8B-B14F-4D97-AF65-F5344CB8AC3E}">
        <p14:creationId xmlns:p14="http://schemas.microsoft.com/office/powerpoint/2010/main" val="21351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20134" y="203200"/>
            <a:ext cx="11734800" cy="6434667"/>
          </a:xfrm>
          <a:prstGeom prst="rect">
            <a:avLst/>
          </a:prstGeom>
          <a:noFill/>
          <a:ln>
            <a:solidFill>
              <a:srgbClr val="D2D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연결선[R] 16"/>
          <p:cNvCxnSpPr/>
          <p:nvPr/>
        </p:nvCxnSpPr>
        <p:spPr>
          <a:xfrm>
            <a:off x="2592623" y="1617134"/>
            <a:ext cx="32837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타원 24"/>
          <p:cNvSpPr>
            <a:spLocks noChangeAspect="1"/>
          </p:cNvSpPr>
          <p:nvPr/>
        </p:nvSpPr>
        <p:spPr>
          <a:xfrm>
            <a:off x="1024467" y="1296601"/>
            <a:ext cx="1065600" cy="1065600"/>
          </a:xfrm>
          <a:prstGeom prst="ellipse">
            <a:avLst/>
          </a:prstGeom>
          <a:solidFill>
            <a:srgbClr val="F8EEB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6" name="타원 25"/>
          <p:cNvSpPr/>
          <p:nvPr/>
        </p:nvSpPr>
        <p:spPr>
          <a:xfrm>
            <a:off x="627901" y="1083734"/>
            <a:ext cx="1066800" cy="1066800"/>
          </a:xfrm>
          <a:prstGeom prst="ellipse">
            <a:avLst/>
          </a:prstGeom>
          <a:solidFill>
            <a:srgbClr val="D5D9F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p:cNvSpPr/>
          <p:nvPr/>
        </p:nvSpPr>
        <p:spPr>
          <a:xfrm>
            <a:off x="1024467" y="558800"/>
            <a:ext cx="1066800" cy="1066800"/>
          </a:xfrm>
          <a:prstGeom prst="ellipse">
            <a:avLst/>
          </a:prstGeom>
          <a:solidFill>
            <a:srgbClr val="FFE9E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타원 22"/>
          <p:cNvSpPr/>
          <p:nvPr/>
        </p:nvSpPr>
        <p:spPr>
          <a:xfrm>
            <a:off x="1542756" y="1083734"/>
            <a:ext cx="1066800" cy="1066800"/>
          </a:xfrm>
          <a:prstGeom prst="ellipse">
            <a:avLst/>
          </a:prstGeom>
          <a:solidFill>
            <a:srgbClr val="DB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TextBox 8"/>
          <p:cNvSpPr txBox="1"/>
          <p:nvPr/>
        </p:nvSpPr>
        <p:spPr>
          <a:xfrm>
            <a:off x="3127845" y="1417079"/>
            <a:ext cx="2012089" cy="400110"/>
          </a:xfrm>
          <a:prstGeom prst="rect">
            <a:avLst/>
          </a:prstGeom>
          <a:noFill/>
        </p:spPr>
        <p:txBody>
          <a:bodyPr wrap="none" rtlCol="0">
            <a:spAutoFit/>
          </a:bodyPr>
          <a:lstStyle/>
          <a:p>
            <a:r>
              <a:rPr kumimoji="1" lang="en-US" altLang="ko-KR" sz="2000" dirty="0">
                <a:ea typeface="ChosunilboNM" charset="-127"/>
                <a:cs typeface="ChosunilboNM" charset="-127"/>
              </a:rPr>
              <a:t>Scenario Design</a:t>
            </a:r>
          </a:p>
        </p:txBody>
      </p:sp>
      <p:pic>
        <p:nvPicPr>
          <p:cNvPr id="10" name="내용 개체 틀 3">
            <a:extLst>
              <a:ext uri="{FF2B5EF4-FFF2-40B4-BE49-F238E27FC236}">
                <a16:creationId xmlns:a16="http://schemas.microsoft.com/office/drawing/2014/main" id="{2FB63243-901B-47F4-B0E5-AE3CC608E8A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308" b="45630"/>
          <a:stretch/>
        </p:blipFill>
        <p:spPr bwMode="auto">
          <a:xfrm>
            <a:off x="1277051" y="2804402"/>
            <a:ext cx="4627775" cy="2783119"/>
          </a:xfrm>
          <a:prstGeom prst="rect">
            <a:avLst/>
          </a:prstGeom>
          <a:ln>
            <a:solidFill>
              <a:srgbClr val="D2DEE2"/>
            </a:solidFill>
          </a:ln>
          <a:extLst>
            <a:ext uri="{53640926-AAD7-44D8-BBD7-CCE9431645EC}">
              <a14:shadowObscured xmlns:a14="http://schemas.microsoft.com/office/drawing/2010/main"/>
            </a:ext>
          </a:extLst>
        </p:spPr>
      </p:pic>
      <p:pic>
        <p:nvPicPr>
          <p:cNvPr id="12" name="그림 11">
            <a:extLst>
              <a:ext uri="{FF2B5EF4-FFF2-40B4-BE49-F238E27FC236}">
                <a16:creationId xmlns:a16="http://schemas.microsoft.com/office/drawing/2014/main" id="{14B9562B-1EA3-48B5-9A2E-FBA728D00EC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059" y="2804401"/>
            <a:ext cx="4627776" cy="2783119"/>
          </a:xfrm>
          <a:prstGeom prst="rect">
            <a:avLst/>
          </a:prstGeom>
          <a:noFill/>
          <a:ln>
            <a:solidFill>
              <a:srgbClr val="D2DEE2"/>
            </a:solidFill>
          </a:ln>
        </p:spPr>
      </p:pic>
      <p:sp>
        <p:nvSpPr>
          <p:cNvPr id="13" name="TextBox 12"/>
          <p:cNvSpPr txBox="1"/>
          <p:nvPr/>
        </p:nvSpPr>
        <p:spPr>
          <a:xfrm>
            <a:off x="2509552" y="5809190"/>
            <a:ext cx="2162772" cy="400110"/>
          </a:xfrm>
          <a:prstGeom prst="rect">
            <a:avLst/>
          </a:prstGeom>
          <a:noFill/>
        </p:spPr>
        <p:txBody>
          <a:bodyPr wrap="none" rtlCol="0">
            <a:spAutoFit/>
          </a:bodyPr>
          <a:lstStyle/>
          <a:p>
            <a:r>
              <a:rPr kumimoji="1" lang="en-US" altLang="ko-KR" sz="2000" dirty="0">
                <a:ea typeface="ChosunilboNM" charset="-127"/>
                <a:cs typeface="ChosunilboNM" charset="-127"/>
              </a:rPr>
              <a:t>Scenario 1 design</a:t>
            </a:r>
          </a:p>
        </p:txBody>
      </p:sp>
      <p:sp>
        <p:nvSpPr>
          <p:cNvPr id="14" name="TextBox 13"/>
          <p:cNvSpPr txBox="1"/>
          <p:nvPr/>
        </p:nvSpPr>
        <p:spPr>
          <a:xfrm>
            <a:off x="7594561" y="5912638"/>
            <a:ext cx="2162772" cy="400110"/>
          </a:xfrm>
          <a:prstGeom prst="rect">
            <a:avLst/>
          </a:prstGeom>
          <a:noFill/>
        </p:spPr>
        <p:txBody>
          <a:bodyPr wrap="none" rtlCol="0">
            <a:spAutoFit/>
          </a:bodyPr>
          <a:lstStyle/>
          <a:p>
            <a:r>
              <a:rPr kumimoji="1" lang="en-US" altLang="ko-KR" sz="2000" dirty="0">
                <a:ea typeface="ChosunilboNM" charset="-127"/>
                <a:cs typeface="ChosunilboNM" charset="-127"/>
              </a:rPr>
              <a:t>Scenario 2 design</a:t>
            </a:r>
          </a:p>
        </p:txBody>
      </p:sp>
    </p:spTree>
    <p:extLst>
      <p:ext uri="{BB962C8B-B14F-4D97-AF65-F5344CB8AC3E}">
        <p14:creationId xmlns:p14="http://schemas.microsoft.com/office/powerpoint/2010/main" val="19865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3">
      <a:majorFont>
        <a:latin typeface="AngryBirds"/>
        <a:ea typeface="맑은 고딕"/>
        <a:cs typeface=""/>
      </a:majorFont>
      <a:minorFont>
        <a:latin typeface="Book Antiqua"/>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1471</Words>
  <Application>Microsoft Office PowerPoint</Application>
  <PresentationFormat>와이드스크린</PresentationFormat>
  <Paragraphs>284</Paragraphs>
  <Slides>23</Slides>
  <Notes>16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23</vt:i4>
      </vt:variant>
    </vt:vector>
  </HeadingPairs>
  <TitlesOfParts>
    <vt:vector size="31" baseType="lpstr">
      <vt:lpstr>AngryBirds</vt:lpstr>
      <vt:lpstr>a펜글씨B</vt:lpstr>
      <vt:lpstr>ChosunilboNM</vt:lpstr>
      <vt:lpstr>맑은 고딕</vt:lpstr>
      <vt:lpstr>Arial</vt:lpstr>
      <vt:lpstr>Book Antiqua</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김윤경</dc:creator>
  <cp:lastModifiedBy>하현종</cp:lastModifiedBy>
  <cp:revision>87</cp:revision>
  <dcterms:created xsi:type="dcterms:W3CDTF">2017-01-20T07:54:15Z</dcterms:created>
  <dcterms:modified xsi:type="dcterms:W3CDTF">2018-06-12T02:57:49Z</dcterms:modified>
</cp:coreProperties>
</file>