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59C3-493C-4CEC-AC45-A5992A652A1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D96F-93F7-470B-BE9F-79726922B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A5347-6110-48D8-AC42-9BA014CCEF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41002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664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70527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18323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43955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71876"/>
      </p:ext>
    </p:extLst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25248"/>
      </p:ext>
    </p:extLst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4168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45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69455"/>
      </p:ext>
    </p:extLst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94963"/>
      </p:ext>
    </p:extLst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01503"/>
      </p:ext>
    </p:extLst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53018"/>
      </p:ext>
    </p:extLst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4604"/>
      </p:ext>
    </p:extLst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1004"/>
      </p:ext>
    </p:extLst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7166"/>
      </p:ext>
    </p:extLst>
  </p:cSld>
  <p:clrMapOvr>
    <a:masterClrMapping/>
  </p:clrMapOvr>
  <p:transition spd="slow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6561"/>
      </p:ext>
    </p:extLst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9006"/>
      </p:ext>
    </p:extLst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81738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4864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95E4-2378-4609-8960-919CF456AE46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7E2C-5999-4942-A7D1-728A752C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://www.ellenhartson.com/wp-content/uploads/2011/04/agend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525" y="3486151"/>
            <a:ext cx="2431527" cy="2673945"/>
          </a:xfrm>
          <a:prstGeom prst="rect">
            <a:avLst/>
          </a:prstGeom>
          <a:noFill/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851150" y="554038"/>
            <a:ext cx="7131050" cy="658812"/>
          </a:xfrm>
        </p:spPr>
        <p:txBody>
          <a:bodyPr/>
          <a:lstStyle/>
          <a:p>
            <a:pPr algn="l"/>
            <a:r>
              <a:rPr lang="en-US" sz="2800"/>
              <a:t>Training Outline - agenda</a:t>
            </a:r>
          </a:p>
        </p:txBody>
      </p:sp>
      <p:pic>
        <p:nvPicPr>
          <p:cNvPr id="8195" name="Picture 2" descr="Outlin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76" y="611189"/>
            <a:ext cx="54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09751" y="1485900"/>
            <a:ext cx="412016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Introduction – 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Command syntax;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latin typeface="+mj-lt"/>
              </a:rPr>
              <a:t>Prefix – 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latin typeface="+mj-lt"/>
              </a:rPr>
              <a:t>Name – 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latin typeface="+mj-lt"/>
              </a:rPr>
              <a:t>TAG and SUBTAG – 7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latin typeface="+mj-lt"/>
              </a:rPr>
              <a:t>Parameter – 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Serial command / Menu Barcodes –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Concatenating Commands – 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Query Commands -12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199" y="1476376"/>
            <a:ext cx="37814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dirty="0">
                <a:latin typeface="+mj-lt"/>
              </a:rPr>
              <a:t>Device Responses -14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+mj-lt"/>
              </a:rPr>
              <a:t>Trigger Commands – 15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+mj-lt"/>
              </a:rPr>
              <a:t>Available serial commands -16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+mj-lt"/>
              </a:rPr>
              <a:t>Image Commands – 17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+mj-lt"/>
              </a:rPr>
              <a:t>Prefix and Suffix – 18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+mj-lt"/>
              </a:rPr>
              <a:t>Data Editing Commands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latin typeface="+mj-lt"/>
              </a:rPr>
              <a:t>Data Format – 19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latin typeface="+mj-lt"/>
              </a:rPr>
              <a:t>Data Format Sample – 20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>
                <a:latin typeface="+mj-lt"/>
              </a:rPr>
              <a:t>Modifier Keys - 21</a:t>
            </a:r>
          </a:p>
          <a:p>
            <a:endParaRPr lang="en-US" dirty="0"/>
          </a:p>
        </p:txBody>
      </p:sp>
      <p:sp>
        <p:nvSpPr>
          <p:cNvPr id="20482" name="AutoShape 2" descr="data:image/jpeg;base64,/9j/4AAQSkZJRgABAQAAAQABAAD/2wCEAAkGBxQSEhQUExQWFRQXFxkaGRgYGR8fHRgfHB0aHSIfIBocHSgiIBslHh8eIzEhJikrLjAuGyAzODMtNyguLisBCgoKDg0OGxAQGywkHyQuLC03LSwsLCwsNDAsNDUsLCwsLywsLDQ3LCwsLCwsLCwsLCwsLCwsLCwsLCwsLCwsLP/AABEIAOsA1gMBIgACEQEDEQH/xAAcAAACAgMBAQAAAAAAAAAAAAAABwUGAwQIAgH/xABGEAABAwIEAggDBgEICgMAAAABAgMRAAQFEiExBkEHEyIyUWFxgRSRoQgjQlKxwWIVJDNygpKy8DVDU2NzdKLR4fE0s8L/xAAaAQEAAwEBAQAAAAAAAAAAAAAAAQMEAgUG/8QANBEAAgIBAwIDBgMIAwAAAAAAAAECEQMEEiExQSIyUQVhcYGxwROh8AYzQlKCstHhFCMk/9oADAMBAAIRAxEAPwB40UUUAUUUUAUUUUAUUUUAV5WsDcgetKTiPiO9xW+XYYS+GWmUHrn5gKMgQlxIJEbCIJIVrAqtdI/BQs7Qu3+KXF08TDDaiTmMaaLWo5UySSORjc6gNbj7jy3wtkLXDjq/6NpKoK43JMHKkeMeVVCx4q4gvW0vWtkw00ScvWkgqBggjOpJIj8QEGlxwvZKwq5tH8TtM1u8n7tTknqTmkKyzAIPaKSJhUjWnZiXGjLYClLbCD3VLcCQoHYp8jB+Vdwg5EWULFOOeI7WFPWSQnmUsqUmJA1UhZAnzjemFwD0h22KIhB6q4AlbKjJAmJSqAFp8xtIkCRWpYcf261hCXWlKOyUOpJPomdaqXHnR2H1Kv8AC1Fu5SQstI7OYiSVIjVLnOOesanWZY2uRY6aKpXRhxynE2CFjq7pmEuo8eWdI3yk7g7HTwJutVkhRRRQBRRRQBRRRQBRRRQBRRRQBRRRQBRRRQBRRULxZxTbYcyXrleUahKRqtwgTlSPHzMATqRQEypQAJJgDcnlSyx7plt23eosmHL52QB1ZhKtNcqglSlEeSY31qCwq1v+JVdbdKNthiV9lpEgvQZ3PejQFZ7MjspmYanD3DFpYpy2rCGtIKgO2qJPaWe0rc7mgKGMR4jvEktW9vYiBCnDKyZMwDmjSBCkeh8IzFejPGL0BV1iaSTEoGYIEbQlISnTxy05qKAQnQrizWGXV7Y3ig08pSQCdEEtZ5GYxEgyCYB9YBj+EUL4gxo3NwAWGYVkIlIQCerbI8zKjvML8an/ALQXB7eT+UUrCHJQ24gj+l5JIIHfAGs6FKeUQc/QZiluzYGELz9cvrCAO0QExBzd0JI983jXUY7nSB76Z+IkC3caWlKsyihtCuZSRK9Py7jzI8aTeD8LXNy/bsR1arhJUyXcwStIBMiEkwYMGIq8dNzGcsvpHZzupJ59ohSRHsqrJhvCeKYjcYe/dOW6GLbKtt1gpUVAFCkgbgyUiCdB2tDse8vDohFFxvofxO2R1gbQ8BMhhRUpMc8pAJ/szVx6FeKnXVrZfJK0AAKO5B0hXmCBqdTmPhq86U2G4UtfEuIu7MtoZCvBS1NNFOmxIhR/91zjdMMrfSthLmFXzWKWUtodX2wmAA5qSkgbpcSCSIOoV4imDw90t4bctoK3027pTK23MwCCNx1hSEK8tZI5DUCevMQaT2FkEHUpKcw9xBqt4xgeFXUl21azGZWhBQozAklESdNJmK6eKXYWXy1ukOpzNrStMxKFBQ+YrNXMnBHEowbF32yCLVbimliZypCjkXPMpB18irnXTSVAiRqDsaqJPtFFFAFFFFAFFFFAFFFFAFFFFAFFFUnpK42+AbQzbgO3z5CWWhqRmkBZTzE6AHc+hoDY6QOPrfC2+3231JJbZG6o0lR/CmeZ3gxMGl7wNwlc4y8nEsVJUyNWWSISsTI7PJkeG6ucjeX4O6KFKdN5i6vibhcHqycyQQCO2dl6ZYA0Ec6bCUwIGgFAfEIAAAAAGwHKvVFFAFauK4i3bMuPPKyttpKlHwA8hqT5VtUoPtI32W0tmdfvHirQ6Q2mIPjqsEelAUTpQ6Rhi4ZYYYWhCXCoZjK3CRlSAlOgOp07UyNfFgdBnD13aMvfEM9WlxaVICiM2ggyn8I231302mwcAcL2Vqwy4w2nM42lRdnMpWZIOizMJ8kwPrVtfu0oSSNAOZqxRaINTiLh+2u2ltPoBSsQSNFeRB8RoR4RVf4P4SOGJytXry2AZLTiUFOu8HQp9jE6waxYxxDmUUoUrQTlQCpxXnkQCqNNIFRLqb50/c2Lq9u2+tLQgzyUSvw0KQd9jVn4aS8TFjCdxplO6h+v6VWsc4kZYClBaG85zKWo5RMJR+LcwEj5VXHuB8VfJDt7b2qJ2YSpZI5nMoJM+QrHadCdpmC7q7uLhc9o6JChEAGcytBzzVCcY+VWCvYl0l2iJ6vO8ryBSD6lWv0qn4n0l3bkhsIZT5DMr+8r9gN6eOH9GuEsEKFoFkAiXVqWDPilSij3ipu3u7S3gNNtNwMv3aBsIgSkbVLllkODlm9wS/dWpxy1uVLUZUosr1P92rlw30v37LFvaNIZcUjsBb2YlQJ7InOkJCRpqdgNqejnEyeQUfYfuaT3TjcWzrbS20tpuA5C4CM6kqClSrLrAUOY/FVcsUkrZKaNpzF+I3k6vNM67ANg/NKVCPflWrhHSXieG3GXEkqfZWUgkhIyidVNqSIUYnsneBqmjosx3rmCwskrZiCTug7f3Tp6ZateM2AuGHWT+NBAPgY0O42MH2rzXqZwntkb1poThuiNDDr5D7TbzSszbiUrQrUSFCRodRpyOtbFLDoCxpTtk5bOn7y1cKAOYQrUA68lBY9AKZ9bjAFFFFAFFFFAFFFFAQvF/EbWHWrly7qEwEpG61HQJE/PyAJ5Us+iDBnb+5cxi+lS8xSyCkhI0HaTr3EglA3E5tZFR/SM+7jOMN4YySGWFDrDGgP+sXrqcqTlHidt5p3WFkhhtDTSQhtCQlKQIAAoDYooooAoqvcT8a2WHj+cvpSo7NgFSzpPdSCQD4mBtrSzxHpNxHEApGG2pYbJEPuRmiYJGbsA6EEDORBjXaG0lbJUW3SL70i8fM4U2nMkuPuBXVNjbQd5R5ImBzJnQaEhHsYXinET/XOEpZkwtWYMtjmltOsnSNJ1jMedaC8EubrGG7a6eLri1pzOLKiCiM6suxgDMABAnQRXTTTSUJCUgJSkAADYAbADwrvGlJX2IaadM1MEw4W1uywlRUGm0oCjoSEiJIrZeYSuMwkDWDt8uda2KX4aTyznYfv6VALxR0/jPsAP0Faowb6HJbGYQIQAkeQAr0VHxNUe7xQoBW48UAblS8o/WqniHSHaIJShS31zs2kmTMd4wD6iaOCXVgbVzfNt95QB8Nz8hURd8QGDkSEj8yuXttS1Re4xdR1Fom2SfxvHUeygDOhHcO423rZa6MnXjN9fOuiR2EaJ0gc9NRpoketUT1WGHeydrN7HOPbVuesuA4ofgbOY89NOyDIjUjlVeHGl3ddmwsVrmYWsEpiYnSEj3VAPjV4wvgawtgVJt29B2lunN5SSs5Uz5QKtNs2hTSnErDiUg6MkKMgTlEGM0cvOs0/aEn5EdbBRt8GYtea3V2GEHXIgkmTGhSiEkeqjBHnNWbAehqzbIU4HHj/vVQnnshIB+ZO1ZneKMVeg4fhCkImSu6UlKlDYgIUpOUzPNWkGNasfGXDd3fdUGr1yzaj75CBJUdDosFJ8QdY203nPPJkk/FImkVPHMJt8KUHkNtfDElCnW0DOwo/hWUiS2SICiZBgGdDUihYIBBBBEgjUEHmD4VN8LdHlnYocShK3OtSUul1ZUHQeSm5yHnByyJOutKrH7e44euQ3Kn7B05kEjtJ8UhWwWN42UADpJiqWFZFceprwajb4ZdCS4fvP5P4gTyZvkZVeGc7HaM2dInycknWnrXPHHZFzZM31udWVJcSrQEAkA+6VhOnkd6eXC2MpvbRi5TEOoCiByOyh7KBHtWvTyuCvtwU6iO2bro+SVoooq4oCiiigCiiigEP0OYr1OMXzF02lu5fUuDrotK1KUgSe6ZkeOUa0+KSfTVwMttf8qWWdLiVBTwRoUZRo6mNREDNE/m/Mau3Rdx2nFLftAIuWoDqAd/40jfKfodNdCQLtWtiV11TLruVS+rQpeVAlSsoJhKeajEAeNbNfFJkEHY0ByJwmgXmJpU+ZLji3VDXtq1XHoTrryHnTpvLttlBW4pKEJiSdAOQ/9Uk79o4diq0kQGLk8iOwFaGJmCiCNdiKsvGNn1mKMtXlwpu0djKpIH3YIjUf1/xGdDNY8+PfkVvijZgy7MbaXNkpwTirV/j7bqUEJQ04EkkyopCgFRy0VEa06cTxBu3bU44oJSkEkkxXnh/he1s20It2koSnNB3Uc0ZiVHUk5U+yQNhFZcW4fYucvXoDiU7JUAUgnnlIIJ9Zq7HqYQjSRllcnbFTdcdm4cV8Lav3SpjMhBDfIDtawnlJA296+t4Ri9z33GbNB5I7bgEbcxz3kEEVduI+JsOsFFp54pdgHq0JKla7aJTHnqRW1gjqrppTibe4Y7MoFwlCc5IMdlKyoDaZA30moyavM1xwiFFFKs+i+1zZ7lx66cndxRA3JiEmY18TtpE1bcNwli3EMMttf1EgTtuRqdh8qi0cH4ncj+d3ybZJ/wBXZpIPL/WqObcbDxOsGKtHC/CbFgkpZLqs25dcUsk66weykxp2QJAEzFZZ7n5pWdFQxni9TLq2WrG9uHUanq2TliNwrUkTGsRrvVg4OeuHw58ZZKtVJIyS4laVgzPd2I8D4jzq20VHhroCov8AR7bPOFd05cXQzZktvOfdo70BLaAlMDMRrOlWSww5phOVlptpMAQhISIExsPM/OtLGuJ7O0n4i4aaI1ylQzctkCVHcbDnVSZ6TjdudVhlm9dGdXF/dtJ2OqjJ2nQgHQRM11UpIDEr4FAzB238qrOHYNeOwu+utd+otZbbG2hcnrVaie8kakQRUvcXVtZtjOtm3bH5ilA5DnHMj51zQJCo7iHBGr63ctnhKHBE6Sk8lJkGFA6ivVliqHoLWZaDr1gSQiI0IUqAsHkUZh6TW/Uxk4uwc8cI2xYdvcIuDJSVhJnQpIgxzEpKVgeZ2NXD7P8AixDVzh7mjlu4VJ8MqiQoD0WJ/t+tRnTjZKtL20xNob/duDxUkEiTG6kFSf7FRdvfosMctbwLAt7tOVauRCgEkyRoAerWfeYGlao+HJ7pfUsb3Y/fH6M6Doooq8oCiiigCiiigPLjYUClQBSQQQRIIO4I5ikXwLhww7ie4tknK2tDgQCmMyVBLoSJnRMRI3yHbantSbs1Iu+LVqTJFs0RKSCMyUZDOmgBWUkb5h7UA5KKqXHnHTeF/DpUy685cKUG0txunICCSZklYgAGddqibvjm9t2Rc3Nky3bhTYdKbnMtsLUlPcyakTtPLeosmnVit+0FhXU4kHQOy+0lUxHaTKFDfUwEmf4h4V84ibF5g7FwIzsgTtyIbUPLYK8wBV4+0XhfWWTFykT1TmUmB3HBvO8ZgkR/FVI6MbjrrS6tjrl7QBjULB0j1Tr/AFhVOo4SkuzL9Py3B90TPR/0nvN2K2yyu6fZyhKEnVSFEJCidVEpUQkwD3keZF74WwzEbpxF3iD5ZSFZmrNkwlO0FxQMq59gk78u6OfMJv14bfocTMNr1H50Hce6T866o4ev0utpKFZkKSFoPilQmqctR5Xcq+JuuYc0p1Lym0F1KcqVlIKkiZgHca1tVG8Rm4Fq8bTL8QEEt5hIJGsRI1OwnSSKhejDEU3Fg251pdeUSbgq7wdPeBH4QNAkadkJgAaVVXFgtlaGN4wzZsqfuF9W0mJVBMToNEgneolzHgxiKbR3RNyjrGFGAM6dFt6Ab6LEkklSh4CpzErBu4aWy6kLbWkpUkjQg/vzB5GlV1Apcf6eGUSm0t1On87pyJ5bJEk89ynlS5xbpJxK9VlVc9Sg/hbhtIgA94dozlnVR1JA3itbjXgZ+xvTbobcdSrtMqSkkuJ9Ez2gdCPQxBFT3D3Qtf3EF7JaoO+c5l7aQhPnGhUI18IrYljirOeSKwQYPa9u5U9fOCPu20ltoaTOZZStQB01Ceehq84N0k4hdAM4XhjbbaQnKBKkIG2quwgSZ8NjvFW/h3ohw61ALiDcrBnM93dxAyDsxpzmZPLSrr8U02MqYgbBAED5aVTPLH4/ElIXmHcH4xdJScQxNbSTGZq3CUq8Y6xASAZ5gK8KtfD/AALY2aitlgFwmS44StZMzOZZMGddI2rfdxQ/hAHrWo7crVuo+nKqXlbJomnbpCd1D/PpWBrEApQSlJ15moapLB29VK9q4sk1OPcB+PsLi3HfKMzesdtPaTPkSIPrXOVu98VhS29S7ZrC0+PVqMGDv2dT7DyA6sBrnjjbDxheOFWibW7kkDXsuDKsEaRDkqEco31Fa4PdD3omDqVPo+B19H+OfG4fbPzKi2Av+unsq+on3FWGkv0CXpt377DVnVCy6iecEIUduY6s7/vTorSnfJW1XAUUUVJAUUUUAVzwXXcC4hU6+czNyteZw6BTby8xMwBmQqCoeXmK6HqF4t4YYxG3Uw+mQdUqHebVyUk+P0OxoBL/AGh7tLjtg80sLbU04ULQZSYUnZQ0JGn0qzYzdpvuH7h0zCmEOGOS0KEjUDTMCNteVL7pP4AThTTI+LceC1KyNlshIOmZWbMUjZOm505DSZ6N+KVhhqzawpy4ac+6cWVktq6xQzqVDMBI8CdANTzqua5TLccvDKPqho8UWoxHA15En721Q82DlkEJS4kSdAdACZ5nWkB0WX/V3oQe66hSd+YGYeu0R/FXVNhYoZZbZQIbbQltIOvZSAkAk76DnXIOO2KrDEHWhILD5yk7wFSknLGpTB0jepyR3RaOcctskyW6Q8MyOZwNAooV8zlMf55Vfug7ifO0bZapWz2m55tk6if4SfkoeGkTxI2m5QSI+9bB9FDT9QPaqJwViRtL9hwqygOBK9QBlV2VSTpGv0ms2Px4tvdFueO2drudeNrCgCNjSY44Te4RiCnMNTKL9JHVBBUEujvKSgaZo7QJkdpciBTXwl/dB9R+9SDjgSJJgVVCdFQl8E6NcRvnG7nFbt1GQ5ktpXLidu6QcjROVJOUE6CYOzoKwkdo+5jWou6xEnRGg8eZ/wC1aJNRPI5CiXdxFA27R+X1NaruJqO0J+prRpT9IfSJd21wu2aaSzl2cUMxWCNFJkZQPY7e1RCMpukOgz8ZxlthBcuHQhA5qP6DcnyAmtTA8ZF2C42hQY/A4vs9Z5pQROT+JUT4c65wtMVCn+vuwu5I1yqWe2ZEBSjJyb6D00mpvGuki+uE5ErDDcRkZGXTwzaqj0Iq56Z9CLOgHb5pLiW1OIDi+6iRmOhOid9gT7VsUgOj7GXWlL+FszdXi93VEkISTqNPHWVFQ1I3jVkWWB4ncwb286lB3ZtgATpGrm4mTIBPLntXPFtfLJst15iDTUda4hExAUoAmSAIG51IGlWHCHQUaJUB4qSUyTOwV2tPGADymqxw/wAN27Ch1TYzqMqcUSpxWh1LipVtPPnV0rhV2B9pcdPGAfE4d1yRLlqrPtrkVCVj02Uf6lMevD7CXEKbWJQtJSoeIIgjTyq7DLbIhnMGBY6WLvD8RCtMwZuDBHdhKiTIBlpSTvEjXaK6mBmuRMawhVo/eWLk9glbc6z1cqSqdNFNFXIax4RXRPRFjvxmFsKUSXGx1SydTKNASYEkpymdd9yZrZFVwJO+S50UUV0chRRRQBRRRQCp+0MEmxQDcpbKVhSWI7T5kJPOYQFFW0fSKN0LXzqVqy27PUpEreUFZlKBlInNBIBOkAAanlLU6Z7Vo4at51pLqmHGVozebzaVCfBSSQdx5aCqnwZYhoX7SEZEi7cCU+AKG4ieUHTyryPbGqeHDSXL7/NL7/A16OG6djbwjEEXDLbzZCkLSFAjY+k+dc9faFwnqsRS+BAuGkknXVTfYO+g7IRoP31bvQ68tWE2wWAFI6xuB/A4tPz0qt/aLwnrLFq4AlTDsTrolwAHbSCoI1PkOevrR6eplfUXfD1xntmvIR8tPnAFVXi6x6t7OO65r78/+/vUjwNcdlxvwIUPfQ+fIVJ8U22e2XpJTCh7b/Saxp7MtGtrfiHPwrivX21vcAglbaVHWe1EKBI55gQfepR95SjJ18v+1LjoTxZLlkpie2ws6T+FZKgRptmzDn9RTDqjJHbJozIrXB2OvXpfcW2GW219UhuQV5kk5yvTT8IA8leVS7+IBt9tpegdB6tUjvp1KIjmntA691W2k0ziy4VhV4L5CVKt7jsXSBHeSnsKE7HfyMEaZhVbxfi26xdKWbSyUMjqFodCyShaSYUVQlCdJ0VPM8hFn4e7ldBY5apXShwl8db520/zhkEo8Vp5o8zzHnPiatWFF7qUfEBAeyjPkMpnxHr4Vt1VGTi7RJzRw7wXeXsKZaPVkx1i+yj5nU/2QaZ3DvRFbtdq6WX1adlMpQNvPMrXzAjlTKAnatluwWeUDzq2eecunBFEdZWTbKAhpCW0DZKEgDx2HmSfc1nrHaYjbuu9Uys3KhlzlqC20FaypycsxskEqPhzqyNWyU7JA/z4mqnF9yTRwhnUqI5QPf8Az9alKisc4itbNOa5fQ0ImCe0fRAlR9hUJh3Fr98R8DbKDOv85uZQgwQOw2BncnXWUgRvOldqLoguFFaOG2S0CXXlPOHdRASkb6JbToEiTE5lREqVAreqALrph4GN40Lu2T/O2O1oDLqU65dD3huOfLmKpH2eMfLd29ZrICXklaUxELRuBr+SdIPc5QZfyFUi+lbhR3DbtGLWAypC8zgSnRtZ0kie45JBEQCT+YVvxzUlZyx70VVej7jhnFGM6IQ8mOtaJ1QfEeKDyPtvVqqwgKKKKAKKKKApnTEwpeD3YSJIDaj6IdbWo+yQT7VU+Hz/AD7Ehy6xj/6RV86R/wDRd9/y7v8AhNUfh4ffvnmpq1KjzUcqxJPMwBr5V87+0HGNfB/3Q/wb9D5vmvoye6FrwOYepIBHVXL6CfGV9ZI9lge1T3HuFfF4ddMxmKmlFIAJOZPbTAGpOYDSqv0JAIYvms0qbv3wdI0hAB98p0mmORXv43cE16Iwy6s404TuMlwnwUCn56j6gVflJBEHY6GqPxbYGyxG4aAjqnyUiI7M5kwJOmUiPKru04FJChsQCPQ61l1MeUzVp3w0UrhvGF4behwa5FFDifzoJ1G+8ajzArpGxvEPNodbUFIWkKSRzB/eubOMbXI/mA0WAfcaH9vnV56F+K8qvgXSMplTJJAhUiUeebUjXceddZY74KaM7W2TQ18Sw5q4bU08gLbVEpOxggjbXcVsWdqlAS20gJSNEpSAAPQDQV6r0hRBBG4rHZJuNYYo7wP1rbaw1A3lX+fKou44raFzb2iO3cPSVJEw0hIKlKURtMQkcyRyqUxi96hlb0EpbGdYAklA70AcwJPtFWbSCn9IfSK1hOVoMKceWnMkd1uJIkr5meQHrEiVvh19iOPKzXdx8JhyJLq0/dNkaykFR7aoBHaJCQJOuimrx9w03jFhDZBXlDtu5yJKZHh2VjTXaQY0rmwW97duotIddcbPVpZ1hvKcpGXuoAO50G5J51pxKLjx1IY6HOkrCsJYFrYpU+UAxkjIpWnaW6e8T+ZIVtGgiq0xxpjeNOFuzSLdqSCpsEJQNxnfMkKiO7lnw1qX4K6EEphzEVBZjRhsmB/WcGp9E/M04rGzbZQltpCUNpEJSkQAPQVzKUI9OWBecI9Eduweuvj8ZcKgnPJbB56K1X6q8NhTJAr7RVMpOXUkKKKKgBXh1sKSUqAUlQIKSJBB0IIO4NQmOcXW1q4llSi5crgIt2hmcUTtpskeaiB51M2ylFCStIQogSkKzBJ8M0CfWKnlcgR/GnAr+DvfylhaldWgkrb3LaTuD+dneZ1Ag6xmDM6P+PrfFGhlIRcBMuMk6iIBUn8yJI18xMVg6SuNEYbaqWMq319hpBmCTuVRySNY0nQaTNc89HmFXd3ftizX1TyT1hdEANpBAUrLsR2gMmxzRsTWzDKUlycs67ory2CAJMmBJiJPjHKiriD1RRRQFc6R/wDRd9/y7v8AhNUbhhYcuUZD2HbS2VMb9pxIOvlyq+8fMKcw29QgSo27sD+yfGl/wQxCbNyTKrNhMeGQgz/1/SvB9uqO2G73r6P7G7RXbok+hc9vFf8An3P1NMyld0W24bxXG0pEDrGTHmrrVH6k00a9nB+6j8F9DHPzP4nOH2h8I6rEG3wAEvtDaJKm+yZ/slGvtyqN4YuM9sjxTKT7bfSKZv2iMMLmHNvDdl5JP9VYKTy1ObJ7TSb4GuP6Rv0UP0P7VzqI3AswOpG1xtby0lfNKo9lf+QKqlm2sAutqhTRSqQYUnWAoeQVAnxUKv2PM57d0fwk/wB3X9qqHDSwh1BcEsPFTK/MHLm9CnMlQPiBTSu40xqeHY7OjbjRN+yEOqHxTY7YiM4nRYHymNjyAIq51zC4X8NvVdWspcaVoofiB1EjmFJIkeddA8IcTt37OdPZdR2XWjoptXp+U6wfbcEVnz4XB2uhXGVojuPMKeARfWZKbu2BIgT1je6kEfi5kDnJHMVgv+m62VboDFu47cuJgskdlB1BBUB2xzGUagicpkC61p8IcH2Ns8480wkPKUVBRAOQGRDYiEDUjTkYmuYTjVSJaIzoYwq+t7dwXSA0wpWZhlRJW0DqRBkpSZ7qjmBBnc1fmLNtClqQhKVOHMsgAFZAiVHmY01rPRSUrdgKK8qUBuY9aTnSX0q3dlcrtmWWkQAUuqJXnSdikaAayDM7H1pGLk6QHGpQAkmB4mvVc12fGiGym4v3nsQue8i3CwLdrQQViMpXoDCRAIk9rbVxTjfFsXcLTJWlCiPureUpA1HbXvGuuZWXSYEaWfgsix3cT9JWH2MhbwdcBI6tmFqBBghUGEkHkSD5UqsX6SsSxVw29g2phtRA7Gq4OkrdjsDnIiNpPPNwx0PgQu+cn/dNHT+0uJ9k/Omfh2HNW6MjLaG0eCABPmfE+ZqHPHDpyxyYeAOD7XDW8xUl26UCXHzqSTqUpJ1CJ9zufKcx7H27dpbilBKEJlSydvITuo7DzIqCx7HGbNouvryomBzKieSRzNJPF8RvccfKWgU26T2UkkNo3grOxWfQ+WlcxTn4pdPU6SvhEFxfj7mIXLj5BygQlO/VoBgSQOZOpPNXpXSfRTgdrbYeyu1BV16EuLcUO2tRGxgmAkyAkEga7kkld2HBTTFm8wk5nXUKCnCIJPIDeEgxprU/9nnGS5ZvWq5z27mgI1CFyYOm4WF/PyrVhyRnaj2OsuF46vuNeiiirikKKKKAjuI//iXP/Bd/wKpUdH761s2BOXL8O4k+MocbSn/pBnzpr8R//Euf+C7/AIFUp+jpJ+CslDZLbwJ8CXAR+hrwvbzUcMJP+b7M26HmbXu+5K8DOKTxFi7c9lSErIjcjJl130C1fP0pqUsMKfCOKLlISPvbNBJ8x1ZnzmKZ9e3FVFJGN9SF41wz4qwumRutlYTrAzAEpk+GYCfKuS+GbjJco10VKT7jTfziuzq4946w42eJXTY0yPKUjcwlRzp1I1IBE+c71MlaaEXTsuxFVBNkFWFwgd+2uM++pSoBB023SDOu1Wu2eC0JUNlAH51H4G0BiD7KtEXLKhGwJMaxzOi9vE1k0rqTid+0OMW9dnf6+Rj4ktvjcPZvUj71pOR2NyAYk+h7Xooz5aeFPPFr4+0WoXTHZuEj8aN0uFPNMDKofw5vEmW6NnShy6sXRI7Rj0ORQ9CIqGw65XhGJFJktTlXP42lQZ8CRvpzBGmtejmjuipmfTySk4Pp+voOLgbjBrEWpEIeSB1jc7fxJ8UH6bHztLThSQRuKQnG/DrmHvJvLIqQyqDmQf6NRMx/wzpEyOR5SzOj3jFOIsnNCbhvRxAO/wDGkb5T9D7V5WXFt8UehplFxdMvNzjJSlSssBIJMSowBOgG58qrvCXFTuIMKuILbalqS2nmUp0zEjmTOnKNzvUrS14ifcwW6Ny0krsrlRLzU9xw65kydCrfaNI/LHEFu47nJcrnGAxcpafJCXzLKztnEZmieRPeSSdcxSIygVAdKnCZvbdK2UA3DRGXQStJMFMnwJzCdND4zVWV/KWPZZQm2swvMFRzA0IJ7SjrunKNfKm3atFCEpUtThAAK1RmVHMwAJ9BXT/62muo6ir4X6IAMq75c/7ls6einP2T86Z+G4c1boDbLaW0DkkR7nxPma2qpfF/SPbWUoQQ+/8AkQRlTr+NY2PkJO229Q5TyOhwi4vvJQlS1qCUpBKlEwABqST4UuOKOlhpuW7JPXuzAWQcgPkN1+HIc5POg399f4quXllLR2SJDY1/Cj8R8zJ03qx4JwgWxKGzmjvr0PtO3sK62wx+bl+hZDFKfQhFWNzeqDt+6tZ1yokCJjkNEjyAHKmNwotIZ6tICerMQBGh1H1mo9vh507lA9yT9BH1qSwvCVMrzZwQRBEb/XxqnJk3m7Fi2PhEvVE4avP5N4ig9lq67J9HiCN4AHWgegmr3S96XLIhDFyiUrQvJmGhEypJkCdCDrOhV511pZ7cleo1UN2O/Q6OoqJ4TxgXlnb3Aj7xtJMbBWyhudlAiJnTWivUPKJaiiigNLGmFOW76ECVKacSkeJKSAJOm9Jnotfy4ewI77rqfTRav/zHvTzpF9EN0FYfl2yOrSZ5kwr9FfSvD/aBf+X+pfRm3QfvfkTYd6vixIWCOutAEabwifl2FCfEU2aTeKYg2vinDTnQSm1yLgjsrUi4OU+CjmTp/EKcle1CSlFNGOSp0Fc6faKwrq75p8DR5oA795swd9O6UaDwPjr0XSt+0LhHW4cl8DtW7oJOvdchBG8d7J8vWuiBWcJXGe3SJkoJT9ZH0NfMTd6m8tH9oXkV6E676bKVr51FcD3MKcb8QFD20P6j5VK8XMZrcn8igr9v3rF5M367mqSWTA0/Q3cWa+Gxi3eHdeIB9SOrP6g+pra6V8HK2kXCRJbOVcflOx9Ar/FWtxu38ThzFzHaQEKOnJYAVpO2bL41eWyi6txmEoebEjUSFp+Y39a9jEt0ZRPCwzahGXdcP5f6IXouxcXdmq3dAWWQEEKEhTagcoOkcimPACqdjuC3GC3SLm3JLWY5FkTuNW1jzEieY1EEafeD1qw7FupXolZLRJjVKtUKnzIT9acd/ZoebW04MyFggg/53G486wSW2TTPoMaWfEvVGbhnHmr63S+0dDooHdCgASk+YkexFb17ZtvILbqEuIMSlQkGCCJHqAaSdu69w/fCSXbV2dARK0g7xycTPv4wdHXh98h9pDrasza0hSTtofXasOXHsdroZmmnTM6EgAAAAAQANAB4AeFRfEPEVvYt57hYTPdSNVL27qee415VTuLOk5DauosALh8mM41QDp3Y759NB57VBYbwI5cr+IxF1S3FQSidfRShtpGidqKCirnx9TqEJTdRNPGuNr/FFlmyQtpqSOwYUofxubJEch4kSa3eHujVCIXcqzqjuAdke53q9WVm2ygIaQlCBySIH/vzrPXEs7qocI3Y9LGPMuWa1ph7bXcQB57n5mtmisN5dttJzOrShPiogD68/KqOWaeEZqKpuLdJFo1IbzPKE90QmdfxHlIGoB0NVG+6Qb25UG7dPVlRgJbTmWd9ASCZ9ADpV0NNkl2oonqcce9/AbF7fNspzOuJbT4qIH6+o+dLjj3jhh9k27A60LgqcIICYMwEkAlWm+3rXzBeifFL5fWPpLAVqpx89vYR2O9PkYiD6Uz+GOhWytihb5VcuJUFdrso02HVgmR6kzHhpWzHpYxdt2ZMmrlJUlSPH2fre5bsFh9soaLmdgq0KgodqExITIBCidcxjbUpoUVqMgUUUUAVzPh3Rwp17ELT4hTarVz7ptRMKKgSlatBEpCe0E8/aumKWHGKm7HGGbpxYbZurdbTijISFtlKkkkCMxT2RPIGqdRu/Dbj1RZjrcr6GDhTojtrdy2uV3LyrlLgXqU5FqTqRlKc2sEzm86a1UfhXiBF7iDgt3ErYtbZKCUmQtx5QUSDsQkNxPiTV4rvHexX1OZVudBUTxZhQu7O4tyAesaUkAgHtRKSJ0kKAIPIgGpaiuzk4t4euMlw2eRVl/vafvV/v2OsbWg/iSR9P1mqn0h4Z8Jid20kZQl0qSNNAuFpgDQCFDSrbZXAcbQsfiSDWTUqmpGrTu00euCh8ThrjB3HWN+k9obzsT4chUv0cXWexQk95pSkKBmQQZ5+RFUPDeIjh7l2hKM+dQKBMJSddY9CNOcDWvmB8Vu2KXwpsqceIWkqMBJIVKikeOmmm2+lejgypNN+h47001KfHF2vuTfS4w2Cw4FQ9qIG5SNQryg6e/lUnifSkhNs11Kc9wpHbkQlsxBO3aM6gDSKpuE4Bd4m71rhVlUe06oQI8EjY+gECs2F8BvOXbjCjDTSoW7G4IBGUfmUkgxynXzz5s2OU2/Q9LTwy44VHuYsLwi6xR0uulakzqs7bk5UzoAJ2GgrfTw9iSVLw9Di/h5zEyoNEEczEwfy66jbSaa9hZoZbQ02MqECEj/z418ur9tsErWlMa6n9q896qTfC4N3/EjXifJE8L8KM2SewM7pnM4RrryHgnyqeqn4t0i2rUhGZ5XgnQfM1TsU6S7pzRoIZHkMyvmoR9K4WHLkdv8AM7efFjVL8hvPOpQCpSglI3JMAe5qqYr0iWbOiCp5X8A0/vHl6TS3scJxHE1S22/cGe8ZypJjTMohKd9pFMfh7oEdVlVeXCUDm20Myj5ZzAB9lfvWmGjS8zM89Y35UU3Feku6ckNBDKfEDMrlzVp9OdY8H4IxXEyFht1Sf9q+ohOokQV6qBAA7IPKa6K4b4AsLHVi3Tn/ANovtr8dCqcvLuxtVnrTHHGPRGWWSUvMxM8OdArSQlV6+pxQMlDPZQdRoVKGYgiZgJOukRJaOC8N2loItrdprxKUjMd91d47nc86laK7OAooooAooooAooooAqgdN2B/FYW6od+3IeT6JBChsTGQk6RqkSYFX+sdywlxCkLSFIWkpUkiQoEQQRzBGlAKX7N1nFncuwmVv5Z/F2EJMHTbt6eppvVC8JcMs4cx1FvOTOpcqMqJUeZAEwAEjySKmqAKKKKA55+0dhmS8t3xs80UnbdsjlvstOp/aq7wdcZrfKd0KI9jqP1I9qbX2g8M63DA6N2HUK35L7HhrqpPhSL4PxBLa1pWoJSpMgkwJB+WoP0qnPG4FuGVSLQrCWy8XlCVQN9hAiY9P0qVtOFmn3E3Fx/RpEBKjAXvqfIT41C3WP26B/SBR8E6/ppUHiHGK1aNpgeK9T7DYaetZIwyy6Gpzxx6jcexphsQDIECEjQDbQ6CKrWKdIjSB2IJ/hOY8vCE/WlW/evPEBSlLJIAT4k8gkc6uPDnRJiV2AotBhs/ieOU/wBwSv5gVbDRr+JnE9ZJ+U0cV4/uXZCTkB/88hA+h2qCZbubxeRCXX16nIhKlH1CUjb2p+8O9BtkzlVcrXcr5icjc+ie0eW6uW3KmThmFM2yMjDTbSPBCQkctTA1Og1PhWmOOMeiM0skpdWc98N9CF68QblSLZHhIWs6xASk5RpJkq5jTeGhw10QYdagFbZuXN8z0EbQYbAy5dzBCjrvoKYFFdnB5bbCQAkAAaAAQB7V6oooAooooAooooAooooAooooAooooAooooAooooAooooCK4rww3VncsDvOsrSnWBmKTEmDpMcq4+xXCnrZwt3DS2lj8K0ke48R5jQ12tWte4e09l61ptzIoKRnQFZVDZSZGih4igOSuG+A7++yli3X1ao+9WMrcGdcx7wEHuz9RTT4b6BUJIVe3GfTVpoQJ0/wBYdSBroEidNRtTqSI0Ggr7QELw9wnZ2Ii1t0NnYq1KzudVqJUd/GpqiigCiiigCiiigCiiigCiiigCiiigCiiigCiiigP/2Q=="/>
          <p:cNvSpPr>
            <a:spLocks noChangeAspect="1" noChangeArrowheads="1"/>
          </p:cNvSpPr>
          <p:nvPr/>
        </p:nvSpPr>
        <p:spPr bwMode="auto">
          <a:xfrm>
            <a:off x="1679576" y="-1660525"/>
            <a:ext cx="3152775" cy="34671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50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Commands -1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0226" y="1381126"/>
            <a:ext cx="8867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Besides commands to configure something in the scanner, there are also commands to retrieve information;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command REVINF (revision info) provides essential product information;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8150" y="3033714"/>
            <a:ext cx="51625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12929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Commands -2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1676" y="1466851"/>
            <a:ext cx="81629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To query the scanner on how commands are implemented on a specific scanning device there is also a set of query characters to query the commands their selves;</a:t>
            </a:r>
          </a:p>
          <a:p>
            <a:endParaRPr lang="en-US" sz="1000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^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provides the command’s default setting</a:t>
            </a:r>
          </a:p>
          <a:p>
            <a:pPr lvl="2"/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?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Provides the command’s current setting</a:t>
            </a:r>
          </a:p>
          <a:p>
            <a:pPr lvl="2"/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*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Provides the command’s value options 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	- separator indicates a continuous value range 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	| separator indicates  a non-continues list of values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75" y="2647950"/>
            <a:ext cx="14304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5825" y="3471864"/>
            <a:ext cx="136479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75" y="5372100"/>
            <a:ext cx="33575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1538" y="4276725"/>
            <a:ext cx="154959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 bwMode="auto">
          <a:xfrm>
            <a:off x="8686801" y="5095875"/>
            <a:ext cx="447675" cy="552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8210551" y="4543426"/>
            <a:ext cx="238125" cy="2190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694368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 to serial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0251" y="1495426"/>
            <a:ext cx="7772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When scanning menu barcodes, the scanner will provide audible and visual feedback, to whether the command could be successfully executed.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When sending serial commands, the devices response with the following messages;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ACK</a:t>
            </a:r>
            <a:r>
              <a:rPr lang="en-US" dirty="0">
                <a:latin typeface="Calibri" pitchFamily="34" charset="0"/>
                <a:cs typeface="Calibri" pitchFamily="34" charset="0"/>
              </a:rPr>
              <a:t>	for indicating the command was accepted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ENQ</a:t>
            </a:r>
            <a:r>
              <a:rPr lang="en-US" dirty="0">
                <a:latin typeface="Calibri" pitchFamily="34" charset="0"/>
                <a:cs typeface="Calibri" pitchFamily="34" charset="0"/>
              </a:rPr>
              <a:t>	to indicate the TAG or SUB tag was not recognized 	(does not exist)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NAK</a:t>
            </a:r>
            <a:r>
              <a:rPr lang="en-US" dirty="0">
                <a:latin typeface="Calibri" pitchFamily="34" charset="0"/>
                <a:cs typeface="Calibri" pitchFamily="34" charset="0"/>
              </a:rPr>
              <a:t>	Indicates that the command was recognized, but the 	parameter was invalid.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222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6426" y="1343025"/>
            <a:ext cx="854392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 scanner that is configured for manual trigger, can usually triggered with serial commands.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is also a serial trigger mode where the trigger is disabled, and can strictly be triggered serially.</a:t>
            </a:r>
          </a:p>
          <a:p>
            <a:endParaRPr lang="en-US" sz="100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following commands are used to serially trigger a scanner;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en-US" b="1" dirty="0">
                <a:latin typeface="Calibri" pitchFamily="34" charset="0"/>
                <a:cs typeface="Calibri" pitchFamily="34" charset="0"/>
              </a:rPr>
              <a:t>[SYN]T[CR] 	</a:t>
            </a:r>
            <a:r>
              <a:rPr lang="en-US" dirty="0">
                <a:latin typeface="Calibri" pitchFamily="34" charset="0"/>
                <a:cs typeface="Calibri" pitchFamily="34" charset="0"/>
              </a:rPr>
              <a:t>Trigger pressed</a:t>
            </a:r>
          </a:p>
          <a:p>
            <a:pPr lvl="3"/>
            <a:r>
              <a:rPr lang="en-US" b="1" dirty="0">
                <a:latin typeface="Calibri" pitchFamily="34" charset="0"/>
                <a:cs typeface="Calibri" pitchFamily="34" charset="0"/>
              </a:rPr>
              <a:t>[SYN]U[CR] 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Untrigger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(trigger released)</a:t>
            </a:r>
          </a:p>
          <a:p>
            <a:pPr lvl="3"/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When serially triggered the scanner keeps scanning until: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bar code was successfully decoded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‘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Untrigger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’ command is scanned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configurable ‘read time out’ has expired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567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1345" y="1281114"/>
            <a:ext cx="1857581" cy="182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250" y="4624389"/>
            <a:ext cx="2905051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1" y="1619250"/>
            <a:ext cx="836294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User Guide: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User Guide is supposed to provide a full list of the supported </a:t>
            </a:r>
            <a:r>
              <a:rPr lang="en-US" sz="2000" i="1" dirty="0">
                <a:solidFill>
                  <a:srgbClr val="0053A1"/>
                </a:solidFill>
                <a:latin typeface="Calibri" pitchFamily="34" charset="0"/>
                <a:cs typeface="Calibri" pitchFamily="34" charset="0"/>
              </a:rPr>
              <a:t>Menu Commands.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EZConfig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EZConfig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supports a selection of menu commands, which means not all </a:t>
            </a:r>
            <a:r>
              <a:rPr lang="en-US" sz="2000" i="1" dirty="0">
                <a:solidFill>
                  <a:srgbClr val="0053A1"/>
                </a:solidFill>
                <a:latin typeface="Calibri" pitchFamily="34" charset="0"/>
                <a:cs typeface="Calibri" pitchFamily="34" charset="0"/>
              </a:rPr>
              <a:t>Menu commands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might be supported. (does not read back from the device)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selection of serial commands is not product depended, and you will see some unsupported options.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implementation of a EZ-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config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selection can slightly differ per product.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832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3976" y="1919289"/>
            <a:ext cx="1008947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1" y="1381125"/>
            <a:ext cx="864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Besides reading barcodes, the camera equipped scanners, can use the scan engine to capture images.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 special set of imaging commands is available.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is clear distinction between;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Capturing the image on the scanner (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IMGSNP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Transmitting the captured image, to a host (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IMGSHP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Transmitting an image to the host send a data stream of characters, where on the host an application is supposed to interpret the data as an image (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EZConfig</a:t>
            </a:r>
            <a:r>
              <a:rPr lang="en-US" dirty="0">
                <a:latin typeface="Calibri" pitchFamily="34" charset="0"/>
                <a:cs typeface="Calibri" pitchFamily="34" charset="0"/>
              </a:rPr>
              <a:t> can do that)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6614" y="4662488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j-lt"/>
              </a:rPr>
              <a:t>Usually host initiated</a:t>
            </a:r>
            <a:endParaRPr lang="en-US" sz="9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6247" y="4232103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j-lt"/>
              </a:rPr>
              <a:t>Usually host initiated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68548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and Suffix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1" y="1495426"/>
            <a:ext cx="836295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To add a prefix or suffix the follow command syntax is used;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PRE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BK2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[Code ID ##][ASCII hex character ##]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SUF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BK2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[Code ID ##][ASCII hex character ##]</a:t>
            </a:r>
          </a:p>
          <a:p>
            <a:pPr lvl="1">
              <a:buFont typeface="Arial" pitchFamily="34" charset="0"/>
              <a:buChar char="•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Code ID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For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Code ID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 wild card entry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99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means apply to all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symbologies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Code ID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Honeywell internal indicator for the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Symbology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(listed in the User Guide)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Sample for [CR] suffix to all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symbologies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	</a:t>
            </a:r>
          </a:p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SUF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BK2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990D.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437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8677276" y="5257801"/>
            <a:ext cx="390525" cy="3143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Editing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0225" y="1504951"/>
            <a:ext cx="85534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To do more complex data manipulation referred to as;</a:t>
            </a:r>
          </a:p>
          <a:p>
            <a:endParaRPr lang="en-US" sz="1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Data Formatting, Data Editing </a:t>
            </a:r>
            <a:r>
              <a:rPr lang="en-US" sz="2000" dirty="0">
                <a:latin typeface="+mj-lt"/>
              </a:rPr>
              <a:t>and/or </a:t>
            </a:r>
            <a:r>
              <a:rPr lang="en-US" sz="2000" b="1" dirty="0">
                <a:latin typeface="+mj-lt"/>
              </a:rPr>
              <a:t>Data Parsing</a:t>
            </a:r>
          </a:p>
          <a:p>
            <a:pPr algn="ctr"/>
            <a:endParaRPr lang="en-US" sz="1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Some serial commands utilize a more complex structure;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DFMBK3 </a:t>
            </a:r>
            <a:r>
              <a:rPr lang="en-US" sz="2000" dirty="0">
                <a:solidFill>
                  <a:srgbClr val="0080C7"/>
                </a:solidFill>
                <a:latin typeface="+mj-lt"/>
              </a:rPr>
              <a:t>0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solidFill>
                  <a:srgbClr val="BD2925"/>
                </a:solidFill>
                <a:latin typeface="+mj-lt"/>
              </a:rPr>
              <a:t>099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99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9999 </a:t>
            </a:r>
            <a:r>
              <a:rPr lang="en-US" sz="2000" dirty="0" err="1">
                <a:solidFill>
                  <a:srgbClr val="FFC000"/>
                </a:solidFill>
                <a:latin typeface="+mj-lt"/>
              </a:rPr>
              <a:t>xxxxxxxxxxxxxxxxxxxxxxxxxxx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………….</a:t>
            </a:r>
          </a:p>
          <a:p>
            <a:endParaRPr lang="en-US" sz="2000" dirty="0"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80C7"/>
                </a:solidFill>
                <a:latin typeface="+mj-lt"/>
              </a:rPr>
              <a:t>Primary/ alternate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BD2925"/>
                </a:solidFill>
                <a:latin typeface="+mj-lt"/>
              </a:rPr>
              <a:t>Terminal type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  <a:latin typeface="+mj-lt"/>
              </a:rPr>
              <a:t>Code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2060"/>
                </a:solidFill>
                <a:latin typeface="+mj-lt"/>
              </a:rPr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FFC000"/>
                </a:solidFill>
                <a:latin typeface="+mj-lt"/>
              </a:rPr>
              <a:t>Editor commands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>
              <a:solidFill>
                <a:srgbClr val="FFC000"/>
              </a:solidFill>
              <a:latin typeface="+mj-lt"/>
            </a:endParaRPr>
          </a:p>
          <a:p>
            <a:pPr marL="0" lvl="1"/>
            <a:r>
              <a:rPr lang="en-US" sz="2000" dirty="0"/>
              <a:t>Editor commands are two character identifiers that instigate certain functionality with the Data Formatter, i.e. the editor command  </a:t>
            </a:r>
            <a:r>
              <a:rPr lang="en-US" sz="2000" dirty="0">
                <a:solidFill>
                  <a:srgbClr val="FFC000"/>
                </a:solidFill>
              </a:rPr>
              <a:t>E9</a:t>
            </a:r>
            <a:r>
              <a:rPr lang="en-US" sz="2000" dirty="0"/>
              <a:t>  : send all but the last </a:t>
            </a:r>
            <a:r>
              <a:rPr lang="en-US" sz="2000" dirty="0" err="1"/>
              <a:t>nn</a:t>
            </a:r>
            <a:r>
              <a:rPr lang="en-US" sz="2000" dirty="0"/>
              <a:t> characters from current position. That means it requires two parameters </a:t>
            </a:r>
            <a:r>
              <a:rPr lang="en-US" sz="2000" dirty="0" err="1"/>
              <a:t>nn</a:t>
            </a:r>
            <a:r>
              <a:rPr lang="en-US" sz="2000" dirty="0"/>
              <a:t> - </a:t>
            </a:r>
            <a:r>
              <a:rPr lang="en-US" sz="2000" dirty="0" err="1"/>
              <a:t>i.e</a:t>
            </a:r>
            <a:r>
              <a:rPr lang="en-US" sz="2000" dirty="0"/>
              <a:t> 02 for </a:t>
            </a:r>
            <a:r>
              <a:rPr lang="en-US" sz="2000" dirty="0" err="1"/>
              <a:t>nn</a:t>
            </a:r>
            <a:endParaRPr lang="en-US" sz="2000" dirty="0"/>
          </a:p>
        </p:txBody>
      </p:sp>
      <p:pic>
        <p:nvPicPr>
          <p:cNvPr id="6" name="Picture 2" descr="http://www.zafira-studio.net/wp-content/uploads/2014/05/cloud-computing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682" y="1352552"/>
            <a:ext cx="1666318" cy="1333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28091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5829300" y="2171700"/>
            <a:ext cx="323850" cy="2857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52725" y="3505201"/>
            <a:ext cx="6953250" cy="1343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9134476" y="3924300"/>
            <a:ext cx="409575" cy="8953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375" y="1476375"/>
            <a:ext cx="85534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To configure a data format to substitute/replace all occurrences of </a:t>
            </a:r>
            <a:r>
              <a:rPr lang="en-US" sz="1400" dirty="0">
                <a:solidFill>
                  <a:srgbClr val="0053A1"/>
                </a:solidFill>
                <a:latin typeface="+mj-lt"/>
              </a:rPr>
              <a:t>'Horizontal Tab 0x09' </a:t>
            </a:r>
            <a:r>
              <a:rPr lang="en-US" sz="1400" dirty="0">
                <a:latin typeface="+mj-lt"/>
              </a:rPr>
              <a:t>by a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'Carriage Return 0x0D' </a:t>
            </a:r>
            <a:r>
              <a:rPr lang="en-US" sz="1400" dirty="0">
                <a:latin typeface="+mj-lt"/>
              </a:rPr>
              <a:t>and all occurrences of the </a:t>
            </a:r>
            <a:r>
              <a:rPr lang="en-US" sz="1400" dirty="0">
                <a:solidFill>
                  <a:srgbClr val="BD2925"/>
                </a:solidFill>
                <a:latin typeface="+mj-lt"/>
              </a:rPr>
              <a:t>character '1‘ 0x31 </a:t>
            </a:r>
            <a:r>
              <a:rPr lang="en-US" sz="1400" dirty="0">
                <a:latin typeface="+mj-lt"/>
              </a:rPr>
              <a:t>by the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character 'A‘ 0x41</a:t>
            </a:r>
            <a:r>
              <a:rPr lang="en-US" sz="1400" dirty="0">
                <a:latin typeface="+mj-lt"/>
              </a:rPr>
              <a:t>.</a:t>
            </a:r>
          </a:p>
          <a:p>
            <a:r>
              <a:rPr lang="en-US" sz="1400" dirty="0">
                <a:latin typeface="+mj-lt"/>
              </a:rPr>
              <a:t> 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+mj-lt"/>
              </a:rPr>
              <a:t>DFMBK3</a:t>
            </a:r>
            <a:r>
              <a:rPr lang="en-US" sz="2000" b="1" dirty="0">
                <a:latin typeface="+mj-lt"/>
              </a:rPr>
              <a:t>0099999999</a:t>
            </a:r>
            <a:r>
              <a:rPr lang="en-US" sz="2000" b="1" dirty="0">
                <a:solidFill>
                  <a:srgbClr val="FFC000"/>
                </a:solidFill>
                <a:latin typeface="+mj-lt"/>
              </a:rPr>
              <a:t>E4</a:t>
            </a:r>
            <a:r>
              <a:rPr lang="en-US" sz="2000" b="1" dirty="0">
                <a:latin typeface="+mj-lt"/>
              </a:rPr>
              <a:t>04090D3141EAF7E900.</a:t>
            </a:r>
          </a:p>
          <a:p>
            <a:r>
              <a:rPr lang="en-US" sz="1400" dirty="0">
                <a:latin typeface="+mj-lt"/>
              </a:rPr>
              <a:t>These values represent: </a:t>
            </a:r>
          </a:p>
          <a:p>
            <a:pPr lvl="2"/>
            <a:r>
              <a:rPr lang="en-US" sz="1400" dirty="0">
                <a:latin typeface="+mj-lt"/>
              </a:rPr>
              <a:t>0 : add a primary data format.</a:t>
            </a:r>
          </a:p>
          <a:p>
            <a:pPr lvl="2"/>
            <a:r>
              <a:rPr lang="en-US" sz="1400" dirty="0">
                <a:latin typeface="+mj-lt"/>
              </a:rPr>
              <a:t>099 : apply the format to all terminal types.</a:t>
            </a:r>
          </a:p>
          <a:p>
            <a:pPr lvl="2"/>
            <a:r>
              <a:rPr lang="en-US" sz="1400" dirty="0">
                <a:latin typeface="+mj-lt"/>
              </a:rPr>
              <a:t>99 : apply the format to all </a:t>
            </a:r>
            <a:r>
              <a:rPr lang="en-US" sz="1400" dirty="0" err="1">
                <a:latin typeface="+mj-lt"/>
              </a:rPr>
              <a:t>symbologies</a:t>
            </a:r>
            <a:r>
              <a:rPr lang="en-US" sz="1400" dirty="0">
                <a:latin typeface="+mj-lt"/>
              </a:rPr>
              <a:t>.</a:t>
            </a:r>
          </a:p>
          <a:p>
            <a:pPr lvl="2"/>
            <a:r>
              <a:rPr lang="en-US" sz="1400" dirty="0">
                <a:latin typeface="+mj-lt"/>
              </a:rPr>
              <a:t>9999 : apply the format to all barcode lengths.</a:t>
            </a:r>
          </a:p>
          <a:p>
            <a:pPr lvl="2"/>
            <a:r>
              <a:rPr lang="en-US" sz="1400" b="1" dirty="0">
                <a:solidFill>
                  <a:srgbClr val="FFC000"/>
                </a:solidFill>
                <a:latin typeface="+mj-lt"/>
              </a:rPr>
              <a:t>E4</a:t>
            </a:r>
            <a:r>
              <a:rPr lang="en-US" sz="1400" dirty="0">
                <a:latin typeface="+mj-lt"/>
              </a:rPr>
              <a:t> : replace characters.</a:t>
            </a:r>
          </a:p>
          <a:p>
            <a:pPr lvl="2"/>
            <a:r>
              <a:rPr lang="en-US" sz="1400" dirty="0">
                <a:latin typeface="+mj-lt"/>
              </a:rPr>
              <a:t>04 : number of arguments of the E4 command.</a:t>
            </a:r>
          </a:p>
          <a:p>
            <a:pPr lvl="2"/>
            <a:r>
              <a:rPr lang="en-US" sz="1400" dirty="0">
                <a:solidFill>
                  <a:srgbClr val="0053A1"/>
                </a:solidFill>
                <a:latin typeface="+mj-lt"/>
              </a:rPr>
              <a:t>09</a:t>
            </a:r>
            <a:r>
              <a:rPr lang="en-US" sz="1400" dirty="0">
                <a:latin typeface="+mj-lt"/>
              </a:rPr>
              <a:t> : first character to be replaced (0x09, Horizontal Tab).			1</a:t>
            </a:r>
          </a:p>
          <a:p>
            <a:pPr lvl="2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0D</a:t>
            </a:r>
            <a:r>
              <a:rPr lang="en-US" sz="1400" dirty="0">
                <a:latin typeface="+mj-lt"/>
              </a:rPr>
              <a:t> : character to be send as replacement (0x0D, Carriage Return).		2</a:t>
            </a:r>
          </a:p>
          <a:p>
            <a:pPr lvl="2"/>
            <a:r>
              <a:rPr lang="en-US" sz="1400" dirty="0">
                <a:solidFill>
                  <a:srgbClr val="BD2925"/>
                </a:solidFill>
                <a:latin typeface="+mj-lt"/>
              </a:rPr>
              <a:t>31</a:t>
            </a:r>
            <a:r>
              <a:rPr lang="en-US" sz="1400" dirty="0">
                <a:latin typeface="+mj-lt"/>
              </a:rPr>
              <a:t> : second character to be replaced (0x31, '1').			3</a:t>
            </a:r>
          </a:p>
          <a:p>
            <a:pPr lvl="2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41</a:t>
            </a:r>
            <a:r>
              <a:rPr lang="en-US" sz="1400" dirty="0">
                <a:latin typeface="+mj-lt"/>
              </a:rPr>
              <a:t> : character to be send as replacement (0x41, 'A').			4</a:t>
            </a:r>
          </a:p>
          <a:p>
            <a:pPr lvl="2"/>
            <a:r>
              <a:rPr lang="en-US" sz="1400" dirty="0">
                <a:latin typeface="+mj-lt"/>
              </a:rPr>
              <a:t>EA : move cursor to the end, this invokes the E4 command.</a:t>
            </a:r>
          </a:p>
          <a:p>
            <a:pPr lvl="2"/>
            <a:r>
              <a:rPr lang="en-US" sz="1400" dirty="0">
                <a:latin typeface="+mj-lt"/>
              </a:rPr>
              <a:t>F7 : move cursor to the beginning before sending the data.</a:t>
            </a:r>
          </a:p>
          <a:p>
            <a:pPr lvl="2"/>
            <a:r>
              <a:rPr lang="en-US" sz="1400" dirty="0">
                <a:latin typeface="+mj-lt"/>
              </a:rPr>
              <a:t>E9 : send all but the last </a:t>
            </a:r>
            <a:r>
              <a:rPr lang="en-US" sz="1400" dirty="0" err="1">
                <a:latin typeface="+mj-lt"/>
              </a:rPr>
              <a:t>nn</a:t>
            </a:r>
            <a:r>
              <a:rPr lang="en-US" sz="1400" dirty="0">
                <a:latin typeface="+mj-lt"/>
              </a:rPr>
              <a:t> characters from current position.</a:t>
            </a:r>
          </a:p>
          <a:p>
            <a:pPr lvl="2"/>
            <a:r>
              <a:rPr lang="en-US" sz="1400" dirty="0">
                <a:latin typeface="+mj-lt"/>
              </a:rPr>
              <a:t>00 : </a:t>
            </a:r>
            <a:r>
              <a:rPr lang="en-US" sz="1400" dirty="0" err="1">
                <a:latin typeface="+mj-lt"/>
              </a:rPr>
              <a:t>nn</a:t>
            </a:r>
            <a:r>
              <a:rPr lang="en-US" sz="1400" dirty="0">
                <a:latin typeface="+mj-lt"/>
              </a:rPr>
              <a:t> = 0 so send all characters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Sample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 bwMode="auto">
          <a:xfrm>
            <a:off x="6610350" y="3829051"/>
            <a:ext cx="2400300" cy="2381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8210137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4914901" y="4905375"/>
            <a:ext cx="561975" cy="4381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keys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5" y="131445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B5 editor command, allows to insert keystrokes including modifier / a combination of modifier keys. 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4" y="2047876"/>
            <a:ext cx="384901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7425" y="2028825"/>
            <a:ext cx="39814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76426" y="3409951"/>
            <a:ext cx="80486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Keys to be inserted; </a:t>
            </a:r>
            <a:r>
              <a:rPr lang="en-US" sz="2000" i="1" dirty="0" err="1">
                <a:solidFill>
                  <a:srgbClr val="FF0000"/>
                </a:solidFill>
              </a:rPr>
              <a:t>nn</a:t>
            </a:r>
            <a:r>
              <a:rPr lang="en-US" sz="2000" dirty="0"/>
              <a:t> can be selected from the above keyboard layouts. With </a:t>
            </a:r>
            <a:r>
              <a:rPr lang="en-US" sz="2000" i="1" dirty="0" err="1">
                <a:solidFill>
                  <a:srgbClr val="00B0F0"/>
                </a:solidFill>
              </a:rPr>
              <a:t>ss</a:t>
            </a:r>
            <a:r>
              <a:rPr lang="en-US" sz="2000" dirty="0"/>
              <a:t> the modifier key for the to be inserted key is selected. The syntax is </a:t>
            </a:r>
            <a:r>
              <a:rPr lang="en-US" sz="2000" b="1" dirty="0"/>
              <a:t>B5xxssnn</a:t>
            </a:r>
            <a:r>
              <a:rPr lang="en-US" sz="2000" dirty="0"/>
              <a:t> and </a:t>
            </a:r>
            <a:r>
              <a:rPr lang="en-US" sz="2000" b="1" dirty="0"/>
              <a:t>B5xxssnnssnnssnn</a:t>
            </a:r>
            <a:r>
              <a:rPr lang="en-US" sz="2000" dirty="0"/>
              <a:t>…..for multiple key insertions</a:t>
            </a:r>
            <a:r>
              <a:rPr lang="en-US" dirty="0"/>
              <a:t>, where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xx</a:t>
            </a:r>
            <a:r>
              <a:rPr lang="en-US" dirty="0"/>
              <a:t> </a:t>
            </a:r>
            <a:r>
              <a:rPr lang="en-US" sz="2000" dirty="0"/>
              <a:t>indicates the amount of insert instances.</a:t>
            </a:r>
          </a:p>
          <a:p>
            <a:pPr algn="ctr"/>
            <a:endParaRPr lang="en-US" sz="1000" b="1" dirty="0"/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B5</a:t>
            </a:r>
            <a:r>
              <a:rPr lang="en-US" sz="3200" b="1" dirty="0">
                <a:solidFill>
                  <a:srgbClr val="FF0000"/>
                </a:solidFill>
              </a:rPr>
              <a:t>01</a:t>
            </a:r>
            <a:r>
              <a:rPr lang="en-US" sz="3200" b="1" dirty="0">
                <a:solidFill>
                  <a:srgbClr val="00B0F0"/>
                </a:solidFill>
              </a:rPr>
              <a:t>02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1F</a:t>
            </a:r>
            <a:r>
              <a:rPr lang="en-US" sz="3200" dirty="0"/>
              <a:t> </a:t>
            </a:r>
            <a:r>
              <a:rPr lang="en-US" dirty="0"/>
              <a:t> </a:t>
            </a:r>
          </a:p>
          <a:p>
            <a:endParaRPr lang="en-US" sz="1000" dirty="0"/>
          </a:p>
          <a:p>
            <a:r>
              <a:rPr lang="en-US" dirty="0"/>
              <a:t>inserts 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 character capital A (</a:t>
            </a:r>
            <a:r>
              <a:rPr lang="en-US" dirty="0">
                <a:solidFill>
                  <a:srgbClr val="00B0F0"/>
                </a:solidFill>
              </a:rPr>
              <a:t>right-shifted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5400" y="4693199"/>
            <a:ext cx="1600200" cy="157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6360920" y="5343526"/>
            <a:ext cx="2554480" cy="136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625840" y="2803021"/>
            <a:ext cx="34183" cy="210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01166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5105401" y="4229101"/>
            <a:ext cx="1914525" cy="3333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1" y="1343026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Honeywell auto-ID devices are programmed or configured through a global command langue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Barcode-Scanner-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2" y="2566988"/>
            <a:ext cx="1214437" cy="1214438"/>
          </a:xfrm>
          <a:prstGeom prst="rect">
            <a:avLst/>
          </a:prstGeom>
          <a:noFill/>
        </p:spPr>
      </p:pic>
      <p:pic>
        <p:nvPicPr>
          <p:cNvPr id="1028" name="Picture 4" descr="https://encrypted-tbn1.gstatic.com/images?q=tbn:ANd9GcTfJmiDKqXm6CA3eARrxQsc-U5TojjymC8MvOnLJ9m1awie8YC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1" y="2646362"/>
            <a:ext cx="1466849" cy="1212596"/>
          </a:xfrm>
          <a:prstGeom prst="rect">
            <a:avLst/>
          </a:prstGeom>
          <a:noFill/>
        </p:spPr>
      </p:pic>
      <p:pic>
        <p:nvPicPr>
          <p:cNvPr id="1030" name="Picture 6" descr="https://encrypted-tbn3.gstatic.com/images?q=tbn:ANd9GcRe1YmQaYkvmyVW34QZFvRq8b8nLv7s4f5d06KVVkVgGqTI5F3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4176" y="2616201"/>
            <a:ext cx="1222375" cy="12223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57426" y="2257425"/>
            <a:ext cx="688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Menu Barcode                   Configuration Utility          SDK / driver / control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4451" y="4191000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Serial command</a:t>
            </a:r>
            <a:endParaRPr lang="en-US" dirty="0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3105151" y="4000500"/>
            <a:ext cx="57435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1026" idx="2"/>
          </p:cNvCxnSpPr>
          <p:nvPr/>
        </p:nvCxnSpPr>
        <p:spPr bwMode="auto">
          <a:xfrm flipV="1">
            <a:off x="3114676" y="3781426"/>
            <a:ext cx="7145" cy="219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048376" y="3752851"/>
            <a:ext cx="9525" cy="5048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8858251" y="3781426"/>
            <a:ext cx="7145" cy="2190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7413" y="4819650"/>
            <a:ext cx="272876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 bwMode="auto">
          <a:xfrm flipH="1">
            <a:off x="5391150" y="4800601"/>
            <a:ext cx="266700" cy="809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400800" y="4733926"/>
            <a:ext cx="3429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6000751" y="4638676"/>
            <a:ext cx="47625" cy="200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846844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409825" y="1485900"/>
            <a:ext cx="104775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47926" y="1543051"/>
            <a:ext cx="7248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Syntax - Prefix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0250" y="2219325"/>
            <a:ext cx="800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Prefix identifies data as a command, and determines the ‘type’ of command.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prefix is structured as followed:</a:t>
            </a:r>
          </a:p>
          <a:p>
            <a:pPr algn="ctr"/>
            <a:r>
              <a:rPr lang="en-US" sz="2000" b="1" dirty="0">
                <a:solidFill>
                  <a:srgbClr val="0053A1"/>
                </a:solidFill>
                <a:latin typeface="+mj-lt"/>
                <a:cs typeface="Calibri" pitchFamily="34" charset="0"/>
              </a:rPr>
              <a:t>[SYN] </a:t>
            </a:r>
            <a:r>
              <a:rPr lang="en-US" sz="2000" b="1" i="1" dirty="0">
                <a:latin typeface="+mj-lt"/>
                <a:cs typeface="Calibri" pitchFamily="34" charset="0"/>
              </a:rPr>
              <a:t>ASCII character </a:t>
            </a:r>
            <a:r>
              <a:rPr lang="en-US" sz="2000" b="1" dirty="0">
                <a:solidFill>
                  <a:srgbClr val="0053A1"/>
                </a:solidFill>
                <a:latin typeface="+mj-lt"/>
                <a:cs typeface="Calibri" pitchFamily="34" charset="0"/>
              </a:rPr>
              <a:t>[CR]</a:t>
            </a:r>
          </a:p>
          <a:p>
            <a:pPr algn="ctr"/>
            <a:endParaRPr lang="en-US" sz="2000" b="1" dirty="0">
              <a:solidFill>
                <a:srgbClr val="0053A1"/>
              </a:solidFill>
              <a:latin typeface="+mj-lt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middle ASCII character determines the ‘type’ of command.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most commonly used type is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dirty="0">
                <a:latin typeface="Calibri" pitchFamily="34" charset="0"/>
                <a:cs typeface="Calibri" pitchFamily="34" charset="0"/>
              </a:rPr>
              <a:t> for ‘Menu Command’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In bar codes the [SYN]M[CR] is represented by a ‘~’ (tilde)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543050"/>
            <a:ext cx="63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3A1"/>
                </a:solidFill>
              </a:rPr>
              <a:t>(Prefix) </a:t>
            </a:r>
            <a:r>
              <a:rPr lang="en-US" sz="2000" b="1" dirty="0">
                <a:solidFill>
                  <a:srgbClr val="FFC000"/>
                </a:solidFill>
              </a:rPr>
              <a:t>[:Name:]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(TAG)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(SUBTAG) </a:t>
            </a:r>
            <a:r>
              <a:rPr lang="en-US" sz="2000" b="1" dirty="0">
                <a:solidFill>
                  <a:srgbClr val="C00000"/>
                </a:solidFill>
              </a:rPr>
              <a:t>{Parameter} </a:t>
            </a:r>
            <a:r>
              <a:rPr lang="en-US" sz="2000" b="1" dirty="0">
                <a:solidFill>
                  <a:srgbClr val="7030A0"/>
                </a:solidFill>
              </a:rPr>
              <a:t>(Terminator)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4128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 flipH="1">
            <a:off x="3457575" y="1485900"/>
            <a:ext cx="108585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47926" y="1543051"/>
            <a:ext cx="7248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Syntax - 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0250" y="2219325"/>
            <a:ext cx="82105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Name is optional and strictly used with wireless devices that utilize a base station. When a serial command is send to the tethered base station, but it is actually meant for the wireless connected scanner, then that can be achieved by applying a name.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name structured as followed:</a:t>
            </a:r>
          </a:p>
          <a:p>
            <a:pPr algn="ctr"/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: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Name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:</a:t>
            </a:r>
          </a:p>
          <a:p>
            <a:pPr algn="ctr"/>
            <a:endParaRPr lang="en-US" sz="2000" b="1" dirty="0">
              <a:solidFill>
                <a:srgbClr val="0053A1"/>
              </a:solidFill>
              <a:latin typeface="+mj-lt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For ‘Name’ the Bluetooth friendly name (BT_NAM) should be used, but most often the wildcard option is being used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:*: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543050"/>
            <a:ext cx="63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3A1"/>
                </a:solidFill>
              </a:rPr>
              <a:t>(Prefix) </a:t>
            </a:r>
            <a:r>
              <a:rPr lang="en-US" sz="2000" b="1" dirty="0">
                <a:solidFill>
                  <a:srgbClr val="FFC000"/>
                </a:solidFill>
              </a:rPr>
              <a:t>[:Name:]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(TAG)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(SUBTAG) </a:t>
            </a:r>
            <a:r>
              <a:rPr lang="en-US" sz="2000" b="1" dirty="0">
                <a:solidFill>
                  <a:srgbClr val="C00000"/>
                </a:solidFill>
              </a:rPr>
              <a:t>{Parameter} </a:t>
            </a:r>
            <a:r>
              <a:rPr lang="en-US" sz="2000" b="1" dirty="0">
                <a:solidFill>
                  <a:srgbClr val="7030A0"/>
                </a:solidFill>
              </a:rPr>
              <a:t>(Terminator)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204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43425" y="1485900"/>
            <a:ext cx="1981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47926" y="1543051"/>
            <a:ext cx="7248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Syntax – TAG SUBTAG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0250" y="2219325"/>
            <a:ext cx="8210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This is the actual ‘serial-command’, consisting of a  3 character TAG and 3 character SUBTAG. De TAG is the ‘family’ and for example all ‘RS232 interface’ commands use the TAG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232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De SUBTAG defines the specific setting. Per example;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232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BAD</a:t>
            </a:r>
            <a:r>
              <a:rPr lang="en-US" dirty="0">
                <a:latin typeface="Calibri" pitchFamily="34" charset="0"/>
                <a:cs typeface="Calibri" pitchFamily="34" charset="0"/>
              </a:rPr>
              <a:t>	selects the RS232 baud rate, with a parameter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232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WRD</a:t>
            </a:r>
            <a:r>
              <a:rPr lang="en-US" dirty="0">
                <a:latin typeface="Calibri" pitchFamily="34" charset="0"/>
                <a:cs typeface="Calibri" pitchFamily="34" charset="0"/>
              </a:rPr>
              <a:t>	selects the RS232 word with a parameter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543050"/>
            <a:ext cx="63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3A1"/>
                </a:solidFill>
              </a:rPr>
              <a:t>(Prefix) </a:t>
            </a:r>
            <a:r>
              <a:rPr lang="en-US" sz="2000" b="1" dirty="0">
                <a:solidFill>
                  <a:srgbClr val="FFC000"/>
                </a:solidFill>
              </a:rPr>
              <a:t>[:Name:]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(TAG)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(SUBTAG) </a:t>
            </a:r>
            <a:r>
              <a:rPr lang="en-US" sz="2000" b="1" dirty="0">
                <a:solidFill>
                  <a:srgbClr val="C00000"/>
                </a:solidFill>
              </a:rPr>
              <a:t>{Parameter} </a:t>
            </a:r>
            <a:r>
              <a:rPr lang="en-US" sz="2000" b="1" dirty="0">
                <a:solidFill>
                  <a:srgbClr val="7030A0"/>
                </a:solidFill>
              </a:rPr>
              <a:t>(Terminator)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896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encrypted-tbn0.gstatic.com/images?q=tbn:ANd9GcTE5HHHIB8psH4YG85J_U8h6eI7lsmsQi5hrRXqa1XXSuRbOe83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0524" y="4868863"/>
            <a:ext cx="1316976" cy="144621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 flipH="1">
            <a:off x="6524625" y="1485900"/>
            <a:ext cx="1514475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47926" y="1543051"/>
            <a:ext cx="7248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Syntax – Parameter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2190750"/>
            <a:ext cx="863917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There are serial commands that do not require a parameter such as: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DEFALT	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recall (custom) defaults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PAP232	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Plug and Play command to configure for RS232</a:t>
            </a:r>
          </a:p>
          <a:p>
            <a:pPr marL="0" lvl="1">
              <a:tabLst>
                <a:tab pos="14859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Many serial commands that switch something on/off have a Boolean parameter such as;</a:t>
            </a:r>
          </a:p>
          <a:p>
            <a:pPr marL="457200" lvl="2">
              <a:buFont typeface="Arial" pitchFamily="34" charset="0"/>
              <a:buChar char="•"/>
              <a:tabLst>
                <a:tab pos="1485900" algn="l"/>
              </a:tabLst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128ENA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	 	enable code 128</a:t>
            </a:r>
          </a:p>
          <a:p>
            <a:pPr marL="457200" lvl="2">
              <a:buFont typeface="Arial" pitchFamily="34" charset="0"/>
              <a:buChar char="•"/>
              <a:tabLst>
                <a:tab pos="1485900" algn="l"/>
              </a:tabLst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232CTS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		 	disable RTS/CTS for the RS232 interface</a:t>
            </a:r>
          </a:p>
          <a:p>
            <a:pPr marL="0" lvl="2">
              <a:tabLst>
                <a:tab pos="1485900" algn="l"/>
              </a:tabLst>
            </a:pPr>
            <a:r>
              <a:rPr lang="en-US" dirty="0">
                <a:latin typeface="Calibri" pitchFamily="34" charset="0"/>
                <a:cs typeface="Calibri" pitchFamily="34" charset="0"/>
              </a:rPr>
              <a:t>Other serial command use a value within a range such as;</a:t>
            </a:r>
          </a:p>
          <a:p>
            <a:pPr marL="457200" lvl="3">
              <a:buFont typeface="Arial" pitchFamily="34" charset="0"/>
              <a:buChar char="•"/>
              <a:tabLst>
                <a:tab pos="1485900" algn="l"/>
              </a:tabLst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DLYRRD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500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	configure a re-read delay of 500 milliseconds</a:t>
            </a:r>
          </a:p>
          <a:p>
            <a:pPr marL="457200" lvl="3">
              <a:buFont typeface="Arial" pitchFamily="34" charset="0"/>
              <a:buChar char="•"/>
              <a:tabLst>
                <a:tab pos="1485900" algn="l"/>
              </a:tabLst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PDFMAX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2750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	configure a max length of 2750 for PDF417</a:t>
            </a:r>
          </a:p>
          <a:p>
            <a:pPr marL="457200" lvl="3">
              <a:buFont typeface="Arial" pitchFamily="34" charset="0"/>
              <a:buChar char="•"/>
              <a:tabLst>
                <a:tab pos="1485900" algn="l"/>
              </a:tabLst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BEPFQ1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2250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configure a beeper frequency of 2250 Hz.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543050"/>
            <a:ext cx="63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3A1"/>
                </a:solidFill>
              </a:rPr>
              <a:t>(Prefix) </a:t>
            </a:r>
            <a:r>
              <a:rPr lang="en-US" sz="2000" b="1" dirty="0">
                <a:solidFill>
                  <a:srgbClr val="FFC000"/>
                </a:solidFill>
              </a:rPr>
              <a:t>[:Name:]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(TAG)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(SUBTAG) </a:t>
            </a:r>
            <a:r>
              <a:rPr lang="en-US" sz="2000" b="1" dirty="0">
                <a:solidFill>
                  <a:srgbClr val="C00000"/>
                </a:solidFill>
              </a:rPr>
              <a:t>{Parameter} </a:t>
            </a:r>
            <a:r>
              <a:rPr lang="en-US" sz="2000" b="1" dirty="0">
                <a:solidFill>
                  <a:srgbClr val="7030A0"/>
                </a:solidFill>
              </a:rPr>
              <a:t>(Terminator)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6772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039099" y="1485900"/>
            <a:ext cx="1600201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47926" y="1543051"/>
            <a:ext cx="7248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Syntax – Parameter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8326" y="2200275"/>
            <a:ext cx="86391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As the serial command can be different in length, it needs to be terminated with an additional character.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De terminator also determines where the setting is stored;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period ‘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’ stores the setting in non-volatile memory (Flash)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An exclamation point ‘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!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’ stores settings in volatile memory (RAM)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Also commands that do not have to be stored, require a terminator character such as;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DEFALT</a:t>
            </a:r>
            <a:r>
              <a:rPr lang="en-US" sz="20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RESET_</a:t>
            </a:r>
            <a:r>
              <a:rPr lang="en-US" sz="20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In a configuration bar code the terminator also needs to be present, and additionally a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[FNC3]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required.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543050"/>
            <a:ext cx="63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3A1"/>
                </a:solidFill>
              </a:rPr>
              <a:t>(Prefix) </a:t>
            </a:r>
            <a:r>
              <a:rPr lang="en-US" sz="2000" b="1" dirty="0">
                <a:solidFill>
                  <a:srgbClr val="FFC000"/>
                </a:solidFill>
              </a:rPr>
              <a:t>[:Name:]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(TAG)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(SUBTAG) </a:t>
            </a:r>
            <a:r>
              <a:rPr lang="en-US" sz="2000" b="1" dirty="0">
                <a:solidFill>
                  <a:srgbClr val="C00000"/>
                </a:solidFill>
              </a:rPr>
              <a:t>{Parameter} </a:t>
            </a:r>
            <a:r>
              <a:rPr lang="en-US" sz="2000" b="1" dirty="0">
                <a:solidFill>
                  <a:srgbClr val="7030A0"/>
                </a:solidFill>
              </a:rPr>
              <a:t>(Terminator)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757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039099" y="1485900"/>
            <a:ext cx="1600201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47926" y="1543051"/>
            <a:ext cx="7248525" cy="3905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Command </a:t>
            </a:r>
            <a:r>
              <a:rPr lang="en-US" dirty="0" err="1" smtClean="0"/>
              <a:t>v.s</a:t>
            </a:r>
            <a:r>
              <a:rPr lang="en-US" dirty="0" smtClean="0"/>
              <a:t>. Menu Barcode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8326" y="2200275"/>
            <a:ext cx="86391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Serial Command</a:t>
            </a:r>
          </a:p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[SYN]M[CR]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DEF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ALT</a:t>
            </a:r>
            <a:r>
              <a:rPr lang="en-US" sz="32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0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Note: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EZConfig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automatically adds [SYN]M[CR]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1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Menu Barcode: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543050"/>
            <a:ext cx="634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53A1"/>
                </a:solidFill>
              </a:rPr>
              <a:t>(Prefix) </a:t>
            </a:r>
            <a:r>
              <a:rPr lang="en-US" sz="2000" b="1" dirty="0">
                <a:solidFill>
                  <a:srgbClr val="FFC000"/>
                </a:solidFill>
              </a:rPr>
              <a:t>[:Name:]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(TAG)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(SUBTAG) </a:t>
            </a:r>
            <a:r>
              <a:rPr lang="en-US" sz="2000" b="1" dirty="0">
                <a:solidFill>
                  <a:srgbClr val="C00000"/>
                </a:solidFill>
              </a:rPr>
              <a:t>{Parameter} </a:t>
            </a:r>
            <a:r>
              <a:rPr lang="en-US" sz="2000" b="1" dirty="0">
                <a:solidFill>
                  <a:srgbClr val="7030A0"/>
                </a:solidFill>
              </a:rPr>
              <a:t>(Terminator)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3425" y="4348164"/>
            <a:ext cx="29337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514" y="5105400"/>
            <a:ext cx="714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53325" y="4362451"/>
            <a:ext cx="1066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Code 128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Aztec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4276" y="5038726"/>
            <a:ext cx="1604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latin typeface="Calibri" pitchFamily="34" charset="0"/>
                <a:cs typeface="Calibri" pitchFamily="34" charset="0"/>
              </a:rPr>
              <a:t>Symbology</a:t>
            </a:r>
            <a:r>
              <a:rPr lang="en-US" sz="1400" b="1" i="1" dirty="0">
                <a:latin typeface="Calibri" pitchFamily="34" charset="0"/>
                <a:cs typeface="Calibri" pitchFamily="34" charset="0"/>
              </a:rPr>
              <a:t> options</a:t>
            </a:r>
            <a:endParaRPr lang="en-US" sz="1400" b="1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3565" y="5110164"/>
            <a:ext cx="2081211" cy="111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 bwMode="auto">
          <a:xfrm rot="5400000">
            <a:off x="5918201" y="3900114"/>
            <a:ext cx="182939" cy="42469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454964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009775" y="4914901"/>
            <a:ext cx="695325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81201" y="2724151"/>
            <a:ext cx="7877175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HCL and Concatenating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575" y="1552575"/>
            <a:ext cx="8191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 order to provide the entire configuration in a single bar code the commands allow to be concatenated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semicolon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;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DEFALT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232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WRD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232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BAD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128ENA1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232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CTS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PDFMAX2750.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To make the string shorter/ data symbol smaller, for commands with the same TAG, de TAG does not have to be repeated, when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comma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‘,’ as separator is being used: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DEFALT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232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WRD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BAD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CTS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128ENA1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PDFMAX2750.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715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Widescreen</PresentationFormat>
  <Paragraphs>206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Training Outline - agenda</vt:lpstr>
      <vt:lpstr>Introduction</vt:lpstr>
      <vt:lpstr>Command Syntax - Prefix</vt:lpstr>
      <vt:lpstr>Command Syntax - Name</vt:lpstr>
      <vt:lpstr>Command Syntax – TAG SUBTAG</vt:lpstr>
      <vt:lpstr>Command Syntax – Parameter</vt:lpstr>
      <vt:lpstr>Command Syntax – Parameter</vt:lpstr>
      <vt:lpstr>Serial Command v.s. Menu Barcode</vt:lpstr>
      <vt:lpstr>HCL and Concatenating Commands</vt:lpstr>
      <vt:lpstr>Query Commands -1</vt:lpstr>
      <vt:lpstr>Query Commands -2</vt:lpstr>
      <vt:lpstr>Responses to serial commands</vt:lpstr>
      <vt:lpstr>Trigger Commands</vt:lpstr>
      <vt:lpstr>Available Serial commands</vt:lpstr>
      <vt:lpstr>Image commands</vt:lpstr>
      <vt:lpstr>Prefix and Suffix</vt:lpstr>
      <vt:lpstr>Complex Data Editing commands</vt:lpstr>
      <vt:lpstr>Data Format Sample</vt:lpstr>
      <vt:lpstr>Modifier keys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Outline - agenda</dc:title>
  <dc:creator>Lienhard, Lee</dc:creator>
  <cp:lastModifiedBy>Lienhard, Lee</cp:lastModifiedBy>
  <cp:revision>1</cp:revision>
  <dcterms:created xsi:type="dcterms:W3CDTF">2016-10-06T16:54:43Z</dcterms:created>
  <dcterms:modified xsi:type="dcterms:W3CDTF">2016-10-06T16:55:04Z</dcterms:modified>
</cp:coreProperties>
</file>