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72" r:id="rId3"/>
    <p:sldId id="258" r:id="rId4"/>
    <p:sldId id="262" r:id="rId5"/>
    <p:sldId id="260" r:id="rId6"/>
    <p:sldId id="263" r:id="rId7"/>
    <p:sldId id="264" r:id="rId8"/>
    <p:sldId id="265" r:id="rId9"/>
    <p:sldId id="271"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5/10/2023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5/10/2023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5/10/2023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5/10/2023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5/10/2023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5/10/2023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5/10/2023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5/10/2023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5/10/2023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5/10/2023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5/10/2023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5/10/2023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HenkVanDijk-hub/GroupAssignment4InvAnalysis.git" TargetMode="External"/><Relationship Id="rId2" Type="http://schemas.openxmlformats.org/officeDocument/2006/relationships/hyperlink" Target="https://za.investing.com/"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3200" dirty="0"/>
              <a:t>Learning from Data</a:t>
            </a:r>
            <a:br>
              <a:rPr lang="en-US" sz="4000" dirty="0"/>
            </a:br>
            <a:r>
              <a:rPr lang="en-US" sz="4000" dirty="0"/>
              <a:t>11 May 2023</a:t>
            </a:r>
            <a:br>
              <a:rPr lang="en-US" sz="4000" dirty="0"/>
            </a:br>
            <a:r>
              <a:rPr lang="en-US" sz="4800" dirty="0"/>
              <a:t>Group Assignment</a:t>
            </a:r>
            <a:br>
              <a:rPr lang="en-US" sz="4000" dirty="0"/>
            </a:br>
            <a:r>
              <a:rPr lang="en-US" sz="2800" dirty="0"/>
              <a:t>Analyzing investment strategies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fontScale="55000" lnSpcReduction="20000"/>
          </a:bodyPr>
          <a:lstStyle/>
          <a:p>
            <a:r>
              <a:rPr lang="en-US" dirty="0">
                <a:solidFill>
                  <a:schemeClr val="tx1">
                    <a:lumMod val="85000"/>
                    <a:lumOff val="15000"/>
                  </a:schemeClr>
                </a:solidFill>
              </a:rPr>
              <a:t>H van </a:t>
            </a:r>
            <a:r>
              <a:rPr lang="en-US" dirty="0" err="1">
                <a:solidFill>
                  <a:schemeClr val="tx1">
                    <a:lumMod val="85000"/>
                    <a:lumOff val="15000"/>
                  </a:schemeClr>
                </a:solidFill>
              </a:rPr>
              <a:t>dijk</a:t>
            </a:r>
            <a:r>
              <a:rPr lang="en-US" dirty="0">
                <a:solidFill>
                  <a:schemeClr val="tx1">
                    <a:lumMod val="85000"/>
                    <a:lumOff val="15000"/>
                  </a:schemeClr>
                </a:solidFill>
              </a:rPr>
              <a:t> (223227354)</a:t>
            </a:r>
          </a:p>
          <a:p>
            <a:r>
              <a:rPr lang="en-US" dirty="0">
                <a:solidFill>
                  <a:schemeClr val="tx1">
                    <a:lumMod val="85000"/>
                    <a:lumOff val="15000"/>
                  </a:schemeClr>
                </a:solidFill>
              </a:rPr>
              <a:t>mc </a:t>
            </a:r>
            <a:r>
              <a:rPr lang="en-US" dirty="0" err="1">
                <a:solidFill>
                  <a:schemeClr val="tx1">
                    <a:lumMod val="85000"/>
                    <a:lumOff val="15000"/>
                  </a:schemeClr>
                </a:solidFill>
              </a:rPr>
              <a:t>lebese</a:t>
            </a:r>
            <a:r>
              <a:rPr lang="en-US" dirty="0">
                <a:solidFill>
                  <a:schemeClr val="tx1">
                    <a:lumMod val="85000"/>
                    <a:lumOff val="15000"/>
                  </a:schemeClr>
                </a:solidFill>
              </a:rPr>
              <a:t> (219042116)</a:t>
            </a:r>
          </a:p>
          <a:p>
            <a:r>
              <a:rPr lang="en-US" dirty="0">
                <a:solidFill>
                  <a:schemeClr val="tx1">
                    <a:lumMod val="85000"/>
                    <a:lumOff val="15000"/>
                  </a:schemeClr>
                </a:solidFill>
              </a:rPr>
              <a:t>b </a:t>
            </a:r>
            <a:r>
              <a:rPr lang="en-US" dirty="0" err="1">
                <a:solidFill>
                  <a:schemeClr val="tx1">
                    <a:lumMod val="85000"/>
                    <a:lumOff val="15000"/>
                  </a:schemeClr>
                </a:solidFill>
              </a:rPr>
              <a:t>nqwaba</a:t>
            </a:r>
            <a:r>
              <a:rPr lang="en-US" dirty="0">
                <a:solidFill>
                  <a:schemeClr val="tx1">
                    <a:lumMod val="85000"/>
                    <a:lumOff val="15000"/>
                  </a:schemeClr>
                </a:solidFill>
              </a:rPr>
              <a:t> (219115748)</a:t>
            </a:r>
          </a:p>
          <a:p>
            <a:endParaRPr lang="en-US" sz="2400" dirty="0">
              <a:solidFill>
                <a:schemeClr val="tx1">
                  <a:lumMod val="85000"/>
                  <a:lumOff val="15000"/>
                </a:schemeClr>
              </a:solidFill>
            </a:endParaRPr>
          </a:p>
          <a:p>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B7FD7694-5BA5-13B2-A3A7-EBDD88C51AC2}"/>
              </a:ext>
            </a:extLst>
          </p:cNvPr>
          <p:cNvSpPr txBox="1">
            <a:spLocks/>
          </p:cNvSpPr>
          <p:nvPr/>
        </p:nvSpPr>
        <p:spPr>
          <a:xfrm>
            <a:off x="0" y="0"/>
            <a:ext cx="11026834" cy="1021498"/>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ZA" sz="3600" kern="0" dirty="0">
                <a:solidFill>
                  <a:srgbClr val="4A4A4A"/>
                </a:solidFill>
                <a:latin typeface="Poppins" panose="00000500000000000000" pitchFamily="2" charset="0"/>
              </a:rPr>
              <a:t>All ETF’s reflected long term growth in ZAR:</a:t>
            </a:r>
          </a:p>
          <a:p>
            <a:endParaRPr lang="en-US" sz="3600" dirty="0">
              <a:solidFill>
                <a:schemeClr val="tx1">
                  <a:lumMod val="85000"/>
                  <a:lumOff val="15000"/>
                </a:schemeClr>
              </a:solidFill>
            </a:endParaRPr>
          </a:p>
        </p:txBody>
      </p:sp>
      <p:pic>
        <p:nvPicPr>
          <p:cNvPr id="1034" name="Picture 10">
            <a:extLst>
              <a:ext uri="{FF2B5EF4-FFF2-40B4-BE49-F238E27FC236}">
                <a16:creationId xmlns:a16="http://schemas.microsoft.com/office/drawing/2014/main" id="{62794BC5-2CEF-1331-8EEA-DA877B2345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30" y="657021"/>
            <a:ext cx="12001270" cy="5273996"/>
          </a:xfrm>
          <a:prstGeom prst="rect">
            <a:avLst/>
          </a:prstGeom>
          <a:noFill/>
          <a:extLst>
            <a:ext uri="{909E8E84-426E-40DD-AFC4-6F175D3DCCD1}">
              <a14:hiddenFill xmlns:a14="http://schemas.microsoft.com/office/drawing/2010/main">
                <a:solidFill>
                  <a:srgbClr val="FFFFFF"/>
                </a:solidFill>
              </a14:hiddenFill>
            </a:ext>
          </a:extLst>
        </p:spPr>
      </p:pic>
      <p:sp>
        <p:nvSpPr>
          <p:cNvPr id="4" name="Subtitle 2">
            <a:extLst>
              <a:ext uri="{FF2B5EF4-FFF2-40B4-BE49-F238E27FC236}">
                <a16:creationId xmlns:a16="http://schemas.microsoft.com/office/drawing/2014/main" id="{1E8406D0-F7CD-B146-56AC-A5A99FE1E173}"/>
              </a:ext>
            </a:extLst>
          </p:cNvPr>
          <p:cNvSpPr txBox="1">
            <a:spLocks/>
          </p:cNvSpPr>
          <p:nvPr/>
        </p:nvSpPr>
        <p:spPr>
          <a:xfrm>
            <a:off x="81094" y="5830844"/>
            <a:ext cx="12029812" cy="653846"/>
          </a:xfrm>
          <a:prstGeom prst="rect">
            <a:avLst/>
          </a:prstGeom>
        </p:spPr>
        <p:txBody>
          <a:bodyPr>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sz="1200" dirty="0">
                <a:solidFill>
                  <a:schemeClr val="tx1">
                    <a:lumMod val="85000"/>
                    <a:lumOff val="15000"/>
                  </a:schemeClr>
                </a:solidFill>
              </a:rPr>
              <a:t>All the funds reviewed reflected growth over the period under review although some funds performed better than others.</a:t>
            </a:r>
          </a:p>
        </p:txBody>
      </p:sp>
      <p:sp>
        <p:nvSpPr>
          <p:cNvPr id="5" name="TextBox 4">
            <a:extLst>
              <a:ext uri="{FF2B5EF4-FFF2-40B4-BE49-F238E27FC236}">
                <a16:creationId xmlns:a16="http://schemas.microsoft.com/office/drawing/2014/main" id="{646EE204-808B-A5D7-B9E2-A270C73938EA}"/>
              </a:ext>
            </a:extLst>
          </p:cNvPr>
          <p:cNvSpPr txBox="1"/>
          <p:nvPr/>
        </p:nvSpPr>
        <p:spPr>
          <a:xfrm>
            <a:off x="9681475" y="4394338"/>
            <a:ext cx="2189526" cy="738664"/>
          </a:xfrm>
          <a:prstGeom prst="rect">
            <a:avLst/>
          </a:prstGeom>
          <a:noFill/>
        </p:spPr>
        <p:txBody>
          <a:bodyPr wrap="square" rtlCol="0">
            <a:spAutoFit/>
          </a:bodyPr>
          <a:lstStyle/>
          <a:p>
            <a:r>
              <a:rPr lang="en-ZA" sz="1400" i="1" dirty="0"/>
              <a:t>Trend lines uses the least squares regression analysis methodology</a:t>
            </a:r>
          </a:p>
        </p:txBody>
      </p:sp>
    </p:spTree>
    <p:extLst>
      <p:ext uri="{BB962C8B-B14F-4D97-AF65-F5344CB8AC3E}">
        <p14:creationId xmlns:p14="http://schemas.microsoft.com/office/powerpoint/2010/main" val="2780260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B7FD7694-5BA5-13B2-A3A7-EBDD88C51AC2}"/>
              </a:ext>
            </a:extLst>
          </p:cNvPr>
          <p:cNvSpPr txBox="1">
            <a:spLocks/>
          </p:cNvSpPr>
          <p:nvPr/>
        </p:nvSpPr>
        <p:spPr>
          <a:xfrm>
            <a:off x="0" y="11480"/>
            <a:ext cx="11026834" cy="1021498"/>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ZA" sz="3600" kern="0" dirty="0">
                <a:solidFill>
                  <a:srgbClr val="4A4A4A"/>
                </a:solidFill>
                <a:latin typeface="Poppins" panose="00000500000000000000" pitchFamily="2" charset="0"/>
              </a:rPr>
              <a:t>Exchange rate impact on investments:</a:t>
            </a:r>
          </a:p>
          <a:p>
            <a:endParaRPr lang="en-US" sz="3600" dirty="0">
              <a:solidFill>
                <a:schemeClr val="tx1">
                  <a:lumMod val="85000"/>
                  <a:lumOff val="15000"/>
                </a:schemeClr>
              </a:solidFill>
            </a:endParaRPr>
          </a:p>
        </p:txBody>
      </p:sp>
      <p:pic>
        <p:nvPicPr>
          <p:cNvPr id="2054" name="Picture 6">
            <a:extLst>
              <a:ext uri="{FF2B5EF4-FFF2-40B4-BE49-F238E27FC236}">
                <a16:creationId xmlns:a16="http://schemas.microsoft.com/office/drawing/2014/main" id="{62F0F996-C03E-5850-40FF-1F474FF74B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90597"/>
            <a:ext cx="12192000" cy="262413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72E63ED6-CEF9-5590-8AC0-D1CC282A83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97730"/>
            <a:ext cx="12192000" cy="2624137"/>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75FBE26A-D329-F6DA-E9C4-6F8AF5A32EFC}"/>
              </a:ext>
            </a:extLst>
          </p:cNvPr>
          <p:cNvSpPr txBox="1">
            <a:spLocks/>
          </p:cNvSpPr>
          <p:nvPr/>
        </p:nvSpPr>
        <p:spPr>
          <a:xfrm>
            <a:off x="81094" y="5830844"/>
            <a:ext cx="12029812" cy="653846"/>
          </a:xfrm>
          <a:prstGeom prst="rect">
            <a:avLst/>
          </a:prstGeom>
        </p:spPr>
        <p:txBody>
          <a:bodyPr>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sz="1200" dirty="0">
                <a:solidFill>
                  <a:schemeClr val="tx1">
                    <a:lumMod val="85000"/>
                    <a:lumOff val="15000"/>
                  </a:schemeClr>
                </a:solidFill>
              </a:rPr>
              <a:t>Although the S&amp;P 500 Price reflected extremely low growth </a:t>
            </a:r>
            <a:r>
              <a:rPr lang="en-US" sz="1200" dirty="0" err="1">
                <a:solidFill>
                  <a:schemeClr val="tx1">
                    <a:lumMod val="85000"/>
                    <a:lumOff val="15000"/>
                  </a:schemeClr>
                </a:solidFill>
              </a:rPr>
              <a:t>i.t.o</a:t>
            </a:r>
            <a:r>
              <a:rPr lang="en-US" sz="1200" dirty="0">
                <a:solidFill>
                  <a:schemeClr val="tx1">
                    <a:lumMod val="85000"/>
                    <a:lumOff val="15000"/>
                  </a:schemeClr>
                </a:solidFill>
              </a:rPr>
              <a:t> USD, the fund showed significant growth in SA rands due to the increase in exchange rate highlighting the importance of taking exchange rate into account when </a:t>
            </a:r>
            <a:r>
              <a:rPr lang="en-US" sz="1200" dirty="0" err="1">
                <a:solidFill>
                  <a:schemeClr val="tx1">
                    <a:lumMod val="85000"/>
                    <a:lumOff val="15000"/>
                  </a:schemeClr>
                </a:solidFill>
              </a:rPr>
              <a:t>analysing</a:t>
            </a:r>
            <a:r>
              <a:rPr lang="en-US" sz="1200" dirty="0">
                <a:solidFill>
                  <a:schemeClr val="tx1">
                    <a:lumMod val="85000"/>
                    <a:lumOff val="15000"/>
                  </a:schemeClr>
                </a:solidFill>
              </a:rPr>
              <a:t> ETF performance.</a:t>
            </a:r>
          </a:p>
        </p:txBody>
      </p:sp>
    </p:spTree>
    <p:extLst>
      <p:ext uri="{BB962C8B-B14F-4D97-AF65-F5344CB8AC3E}">
        <p14:creationId xmlns:p14="http://schemas.microsoft.com/office/powerpoint/2010/main" val="3434632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B7FD7694-5BA5-13B2-A3A7-EBDD88C51AC2}"/>
              </a:ext>
            </a:extLst>
          </p:cNvPr>
          <p:cNvSpPr txBox="1">
            <a:spLocks/>
          </p:cNvSpPr>
          <p:nvPr/>
        </p:nvSpPr>
        <p:spPr>
          <a:xfrm>
            <a:off x="0" y="0"/>
            <a:ext cx="11026834" cy="1021498"/>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ZA" sz="3600" kern="0" dirty="0">
                <a:solidFill>
                  <a:srgbClr val="4A4A4A"/>
                </a:solidFill>
                <a:latin typeface="Poppins" panose="00000500000000000000" pitchFamily="2" charset="0"/>
              </a:rPr>
              <a:t>R100k investment forecasted growth</a:t>
            </a:r>
          </a:p>
          <a:p>
            <a:endParaRPr lang="en-US" sz="3600" dirty="0">
              <a:solidFill>
                <a:schemeClr val="tx1">
                  <a:lumMod val="85000"/>
                  <a:lumOff val="15000"/>
                </a:schemeClr>
              </a:solidFill>
            </a:endParaRPr>
          </a:p>
        </p:txBody>
      </p:sp>
      <p:pic>
        <p:nvPicPr>
          <p:cNvPr id="3074" name="Picture 2">
            <a:extLst>
              <a:ext uri="{FF2B5EF4-FFF2-40B4-BE49-F238E27FC236}">
                <a16:creationId xmlns:a16="http://schemas.microsoft.com/office/drawing/2014/main" id="{63081331-AB4D-46BC-BF5B-1705FF1BCE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2983"/>
            <a:ext cx="12192000" cy="5195887"/>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EB7C8A3B-BC2B-E6A4-4E3A-FF9DAEFEBE94}"/>
              </a:ext>
            </a:extLst>
          </p:cNvPr>
          <p:cNvSpPr txBox="1">
            <a:spLocks/>
          </p:cNvSpPr>
          <p:nvPr/>
        </p:nvSpPr>
        <p:spPr>
          <a:xfrm>
            <a:off x="81094" y="5765527"/>
            <a:ext cx="12029812" cy="653846"/>
          </a:xfrm>
          <a:prstGeom prst="rect">
            <a:avLst/>
          </a:prstGeom>
        </p:spPr>
        <p:txBody>
          <a:bodyPr>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sz="1200" dirty="0">
                <a:solidFill>
                  <a:schemeClr val="tx1">
                    <a:lumMod val="85000"/>
                    <a:lumOff val="15000"/>
                  </a:schemeClr>
                </a:solidFill>
              </a:rPr>
              <a:t>The S&amp;P 500 Index outperforms the other funds in terms growing the R100k investment to R 115 576 (15,6%) over the next 2 years.</a:t>
            </a:r>
          </a:p>
          <a:p>
            <a:pPr>
              <a:buFont typeface="Arial" panose="020B0604020202020204" pitchFamily="34" charset="0"/>
              <a:buChar char="•"/>
            </a:pPr>
            <a:r>
              <a:rPr lang="en-US" sz="1200" dirty="0">
                <a:solidFill>
                  <a:schemeClr val="tx1">
                    <a:lumMod val="85000"/>
                    <a:lumOff val="15000"/>
                  </a:schemeClr>
                </a:solidFill>
              </a:rPr>
              <a:t>The </a:t>
            </a:r>
            <a:r>
              <a:rPr lang="en-US" sz="1200" dirty="0" err="1">
                <a:solidFill>
                  <a:schemeClr val="tx1">
                    <a:lumMod val="85000"/>
                    <a:lumOff val="15000"/>
                  </a:schemeClr>
                </a:solidFill>
              </a:rPr>
              <a:t>Sygnia</a:t>
            </a:r>
            <a:r>
              <a:rPr lang="en-US" sz="1200" dirty="0">
                <a:solidFill>
                  <a:schemeClr val="tx1">
                    <a:lumMod val="85000"/>
                    <a:lumOff val="15000"/>
                  </a:schemeClr>
                </a:solidFill>
              </a:rPr>
              <a:t> </a:t>
            </a:r>
            <a:r>
              <a:rPr lang="en-US" sz="1200" dirty="0" err="1">
                <a:solidFill>
                  <a:schemeClr val="tx1">
                    <a:lumMod val="85000"/>
                    <a:lumOff val="15000"/>
                  </a:schemeClr>
                </a:solidFill>
              </a:rPr>
              <a:t>Itrix</a:t>
            </a:r>
            <a:r>
              <a:rPr lang="en-US" sz="1200" dirty="0">
                <a:solidFill>
                  <a:schemeClr val="tx1">
                    <a:lumMod val="85000"/>
                    <a:lumOff val="15000"/>
                  </a:schemeClr>
                </a:solidFill>
              </a:rPr>
              <a:t> MSCI fund shows more moderate growth of 14% over next two year growing the R100k investment to R 114 133.</a:t>
            </a:r>
          </a:p>
        </p:txBody>
      </p:sp>
      <p:sp>
        <p:nvSpPr>
          <p:cNvPr id="4" name="TextBox 3">
            <a:extLst>
              <a:ext uri="{FF2B5EF4-FFF2-40B4-BE49-F238E27FC236}">
                <a16:creationId xmlns:a16="http://schemas.microsoft.com/office/drawing/2014/main" id="{AF5C3655-9837-1298-86D5-7393B4B47C6E}"/>
              </a:ext>
            </a:extLst>
          </p:cNvPr>
          <p:cNvSpPr txBox="1"/>
          <p:nvPr/>
        </p:nvSpPr>
        <p:spPr>
          <a:xfrm>
            <a:off x="9681475" y="4394338"/>
            <a:ext cx="2189526" cy="738664"/>
          </a:xfrm>
          <a:prstGeom prst="rect">
            <a:avLst/>
          </a:prstGeom>
          <a:noFill/>
        </p:spPr>
        <p:txBody>
          <a:bodyPr wrap="square" rtlCol="0">
            <a:spAutoFit/>
          </a:bodyPr>
          <a:lstStyle/>
          <a:p>
            <a:r>
              <a:rPr lang="en-ZA" sz="1400" i="1" dirty="0"/>
              <a:t>Forecast uses the least squares regression analysis methodology</a:t>
            </a:r>
          </a:p>
        </p:txBody>
      </p:sp>
    </p:spTree>
    <p:extLst>
      <p:ext uri="{BB962C8B-B14F-4D97-AF65-F5344CB8AC3E}">
        <p14:creationId xmlns:p14="http://schemas.microsoft.com/office/powerpoint/2010/main" val="515548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F8450D2A-ADB4-4E89-326A-0B206A613DB6}"/>
              </a:ext>
            </a:extLst>
          </p:cNvPr>
          <p:cNvSpPr txBox="1">
            <a:spLocks/>
          </p:cNvSpPr>
          <p:nvPr/>
        </p:nvSpPr>
        <p:spPr>
          <a:xfrm>
            <a:off x="0" y="0"/>
            <a:ext cx="11026834" cy="1021498"/>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ZA" sz="3600" kern="0" dirty="0">
                <a:solidFill>
                  <a:srgbClr val="4A4A4A"/>
                </a:solidFill>
                <a:latin typeface="Poppins" panose="00000500000000000000" pitchFamily="2" charset="0"/>
              </a:rPr>
              <a:t>Other factors impacting analysis.</a:t>
            </a:r>
          </a:p>
          <a:p>
            <a:endParaRPr lang="en-US" sz="3600" dirty="0">
              <a:solidFill>
                <a:schemeClr val="tx1">
                  <a:lumMod val="85000"/>
                  <a:lumOff val="15000"/>
                </a:schemeClr>
              </a:solidFill>
            </a:endParaRPr>
          </a:p>
        </p:txBody>
      </p:sp>
      <p:sp>
        <p:nvSpPr>
          <p:cNvPr id="3" name="Subtitle 2">
            <a:extLst>
              <a:ext uri="{FF2B5EF4-FFF2-40B4-BE49-F238E27FC236}">
                <a16:creationId xmlns:a16="http://schemas.microsoft.com/office/drawing/2014/main" id="{E815A0AB-1F4B-9AA1-1610-968E2F8D5138}"/>
              </a:ext>
            </a:extLst>
          </p:cNvPr>
          <p:cNvSpPr txBox="1">
            <a:spLocks/>
          </p:cNvSpPr>
          <p:nvPr/>
        </p:nvSpPr>
        <p:spPr>
          <a:xfrm>
            <a:off x="197636" y="1172570"/>
            <a:ext cx="11026834" cy="4926225"/>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sz="2800" dirty="0">
                <a:solidFill>
                  <a:schemeClr val="tx1">
                    <a:lumMod val="85000"/>
                    <a:lumOff val="15000"/>
                  </a:schemeClr>
                </a:solidFill>
              </a:rPr>
              <a:t>Vanguard S&amp;P 500:</a:t>
            </a:r>
          </a:p>
          <a:p>
            <a:pPr lvl="1">
              <a:buFont typeface="Arial" panose="020B0604020202020204" pitchFamily="34" charset="0"/>
              <a:buChar char="•"/>
            </a:pPr>
            <a:r>
              <a:rPr lang="en-US" sz="1500" dirty="0">
                <a:solidFill>
                  <a:schemeClr val="tx1">
                    <a:lumMod val="85000"/>
                    <a:lumOff val="15000"/>
                  </a:schemeClr>
                </a:solidFill>
              </a:rPr>
              <a:t>This fund is highly susceptible to changes in exchange rate.</a:t>
            </a:r>
          </a:p>
          <a:p>
            <a:pPr lvl="1">
              <a:buFont typeface="Arial" panose="020B0604020202020204" pitchFamily="34" charset="0"/>
              <a:buChar char="•"/>
            </a:pPr>
            <a:r>
              <a:rPr lang="en-US" sz="1500" dirty="0">
                <a:solidFill>
                  <a:schemeClr val="tx1">
                    <a:lumMod val="85000"/>
                    <a:lumOff val="15000"/>
                  </a:schemeClr>
                </a:solidFill>
              </a:rPr>
              <a:t>Growth in this fund could mainly be attributed to the exchange rate. </a:t>
            </a:r>
          </a:p>
          <a:p>
            <a:pPr>
              <a:buFont typeface="Arial" panose="020B0604020202020204" pitchFamily="34" charset="0"/>
              <a:buChar char="•"/>
            </a:pPr>
            <a:r>
              <a:rPr lang="en-US" sz="2800" dirty="0" err="1">
                <a:solidFill>
                  <a:schemeClr val="tx1">
                    <a:lumMod val="85000"/>
                    <a:lumOff val="15000"/>
                  </a:schemeClr>
                </a:solidFill>
              </a:rPr>
              <a:t>Satrix</a:t>
            </a:r>
            <a:r>
              <a:rPr lang="en-US" sz="2800" dirty="0">
                <a:solidFill>
                  <a:schemeClr val="tx1">
                    <a:lumMod val="85000"/>
                    <a:lumOff val="15000"/>
                  </a:schemeClr>
                </a:solidFill>
              </a:rPr>
              <a:t> 40 / </a:t>
            </a:r>
            <a:r>
              <a:rPr lang="en-US" sz="2800" dirty="0" err="1">
                <a:solidFill>
                  <a:schemeClr val="tx1">
                    <a:lumMod val="85000"/>
                    <a:lumOff val="15000"/>
                  </a:schemeClr>
                </a:solidFill>
              </a:rPr>
              <a:t>Satrix</a:t>
            </a:r>
            <a:r>
              <a:rPr lang="en-US" sz="2800" dirty="0">
                <a:solidFill>
                  <a:schemeClr val="tx1">
                    <a:lumMod val="85000"/>
                    <a:lumOff val="15000"/>
                  </a:schemeClr>
                </a:solidFill>
              </a:rPr>
              <a:t> Indi :</a:t>
            </a:r>
          </a:p>
          <a:p>
            <a:pPr lvl="1">
              <a:lnSpc>
                <a:spcPct val="110000"/>
              </a:lnSpc>
              <a:buFont typeface="Arial" panose="020B0604020202020204" pitchFamily="34" charset="0"/>
              <a:buChar char="•"/>
            </a:pPr>
            <a:r>
              <a:rPr lang="en-US" sz="1500" dirty="0">
                <a:solidFill>
                  <a:schemeClr val="tx1">
                    <a:lumMod val="85000"/>
                    <a:lumOff val="15000"/>
                  </a:schemeClr>
                </a:solidFill>
              </a:rPr>
              <a:t>These fund tracks performance of SA companies. </a:t>
            </a:r>
          </a:p>
          <a:p>
            <a:pPr lvl="1">
              <a:lnSpc>
                <a:spcPct val="110000"/>
              </a:lnSpc>
              <a:buFont typeface="Arial" panose="020B0604020202020204" pitchFamily="34" charset="0"/>
              <a:buChar char="•"/>
            </a:pPr>
            <a:r>
              <a:rPr lang="en-US" sz="1500" dirty="0">
                <a:solidFill>
                  <a:schemeClr val="tx1">
                    <a:lumMod val="85000"/>
                    <a:lumOff val="15000"/>
                  </a:schemeClr>
                </a:solidFill>
              </a:rPr>
              <a:t>SA Economic growth forecast remain low. National Treasury’s baseline forecast for GDP growth remain low at 0.9% for 2023.</a:t>
            </a:r>
          </a:p>
          <a:p>
            <a:pPr lvl="1">
              <a:lnSpc>
                <a:spcPct val="110000"/>
              </a:lnSpc>
              <a:buFont typeface="Arial" panose="020B0604020202020204" pitchFamily="34" charset="0"/>
              <a:buChar char="•"/>
            </a:pPr>
            <a:r>
              <a:rPr lang="en-US" sz="1500" dirty="0">
                <a:solidFill>
                  <a:schemeClr val="tx1">
                    <a:lumMod val="85000"/>
                    <a:lumOff val="15000"/>
                  </a:schemeClr>
                </a:solidFill>
              </a:rPr>
              <a:t>Increased energy concerns put additional pressure on SA companies.</a:t>
            </a:r>
          </a:p>
          <a:p>
            <a:pPr>
              <a:buFont typeface="Arial" panose="020B0604020202020204" pitchFamily="34" charset="0"/>
              <a:buChar char="•"/>
            </a:pPr>
            <a:r>
              <a:rPr lang="en-US" sz="2800" dirty="0" err="1">
                <a:solidFill>
                  <a:schemeClr val="tx1">
                    <a:lumMod val="85000"/>
                    <a:lumOff val="15000"/>
                  </a:schemeClr>
                </a:solidFill>
              </a:rPr>
              <a:t>Sygnia</a:t>
            </a:r>
            <a:r>
              <a:rPr lang="en-US" sz="2800" dirty="0">
                <a:solidFill>
                  <a:schemeClr val="tx1">
                    <a:lumMod val="85000"/>
                    <a:lumOff val="15000"/>
                  </a:schemeClr>
                </a:solidFill>
              </a:rPr>
              <a:t> </a:t>
            </a:r>
            <a:r>
              <a:rPr lang="en-US" sz="2800" dirty="0" err="1">
                <a:solidFill>
                  <a:schemeClr val="tx1">
                    <a:lumMod val="85000"/>
                    <a:lumOff val="15000"/>
                  </a:schemeClr>
                </a:solidFill>
              </a:rPr>
              <a:t>Itrix</a:t>
            </a:r>
            <a:r>
              <a:rPr lang="en-US" sz="2800" dirty="0">
                <a:solidFill>
                  <a:schemeClr val="tx1">
                    <a:lumMod val="85000"/>
                    <a:lumOff val="15000"/>
                  </a:schemeClr>
                </a:solidFill>
              </a:rPr>
              <a:t> MSCI World ETF:</a:t>
            </a:r>
          </a:p>
          <a:p>
            <a:pPr lvl="1">
              <a:lnSpc>
                <a:spcPct val="110000"/>
              </a:lnSpc>
              <a:buFont typeface="Arial" panose="020B0604020202020204" pitchFamily="34" charset="0"/>
              <a:buChar char="•"/>
            </a:pPr>
            <a:r>
              <a:rPr lang="en-US" sz="1500" dirty="0">
                <a:solidFill>
                  <a:schemeClr val="tx1">
                    <a:lumMod val="85000"/>
                    <a:lumOff val="15000"/>
                  </a:schemeClr>
                </a:solidFill>
              </a:rPr>
              <a:t>This fund is slightly more diversified tracking the performance of the MSCI World Index comprising of companies from 23 developed countries around the world.</a:t>
            </a:r>
          </a:p>
          <a:p>
            <a:pPr>
              <a:buFont typeface="Arial" panose="020B0604020202020204" pitchFamily="34" charset="0"/>
              <a:buChar char="•"/>
            </a:pPr>
            <a:endParaRPr lang="en-US" sz="2800" dirty="0">
              <a:solidFill>
                <a:schemeClr val="tx1">
                  <a:lumMod val="85000"/>
                  <a:lumOff val="15000"/>
                </a:schemeClr>
              </a:solidFill>
            </a:endParaRPr>
          </a:p>
        </p:txBody>
      </p:sp>
    </p:spTree>
    <p:extLst>
      <p:ext uri="{BB962C8B-B14F-4D97-AF65-F5344CB8AC3E}">
        <p14:creationId xmlns:p14="http://schemas.microsoft.com/office/powerpoint/2010/main" val="2372283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DF2772AD-0769-1876-453B-259127639449}"/>
              </a:ext>
            </a:extLst>
          </p:cNvPr>
          <p:cNvSpPr txBox="1">
            <a:spLocks/>
          </p:cNvSpPr>
          <p:nvPr/>
        </p:nvSpPr>
        <p:spPr>
          <a:xfrm>
            <a:off x="0" y="0"/>
            <a:ext cx="11026834" cy="1021498"/>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ZA" sz="3600" kern="0" dirty="0">
                <a:solidFill>
                  <a:srgbClr val="4A4A4A"/>
                </a:solidFill>
                <a:latin typeface="Poppins" panose="00000500000000000000" pitchFamily="2" charset="0"/>
              </a:rPr>
              <a:t>Conclusion.</a:t>
            </a:r>
          </a:p>
          <a:p>
            <a:endParaRPr lang="en-US" sz="3600" dirty="0">
              <a:solidFill>
                <a:schemeClr val="tx1">
                  <a:lumMod val="85000"/>
                  <a:lumOff val="15000"/>
                </a:schemeClr>
              </a:solidFill>
            </a:endParaRPr>
          </a:p>
        </p:txBody>
      </p:sp>
      <p:sp>
        <p:nvSpPr>
          <p:cNvPr id="3" name="Subtitle 2">
            <a:extLst>
              <a:ext uri="{FF2B5EF4-FFF2-40B4-BE49-F238E27FC236}">
                <a16:creationId xmlns:a16="http://schemas.microsoft.com/office/drawing/2014/main" id="{9C6FC568-2CC1-14A0-A968-0ABF90F19DAF}"/>
              </a:ext>
            </a:extLst>
          </p:cNvPr>
          <p:cNvSpPr txBox="1">
            <a:spLocks/>
          </p:cNvSpPr>
          <p:nvPr/>
        </p:nvSpPr>
        <p:spPr>
          <a:xfrm>
            <a:off x="197636" y="1172570"/>
            <a:ext cx="11026834" cy="3240039"/>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2800" dirty="0">
                <a:solidFill>
                  <a:schemeClr val="tx1">
                    <a:lumMod val="85000"/>
                    <a:lumOff val="15000"/>
                  </a:schemeClr>
                </a:solidFill>
              </a:rPr>
              <a:t>We have selected the </a:t>
            </a:r>
            <a:r>
              <a:rPr lang="en-US" sz="2800" dirty="0" err="1">
                <a:solidFill>
                  <a:schemeClr val="tx1">
                    <a:lumMod val="85000"/>
                    <a:lumOff val="15000"/>
                  </a:schemeClr>
                </a:solidFill>
              </a:rPr>
              <a:t>Sygnia</a:t>
            </a:r>
            <a:r>
              <a:rPr lang="en-US" sz="2800" dirty="0">
                <a:solidFill>
                  <a:schemeClr val="tx1">
                    <a:lumMod val="85000"/>
                    <a:lumOff val="15000"/>
                  </a:schemeClr>
                </a:solidFill>
              </a:rPr>
              <a:t> </a:t>
            </a:r>
            <a:r>
              <a:rPr lang="en-US" sz="2800" dirty="0" err="1">
                <a:solidFill>
                  <a:schemeClr val="tx1">
                    <a:lumMod val="85000"/>
                    <a:lumOff val="15000"/>
                  </a:schemeClr>
                </a:solidFill>
              </a:rPr>
              <a:t>Itrix</a:t>
            </a:r>
            <a:r>
              <a:rPr lang="en-US" sz="2800" dirty="0">
                <a:solidFill>
                  <a:schemeClr val="tx1">
                    <a:lumMod val="85000"/>
                    <a:lumOff val="15000"/>
                  </a:schemeClr>
                </a:solidFill>
              </a:rPr>
              <a:t> MSCI World ETF to invest our R100k because of the following:</a:t>
            </a:r>
          </a:p>
          <a:p>
            <a:pPr>
              <a:buFont typeface="Arial" panose="020B0604020202020204" pitchFamily="34" charset="0"/>
              <a:buChar char="•"/>
            </a:pPr>
            <a:r>
              <a:rPr lang="en-US" sz="1800" dirty="0">
                <a:solidFill>
                  <a:schemeClr val="tx1">
                    <a:lumMod val="85000"/>
                    <a:lumOff val="15000"/>
                  </a:schemeClr>
                </a:solidFill>
              </a:rPr>
              <a:t>The fund is more diversified tracking 25 developed countries world wide.</a:t>
            </a:r>
          </a:p>
          <a:p>
            <a:pPr>
              <a:buFont typeface="Arial" panose="020B0604020202020204" pitchFamily="34" charset="0"/>
              <a:buChar char="•"/>
            </a:pPr>
            <a:r>
              <a:rPr lang="en-US" sz="1800" dirty="0">
                <a:solidFill>
                  <a:schemeClr val="tx1">
                    <a:lumMod val="85000"/>
                    <a:lumOff val="15000"/>
                  </a:schemeClr>
                </a:solidFill>
              </a:rPr>
              <a:t>It had the second highest return of the funds but is less reliant on the USD/ZAR exchange rate. </a:t>
            </a:r>
          </a:p>
          <a:p>
            <a:pPr>
              <a:buFont typeface="Arial" panose="020B0604020202020204" pitchFamily="34" charset="0"/>
              <a:buChar char="•"/>
            </a:pPr>
            <a:r>
              <a:rPr lang="en-US" sz="1800" dirty="0">
                <a:solidFill>
                  <a:schemeClr val="tx1">
                    <a:lumMod val="85000"/>
                    <a:lumOff val="15000"/>
                  </a:schemeClr>
                </a:solidFill>
              </a:rPr>
              <a:t>It excludes exclusively SA markets where future economic growth is uncertain </a:t>
            </a:r>
            <a:r>
              <a:rPr lang="en-US" sz="1800" dirty="0" err="1">
                <a:solidFill>
                  <a:schemeClr val="tx1">
                    <a:lumMod val="85000"/>
                    <a:lumOff val="15000"/>
                  </a:schemeClr>
                </a:solidFill>
              </a:rPr>
              <a:t>diven</a:t>
            </a:r>
            <a:r>
              <a:rPr lang="en-US" sz="1800" dirty="0">
                <a:solidFill>
                  <a:schemeClr val="tx1">
                    <a:lumMod val="85000"/>
                    <a:lumOff val="15000"/>
                  </a:schemeClr>
                </a:solidFill>
              </a:rPr>
              <a:t> by energy concerns.</a:t>
            </a:r>
          </a:p>
          <a:p>
            <a:pPr>
              <a:buFont typeface="Arial" panose="020B0604020202020204" pitchFamily="34" charset="0"/>
              <a:buChar char="•"/>
            </a:pPr>
            <a:r>
              <a:rPr lang="en-US" sz="1800" dirty="0">
                <a:solidFill>
                  <a:schemeClr val="tx1">
                    <a:lumMod val="85000"/>
                    <a:lumOff val="15000"/>
                  </a:schemeClr>
                </a:solidFill>
              </a:rPr>
              <a:t>The fund reflected stable growth over the past 12 years.</a:t>
            </a:r>
          </a:p>
        </p:txBody>
      </p:sp>
    </p:spTree>
    <p:extLst>
      <p:ext uri="{BB962C8B-B14F-4D97-AF65-F5344CB8AC3E}">
        <p14:creationId xmlns:p14="http://schemas.microsoft.com/office/powerpoint/2010/main" val="903000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36171-1000-9063-C0BB-F16F7512A59A}"/>
              </a:ext>
            </a:extLst>
          </p:cNvPr>
          <p:cNvSpPr>
            <a:spLocks noGrp="1"/>
          </p:cNvSpPr>
          <p:nvPr>
            <p:ph type="title"/>
          </p:nvPr>
        </p:nvSpPr>
        <p:spPr/>
        <p:txBody>
          <a:bodyPr/>
          <a:lstStyle/>
          <a:p>
            <a:r>
              <a:rPr lang="en-US" dirty="0"/>
              <a:t>Objective</a:t>
            </a:r>
            <a:endParaRPr lang="en-ZA" dirty="0"/>
          </a:p>
        </p:txBody>
      </p:sp>
      <p:sp>
        <p:nvSpPr>
          <p:cNvPr id="3" name="Content Placeholder 2">
            <a:extLst>
              <a:ext uri="{FF2B5EF4-FFF2-40B4-BE49-F238E27FC236}">
                <a16:creationId xmlns:a16="http://schemas.microsoft.com/office/drawing/2014/main" id="{7C6A662A-86BE-67D0-B21A-09C2D50AE965}"/>
              </a:ext>
            </a:extLst>
          </p:cNvPr>
          <p:cNvSpPr>
            <a:spLocks noGrp="1"/>
          </p:cNvSpPr>
          <p:nvPr>
            <p:ph idx="1"/>
          </p:nvPr>
        </p:nvSpPr>
        <p:spPr/>
        <p:txBody>
          <a:bodyPr/>
          <a:lstStyle/>
          <a:p>
            <a:pPr>
              <a:buFont typeface="Wingdings" panose="05000000000000000000" pitchFamily="2" charset="2"/>
              <a:buChar char="§"/>
            </a:pPr>
            <a:endParaRPr lang="en-US" dirty="0"/>
          </a:p>
          <a:p>
            <a:pPr>
              <a:buFont typeface="Wingdings" panose="05000000000000000000" pitchFamily="2" charset="2"/>
              <a:buChar char="§"/>
            </a:pPr>
            <a:r>
              <a:rPr lang="en-US" dirty="0"/>
              <a:t>Identify 4 exchange traded funds best suited for future investment.</a:t>
            </a:r>
          </a:p>
          <a:p>
            <a:pPr>
              <a:buFont typeface="Wingdings" panose="05000000000000000000" pitchFamily="2" charset="2"/>
              <a:buChar char="§"/>
            </a:pPr>
            <a:r>
              <a:rPr lang="en-US" dirty="0"/>
              <a:t>Analyze historical data of the selected exchange traded funds.</a:t>
            </a:r>
          </a:p>
          <a:p>
            <a:pPr>
              <a:buFont typeface="Wingdings" panose="05000000000000000000" pitchFamily="2" charset="2"/>
              <a:buChar char="§"/>
            </a:pPr>
            <a:r>
              <a:rPr lang="en-US" dirty="0"/>
              <a:t>Use regression techniques to establish future growth potential.</a:t>
            </a:r>
          </a:p>
          <a:p>
            <a:pPr>
              <a:buFont typeface="Wingdings" panose="05000000000000000000" pitchFamily="2" charset="2"/>
              <a:buChar char="§"/>
            </a:pPr>
            <a:r>
              <a:rPr lang="en-US" dirty="0"/>
              <a:t>Select fund to invest R100k and motivate the selection taking other economic factors into account.</a:t>
            </a:r>
          </a:p>
          <a:p>
            <a:pPr marL="0" indent="0">
              <a:buNone/>
            </a:pPr>
            <a:endParaRPr lang="en-US" dirty="0"/>
          </a:p>
        </p:txBody>
      </p:sp>
    </p:spTree>
    <p:extLst>
      <p:ext uri="{BB962C8B-B14F-4D97-AF65-F5344CB8AC3E}">
        <p14:creationId xmlns:p14="http://schemas.microsoft.com/office/powerpoint/2010/main" val="3539061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descr="80 Best Quotes On Stock Market Investment And Financial Management">
            <a:extLst>
              <a:ext uri="{FF2B5EF4-FFF2-40B4-BE49-F238E27FC236}">
                <a16:creationId xmlns:a16="http://schemas.microsoft.com/office/drawing/2014/main" id="{19747FB0-B15E-2F1B-E630-661D711DCA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209" y="998290"/>
            <a:ext cx="9832866" cy="5532468"/>
          </a:xfrm>
          <a:prstGeom prst="rect">
            <a:avLst/>
          </a:prstGeom>
          <a:noFill/>
          <a:extLst>
            <a:ext uri="{909E8E84-426E-40DD-AFC4-6F175D3DCCD1}">
              <a14:hiddenFill xmlns:a14="http://schemas.microsoft.com/office/drawing/2010/main">
                <a:solidFill>
                  <a:srgbClr val="FFFFFF"/>
                </a:solidFill>
              </a14:hiddenFill>
            </a:ext>
          </a:extLst>
        </p:spPr>
      </p:pic>
      <p:sp>
        <p:nvSpPr>
          <p:cNvPr id="8" name="Subtitle 2">
            <a:extLst>
              <a:ext uri="{FF2B5EF4-FFF2-40B4-BE49-F238E27FC236}">
                <a16:creationId xmlns:a16="http://schemas.microsoft.com/office/drawing/2014/main" id="{18F1B2C7-50E4-69B4-B7AA-2620F4C5C4FD}"/>
              </a:ext>
            </a:extLst>
          </p:cNvPr>
          <p:cNvSpPr txBox="1">
            <a:spLocks/>
          </p:cNvSpPr>
          <p:nvPr/>
        </p:nvSpPr>
        <p:spPr>
          <a:xfrm>
            <a:off x="-86090" y="25238"/>
            <a:ext cx="7671238" cy="973052"/>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3200" dirty="0">
                <a:solidFill>
                  <a:schemeClr val="bg1">
                    <a:lumMod val="95000"/>
                  </a:schemeClr>
                </a:solidFill>
              </a:rPr>
              <a:t>Importance of doing your own research…!!!</a:t>
            </a:r>
            <a:endParaRPr lang="en-US" sz="4000" dirty="0">
              <a:solidFill>
                <a:schemeClr val="bg1">
                  <a:lumMod val="95000"/>
                </a:schemeClr>
              </a:solidFill>
            </a:endParaRPr>
          </a:p>
          <a:p>
            <a:endParaRPr lang="en-US" sz="2800" dirty="0">
              <a:solidFill>
                <a:schemeClr val="bg1">
                  <a:lumMod val="95000"/>
                </a:schemeClr>
              </a:solidFill>
            </a:endParaRPr>
          </a:p>
        </p:txBody>
      </p:sp>
    </p:spTree>
    <p:extLst>
      <p:ext uri="{BB962C8B-B14F-4D97-AF65-F5344CB8AC3E}">
        <p14:creationId xmlns:p14="http://schemas.microsoft.com/office/powerpoint/2010/main" val="191714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96D3F912-48F7-BE44-5D79-8D78994F23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460" y="974434"/>
            <a:ext cx="9264242" cy="5211136"/>
          </a:xfrm>
          <a:prstGeom prst="rect">
            <a:avLst/>
          </a:prstGeom>
          <a:noFill/>
          <a:extLst>
            <a:ext uri="{909E8E84-426E-40DD-AFC4-6F175D3DCCD1}">
              <a14:hiddenFill xmlns:a14="http://schemas.microsoft.com/office/drawing/2010/main">
                <a:solidFill>
                  <a:srgbClr val="FFFFFF"/>
                </a:solidFill>
              </a14:hiddenFill>
            </a:ext>
          </a:extLst>
        </p:spPr>
      </p:pic>
      <p:sp>
        <p:nvSpPr>
          <p:cNvPr id="2" name="Subtitle 2">
            <a:extLst>
              <a:ext uri="{FF2B5EF4-FFF2-40B4-BE49-F238E27FC236}">
                <a16:creationId xmlns:a16="http://schemas.microsoft.com/office/drawing/2014/main" id="{A3F7892F-9214-5D95-9DCC-3CC0E89FD6F2}"/>
              </a:ext>
            </a:extLst>
          </p:cNvPr>
          <p:cNvSpPr txBox="1">
            <a:spLocks/>
          </p:cNvSpPr>
          <p:nvPr/>
        </p:nvSpPr>
        <p:spPr>
          <a:xfrm>
            <a:off x="0" y="92350"/>
            <a:ext cx="11026834" cy="1021498"/>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ZA" sz="3600" kern="0" dirty="0">
                <a:solidFill>
                  <a:srgbClr val="4A4A4A"/>
                </a:solidFill>
                <a:latin typeface="Poppins" panose="00000500000000000000" pitchFamily="2" charset="0"/>
              </a:rPr>
              <a:t>Why should we invest?</a:t>
            </a:r>
            <a:endParaRPr lang="en-US" sz="3600" dirty="0">
              <a:solidFill>
                <a:schemeClr val="tx1">
                  <a:lumMod val="85000"/>
                  <a:lumOff val="15000"/>
                </a:schemeClr>
              </a:solidFill>
            </a:endParaRPr>
          </a:p>
        </p:txBody>
      </p:sp>
    </p:spTree>
    <p:extLst>
      <p:ext uri="{BB962C8B-B14F-4D97-AF65-F5344CB8AC3E}">
        <p14:creationId xmlns:p14="http://schemas.microsoft.com/office/powerpoint/2010/main" val="3353500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B7FD7694-5BA5-13B2-A3A7-EBDD88C51AC2}"/>
              </a:ext>
            </a:extLst>
          </p:cNvPr>
          <p:cNvSpPr txBox="1">
            <a:spLocks/>
          </p:cNvSpPr>
          <p:nvPr/>
        </p:nvSpPr>
        <p:spPr>
          <a:xfrm>
            <a:off x="0" y="0"/>
            <a:ext cx="11026834" cy="1021498"/>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ZA" sz="3600" kern="0" dirty="0">
                <a:solidFill>
                  <a:srgbClr val="4A4A4A"/>
                </a:solidFill>
                <a:effectLst/>
                <a:latin typeface="Poppins" panose="00000500000000000000" pitchFamily="2" charset="0"/>
                <a:ea typeface="Times New Roman" panose="02020603050405020304" pitchFamily="18" charset="0"/>
              </a:rPr>
              <a:t>Exchange Traded Funds</a:t>
            </a:r>
            <a:endParaRPr lang="en-US" sz="3600" dirty="0">
              <a:solidFill>
                <a:schemeClr val="tx1">
                  <a:lumMod val="85000"/>
                  <a:lumOff val="15000"/>
                </a:schemeClr>
              </a:solidFill>
            </a:endParaRPr>
          </a:p>
        </p:txBody>
      </p:sp>
      <p:sp>
        <p:nvSpPr>
          <p:cNvPr id="3" name="Subtitle 2">
            <a:extLst>
              <a:ext uri="{FF2B5EF4-FFF2-40B4-BE49-F238E27FC236}">
                <a16:creationId xmlns:a16="http://schemas.microsoft.com/office/drawing/2014/main" id="{8DCE85EB-705E-FBE3-9418-DF9F7C46E040}"/>
              </a:ext>
            </a:extLst>
          </p:cNvPr>
          <p:cNvSpPr txBox="1">
            <a:spLocks/>
          </p:cNvSpPr>
          <p:nvPr/>
        </p:nvSpPr>
        <p:spPr>
          <a:xfrm>
            <a:off x="197636" y="1155794"/>
            <a:ext cx="11026834" cy="1021498"/>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800" dirty="0">
                <a:solidFill>
                  <a:schemeClr val="tx1">
                    <a:lumMod val="85000"/>
                    <a:lumOff val="15000"/>
                  </a:schemeClr>
                </a:solidFill>
              </a:rPr>
              <a:t>What is an ETF ?</a:t>
            </a:r>
          </a:p>
          <a:p>
            <a:endParaRPr lang="en-US" sz="2800" dirty="0">
              <a:solidFill>
                <a:schemeClr val="tx1">
                  <a:lumMod val="85000"/>
                  <a:lumOff val="15000"/>
                </a:schemeClr>
              </a:solidFill>
            </a:endParaRPr>
          </a:p>
        </p:txBody>
      </p:sp>
      <p:sp>
        <p:nvSpPr>
          <p:cNvPr id="4" name="Subtitle 2">
            <a:extLst>
              <a:ext uri="{FF2B5EF4-FFF2-40B4-BE49-F238E27FC236}">
                <a16:creationId xmlns:a16="http://schemas.microsoft.com/office/drawing/2014/main" id="{66980F68-16C8-7376-D847-9AFF02D138B3}"/>
              </a:ext>
            </a:extLst>
          </p:cNvPr>
          <p:cNvSpPr txBox="1">
            <a:spLocks/>
          </p:cNvSpPr>
          <p:nvPr/>
        </p:nvSpPr>
        <p:spPr>
          <a:xfrm>
            <a:off x="197636" y="1711582"/>
            <a:ext cx="11026834" cy="1021498"/>
          </a:xfrm>
          <a:prstGeom prst="rect">
            <a:avLst/>
          </a:prstGeom>
        </p:spPr>
        <p:txBody>
          <a:bodyPr>
            <a:normAutofit fontScale="92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ZA" sz="1800" kern="0" dirty="0">
                <a:solidFill>
                  <a:srgbClr val="4A4A4A"/>
                </a:solidFill>
                <a:effectLst/>
                <a:latin typeface="Poppins" panose="00000500000000000000" pitchFamily="2" charset="0"/>
                <a:ea typeface="Times New Roman" panose="02020603050405020304" pitchFamily="18" charset="0"/>
              </a:rPr>
              <a:t>An Exchange Traded Fund (ETF) is a structured investment instrument specifically created to track the performance of an existing stock, a particular index, commodities, or any specific asset. </a:t>
            </a:r>
          </a:p>
          <a:p>
            <a:r>
              <a:rPr lang="en-ZA" sz="1800" kern="100" dirty="0">
                <a:effectLst/>
                <a:latin typeface="Calibri" panose="020F0502020204030204" pitchFamily="34" charset="0"/>
                <a:ea typeface="Calibri" panose="020F0502020204030204" pitchFamily="34" charset="0"/>
                <a:cs typeface="Times New Roman" panose="02020603050405020304" pitchFamily="18" charset="0"/>
              </a:rPr>
              <a:t>(What is an Exchange Traded Fund (ETF), 2023)</a:t>
            </a:r>
          </a:p>
          <a:p>
            <a:endParaRPr lang="en-US" sz="2000" dirty="0">
              <a:solidFill>
                <a:schemeClr val="tx1">
                  <a:lumMod val="85000"/>
                  <a:lumOff val="15000"/>
                </a:schemeClr>
              </a:solidFill>
            </a:endParaRPr>
          </a:p>
        </p:txBody>
      </p:sp>
      <p:sp>
        <p:nvSpPr>
          <p:cNvPr id="5" name="Subtitle 2">
            <a:extLst>
              <a:ext uri="{FF2B5EF4-FFF2-40B4-BE49-F238E27FC236}">
                <a16:creationId xmlns:a16="http://schemas.microsoft.com/office/drawing/2014/main" id="{BF16838A-C69D-374F-DB78-D2922591D043}"/>
              </a:ext>
            </a:extLst>
          </p:cNvPr>
          <p:cNvSpPr txBox="1">
            <a:spLocks/>
          </p:cNvSpPr>
          <p:nvPr/>
        </p:nvSpPr>
        <p:spPr>
          <a:xfrm>
            <a:off x="197636" y="2729830"/>
            <a:ext cx="11026834" cy="1021498"/>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800" dirty="0">
                <a:solidFill>
                  <a:schemeClr val="tx1">
                    <a:lumMod val="85000"/>
                    <a:lumOff val="15000"/>
                  </a:schemeClr>
                </a:solidFill>
              </a:rPr>
              <a:t>Why ETF</a:t>
            </a:r>
          </a:p>
          <a:p>
            <a:endParaRPr lang="en-US" sz="2800" dirty="0">
              <a:solidFill>
                <a:schemeClr val="tx1">
                  <a:lumMod val="85000"/>
                  <a:lumOff val="15000"/>
                </a:schemeClr>
              </a:solidFill>
            </a:endParaRPr>
          </a:p>
        </p:txBody>
      </p:sp>
      <p:sp>
        <p:nvSpPr>
          <p:cNvPr id="6" name="Subtitle 2">
            <a:extLst>
              <a:ext uri="{FF2B5EF4-FFF2-40B4-BE49-F238E27FC236}">
                <a16:creationId xmlns:a16="http://schemas.microsoft.com/office/drawing/2014/main" id="{347B1623-DEB2-6839-B25D-683CA35D5FC8}"/>
              </a:ext>
            </a:extLst>
          </p:cNvPr>
          <p:cNvSpPr txBox="1">
            <a:spLocks/>
          </p:cNvSpPr>
          <p:nvPr/>
        </p:nvSpPr>
        <p:spPr>
          <a:xfrm>
            <a:off x="197636" y="3321411"/>
            <a:ext cx="11026834" cy="1812719"/>
          </a:xfrm>
          <a:prstGeom prst="rect">
            <a:avLst/>
          </a:prstGeom>
        </p:spPr>
        <p:txBody>
          <a:bodyPr>
            <a:normAutofit fontScale="92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b="1" kern="0" dirty="0">
                <a:solidFill>
                  <a:srgbClr val="4A4A4A"/>
                </a:solidFill>
                <a:effectLst/>
                <a:latin typeface="Poppins" panose="00000500000000000000" pitchFamily="2" charset="0"/>
                <a:ea typeface="Times New Roman" panose="02020603050405020304" pitchFamily="18" charset="0"/>
              </a:rPr>
              <a:t>Diversification</a:t>
            </a:r>
            <a:r>
              <a:rPr lang="en-US" sz="1800" kern="0" dirty="0">
                <a:solidFill>
                  <a:srgbClr val="4A4A4A"/>
                </a:solidFill>
                <a:effectLst/>
                <a:latin typeface="Poppins" panose="00000500000000000000" pitchFamily="2" charset="0"/>
                <a:ea typeface="Times New Roman" panose="02020603050405020304" pitchFamily="18" charset="0"/>
              </a:rPr>
              <a:t>, which helps mitigate and lower the risk of the investor’s portfolio, may be one of the essential strategies to endure the market’s volatility better. Rather than researching and identifying each stock and instrument to invest in to pursue optimal asset allocation, investors are afforded several methods they may </a:t>
            </a:r>
            <a:r>
              <a:rPr lang="en-US" sz="1800" kern="0" dirty="0" err="1">
                <a:solidFill>
                  <a:srgbClr val="4A4A4A"/>
                </a:solidFill>
                <a:effectLst/>
                <a:latin typeface="Poppins" panose="00000500000000000000" pitchFamily="2" charset="0"/>
                <a:ea typeface="Times New Roman" panose="02020603050405020304" pitchFamily="18" charset="0"/>
              </a:rPr>
              <a:t>utilise</a:t>
            </a:r>
            <a:r>
              <a:rPr lang="en-US" sz="1800" kern="0" dirty="0">
                <a:solidFill>
                  <a:srgbClr val="4A4A4A"/>
                </a:solidFill>
                <a:effectLst/>
                <a:latin typeface="Poppins" panose="00000500000000000000" pitchFamily="2" charset="0"/>
                <a:ea typeface="Times New Roman" panose="02020603050405020304" pitchFamily="18" charset="0"/>
              </a:rPr>
              <a:t> to diversify their portfolio. One security available at an investor’s disposal is an Exchange Traded Fund (ETF).</a:t>
            </a:r>
          </a:p>
          <a:p>
            <a:r>
              <a:rPr lang="en-ZA" sz="1800" kern="100" dirty="0">
                <a:effectLst/>
                <a:latin typeface="Calibri" panose="020F0502020204030204" pitchFamily="34" charset="0"/>
                <a:ea typeface="Calibri" panose="020F0502020204030204" pitchFamily="34" charset="0"/>
                <a:cs typeface="Times New Roman" panose="02020603050405020304" pitchFamily="18" charset="0"/>
              </a:rPr>
              <a:t>(What is an Exchange Traded Fund (ETF), 2023)</a:t>
            </a:r>
          </a:p>
          <a:p>
            <a:endParaRPr lang="en-US" sz="2000" dirty="0">
              <a:solidFill>
                <a:schemeClr val="tx1">
                  <a:lumMod val="85000"/>
                  <a:lumOff val="15000"/>
                </a:schemeClr>
              </a:solidFill>
            </a:endParaRPr>
          </a:p>
        </p:txBody>
      </p:sp>
    </p:spTree>
    <p:extLst>
      <p:ext uri="{BB962C8B-B14F-4D97-AF65-F5344CB8AC3E}">
        <p14:creationId xmlns:p14="http://schemas.microsoft.com/office/powerpoint/2010/main" val="1357965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B7FD7694-5BA5-13B2-A3A7-EBDD88C51AC2}"/>
              </a:ext>
            </a:extLst>
          </p:cNvPr>
          <p:cNvSpPr txBox="1">
            <a:spLocks/>
          </p:cNvSpPr>
          <p:nvPr/>
        </p:nvSpPr>
        <p:spPr>
          <a:xfrm>
            <a:off x="197636" y="327242"/>
            <a:ext cx="11026834" cy="1021498"/>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ZA" sz="3600" kern="0" dirty="0">
                <a:solidFill>
                  <a:srgbClr val="4A4A4A"/>
                </a:solidFill>
                <a:effectLst/>
                <a:latin typeface="Poppins" panose="00000500000000000000" pitchFamily="2" charset="0"/>
                <a:ea typeface="Times New Roman" panose="02020603050405020304" pitchFamily="18" charset="0"/>
              </a:rPr>
              <a:t>ETF’s Identified</a:t>
            </a:r>
            <a:endParaRPr lang="en-US" sz="3600" dirty="0">
              <a:solidFill>
                <a:schemeClr val="tx1">
                  <a:lumMod val="85000"/>
                  <a:lumOff val="15000"/>
                </a:schemeClr>
              </a:solidFill>
            </a:endParaRPr>
          </a:p>
        </p:txBody>
      </p:sp>
      <p:sp>
        <p:nvSpPr>
          <p:cNvPr id="3" name="Subtitle 2">
            <a:extLst>
              <a:ext uri="{FF2B5EF4-FFF2-40B4-BE49-F238E27FC236}">
                <a16:creationId xmlns:a16="http://schemas.microsoft.com/office/drawing/2014/main" id="{8DCE85EB-705E-FBE3-9418-DF9F7C46E040}"/>
              </a:ext>
            </a:extLst>
          </p:cNvPr>
          <p:cNvSpPr txBox="1">
            <a:spLocks/>
          </p:cNvSpPr>
          <p:nvPr/>
        </p:nvSpPr>
        <p:spPr>
          <a:xfrm>
            <a:off x="197636" y="1172570"/>
            <a:ext cx="11026834" cy="4926225"/>
          </a:xfrm>
          <a:prstGeom prst="rect">
            <a:avLst/>
          </a:prstGeom>
        </p:spPr>
        <p:txBody>
          <a:bodyPr>
            <a:normAutofit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sz="2800" dirty="0">
                <a:solidFill>
                  <a:schemeClr val="tx1">
                    <a:lumMod val="85000"/>
                    <a:lumOff val="15000"/>
                  </a:schemeClr>
                </a:solidFill>
              </a:rPr>
              <a:t>Vanguard S&amp;P 500:</a:t>
            </a:r>
          </a:p>
          <a:p>
            <a:pPr marL="0" indent="0">
              <a:buNone/>
            </a:pPr>
            <a:r>
              <a:rPr lang="en-US" sz="1500" dirty="0">
                <a:solidFill>
                  <a:schemeClr val="tx1">
                    <a:lumMod val="85000"/>
                    <a:lumOff val="15000"/>
                  </a:schemeClr>
                </a:solidFill>
              </a:rPr>
              <a:t>The S&amp;P 500 </a:t>
            </a:r>
            <a:r>
              <a:rPr lang="en-US" sz="1500" u="sng" dirty="0">
                <a:solidFill>
                  <a:schemeClr val="tx1">
                    <a:lumMod val="85000"/>
                    <a:lumOff val="15000"/>
                  </a:schemeClr>
                </a:solidFill>
              </a:rPr>
              <a:t>represents 500 of the largest U.S. companies</a:t>
            </a:r>
            <a:r>
              <a:rPr lang="en-US" sz="1500" dirty="0">
                <a:solidFill>
                  <a:schemeClr val="tx1">
                    <a:lumMod val="85000"/>
                    <a:lumOff val="15000"/>
                  </a:schemeClr>
                </a:solidFill>
              </a:rPr>
              <a:t>. The goal of the Vanguard S&amp;P 500 ETF is to track the returns of the S&amp;P 500 index </a:t>
            </a:r>
          </a:p>
          <a:p>
            <a:pPr>
              <a:buFont typeface="Arial" panose="020B0604020202020204" pitchFamily="34" charset="0"/>
              <a:buChar char="•"/>
            </a:pPr>
            <a:r>
              <a:rPr lang="en-US" sz="2800" dirty="0" err="1">
                <a:solidFill>
                  <a:schemeClr val="tx1">
                    <a:lumMod val="85000"/>
                    <a:lumOff val="15000"/>
                  </a:schemeClr>
                </a:solidFill>
              </a:rPr>
              <a:t>Satrix</a:t>
            </a:r>
            <a:r>
              <a:rPr lang="en-US" sz="2800" dirty="0">
                <a:solidFill>
                  <a:schemeClr val="tx1">
                    <a:lumMod val="85000"/>
                    <a:lumOff val="15000"/>
                  </a:schemeClr>
                </a:solidFill>
              </a:rPr>
              <a:t> 40:</a:t>
            </a:r>
          </a:p>
          <a:p>
            <a:pPr marL="0" indent="0">
              <a:buNone/>
            </a:pPr>
            <a:r>
              <a:rPr lang="en-US" sz="1500" dirty="0">
                <a:solidFill>
                  <a:schemeClr val="tx1">
                    <a:lumMod val="85000"/>
                    <a:lumOff val="15000"/>
                  </a:schemeClr>
                </a:solidFill>
              </a:rPr>
              <a:t>This ETF tracks the FTSE/JSE Top 40 Index, which is a market capitalization-weighted index that comprises the </a:t>
            </a:r>
            <a:r>
              <a:rPr lang="en-US" sz="1500" u="sng" dirty="0">
                <a:solidFill>
                  <a:schemeClr val="tx1">
                    <a:lumMod val="85000"/>
                    <a:lumOff val="15000"/>
                  </a:schemeClr>
                </a:solidFill>
              </a:rPr>
              <a:t>40 largest companies </a:t>
            </a:r>
            <a:r>
              <a:rPr lang="en-US" sz="1500" dirty="0">
                <a:solidFill>
                  <a:schemeClr val="tx1">
                    <a:lumMod val="85000"/>
                    <a:lumOff val="15000"/>
                  </a:schemeClr>
                </a:solidFill>
              </a:rPr>
              <a:t>listed on the Johannesburg Stock Exchange (JSE).</a:t>
            </a:r>
          </a:p>
          <a:p>
            <a:pPr>
              <a:buFont typeface="Arial" panose="020B0604020202020204" pitchFamily="34" charset="0"/>
              <a:buChar char="•"/>
            </a:pPr>
            <a:r>
              <a:rPr lang="en-US" sz="2800" dirty="0" err="1">
                <a:solidFill>
                  <a:schemeClr val="tx1">
                    <a:lumMod val="85000"/>
                    <a:lumOff val="15000"/>
                  </a:schemeClr>
                </a:solidFill>
              </a:rPr>
              <a:t>Satrix</a:t>
            </a:r>
            <a:r>
              <a:rPr lang="en-US" sz="2800" dirty="0">
                <a:solidFill>
                  <a:schemeClr val="tx1">
                    <a:lumMod val="85000"/>
                    <a:lumOff val="15000"/>
                  </a:schemeClr>
                </a:solidFill>
              </a:rPr>
              <a:t> Indi:</a:t>
            </a:r>
          </a:p>
          <a:p>
            <a:pPr marL="0" indent="0">
              <a:buNone/>
            </a:pPr>
            <a:r>
              <a:rPr lang="en-US" sz="1500" dirty="0">
                <a:solidFill>
                  <a:schemeClr val="tx1">
                    <a:lumMod val="85000"/>
                    <a:lumOff val="15000"/>
                  </a:schemeClr>
                </a:solidFill>
              </a:rPr>
              <a:t>This ETF tracks the FTSE/JSE Africa Index Series, which is a market capitalization-weighted index that comprises the </a:t>
            </a:r>
            <a:r>
              <a:rPr lang="en-US" sz="1500" u="sng" dirty="0">
                <a:solidFill>
                  <a:schemeClr val="tx1">
                    <a:lumMod val="85000"/>
                    <a:lumOff val="15000"/>
                  </a:schemeClr>
                </a:solidFill>
              </a:rPr>
              <a:t>25 largest companies listed on the JSE</a:t>
            </a:r>
            <a:r>
              <a:rPr lang="en-US" sz="1500" dirty="0">
                <a:solidFill>
                  <a:schemeClr val="tx1">
                    <a:lumMod val="85000"/>
                    <a:lumOff val="15000"/>
                  </a:schemeClr>
                </a:solidFill>
              </a:rPr>
              <a:t> that are not included in the FTSE/JSE Top 40 Index.</a:t>
            </a:r>
          </a:p>
          <a:p>
            <a:pPr>
              <a:buFont typeface="Arial" panose="020B0604020202020204" pitchFamily="34" charset="0"/>
              <a:buChar char="•"/>
            </a:pPr>
            <a:r>
              <a:rPr lang="en-US" sz="2800" dirty="0" err="1">
                <a:solidFill>
                  <a:schemeClr val="tx1">
                    <a:lumMod val="85000"/>
                    <a:lumOff val="15000"/>
                  </a:schemeClr>
                </a:solidFill>
              </a:rPr>
              <a:t>Sygnia</a:t>
            </a:r>
            <a:r>
              <a:rPr lang="en-US" sz="2800" dirty="0">
                <a:solidFill>
                  <a:schemeClr val="tx1">
                    <a:lumMod val="85000"/>
                    <a:lumOff val="15000"/>
                  </a:schemeClr>
                </a:solidFill>
              </a:rPr>
              <a:t> </a:t>
            </a:r>
            <a:r>
              <a:rPr lang="en-US" sz="2800" dirty="0" err="1">
                <a:solidFill>
                  <a:schemeClr val="tx1">
                    <a:lumMod val="85000"/>
                    <a:lumOff val="15000"/>
                  </a:schemeClr>
                </a:solidFill>
              </a:rPr>
              <a:t>Itrix</a:t>
            </a:r>
            <a:r>
              <a:rPr lang="en-US" sz="2800" dirty="0">
                <a:solidFill>
                  <a:schemeClr val="tx1">
                    <a:lumMod val="85000"/>
                    <a:lumOff val="15000"/>
                  </a:schemeClr>
                </a:solidFill>
              </a:rPr>
              <a:t> MSCI World ETF:</a:t>
            </a:r>
          </a:p>
          <a:p>
            <a:pPr marL="0" indent="0">
              <a:buNone/>
            </a:pPr>
            <a:r>
              <a:rPr lang="en-US" sz="1500" dirty="0">
                <a:solidFill>
                  <a:schemeClr val="tx1">
                    <a:lumMod val="85000"/>
                    <a:lumOff val="15000"/>
                  </a:schemeClr>
                </a:solidFill>
              </a:rPr>
              <a:t>This ETF tracks the performance of the MSCI World Index, which is a market capitalization-weighted index that comprises companies from </a:t>
            </a:r>
            <a:r>
              <a:rPr lang="en-US" sz="1500" u="sng" dirty="0">
                <a:solidFill>
                  <a:schemeClr val="tx1">
                    <a:lumMod val="85000"/>
                    <a:lumOff val="15000"/>
                  </a:schemeClr>
                </a:solidFill>
              </a:rPr>
              <a:t>23 developed countries </a:t>
            </a:r>
            <a:r>
              <a:rPr lang="en-US" sz="1500" dirty="0">
                <a:solidFill>
                  <a:schemeClr val="tx1">
                    <a:lumMod val="85000"/>
                    <a:lumOff val="15000"/>
                  </a:schemeClr>
                </a:solidFill>
              </a:rPr>
              <a:t>around the world.</a:t>
            </a:r>
          </a:p>
          <a:p>
            <a:pPr>
              <a:buFont typeface="Arial" panose="020B0604020202020204" pitchFamily="34" charset="0"/>
              <a:buChar char="•"/>
            </a:pPr>
            <a:endParaRPr lang="en-US" sz="2800" dirty="0">
              <a:solidFill>
                <a:schemeClr val="tx1">
                  <a:lumMod val="85000"/>
                  <a:lumOff val="15000"/>
                </a:schemeClr>
              </a:solidFill>
            </a:endParaRPr>
          </a:p>
        </p:txBody>
      </p:sp>
    </p:spTree>
    <p:extLst>
      <p:ext uri="{BB962C8B-B14F-4D97-AF65-F5344CB8AC3E}">
        <p14:creationId xmlns:p14="http://schemas.microsoft.com/office/powerpoint/2010/main" val="3873925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B7FD7694-5BA5-13B2-A3A7-EBDD88C51AC2}"/>
              </a:ext>
            </a:extLst>
          </p:cNvPr>
          <p:cNvSpPr txBox="1">
            <a:spLocks/>
          </p:cNvSpPr>
          <p:nvPr/>
        </p:nvSpPr>
        <p:spPr>
          <a:xfrm>
            <a:off x="197636" y="327242"/>
            <a:ext cx="11026834" cy="1021498"/>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ZA" sz="3600" kern="0" dirty="0">
                <a:solidFill>
                  <a:srgbClr val="4A4A4A"/>
                </a:solidFill>
                <a:effectLst/>
                <a:latin typeface="Poppins" panose="00000500000000000000" pitchFamily="2" charset="0"/>
                <a:ea typeface="Times New Roman" panose="02020603050405020304" pitchFamily="18" charset="0"/>
              </a:rPr>
              <a:t>Data Gathered</a:t>
            </a:r>
            <a:endParaRPr lang="en-US" sz="3600" dirty="0">
              <a:solidFill>
                <a:schemeClr val="tx1">
                  <a:lumMod val="85000"/>
                  <a:lumOff val="15000"/>
                </a:schemeClr>
              </a:solidFill>
            </a:endParaRPr>
          </a:p>
        </p:txBody>
      </p:sp>
      <p:sp>
        <p:nvSpPr>
          <p:cNvPr id="3" name="Subtitle 2">
            <a:extLst>
              <a:ext uri="{FF2B5EF4-FFF2-40B4-BE49-F238E27FC236}">
                <a16:creationId xmlns:a16="http://schemas.microsoft.com/office/drawing/2014/main" id="{8DCE85EB-705E-FBE3-9418-DF9F7C46E040}"/>
              </a:ext>
            </a:extLst>
          </p:cNvPr>
          <p:cNvSpPr txBox="1">
            <a:spLocks/>
          </p:cNvSpPr>
          <p:nvPr/>
        </p:nvSpPr>
        <p:spPr>
          <a:xfrm>
            <a:off x="197636" y="1172570"/>
            <a:ext cx="11026834" cy="4926225"/>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sz="2800" dirty="0">
                <a:solidFill>
                  <a:schemeClr val="tx1">
                    <a:lumMod val="85000"/>
                    <a:lumOff val="15000"/>
                  </a:schemeClr>
                </a:solidFill>
              </a:rPr>
              <a:t>Source: </a:t>
            </a:r>
            <a:r>
              <a:rPr lang="en-US" sz="2800" dirty="0">
                <a:solidFill>
                  <a:schemeClr val="tx1">
                    <a:lumMod val="85000"/>
                    <a:lumOff val="15000"/>
                  </a:schemeClr>
                </a:solidFill>
                <a:hlinkClick r:id="rId2"/>
              </a:rPr>
              <a:t>https://za.investing.com</a:t>
            </a:r>
            <a:endParaRPr lang="en-US" sz="2800" dirty="0">
              <a:solidFill>
                <a:schemeClr val="tx1">
                  <a:lumMod val="85000"/>
                  <a:lumOff val="15000"/>
                </a:schemeClr>
              </a:solidFill>
            </a:endParaRPr>
          </a:p>
          <a:p>
            <a:pPr>
              <a:buFont typeface="Wingdings" panose="05000000000000000000" pitchFamily="2" charset="2"/>
              <a:buChar char="§"/>
            </a:pPr>
            <a:r>
              <a:rPr lang="en-US" sz="2800" dirty="0">
                <a:solidFill>
                  <a:schemeClr val="tx1">
                    <a:lumMod val="85000"/>
                    <a:lumOff val="15000"/>
                  </a:schemeClr>
                </a:solidFill>
              </a:rPr>
              <a:t>Monthly Share Price Data collected across all 4 ETF’s</a:t>
            </a:r>
          </a:p>
          <a:p>
            <a:pPr>
              <a:buFont typeface="Wingdings" panose="05000000000000000000" pitchFamily="2" charset="2"/>
              <a:buChar char="§"/>
            </a:pPr>
            <a:r>
              <a:rPr lang="en-US" sz="2800" dirty="0">
                <a:solidFill>
                  <a:schemeClr val="tx1">
                    <a:lumMod val="85000"/>
                    <a:lumOff val="15000"/>
                  </a:schemeClr>
                </a:solidFill>
              </a:rPr>
              <a:t>USD/ZAR exchange rate Data</a:t>
            </a:r>
          </a:p>
          <a:p>
            <a:pPr>
              <a:buFont typeface="Wingdings" panose="05000000000000000000" pitchFamily="2" charset="2"/>
              <a:buChar char="§"/>
            </a:pPr>
            <a:r>
              <a:rPr lang="en-US" sz="2800" dirty="0">
                <a:solidFill>
                  <a:schemeClr val="tx1">
                    <a:lumMod val="85000"/>
                    <a:lumOff val="15000"/>
                  </a:schemeClr>
                </a:solidFill>
                <a:hlinkClick r:id="rId3"/>
              </a:rPr>
              <a:t>https://github.com/HenkVanDijk-hub/GroupAssignment4InvAnalysis.git</a:t>
            </a:r>
            <a:endParaRPr lang="en-US" sz="2800" dirty="0">
              <a:solidFill>
                <a:schemeClr val="tx1">
                  <a:lumMod val="85000"/>
                  <a:lumOff val="15000"/>
                </a:schemeClr>
              </a:solidFill>
            </a:endParaRPr>
          </a:p>
          <a:p>
            <a:pPr>
              <a:buFont typeface="Wingdings" panose="05000000000000000000" pitchFamily="2" charset="2"/>
              <a:buChar char="§"/>
            </a:pPr>
            <a:r>
              <a:rPr lang="en-US" sz="2800" dirty="0">
                <a:solidFill>
                  <a:schemeClr val="tx1">
                    <a:lumMod val="85000"/>
                    <a:lumOff val="15000"/>
                  </a:schemeClr>
                </a:solidFill>
              </a:rPr>
              <a:t>Analytics was done using both Python and Excel.</a:t>
            </a:r>
          </a:p>
          <a:p>
            <a:pPr>
              <a:buFont typeface="Wingdings" panose="05000000000000000000" pitchFamily="2" charset="2"/>
              <a:buChar char="§"/>
            </a:pPr>
            <a:r>
              <a:rPr lang="en-US" sz="2800" dirty="0">
                <a:solidFill>
                  <a:schemeClr val="tx1">
                    <a:lumMod val="85000"/>
                    <a:lumOff val="15000"/>
                  </a:schemeClr>
                </a:solidFill>
              </a:rPr>
              <a:t>All graph presentations were done using Python.</a:t>
            </a:r>
          </a:p>
        </p:txBody>
      </p:sp>
    </p:spTree>
    <p:extLst>
      <p:ext uri="{BB962C8B-B14F-4D97-AF65-F5344CB8AC3E}">
        <p14:creationId xmlns:p14="http://schemas.microsoft.com/office/powerpoint/2010/main" val="1875397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1AB7844-E662-8195-6298-F6283E2DEEC1}"/>
              </a:ext>
            </a:extLst>
          </p:cNvPr>
          <p:cNvPicPr>
            <a:picLocks noChangeAspect="1"/>
          </p:cNvPicPr>
          <p:nvPr/>
        </p:nvPicPr>
        <p:blipFill>
          <a:blip r:embed="rId2"/>
          <a:stretch>
            <a:fillRect/>
          </a:stretch>
        </p:blipFill>
        <p:spPr>
          <a:xfrm>
            <a:off x="85692" y="967980"/>
            <a:ext cx="8162925" cy="4943475"/>
          </a:xfrm>
          <a:prstGeom prst="rect">
            <a:avLst/>
          </a:prstGeom>
        </p:spPr>
      </p:pic>
      <p:sp>
        <p:nvSpPr>
          <p:cNvPr id="2" name="Subtitle 2">
            <a:extLst>
              <a:ext uri="{FF2B5EF4-FFF2-40B4-BE49-F238E27FC236}">
                <a16:creationId xmlns:a16="http://schemas.microsoft.com/office/drawing/2014/main" id="{B7FD7694-5BA5-13B2-A3A7-EBDD88C51AC2}"/>
              </a:ext>
            </a:extLst>
          </p:cNvPr>
          <p:cNvSpPr txBox="1">
            <a:spLocks/>
          </p:cNvSpPr>
          <p:nvPr/>
        </p:nvSpPr>
        <p:spPr>
          <a:xfrm>
            <a:off x="197636" y="112631"/>
            <a:ext cx="11026834" cy="1021498"/>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ZA" sz="3600" kern="0" dirty="0">
                <a:solidFill>
                  <a:srgbClr val="4A4A4A"/>
                </a:solidFill>
                <a:latin typeface="Poppins" panose="00000500000000000000" pitchFamily="2" charset="0"/>
              </a:rPr>
              <a:t>Descriptive analysis</a:t>
            </a:r>
          </a:p>
          <a:p>
            <a:endParaRPr lang="en-US" sz="3600" dirty="0">
              <a:solidFill>
                <a:schemeClr val="tx1">
                  <a:lumMod val="85000"/>
                  <a:lumOff val="15000"/>
                </a:schemeClr>
              </a:solidFill>
            </a:endParaRPr>
          </a:p>
        </p:txBody>
      </p:sp>
      <p:sp>
        <p:nvSpPr>
          <p:cNvPr id="7" name="TextBox 6">
            <a:extLst>
              <a:ext uri="{FF2B5EF4-FFF2-40B4-BE49-F238E27FC236}">
                <a16:creationId xmlns:a16="http://schemas.microsoft.com/office/drawing/2014/main" id="{69089F4B-CDE1-27BD-325E-8BE0FF539754}"/>
              </a:ext>
            </a:extLst>
          </p:cNvPr>
          <p:cNvSpPr txBox="1"/>
          <p:nvPr/>
        </p:nvSpPr>
        <p:spPr>
          <a:xfrm>
            <a:off x="9106119" y="4054477"/>
            <a:ext cx="2481942"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ZA" dirty="0"/>
              <a:t>Impact of USD/AR Exchange Rate.</a:t>
            </a:r>
          </a:p>
          <a:p>
            <a:r>
              <a:rPr lang="en-ZA" dirty="0"/>
              <a:t>Flat </a:t>
            </a:r>
            <a:r>
              <a:rPr lang="en-ZA" dirty="0" err="1"/>
              <a:t>shareprice</a:t>
            </a:r>
            <a:r>
              <a:rPr lang="en-ZA" dirty="0"/>
              <a:t> performance but declining Rand </a:t>
            </a:r>
            <a:r>
              <a:rPr lang="en-ZA" dirty="0" err="1"/>
              <a:t>echange</a:t>
            </a:r>
            <a:r>
              <a:rPr lang="en-ZA" dirty="0"/>
              <a:t> result in higher Rand fund price.</a:t>
            </a:r>
          </a:p>
        </p:txBody>
      </p:sp>
      <p:sp>
        <p:nvSpPr>
          <p:cNvPr id="8" name="Oval 7">
            <a:extLst>
              <a:ext uri="{FF2B5EF4-FFF2-40B4-BE49-F238E27FC236}">
                <a16:creationId xmlns:a16="http://schemas.microsoft.com/office/drawing/2014/main" id="{89604115-D92B-0805-740E-D18AD67F7B4E}"/>
              </a:ext>
            </a:extLst>
          </p:cNvPr>
          <p:cNvSpPr/>
          <p:nvPr/>
        </p:nvSpPr>
        <p:spPr>
          <a:xfrm>
            <a:off x="3333776" y="3274000"/>
            <a:ext cx="1968760" cy="62515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10" name="Straight Connector 9">
            <a:extLst>
              <a:ext uri="{FF2B5EF4-FFF2-40B4-BE49-F238E27FC236}">
                <a16:creationId xmlns:a16="http://schemas.microsoft.com/office/drawing/2014/main" id="{76AE379F-C313-9220-90CB-B945EA76D091}"/>
              </a:ext>
            </a:extLst>
          </p:cNvPr>
          <p:cNvCxnSpPr>
            <a:stCxn id="7" idx="1"/>
            <a:endCxn id="8" idx="6"/>
          </p:cNvCxnSpPr>
          <p:nvPr/>
        </p:nvCxnSpPr>
        <p:spPr>
          <a:xfrm flipH="1" flipV="1">
            <a:off x="5302536" y="3586576"/>
            <a:ext cx="3803583" cy="14835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A5FBCC3-B9BB-DB40-8DA5-2E71C7AA7F5A}"/>
              </a:ext>
            </a:extLst>
          </p:cNvPr>
          <p:cNvCxnSpPr>
            <a:cxnSpLocks/>
          </p:cNvCxnSpPr>
          <p:nvPr/>
        </p:nvCxnSpPr>
        <p:spPr>
          <a:xfrm flipH="1">
            <a:off x="1420107" y="1935172"/>
            <a:ext cx="122688"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7F7E418B-CDF7-C017-C6E9-1F13D3A139ED}"/>
              </a:ext>
            </a:extLst>
          </p:cNvPr>
          <p:cNvSpPr/>
          <p:nvPr/>
        </p:nvSpPr>
        <p:spPr>
          <a:xfrm>
            <a:off x="7273255" y="2499918"/>
            <a:ext cx="1126364" cy="1399233"/>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ZA"/>
          </a:p>
        </p:txBody>
      </p:sp>
      <p:sp>
        <p:nvSpPr>
          <p:cNvPr id="19" name="TextBox 18">
            <a:extLst>
              <a:ext uri="{FF2B5EF4-FFF2-40B4-BE49-F238E27FC236}">
                <a16:creationId xmlns:a16="http://schemas.microsoft.com/office/drawing/2014/main" id="{3C68B10A-F28A-088D-C355-32041BCF7A5D}"/>
              </a:ext>
            </a:extLst>
          </p:cNvPr>
          <p:cNvSpPr txBox="1"/>
          <p:nvPr/>
        </p:nvSpPr>
        <p:spPr>
          <a:xfrm>
            <a:off x="9023272" y="975357"/>
            <a:ext cx="2481942"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ZA" dirty="0"/>
              <a:t>S&amp;P 500 and </a:t>
            </a:r>
            <a:r>
              <a:rPr lang="en-ZA" dirty="0" err="1"/>
              <a:t>Signia</a:t>
            </a:r>
            <a:r>
              <a:rPr lang="en-ZA" dirty="0"/>
              <a:t> </a:t>
            </a:r>
            <a:r>
              <a:rPr lang="en-ZA" dirty="0" err="1"/>
              <a:t>Itirx</a:t>
            </a:r>
            <a:r>
              <a:rPr lang="en-ZA" dirty="0"/>
              <a:t> MSCI reflecting higher growth.</a:t>
            </a:r>
          </a:p>
        </p:txBody>
      </p:sp>
      <p:cxnSp>
        <p:nvCxnSpPr>
          <p:cNvPr id="20" name="Straight Connector 19">
            <a:extLst>
              <a:ext uri="{FF2B5EF4-FFF2-40B4-BE49-F238E27FC236}">
                <a16:creationId xmlns:a16="http://schemas.microsoft.com/office/drawing/2014/main" id="{B883D8A7-660F-ECD6-0A61-6C3CAD674987}"/>
              </a:ext>
            </a:extLst>
          </p:cNvPr>
          <p:cNvCxnSpPr>
            <a:cxnSpLocks/>
            <a:stCxn id="19" idx="1"/>
            <a:endCxn id="18" idx="6"/>
          </p:cNvCxnSpPr>
          <p:nvPr/>
        </p:nvCxnSpPr>
        <p:spPr>
          <a:xfrm flipH="1">
            <a:off x="8399619" y="1437022"/>
            <a:ext cx="623653" cy="1762513"/>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D746299-260B-3337-F92B-C33054F1ADE9}"/>
              </a:ext>
            </a:extLst>
          </p:cNvPr>
          <p:cNvSpPr/>
          <p:nvPr/>
        </p:nvSpPr>
        <p:spPr>
          <a:xfrm>
            <a:off x="4167154" y="2499917"/>
            <a:ext cx="1126364" cy="1399233"/>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ZA"/>
          </a:p>
        </p:txBody>
      </p:sp>
      <p:cxnSp>
        <p:nvCxnSpPr>
          <p:cNvPr id="16" name="Straight Connector 15">
            <a:extLst>
              <a:ext uri="{FF2B5EF4-FFF2-40B4-BE49-F238E27FC236}">
                <a16:creationId xmlns:a16="http://schemas.microsoft.com/office/drawing/2014/main" id="{13362F75-6914-15DF-AE31-5235A046FE62}"/>
              </a:ext>
            </a:extLst>
          </p:cNvPr>
          <p:cNvCxnSpPr>
            <a:cxnSpLocks/>
            <a:stCxn id="19" idx="1"/>
            <a:endCxn id="15" idx="6"/>
          </p:cNvCxnSpPr>
          <p:nvPr/>
        </p:nvCxnSpPr>
        <p:spPr>
          <a:xfrm flipH="1">
            <a:off x="5293518" y="1437022"/>
            <a:ext cx="3729754" cy="176251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1224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953C4D3-15E4-20D5-6743-EBC7562346AE}"/>
              </a:ext>
            </a:extLst>
          </p:cNvPr>
          <p:cNvPicPr>
            <a:picLocks noChangeAspect="1"/>
          </p:cNvPicPr>
          <p:nvPr/>
        </p:nvPicPr>
        <p:blipFill>
          <a:blip r:embed="rId3"/>
          <a:stretch>
            <a:fillRect/>
          </a:stretch>
        </p:blipFill>
        <p:spPr>
          <a:xfrm>
            <a:off x="391225" y="906544"/>
            <a:ext cx="5044842" cy="5154004"/>
          </a:xfrm>
          <a:prstGeom prst="rect">
            <a:avLst/>
          </a:prstGeom>
        </p:spPr>
      </p:pic>
      <p:sp>
        <p:nvSpPr>
          <p:cNvPr id="7" name="Subtitle 2">
            <a:extLst>
              <a:ext uri="{FF2B5EF4-FFF2-40B4-BE49-F238E27FC236}">
                <a16:creationId xmlns:a16="http://schemas.microsoft.com/office/drawing/2014/main" id="{1B6D830C-D33C-6C48-DD22-F52DC221FC16}"/>
              </a:ext>
            </a:extLst>
          </p:cNvPr>
          <p:cNvSpPr txBox="1">
            <a:spLocks/>
          </p:cNvSpPr>
          <p:nvPr/>
        </p:nvSpPr>
        <p:spPr>
          <a:xfrm>
            <a:off x="197636" y="112631"/>
            <a:ext cx="11026834" cy="1021498"/>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ZA" sz="3600" kern="0" dirty="0">
                <a:solidFill>
                  <a:srgbClr val="4A4A4A"/>
                </a:solidFill>
                <a:latin typeface="Poppins" panose="00000500000000000000" pitchFamily="2" charset="0"/>
              </a:rPr>
              <a:t>Regression analysis (Formula Example)</a:t>
            </a:r>
          </a:p>
          <a:p>
            <a:endParaRPr lang="en-US" sz="3600" dirty="0">
              <a:solidFill>
                <a:schemeClr val="tx1">
                  <a:lumMod val="85000"/>
                  <a:lumOff val="15000"/>
                </a:schemeClr>
              </a:solidFill>
            </a:endParaRPr>
          </a:p>
        </p:txBody>
      </p:sp>
      <p:sp>
        <p:nvSpPr>
          <p:cNvPr id="8" name="Subtitle 2">
            <a:extLst>
              <a:ext uri="{FF2B5EF4-FFF2-40B4-BE49-F238E27FC236}">
                <a16:creationId xmlns:a16="http://schemas.microsoft.com/office/drawing/2014/main" id="{47269283-D74F-C216-B4FC-C36E39CCE06C}"/>
              </a:ext>
            </a:extLst>
          </p:cNvPr>
          <p:cNvSpPr txBox="1">
            <a:spLocks/>
          </p:cNvSpPr>
          <p:nvPr/>
        </p:nvSpPr>
        <p:spPr>
          <a:xfrm>
            <a:off x="5869499" y="906544"/>
            <a:ext cx="5354971" cy="4790114"/>
          </a:xfrm>
          <a:prstGeom prst="rect">
            <a:avLst/>
          </a:prstGeom>
        </p:spPr>
        <p:txBody>
          <a:bodyPr>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sz="1800" dirty="0">
                <a:solidFill>
                  <a:schemeClr val="tx1">
                    <a:lumMod val="85000"/>
                    <a:lumOff val="15000"/>
                  </a:schemeClr>
                </a:solidFill>
              </a:rPr>
              <a:t>The least squared regression trend line was used to plot a growth trend.</a:t>
            </a:r>
          </a:p>
          <a:p>
            <a:pPr>
              <a:buFont typeface="Arial" panose="020B0604020202020204" pitchFamily="34" charset="0"/>
              <a:buChar char="•"/>
            </a:pPr>
            <a:r>
              <a:rPr lang="en-US" sz="1800" dirty="0">
                <a:solidFill>
                  <a:schemeClr val="tx1">
                    <a:lumMod val="85000"/>
                    <a:lumOff val="15000"/>
                  </a:schemeClr>
                </a:solidFill>
              </a:rPr>
              <a:t>Example on the left includes the calculation for the Vanguard S&amp;P 500 ETF.</a:t>
            </a:r>
          </a:p>
          <a:p>
            <a:pPr>
              <a:buFont typeface="Arial" panose="020B0604020202020204" pitchFamily="34" charset="0"/>
              <a:buChar char="•"/>
            </a:pPr>
            <a:r>
              <a:rPr lang="en-US" sz="1800" dirty="0">
                <a:solidFill>
                  <a:schemeClr val="tx1">
                    <a:lumMod val="85000"/>
                    <a:lumOff val="15000"/>
                  </a:schemeClr>
                </a:solidFill>
              </a:rPr>
              <a:t>Within Excel the “TREND” function can be used to do the same calculation.</a:t>
            </a:r>
          </a:p>
          <a:p>
            <a:pPr>
              <a:buFont typeface="Arial" panose="020B0604020202020204" pitchFamily="34" charset="0"/>
              <a:buChar char="•"/>
            </a:pPr>
            <a:r>
              <a:rPr lang="en-US" sz="1800" dirty="0">
                <a:solidFill>
                  <a:schemeClr val="tx1">
                    <a:lumMod val="85000"/>
                    <a:lumOff val="15000"/>
                  </a:schemeClr>
                </a:solidFill>
              </a:rPr>
              <a:t>This regression formula was used to forecast future growth.</a:t>
            </a:r>
          </a:p>
          <a:p>
            <a:pPr>
              <a:buFont typeface="Arial" panose="020B0604020202020204" pitchFamily="34" charset="0"/>
              <a:buChar char="•"/>
            </a:pPr>
            <a:r>
              <a:rPr lang="en-US" sz="1800" dirty="0">
                <a:solidFill>
                  <a:schemeClr val="tx1">
                    <a:lumMod val="85000"/>
                    <a:lumOff val="15000"/>
                  </a:schemeClr>
                </a:solidFill>
              </a:rPr>
              <a:t>The following slides will present the linear trends in a graph.</a:t>
            </a:r>
          </a:p>
          <a:p>
            <a:pPr>
              <a:buFont typeface="Arial" panose="020B0604020202020204" pitchFamily="34" charset="0"/>
              <a:buChar char="•"/>
            </a:pPr>
            <a:endParaRPr lang="en-US" sz="1200" dirty="0">
              <a:solidFill>
                <a:schemeClr val="tx1">
                  <a:lumMod val="85000"/>
                  <a:lumOff val="15000"/>
                </a:schemeClr>
              </a:solidFill>
            </a:endParaRPr>
          </a:p>
        </p:txBody>
      </p:sp>
    </p:spTree>
    <p:extLst>
      <p:ext uri="{BB962C8B-B14F-4D97-AF65-F5344CB8AC3E}">
        <p14:creationId xmlns:p14="http://schemas.microsoft.com/office/powerpoint/2010/main" val="2521236978"/>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{420A74FE-D776-4325-8B66-B7EF4E1A413C}tf56160789_win32</Template>
  <TotalTime>1509</TotalTime>
  <Words>901</Words>
  <Application>Microsoft Office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Bookman Old Style</vt:lpstr>
      <vt:lpstr>Calibri</vt:lpstr>
      <vt:lpstr>Franklin Gothic Book</vt:lpstr>
      <vt:lpstr>Poppins</vt:lpstr>
      <vt:lpstr>Wingdings</vt:lpstr>
      <vt:lpstr>1_RetrospectVTI</vt:lpstr>
      <vt:lpstr>Learning from Data 11 May 2023 Group Assignment Analyzing investment strategies</vt:lpstr>
      <vt:lpstr>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from Data 11 May 2023 Group Assignment Analyzing investment strategies</dc:title>
  <dc:creator>Henk van Dijk</dc:creator>
  <cp:lastModifiedBy>Henk van Dijk</cp:lastModifiedBy>
  <cp:revision>30</cp:revision>
  <dcterms:created xsi:type="dcterms:W3CDTF">2023-05-04T10:08:16Z</dcterms:created>
  <dcterms:modified xsi:type="dcterms:W3CDTF">2023-05-10T07:34:57Z</dcterms:modified>
</cp:coreProperties>
</file>