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1" r:id="rId1"/>
  </p:sldMasterIdLst>
  <p:notesMasterIdLst>
    <p:notesMasterId r:id="rId10"/>
  </p:notesMasterIdLst>
  <p:sldIdLst>
    <p:sldId id="257" r:id="rId2"/>
    <p:sldId id="262" r:id="rId3"/>
    <p:sldId id="258" r:id="rId4"/>
    <p:sldId id="264" r:id="rId5"/>
    <p:sldId id="260" r:id="rId6"/>
    <p:sldId id="263" r:id="rId7"/>
    <p:sldId id="259" r:id="rId8"/>
    <p:sldId id="261" r:id="rId9"/>
  </p:sldIdLst>
  <p:sldSz cx="9144000" cy="5143500" type="screen16x9"/>
  <p:notesSz cx="6858000" cy="9144000"/>
  <p:embeddedFontLst>
    <p:embeddedFont>
      <p:font typeface="Corbel" panose="020B0503020204020204" pitchFamily="34" charset="0"/>
      <p:regular r:id="rId11"/>
      <p:bold r:id="rId12"/>
      <p:italic r:id="rId13"/>
      <p:boldItalic r:id="rId14"/>
    </p:embeddedFon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B546D5-A010-EDB9-449C-CBA67FE17E80}" v="61" dt="2024-04-15T14:32:41.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10667">
                <a:effectLst/>
              </a:defRPr>
            </a:lvl1pPr>
          </a:lstStyle>
          <a:p>
            <a:r>
              <a:rPr lang="en-US" dirty="0"/>
              <a:t>Click to edit Master title style</a:t>
            </a:r>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3733">
                <a:solidFill>
                  <a:schemeClr val="tx1"/>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248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4267" b="0"/>
            </a:lvl1pPr>
          </a:lstStyle>
          <a:p>
            <a:r>
              <a:rPr lang="en-US" dirty="0"/>
              <a:t>Click to edit Master title style</a:t>
            </a:r>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738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5689" b="0" cap="none"/>
            </a:lvl1pPr>
          </a:lstStyle>
          <a:p>
            <a:r>
              <a:rPr lang="en-US" dirty="0"/>
              <a:t>Click to edit Master title style</a:t>
            </a:r>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578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5689"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3200"/>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9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5689" b="0" cap="none"/>
            </a:lvl1pPr>
          </a:lstStyle>
          <a:p>
            <a:r>
              <a:rPr lang="en-US" dirty="0"/>
              <a:t>Click to edit Master title style</a:t>
            </a:r>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0144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5689"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4267"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6771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4978"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5499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5853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5086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extLst>
      <p:ext uri="{BB962C8B-B14F-4D97-AF65-F5344CB8AC3E}">
        <p14:creationId xmlns:p14="http://schemas.microsoft.com/office/powerpoint/2010/main" val="1606585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37725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814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7111" b="0" cap="none"/>
            </a:lvl1pPr>
          </a:lstStyle>
          <a:p>
            <a:r>
              <a:rPr lang="en-US" dirty="0"/>
              <a:t>Click to edit Master title style</a:t>
            </a:r>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262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dirty="0"/>
              <a:t>Click to edit Master title style</a:t>
            </a:r>
          </a:p>
        </p:txBody>
      </p:sp>
      <p:sp>
        <p:nvSpPr>
          <p:cNvPr id="3" name="Content Placeholder 2"/>
          <p:cNvSpPr>
            <a:spLocks noGrp="1"/>
          </p:cNvSpPr>
          <p:nvPr>
            <p:ph sz="half" idx="1"/>
          </p:nvPr>
        </p:nvSpPr>
        <p:spPr>
          <a:xfrm>
            <a:off x="1113235" y="2000250"/>
            <a:ext cx="3671291" cy="2343151"/>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55975" y="2000250"/>
            <a:ext cx="3671292" cy="2343150"/>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492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4978" b="0">
                <a:solidFill>
                  <a:schemeClr val="accent1">
                    <a:lumMod val="7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4978" b="0">
                <a:solidFill>
                  <a:schemeClr val="accent1">
                    <a:lumMod val="7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044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516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400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4267" b="0"/>
            </a:lvl1pPr>
          </a:lstStyle>
          <a:p>
            <a:r>
              <a:rPr lang="en-US" dirty="0"/>
              <a:t>Click to edit Master title style</a:t>
            </a:r>
          </a:p>
        </p:txBody>
      </p:sp>
      <p:sp>
        <p:nvSpPr>
          <p:cNvPr id="3" name="Content Placeholder 2"/>
          <p:cNvSpPr>
            <a:spLocks noGrp="1"/>
          </p:cNvSpPr>
          <p:nvPr>
            <p:ph idx="1"/>
          </p:nvPr>
        </p:nvSpPr>
        <p:spPr>
          <a:xfrm>
            <a:off x="3946525" y="514350"/>
            <a:ext cx="4680743" cy="3829051"/>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2844"/>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19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4978" b="0"/>
            </a:lvl1pPr>
          </a:lstStyle>
          <a:p>
            <a:r>
              <a:rPr lang="en-US" dirty="0"/>
              <a:t>Click to edit Master title style</a:t>
            </a:r>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617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B61BEF0D-F0BB-DE4B-95CE-6DB70DBA9567}" type="datetimeFigureOut">
              <a:rPr lang="en-US" dirty="0"/>
              <a:pPr/>
              <a:t>4/15/2024</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1778"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717138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Understanding Phishing</a:t>
            </a:r>
          </a:p>
        </p:txBody>
      </p:sp>
      <p:sp>
        <p:nvSpPr>
          <p:cNvPr id="5" name="Subtitle 4"/>
          <p:cNvSpPr>
            <a:spLocks noGrp="1"/>
          </p:cNvSpPr>
          <p:nvPr>
            <p:ph type="subTitle" idx="3"/>
          </p:nvPr>
        </p:nvSpPr>
        <p:spPr>
          <a:xfrm>
            <a:off x="1120220" y="864000"/>
            <a:ext cx="7699653" cy="842700"/>
          </a:xfrm>
        </p:spPr>
        <p:txBody>
          <a:bodyPr/>
          <a:lstStyle/>
          <a:p>
            <a:r>
              <a:rPr b="1" dirty="0"/>
              <a:t>Risks and Prevention in Organizations</a:t>
            </a: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222222"/>
                </a:solidFill>
                <a:latin typeface="Proxima Nova"/>
              </a:defRPr>
            </a:pPr>
            <a:endParaRPr/>
          </a:p>
        </p:txBody>
      </p:sp>
      <p:sp>
        <p:nvSpPr>
          <p:cNvPr id="8" name="Rectangle 7"/>
          <p:cNvSpPr/>
          <p:nvPr/>
        </p:nvSpPr>
        <p:spPr>
          <a:xfrm>
            <a:off x="228600" y="1508670"/>
            <a:ext cx="8686800" cy="313521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313521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530525" y="1508670"/>
            <a:ext cx="4190999" cy="313521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200" b="1" i="0">
                <a:solidFill>
                  <a:srgbClr val="222222"/>
                </a:solidFill>
                <a:latin typeface="Proxima Nova"/>
              </a:rPr>
              <a:t>Definition:</a:t>
            </a:r>
            <a:r>
              <a:rPr sz="1200" b="0" i="0">
                <a:solidFill>
                  <a:srgbClr val="222222"/>
                </a:solidFill>
                <a:latin typeface="Proxima Nova"/>
              </a:rPr>
              <a:t> Phishing is a cyber attack that uses disguised email as a weapon. The goal is to trick the email recipient into believing that the message is something they want or need — a request from their bank, for instance, or a note from someone in their company — and to click a link or download an attachment.</a:t>
            </a:r>
          </a:p>
          <a:p>
            <a:pPr marL="228600" lvl="1" indent="-91440">
              <a:spcBef>
                <a:spcPts val="1200"/>
              </a:spcBef>
              <a:spcAft>
                <a:spcPts val="0"/>
              </a:spcAft>
              <a:buSzPct val="100000"/>
              <a:buFont typeface="Arial"/>
              <a:buChar char="•"/>
            </a:pPr>
            <a:r>
              <a:rPr sz="1200" b="1" i="0">
                <a:solidFill>
                  <a:srgbClr val="222222"/>
                </a:solidFill>
                <a:latin typeface="Proxima Nova"/>
              </a:rPr>
              <a:t>Impact on Organizations:</a:t>
            </a:r>
            <a:r>
              <a:rPr sz="1200" b="0" i="0">
                <a:solidFill>
                  <a:srgbClr val="222222"/>
                </a:solidFill>
                <a:latin typeface="Proxima Nova"/>
              </a:rPr>
              <a:t> Phishing attacks can lead to significant financial loss, data breaches, and damage to organizational reputation. They often serve as the entry point for more sophisticated cyber attacks.</a:t>
            </a:r>
          </a:p>
          <a:p>
            <a:pPr marL="228600" lvl="1" indent="-91440">
              <a:spcBef>
                <a:spcPts val="1200"/>
              </a:spcBef>
              <a:spcAft>
                <a:spcPts val="0"/>
              </a:spcAft>
              <a:buSzPct val="100000"/>
              <a:buFont typeface="Arial"/>
              <a:buChar char="•"/>
            </a:pPr>
            <a:r>
              <a:rPr sz="1200" b="1" i="0">
                <a:solidFill>
                  <a:srgbClr val="222222"/>
                </a:solidFill>
                <a:latin typeface="Proxima Nova"/>
              </a:rPr>
              <a:t>Importance of Awareness:</a:t>
            </a:r>
            <a:r>
              <a:rPr sz="1200" b="0" i="0">
                <a:solidFill>
                  <a:srgbClr val="222222"/>
                </a:solidFill>
                <a:latin typeface="Proxima Nova"/>
              </a:rPr>
              <a:t> Educating employees about phishing and implementing robust security measures are critical to safeguarding an organization's assets and information.</a:t>
            </a:r>
          </a:p>
          <a:p>
            <a:endParaRPr sz="1200" b="0" i="0">
              <a:solidFill>
                <a:srgbClr val="222222"/>
              </a:solidFill>
              <a:latin typeface="Proxima Nova"/>
            </a:endParaRPr>
          </a:p>
        </p:txBody>
      </p:sp>
      <p:sp>
        <p:nvSpPr>
          <p:cNvPr id="11" name="Rectangle 10"/>
          <p:cNvSpPr/>
          <p:nvPr/>
        </p:nvSpPr>
        <p:spPr>
          <a:xfrm>
            <a:off x="4724400" y="1508670"/>
            <a:ext cx="4190999" cy="313521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3" name="Picture 12" descr="tmpqnhob5g3.png"/>
          <p:cNvPicPr>
            <a:picLocks noChangeAspect="1"/>
          </p:cNvPicPr>
          <p:nvPr/>
        </p:nvPicPr>
        <p:blipFill>
          <a:blip r:embed="rId2"/>
          <a:stretch>
            <a:fillRect/>
          </a:stretch>
        </p:blipFill>
        <p:spPr>
          <a:xfrm>
            <a:off x="4724400" y="1508670"/>
            <a:ext cx="4190999" cy="2359372"/>
          </a:xfrm>
          <a:prstGeom prst="rect">
            <a:avLst/>
          </a:prstGeom>
        </p:spPr>
      </p:pic>
      <p:sp>
        <p:nvSpPr>
          <p:cNvPr id="14" name="Rectangle 13"/>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222222"/>
                </a:solidFill>
                <a:latin typeface="Proxima Nova"/>
              </a:rPr>
              <a:t>Photo by Hossam M. Omar on Unsplash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History of Phishing</a:t>
            </a:r>
          </a:p>
        </p:txBody>
      </p:sp>
      <p:sp>
        <p:nvSpPr>
          <p:cNvPr id="5" name="Subtitle 4"/>
          <p:cNvSpPr>
            <a:spLocks noGrp="1"/>
          </p:cNvSpPr>
          <p:nvPr>
            <p:ph type="subTitle" idx="3"/>
          </p:nvPr>
        </p:nvSpPr>
        <p:spPr>
          <a:xfrm>
            <a:off x="1368229" y="864000"/>
            <a:ext cx="7451644" cy="842700"/>
          </a:xfrm>
        </p:spPr>
        <p:txBody>
          <a:bodyPr/>
          <a:lstStyle/>
          <a:p>
            <a:r>
              <a:rPr b="1" dirty="0"/>
              <a:t>Evolution and Current Trends</a:t>
            </a: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222222"/>
                </a:solidFill>
                <a:latin typeface="Proxima Nova"/>
              </a:defRPr>
            </a:pPr>
            <a:endParaRPr/>
          </a:p>
        </p:txBody>
      </p:sp>
      <p:sp>
        <p:nvSpPr>
          <p:cNvPr id="8" name="Rectangle 7"/>
          <p:cNvSpPr/>
          <p:nvPr/>
        </p:nvSpPr>
        <p:spPr>
          <a:xfrm>
            <a:off x="228600" y="1508670"/>
            <a:ext cx="8686800"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228600" y="1508670"/>
            <a:ext cx="4190999" cy="304755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a:solidFill>
                  <a:srgbClr val="222222"/>
                </a:solidFill>
                <a:latin typeface="Proxima Nova"/>
              </a:rPr>
              <a:t>Origins of Phishing:</a:t>
            </a:r>
            <a:r>
              <a:rPr sz="1000" b="0" i="0">
                <a:solidFill>
                  <a:srgbClr val="222222"/>
                </a:solidFill>
                <a:latin typeface="Proxima Nova"/>
              </a:rPr>
              <a:t> Phishing originated in the mid-1990s among hackers aiming to steal AOL user account information. Initially, it was termed as 'phishing' due to the analogy of 'fishing' for user information.</a:t>
            </a:r>
          </a:p>
          <a:p>
            <a:pPr marL="228600" lvl="1" indent="-91440">
              <a:spcBef>
                <a:spcPts val="1200"/>
              </a:spcBef>
              <a:spcAft>
                <a:spcPts val="0"/>
              </a:spcAft>
              <a:buSzPct val="100000"/>
              <a:buFont typeface="Arial"/>
              <a:buChar char="•"/>
            </a:pPr>
            <a:r>
              <a:rPr sz="1000" b="1" i="0">
                <a:solidFill>
                  <a:srgbClr val="222222"/>
                </a:solidFill>
                <a:latin typeface="Proxima Nova"/>
              </a:rPr>
              <a:t>Evolution Over Time:</a:t>
            </a:r>
            <a:r>
              <a:rPr sz="1000" b="0" i="0">
                <a:solidFill>
                  <a:srgbClr val="222222"/>
                </a:solidFill>
                <a:latin typeface="Proxima Nova"/>
              </a:rPr>
              <a:t> Phishing has evolved from simple deceptive emails to sophisticated attacks involving spear phishing, whaling, and social engineering tactics across various communication channels.</a:t>
            </a:r>
          </a:p>
          <a:p>
            <a:pPr marL="228600" lvl="1" indent="-91440">
              <a:spcBef>
                <a:spcPts val="1200"/>
              </a:spcBef>
              <a:spcAft>
                <a:spcPts val="0"/>
              </a:spcAft>
              <a:buSzPct val="100000"/>
              <a:buFont typeface="Arial"/>
              <a:buChar char="•"/>
            </a:pPr>
            <a:r>
              <a:rPr sz="1000" b="1" i="0">
                <a:solidFill>
                  <a:srgbClr val="222222"/>
                </a:solidFill>
                <a:latin typeface="Proxima Nova"/>
              </a:rPr>
              <a:t>Current Trends:</a:t>
            </a:r>
            <a:r>
              <a:rPr sz="1000" b="0" i="0">
                <a:solidFill>
                  <a:srgbClr val="222222"/>
                </a:solidFill>
                <a:latin typeface="Proxima Nova"/>
              </a:rPr>
              <a:t> Recent trends in phishing include the use of artificial intelligence to create more convincing fake messages, the targeting of mobile users through smishing, and the exploitation of current events for themed phishing campaigns.</a:t>
            </a:r>
          </a:p>
          <a:p>
            <a:pPr marL="228600" lvl="1" indent="-91440">
              <a:spcBef>
                <a:spcPts val="1200"/>
              </a:spcBef>
              <a:spcAft>
                <a:spcPts val="0"/>
              </a:spcAft>
              <a:buSzPct val="100000"/>
              <a:buFont typeface="Arial"/>
              <a:buChar char="•"/>
            </a:pPr>
            <a:r>
              <a:rPr sz="1000" b="1" i="0">
                <a:solidFill>
                  <a:srgbClr val="222222"/>
                </a:solidFill>
                <a:latin typeface="Proxima Nova"/>
              </a:rPr>
              <a:t>Rising Threats:</a:t>
            </a:r>
            <a:r>
              <a:rPr sz="1000" b="0" i="0">
                <a:solidFill>
                  <a:srgbClr val="222222"/>
                </a:solidFill>
                <a:latin typeface="Proxima Nova"/>
              </a:rPr>
              <a:t> Phishing remains a significant threat, with attackers continually developing new methods to evade detection and trick victims, making it imperative for organizations to stay vigilant and proactive in their security measures.</a:t>
            </a:r>
          </a:p>
          <a:p>
            <a:endParaRPr sz="1000" b="0" i="0">
              <a:solidFill>
                <a:srgbClr val="222222"/>
              </a:solidFill>
              <a:latin typeface="Proxima Nova"/>
            </a:endParaRPr>
          </a:p>
        </p:txBody>
      </p:sp>
      <p:sp>
        <p:nvSpPr>
          <p:cNvPr id="11" name="Rectangle 10"/>
          <p:cNvSpPr/>
          <p:nvPr/>
        </p:nvSpPr>
        <p:spPr>
          <a:xfrm>
            <a:off x="4724400" y="1508670"/>
            <a:ext cx="4190999"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3" name="Picture 12" descr="tmpag99lvpu.png"/>
          <p:cNvPicPr>
            <a:picLocks noChangeAspect="1"/>
          </p:cNvPicPr>
          <p:nvPr/>
        </p:nvPicPr>
        <p:blipFill>
          <a:blip r:embed="rId2"/>
          <a:stretch>
            <a:fillRect/>
          </a:stretch>
        </p:blipFill>
        <p:spPr>
          <a:xfrm>
            <a:off x="4724400" y="1508670"/>
            <a:ext cx="4190999" cy="2359372"/>
          </a:xfrm>
          <a:prstGeom prst="rect">
            <a:avLst/>
          </a:prstGeom>
        </p:spPr>
      </p:pic>
      <p:sp>
        <p:nvSpPr>
          <p:cNvPr id="14" name="Rectangle 13"/>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222222"/>
                </a:solidFill>
                <a:latin typeface="Proxima Nova"/>
              </a:rPr>
              <a:t>Photo by KOBU Agency on Unsplash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Phishing Attacks</a:t>
            </a:r>
          </a:p>
        </p:txBody>
      </p:sp>
      <p:sp>
        <p:nvSpPr>
          <p:cNvPr id="5" name="Subtitle 4"/>
          <p:cNvSpPr>
            <a:spLocks noGrp="1"/>
          </p:cNvSpPr>
          <p:nvPr>
            <p:ph type="subTitle" idx="3"/>
          </p:nvPr>
        </p:nvSpPr>
        <p:spPr>
          <a:xfrm>
            <a:off x="1648588" y="864000"/>
            <a:ext cx="7171285" cy="842700"/>
          </a:xfrm>
        </p:spPr>
        <p:txBody>
          <a:bodyPr/>
          <a:lstStyle/>
          <a:p>
            <a:r>
              <a:rPr b="1" dirty="0"/>
              <a:t>Varieties and Tactics</a:t>
            </a: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222222"/>
                </a:solidFill>
                <a:latin typeface="Proxima Nova"/>
              </a:defRPr>
            </a:pPr>
            <a:endParaRPr/>
          </a:p>
        </p:txBody>
      </p:sp>
      <p:sp>
        <p:nvSpPr>
          <p:cNvPr id="8" name="Rectangle 7"/>
          <p:cNvSpPr/>
          <p:nvPr/>
        </p:nvSpPr>
        <p:spPr>
          <a:xfrm>
            <a:off x="228600" y="1508670"/>
            <a:ext cx="8686800" cy="3039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3039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530525" y="1508670"/>
            <a:ext cx="4190999" cy="303996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a:solidFill>
                  <a:srgbClr val="222222"/>
                </a:solidFill>
                <a:latin typeface="Proxima Nova"/>
              </a:rPr>
              <a:t>Email Phishing:</a:t>
            </a:r>
            <a:r>
              <a:rPr sz="1000" b="0" i="0">
                <a:solidFill>
                  <a:srgbClr val="222222"/>
                </a:solidFill>
                <a:latin typeface="Proxima Nova"/>
              </a:rPr>
              <a:t> The most common type, where attackers send fraudulent emails mimicking legitimate sources to steal sensitive information.</a:t>
            </a:r>
          </a:p>
          <a:p>
            <a:pPr marL="228600" lvl="1" indent="-91440">
              <a:spcBef>
                <a:spcPts val="1200"/>
              </a:spcBef>
              <a:spcAft>
                <a:spcPts val="0"/>
              </a:spcAft>
              <a:buSzPct val="100000"/>
              <a:buFont typeface="Arial"/>
              <a:buChar char="•"/>
            </a:pPr>
            <a:r>
              <a:rPr sz="1000" b="1" i="0">
                <a:solidFill>
                  <a:srgbClr val="222222"/>
                </a:solidFill>
                <a:latin typeface="Proxima Nova"/>
              </a:rPr>
              <a:t>Spear Phishing:</a:t>
            </a:r>
            <a:r>
              <a:rPr sz="1000" b="0" i="0">
                <a:solidFill>
                  <a:srgbClr val="222222"/>
                </a:solidFill>
                <a:latin typeface="Proxima Nova"/>
              </a:rPr>
              <a:t> Targeted attacks aimed at specific individuals or organizations, often using personal information to increase credibility.</a:t>
            </a:r>
          </a:p>
          <a:p>
            <a:pPr marL="228600" lvl="1" indent="-91440">
              <a:spcBef>
                <a:spcPts val="1200"/>
              </a:spcBef>
              <a:spcAft>
                <a:spcPts val="0"/>
              </a:spcAft>
              <a:buSzPct val="100000"/>
              <a:buFont typeface="Arial"/>
              <a:buChar char="•"/>
            </a:pPr>
            <a:r>
              <a:rPr sz="1000" b="1" i="0">
                <a:solidFill>
                  <a:srgbClr val="222222"/>
                </a:solidFill>
                <a:latin typeface="Proxima Nova"/>
              </a:rPr>
              <a:t>Whaling:</a:t>
            </a:r>
            <a:r>
              <a:rPr sz="1000" b="0" i="0">
                <a:solidFill>
                  <a:srgbClr val="222222"/>
                </a:solidFill>
                <a:latin typeface="Proxima Nova"/>
              </a:rPr>
              <a:t> A form of spear phishing that targets high-profile individuals like executives, with the intent to steal large sums or sensitive company information.</a:t>
            </a:r>
          </a:p>
          <a:p>
            <a:pPr marL="228600" lvl="1" indent="-91440">
              <a:spcBef>
                <a:spcPts val="1200"/>
              </a:spcBef>
              <a:spcAft>
                <a:spcPts val="0"/>
              </a:spcAft>
              <a:buSzPct val="100000"/>
              <a:buFont typeface="Arial"/>
              <a:buChar char="•"/>
            </a:pPr>
            <a:r>
              <a:rPr sz="1000" b="1" i="0">
                <a:solidFill>
                  <a:srgbClr val="222222"/>
                </a:solidFill>
                <a:latin typeface="Proxima Nova"/>
              </a:rPr>
              <a:t>Smishing and Vishing:</a:t>
            </a:r>
            <a:r>
              <a:rPr sz="1000" b="0" i="0">
                <a:solidFill>
                  <a:srgbClr val="222222"/>
                </a:solidFill>
                <a:latin typeface="Proxima Nova"/>
              </a:rPr>
              <a:t> Phishing conducted via SMS (smishing) or voice calls (vishing), exploiting human psychology to obtain confidential information.</a:t>
            </a:r>
          </a:p>
          <a:p>
            <a:pPr marL="228600" lvl="1" indent="-91440">
              <a:spcBef>
                <a:spcPts val="1200"/>
              </a:spcBef>
              <a:spcAft>
                <a:spcPts val="0"/>
              </a:spcAft>
              <a:buSzPct val="100000"/>
              <a:buFont typeface="Arial"/>
              <a:buChar char="•"/>
            </a:pPr>
            <a:r>
              <a:rPr sz="1000" b="1" i="0">
                <a:solidFill>
                  <a:srgbClr val="222222"/>
                </a:solidFill>
                <a:latin typeface="Proxima Nova"/>
              </a:rPr>
              <a:t>Clone Phishing:</a:t>
            </a:r>
            <a:r>
              <a:rPr sz="1000" b="0" i="0">
                <a:solidFill>
                  <a:srgbClr val="222222"/>
                </a:solidFill>
                <a:latin typeface="Proxima Nova"/>
              </a:rPr>
              <a:t> Involves creating a nearly identical copy of a legitimate email with malicious links or attachments to deceive the recipient.</a:t>
            </a:r>
          </a:p>
          <a:p>
            <a:endParaRPr sz="1000" b="0" i="0">
              <a:solidFill>
                <a:srgbClr val="222222"/>
              </a:solidFill>
              <a:latin typeface="Proxima Nova"/>
            </a:endParaRPr>
          </a:p>
        </p:txBody>
      </p:sp>
      <p:sp>
        <p:nvSpPr>
          <p:cNvPr id="11" name="Rectangle 10"/>
          <p:cNvSpPr/>
          <p:nvPr/>
        </p:nvSpPr>
        <p:spPr>
          <a:xfrm>
            <a:off x="4724400" y="1508670"/>
            <a:ext cx="4190999" cy="3039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3" name="Picture 12" descr="tmpxyso220v.png"/>
          <p:cNvPicPr>
            <a:picLocks noChangeAspect="1"/>
          </p:cNvPicPr>
          <p:nvPr/>
        </p:nvPicPr>
        <p:blipFill>
          <a:blip r:embed="rId2"/>
          <a:stretch>
            <a:fillRect/>
          </a:stretch>
        </p:blipFill>
        <p:spPr>
          <a:xfrm>
            <a:off x="4724400" y="1508670"/>
            <a:ext cx="4190999" cy="2359372"/>
          </a:xfrm>
          <a:prstGeom prst="rect">
            <a:avLst/>
          </a:prstGeom>
        </p:spPr>
      </p:pic>
      <p:sp>
        <p:nvSpPr>
          <p:cNvPr id="14" name="Rectangle 13"/>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222222"/>
                </a:solidFill>
                <a:latin typeface="Proxima Nova"/>
              </a:rPr>
              <a:t>Photo by Aleksei Tertychnyi on Unsplash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Phishing Attacks</a:t>
            </a:r>
          </a:p>
        </p:txBody>
      </p:sp>
      <p:sp>
        <p:nvSpPr>
          <p:cNvPr id="5" name="Subtitle 4"/>
          <p:cNvSpPr>
            <a:spLocks noGrp="1"/>
          </p:cNvSpPr>
          <p:nvPr>
            <p:ph type="subTitle" idx="3"/>
          </p:nvPr>
        </p:nvSpPr>
        <p:spPr>
          <a:xfrm>
            <a:off x="2047559" y="864000"/>
            <a:ext cx="6772314" cy="842700"/>
          </a:xfrm>
        </p:spPr>
        <p:txBody>
          <a:bodyPr/>
          <a:lstStyle/>
          <a:p>
            <a:r>
              <a:rPr b="1" dirty="0"/>
              <a:t>Techniques and Examples</a:t>
            </a:r>
            <a:endParaRPr lang="en-US" b="1" dirty="0"/>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222222"/>
                </a:solidFill>
                <a:latin typeface="Proxima Nova"/>
              </a:defRPr>
            </a:pPr>
            <a:endParaRPr/>
          </a:p>
        </p:txBody>
      </p:sp>
      <p:sp>
        <p:nvSpPr>
          <p:cNvPr id="8" name="Rectangle 7"/>
          <p:cNvSpPr/>
          <p:nvPr/>
        </p:nvSpPr>
        <p:spPr>
          <a:xfrm>
            <a:off x="228600" y="1508670"/>
            <a:ext cx="8686800" cy="302359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302359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530525" y="1508670"/>
            <a:ext cx="4190999" cy="302359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200" b="1" i="0">
                <a:solidFill>
                  <a:srgbClr val="222222"/>
                </a:solidFill>
                <a:latin typeface="Proxima Nova"/>
              </a:rPr>
              <a:t>Deceptive Phishing:</a:t>
            </a:r>
            <a:r>
              <a:rPr sz="1200" b="0" i="0">
                <a:solidFill>
                  <a:srgbClr val="222222"/>
                </a:solidFill>
                <a:latin typeface="Proxima Nova"/>
              </a:rPr>
              <a:t> The attacker impersonates a legitimate company to steal personal information. Example: Fake bank email alerts urging immediate action.</a:t>
            </a:r>
          </a:p>
          <a:p>
            <a:pPr marL="228600" lvl="1" indent="-91440">
              <a:spcBef>
                <a:spcPts val="1200"/>
              </a:spcBef>
              <a:spcAft>
                <a:spcPts val="0"/>
              </a:spcAft>
              <a:buSzPct val="100000"/>
              <a:buFont typeface="Arial"/>
              <a:buChar char="•"/>
            </a:pPr>
            <a:r>
              <a:rPr sz="1200" b="1" i="0">
                <a:solidFill>
                  <a:srgbClr val="222222"/>
                </a:solidFill>
                <a:latin typeface="Proxima Nova"/>
              </a:rPr>
              <a:t>CEO Fraud:</a:t>
            </a:r>
            <a:r>
              <a:rPr sz="1200" b="0" i="0">
                <a:solidFill>
                  <a:srgbClr val="222222"/>
                </a:solidFill>
                <a:latin typeface="Proxima Nova"/>
              </a:rPr>
              <a:t> Attackers pose as company executives and urge employees to transfer funds or provide confidential information. Example: Fraudulent requests for wire transfers.</a:t>
            </a:r>
          </a:p>
          <a:p>
            <a:pPr marL="228600" lvl="1" indent="-91440">
              <a:spcBef>
                <a:spcPts val="1200"/>
              </a:spcBef>
              <a:spcAft>
                <a:spcPts val="0"/>
              </a:spcAft>
              <a:buSzPct val="100000"/>
              <a:buFont typeface="Arial"/>
              <a:buChar char="•"/>
            </a:pPr>
            <a:r>
              <a:rPr sz="1200" b="1" i="0">
                <a:solidFill>
                  <a:srgbClr val="222222"/>
                </a:solidFill>
                <a:latin typeface="Proxima Nova"/>
              </a:rPr>
              <a:t>Pharming:</a:t>
            </a:r>
            <a:r>
              <a:rPr sz="1200" b="0" i="0">
                <a:solidFill>
                  <a:srgbClr val="222222"/>
                </a:solidFill>
                <a:latin typeface="Proxima Nova"/>
              </a:rPr>
              <a:t> Redirecting users from legitimate websites to fraudulent ones to steal sensitive data. Example: Manipulating DNS server settings to redirect users.</a:t>
            </a:r>
          </a:p>
          <a:p>
            <a:pPr marL="228600" lvl="1" indent="-91440">
              <a:spcBef>
                <a:spcPts val="1200"/>
              </a:spcBef>
              <a:spcAft>
                <a:spcPts val="0"/>
              </a:spcAft>
              <a:buSzPct val="100000"/>
              <a:buFont typeface="Arial"/>
              <a:buChar char="•"/>
            </a:pPr>
            <a:r>
              <a:rPr sz="1200" b="1" i="0">
                <a:solidFill>
                  <a:srgbClr val="222222"/>
                </a:solidFill>
                <a:latin typeface="Proxima Nova"/>
              </a:rPr>
              <a:t>Man-in-the-Middle (MitM) Phishing:</a:t>
            </a:r>
            <a:r>
              <a:rPr sz="1200" b="0" i="0">
                <a:solidFill>
                  <a:srgbClr val="222222"/>
                </a:solidFill>
                <a:latin typeface="Proxima Nova"/>
              </a:rPr>
              <a:t> Intercepting communication between two parties to steal or manipulate data. Example: Attacks on unsecured Wi-Fi networks to capture user login details.</a:t>
            </a:r>
          </a:p>
          <a:p>
            <a:endParaRPr sz="1200" b="0" i="0">
              <a:solidFill>
                <a:srgbClr val="222222"/>
              </a:solidFill>
              <a:latin typeface="Proxima Nova"/>
            </a:endParaRPr>
          </a:p>
        </p:txBody>
      </p:sp>
      <p:sp>
        <p:nvSpPr>
          <p:cNvPr id="11" name="Rectangle 10"/>
          <p:cNvSpPr/>
          <p:nvPr/>
        </p:nvSpPr>
        <p:spPr>
          <a:xfrm>
            <a:off x="4724400" y="1508670"/>
            <a:ext cx="4190999" cy="302359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3" name="Picture 12" descr="tmp8rwsghnv.png"/>
          <p:cNvPicPr>
            <a:picLocks noChangeAspect="1"/>
          </p:cNvPicPr>
          <p:nvPr/>
        </p:nvPicPr>
        <p:blipFill>
          <a:blip r:embed="rId2"/>
          <a:stretch>
            <a:fillRect/>
          </a:stretch>
        </p:blipFill>
        <p:spPr>
          <a:xfrm>
            <a:off x="4724400" y="1508670"/>
            <a:ext cx="4190999" cy="2359372"/>
          </a:xfrm>
          <a:prstGeom prst="rect">
            <a:avLst/>
          </a:prstGeom>
        </p:spPr>
      </p:pic>
      <p:sp>
        <p:nvSpPr>
          <p:cNvPr id="14" name="Rectangle 13"/>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222222"/>
                </a:solidFill>
                <a:latin typeface="Proxima Nova"/>
              </a:rPr>
              <a:t>Photo by Immo Wegmann on Unsplash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Studies</a:t>
            </a:r>
          </a:p>
        </p:txBody>
      </p:sp>
      <p:sp>
        <p:nvSpPr>
          <p:cNvPr id="4" name="Subtitle 3"/>
          <p:cNvSpPr>
            <a:spLocks noGrp="1"/>
          </p:cNvSpPr>
          <p:nvPr>
            <p:ph type="subTitle" idx="2"/>
          </p:nvPr>
        </p:nvSpPr>
        <p:spPr>
          <a:xfrm>
            <a:off x="1541758" y="724327"/>
            <a:ext cx="7377600" cy="897798"/>
          </a:xfrm>
        </p:spPr>
        <p:txBody>
          <a:bodyPr/>
          <a:lstStyle/>
          <a:p>
            <a:r>
              <a:rPr b="1" dirty="0"/>
              <a:t>Real-World Phishing Incidents</a:t>
            </a:r>
            <a:endParaRPr lang="en-US" b="1" dirty="0"/>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222222"/>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455043" y="1411623"/>
            <a:ext cx="8686800" cy="193506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222222"/>
                </a:solidFill>
                <a:latin typeface="Proxima Nova"/>
              </a:rPr>
              <a:t>Example 1: Major Bank Phishing Scam:</a:t>
            </a:r>
            <a:r>
              <a:rPr sz="1300" b="0" i="0">
                <a:solidFill>
                  <a:srgbClr val="222222"/>
                </a:solidFill>
                <a:latin typeface="Proxima Nova"/>
              </a:rPr>
              <a:t> A well-known bank was targeted by a phishing campaign that resulted in millions of dollars lost. Attackers used sophisticated spear phishing tactics to gain access to employee credentials and customer accounts.</a:t>
            </a:r>
          </a:p>
          <a:p>
            <a:pPr marL="228600" lvl="1" indent="-91440">
              <a:spcBef>
                <a:spcPts val="1200"/>
              </a:spcBef>
              <a:spcAft>
                <a:spcPts val="0"/>
              </a:spcAft>
              <a:buSzPct val="100000"/>
              <a:buFont typeface="Arial"/>
              <a:buChar char="•"/>
            </a:pPr>
            <a:r>
              <a:rPr sz="1300" b="1" i="0">
                <a:solidFill>
                  <a:srgbClr val="222222"/>
                </a:solidFill>
                <a:latin typeface="Proxima Nova"/>
              </a:rPr>
              <a:t>Example 2: Government Agency Attack:</a:t>
            </a:r>
            <a:r>
              <a:rPr sz="1300" b="0" i="0">
                <a:solidFill>
                  <a:srgbClr val="222222"/>
                </a:solidFill>
                <a:latin typeface="Proxima Nova"/>
              </a:rPr>
              <a:t> A government agency faced a significant breach when employees clicked on malicious links from phishing emails, leading to unauthorized access to sensitive data.</a:t>
            </a:r>
          </a:p>
          <a:p>
            <a:pPr marL="228600" lvl="1" indent="-91440">
              <a:spcBef>
                <a:spcPts val="1200"/>
              </a:spcBef>
              <a:spcAft>
                <a:spcPts val="0"/>
              </a:spcAft>
              <a:buSzPct val="100000"/>
              <a:buFont typeface="Arial"/>
              <a:buChar char="•"/>
            </a:pPr>
            <a:r>
              <a:rPr sz="1300" b="1" i="0">
                <a:solidFill>
                  <a:srgbClr val="222222"/>
                </a:solidFill>
                <a:latin typeface="Proxima Nova"/>
              </a:rPr>
              <a:t>Learning from Incidents:</a:t>
            </a:r>
            <a:r>
              <a:rPr sz="1300" b="0" i="0">
                <a:solidFill>
                  <a:srgbClr val="222222"/>
                </a:solidFill>
                <a:latin typeface="Proxima Nova"/>
              </a:rPr>
              <a:t> These cases emphasize the importance of robust security measures and continuous employee education to prevent phishing attacks.</a:t>
            </a:r>
          </a:p>
          <a:p>
            <a:endParaRPr sz="1300" b="0" i="0">
              <a:solidFill>
                <a:srgbClr val="222222"/>
              </a:solidFill>
              <a:latin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Famous Phishing Attacks</a:t>
            </a:r>
          </a:p>
        </p:txBody>
      </p:sp>
      <p:sp>
        <p:nvSpPr>
          <p:cNvPr id="5" name="Subtitle 4"/>
          <p:cNvSpPr>
            <a:spLocks noGrp="1"/>
          </p:cNvSpPr>
          <p:nvPr>
            <p:ph type="subTitle" idx="3"/>
          </p:nvPr>
        </p:nvSpPr>
        <p:spPr>
          <a:xfrm>
            <a:off x="1551541" y="864000"/>
            <a:ext cx="7268332" cy="842700"/>
          </a:xfrm>
        </p:spPr>
        <p:txBody>
          <a:bodyPr/>
          <a:lstStyle/>
          <a:p>
            <a:r>
              <a:rPr b="1" dirty="0"/>
              <a:t>Notable Incidents</a:t>
            </a:r>
            <a:endParaRPr lang="en-US" b="1" dirty="0"/>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222222"/>
                </a:solidFill>
                <a:latin typeface="Proxima Nova"/>
              </a:defRPr>
            </a:pPr>
            <a:endParaRPr/>
          </a:p>
        </p:txBody>
      </p:sp>
      <p:sp>
        <p:nvSpPr>
          <p:cNvPr id="8" name="Rectangle 7"/>
          <p:cNvSpPr/>
          <p:nvPr/>
        </p:nvSpPr>
        <p:spPr>
          <a:xfrm>
            <a:off x="228600" y="1508670"/>
            <a:ext cx="8686800"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293298" y="1508670"/>
            <a:ext cx="4417442" cy="3203441"/>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222222"/>
                </a:solidFill>
                <a:latin typeface="Proxima Nova"/>
              </a:rPr>
              <a:t>2013 Target Corporation Breach:</a:t>
            </a:r>
            <a:r>
              <a:rPr sz="1300" b="0" i="0">
                <a:solidFill>
                  <a:srgbClr val="222222"/>
                </a:solidFill>
                <a:latin typeface="Proxima Nova"/>
              </a:rPr>
              <a:t> Attackers gained access to Target’s network through a phishing email sent to a third-party vendor, leading to the theft of credit card information of 40 million customers.</a:t>
            </a:r>
          </a:p>
          <a:p>
            <a:pPr marL="228600" lvl="1" indent="-91440">
              <a:spcBef>
                <a:spcPts val="1200"/>
              </a:spcBef>
              <a:spcAft>
                <a:spcPts val="0"/>
              </a:spcAft>
              <a:buSzPct val="100000"/>
              <a:buFont typeface="Arial"/>
              <a:buChar char="•"/>
            </a:pPr>
            <a:r>
              <a:rPr sz="1300" b="1" i="0">
                <a:solidFill>
                  <a:srgbClr val="222222"/>
                </a:solidFill>
                <a:latin typeface="Proxima Nova"/>
              </a:rPr>
              <a:t>2016 DNC Email Leak:</a:t>
            </a:r>
            <a:r>
              <a:rPr sz="1300" b="0" i="0">
                <a:solidFill>
                  <a:srgbClr val="222222"/>
                </a:solidFill>
                <a:latin typeface="Proxima Nova"/>
              </a:rPr>
              <a:t> Spear phishing emails targeted Democratic National Committee members, resulting in a significant leak of emails during the U.S. presidential election.</a:t>
            </a:r>
          </a:p>
          <a:p>
            <a:pPr marL="228600" lvl="1" indent="-91440">
              <a:spcBef>
                <a:spcPts val="1200"/>
              </a:spcBef>
              <a:spcAft>
                <a:spcPts val="0"/>
              </a:spcAft>
              <a:buSzPct val="100000"/>
              <a:buFont typeface="Arial"/>
              <a:buChar char="•"/>
            </a:pPr>
            <a:r>
              <a:rPr sz="1300" b="1" i="0">
                <a:solidFill>
                  <a:srgbClr val="222222"/>
                </a:solidFill>
                <a:latin typeface="Proxima Nova"/>
              </a:rPr>
              <a:t>2020 Twitter Bitcoin Scam:</a:t>
            </a:r>
            <a:r>
              <a:rPr sz="1300" b="0" i="0">
                <a:solidFill>
                  <a:srgbClr val="222222"/>
                </a:solidFill>
                <a:latin typeface="Proxima Nova"/>
              </a:rPr>
              <a:t> High-profile Twitter accounts were compromised via a phone spear phishing attack, leading to a Bitcoin scam that tweeted fraudulent messages from these accounts.</a:t>
            </a:r>
          </a:p>
          <a:p>
            <a:endParaRPr sz="1300" b="0" i="0">
              <a:solidFill>
                <a:srgbClr val="222222"/>
              </a:solidFill>
              <a:latin typeface="Proxima Nova"/>
            </a:endParaRPr>
          </a:p>
        </p:txBody>
      </p:sp>
      <p:sp>
        <p:nvSpPr>
          <p:cNvPr id="11" name="Rectangle 10"/>
          <p:cNvSpPr/>
          <p:nvPr/>
        </p:nvSpPr>
        <p:spPr>
          <a:xfrm>
            <a:off x="4724400" y="1508670"/>
            <a:ext cx="4190999"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3" name="Picture 12" descr="tmp6ofygujk.png"/>
          <p:cNvPicPr>
            <a:picLocks noChangeAspect="1"/>
          </p:cNvPicPr>
          <p:nvPr/>
        </p:nvPicPr>
        <p:blipFill>
          <a:blip r:embed="rId2"/>
          <a:stretch>
            <a:fillRect/>
          </a:stretch>
        </p:blipFill>
        <p:spPr>
          <a:xfrm>
            <a:off x="4724400" y="1508670"/>
            <a:ext cx="4190999" cy="2359372"/>
          </a:xfrm>
          <a:prstGeom prst="rect">
            <a:avLst/>
          </a:prstGeom>
        </p:spPr>
      </p:pic>
      <p:sp>
        <p:nvSpPr>
          <p:cNvPr id="14" name="Rectangle 13"/>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222222"/>
                </a:solidFill>
                <a:latin typeface="Proxima Nova"/>
              </a:rPr>
              <a:t>Photo by Merakist on Unsplash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Phishing Prevention Strategies</a:t>
            </a:r>
          </a:p>
        </p:txBody>
      </p:sp>
      <p:sp>
        <p:nvSpPr>
          <p:cNvPr id="5" name="Subtitle 4"/>
          <p:cNvSpPr>
            <a:spLocks noGrp="1"/>
          </p:cNvSpPr>
          <p:nvPr>
            <p:ph type="subTitle" idx="3"/>
          </p:nvPr>
        </p:nvSpPr>
        <p:spPr>
          <a:xfrm>
            <a:off x="1519191" y="864000"/>
            <a:ext cx="7300682" cy="842700"/>
          </a:xfrm>
        </p:spPr>
        <p:txBody>
          <a:bodyPr/>
          <a:lstStyle/>
          <a:p>
            <a:r>
              <a:rPr b="1" dirty="0"/>
              <a:t>Best Practices for Organizations</a:t>
            </a:r>
            <a:endParaRPr lang="en-US" b="1" dirty="0"/>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900" b="0" i="0">
                <a:solidFill>
                  <a:srgbClr val="222222"/>
                </a:solidFill>
                <a:latin typeface="Proxima Nova"/>
              </a:defRPr>
            </a:pPr>
            <a:endParaRPr/>
          </a:p>
        </p:txBody>
      </p:sp>
      <p:sp>
        <p:nvSpPr>
          <p:cNvPr id="8" name="Rectangle 7"/>
          <p:cNvSpPr/>
          <p:nvPr/>
        </p:nvSpPr>
        <p:spPr>
          <a:xfrm>
            <a:off x="228600" y="1508670"/>
            <a:ext cx="8686800" cy="318045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318045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983410" y="1282227"/>
            <a:ext cx="3738113" cy="4126771"/>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000" b="1" i="0" dirty="0">
                <a:solidFill>
                  <a:srgbClr val="222222"/>
                </a:solidFill>
                <a:latin typeface="Proxima Nova"/>
              </a:rPr>
              <a:t>Employee Education:</a:t>
            </a:r>
            <a:r>
              <a:rPr sz="1000" b="0" i="0" dirty="0">
                <a:solidFill>
                  <a:srgbClr val="222222"/>
                </a:solidFill>
                <a:latin typeface="Proxima Nova"/>
              </a:rPr>
              <a:t> Regular training sessions to recognize phishing attempts and understand the risks involved.</a:t>
            </a:r>
            <a:endParaRPr lang="en-US" sz="1000" b="0" i="0">
              <a:solidFill>
                <a:srgbClr val="222222"/>
              </a:solidFill>
              <a:latin typeface="Proxima Nova"/>
            </a:endParaRPr>
          </a:p>
          <a:p>
            <a:pPr marL="228600" lvl="1" indent="-91440">
              <a:spcBef>
                <a:spcPts val="1200"/>
              </a:spcBef>
              <a:spcAft>
                <a:spcPts val="0"/>
              </a:spcAft>
              <a:buSzPct val="100000"/>
              <a:buFont typeface="Arial"/>
              <a:buChar char="•"/>
            </a:pPr>
            <a:r>
              <a:rPr sz="1000" b="1" i="0" dirty="0">
                <a:solidFill>
                  <a:srgbClr val="222222"/>
                </a:solidFill>
                <a:latin typeface="Proxima Nova"/>
              </a:rPr>
              <a:t>Use Advanced Email Filtering:</a:t>
            </a:r>
            <a:r>
              <a:rPr sz="1000" b="0" i="0" dirty="0">
                <a:solidFill>
                  <a:srgbClr val="222222"/>
                </a:solidFill>
                <a:latin typeface="Proxima Nova"/>
              </a:rPr>
              <a:t> Implement sophisticated email filters that can detect and block phishing emails before they reach the user.</a:t>
            </a:r>
          </a:p>
          <a:p>
            <a:pPr marL="228600" lvl="1" indent="-91440">
              <a:spcBef>
                <a:spcPts val="1200"/>
              </a:spcBef>
              <a:spcAft>
                <a:spcPts val="0"/>
              </a:spcAft>
              <a:buSzPct val="100000"/>
              <a:buFont typeface="Arial"/>
              <a:buChar char="•"/>
            </a:pPr>
            <a:r>
              <a:rPr sz="1000" b="1" i="0" dirty="0">
                <a:solidFill>
                  <a:srgbClr val="222222"/>
                </a:solidFill>
                <a:latin typeface="Proxima Nova"/>
              </a:rPr>
              <a:t>Implement Multi-Factor Authentication (MFA):</a:t>
            </a:r>
            <a:r>
              <a:rPr sz="1000" b="0" i="0" dirty="0">
                <a:solidFill>
                  <a:srgbClr val="222222"/>
                </a:solidFill>
                <a:latin typeface="Proxima Nova"/>
              </a:rPr>
              <a:t> MFA adds an extra layer of security, making it more difficult for attackers to gain unauthorized access even if they have stolen credentials.</a:t>
            </a:r>
          </a:p>
          <a:p>
            <a:pPr marL="228600" lvl="1" indent="-91440">
              <a:spcBef>
                <a:spcPts val="1200"/>
              </a:spcBef>
              <a:spcAft>
                <a:spcPts val="0"/>
              </a:spcAft>
              <a:buSzPct val="100000"/>
              <a:buFont typeface="Arial"/>
              <a:buChar char="•"/>
            </a:pPr>
            <a:r>
              <a:rPr sz="1000" b="1" i="0" dirty="0">
                <a:solidFill>
                  <a:srgbClr val="222222"/>
                </a:solidFill>
                <a:latin typeface="Proxima Nova"/>
              </a:rPr>
              <a:t>Regularly Update and Patch Systems:</a:t>
            </a:r>
            <a:r>
              <a:rPr sz="1000" b="0" i="0" dirty="0">
                <a:solidFill>
                  <a:srgbClr val="222222"/>
                </a:solidFill>
                <a:latin typeface="Proxima Nova"/>
              </a:rPr>
              <a:t> Keeping software and systems up to date closes security vulnerabilities that phishers could exploit.</a:t>
            </a:r>
          </a:p>
          <a:p>
            <a:pPr marL="228600" lvl="1" indent="-91440">
              <a:spcBef>
                <a:spcPts val="1200"/>
              </a:spcBef>
              <a:spcAft>
                <a:spcPts val="0"/>
              </a:spcAft>
              <a:buSzPct val="100000"/>
              <a:buFont typeface="Arial"/>
              <a:buChar char="•"/>
            </a:pPr>
            <a:r>
              <a:rPr sz="1000" b="1" i="0" dirty="0">
                <a:solidFill>
                  <a:srgbClr val="222222"/>
                </a:solidFill>
                <a:latin typeface="Proxima Nova"/>
              </a:rPr>
              <a:t>Establish Clear Security Policies:</a:t>
            </a:r>
            <a:r>
              <a:rPr sz="1000" b="0" i="0" dirty="0">
                <a:solidFill>
                  <a:srgbClr val="222222"/>
                </a:solidFill>
                <a:latin typeface="Proxima Nova"/>
              </a:rPr>
              <a:t> Define and communicate security policies and procedures for handling sensitive information and reporting suspected phishing attempts.</a:t>
            </a:r>
          </a:p>
          <a:p>
            <a:pPr marL="228600" lvl="1" indent="-91440">
              <a:spcBef>
                <a:spcPts val="1200"/>
              </a:spcBef>
              <a:spcAft>
                <a:spcPts val="0"/>
              </a:spcAft>
              <a:buSzPct val="100000"/>
              <a:buFont typeface="Arial"/>
              <a:buChar char="•"/>
            </a:pPr>
            <a:r>
              <a:rPr sz="1000" b="1" i="0" dirty="0">
                <a:solidFill>
                  <a:srgbClr val="222222"/>
                </a:solidFill>
                <a:latin typeface="Proxima Nova"/>
              </a:rPr>
              <a:t>Conduct Regular Security Audits:</a:t>
            </a:r>
            <a:r>
              <a:rPr sz="1000" b="0" i="0" dirty="0">
                <a:solidFill>
                  <a:srgbClr val="222222"/>
                </a:solidFill>
                <a:latin typeface="Proxima Nova"/>
              </a:rPr>
              <a:t> Regular audits help identify and mitigate security risks, ensuring that preventive measures are effective and up to date.</a:t>
            </a:r>
          </a:p>
          <a:p>
            <a:endParaRPr sz="900" b="0" i="0" dirty="0">
              <a:solidFill>
                <a:srgbClr val="222222"/>
              </a:solidFill>
              <a:latin typeface="Proxima Nova"/>
            </a:endParaRPr>
          </a:p>
        </p:txBody>
      </p:sp>
      <p:sp>
        <p:nvSpPr>
          <p:cNvPr id="11" name="Rectangle 10"/>
          <p:cNvSpPr/>
          <p:nvPr/>
        </p:nvSpPr>
        <p:spPr>
          <a:xfrm>
            <a:off x="4724400" y="1508670"/>
            <a:ext cx="4190999" cy="318045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3" name="Picture 12" descr="tmpfs4qh0xz.png"/>
          <p:cNvPicPr>
            <a:picLocks noChangeAspect="1"/>
          </p:cNvPicPr>
          <p:nvPr/>
        </p:nvPicPr>
        <p:blipFill>
          <a:blip r:embed="rId2"/>
          <a:stretch>
            <a:fillRect/>
          </a:stretch>
        </p:blipFill>
        <p:spPr>
          <a:xfrm>
            <a:off x="4724400" y="1508670"/>
            <a:ext cx="4190999" cy="2359372"/>
          </a:xfrm>
          <a:prstGeom prst="rect">
            <a:avLst/>
          </a:prstGeom>
        </p:spPr>
      </p:pic>
      <p:sp>
        <p:nvSpPr>
          <p:cNvPr id="14" name="Rectangle 13"/>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222222"/>
                </a:solidFill>
                <a:latin typeface="Proxima Nova"/>
              </a:rPr>
              <a:t>Photo by Belinda Fewings on Unsplash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222222"/>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638354" y="1508670"/>
            <a:ext cx="8277046" cy="144911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222222"/>
                </a:solidFill>
                <a:latin typeface="Proxima Nova"/>
              </a:rPr>
              <a:t>Cybersecurity &amp; Infrastructure Security Agency (CISA):</a:t>
            </a:r>
            <a:r>
              <a:rPr sz="1300" b="0" i="0">
                <a:solidFill>
                  <a:srgbClr val="222222"/>
                </a:solidFill>
                <a:latin typeface="Proxima Nova"/>
              </a:rPr>
              <a:t> Phishing: Overview and Guidance. Retrieved from https://www.cisa.gov/phishing</a:t>
            </a:r>
          </a:p>
          <a:p>
            <a:pPr marL="228600" lvl="1" indent="-91440">
              <a:spcBef>
                <a:spcPts val="1200"/>
              </a:spcBef>
              <a:spcAft>
                <a:spcPts val="0"/>
              </a:spcAft>
              <a:buSzPct val="100000"/>
              <a:buFont typeface="Arial"/>
              <a:buChar char="•"/>
            </a:pPr>
            <a:r>
              <a:rPr sz="1300" b="1" i="0">
                <a:solidFill>
                  <a:srgbClr val="222222"/>
                </a:solidFill>
                <a:latin typeface="Proxima Nova"/>
              </a:rPr>
              <a:t>Mike, H. (2015):</a:t>
            </a:r>
            <a:r>
              <a:rPr sz="1300" b="0" i="0">
                <a:solidFill>
                  <a:srgbClr val="222222"/>
                </a:solidFill>
                <a:latin typeface="Proxima Nova"/>
              </a:rPr>
              <a:t> Internet Security: How to Defend Against Attackers on the Web (2nd ed.). Jones &amp; Bartlett Learning. https://online.vitalsource.com/books/9781284104301</a:t>
            </a:r>
          </a:p>
          <a:p>
            <a:endParaRPr sz="1300" b="0" i="0">
              <a:solidFill>
                <a:srgbClr val="222222"/>
              </a:solidFill>
              <a:latin typeface="Proxima Nov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Parallax</vt:lpstr>
      <vt:lpstr>Understanding Phishing</vt:lpstr>
      <vt:lpstr>History of Phishing</vt:lpstr>
      <vt:lpstr>Types of Phishing Attacks</vt:lpstr>
      <vt:lpstr>Common Phishing Attacks</vt:lpstr>
      <vt:lpstr>Case Studies</vt:lpstr>
      <vt:lpstr>Famous Phishing Attacks</vt:lpstr>
      <vt:lpstr>Phishing Prevention Strategies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Phishing</dc:title>
  <cp:revision>39</cp:revision>
  <dcterms:modified xsi:type="dcterms:W3CDTF">2024-04-15T14:33:25Z</dcterms:modified>
</cp:coreProperties>
</file>