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7"/>
  </p:notesMasterIdLst>
  <p:sldIdLst>
    <p:sldId id="301" r:id="rId2"/>
    <p:sldId id="294" r:id="rId3"/>
    <p:sldId id="286" r:id="rId4"/>
    <p:sldId id="290" r:id="rId5"/>
    <p:sldId id="302" r:id="rId6"/>
    <p:sldId id="291" r:id="rId7"/>
    <p:sldId id="292" r:id="rId8"/>
    <p:sldId id="303" r:id="rId9"/>
    <p:sldId id="288" r:id="rId10"/>
    <p:sldId id="297" r:id="rId11"/>
    <p:sldId id="306" r:id="rId12"/>
    <p:sldId id="298" r:id="rId13"/>
    <p:sldId id="307" r:id="rId14"/>
    <p:sldId id="287" r:id="rId15"/>
    <p:sldId id="278" r:id="rId16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18"/>
      <p:bold r:id="rId19"/>
      <p:italic r:id="rId20"/>
      <p:boldItalic r:id="rId21"/>
    </p:embeddedFont>
    <p:embeddedFont>
      <p:font typeface="Muli Light" panose="020B060402020202020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F7BE14-D58F-43CD-BBE5-16C66FBA2992}">
          <p14:sldIdLst>
            <p14:sldId id="301"/>
            <p14:sldId id="294"/>
            <p14:sldId id="286"/>
            <p14:sldId id="290"/>
            <p14:sldId id="302"/>
            <p14:sldId id="291"/>
            <p14:sldId id="292"/>
            <p14:sldId id="303"/>
            <p14:sldId id="288"/>
            <p14:sldId id="297"/>
            <p14:sldId id="306"/>
            <p14:sldId id="298"/>
            <p14:sldId id="307"/>
            <p14:sldId id="28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0A6476-1688-40EA-B7A6-9D243DE4554A}">
  <a:tblStyle styleId="{0E0A6476-1688-40EA-B7A6-9D243DE455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0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kash Pandey" userId="cfc46783e3973d39" providerId="LiveId" clId="{1B66D5BB-6F77-4FCA-B258-67A0EA807A97}"/>
    <pc:docChg chg="undo custSel addSld delSld modSld modSection">
      <pc:chgData name="Prakash Pandey" userId="cfc46783e3973d39" providerId="LiveId" clId="{1B66D5BB-6F77-4FCA-B258-67A0EA807A97}" dt="2019-04-14T01:45:18.709" v="1741" actId="14100"/>
      <pc:docMkLst>
        <pc:docMk/>
      </pc:docMkLst>
      <pc:sldChg chg="modSp">
        <pc:chgData name="Prakash Pandey" userId="cfc46783e3973d39" providerId="LiveId" clId="{1B66D5BB-6F77-4FCA-B258-67A0EA807A97}" dt="2019-04-14T01:42:20.498" v="1706" actId="1076"/>
        <pc:sldMkLst>
          <pc:docMk/>
          <pc:sldMk cId="0" sldId="257"/>
        </pc:sldMkLst>
        <pc:spChg chg="mod">
          <ac:chgData name="Prakash Pandey" userId="cfc46783e3973d39" providerId="LiveId" clId="{1B66D5BB-6F77-4FCA-B258-67A0EA807A97}" dt="2019-04-14T01:42:06.967" v="1703" actId="113"/>
          <ac:spMkLst>
            <pc:docMk/>
            <pc:sldMk cId="0" sldId="257"/>
            <ac:spMk id="44" creationId="{1BD1B443-D6BA-45EA-A596-3A96ACB0CA57}"/>
          </ac:spMkLst>
        </pc:spChg>
        <pc:spChg chg="mod">
          <ac:chgData name="Prakash Pandey" userId="cfc46783e3973d39" providerId="LiveId" clId="{1B66D5BB-6F77-4FCA-B258-67A0EA807A97}" dt="2019-04-14T01:42:20.498" v="1706" actId="1076"/>
          <ac:spMkLst>
            <pc:docMk/>
            <pc:sldMk cId="0" sldId="257"/>
            <ac:spMk id="45" creationId="{C277F23B-DA62-4FDD-BA88-B006DFEF44A4}"/>
          </ac:spMkLst>
        </pc:spChg>
        <pc:spChg chg="mod">
          <ac:chgData name="Prakash Pandey" userId="cfc46783e3973d39" providerId="LiveId" clId="{1B66D5BB-6F77-4FCA-B258-67A0EA807A97}" dt="2019-04-14T01:42:09.645" v="1704" actId="113"/>
          <ac:spMkLst>
            <pc:docMk/>
            <pc:sldMk cId="0" sldId="257"/>
            <ac:spMk id="47" creationId="{83B3960A-381F-4E45-8F5C-F57EF24B65EB}"/>
          </ac:spMkLst>
        </pc:spChg>
        <pc:spChg chg="mod">
          <ac:chgData name="Prakash Pandey" userId="cfc46783e3973d39" providerId="LiveId" clId="{1B66D5BB-6F77-4FCA-B258-67A0EA807A97}" dt="2019-04-14T01:42:01.874" v="1702" actId="113"/>
          <ac:spMkLst>
            <pc:docMk/>
            <pc:sldMk cId="0" sldId="257"/>
            <ac:spMk id="71" creationId="{3739305B-1729-48D0-8D44-C39AD61A5FDC}"/>
          </ac:spMkLst>
        </pc:spChg>
      </pc:sldChg>
      <pc:sldChg chg="modSp">
        <pc:chgData name="Prakash Pandey" userId="cfc46783e3973d39" providerId="LiveId" clId="{1B66D5BB-6F77-4FCA-B258-67A0EA807A97}" dt="2019-04-14T01:29:01.869" v="1529" actId="1076"/>
        <pc:sldMkLst>
          <pc:docMk/>
          <pc:sldMk cId="0" sldId="278"/>
        </pc:sldMkLst>
        <pc:spChg chg="mod">
          <ac:chgData name="Prakash Pandey" userId="cfc46783e3973d39" providerId="LiveId" clId="{1B66D5BB-6F77-4FCA-B258-67A0EA807A97}" dt="2019-04-14T01:28:56.141" v="1528" actId="1076"/>
          <ac:spMkLst>
            <pc:docMk/>
            <pc:sldMk cId="0" sldId="278"/>
            <ac:spMk id="302" creationId="{00000000-0000-0000-0000-000000000000}"/>
          </ac:spMkLst>
        </pc:spChg>
        <pc:spChg chg="mod">
          <ac:chgData name="Prakash Pandey" userId="cfc46783e3973d39" providerId="LiveId" clId="{1B66D5BB-6F77-4FCA-B258-67A0EA807A97}" dt="2019-04-14T01:29:01.869" v="1529" actId="1076"/>
          <ac:spMkLst>
            <pc:docMk/>
            <pc:sldMk cId="0" sldId="278"/>
            <ac:spMk id="303" creationId="{00000000-0000-0000-0000-000000000000}"/>
          </ac:spMkLst>
        </pc:spChg>
        <pc:spChg chg="mod">
          <ac:chgData name="Prakash Pandey" userId="cfc46783e3973d39" providerId="LiveId" clId="{1B66D5BB-6F77-4FCA-B258-67A0EA807A97}" dt="2019-04-14T01:28:51.939" v="1527" actId="1076"/>
          <ac:spMkLst>
            <pc:docMk/>
            <pc:sldMk cId="0" sldId="278"/>
            <ac:spMk id="305" creationId="{00000000-0000-0000-0000-000000000000}"/>
          </ac:spMkLst>
        </pc:spChg>
      </pc:sldChg>
      <pc:sldChg chg="del">
        <pc:chgData name="Prakash Pandey" userId="cfc46783e3973d39" providerId="LiveId" clId="{1B66D5BB-6F77-4FCA-B258-67A0EA807A97}" dt="2019-04-14T01:29:44.644" v="1530" actId="2696"/>
        <pc:sldMkLst>
          <pc:docMk/>
          <pc:sldMk cId="0" sldId="281"/>
        </pc:sldMkLst>
      </pc:sldChg>
      <pc:sldChg chg="del">
        <pc:chgData name="Prakash Pandey" userId="cfc46783e3973d39" providerId="LiveId" clId="{1B66D5BB-6F77-4FCA-B258-67A0EA807A97}" dt="2019-04-14T01:29:46.792" v="1531" actId="2696"/>
        <pc:sldMkLst>
          <pc:docMk/>
          <pc:sldMk cId="0" sldId="282"/>
        </pc:sldMkLst>
      </pc:sldChg>
      <pc:sldChg chg="del">
        <pc:chgData name="Prakash Pandey" userId="cfc46783e3973d39" providerId="LiveId" clId="{1B66D5BB-6F77-4FCA-B258-67A0EA807A97}" dt="2019-04-14T01:29:55.905" v="1532" actId="2696"/>
        <pc:sldMkLst>
          <pc:docMk/>
          <pc:sldMk cId="0" sldId="283"/>
        </pc:sldMkLst>
      </pc:sldChg>
      <pc:sldChg chg="modSp">
        <pc:chgData name="Prakash Pandey" userId="cfc46783e3973d39" providerId="LiveId" clId="{1B66D5BB-6F77-4FCA-B258-67A0EA807A97}" dt="2019-04-14T01:42:44.327" v="1708" actId="255"/>
        <pc:sldMkLst>
          <pc:docMk/>
          <pc:sldMk cId="1365144107" sldId="286"/>
        </pc:sldMkLst>
        <pc:spChg chg="mod">
          <ac:chgData name="Prakash Pandey" userId="cfc46783e3973d39" providerId="LiveId" clId="{1B66D5BB-6F77-4FCA-B258-67A0EA807A97}" dt="2019-04-14T01:42:44.327" v="1708" actId="255"/>
          <ac:spMkLst>
            <pc:docMk/>
            <pc:sldMk cId="1365144107" sldId="286"/>
            <ac:spMk id="4" creationId="{4562CD1E-942F-4A4A-BBED-AEBCF9FEB16B}"/>
          </ac:spMkLst>
        </pc:spChg>
      </pc:sldChg>
      <pc:sldChg chg="addSp delSp modSp">
        <pc:chgData name="Prakash Pandey" userId="cfc46783e3973d39" providerId="LiveId" clId="{1B66D5BB-6F77-4FCA-B258-67A0EA807A97}" dt="2019-04-14T01:36:36.460" v="1643" actId="20577"/>
        <pc:sldMkLst>
          <pc:docMk/>
          <pc:sldMk cId="2176696765" sldId="288"/>
        </pc:sldMkLst>
        <pc:spChg chg="mod">
          <ac:chgData name="Prakash Pandey" userId="cfc46783e3973d39" providerId="LiveId" clId="{1B66D5BB-6F77-4FCA-B258-67A0EA807A97}" dt="2019-04-14T01:36:36.460" v="1643" actId="20577"/>
          <ac:spMkLst>
            <pc:docMk/>
            <pc:sldMk cId="2176696765" sldId="288"/>
            <ac:spMk id="4" creationId="{6B8241CE-E783-4EB1-808A-BACD9C5B53BC}"/>
          </ac:spMkLst>
        </pc:spChg>
        <pc:spChg chg="add">
          <ac:chgData name="Prakash Pandey" userId="cfc46783e3973d39" providerId="LiveId" clId="{1B66D5BB-6F77-4FCA-B258-67A0EA807A97}" dt="2019-04-14T01:28:06.374" v="1521"/>
          <ac:spMkLst>
            <pc:docMk/>
            <pc:sldMk cId="2176696765" sldId="288"/>
            <ac:spMk id="7" creationId="{F9AEE65A-864F-4D66-97D3-8B78DBBD1F29}"/>
          </ac:spMkLst>
        </pc:spChg>
        <pc:picChg chg="add del mod modCrop">
          <ac:chgData name="Prakash Pandey" userId="cfc46783e3973d39" providerId="LiveId" clId="{1B66D5BB-6F77-4FCA-B258-67A0EA807A97}" dt="2019-04-14T01:02:32.399" v="361" actId="478"/>
          <ac:picMkLst>
            <pc:docMk/>
            <pc:sldMk cId="2176696765" sldId="288"/>
            <ac:picMk id="5" creationId="{3F3A2779-2AF0-4B00-9715-00744BF89321}"/>
          </ac:picMkLst>
        </pc:picChg>
        <pc:picChg chg="add del mod modCrop">
          <ac:chgData name="Prakash Pandey" userId="cfc46783e3973d39" providerId="LiveId" clId="{1B66D5BB-6F77-4FCA-B258-67A0EA807A97}" dt="2019-04-14T01:02:28.634" v="360" actId="478"/>
          <ac:picMkLst>
            <pc:docMk/>
            <pc:sldMk cId="2176696765" sldId="288"/>
            <ac:picMk id="6" creationId="{D35C0F9A-6A5F-47EC-A690-BB483EF38575}"/>
          </ac:picMkLst>
        </pc:picChg>
      </pc:sldChg>
      <pc:sldChg chg="modSp">
        <pc:chgData name="Prakash Pandey" userId="cfc46783e3973d39" providerId="LiveId" clId="{1B66D5BB-6F77-4FCA-B258-67A0EA807A97}" dt="2019-04-14T01:44:40.111" v="1738" actId="1582"/>
        <pc:sldMkLst>
          <pc:docMk/>
          <pc:sldMk cId="118382768" sldId="291"/>
        </pc:sldMkLst>
        <pc:spChg chg="mod">
          <ac:chgData name="Prakash Pandey" userId="cfc46783e3973d39" providerId="LiveId" clId="{1B66D5BB-6F77-4FCA-B258-67A0EA807A97}" dt="2019-04-14T01:34:31.882" v="1575" actId="1076"/>
          <ac:spMkLst>
            <pc:docMk/>
            <pc:sldMk cId="118382768" sldId="291"/>
            <ac:spMk id="2" creationId="{9D129B92-6A19-4DFE-B6D8-B98DFE9EC915}"/>
          </ac:spMkLst>
        </pc:spChg>
        <pc:spChg chg="mod">
          <ac:chgData name="Prakash Pandey" userId="cfc46783e3973d39" providerId="LiveId" clId="{1B66D5BB-6F77-4FCA-B258-67A0EA807A97}" dt="2019-04-14T01:44:03.836" v="1732" actId="1076"/>
          <ac:spMkLst>
            <pc:docMk/>
            <pc:sldMk cId="118382768" sldId="291"/>
            <ac:spMk id="4" creationId="{7E6476EB-E80E-4B75-856C-2207D46D1FD4}"/>
          </ac:spMkLst>
        </pc:spChg>
        <pc:spChg chg="mod">
          <ac:chgData name="Prakash Pandey" userId="cfc46783e3973d39" providerId="LiveId" clId="{1B66D5BB-6F77-4FCA-B258-67A0EA807A97}" dt="2019-04-14T01:33:52.984" v="1569" actId="1076"/>
          <ac:spMkLst>
            <pc:docMk/>
            <pc:sldMk cId="118382768" sldId="291"/>
            <ac:spMk id="7" creationId="{EE69CDC8-2D9F-4582-BBC3-53A0D6BC3740}"/>
          </ac:spMkLst>
        </pc:spChg>
        <pc:picChg chg="mod">
          <ac:chgData name="Prakash Pandey" userId="cfc46783e3973d39" providerId="LiveId" clId="{1B66D5BB-6F77-4FCA-B258-67A0EA807A97}" dt="2019-04-14T01:44:40.111" v="1738" actId="1582"/>
          <ac:picMkLst>
            <pc:docMk/>
            <pc:sldMk cId="118382768" sldId="291"/>
            <ac:picMk id="6" creationId="{1A0A5E9D-77E5-4D6B-A5C8-795296792427}"/>
          </ac:picMkLst>
        </pc:picChg>
      </pc:sldChg>
      <pc:sldChg chg="modSp">
        <pc:chgData name="Prakash Pandey" userId="cfc46783e3973d39" providerId="LiveId" clId="{1B66D5BB-6F77-4FCA-B258-67A0EA807A97}" dt="2019-04-14T01:45:18.709" v="1741" actId="14100"/>
        <pc:sldMkLst>
          <pc:docMk/>
          <pc:sldMk cId="1877692579" sldId="292"/>
        </pc:sldMkLst>
        <pc:spChg chg="mod">
          <ac:chgData name="Prakash Pandey" userId="cfc46783e3973d39" providerId="LiveId" clId="{1B66D5BB-6F77-4FCA-B258-67A0EA807A97}" dt="2019-04-14T01:35:19.777" v="1592" actId="20577"/>
          <ac:spMkLst>
            <pc:docMk/>
            <pc:sldMk cId="1877692579" sldId="292"/>
            <ac:spMk id="4" creationId="{C388C7C3-D4D3-4D86-BAF9-8409623E5BE1}"/>
          </ac:spMkLst>
        </pc:spChg>
        <pc:picChg chg="mod">
          <ac:chgData name="Prakash Pandey" userId="cfc46783e3973d39" providerId="LiveId" clId="{1B66D5BB-6F77-4FCA-B258-67A0EA807A97}" dt="2019-04-14T01:45:18.709" v="1741" actId="14100"/>
          <ac:picMkLst>
            <pc:docMk/>
            <pc:sldMk cId="1877692579" sldId="292"/>
            <ac:picMk id="6" creationId="{62A4E74E-B66B-4B58-AF17-2471648CD071}"/>
          </ac:picMkLst>
        </pc:picChg>
      </pc:sldChg>
      <pc:sldChg chg="modSp">
        <pc:chgData name="Prakash Pandey" userId="cfc46783e3973d39" providerId="LiveId" clId="{1B66D5BB-6F77-4FCA-B258-67A0EA807A97}" dt="2019-04-14T01:12:06.113" v="880" actId="1076"/>
        <pc:sldMkLst>
          <pc:docMk/>
          <pc:sldMk cId="562970174" sldId="293"/>
        </pc:sldMkLst>
        <pc:spChg chg="mod">
          <ac:chgData name="Prakash Pandey" userId="cfc46783e3973d39" providerId="LiveId" clId="{1B66D5BB-6F77-4FCA-B258-67A0EA807A97}" dt="2019-04-14T01:12:06.113" v="880" actId="1076"/>
          <ac:spMkLst>
            <pc:docMk/>
            <pc:sldMk cId="562970174" sldId="293"/>
            <ac:spMk id="2" creationId="{0D2A3610-1D95-474F-ADF7-D304763611BB}"/>
          </ac:spMkLst>
        </pc:spChg>
        <pc:spChg chg="mod">
          <ac:chgData name="Prakash Pandey" userId="cfc46783e3973d39" providerId="LiveId" clId="{1B66D5BB-6F77-4FCA-B258-67A0EA807A97}" dt="2019-04-14T01:11:22.969" v="879" actId="1076"/>
          <ac:spMkLst>
            <pc:docMk/>
            <pc:sldMk cId="562970174" sldId="293"/>
            <ac:spMk id="4" creationId="{C388C7C3-D4D3-4D86-BAF9-8409623E5BE1}"/>
          </ac:spMkLst>
        </pc:spChg>
      </pc:sldChg>
      <pc:sldChg chg="modSp">
        <pc:chgData name="Prakash Pandey" userId="cfc46783e3973d39" providerId="LiveId" clId="{1B66D5BB-6F77-4FCA-B258-67A0EA807A97}" dt="2019-04-14T01:41:33.784" v="1700" actId="1076"/>
        <pc:sldMkLst>
          <pc:docMk/>
          <pc:sldMk cId="3220141198" sldId="294"/>
        </pc:sldMkLst>
        <pc:spChg chg="mod">
          <ac:chgData name="Prakash Pandey" userId="cfc46783e3973d39" providerId="LiveId" clId="{1B66D5BB-6F77-4FCA-B258-67A0EA807A97}" dt="2019-04-14T01:41:01.368" v="1692" actId="2711"/>
          <ac:spMkLst>
            <pc:docMk/>
            <pc:sldMk cId="3220141198" sldId="294"/>
            <ac:spMk id="2" creationId="{0208793F-7A3A-4094-AED1-20B68A93BC33}"/>
          </ac:spMkLst>
        </pc:spChg>
        <pc:spChg chg="mod">
          <ac:chgData name="Prakash Pandey" userId="cfc46783e3973d39" providerId="LiveId" clId="{1B66D5BB-6F77-4FCA-B258-67A0EA807A97}" dt="2019-04-14T01:41:33.784" v="1700" actId="1076"/>
          <ac:spMkLst>
            <pc:docMk/>
            <pc:sldMk cId="3220141198" sldId="294"/>
            <ac:spMk id="3" creationId="{A864C33B-30A8-49ED-A6E7-E1200ECD4EE1}"/>
          </ac:spMkLst>
        </pc:spChg>
      </pc:sldChg>
      <pc:sldChg chg="modSp">
        <pc:chgData name="Prakash Pandey" userId="cfc46783e3973d39" providerId="LiveId" clId="{1B66D5BB-6F77-4FCA-B258-67A0EA807A97}" dt="2019-04-14T01:43:29.442" v="1730" actId="20577"/>
        <pc:sldMkLst>
          <pc:docMk/>
          <pc:sldMk cId="2385955741" sldId="295"/>
        </pc:sldMkLst>
        <pc:spChg chg="mod">
          <ac:chgData name="Prakash Pandey" userId="cfc46783e3973d39" providerId="LiveId" clId="{1B66D5BB-6F77-4FCA-B258-67A0EA807A97}" dt="2019-04-14T01:43:29.442" v="1730" actId="20577"/>
          <ac:spMkLst>
            <pc:docMk/>
            <pc:sldMk cId="2385955741" sldId="295"/>
            <ac:spMk id="6" creationId="{60CA65EE-F393-4919-984A-2CE3C821DCCB}"/>
          </ac:spMkLst>
        </pc:spChg>
      </pc:sldChg>
      <pc:sldChg chg="modSp">
        <pc:chgData name="Prakash Pandey" userId="cfc46783e3973d39" providerId="LiveId" clId="{1B66D5BB-6F77-4FCA-B258-67A0EA807A97}" dt="2019-04-14T01:31:42.596" v="1543" actId="1076"/>
        <pc:sldMkLst>
          <pc:docMk/>
          <pc:sldMk cId="3702436741" sldId="296"/>
        </pc:sldMkLst>
        <pc:spChg chg="mod">
          <ac:chgData name="Prakash Pandey" userId="cfc46783e3973d39" providerId="LiveId" clId="{1B66D5BB-6F77-4FCA-B258-67A0EA807A97}" dt="2019-04-14T01:31:33.889" v="1542" actId="20577"/>
          <ac:spMkLst>
            <pc:docMk/>
            <pc:sldMk cId="3702436741" sldId="296"/>
            <ac:spMk id="2" creationId="{0D2A3610-1D95-474F-ADF7-D304763611BB}"/>
          </ac:spMkLst>
        </pc:spChg>
        <pc:spChg chg="mod">
          <ac:chgData name="Prakash Pandey" userId="cfc46783e3973d39" providerId="LiveId" clId="{1B66D5BB-6F77-4FCA-B258-67A0EA807A97}" dt="2019-04-14T01:31:42.596" v="1543" actId="1076"/>
          <ac:spMkLst>
            <pc:docMk/>
            <pc:sldMk cId="3702436741" sldId="296"/>
            <ac:spMk id="4" creationId="{C388C7C3-D4D3-4D86-BAF9-8409623E5BE1}"/>
          </ac:spMkLst>
        </pc:spChg>
      </pc:sldChg>
      <pc:sldChg chg="addSp delSp modSp add">
        <pc:chgData name="Prakash Pandey" userId="cfc46783e3973d39" providerId="LiveId" clId="{1B66D5BB-6F77-4FCA-B258-67A0EA807A97}" dt="2019-04-14T01:38:03.855" v="1691" actId="1076"/>
        <pc:sldMkLst>
          <pc:docMk/>
          <pc:sldMk cId="3810816457" sldId="297"/>
        </pc:sldMkLst>
        <pc:spChg chg="mod">
          <ac:chgData name="Prakash Pandey" userId="cfc46783e3973d39" providerId="LiveId" clId="{1B66D5BB-6F77-4FCA-B258-67A0EA807A97}" dt="2019-04-14T01:37:07.930" v="1646" actId="1076"/>
          <ac:spMkLst>
            <pc:docMk/>
            <pc:sldMk cId="3810816457" sldId="297"/>
            <ac:spMk id="2" creationId="{D4BDB4CA-BAEB-4BA9-BA26-C2A88B7473E1}"/>
          </ac:spMkLst>
        </pc:spChg>
        <pc:spChg chg="mod">
          <ac:chgData name="Prakash Pandey" userId="cfc46783e3973d39" providerId="LiveId" clId="{1B66D5BB-6F77-4FCA-B258-67A0EA807A97}" dt="2019-04-14T01:37:39.327" v="1688" actId="20577"/>
          <ac:spMkLst>
            <pc:docMk/>
            <pc:sldMk cId="3810816457" sldId="297"/>
            <ac:spMk id="4" creationId="{6B8241CE-E783-4EB1-808A-BACD9C5B53BC}"/>
          </ac:spMkLst>
        </pc:spChg>
        <pc:spChg chg="add mod">
          <ac:chgData name="Prakash Pandey" userId="cfc46783e3973d39" providerId="LiveId" clId="{1B66D5BB-6F77-4FCA-B258-67A0EA807A97}" dt="2019-04-14T01:38:03.855" v="1691" actId="1076"/>
          <ac:spMkLst>
            <pc:docMk/>
            <pc:sldMk cId="3810816457" sldId="297"/>
            <ac:spMk id="6" creationId="{FF02C2A8-8783-4EF8-99C2-FD51D658F712}"/>
          </ac:spMkLst>
        </pc:spChg>
        <pc:spChg chg="add del mod">
          <ac:chgData name="Prakash Pandey" userId="cfc46783e3973d39" providerId="LiveId" clId="{1B66D5BB-6F77-4FCA-B258-67A0EA807A97}" dt="2019-04-14T00:51:39.417" v="292" actId="478"/>
          <ac:spMkLst>
            <pc:docMk/>
            <pc:sldMk cId="3810816457" sldId="297"/>
            <ac:spMk id="7" creationId="{D888C348-7832-49D9-8839-2727447E1727}"/>
          </ac:spMkLst>
        </pc:spChg>
        <pc:spChg chg="add mod">
          <ac:chgData name="Prakash Pandey" userId="cfc46783e3973d39" providerId="LiveId" clId="{1B66D5BB-6F77-4FCA-B258-67A0EA807A97}" dt="2019-04-14T01:28:17.998" v="1523" actId="1076"/>
          <ac:spMkLst>
            <pc:docMk/>
            <pc:sldMk cId="3810816457" sldId="297"/>
            <ac:spMk id="8" creationId="{016867EF-4210-4CD0-8E9B-7685D6C463AC}"/>
          </ac:spMkLst>
        </pc:spChg>
        <pc:picChg chg="add mod modCrop">
          <ac:chgData name="Prakash Pandey" userId="cfc46783e3973d39" providerId="LiveId" clId="{1B66D5BB-6F77-4FCA-B258-67A0EA807A97}" dt="2019-04-14T01:37:58.992" v="1690" actId="1076"/>
          <ac:picMkLst>
            <pc:docMk/>
            <pc:sldMk cId="3810816457" sldId="297"/>
            <ac:picMk id="5" creationId="{6C9CD384-D3FF-4ACC-87F5-70ABE9ABCFF2}"/>
          </ac:picMkLst>
        </pc:picChg>
      </pc:sldChg>
      <pc:sldChg chg="modSp add">
        <pc:chgData name="Prakash Pandey" userId="cfc46783e3973d39" providerId="LiveId" clId="{1B66D5BB-6F77-4FCA-B258-67A0EA807A97}" dt="2019-04-14T01:24:03.709" v="1387" actId="1076"/>
        <pc:sldMkLst>
          <pc:docMk/>
          <pc:sldMk cId="2021871367" sldId="298"/>
        </pc:sldMkLst>
        <pc:spChg chg="mod">
          <ac:chgData name="Prakash Pandey" userId="cfc46783e3973d39" providerId="LiveId" clId="{1B66D5BB-6F77-4FCA-B258-67A0EA807A97}" dt="2019-04-14T01:13:29.546" v="902" actId="20577"/>
          <ac:spMkLst>
            <pc:docMk/>
            <pc:sldMk cId="2021871367" sldId="298"/>
            <ac:spMk id="2" creationId="{0D2A3610-1D95-474F-ADF7-D304763611BB}"/>
          </ac:spMkLst>
        </pc:spChg>
        <pc:spChg chg="mod">
          <ac:chgData name="Prakash Pandey" userId="cfc46783e3973d39" providerId="LiveId" clId="{1B66D5BB-6F77-4FCA-B258-67A0EA807A97}" dt="2019-04-14T01:24:03.709" v="1387" actId="1076"/>
          <ac:spMkLst>
            <pc:docMk/>
            <pc:sldMk cId="2021871367" sldId="298"/>
            <ac:spMk id="4" creationId="{C388C7C3-D4D3-4D86-BAF9-8409623E5BE1}"/>
          </ac:spMkLst>
        </pc:spChg>
      </pc:sldChg>
      <pc:sldChg chg="modSp add">
        <pc:chgData name="Prakash Pandey" userId="cfc46783e3973d39" providerId="LiveId" clId="{1B66D5BB-6F77-4FCA-B258-67A0EA807A97}" dt="2019-04-14T01:27:13.351" v="1520" actId="20577"/>
        <pc:sldMkLst>
          <pc:docMk/>
          <pc:sldMk cId="2759048615" sldId="299"/>
        </pc:sldMkLst>
        <pc:spChg chg="mod">
          <ac:chgData name="Prakash Pandey" userId="cfc46783e3973d39" providerId="LiveId" clId="{1B66D5BB-6F77-4FCA-B258-67A0EA807A97}" dt="2019-04-14T01:24:28.635" v="1409" actId="20577"/>
          <ac:spMkLst>
            <pc:docMk/>
            <pc:sldMk cId="2759048615" sldId="299"/>
            <ac:spMk id="2" creationId="{0D2A3610-1D95-474F-ADF7-D304763611BB}"/>
          </ac:spMkLst>
        </pc:spChg>
        <pc:spChg chg="mod">
          <ac:chgData name="Prakash Pandey" userId="cfc46783e3973d39" providerId="LiveId" clId="{1B66D5BB-6F77-4FCA-B258-67A0EA807A97}" dt="2019-04-14T01:27:13.351" v="1520" actId="20577"/>
          <ac:spMkLst>
            <pc:docMk/>
            <pc:sldMk cId="2759048615" sldId="299"/>
            <ac:spMk id="4" creationId="{C388C7C3-D4D3-4D86-BAF9-8409623E5BE1}"/>
          </ac:spMkLst>
        </pc:spChg>
      </pc:sldChg>
      <pc:sldMasterChg chg="delSldLayout">
        <pc:chgData name="Prakash Pandey" userId="cfc46783e3973d39" providerId="LiveId" clId="{1B66D5BB-6F77-4FCA-B258-67A0EA807A97}" dt="2019-04-14T01:29:55.906" v="1533" actId="2696"/>
        <pc:sldMasterMkLst>
          <pc:docMk/>
          <pc:sldMasterMk cId="2905550409" sldId="2147483661"/>
        </pc:sldMasterMkLst>
        <pc:sldLayoutChg chg="del">
          <pc:chgData name="Prakash Pandey" userId="cfc46783e3973d39" providerId="LiveId" clId="{1B66D5BB-6F77-4FCA-B258-67A0EA807A97}" dt="2019-04-14T01:29:55.906" v="1533" actId="2696"/>
          <pc:sldLayoutMkLst>
            <pc:docMk/>
            <pc:sldMasterMk cId="2905550409" sldId="2147483661"/>
            <pc:sldLayoutMk cId="2327470567" sldId="2147483676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Facebook Social Media Hate Speech Index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713-4A47-B194-CFA89FCAB80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D713-4A47-B194-CFA89FCAB801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713-4A47-B194-CFA89FCAB80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D713-4A47-B194-CFA89FCAB80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713-4A47-B194-CFA89FCAB801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D6BCB7E-7F7E-4ED7-955E-9857E6DBADE5}" type="CATEGORYNAME">
                      <a:rPr lang="en-US">
                        <a:solidFill>
                          <a:schemeClr val="accent3"/>
                        </a:solidFill>
                      </a:rPr>
                      <a:pPr>
                        <a:defRPr/>
                      </a:pPr>
                      <a:t>[CATEGORY NAME]</a:t>
                    </a:fld>
                    <a:r>
                      <a:rPr lang="en-US" baseline="0" dirty="0"/>
                      <a:t>
</a:t>
                    </a:r>
                    <a:fld id="{9D6DFBE4-A573-4E26-985D-F8434B4A5770}" type="PERCENTAGE">
                      <a:rPr lang="en-US" baseline="0">
                        <a:solidFill>
                          <a:schemeClr val="accent3"/>
                        </a:solidFill>
                      </a:rPr>
                      <a:pPr>
                        <a:defRPr/>
                      </a:pPr>
                      <a:t>[PERCENTAGE]</a:t>
                    </a:fld>
                    <a:endParaRPr 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713-4A47-B194-CFA89FCAB801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D713-4A47-B194-CFA89FCAB801}"/>
                </c:ext>
              </c:extLst>
            </c:dLbl>
            <c:dLbl>
              <c:idx val="2"/>
              <c:layout>
                <c:manualLayout>
                  <c:x val="4.9092416151276061E-2"/>
                  <c:y val="-1.7852290859519965E-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5F218FE-4924-40CF-9750-4C02659C26E0}" type="CATEGORYNAME">
                      <a:rPr lang="en-US">
                        <a:solidFill>
                          <a:schemeClr val="accent1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[CATEGORY NAME]</a:t>
                    </a:fld>
                    <a:r>
                      <a:rPr lang="en-US" baseline="0" dirty="0"/>
                      <a:t>
</a:t>
                    </a:r>
                    <a:fld id="{9AEE28FA-9294-4CFE-BDB6-25D6034CABA4}" type="PERCENTAGE">
                      <a:rPr lang="en-US" baseline="0">
                        <a:solidFill>
                          <a:schemeClr val="accent1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[PERCENTAGE]</a:t>
                    </a:fld>
                    <a:endParaRPr 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067445101443854"/>
                      <c:h val="0.2344555640413444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713-4A47-B194-CFA89FCAB801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D713-4A47-B194-CFA89FCAB801}"/>
                </c:ext>
              </c:extLst>
            </c:dLbl>
            <c:dLbl>
              <c:idx val="4"/>
              <c:layout>
                <c:manualLayout>
                  <c:x val="-1.6364138717092063E-2"/>
                  <c:y val="5.441378253981685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713-4A47-B194-CFA89FCAB801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Islamophobia</c:v>
                </c:pt>
                <c:pt idx="1">
                  <c:v>Fake News</c:v>
                </c:pt>
                <c:pt idx="2">
                  <c:v>gender/sexuality</c:v>
                </c:pt>
                <c:pt idx="3">
                  <c:v>casteism</c:v>
                </c:pt>
                <c:pt idx="4">
                  <c:v>Non -Aggressive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0.37</c:v>
                </c:pt>
                <c:pt idx="1">
                  <c:v>0.16</c:v>
                </c:pt>
                <c:pt idx="2">
                  <c:v>0.13</c:v>
                </c:pt>
                <c:pt idx="3">
                  <c:v>0.13</c:v>
                </c:pt>
                <c:pt idx="4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13-4A47-B194-CFA89FCAB801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149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661782"/>
            <a:ext cx="7475220" cy="21945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2902226"/>
            <a:ext cx="6575895" cy="1041124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rgbClr val="FFFFFF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280035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74411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087068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71500"/>
            <a:ext cx="1743075" cy="4057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571500"/>
            <a:ext cx="5572125" cy="405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851833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2308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illustration">
  <p:cSld name="Title only no illustra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710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278589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880181"/>
            <a:ext cx="7475220" cy="219456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54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3115890"/>
            <a:ext cx="6576822" cy="1022855"/>
          </a:xfrm>
        </p:spPr>
        <p:txBody>
          <a:bodyPr anchor="t">
            <a:normAutofit/>
          </a:bodyPr>
          <a:lstStyle>
            <a:lvl1pPr marL="0" indent="0" algn="ctr">
              <a:buNone/>
              <a:defRPr sz="165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3015306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8717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1543049"/>
            <a:ext cx="3566160" cy="30175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1543050"/>
            <a:ext cx="3566160" cy="30175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381597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1501133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041112"/>
            <a:ext cx="3566160" cy="25374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499274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039492"/>
            <a:ext cx="3566160" cy="25374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275162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648176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352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19" y="822960"/>
            <a:ext cx="3909060" cy="349758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2631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559291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9936" y="802385"/>
            <a:ext cx="4574286" cy="360045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1602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846457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1543050"/>
            <a:ext cx="7404653" cy="302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4667871"/>
            <a:ext cx="353833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4667871"/>
            <a:ext cx="12796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555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  <p:sldLayoutId id="2147483675" r:id="rId13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50"/>
        </a:spcBef>
        <a:buClr>
          <a:schemeClr val="accent1"/>
        </a:buClr>
        <a:buSzPct val="80000"/>
        <a:buFont typeface="Corbel" pitchFamily="34" charset="0"/>
        <a:buChar char="•"/>
        <a:defRPr sz="165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5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D2C56-DD23-473A-A819-F48F281FDA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Hate speech detection using SVM, RFM and CNN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5AFFA-7092-4F32-9C85-41176D1FF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Author :  Heena Khan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26DCF8-F052-45C3-8F81-CF74BE7D325C}"/>
              </a:ext>
            </a:extLst>
          </p:cNvPr>
          <p:cNvSpPr txBox="1"/>
          <p:nvPr/>
        </p:nvSpPr>
        <p:spPr>
          <a:xfrm>
            <a:off x="3608423" y="4481718"/>
            <a:ext cx="217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uli Light"/>
              </a:rPr>
              <a:t>Date 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uli Light"/>
                <a:sym typeface="Muli Light"/>
              </a:rPr>
              <a:t>04-10-2020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460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495B68-DF07-47E0-B8A3-BB27EC8199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8" name="Google Shape;81;p16">
            <a:extLst>
              <a:ext uri="{FF2B5EF4-FFF2-40B4-BE49-F238E27FC236}">
                <a16:creationId xmlns:a16="http://schemas.microsoft.com/office/drawing/2014/main" id="{016867EF-4210-4CD0-8E9B-7685D6C463AC}"/>
              </a:ext>
            </a:extLst>
          </p:cNvPr>
          <p:cNvSpPr txBox="1">
            <a:spLocks/>
          </p:cNvSpPr>
          <p:nvPr/>
        </p:nvSpPr>
        <p:spPr>
          <a:xfrm>
            <a:off x="7591180" y="4672807"/>
            <a:ext cx="1279663" cy="273844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lvl="0" algn="r" defTabSz="457200" rtl="0" eaLnBrk="1" latinLnBrk="0" hangingPunct="1">
              <a:buNone/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z="2000" smtClean="0"/>
              <a:pPr/>
              <a:t>10</a:t>
            </a:fld>
            <a:endParaRPr lang="e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15939A-FB1B-4ABB-9B83-B6A578586BE4}"/>
              </a:ext>
            </a:extLst>
          </p:cNvPr>
          <p:cNvSpPr txBox="1"/>
          <p:nvPr/>
        </p:nvSpPr>
        <p:spPr>
          <a:xfrm>
            <a:off x="95136" y="121444"/>
            <a:ext cx="8953728" cy="11387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Results – Task 1</a:t>
            </a:r>
          </a:p>
          <a:p>
            <a:endParaRPr lang="en-US" sz="3600" dirty="0"/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6EAF5A-87A3-4E65-BC3C-7E8A83376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04" y="1090210"/>
            <a:ext cx="8948260" cy="395327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0816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495B68-DF07-47E0-B8A3-BB27EC8199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8" name="Google Shape;81;p16">
            <a:extLst>
              <a:ext uri="{FF2B5EF4-FFF2-40B4-BE49-F238E27FC236}">
                <a16:creationId xmlns:a16="http://schemas.microsoft.com/office/drawing/2014/main" id="{016867EF-4210-4CD0-8E9B-7685D6C463AC}"/>
              </a:ext>
            </a:extLst>
          </p:cNvPr>
          <p:cNvSpPr txBox="1">
            <a:spLocks/>
          </p:cNvSpPr>
          <p:nvPr/>
        </p:nvSpPr>
        <p:spPr>
          <a:xfrm>
            <a:off x="7591180" y="4672807"/>
            <a:ext cx="1279663" cy="273844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lvl="0" algn="r" defTabSz="457200" rtl="0" eaLnBrk="1" latinLnBrk="0" hangingPunct="1">
              <a:buNone/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z="2000" smtClean="0"/>
              <a:pPr/>
              <a:t>11</a:t>
            </a:fld>
            <a:endParaRPr lang="e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15939A-FB1B-4ABB-9B83-B6A578586BE4}"/>
              </a:ext>
            </a:extLst>
          </p:cNvPr>
          <p:cNvSpPr txBox="1"/>
          <p:nvPr/>
        </p:nvSpPr>
        <p:spPr>
          <a:xfrm>
            <a:off x="95136" y="121444"/>
            <a:ext cx="8953728" cy="11387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Results – Task 2</a:t>
            </a:r>
          </a:p>
          <a:p>
            <a:endParaRPr lang="en-US" sz="36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84BEB0-5E11-4419-BC4D-AE8A3EFD7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6" y="1092994"/>
            <a:ext cx="8955151" cy="39647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5832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3610-1D95-474F-ADF7-D30476361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22" y="477196"/>
            <a:ext cx="5067478" cy="551240"/>
          </a:xfrm>
        </p:spPr>
        <p:txBody>
          <a:bodyPr>
            <a:normAutofit/>
          </a:bodyPr>
          <a:lstStyle/>
          <a:p>
            <a:r>
              <a:rPr lang="en-US" sz="3200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03AB0-2718-400A-B13A-09548A2232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88C7C3-D4D3-4D86-BAF9-8409623E5BE1}"/>
              </a:ext>
            </a:extLst>
          </p:cNvPr>
          <p:cNvSpPr txBox="1"/>
          <p:nvPr/>
        </p:nvSpPr>
        <p:spPr>
          <a:xfrm>
            <a:off x="251650" y="1496935"/>
            <a:ext cx="8516628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Muli Light" panose="020B0604020202020204" charset="0"/>
              </a:rPr>
              <a:t>S</a:t>
            </a:r>
            <a:r>
              <a:rPr lang="en-US" dirty="0">
                <a:latin typeface="Muli Light" panose="020B0604020202020204" charset="0"/>
              </a:rPr>
              <a:t>ince our dataset is consists of multi-lingual data using word embedding vectors as a feature is not suﬃcient</a:t>
            </a:r>
          </a:p>
          <a:p>
            <a:endParaRPr lang="en-US" dirty="0"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uli Light" panose="020B0604020202020204" charset="0"/>
              </a:rPr>
              <a:t>Our CNN, SVM, and RFM performed better than the LSTM model used in TRAC 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uli Light" panose="020B0604020202020204" charset="0"/>
              </a:rPr>
              <a:t>Our SVM model performed better than CNN and RFM.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uli Light" panose="020B0604020202020204" charset="0"/>
            </a:endParaRPr>
          </a:p>
        </p:txBody>
      </p:sp>
      <p:sp>
        <p:nvSpPr>
          <p:cNvPr id="5" name="Google Shape;81;p16">
            <a:extLst>
              <a:ext uri="{FF2B5EF4-FFF2-40B4-BE49-F238E27FC236}">
                <a16:creationId xmlns:a16="http://schemas.microsoft.com/office/drawing/2014/main" id="{DE19D3B4-EFC1-473C-8CBC-81927E1C604F}"/>
              </a:ext>
            </a:extLst>
          </p:cNvPr>
          <p:cNvSpPr txBox="1">
            <a:spLocks/>
          </p:cNvSpPr>
          <p:nvPr/>
        </p:nvSpPr>
        <p:spPr>
          <a:xfrm>
            <a:off x="7539015" y="4549378"/>
            <a:ext cx="1279663" cy="273844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lvl="0" algn="r" defTabSz="457200" rtl="0" eaLnBrk="1" latinLnBrk="0" hangingPunct="1">
              <a:buNone/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z="2000" smtClean="0"/>
              <a:pPr/>
              <a:t>12</a:t>
            </a:fld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2021871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3610-1D95-474F-ADF7-D30476361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22" y="477196"/>
            <a:ext cx="5067478" cy="551240"/>
          </a:xfrm>
        </p:spPr>
        <p:txBody>
          <a:bodyPr>
            <a:normAutofit/>
          </a:bodyPr>
          <a:lstStyle/>
          <a:p>
            <a:r>
              <a:rPr lang="en-US" sz="3200" dirty="0"/>
              <a:t>Future 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03AB0-2718-400A-B13A-09548A2232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88C7C3-D4D3-4D86-BAF9-8409623E5BE1}"/>
              </a:ext>
            </a:extLst>
          </p:cNvPr>
          <p:cNvSpPr txBox="1"/>
          <p:nvPr/>
        </p:nvSpPr>
        <p:spPr>
          <a:xfrm>
            <a:off x="302050" y="1618378"/>
            <a:ext cx="8516628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uli Light" panose="020B0604020202020204" charset="0"/>
              </a:rPr>
              <a:t>We would like to implement and analyze the BERT model on the same dataset with different feature selection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uli Light" panose="020B0604020202020204" charset="0"/>
              </a:rPr>
              <a:t>We will also use language lexicon and </a:t>
            </a:r>
            <a:r>
              <a:rPr lang="en-US" dirty="0" err="1">
                <a:latin typeface="Muli Light" panose="020B0604020202020204" charset="0"/>
              </a:rPr>
              <a:t>Hatebase</a:t>
            </a:r>
            <a:r>
              <a:rPr lang="en-US" dirty="0">
                <a:latin typeface="Muli Light" panose="020B0604020202020204" charset="0"/>
              </a:rPr>
              <a:t> lexicon to generate our features.</a:t>
            </a:r>
          </a:p>
          <a:p>
            <a:endParaRPr lang="en-US" dirty="0"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uli Light" panose="020B0604020202020204" charset="0"/>
              </a:rPr>
              <a:t>Currently, we are working only on English characters and removing Non-English characters. I would like to implement an encoder-decoder neural network model to translate Non-English characters into English before generating my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uli Light" panose="020B0604020202020204" charset="0"/>
            </a:endParaRPr>
          </a:p>
        </p:txBody>
      </p:sp>
      <p:sp>
        <p:nvSpPr>
          <p:cNvPr id="5" name="Google Shape;81;p16">
            <a:extLst>
              <a:ext uri="{FF2B5EF4-FFF2-40B4-BE49-F238E27FC236}">
                <a16:creationId xmlns:a16="http://schemas.microsoft.com/office/drawing/2014/main" id="{DE19D3B4-EFC1-473C-8CBC-81927E1C604F}"/>
              </a:ext>
            </a:extLst>
          </p:cNvPr>
          <p:cNvSpPr txBox="1">
            <a:spLocks/>
          </p:cNvSpPr>
          <p:nvPr/>
        </p:nvSpPr>
        <p:spPr>
          <a:xfrm>
            <a:off x="7539015" y="4549378"/>
            <a:ext cx="1279663" cy="273844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lvl="0" algn="r" defTabSz="457200" rtl="0" eaLnBrk="1" latinLnBrk="0" hangingPunct="1">
              <a:buNone/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z="2000" smtClean="0"/>
              <a:pPr/>
              <a:t>13</a:t>
            </a:fld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4027122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B4CA-BAEB-4BA9-BA26-C2A88B747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042" y="197920"/>
            <a:ext cx="3817088" cy="327956"/>
          </a:xfrm>
        </p:spPr>
        <p:txBody>
          <a:bodyPr>
            <a:normAutofit fontScale="90000"/>
          </a:bodyPr>
          <a:lstStyle/>
          <a:p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495B68-DF07-47E0-B8A3-BB27EC8199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4E117E-5FA1-494E-80A4-4DE549B2CC32}"/>
              </a:ext>
            </a:extLst>
          </p:cNvPr>
          <p:cNvSpPr txBox="1"/>
          <p:nvPr/>
        </p:nvSpPr>
        <p:spPr>
          <a:xfrm>
            <a:off x="441042" y="525876"/>
            <a:ext cx="8463516" cy="61247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  <a:tabLst>
                <a:tab pos="0" algn="l"/>
              </a:tabLst>
            </a:pPr>
            <a:r>
              <a:rPr lang="en-US" sz="1100" dirty="0"/>
              <a:t>David Gilbert. The vice - </a:t>
            </a:r>
            <a:r>
              <a:rPr lang="en-US" sz="1100" dirty="0" err="1"/>
              <a:t>facebook</a:t>
            </a:r>
            <a:r>
              <a:rPr lang="en-US" sz="1100" dirty="0"/>
              <a:t> in </a:t>
            </a:r>
            <a:r>
              <a:rPr lang="en-US" sz="1100" dirty="0" err="1"/>
              <a:t>india</a:t>
            </a:r>
            <a:r>
              <a:rPr lang="en-US" sz="1100" dirty="0"/>
              <a:t> is drowning in </a:t>
            </a:r>
            <a:r>
              <a:rPr lang="en-US" sz="1100" dirty="0" err="1"/>
              <a:t>anti-muslim</a:t>
            </a:r>
            <a:r>
              <a:rPr lang="en-US" sz="1100" dirty="0"/>
              <a:t> hate speech.</a:t>
            </a:r>
          </a:p>
          <a:p>
            <a:pPr marL="342900" indent="-342900">
              <a:buFont typeface="+mj-lt"/>
              <a:buAutoNum type="arabicPeriod"/>
              <a:tabLst>
                <a:tab pos="0" algn="l"/>
              </a:tabLst>
            </a:pPr>
            <a:endParaRPr lang="en-US" sz="1100" dirty="0"/>
          </a:p>
          <a:p>
            <a:pPr marL="342900" indent="-342900">
              <a:buFont typeface="+mj-lt"/>
              <a:buAutoNum type="arabicPeriod"/>
              <a:tabLst>
                <a:tab pos="0" algn="l"/>
              </a:tabLst>
            </a:pPr>
            <a:r>
              <a:rPr lang="en-US" sz="1100" dirty="0"/>
              <a:t>Thomas Davidson, Dana </a:t>
            </a:r>
            <a:r>
              <a:rPr lang="en-US" sz="1100" dirty="0" err="1"/>
              <a:t>Warmsley</a:t>
            </a:r>
            <a:r>
              <a:rPr lang="en-US" sz="1100" dirty="0"/>
              <a:t>, Michael Macy, and Ingmar Weber. Automated hate speech detection and the problem of offensive language. In Eleventh international </a:t>
            </a:r>
            <a:r>
              <a:rPr lang="en-US" sz="1100" dirty="0" err="1"/>
              <a:t>aaai</a:t>
            </a:r>
            <a:r>
              <a:rPr lang="en-US" sz="1100" dirty="0"/>
              <a:t> conference on web and social media, 2017.</a:t>
            </a:r>
          </a:p>
          <a:p>
            <a:pPr marL="342900" indent="-342900">
              <a:buFont typeface="+mj-lt"/>
              <a:buAutoNum type="arabicPeriod"/>
              <a:tabLst>
                <a:tab pos="0" algn="l"/>
              </a:tabLst>
            </a:pPr>
            <a:endParaRPr lang="en-US" sz="1100" dirty="0"/>
          </a:p>
          <a:p>
            <a:pPr marL="342900" indent="-342900">
              <a:buFont typeface="+mj-lt"/>
              <a:buAutoNum type="arabicPeriod"/>
              <a:tabLst>
                <a:tab pos="0" algn="l"/>
              </a:tabLst>
            </a:pPr>
            <a:r>
              <a:rPr lang="en-US" sz="1100" dirty="0" err="1"/>
              <a:t>Zeerak</a:t>
            </a:r>
            <a:r>
              <a:rPr lang="en-US" sz="1100" dirty="0"/>
              <a:t> Waseem and Dirk Hovy. Hateful symbols or hateful people? predictive features for hate speech detection on twitter. In Proceedings of the NAACL student research workshop, pages 88–93, 2016</a:t>
            </a:r>
          </a:p>
          <a:p>
            <a:pPr marL="342900" indent="-342900">
              <a:buFont typeface="+mj-lt"/>
              <a:buAutoNum type="arabicPeriod"/>
              <a:tabLst>
                <a:tab pos="0" algn="l"/>
              </a:tabLst>
            </a:pPr>
            <a:endParaRPr lang="en-US" sz="1100" dirty="0"/>
          </a:p>
          <a:p>
            <a:pPr marL="342900" indent="-342900">
              <a:buFont typeface="+mj-lt"/>
              <a:buAutoNum type="arabicPeriod"/>
              <a:tabLst>
                <a:tab pos="0" algn="l"/>
              </a:tabLst>
            </a:pPr>
            <a:r>
              <a:rPr lang="en-US" sz="1100" dirty="0"/>
              <a:t>Ona de </a:t>
            </a:r>
            <a:r>
              <a:rPr lang="en-US" sz="1100" dirty="0" err="1"/>
              <a:t>Gibert</a:t>
            </a:r>
            <a:r>
              <a:rPr lang="en-US" sz="1100" dirty="0"/>
              <a:t>, </a:t>
            </a:r>
            <a:r>
              <a:rPr lang="en-US" sz="1100" dirty="0" err="1"/>
              <a:t>Naiara</a:t>
            </a:r>
            <a:r>
              <a:rPr lang="en-US" sz="1100" dirty="0"/>
              <a:t> Perez, </a:t>
            </a:r>
            <a:r>
              <a:rPr lang="en-US" sz="1100" dirty="0" err="1"/>
              <a:t>Aitor</a:t>
            </a:r>
            <a:r>
              <a:rPr lang="en-US" sz="1100" dirty="0"/>
              <a:t> García-</a:t>
            </a:r>
            <a:r>
              <a:rPr lang="en-US" sz="1100" dirty="0" err="1"/>
              <a:t>Pablos</a:t>
            </a:r>
            <a:r>
              <a:rPr lang="en-US" sz="1100" dirty="0"/>
              <a:t>, and </a:t>
            </a:r>
            <a:r>
              <a:rPr lang="en-US" sz="1100" dirty="0" err="1"/>
              <a:t>Montse</a:t>
            </a:r>
            <a:r>
              <a:rPr lang="en-US" sz="1100" dirty="0"/>
              <a:t> </a:t>
            </a:r>
            <a:r>
              <a:rPr lang="en-US" sz="1100" dirty="0" err="1"/>
              <a:t>Cuadros</a:t>
            </a:r>
            <a:r>
              <a:rPr lang="en-US" sz="1100" dirty="0"/>
              <a:t>. Hate speech dataset from a white supremacy forum. </a:t>
            </a:r>
            <a:r>
              <a:rPr lang="en-US" sz="1100" dirty="0" err="1"/>
              <a:t>arXiv</a:t>
            </a:r>
            <a:r>
              <a:rPr lang="en-US" sz="1100" dirty="0"/>
              <a:t> preprint arXiv:1809.04444, 2018.</a:t>
            </a:r>
          </a:p>
          <a:p>
            <a:pPr marL="342900" indent="-342900">
              <a:buFont typeface="+mj-lt"/>
              <a:buAutoNum type="arabicPeriod"/>
              <a:tabLst>
                <a:tab pos="0" algn="l"/>
              </a:tabLst>
            </a:pPr>
            <a:endParaRPr lang="en-US" sz="1100" dirty="0"/>
          </a:p>
          <a:p>
            <a:pPr marL="342900" indent="-342900">
              <a:buFont typeface="+mj-lt"/>
              <a:buAutoNum type="arabicPeriod"/>
              <a:tabLst>
                <a:tab pos="0" algn="l"/>
              </a:tabLst>
            </a:pPr>
            <a:r>
              <a:rPr lang="en-US" sz="1100" dirty="0"/>
              <a:t>Hala Mulki, Hatem Haddad, Chedi </a:t>
            </a:r>
            <a:r>
              <a:rPr lang="en-US" sz="1100" dirty="0" err="1"/>
              <a:t>Bechikh</a:t>
            </a:r>
            <a:r>
              <a:rPr lang="en-US" sz="1100" dirty="0"/>
              <a:t> Ali, and Halima </a:t>
            </a:r>
            <a:r>
              <a:rPr lang="en-US" sz="1100" dirty="0" err="1"/>
              <a:t>Alshabani</a:t>
            </a:r>
            <a:r>
              <a:rPr lang="en-US" sz="1100" dirty="0"/>
              <a:t>. L-</a:t>
            </a:r>
            <a:r>
              <a:rPr lang="en-US" sz="1100" dirty="0" err="1"/>
              <a:t>hsab</a:t>
            </a:r>
            <a:r>
              <a:rPr lang="en-US" sz="1100" dirty="0"/>
              <a:t>: A </a:t>
            </a:r>
            <a:r>
              <a:rPr lang="en-US" sz="1100" dirty="0" err="1"/>
              <a:t>levantine</a:t>
            </a:r>
            <a:r>
              <a:rPr lang="en-US" sz="1100" dirty="0"/>
              <a:t> twitter dataset for hate speech and abusive language. In Proceedings of the Third Workshop on Abusive Language Online, pages 111–118, 2019.</a:t>
            </a:r>
          </a:p>
          <a:p>
            <a:pPr marL="342900" indent="-342900">
              <a:buFont typeface="+mj-lt"/>
              <a:buAutoNum type="arabicPeriod"/>
              <a:tabLst>
                <a:tab pos="0" algn="l"/>
              </a:tabLst>
            </a:pPr>
            <a:endParaRPr lang="en-US" sz="1100" dirty="0"/>
          </a:p>
          <a:p>
            <a:pPr marL="342900" indent="-342900">
              <a:buFont typeface="+mj-lt"/>
              <a:buAutoNum type="arabicPeriod"/>
              <a:tabLst>
                <a:tab pos="0" algn="l"/>
              </a:tabLst>
            </a:pPr>
            <a:r>
              <a:rPr lang="en-US" sz="1100" dirty="0"/>
              <a:t>Björn Ross, Michael </a:t>
            </a:r>
            <a:r>
              <a:rPr lang="en-US" sz="1100" dirty="0" err="1"/>
              <a:t>Rist</a:t>
            </a:r>
            <a:r>
              <a:rPr lang="en-US" sz="1100" dirty="0"/>
              <a:t>, Guillermo </a:t>
            </a:r>
            <a:r>
              <a:rPr lang="en-US" sz="1100" dirty="0" err="1"/>
              <a:t>Carbonell</a:t>
            </a:r>
            <a:r>
              <a:rPr lang="en-US" sz="1100" dirty="0"/>
              <a:t>, Benjamin Cabrera, Nils </a:t>
            </a:r>
            <a:r>
              <a:rPr lang="en-US" sz="1100" dirty="0" err="1"/>
              <a:t>Kurowsky</a:t>
            </a:r>
            <a:r>
              <a:rPr lang="en-US" sz="1100" dirty="0"/>
              <a:t>, and Michael </a:t>
            </a:r>
            <a:r>
              <a:rPr lang="en-US" sz="1100" dirty="0" err="1"/>
              <a:t>Wojatzki</a:t>
            </a:r>
            <a:r>
              <a:rPr lang="en-US" sz="1100" dirty="0"/>
              <a:t>. Measuring the reliability of hate speech annotations: The case of the </a:t>
            </a:r>
            <a:r>
              <a:rPr lang="en-US" sz="1100" dirty="0" err="1"/>
              <a:t>european</a:t>
            </a:r>
            <a:r>
              <a:rPr lang="en-US" sz="1100" dirty="0"/>
              <a:t> refugee </a:t>
            </a:r>
            <a:r>
              <a:rPr lang="fr-FR" sz="1100" dirty="0" err="1"/>
              <a:t>crisis</a:t>
            </a:r>
            <a:r>
              <a:rPr lang="fr-FR" sz="1100" dirty="0"/>
              <a:t>. </a:t>
            </a:r>
            <a:r>
              <a:rPr lang="fr-FR" sz="1100" dirty="0" err="1"/>
              <a:t>arXiv</a:t>
            </a:r>
            <a:r>
              <a:rPr lang="fr-FR" sz="1100" dirty="0"/>
              <a:t> </a:t>
            </a:r>
            <a:r>
              <a:rPr lang="fr-FR" sz="1100" dirty="0" err="1"/>
              <a:t>preprint</a:t>
            </a:r>
            <a:r>
              <a:rPr lang="fr-FR" sz="1100" dirty="0"/>
              <a:t> arXiv:1701.08118, 2017.</a:t>
            </a:r>
          </a:p>
          <a:p>
            <a:pPr marL="342900" indent="-342900">
              <a:buFont typeface="+mj-lt"/>
              <a:buAutoNum type="arabicPeriod"/>
              <a:tabLst>
                <a:tab pos="0" algn="l"/>
              </a:tabLst>
            </a:pPr>
            <a:endParaRPr lang="fr-FR" sz="1100" dirty="0"/>
          </a:p>
          <a:p>
            <a:pPr marL="342900" indent="-342900">
              <a:buFont typeface="+mj-lt"/>
              <a:buAutoNum type="arabicPeriod"/>
              <a:tabLst>
                <a:tab pos="0" algn="l"/>
              </a:tabLst>
            </a:pPr>
            <a:r>
              <a:rPr lang="en-US" sz="1100" dirty="0" err="1"/>
              <a:t>Ritesh</a:t>
            </a:r>
            <a:r>
              <a:rPr lang="en-US" sz="1100" dirty="0"/>
              <a:t> Kumar, </a:t>
            </a:r>
            <a:r>
              <a:rPr lang="en-US" sz="1100" dirty="0" err="1"/>
              <a:t>Guggilla</a:t>
            </a:r>
            <a:r>
              <a:rPr lang="en-US" sz="1100" dirty="0"/>
              <a:t> </a:t>
            </a:r>
            <a:r>
              <a:rPr lang="en-US" sz="1100" dirty="0" err="1"/>
              <a:t>Bhanodai</a:t>
            </a:r>
            <a:r>
              <a:rPr lang="en-US" sz="1100" dirty="0"/>
              <a:t>, Rajendra Pamula, and Maheshwar Reddy </a:t>
            </a:r>
            <a:r>
              <a:rPr lang="en-US" sz="1100" dirty="0" err="1"/>
              <a:t>Chennuru</a:t>
            </a:r>
            <a:r>
              <a:rPr lang="en-US" sz="1100" dirty="0"/>
              <a:t>. Trac-1 shared task on aggression identification: </a:t>
            </a:r>
            <a:r>
              <a:rPr lang="en-US" sz="1100" dirty="0" err="1"/>
              <a:t>Iit</a:t>
            </a:r>
            <a:r>
              <a:rPr lang="en-US" sz="1100" dirty="0"/>
              <a:t> (ism)@ coling’18. In Proceedings of the First Workshop on Trolling, Aggression and Cyberbullying (TRAC-2018), pages 58–65, 2018.</a:t>
            </a:r>
          </a:p>
          <a:p>
            <a:pPr marL="342900" indent="-342900">
              <a:buFont typeface="+mj-lt"/>
              <a:buAutoNum type="arabicPeriod"/>
              <a:tabLst>
                <a:tab pos="0" algn="l"/>
              </a:tabLst>
            </a:pPr>
            <a:endParaRPr lang="en-US" sz="1100" dirty="0"/>
          </a:p>
          <a:p>
            <a:pPr marL="342900" indent="-342900">
              <a:buFont typeface="+mj-lt"/>
              <a:buAutoNum type="arabicPeriod"/>
              <a:tabLst>
                <a:tab pos="0" algn="l"/>
              </a:tabLst>
            </a:pPr>
            <a:r>
              <a:rPr lang="en-US" sz="1100" dirty="0"/>
              <a:t>Yoon Kim. Convolutional neural networks for sentence classification. </a:t>
            </a:r>
            <a:r>
              <a:rPr lang="en-US" sz="1100" dirty="0" err="1"/>
              <a:t>arXiv</a:t>
            </a:r>
            <a:r>
              <a:rPr lang="en-US" sz="1100" dirty="0"/>
              <a:t> preprint arXiv:1408.5882, 2014.</a:t>
            </a:r>
          </a:p>
          <a:p>
            <a:pPr marL="342900" indent="-342900">
              <a:buFont typeface="+mj-lt"/>
              <a:buAutoNum type="arabicPeriod"/>
              <a:tabLst>
                <a:tab pos="0" algn="l"/>
              </a:tabLst>
            </a:pPr>
            <a:endParaRPr lang="en-US" sz="1100" dirty="0"/>
          </a:p>
          <a:p>
            <a:pPr marL="342900" indent="-342900">
              <a:buFont typeface="+mj-lt"/>
              <a:buAutoNum type="arabicPeriod"/>
              <a:tabLst>
                <a:tab pos="0" algn="l"/>
              </a:tabLst>
            </a:pPr>
            <a:r>
              <a:rPr lang="en-US" sz="1100" dirty="0"/>
              <a:t>Aditya </a:t>
            </a:r>
            <a:r>
              <a:rPr lang="en-US" sz="1100" dirty="0" err="1"/>
              <a:t>Gaydhani</a:t>
            </a:r>
            <a:r>
              <a:rPr lang="en-US" sz="1100" dirty="0"/>
              <a:t>, Vikrant </a:t>
            </a:r>
            <a:r>
              <a:rPr lang="en-US" sz="1100" dirty="0" err="1"/>
              <a:t>Doma</a:t>
            </a:r>
            <a:r>
              <a:rPr lang="en-US" sz="1100" dirty="0"/>
              <a:t>, Shrikant </a:t>
            </a:r>
            <a:r>
              <a:rPr lang="en-US" sz="1100" dirty="0" err="1"/>
              <a:t>Kendre</a:t>
            </a:r>
            <a:r>
              <a:rPr lang="en-US" sz="1100" dirty="0"/>
              <a:t>, and Laxmi Bhagwat. Detecting hate speech and offensive language on twitter using machine learning: An n-gram and </a:t>
            </a:r>
            <a:r>
              <a:rPr lang="en-US" sz="1100" dirty="0" err="1"/>
              <a:t>tfidf</a:t>
            </a:r>
            <a:r>
              <a:rPr lang="en-US" sz="1100" dirty="0"/>
              <a:t> based approach. </a:t>
            </a:r>
            <a:r>
              <a:rPr lang="en-US" sz="1100" dirty="0" err="1"/>
              <a:t>arXiv</a:t>
            </a:r>
            <a:r>
              <a:rPr lang="en-US" sz="1100" dirty="0"/>
              <a:t> preprint arXiv:1809.08651, 2018.</a:t>
            </a:r>
          </a:p>
          <a:p>
            <a:pPr marL="342900" indent="-342900">
              <a:buFont typeface="+mj-lt"/>
              <a:buAutoNum type="arabicPeriod"/>
              <a:tabLst>
                <a:tab pos="0" algn="l"/>
              </a:tabLst>
            </a:pPr>
            <a:endParaRPr lang="en-US" sz="1100" dirty="0"/>
          </a:p>
          <a:p>
            <a:pPr marL="342900" indent="-342900">
              <a:buFont typeface="+mj-lt"/>
              <a:buAutoNum type="arabicPeriod"/>
              <a:tabLst>
                <a:tab pos="0" algn="l"/>
              </a:tabLst>
            </a:pPr>
            <a:r>
              <a:rPr lang="en-US" sz="1100" dirty="0"/>
              <a:t>Susan Li. Towards data science - multi-class text </a:t>
            </a:r>
            <a:r>
              <a:rPr lang="en-US" sz="1100" dirty="0" err="1"/>
              <a:t>classication</a:t>
            </a:r>
            <a:r>
              <a:rPr lang="en-US" sz="1100" dirty="0"/>
              <a:t> with </a:t>
            </a:r>
            <a:r>
              <a:rPr lang="en-US" sz="1100" dirty="0" err="1"/>
              <a:t>scikit</a:t>
            </a:r>
            <a:r>
              <a:rPr lang="en-US" sz="1100" dirty="0"/>
              <a:t>-learn.</a:t>
            </a:r>
            <a:endParaRPr lang="fr-FR" sz="1100" dirty="0"/>
          </a:p>
          <a:p>
            <a:pPr marL="342900" indent="-342900">
              <a:buFont typeface="+mj-lt"/>
              <a:buAutoNum type="arabicPeriod"/>
              <a:tabLst>
                <a:tab pos="0" algn="l"/>
              </a:tabLst>
            </a:pPr>
            <a:endParaRPr lang="fr-FR" sz="1100" dirty="0"/>
          </a:p>
          <a:p>
            <a:pPr marL="342900" indent="-342900">
              <a:buFont typeface="+mj-lt"/>
              <a:buAutoNum type="arabicPeriod"/>
              <a:tabLst>
                <a:tab pos="0" algn="l"/>
              </a:tabLst>
            </a:pPr>
            <a:endParaRPr lang="fr-FR" sz="1100" dirty="0"/>
          </a:p>
          <a:p>
            <a:pPr marL="342900" indent="-342900">
              <a:buFont typeface="+mj-lt"/>
              <a:buAutoNum type="arabicPeriod"/>
              <a:tabLst>
                <a:tab pos="0" algn="l"/>
              </a:tabLst>
            </a:pPr>
            <a:endParaRPr lang="fr-FR" sz="1100" dirty="0"/>
          </a:p>
          <a:p>
            <a:pPr marL="342900" indent="-342900">
              <a:buFont typeface="+mj-lt"/>
              <a:buAutoNum type="arabicPeriod"/>
              <a:tabLst>
                <a:tab pos="0" algn="l"/>
              </a:tabLst>
            </a:pPr>
            <a:endParaRPr lang="en-US" sz="1100" dirty="0"/>
          </a:p>
          <a:p>
            <a:pPr marL="342900" lvl="2" indent="-342900">
              <a:buFont typeface="Arial"/>
              <a:buAutoNum type="arabicPeriod" startAt="5"/>
              <a:tabLst>
                <a:tab pos="0" algn="l"/>
              </a:tabLst>
            </a:pPr>
            <a:endParaRPr lang="en-US" sz="1100" dirty="0"/>
          </a:p>
          <a:p>
            <a:pPr marL="342900" lvl="2" indent="-342900">
              <a:buFont typeface="Arial"/>
              <a:buAutoNum type="arabicPeriod" startAt="5"/>
              <a:tabLst>
                <a:tab pos="0" algn="l"/>
              </a:tabLst>
            </a:pPr>
            <a:endParaRPr lang="en-US" sz="1100" dirty="0"/>
          </a:p>
          <a:p>
            <a:pPr marL="342900" lvl="2" indent="-342900">
              <a:buFont typeface="Arial"/>
              <a:buAutoNum type="arabicPeriod" startAt="5"/>
              <a:tabLst>
                <a:tab pos="0" algn="l"/>
              </a:tabLst>
            </a:pPr>
            <a:endParaRPr lang="en-US" sz="1100" dirty="0"/>
          </a:p>
          <a:p>
            <a:pPr>
              <a:tabLst>
                <a:tab pos="0" algn="l"/>
              </a:tabLst>
            </a:pPr>
            <a:endParaRPr lang="en-US" sz="1100" dirty="0"/>
          </a:p>
          <a:p>
            <a:pPr>
              <a:tabLst>
                <a:tab pos="0" algn="l"/>
              </a:tabLst>
            </a:pPr>
            <a:endParaRPr lang="fr-FR" sz="1100" dirty="0"/>
          </a:p>
        </p:txBody>
      </p:sp>
      <p:sp>
        <p:nvSpPr>
          <p:cNvPr id="6" name="Google Shape;81;p16">
            <a:extLst>
              <a:ext uri="{FF2B5EF4-FFF2-40B4-BE49-F238E27FC236}">
                <a16:creationId xmlns:a16="http://schemas.microsoft.com/office/drawing/2014/main" id="{FD279945-1471-4A95-8016-D22FEC837315}"/>
              </a:ext>
            </a:extLst>
          </p:cNvPr>
          <p:cNvSpPr txBox="1">
            <a:spLocks/>
          </p:cNvSpPr>
          <p:nvPr/>
        </p:nvSpPr>
        <p:spPr>
          <a:xfrm>
            <a:off x="7539015" y="4549378"/>
            <a:ext cx="1279663" cy="273844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lvl="0" algn="r" defTabSz="457200" rtl="0" eaLnBrk="1" latinLnBrk="0" hangingPunct="1">
              <a:buNone/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z="2000" smtClean="0"/>
              <a:pPr/>
              <a:t>14</a:t>
            </a:fld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3442249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>
            <a:spLocks noGrp="1"/>
          </p:cNvSpPr>
          <p:nvPr>
            <p:ph type="sldNum" sz="quarter" idx="12"/>
          </p:nvPr>
        </p:nvSpPr>
        <p:spPr>
          <a:xfrm>
            <a:off x="7335815" y="4543693"/>
            <a:ext cx="1279663" cy="2738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15</a:t>
            </a:fld>
            <a:endParaRPr sz="2000"/>
          </a:p>
        </p:txBody>
      </p:sp>
      <p:sp>
        <p:nvSpPr>
          <p:cNvPr id="302" name="Google Shape;302;p36"/>
          <p:cNvSpPr txBox="1">
            <a:spLocks noGrp="1"/>
          </p:cNvSpPr>
          <p:nvPr>
            <p:ph type="ctrTitle" idx="4294967295"/>
          </p:nvPr>
        </p:nvSpPr>
        <p:spPr>
          <a:xfrm>
            <a:off x="553156" y="479426"/>
            <a:ext cx="4864100" cy="116046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303" name="Google Shape;303;p36"/>
          <p:cNvSpPr txBox="1">
            <a:spLocks noGrp="1"/>
          </p:cNvSpPr>
          <p:nvPr>
            <p:ph type="subTitle" idx="4294967295"/>
          </p:nvPr>
        </p:nvSpPr>
        <p:spPr>
          <a:xfrm>
            <a:off x="553156" y="1813102"/>
            <a:ext cx="4864100" cy="7842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73099" y="304667"/>
            <a:ext cx="2188912" cy="46375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Introduction</a:t>
            </a:r>
            <a:endParaRPr sz="3200"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8793F-7A3A-4094-AED1-20B68A93BC33}"/>
              </a:ext>
            </a:extLst>
          </p:cNvPr>
          <p:cNvSpPr txBox="1"/>
          <p:nvPr/>
        </p:nvSpPr>
        <p:spPr>
          <a:xfrm>
            <a:off x="247333" y="1247513"/>
            <a:ext cx="46293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uli Light" panose="020B0604020202020204" charset="0"/>
              </a:rPr>
              <a:t>Hate speech is currently a huge problem and is growing considerably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Muli Light" panose="020B0604020202020204" charset="0"/>
            </a:endParaRPr>
          </a:p>
          <a:p>
            <a:endParaRPr lang="en-US" sz="1600" dirty="0"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uli Light" panose="020B0604020202020204" charset="0"/>
              </a:rPr>
              <a:t>It particularly aﬀects marginalized communities, like minorities, women, people of color, and other vulnerable communities</a:t>
            </a:r>
          </a:p>
          <a:p>
            <a:endParaRPr lang="en-US" sz="1600" dirty="0"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uli Light" panose="020B0604020202020204" charset="0"/>
              </a:rPr>
              <a:t>There is exceptional increase in hate speech on Indian social media in last few years [1]</a:t>
            </a:r>
          </a:p>
          <a:p>
            <a:endParaRPr lang="en-US" sz="1600" dirty="0">
              <a:latin typeface="Muli Light" panose="020B0604020202020204" charset="0"/>
            </a:endParaRPr>
          </a:p>
          <a:p>
            <a:endParaRPr lang="en-US" sz="1600" dirty="0"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Muli Light" panose="020B0604020202020204" charset="0"/>
            </a:endParaRPr>
          </a:p>
        </p:txBody>
      </p:sp>
      <p:sp>
        <p:nvSpPr>
          <p:cNvPr id="8" name="Google Shape;81;p16">
            <a:extLst>
              <a:ext uri="{FF2B5EF4-FFF2-40B4-BE49-F238E27FC236}">
                <a16:creationId xmlns:a16="http://schemas.microsoft.com/office/drawing/2014/main" id="{AA414E4F-C428-48DD-AF97-BA002560F9F4}"/>
              </a:ext>
            </a:extLst>
          </p:cNvPr>
          <p:cNvSpPr txBox="1">
            <a:spLocks/>
          </p:cNvSpPr>
          <p:nvPr/>
        </p:nvSpPr>
        <p:spPr>
          <a:xfrm>
            <a:off x="7541689" y="4535885"/>
            <a:ext cx="1279663" cy="273844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lvl="0" algn="r" defTabSz="457200" rtl="0" eaLnBrk="1" latinLnBrk="0" hangingPunct="1">
              <a:buNone/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z="2000" smtClean="0"/>
              <a:pPr/>
              <a:t>2</a:t>
            </a:fld>
            <a:endParaRPr lang="en" sz="200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6291147-1DC5-4E9B-9412-E34FEADD21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4436746"/>
              </p:ext>
            </p:extLst>
          </p:nvPr>
        </p:nvGraphicFramePr>
        <p:xfrm>
          <a:off x="4018936" y="1401402"/>
          <a:ext cx="5432611" cy="2800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C1E897A-D1D1-4C3F-A3C9-50456AD264D5}"/>
              </a:ext>
            </a:extLst>
          </p:cNvPr>
          <p:cNvSpPr txBox="1"/>
          <p:nvPr/>
        </p:nvSpPr>
        <p:spPr>
          <a:xfrm>
            <a:off x="5824380" y="1247513"/>
            <a:ext cx="2357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Facebook India </a:t>
            </a:r>
            <a:r>
              <a:rPr lang="en-US" sz="1400" dirty="0">
                <a:latin typeface="Muli Light" panose="020B0604020202020204" charset="0"/>
              </a:rPr>
              <a:t>2018-19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014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271C28-7496-4447-8541-7B39F5E9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CC81F-1D8A-46F2-ABE2-7BEB8CAF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92" y="224220"/>
            <a:ext cx="7784254" cy="56781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spcBef>
                <a:spcPct val="0"/>
              </a:spcBef>
            </a:pPr>
            <a:r>
              <a:rPr lang="en-US" sz="3600" dirty="0"/>
              <a:t>Background</a:t>
            </a:r>
            <a:endParaRPr lang="en-US" sz="37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562CD1E-942F-4A4A-BBED-AEBCF9FEB16B}"/>
              </a:ext>
            </a:extLst>
          </p:cNvPr>
          <p:cNvSpPr txBox="1">
            <a:spLocks/>
          </p:cNvSpPr>
          <p:nvPr/>
        </p:nvSpPr>
        <p:spPr>
          <a:xfrm>
            <a:off x="394591" y="1006069"/>
            <a:ext cx="8572244" cy="3817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lnSpc>
                <a:spcPct val="90000"/>
              </a:lnSpc>
              <a:buClr>
                <a:schemeClr val="tx1"/>
              </a:buClr>
              <a:buSzPct val="80000"/>
            </a:pPr>
            <a:r>
              <a:rPr lang="en-US" sz="1500" dirty="0">
                <a:solidFill>
                  <a:schemeClr val="tx1"/>
                </a:solidFill>
                <a:latin typeface="Muli Light" panose="020B0604020202020204" charset="0"/>
                <a:ea typeface="+mn-ea"/>
                <a:cs typeface="+mn-cs"/>
              </a:rPr>
              <a:t>Recent years have seen an increasing number of research on hate speech detection, researchers have used diﬀerent classiﬁcation methodologies to identify social abuse.</a:t>
            </a:r>
          </a:p>
          <a:p>
            <a:pPr defTabSz="914400">
              <a:lnSpc>
                <a:spcPct val="90000"/>
              </a:lnSpc>
              <a:buClr>
                <a:schemeClr val="tx1"/>
              </a:buClr>
              <a:buSzPct val="80000"/>
            </a:pPr>
            <a:endParaRPr lang="en-US" sz="1500" dirty="0">
              <a:solidFill>
                <a:schemeClr val="tx1"/>
              </a:solidFill>
              <a:latin typeface="Muli Light" panose="020B0604020202020204" charset="0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buClr>
                <a:schemeClr val="tx1"/>
              </a:buClr>
              <a:buSzPct val="80000"/>
            </a:pPr>
            <a:r>
              <a:rPr lang="en-US" sz="1500" b="1" dirty="0">
                <a:solidFill>
                  <a:schemeClr val="tx1"/>
                </a:solidFill>
                <a:latin typeface="Muli Light" panose="020B0604020202020204" charset="0"/>
                <a:ea typeface="+mn-ea"/>
                <a:cs typeface="+mn-cs"/>
              </a:rPr>
              <a:t>Davidson</a:t>
            </a:r>
            <a:r>
              <a:rPr lang="en-US" sz="1500" dirty="0">
                <a:solidFill>
                  <a:schemeClr val="tx1"/>
                </a:solidFill>
                <a:latin typeface="Muli Light" panose="020B0604020202020204" charset="0"/>
                <a:ea typeface="+mn-ea"/>
                <a:cs typeface="+mn-cs"/>
              </a:rPr>
              <a:t> et al. [2] used an automated approach to identify hate speech on the USA twitter dataset using lexicon from Hatebase, labeled hate speech, oﬀensive, and neither of them</a:t>
            </a:r>
          </a:p>
          <a:p>
            <a:pPr defTabSz="914400">
              <a:lnSpc>
                <a:spcPct val="90000"/>
              </a:lnSpc>
              <a:buClr>
                <a:schemeClr val="tx1"/>
              </a:buClr>
              <a:buSzPct val="80000"/>
            </a:pPr>
            <a:endParaRPr lang="en-US" sz="1500" dirty="0">
              <a:solidFill>
                <a:schemeClr val="tx1"/>
              </a:solidFill>
              <a:latin typeface="Muli Light" panose="020B0604020202020204" charset="0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buClr>
                <a:schemeClr val="tx1"/>
              </a:buClr>
              <a:buSzPct val="80000"/>
            </a:pPr>
            <a:r>
              <a:rPr lang="en-US" sz="1500" b="1" dirty="0">
                <a:solidFill>
                  <a:schemeClr val="tx1"/>
                </a:solidFill>
                <a:latin typeface="Muli Light" panose="020B0604020202020204" charset="0"/>
                <a:ea typeface="+mn-ea"/>
                <a:cs typeface="+mn-cs"/>
              </a:rPr>
              <a:t>Waseem</a:t>
            </a:r>
            <a:r>
              <a:rPr lang="en-US" sz="1500" dirty="0">
                <a:solidFill>
                  <a:schemeClr val="tx1"/>
                </a:solidFill>
                <a:latin typeface="Muli Light" panose="020B0604020202020204" charset="0"/>
                <a:ea typeface="+mn-ea"/>
                <a:cs typeface="+mn-cs"/>
              </a:rPr>
              <a:t> and </a:t>
            </a:r>
            <a:r>
              <a:rPr lang="en-US" sz="1500" b="1" dirty="0">
                <a:solidFill>
                  <a:schemeClr val="tx1"/>
                </a:solidFill>
                <a:latin typeface="Muli Light" panose="020B0604020202020204" charset="0"/>
                <a:ea typeface="+mn-ea"/>
                <a:cs typeface="+mn-cs"/>
              </a:rPr>
              <a:t>Hovy</a:t>
            </a:r>
            <a:r>
              <a:rPr lang="en-US" sz="1500" dirty="0">
                <a:solidFill>
                  <a:schemeClr val="tx1"/>
                </a:solidFill>
                <a:latin typeface="Muli Light" panose="020B0604020202020204" charset="0"/>
                <a:ea typeface="+mn-ea"/>
                <a:cs typeface="+mn-cs"/>
              </a:rPr>
              <a:t> [3] worked on their dataset from USA twitter consisting of 16,914 tweets labeled as racist, sexist, or neither</a:t>
            </a:r>
          </a:p>
          <a:p>
            <a:pPr defTabSz="914400">
              <a:lnSpc>
                <a:spcPct val="90000"/>
              </a:lnSpc>
              <a:buClr>
                <a:schemeClr val="tx1"/>
              </a:buClr>
              <a:buSzPct val="80000"/>
            </a:pPr>
            <a:endParaRPr lang="en-US" sz="1500" dirty="0">
              <a:solidFill>
                <a:schemeClr val="tx1"/>
              </a:solidFill>
              <a:latin typeface="Muli Light" panose="020B0604020202020204" charset="0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buClr>
                <a:schemeClr val="tx1"/>
              </a:buClr>
              <a:buSzPct val="80000"/>
            </a:pPr>
            <a:r>
              <a:rPr lang="en-US" sz="1500" b="1" dirty="0">
                <a:solidFill>
                  <a:schemeClr val="tx1"/>
                </a:solidFill>
                <a:latin typeface="Muli Light" panose="020B0604020202020204" charset="0"/>
                <a:ea typeface="+mn-ea"/>
                <a:cs typeface="+mn-cs"/>
              </a:rPr>
              <a:t>De Gilbert </a:t>
            </a:r>
            <a:r>
              <a:rPr lang="en-US" sz="1500" dirty="0">
                <a:solidFill>
                  <a:schemeClr val="tx1"/>
                </a:solidFill>
                <a:latin typeface="Muli Light" panose="020B0604020202020204" charset="0"/>
                <a:ea typeface="+mn-ea"/>
                <a:cs typeface="+mn-cs"/>
              </a:rPr>
              <a:t>et al. [4] introduced their data consisting of posts from a white supremacist forum labeled with Hate, No-Hate.</a:t>
            </a:r>
          </a:p>
          <a:p>
            <a:pPr defTabSz="914400">
              <a:lnSpc>
                <a:spcPct val="90000"/>
              </a:lnSpc>
              <a:buClr>
                <a:schemeClr val="tx1"/>
              </a:buClr>
              <a:buSzPct val="80000"/>
            </a:pPr>
            <a:endParaRPr lang="en-US" sz="1500" dirty="0">
              <a:solidFill>
                <a:schemeClr val="tx1"/>
              </a:solidFill>
              <a:latin typeface="Muli Light" panose="020B0604020202020204" charset="0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buClr>
                <a:schemeClr val="tx1"/>
              </a:buClr>
              <a:buSzPct val="80000"/>
            </a:pPr>
            <a:r>
              <a:rPr lang="en-US" sz="1500" b="1" dirty="0">
                <a:solidFill>
                  <a:schemeClr val="tx1"/>
                </a:solidFill>
                <a:latin typeface="Muli Light" panose="020B0604020202020204" charset="0"/>
                <a:ea typeface="+mn-ea"/>
                <a:cs typeface="+mn-cs"/>
              </a:rPr>
              <a:t>Hala Mulki </a:t>
            </a:r>
            <a:r>
              <a:rPr lang="en-US" sz="1500" dirty="0">
                <a:solidFill>
                  <a:schemeClr val="tx1"/>
                </a:solidFill>
                <a:latin typeface="Muli Light" panose="020B0604020202020204" charset="0"/>
                <a:ea typeface="+mn-ea"/>
                <a:cs typeface="+mn-cs"/>
              </a:rPr>
              <a:t>et al. [5] introduced a dataset in Arabic for Hate speech and abusive language detection.</a:t>
            </a:r>
          </a:p>
          <a:p>
            <a:pPr defTabSz="914400">
              <a:lnSpc>
                <a:spcPct val="90000"/>
              </a:lnSpc>
              <a:buClr>
                <a:schemeClr val="tx1"/>
              </a:buClr>
              <a:buSzPct val="80000"/>
            </a:pPr>
            <a:endParaRPr lang="en-US" sz="1500" dirty="0">
              <a:solidFill>
                <a:schemeClr val="tx1"/>
              </a:solidFill>
              <a:latin typeface="Muli Light" panose="020B0604020202020204" charset="0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buClr>
                <a:schemeClr val="tx1"/>
              </a:buClr>
              <a:buSzPct val="80000"/>
            </a:pPr>
            <a:r>
              <a:rPr lang="en-US" sz="1500" b="1" dirty="0">
                <a:solidFill>
                  <a:schemeClr val="tx1"/>
                </a:solidFill>
                <a:latin typeface="Muli Light" panose="020B0604020202020204" charset="0"/>
                <a:ea typeface="+mn-ea"/>
                <a:cs typeface="+mn-cs"/>
              </a:rPr>
              <a:t>Ross</a:t>
            </a:r>
            <a:r>
              <a:rPr lang="en-US" sz="1500" dirty="0">
                <a:solidFill>
                  <a:schemeClr val="tx1"/>
                </a:solidFill>
                <a:latin typeface="Muli Light" panose="020B0604020202020204" charset="0"/>
                <a:ea typeface="+mn-ea"/>
                <a:cs typeface="+mn-cs"/>
              </a:rPr>
              <a:t> et al. [6] created a Twitter dataset in German for the European refugee crisis, labeled as hate and Not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53A161-F26D-42A3-B771-092D0F890B4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97147" y="4667871"/>
            <a:ext cx="1279663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smtClean="0"/>
              <a:pPr lvl="0" indent="0" defTabSz="9144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3</a:t>
            </a:fld>
            <a:endParaRPr lang="en-US" sz="700"/>
          </a:p>
        </p:txBody>
      </p:sp>
      <p:sp>
        <p:nvSpPr>
          <p:cNvPr id="6" name="Google Shape;81;p16">
            <a:extLst>
              <a:ext uri="{FF2B5EF4-FFF2-40B4-BE49-F238E27FC236}">
                <a16:creationId xmlns:a16="http://schemas.microsoft.com/office/drawing/2014/main" id="{C8D3BE55-E4A0-406F-8686-E921CEF632AB}"/>
              </a:ext>
            </a:extLst>
          </p:cNvPr>
          <p:cNvSpPr txBox="1">
            <a:spLocks/>
          </p:cNvSpPr>
          <p:nvPr/>
        </p:nvSpPr>
        <p:spPr>
          <a:xfrm>
            <a:off x="7539015" y="4549378"/>
            <a:ext cx="1279663" cy="273844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lvl="0" algn="r" defTabSz="457200" rtl="0" eaLnBrk="1" latinLnBrk="0" hangingPunct="1">
              <a:buNone/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00000000-1234-1234-1234-123412341234}" type="slidenum">
              <a:rPr lang="en" sz="2000" smtClean="0"/>
              <a:pPr>
                <a:spcAft>
                  <a:spcPts val="600"/>
                </a:spcAft>
              </a:pPr>
              <a:t>3</a:t>
            </a:fld>
            <a:endParaRPr lang="en" sz="2000"/>
          </a:p>
        </p:txBody>
      </p:sp>
    </p:spTree>
    <p:extLst>
      <p:ext uri="{BB962C8B-B14F-4D97-AF65-F5344CB8AC3E}">
        <p14:creationId xmlns:p14="http://schemas.microsoft.com/office/powerpoint/2010/main" val="1365144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5EF4DC-60BD-4B15-8EAB-F81CE2613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890" y="295117"/>
            <a:ext cx="3074688" cy="157328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  <a:effectLst>
            <a:softEdge rad="127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147D6F-A848-4A04-87DD-3A0EA3A4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055" y="841828"/>
            <a:ext cx="2213178" cy="551239"/>
          </a:xfrm>
        </p:spPr>
        <p:txBody>
          <a:bodyPr/>
          <a:lstStyle/>
          <a:p>
            <a:r>
              <a:rPr lang="en-US" sz="3200" dirty="0"/>
              <a:t>Background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1E2C52-EA0C-4B45-AA9A-2F132FB2FE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CA65EE-F393-4919-984A-2CE3C821DCCB}"/>
              </a:ext>
            </a:extLst>
          </p:cNvPr>
          <p:cNvSpPr txBox="1"/>
          <p:nvPr/>
        </p:nvSpPr>
        <p:spPr>
          <a:xfrm>
            <a:off x="227622" y="1892876"/>
            <a:ext cx="8527312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Muli Light" panose="020B0604020202020204" charset="0"/>
              </a:rPr>
              <a:t>There has been an ample number of researches been done to recognize hate speech on social media throughout America, Europe, and the Middle East.</a:t>
            </a:r>
          </a:p>
          <a:p>
            <a:endParaRPr lang="en-US" sz="1500" dirty="0">
              <a:latin typeface="Muli Light" panose="020B0604020202020204" charset="0"/>
            </a:endParaRPr>
          </a:p>
          <a:p>
            <a:r>
              <a:rPr lang="en-US" sz="1500" dirty="0">
                <a:latin typeface="Muli Light" panose="020B0604020202020204" charset="0"/>
              </a:rPr>
              <a:t>A 2018 Workshop on Trolling, Aggression, and Cyberbully (</a:t>
            </a:r>
            <a:r>
              <a:rPr lang="en-US" sz="1500" b="1" dirty="0">
                <a:latin typeface="Muli Light" panose="020B0604020202020204" charset="0"/>
              </a:rPr>
              <a:t>TRAC</a:t>
            </a:r>
            <a:r>
              <a:rPr lang="en-US" sz="1500" dirty="0">
                <a:latin typeface="Muli Light" panose="020B0604020202020204" charset="0"/>
              </a:rPr>
              <a:t>) introduced a multilingual dataset in Hindi and English targeting state of Assam in India.</a:t>
            </a:r>
          </a:p>
          <a:p>
            <a:endParaRPr lang="en-US" sz="1500" dirty="0">
              <a:latin typeface="Muli Light" panose="020B0604020202020204" charset="0"/>
            </a:endParaRPr>
          </a:p>
          <a:p>
            <a:r>
              <a:rPr lang="en-US" sz="1500" dirty="0">
                <a:latin typeface="Muli Light" panose="020B0604020202020204" charset="0"/>
              </a:rPr>
              <a:t>The model introduced in the TRAC paper by </a:t>
            </a:r>
            <a:r>
              <a:rPr lang="en-US" sz="1500" b="1" dirty="0">
                <a:latin typeface="Muli Light" panose="020B0604020202020204" charset="0"/>
              </a:rPr>
              <a:t>Kumar</a:t>
            </a:r>
            <a:r>
              <a:rPr lang="en-US" sz="1500" dirty="0">
                <a:latin typeface="Muli Light" panose="020B0604020202020204" charset="0"/>
              </a:rPr>
              <a:t> et al. [7] used LSTM method of classification and their accuracy was 35 percent.</a:t>
            </a:r>
          </a:p>
          <a:p>
            <a:endParaRPr lang="en-US" sz="1500" dirty="0">
              <a:latin typeface="Muli Light" panose="020B0604020202020204" charset="0"/>
            </a:endParaRPr>
          </a:p>
          <a:p>
            <a:r>
              <a:rPr lang="en-US" sz="1500" dirty="0">
                <a:latin typeface="Muli Light" panose="020B0604020202020204" charset="0"/>
              </a:rPr>
              <a:t> In this paper, we will be implementing </a:t>
            </a:r>
            <a:r>
              <a:rPr lang="en-US" sz="1500" b="1" dirty="0">
                <a:latin typeface="Muli Light" panose="020B0604020202020204" charset="0"/>
              </a:rPr>
              <a:t>CNN</a:t>
            </a:r>
            <a:r>
              <a:rPr lang="en-US" sz="1500" dirty="0">
                <a:latin typeface="Muli Light" panose="020B0604020202020204" charset="0"/>
              </a:rPr>
              <a:t>, </a:t>
            </a:r>
            <a:r>
              <a:rPr lang="en-US" sz="1500" b="1" dirty="0">
                <a:latin typeface="Muli Light" panose="020B0604020202020204" charset="0"/>
              </a:rPr>
              <a:t>SVM</a:t>
            </a:r>
            <a:r>
              <a:rPr lang="en-US" sz="1500" dirty="0">
                <a:latin typeface="Muli Light" panose="020B0604020202020204" charset="0"/>
              </a:rPr>
              <a:t>, and </a:t>
            </a:r>
            <a:r>
              <a:rPr lang="en-US" sz="1500" b="1" dirty="0">
                <a:latin typeface="Muli Light" panose="020B0604020202020204" charset="0"/>
              </a:rPr>
              <a:t>RFM</a:t>
            </a:r>
            <a:r>
              <a:rPr lang="en-US" sz="1500" dirty="0">
                <a:latin typeface="Muli Light" panose="020B0604020202020204" charset="0"/>
              </a:rPr>
              <a:t> methods using the TRAC dataset to identify aggressive and non aggressive comments (hate speech)</a:t>
            </a:r>
          </a:p>
          <a:p>
            <a:endParaRPr lang="en-US" sz="1500" dirty="0">
              <a:latin typeface="Muli Light" panose="020B0604020202020204" charset="0"/>
            </a:endParaRPr>
          </a:p>
          <a:p>
            <a:endParaRPr lang="en-US" sz="1500" dirty="0">
              <a:latin typeface="Muli Light" panose="020B0604020202020204" charset="0"/>
            </a:endParaRPr>
          </a:p>
          <a:p>
            <a:endParaRPr lang="en-US" sz="1500" dirty="0">
              <a:latin typeface="Muli Light" panose="020B0604020202020204" charset="0"/>
            </a:endParaRPr>
          </a:p>
          <a:p>
            <a:endParaRPr lang="en-US" sz="1500" dirty="0">
              <a:latin typeface="Muli Light" panose="020B0604020202020204" charset="0"/>
            </a:endParaRPr>
          </a:p>
          <a:p>
            <a:endParaRPr lang="en-US" sz="1500" dirty="0"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Muli Light" panose="020B0604020202020204" charset="0"/>
            </a:endParaRPr>
          </a:p>
        </p:txBody>
      </p:sp>
      <p:sp>
        <p:nvSpPr>
          <p:cNvPr id="7" name="Google Shape;81;p16">
            <a:extLst>
              <a:ext uri="{FF2B5EF4-FFF2-40B4-BE49-F238E27FC236}">
                <a16:creationId xmlns:a16="http://schemas.microsoft.com/office/drawing/2014/main" id="{D8255ACF-37D8-49C3-9306-3C107A7773A1}"/>
              </a:ext>
            </a:extLst>
          </p:cNvPr>
          <p:cNvSpPr txBox="1">
            <a:spLocks/>
          </p:cNvSpPr>
          <p:nvPr/>
        </p:nvSpPr>
        <p:spPr>
          <a:xfrm>
            <a:off x="7539015" y="4549378"/>
            <a:ext cx="1279663" cy="273844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lvl="0" algn="r" defTabSz="457200" rtl="0" eaLnBrk="1" latinLnBrk="0" hangingPunct="1">
              <a:buNone/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z="2000" smtClean="0"/>
              <a:pPr/>
              <a:t>4</a:t>
            </a:fld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507696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C586-E15A-4366-A44D-B3321FFC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50" y="0"/>
            <a:ext cx="7406640" cy="1017270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56380-5E30-4AD2-8F40-898B30584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700" y="562183"/>
            <a:ext cx="8538300" cy="3856950"/>
          </a:xfrm>
        </p:spPr>
        <p:txBody>
          <a:bodyPr/>
          <a:lstStyle/>
          <a:p>
            <a:pPr marL="34290" indent="0">
              <a:buNone/>
            </a:pPr>
            <a:endParaRPr lang="en-US" dirty="0">
              <a:solidFill>
                <a:schemeClr val="tx1"/>
              </a:solidFill>
              <a:latin typeface="Muli Light" panose="020B0604020202020204" charset="0"/>
            </a:endParaRPr>
          </a:p>
          <a:p>
            <a:pPr marL="34290" indent="0">
              <a:buNone/>
            </a:pPr>
            <a:r>
              <a:rPr lang="en-US" sz="1200" b="1" dirty="0">
                <a:solidFill>
                  <a:schemeClr val="tx1"/>
                </a:solidFill>
                <a:latin typeface="Muli Light" panose="020B0604020202020204" charset="0"/>
              </a:rPr>
              <a:t>Labels</a:t>
            </a:r>
            <a:r>
              <a:rPr lang="en-US" sz="1200" dirty="0">
                <a:solidFill>
                  <a:schemeClr val="tx1"/>
                </a:solidFill>
                <a:latin typeface="Muli Light" panose="020B0604020202020204" charset="0"/>
              </a:rPr>
              <a:t>: Overtly Aggressive (</a:t>
            </a:r>
            <a:r>
              <a:rPr lang="en-US" sz="1200" b="1" dirty="0">
                <a:solidFill>
                  <a:schemeClr val="tx1"/>
                </a:solidFill>
                <a:latin typeface="Muli Light" panose="020B0604020202020204" charset="0"/>
              </a:rPr>
              <a:t>OAG</a:t>
            </a:r>
            <a:r>
              <a:rPr lang="en-US" sz="1200" dirty="0">
                <a:solidFill>
                  <a:schemeClr val="tx1"/>
                </a:solidFill>
                <a:latin typeface="Muli Light" panose="020B0604020202020204" charset="0"/>
              </a:rPr>
              <a:t>), Covertly Aggressive (</a:t>
            </a:r>
            <a:r>
              <a:rPr lang="en-US" sz="1200" b="1" dirty="0">
                <a:solidFill>
                  <a:schemeClr val="tx1"/>
                </a:solidFill>
                <a:latin typeface="Muli Light" panose="020B0604020202020204" charset="0"/>
              </a:rPr>
              <a:t>CAG</a:t>
            </a:r>
            <a:r>
              <a:rPr lang="en-US" sz="1200" dirty="0">
                <a:solidFill>
                  <a:schemeClr val="tx1"/>
                </a:solidFill>
                <a:latin typeface="Muli Light" panose="020B0604020202020204" charset="0"/>
              </a:rPr>
              <a:t>), Non Aggressive (</a:t>
            </a:r>
            <a:r>
              <a:rPr lang="en-US" sz="1200" b="1" dirty="0">
                <a:solidFill>
                  <a:schemeClr val="tx1"/>
                </a:solidFill>
                <a:latin typeface="Muli Light" panose="020B0604020202020204" charset="0"/>
              </a:rPr>
              <a:t>NAG</a:t>
            </a:r>
            <a:r>
              <a:rPr lang="en-US" sz="1200" dirty="0">
                <a:solidFill>
                  <a:schemeClr val="tx1"/>
                </a:solidFill>
                <a:latin typeface="Muli Light" panose="020B0604020202020204" charset="0"/>
              </a:rPr>
              <a:t>)</a:t>
            </a:r>
          </a:p>
          <a:p>
            <a:pPr marL="34290" indent="0">
              <a:buNone/>
            </a:pPr>
            <a:r>
              <a:rPr lang="en-US" sz="1200" b="1" dirty="0">
                <a:solidFill>
                  <a:schemeClr val="tx1"/>
                </a:solidFill>
                <a:latin typeface="Muli Light" panose="020B0604020202020204" charset="0"/>
              </a:rPr>
              <a:t>Task 1</a:t>
            </a:r>
            <a:r>
              <a:rPr lang="en-US" sz="1200" dirty="0">
                <a:solidFill>
                  <a:schemeClr val="tx1"/>
                </a:solidFill>
                <a:latin typeface="Muli Light" panose="020B0604020202020204" charset="0"/>
              </a:rPr>
              <a:t> – Facebook English 						</a:t>
            </a:r>
            <a:r>
              <a:rPr lang="en-US" sz="1200" b="1" dirty="0">
                <a:solidFill>
                  <a:schemeClr val="tx1"/>
                </a:solidFill>
                <a:latin typeface="Muli Light" panose="020B0604020202020204" charset="0"/>
              </a:rPr>
              <a:t>Task 2</a:t>
            </a:r>
            <a:r>
              <a:rPr lang="en-US" sz="1200" dirty="0">
                <a:solidFill>
                  <a:schemeClr val="tx1"/>
                </a:solidFill>
                <a:latin typeface="Muli Light" panose="020B0604020202020204" charset="0"/>
              </a:rPr>
              <a:t> – Twitter English. </a:t>
            </a:r>
          </a:p>
          <a:p>
            <a:pPr marL="34290" indent="0">
              <a:buNone/>
            </a:pPr>
            <a:endParaRPr lang="en-US" dirty="0">
              <a:solidFill>
                <a:schemeClr val="tx1"/>
              </a:solidFill>
              <a:latin typeface="Muli Light" panose="020B0604020202020204" charset="0"/>
            </a:endParaRPr>
          </a:p>
          <a:p>
            <a:pPr marL="34290" indent="0">
              <a:buNone/>
            </a:pPr>
            <a:endParaRPr lang="en-US" dirty="0">
              <a:solidFill>
                <a:schemeClr val="tx1"/>
              </a:solidFill>
              <a:latin typeface="Muli Light" panose="020B0604020202020204" charset="0"/>
            </a:endParaRPr>
          </a:p>
          <a:p>
            <a:pPr marL="34290" indent="0">
              <a:buNone/>
            </a:pPr>
            <a:endParaRPr lang="en-US" dirty="0">
              <a:solidFill>
                <a:schemeClr val="tx1"/>
              </a:solidFill>
              <a:latin typeface="Muli Light" panose="020B0604020202020204" charset="0"/>
            </a:endParaRPr>
          </a:p>
          <a:p>
            <a:endParaRPr lang="en-US" dirty="0">
              <a:latin typeface="Muli Light" panose="020B0604020202020204" charset="0"/>
            </a:endParaRPr>
          </a:p>
          <a:p>
            <a:endParaRPr lang="en-US" dirty="0">
              <a:latin typeface="Muli Light" panose="020B060402020202020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F2432-E41A-440E-86F9-B7AFC46A6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8000" y="4607878"/>
            <a:ext cx="27315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 smtClean="0"/>
              <a:t>5</a:t>
            </a:fld>
            <a:endParaRPr lang="en" sz="12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C030A-29B8-4ED5-87AA-EE9E5DF43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544" y="1442530"/>
            <a:ext cx="3971927" cy="34391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AF7798-69BB-442C-BC10-6CE6F5C43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99" y="1442626"/>
            <a:ext cx="3626213" cy="337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4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82430F-611C-41FD-939D-BAA547E8107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6476EB-E80E-4B75-856C-2207D46D1FD4}"/>
              </a:ext>
            </a:extLst>
          </p:cNvPr>
          <p:cNvSpPr txBox="1"/>
          <p:nvPr/>
        </p:nvSpPr>
        <p:spPr>
          <a:xfrm>
            <a:off x="449492" y="1054537"/>
            <a:ext cx="6300300" cy="401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en-US" dirty="0">
                <a:latin typeface="Muli Light" panose="020B0604020202020204" charset="0"/>
              </a:rPr>
              <a:t>Resolving Class Imbalance issue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en-US" dirty="0">
                <a:latin typeface="Muli Light" panose="020B0604020202020204" charset="0"/>
              </a:rPr>
              <a:t>Remove Emoji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en-US" dirty="0">
                <a:latin typeface="Muli Light" panose="020B0604020202020204" charset="0"/>
              </a:rPr>
              <a:t>Remove Punctuation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en-US" dirty="0">
                <a:latin typeface="Muli Light" panose="020B0604020202020204" charset="0"/>
              </a:rPr>
              <a:t>Converting words like “can’t” to “can not”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en-US" dirty="0">
                <a:latin typeface="Muli Light" panose="020B0604020202020204" charset="0"/>
              </a:rPr>
              <a:t>Lower case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en-US" dirty="0">
                <a:latin typeface="Muli Light" panose="020B0604020202020204" charset="0"/>
              </a:rPr>
              <a:t>Remove Link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en-US" dirty="0">
                <a:latin typeface="Muli Light" panose="020B0604020202020204" charset="0"/>
              </a:rPr>
              <a:t>Word Lemmatization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en-US" dirty="0">
                <a:latin typeface="Muli Light" panose="020B0604020202020204" charset="0"/>
              </a:rPr>
              <a:t>Remove stop words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ü"/>
            </a:pPr>
            <a:endParaRPr lang="en-US" dirty="0">
              <a:latin typeface="Muli Light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Muli Light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Muli Light" panose="020B0604020202020204" charset="0"/>
            </a:endParaRPr>
          </a:p>
        </p:txBody>
      </p:sp>
      <p:sp>
        <p:nvSpPr>
          <p:cNvPr id="8" name="Google Shape;81;p16">
            <a:extLst>
              <a:ext uri="{FF2B5EF4-FFF2-40B4-BE49-F238E27FC236}">
                <a16:creationId xmlns:a16="http://schemas.microsoft.com/office/drawing/2014/main" id="{FC1A6651-DB06-4C89-8325-21189819994B}"/>
              </a:ext>
            </a:extLst>
          </p:cNvPr>
          <p:cNvSpPr txBox="1">
            <a:spLocks/>
          </p:cNvSpPr>
          <p:nvPr/>
        </p:nvSpPr>
        <p:spPr>
          <a:xfrm>
            <a:off x="7539015" y="4549378"/>
            <a:ext cx="1279663" cy="273844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lvl="0" algn="r" defTabSz="457200" rtl="0" eaLnBrk="1" latinLnBrk="0" hangingPunct="1">
              <a:buNone/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z="2000" smtClean="0"/>
              <a:pPr/>
              <a:t>6</a:t>
            </a:fld>
            <a:endParaRPr lang="en" sz="20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A1E7D80-9C8F-4CFD-8598-DAA7B7600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600" y="813290"/>
            <a:ext cx="6300300" cy="33855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Muli Light" panose="020B0604020202020204" charset="0"/>
              </a:rPr>
              <a:t>Methods - Data-preprocessing</a:t>
            </a:r>
            <a:br>
              <a:rPr lang="en-US" dirty="0">
                <a:latin typeface="Muli Light" panose="020B0604020202020204" charset="0"/>
              </a:rPr>
            </a:b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0D53683-34EF-40E6-89C4-606062A364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9"/>
          <a:stretch/>
        </p:blipFill>
        <p:spPr>
          <a:xfrm>
            <a:off x="5645020" y="813445"/>
            <a:ext cx="3284480" cy="1769424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CB2D154-8275-477F-A6BE-E66811A89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020" y="2771192"/>
            <a:ext cx="3284480" cy="2152584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A04E25F-F74E-4EF1-A2EE-AAB9D051FFA0}"/>
              </a:ext>
            </a:extLst>
          </p:cNvPr>
          <p:cNvSpPr txBox="1"/>
          <p:nvPr/>
        </p:nvSpPr>
        <p:spPr>
          <a:xfrm>
            <a:off x="7864821" y="798055"/>
            <a:ext cx="106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8BADB0-967F-42E0-BA22-DF2AF56BB1F7}"/>
              </a:ext>
            </a:extLst>
          </p:cNvPr>
          <p:cNvSpPr txBox="1"/>
          <p:nvPr/>
        </p:nvSpPr>
        <p:spPr>
          <a:xfrm>
            <a:off x="8079321" y="2721490"/>
            <a:ext cx="106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18382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A3610-1D95-474F-ADF7-D30476361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99" y="324120"/>
            <a:ext cx="3899945" cy="108245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spcBef>
                <a:spcPct val="0"/>
              </a:spcBef>
            </a:pPr>
            <a:r>
              <a:rPr lang="en-US" sz="2800" dirty="0"/>
              <a:t>Methods – </a:t>
            </a:r>
            <a:br>
              <a:rPr lang="en-US" sz="2800" dirty="0"/>
            </a:br>
            <a:r>
              <a:rPr lang="en-US" sz="2800" dirty="0"/>
              <a:t>Convolutional Neural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88C7C3-D4D3-4D86-BAF9-8409623E5BE1}"/>
              </a:ext>
            </a:extLst>
          </p:cNvPr>
          <p:cNvSpPr txBox="1"/>
          <p:nvPr/>
        </p:nvSpPr>
        <p:spPr>
          <a:xfrm>
            <a:off x="85726" y="1406572"/>
            <a:ext cx="3813134" cy="2662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The ﬁrst step is to generate feature embedding. Feature embedding for all words is constructed by through word embedding using word2vec.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endParaRPr lang="en-US" sz="1400" dirty="0">
              <a:solidFill>
                <a:schemeClr val="accent1"/>
              </a:solidFill>
            </a:endParaRP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Our Model is Inspired by Yoon Kim’s [8] Model. It consists of 4 layers, the embedding layer, the Convolutional layer, the max-pooling layer, and the soft-max output layer.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03AB0-2718-400A-B13A-09548A22326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97147" y="4667871"/>
            <a:ext cx="1279663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smtClean="0"/>
              <a:pPr lvl="0" indent="0" defTabSz="9144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7</a:t>
            </a:fld>
            <a:endParaRPr lang="en-US" sz="700"/>
          </a:p>
        </p:txBody>
      </p:sp>
      <p:sp>
        <p:nvSpPr>
          <p:cNvPr id="7" name="Google Shape;81;p16">
            <a:extLst>
              <a:ext uri="{FF2B5EF4-FFF2-40B4-BE49-F238E27FC236}">
                <a16:creationId xmlns:a16="http://schemas.microsoft.com/office/drawing/2014/main" id="{6FB07539-C912-4CB5-A0D4-09FB8EC55DF8}"/>
              </a:ext>
            </a:extLst>
          </p:cNvPr>
          <p:cNvSpPr txBox="1">
            <a:spLocks/>
          </p:cNvSpPr>
          <p:nvPr/>
        </p:nvSpPr>
        <p:spPr>
          <a:xfrm>
            <a:off x="7539015" y="4549378"/>
            <a:ext cx="1279663" cy="273844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lvl="0" algn="r" defTabSz="457200" rtl="0" eaLnBrk="1" latinLnBrk="0" hangingPunct="1">
              <a:buNone/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00000000-1234-1234-1234-123412341234}" type="slidenum">
              <a:rPr lang="en" sz="2000" smtClean="0"/>
              <a:pPr>
                <a:spcAft>
                  <a:spcPts val="600"/>
                </a:spcAft>
              </a:pPr>
              <a:t>7</a:t>
            </a:fld>
            <a:endParaRPr lang="en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A8552A-6CC0-456B-BFCB-2F6784B2C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568" y="346026"/>
            <a:ext cx="4931110" cy="442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9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EE1AF-C683-4EDB-8CAA-02BB69CB2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84" y="359999"/>
            <a:ext cx="8089200" cy="533575"/>
          </a:xfrm>
        </p:spPr>
        <p:txBody>
          <a:bodyPr/>
          <a:lstStyle/>
          <a:p>
            <a:r>
              <a:rPr lang="en-US" dirty="0"/>
              <a:t>Methods – SVM and RFM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F1F81E-722D-43E8-923B-E8A54AC603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55E29-D0AB-4ABD-82DE-BCAFED827209}"/>
              </a:ext>
            </a:extLst>
          </p:cNvPr>
          <p:cNvSpPr txBox="1"/>
          <p:nvPr/>
        </p:nvSpPr>
        <p:spPr>
          <a:xfrm>
            <a:off x="330046" y="804160"/>
            <a:ext cx="86423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Muli Light" panose="020B0604020202020204" charset="0"/>
            </a:endParaRPr>
          </a:p>
          <a:p>
            <a:endParaRPr lang="en-US" sz="1600" dirty="0">
              <a:latin typeface="Muli Light" panose="020B0604020202020204" charset="0"/>
            </a:endParaRPr>
          </a:p>
          <a:p>
            <a:r>
              <a:rPr lang="en-US" sz="1600" dirty="0">
                <a:latin typeface="Muli Light" panose="020B0604020202020204" charset="0"/>
              </a:rPr>
              <a:t>After the word processing and word tokenization, we used TF-IDF vectorizer to generate vectors</a:t>
            </a:r>
          </a:p>
          <a:p>
            <a:endParaRPr lang="en-US" sz="1600" dirty="0">
              <a:latin typeface="Muli Light" panose="020B0604020202020204" charset="0"/>
            </a:endParaRPr>
          </a:p>
          <a:p>
            <a:r>
              <a:rPr lang="en-US" sz="1600" dirty="0">
                <a:latin typeface="Muli Light" panose="020B0604020202020204" charset="0"/>
              </a:rPr>
              <a:t>The n-gram features from each comment and weight them according to their TF-IDF values. [9]</a:t>
            </a:r>
          </a:p>
          <a:p>
            <a:endParaRPr lang="en-US" sz="1600" dirty="0">
              <a:latin typeface="Muli Light" panose="020B0604020202020204" charset="0"/>
            </a:endParaRPr>
          </a:p>
          <a:p>
            <a:r>
              <a:rPr lang="en-US" sz="1600" dirty="0">
                <a:latin typeface="Muli Light" panose="020B0604020202020204" charset="0"/>
              </a:rPr>
              <a:t>We have also implemented SVM using Bag-of-words BOW.</a:t>
            </a:r>
          </a:p>
          <a:p>
            <a:endParaRPr lang="en-US" sz="1600" dirty="0">
              <a:latin typeface="Muli Light" panose="020B0604020202020204" charset="0"/>
            </a:endParaRPr>
          </a:p>
          <a:p>
            <a:r>
              <a:rPr lang="en-US" sz="1400" b="1" dirty="0">
                <a:latin typeface="Muli Light" panose="020B0604020202020204" charset="0"/>
              </a:rPr>
              <a:t>RFM</a:t>
            </a:r>
            <a:r>
              <a:rPr lang="en-US" sz="1400" dirty="0">
                <a:latin typeface="Muli Light" panose="020B0604020202020204" charset="0"/>
              </a:rPr>
              <a:t> - </a:t>
            </a:r>
            <a:r>
              <a:rPr lang="en-US" sz="1600" dirty="0"/>
              <a:t>Random Forest, like its name implies, consists of a large number of individual decision trees that operate as an ensemble. Each individual tree in the random forest spits out a class prediction and the class with the most votes becomes our model’s prediction  [10]</a:t>
            </a:r>
          </a:p>
          <a:p>
            <a:endParaRPr lang="en-US" sz="1400" dirty="0">
              <a:latin typeface="Muli Light" panose="020B0604020202020204" charset="0"/>
            </a:endParaRPr>
          </a:p>
          <a:p>
            <a:r>
              <a:rPr lang="en-US" sz="1400" b="1" dirty="0">
                <a:latin typeface="Muli Light" panose="020B0604020202020204" charset="0"/>
              </a:rPr>
              <a:t>SVM</a:t>
            </a:r>
            <a:r>
              <a:rPr lang="en-US" sz="1400" dirty="0">
                <a:latin typeface="Muli Light" panose="020B0604020202020204" charset="0"/>
              </a:rPr>
              <a:t> – Support Vector, </a:t>
            </a:r>
            <a:r>
              <a:rPr lang="en-US" sz="1600" dirty="0"/>
              <a:t>are supervised learning models with associated learning algorithms that analyze data used for classification and regression analysis [9]</a:t>
            </a:r>
            <a:endParaRPr lang="en-US" sz="1400" dirty="0">
              <a:latin typeface="Muli Light" panose="020B0604020202020204" charset="0"/>
            </a:endParaRPr>
          </a:p>
          <a:p>
            <a:endParaRPr lang="en-US" sz="1600" dirty="0">
              <a:latin typeface="Muli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85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B4CA-BAEB-4BA9-BA26-C2A88B747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06" y="472978"/>
            <a:ext cx="2017368" cy="327956"/>
          </a:xfrm>
        </p:spPr>
        <p:txBody>
          <a:bodyPr>
            <a:noAutofit/>
          </a:bodyPr>
          <a:lstStyle/>
          <a:p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Results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495B68-DF07-47E0-B8A3-BB27EC8199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8241CE-E783-4EB1-808A-BACD9C5B53BC}"/>
              </a:ext>
            </a:extLst>
          </p:cNvPr>
          <p:cNvSpPr txBox="1"/>
          <p:nvPr/>
        </p:nvSpPr>
        <p:spPr>
          <a:xfrm>
            <a:off x="333684" y="981556"/>
            <a:ext cx="8318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>
              <a:latin typeface="Muli Light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latin typeface="Muli Light" panose="020B0604020202020204" charset="0"/>
            </a:endParaRPr>
          </a:p>
          <a:p>
            <a:endParaRPr lang="en-US" dirty="0">
              <a:latin typeface="Muli Light" panose="020B0604020202020204" charset="0"/>
            </a:endParaRPr>
          </a:p>
        </p:txBody>
      </p:sp>
      <p:sp>
        <p:nvSpPr>
          <p:cNvPr id="7" name="Google Shape;81;p16">
            <a:extLst>
              <a:ext uri="{FF2B5EF4-FFF2-40B4-BE49-F238E27FC236}">
                <a16:creationId xmlns:a16="http://schemas.microsoft.com/office/drawing/2014/main" id="{F9AEE65A-864F-4D66-97D3-8B78DBBD1F29}"/>
              </a:ext>
            </a:extLst>
          </p:cNvPr>
          <p:cNvSpPr txBox="1">
            <a:spLocks/>
          </p:cNvSpPr>
          <p:nvPr/>
        </p:nvSpPr>
        <p:spPr>
          <a:xfrm>
            <a:off x="7539015" y="4549378"/>
            <a:ext cx="1279663" cy="273844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lvl="0" algn="r" defTabSz="457200" rtl="0" eaLnBrk="1" latinLnBrk="0" hangingPunct="1">
              <a:buNone/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z="2000" smtClean="0"/>
              <a:pPr/>
              <a:t>9</a:t>
            </a:fld>
            <a:endParaRPr lang="e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0C859B-799B-4690-8B76-D6F61BBE3ED6}"/>
              </a:ext>
            </a:extLst>
          </p:cNvPr>
          <p:cNvSpPr txBox="1"/>
          <p:nvPr/>
        </p:nvSpPr>
        <p:spPr>
          <a:xfrm>
            <a:off x="1227456" y="1137079"/>
            <a:ext cx="283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uli Light" panose="020B0604020202020204" charset="0"/>
              </a:rPr>
              <a:t>10 –Fold Score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4BFAF1-3301-4FFF-A6ED-89A330A46F52}"/>
              </a:ext>
            </a:extLst>
          </p:cNvPr>
          <p:cNvSpPr txBox="1"/>
          <p:nvPr/>
        </p:nvSpPr>
        <p:spPr>
          <a:xfrm>
            <a:off x="4493418" y="1122180"/>
            <a:ext cx="447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uli Light" panose="020B0604020202020204" charset="0"/>
              </a:rPr>
              <a:t>Precision, Recall, F1-score, Accuracy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4F351C-EA87-42DD-9A7B-40B9FE723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432" y="1632135"/>
            <a:ext cx="4742306" cy="33145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1EE809-989E-4FD8-AAAA-CE15BD00B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38" y="1636320"/>
            <a:ext cx="3842748" cy="148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9676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1100</Words>
  <Application>Microsoft Office PowerPoint</Application>
  <PresentationFormat>On-screen Show (16:9)</PresentationFormat>
  <Paragraphs>146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Wingdings</vt:lpstr>
      <vt:lpstr>Muli Light</vt:lpstr>
      <vt:lpstr>Arial</vt:lpstr>
      <vt:lpstr>Corbel</vt:lpstr>
      <vt:lpstr>Basis</vt:lpstr>
      <vt:lpstr>Hate speech detection using SVM, RFM and CNN model</vt:lpstr>
      <vt:lpstr>Introduction</vt:lpstr>
      <vt:lpstr>Background</vt:lpstr>
      <vt:lpstr>Background</vt:lpstr>
      <vt:lpstr>Methods</vt:lpstr>
      <vt:lpstr>Methods - Data-preprocessing </vt:lpstr>
      <vt:lpstr>Methods –  Convolutional Neural Network</vt:lpstr>
      <vt:lpstr>Methods – SVM and RFM</vt:lpstr>
      <vt:lpstr>    Results </vt:lpstr>
      <vt:lpstr>PowerPoint Presentation</vt:lpstr>
      <vt:lpstr>PowerPoint Presentation</vt:lpstr>
      <vt:lpstr>Conclusion</vt:lpstr>
      <vt:lpstr>Future Work</vt:lpstr>
      <vt:lpstr>    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Hate speech detection using SVM, RFM and CNN model</dc:title>
  <dc:creator>Heena Khan</dc:creator>
  <cp:lastModifiedBy>Heena  Khan</cp:lastModifiedBy>
  <cp:revision>8</cp:revision>
  <dcterms:created xsi:type="dcterms:W3CDTF">2020-04-12T23:53:09Z</dcterms:created>
  <dcterms:modified xsi:type="dcterms:W3CDTF">2020-07-13T16:09:58Z</dcterms:modified>
</cp:coreProperties>
</file>