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Raleway"/>
      <p:regular r:id="rId28"/>
      <p:bold r:id="rId29"/>
      <p:italic r:id="rId30"/>
      <p:boldItalic r:id="rId31"/>
    </p:embeddedFont>
    <p:embeddedFont>
      <p:font typeface="Lat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aleway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-boldItalic.fntdata"/><Relationship Id="rId30" Type="http://schemas.openxmlformats.org/officeDocument/2006/relationships/font" Target="fonts/Raleway-italic.fntdata"/><Relationship Id="rId11" Type="http://schemas.openxmlformats.org/officeDocument/2006/relationships/slide" Target="slides/slide6.xml"/><Relationship Id="rId33" Type="http://schemas.openxmlformats.org/officeDocument/2006/relationships/font" Target="fonts/Lato-bold.fntdata"/><Relationship Id="rId10" Type="http://schemas.openxmlformats.org/officeDocument/2006/relationships/slide" Target="slides/slide5.xml"/><Relationship Id="rId32" Type="http://schemas.openxmlformats.org/officeDocument/2006/relationships/font" Target="fonts/Lato-regular.fntdata"/><Relationship Id="rId13" Type="http://schemas.openxmlformats.org/officeDocument/2006/relationships/slide" Target="slides/slide8.xml"/><Relationship Id="rId35" Type="http://schemas.openxmlformats.org/officeDocument/2006/relationships/font" Target="fonts/Lato-boldItalic.fntdata"/><Relationship Id="rId12" Type="http://schemas.openxmlformats.org/officeDocument/2006/relationships/slide" Target="slides/slide7.xml"/><Relationship Id="rId34" Type="http://schemas.openxmlformats.org/officeDocument/2006/relationships/font" Target="fonts/Lato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46354dc20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846354dc20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846354dc20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846354dc20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846354dc20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846354dc20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846354dc2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846354dc2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846354dc2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846354dc2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846354dc20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846354dc20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846354dc20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846354dc20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846354dc20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846354dc20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846354dc20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846354dc20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846354dc20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846354dc20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846354dc20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846354dc20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825dcdc5b2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825dcdc5b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846354dc20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846354dc20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b9a0b074_1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b9a0b074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846354dc2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846354dc2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846354dc20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846354dc20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846354dc20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846354dc20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846354dc2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846354dc2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846354dc20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846354dc20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image" Target="../media/image8.png"/><Relationship Id="rId6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Recognition Software for a Web App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</a:t>
            </a:r>
            <a:r>
              <a:rPr lang="en" sz="2400"/>
              <a:t>y </a:t>
            </a:r>
            <a:r>
              <a:rPr lang="en" sz="2400"/>
              <a:t>Heena Khan, James Phillips, Luis Chunga, Elijah Barbour, Mason Thieman, Matthew Radice, Steven Sheffey (Team ALCOVE)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7800" y="1001725"/>
            <a:ext cx="5396350" cy="396992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2"/>
          <p:cNvSpPr txBox="1"/>
          <p:nvPr/>
        </p:nvSpPr>
        <p:spPr>
          <a:xfrm>
            <a:off x="1190750" y="405100"/>
            <a:ext cx="56346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Methods: Model Architecture</a:t>
            </a:r>
            <a:endParaRPr sz="3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800">
                <a:solidFill>
                  <a:srgbClr val="FFFFFF"/>
                </a:solidFill>
              </a:rPr>
              <a:t>Methods: Model Architecture</a:t>
            </a:r>
            <a:endParaRPr sz="1600">
              <a:solidFill>
                <a:srgbClr val="FFFFFF"/>
              </a:solidFill>
            </a:endParaRPr>
          </a:p>
        </p:txBody>
      </p:sp>
      <p:sp>
        <p:nvSpPr>
          <p:cNvPr id="146" name="Google Shape;146;p23"/>
          <p:cNvSpPr txBox="1"/>
          <p:nvPr>
            <p:ph idx="4294967295" type="title"/>
          </p:nvPr>
        </p:nvSpPr>
        <p:spPr>
          <a:xfrm>
            <a:off x="535775" y="1480150"/>
            <a:ext cx="8243400" cy="3287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"/>
              <a:buChar char="●"/>
            </a:pPr>
            <a:r>
              <a:rPr b="0" lang="en" sz="1800">
                <a:solidFill>
                  <a:srgbClr val="FFFFFF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Modern image recognition can require heavy amounts of memory and processing power. Additionally, the training of these neural networks requires large amounts of data.</a:t>
            </a:r>
            <a:endParaRPr b="0" sz="1800">
              <a:solidFill>
                <a:srgbClr val="FFFFFF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b="0" lang="en" sz="1800">
                <a:solidFill>
                  <a:srgbClr val="FFFFFF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To solve this issue, for our models, we used Keras’s ImageDataGenerator.</a:t>
            </a:r>
            <a:endParaRPr b="0" sz="1800">
              <a:solidFill>
                <a:srgbClr val="FFFFFF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b="0" lang="en" sz="1800">
                <a:solidFill>
                  <a:srgbClr val="FFFFFF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This helps reduce the strain on the system from trying to load what could be thousands or hundreds of thousands of images all at once.</a:t>
            </a:r>
            <a:endParaRPr b="0" sz="1800">
              <a:solidFill>
                <a:srgbClr val="FFFFFF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b="0" lang="en" sz="1800">
                <a:solidFill>
                  <a:srgbClr val="FFFFFF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 The data generator also provides methods for image pre-processing, such as resizing images, normalizing pixel values, and augmenting the dataset with transformations such as translation or rotation.</a:t>
            </a:r>
            <a:endParaRPr b="0" sz="1800">
              <a:solidFill>
                <a:srgbClr val="FFFFFF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0" sz="1800">
              <a:solidFill>
                <a:srgbClr val="FFFFFF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idx="4294967295" type="title"/>
          </p:nvPr>
        </p:nvSpPr>
        <p:spPr>
          <a:xfrm>
            <a:off x="535775" y="712150"/>
            <a:ext cx="5197200" cy="5568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800">
                <a:solidFill>
                  <a:srgbClr val="FFFFFF"/>
                </a:solidFill>
              </a:rPr>
              <a:t>Methods: Model Architecture</a:t>
            </a:r>
            <a:endParaRPr sz="1600">
              <a:solidFill>
                <a:srgbClr val="FFFFFF"/>
              </a:solidFill>
            </a:endParaRPr>
          </a:p>
        </p:txBody>
      </p:sp>
      <p:sp>
        <p:nvSpPr>
          <p:cNvPr id="152" name="Google Shape;152;p24"/>
          <p:cNvSpPr txBox="1"/>
          <p:nvPr>
            <p:ph idx="4294967295" type="title"/>
          </p:nvPr>
        </p:nvSpPr>
        <p:spPr>
          <a:xfrm>
            <a:off x="450300" y="1168175"/>
            <a:ext cx="8243400" cy="3484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"/>
              <a:buChar char="●"/>
            </a:pPr>
            <a:r>
              <a:rPr b="0" lang="en" sz="1800">
                <a:solidFill>
                  <a:srgbClr val="FFFFFF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In this research, we created three models. All three models had the same architecture mentioned above but different number of classes. </a:t>
            </a:r>
            <a:endParaRPr b="0" sz="1800">
              <a:solidFill>
                <a:srgbClr val="FFFFFF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b="0" lang="en" sz="1800">
                <a:solidFill>
                  <a:srgbClr val="FFFFFF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For each model, we randomly selected and trained on a certain number of food classes.</a:t>
            </a:r>
            <a:endParaRPr b="0" sz="1800">
              <a:solidFill>
                <a:srgbClr val="FFFFFF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b="0" lang="en" sz="1800">
                <a:solidFill>
                  <a:srgbClr val="FFFFFF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For each model, we have three different accuracies for top 1, top 5, and top 10 predictions. </a:t>
            </a:r>
            <a:endParaRPr b="0" sz="1800">
              <a:solidFill>
                <a:srgbClr val="FFFFFF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b="0" lang="en" sz="1800">
                <a:solidFill>
                  <a:srgbClr val="FFFFFF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We used the k-fold cross-validation to estimate our accuracy. For each model, we used an average of 5-fold.</a:t>
            </a:r>
            <a:endParaRPr b="0" sz="1800">
              <a:solidFill>
                <a:srgbClr val="FFFFFF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b="0" lang="en" sz="1800">
                <a:solidFill>
                  <a:srgbClr val="FFFFFF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For each fold, we randomly split the dataset into four parts for training and one part for testing. We used a 10% of our training dataset for validation.</a:t>
            </a:r>
            <a:endParaRPr b="0" sz="1800">
              <a:solidFill>
                <a:srgbClr val="FFFFFF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b="0" lang="en" sz="1800">
                <a:solidFill>
                  <a:srgbClr val="FFFFFF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After each k-fold is run, we evaluate and predict our model to compare the top 1, top 5, and top 10 accuracy.</a:t>
            </a:r>
            <a:endParaRPr b="0" sz="1800">
              <a:solidFill>
                <a:srgbClr val="FFFFFF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0" sz="1800">
              <a:solidFill>
                <a:srgbClr val="FFFFFF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475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58" name="Google Shape;158;p25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1400775" y="2090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5"/>
          <p:cNvSpPr txBox="1"/>
          <p:nvPr/>
        </p:nvSpPr>
        <p:spPr>
          <a:xfrm>
            <a:off x="1582200" y="72764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Results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0" name="Google Shape;160;p25"/>
          <p:cNvSpPr txBox="1"/>
          <p:nvPr>
            <p:ph idx="4294967295" type="body"/>
          </p:nvPr>
        </p:nvSpPr>
        <p:spPr>
          <a:xfrm>
            <a:off x="720325" y="934025"/>
            <a:ext cx="3432900" cy="37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Due to Model 1’s 22% accuracy as top 1, Models 2 and 3 had to be created.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Although Models 2 and 3 have a higher accuracy than Model 1, it was still not identifying most of the food images.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Since Model 1 could identify most of the images within the top 5 and 10, we deployed Model 1 into the Web app.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61" name="Google Shape;161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33925" y="162725"/>
            <a:ext cx="4410075" cy="211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16475" y="2115600"/>
            <a:ext cx="4195650" cy="287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475" y="162732"/>
            <a:ext cx="4254600" cy="21149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68" name="Google Shape;168;p26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1400775" y="2090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6"/>
          <p:cNvSpPr txBox="1"/>
          <p:nvPr/>
        </p:nvSpPr>
        <p:spPr>
          <a:xfrm>
            <a:off x="1582200" y="72764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Results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0" name="Google Shape;170;p26"/>
          <p:cNvSpPr txBox="1"/>
          <p:nvPr>
            <p:ph idx="4294967295" type="body"/>
          </p:nvPr>
        </p:nvSpPr>
        <p:spPr>
          <a:xfrm>
            <a:off x="720325" y="921750"/>
            <a:ext cx="3432900" cy="37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Model 1 being trained on 101 classes has an accuracy of 0.2223 with f1 score of 0.3319.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t/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71" name="Google Shape;171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16475" y="1642647"/>
            <a:ext cx="4225207" cy="33484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475" y="162732"/>
            <a:ext cx="4254600" cy="21149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77" name="Google Shape;177;p27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1400775" y="2090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7"/>
          <p:cNvSpPr txBox="1"/>
          <p:nvPr/>
        </p:nvSpPr>
        <p:spPr>
          <a:xfrm>
            <a:off x="1582200" y="72764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Results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9" name="Google Shape;179;p27"/>
          <p:cNvSpPr txBox="1"/>
          <p:nvPr>
            <p:ph idx="4294967295" type="body"/>
          </p:nvPr>
        </p:nvSpPr>
        <p:spPr>
          <a:xfrm>
            <a:off x="720325" y="921750"/>
            <a:ext cx="3432900" cy="37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Model 2 being trained on 50 random classes has an accuracy of 0.3430 with f1 score of 0.4322.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t/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80" name="Google Shape;180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64075" y="1208450"/>
            <a:ext cx="4427525" cy="350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475" y="162732"/>
            <a:ext cx="4254600" cy="21149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86" name="Google Shape;186;p28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1400775" y="2090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8"/>
          <p:cNvSpPr txBox="1"/>
          <p:nvPr/>
        </p:nvSpPr>
        <p:spPr>
          <a:xfrm>
            <a:off x="1582200" y="72764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Results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88" name="Google Shape;188;p28"/>
          <p:cNvSpPr txBox="1"/>
          <p:nvPr>
            <p:ph idx="4294967295" type="body"/>
          </p:nvPr>
        </p:nvSpPr>
        <p:spPr>
          <a:xfrm>
            <a:off x="720325" y="921750"/>
            <a:ext cx="3432900" cy="37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Model 3 being trained on 25 random classes has an accuracy of 0.4137 with f1 score of 0.5203.</a:t>
            </a: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t/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89" name="Google Shape;189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1268875"/>
            <a:ext cx="4419600" cy="358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475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95" name="Google Shape;195;p29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1400775" y="2090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9"/>
          <p:cNvSpPr txBox="1"/>
          <p:nvPr/>
        </p:nvSpPr>
        <p:spPr>
          <a:xfrm>
            <a:off x="1582200" y="72764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Results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97" name="Google Shape;197;p29"/>
          <p:cNvSpPr txBox="1"/>
          <p:nvPr>
            <p:ph idx="4294967295" type="body"/>
          </p:nvPr>
        </p:nvSpPr>
        <p:spPr>
          <a:xfrm>
            <a:off x="720325" y="853450"/>
            <a:ext cx="3432900" cy="37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We have generated a false-positive rate (FPR), true-positive rate (TPR) matrix, to identify our models precision.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The diagonal represents (predicted label = actual label) where we want our maximum count to be.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In Figure 6, We have a light diagonal, that represents our true-positive. Also, we can see there are several false-positives throughout our matrix.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98" name="Google Shape;198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64675" y="162725"/>
            <a:ext cx="4013572" cy="4818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475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204" name="Google Shape;204;p30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1400775" y="2090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0"/>
          <p:cNvSpPr txBox="1"/>
          <p:nvPr/>
        </p:nvSpPr>
        <p:spPr>
          <a:xfrm>
            <a:off x="1582200" y="72764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Results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6" name="Google Shape;206;p30"/>
          <p:cNvSpPr txBox="1"/>
          <p:nvPr>
            <p:ph idx="4294967295" type="body"/>
          </p:nvPr>
        </p:nvSpPr>
        <p:spPr>
          <a:xfrm>
            <a:off x="539050" y="833300"/>
            <a:ext cx="3432900" cy="37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In Figure 7, We have a slightly darker diagonal, that represents our true-positive.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We can see that some classes were identified better than the other.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Also, there is some improvement in our misclassifications/false-positives rate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07" name="Google Shape;207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24400" y="284374"/>
            <a:ext cx="4077200" cy="462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475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213" name="Google Shape;213;p31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1400775" y="2090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1"/>
          <p:cNvSpPr txBox="1"/>
          <p:nvPr/>
        </p:nvSpPr>
        <p:spPr>
          <a:xfrm>
            <a:off x="1582200" y="72764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Results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5" name="Google Shape;215;p31"/>
          <p:cNvSpPr txBox="1"/>
          <p:nvPr>
            <p:ph idx="4294967295" type="body"/>
          </p:nvPr>
        </p:nvSpPr>
        <p:spPr>
          <a:xfrm>
            <a:off x="720325" y="853450"/>
            <a:ext cx="3432900" cy="37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On the basis of accuracy Model 3 is our most efficient model.</a:t>
            </a: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In Figure 8, We have a darker diagonal, that represents our true-positive.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We can see that half of the classes were identified better than the other half. Also, there is some improvement in our misclassifications/false-positives rate.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16" name="Google Shape;216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04275" y="273762"/>
            <a:ext cx="4018260" cy="459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Introduction</a:t>
            </a:r>
            <a:endParaRPr sz="2400"/>
          </a:p>
        </p:txBody>
      </p:sp>
      <p:sp>
        <p:nvSpPr>
          <p:cNvPr id="79" name="Google Shape;79;p14"/>
          <p:cNvSpPr txBox="1"/>
          <p:nvPr>
            <p:ph idx="4294967295" type="title"/>
          </p:nvPr>
        </p:nvSpPr>
        <p:spPr>
          <a:xfrm>
            <a:off x="535775" y="1480150"/>
            <a:ext cx="8243400" cy="32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We developed a free food-finding app during HackMT where anybody </a:t>
            </a:r>
            <a:r>
              <a:rPr b="0" lang="en" sz="18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can search for free food around them by entering their location</a:t>
            </a:r>
            <a:endParaRPr b="0" sz="18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Also, users </a:t>
            </a:r>
            <a:r>
              <a:rPr b="0" lang="en" sz="18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could donate their food</a:t>
            </a:r>
            <a:r>
              <a:rPr b="0" lang="en" sz="18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" sz="18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by filling in information about the food type and quantity they are offering.</a:t>
            </a:r>
            <a:endParaRPr b="0" sz="18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b="0" lang="en" sz="18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Previously, the food donor had to manually fill this information every time they hosted food, which became tedious.</a:t>
            </a:r>
            <a:endParaRPr b="0" sz="18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b="0" lang="en" sz="18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Now, with our  image recognition software, the food information is determined automatically, eliminating the form filling process.</a:t>
            </a:r>
            <a:endParaRPr b="0" sz="18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2"/>
          <p:cNvSpPr txBox="1"/>
          <p:nvPr>
            <p:ph idx="4294967295" type="title"/>
          </p:nvPr>
        </p:nvSpPr>
        <p:spPr>
          <a:xfrm>
            <a:off x="535775" y="712150"/>
            <a:ext cx="5197200" cy="5568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800">
                <a:solidFill>
                  <a:srgbClr val="FFFFFF"/>
                </a:solidFill>
              </a:rPr>
              <a:t>Conclusion</a:t>
            </a:r>
            <a:endParaRPr sz="1600">
              <a:solidFill>
                <a:srgbClr val="FFFFFF"/>
              </a:solidFill>
            </a:endParaRPr>
          </a:p>
        </p:txBody>
      </p:sp>
      <p:sp>
        <p:nvSpPr>
          <p:cNvPr id="222" name="Google Shape;222;p32"/>
          <p:cNvSpPr txBox="1"/>
          <p:nvPr>
            <p:ph idx="4294967295" type="title"/>
          </p:nvPr>
        </p:nvSpPr>
        <p:spPr>
          <a:xfrm>
            <a:off x="450300" y="1168175"/>
            <a:ext cx="8243400" cy="3484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"/>
              <a:buChar char="●"/>
            </a:pPr>
            <a:r>
              <a:rPr b="0" lang="en" sz="1800">
                <a:solidFill>
                  <a:srgbClr val="FFFFFF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Overall, this project set out to train a network capable of classifying a food item that a user would like to donate, alleviating some tedious aspects of the donation process.</a:t>
            </a:r>
            <a:endParaRPr b="0" sz="1800">
              <a:solidFill>
                <a:srgbClr val="FFFFFF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b="0" lang="en" sz="1800">
                <a:solidFill>
                  <a:srgbClr val="FFFFFF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With the results that were achieved, our team feels strongly that we have accomplished this goal.</a:t>
            </a:r>
            <a:endParaRPr b="0" sz="1800">
              <a:solidFill>
                <a:srgbClr val="FFFFFF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t/>
            </a:r>
            <a:endParaRPr b="0" sz="1800">
              <a:solidFill>
                <a:srgbClr val="FFFFFF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0" sz="1800">
              <a:solidFill>
                <a:srgbClr val="FFFFFF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3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References</a:t>
            </a:r>
            <a:endParaRPr sz="2400"/>
          </a:p>
        </p:txBody>
      </p:sp>
      <p:sp>
        <p:nvSpPr>
          <p:cNvPr id="228" name="Google Shape;228;p33"/>
          <p:cNvSpPr txBox="1"/>
          <p:nvPr>
            <p:ph idx="4294967295" type="title"/>
          </p:nvPr>
        </p:nvSpPr>
        <p:spPr>
          <a:xfrm>
            <a:off x="535775" y="1480150"/>
            <a:ext cx="8243400" cy="32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[1] Z. Dou, J. D. Ferguson, D. T. Galligan, A. M. Kelly, S. M. Finn, and R. Giegengack, “Assessing us food wastage and opportunities for reduction,” Global Food Security, vol. 8, pp. 19–26, 2016. </a:t>
            </a:r>
            <a:endParaRPr b="0" sz="14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lang="en" sz="1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[2] L. Bossard, M. Guillaumin, and L. Van Gool, “Food-101–mining discriminative components with random forests,” in European conference on computer vision. Springer, 2014, pp. 446–461. </a:t>
            </a:r>
            <a:endParaRPr b="0" sz="14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lang="en" sz="1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[3] S. Mader, “Food images (food-101),” May 2018. [Online]. Available: https://www.kaggle.com/kmader/food41 </a:t>
            </a:r>
            <a:endParaRPr b="0" sz="14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0" lang="en" sz="1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[4] Y. Zhu, Y. Chen, Z. Lu, S. J. Pan, G.-R. Xue, Y. Yu, and Q. Yang, “Heterogeneous transfer learning for image classification,” in Twenty-Fifth AAAI Conference on Artificial Intelligence, 2011.</a:t>
            </a:r>
            <a:endParaRPr b="0" sz="14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4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References</a:t>
            </a:r>
            <a:endParaRPr sz="2400"/>
          </a:p>
        </p:txBody>
      </p:sp>
      <p:sp>
        <p:nvSpPr>
          <p:cNvPr id="234" name="Google Shape;234;p34"/>
          <p:cNvSpPr txBox="1"/>
          <p:nvPr>
            <p:ph idx="4294967295" type="title"/>
          </p:nvPr>
        </p:nvSpPr>
        <p:spPr>
          <a:xfrm>
            <a:off x="535775" y="1480150"/>
            <a:ext cx="8243400" cy="32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[5] P. Asikanius, “Predicting image social tags using a convolutional neural network,” Master’s thesis, 2018.</a:t>
            </a:r>
            <a:endParaRPr b="0" sz="14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lang="en" sz="1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[6] J. Deng, W. Dong, R. Socher, L. Li, Kai Li, and Li Fei-Fei, “Imagenet: A large-scale hierarchical image database,” in 2009 IEEE Conference on Computer Vision and Pattern Recognition, 2009, pp. 248–255.</a:t>
            </a:r>
            <a:endParaRPr b="0" sz="14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lang="en" sz="1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[7] “Dagnetwork.” [Online]. Available: https://www.mathworks.com/help/deeplearning/ref/nasnetmobile.html </a:t>
            </a:r>
            <a:endParaRPr b="0" sz="14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0" lang="en" sz="1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[8]B. Zoph, V. Vasudevan, J. Shlens, and Q. V. Le, “Learning transferable architectures for scalable image recognition,” 2017.</a:t>
            </a:r>
            <a:endParaRPr b="0" sz="14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85" name="Google Shape;85;p15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5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Data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7" name="Google Shape;87;p15"/>
          <p:cNvSpPr txBox="1"/>
          <p:nvPr>
            <p:ph idx="4294967295" type="body"/>
          </p:nvPr>
        </p:nvSpPr>
        <p:spPr>
          <a:xfrm>
            <a:off x="2855550" y="994325"/>
            <a:ext cx="3432900" cy="37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Our dataset is a 5GB dataset of food images with 101 food categories for different cuisine.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This dataset was used for the research paper “Food-101 -- Mining Discriminative Components with Random Forests" by Lukas Bossard [1]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Web scraping was used to collect more data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9825" y="19358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93" name="Google Shape;93;p16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2161125" y="17815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6"/>
          <p:cNvSpPr txBox="1"/>
          <p:nvPr/>
        </p:nvSpPr>
        <p:spPr>
          <a:xfrm>
            <a:off x="1480675" y="71824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Methods: Mathematical Executions</a:t>
            </a:r>
            <a:endParaRPr b="1" sz="18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5" name="Google Shape;95;p16"/>
          <p:cNvSpPr txBox="1"/>
          <p:nvPr>
            <p:ph idx="4294967295" type="body"/>
          </p:nvPr>
        </p:nvSpPr>
        <p:spPr>
          <a:xfrm>
            <a:off x="1480675" y="960474"/>
            <a:ext cx="3432900" cy="37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The net input for a unit can be “folded” into a single value, net</a:t>
            </a:r>
            <a:r>
              <a:rPr b="1" baseline="-25000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j </a:t>
            </a: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, which weights the activation of the sending neuron x</a:t>
            </a:r>
            <a:r>
              <a:rPr b="1" baseline="-25000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</a:t>
            </a: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by the strength of the synaptic connection between i and j, w</a:t>
            </a:r>
            <a:r>
              <a:rPr b="1" baseline="-25000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ij</a:t>
            </a: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.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The sum of all weighted activations into a unit plus a bias weight, w0, is the total net input.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This is an example of a way that mathematics is an adequate measure in which neural networks can be represented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96" name="Google Shape;9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27700" y="1837495"/>
            <a:ext cx="3432900" cy="10801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9825" y="19358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02" name="Google Shape;102;p17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2161125" y="17815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7"/>
          <p:cNvSpPr txBox="1"/>
          <p:nvPr/>
        </p:nvSpPr>
        <p:spPr>
          <a:xfrm>
            <a:off x="1480675" y="71824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Methods: Mathematical Executions</a:t>
            </a:r>
            <a:endParaRPr b="1" sz="18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4" name="Google Shape;104;p17"/>
          <p:cNvSpPr txBox="1"/>
          <p:nvPr>
            <p:ph idx="4294967295" type="body"/>
          </p:nvPr>
        </p:nvSpPr>
        <p:spPr>
          <a:xfrm>
            <a:off x="1480675" y="960474"/>
            <a:ext cx="3432900" cy="37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Naturally, we learn more about an object or process by making incremental updates to the subject in our minds. 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Since artificial neural networks mimic natural neural networks, we need a way to represent incremental changes within our artificial neural network.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Calculus is the mathematics of change, so the logical conclusion is to use Calculus to represent change within our artificial neural network.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9825" y="19358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10" name="Google Shape;110;p18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2161125" y="17815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8"/>
          <p:cNvSpPr txBox="1"/>
          <p:nvPr/>
        </p:nvSpPr>
        <p:spPr>
          <a:xfrm>
            <a:off x="1480675" y="71824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Methods: Mathematical Executions</a:t>
            </a:r>
            <a:endParaRPr b="1" sz="18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2" name="Google Shape;112;p18"/>
          <p:cNvSpPr txBox="1"/>
          <p:nvPr>
            <p:ph idx="4294967295" type="body"/>
          </p:nvPr>
        </p:nvSpPr>
        <p:spPr>
          <a:xfrm>
            <a:off x="1480675" y="960474"/>
            <a:ext cx="3432900" cy="37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We used Rectified Linear Units (ReLU) as our activation function for a few of the hidden layers in our CNN, which can be represented by the equation.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ReLU was chosen as the activation function because of its simplicity in computation as opposed to others, which reduces training time.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Because our objective is to classify pictures, we also used softmax, an activation function commonly used for the classification of multiple tags.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13" name="Google Shape;11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24425" y="1759660"/>
            <a:ext cx="3432900" cy="8120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79050" y="2768175"/>
            <a:ext cx="3335325" cy="33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9825" y="19358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20" name="Google Shape;120;p19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2161125" y="17815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9"/>
          <p:cNvSpPr txBox="1"/>
          <p:nvPr/>
        </p:nvSpPr>
        <p:spPr>
          <a:xfrm>
            <a:off x="1480675" y="71824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Methods: Theoretical Execution</a:t>
            </a:r>
            <a:endParaRPr b="1" sz="18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2" name="Google Shape;122;p19"/>
          <p:cNvSpPr txBox="1"/>
          <p:nvPr>
            <p:ph idx="4294967295" type="body"/>
          </p:nvPr>
        </p:nvSpPr>
        <p:spPr>
          <a:xfrm>
            <a:off x="1480675" y="960474"/>
            <a:ext cx="3432900" cy="37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The inspiration for building and implementing artificial neural networks for Artificial Intelligence stems from biological foundations.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Knowing that this NN was influenced by natural brain processes, we can then look at the neurons roughly as an electrical processing system.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W</a:t>
            </a: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 are attempting to create a NN with tools such as Keras and TensorFlow that could train a model to recognize food images.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800">
                <a:solidFill>
                  <a:srgbClr val="FFFFFF"/>
                </a:solidFill>
              </a:rPr>
              <a:t>Methods: Practical Execution</a:t>
            </a:r>
            <a:endParaRPr sz="1600">
              <a:solidFill>
                <a:srgbClr val="FFFFFF"/>
              </a:solidFill>
            </a:endParaRPr>
          </a:p>
        </p:txBody>
      </p:sp>
      <p:sp>
        <p:nvSpPr>
          <p:cNvPr id="128" name="Google Shape;128;p20"/>
          <p:cNvSpPr txBox="1"/>
          <p:nvPr>
            <p:ph idx="4294967295" type="title"/>
          </p:nvPr>
        </p:nvSpPr>
        <p:spPr>
          <a:xfrm>
            <a:off x="535775" y="1480150"/>
            <a:ext cx="8243400" cy="3287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"/>
              <a:buChar char="●"/>
            </a:pPr>
            <a:r>
              <a:rPr b="0" lang="en" sz="1800">
                <a:solidFill>
                  <a:srgbClr val="FFFFFF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In the first attempt, we developed a model using the pretrain model MobileNet as our simple base net.</a:t>
            </a:r>
            <a:endParaRPr b="0" sz="1800">
              <a:solidFill>
                <a:srgbClr val="FFFFFF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"/>
              <a:buChar char="●"/>
            </a:pPr>
            <a:r>
              <a:rPr b="0" lang="en" sz="1800">
                <a:solidFill>
                  <a:srgbClr val="FFFFFF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On a small dataset, the accuracy was good, but when we implemented it with the entire dataset, it did not give us good results.</a:t>
            </a:r>
            <a:endParaRPr b="0" sz="1800">
              <a:solidFill>
                <a:srgbClr val="FFFFFF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b="0" lang="en" sz="1800">
                <a:solidFill>
                  <a:srgbClr val="FFFFFF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Then we tried a couple of MobileNet models such as MobileNetV2 and NASNetMobile.</a:t>
            </a:r>
            <a:endParaRPr b="0" sz="1800">
              <a:solidFill>
                <a:srgbClr val="FFFFFF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b="0" lang="en" sz="1800">
                <a:solidFill>
                  <a:srgbClr val="FFFFFF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The reason that we stick to a Mobile network is that it’s very resource consuming to train a whole massive Imagenet model.</a:t>
            </a:r>
            <a:endParaRPr b="0" sz="1800">
              <a:solidFill>
                <a:srgbClr val="FFFFFF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0" sz="1800">
              <a:solidFill>
                <a:srgbClr val="FFFFFF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800">
                <a:solidFill>
                  <a:srgbClr val="FFFFFF"/>
                </a:solidFill>
              </a:rPr>
              <a:t>Methods: Model Architecture</a:t>
            </a:r>
            <a:endParaRPr sz="1600">
              <a:solidFill>
                <a:srgbClr val="FFFFFF"/>
              </a:solidFill>
            </a:endParaRPr>
          </a:p>
        </p:txBody>
      </p:sp>
      <p:sp>
        <p:nvSpPr>
          <p:cNvPr id="134" name="Google Shape;134;p21"/>
          <p:cNvSpPr txBox="1"/>
          <p:nvPr>
            <p:ph idx="4294967295" type="title"/>
          </p:nvPr>
        </p:nvSpPr>
        <p:spPr>
          <a:xfrm>
            <a:off x="535775" y="1480150"/>
            <a:ext cx="8243400" cy="3287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"/>
              <a:buChar char="●"/>
            </a:pPr>
            <a:r>
              <a:rPr b="0" lang="en" sz="1800">
                <a:solidFill>
                  <a:srgbClr val="FFFFFF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Our models accept an image of size 224 x 224 x 3 and output a probability vector of size N, where N is the number of classes the model is trained to consider.</a:t>
            </a:r>
            <a:endParaRPr b="0" sz="1800">
              <a:solidFill>
                <a:srgbClr val="FFFFFF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b="0" lang="en" sz="1800">
                <a:solidFill>
                  <a:srgbClr val="FFFFFF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Our primary model uses a pre-trained NASNetMobile model as its base.</a:t>
            </a:r>
            <a:endParaRPr b="0" sz="1800">
              <a:solidFill>
                <a:srgbClr val="FFFFFF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b="0" lang="en" sz="1800">
                <a:solidFill>
                  <a:srgbClr val="FFFFFF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We removed the final layers and added a max-pooling layer, a dense layer of varying size N, it is 101 for Model 1, 50 for Model 2 and 25 for Model 3, and a dropout layer with parameter 0.5.</a:t>
            </a:r>
            <a:endParaRPr b="0" sz="1800">
              <a:solidFill>
                <a:srgbClr val="FFFFFF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b="0" lang="en" sz="1800">
                <a:solidFill>
                  <a:srgbClr val="FFFFFF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 We have not included NasNet architecture in our model summary because NasNet is a massive model with too many convolutional layers, maxpooling layers, and a dense layer.</a:t>
            </a:r>
            <a:endParaRPr b="0" sz="1800">
              <a:solidFill>
                <a:srgbClr val="FFFFFF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0" sz="1800">
              <a:solidFill>
                <a:srgbClr val="FFFFFF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