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4" r:id="rId1"/>
  </p:sldMasterIdLst>
  <p:sldIdLst>
    <p:sldId id="256" r:id="rId2"/>
    <p:sldId id="265" r:id="rId3"/>
    <p:sldId id="270" r:id="rId4"/>
    <p:sldId id="257" r:id="rId5"/>
    <p:sldId id="272" r:id="rId6"/>
    <p:sldId id="269" r:id="rId7"/>
    <p:sldId id="258" r:id="rId8"/>
    <p:sldId id="259" r:id="rId9"/>
    <p:sldId id="260" r:id="rId10"/>
    <p:sldId id="271" r:id="rId11"/>
    <p:sldId id="264"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extLst>
      <p:ext uri="{19B8F6BF-5375-455C-9EA6-DF929625EA0E}">
        <p15:presenceInfo xmlns:p15="http://schemas.microsoft.com/office/powerpoint/2012/main" userId="S::urn:spo:anon#0a490f48c3c1ec2b755a96c5c68207f71864c0ee6cabe0b02262f6a46df0981c::" providerId="AD"/>
      </p:ext>
    </p:extLst>
  </p:cmAuthor>
  <p:cmAuthor id="2" name="Heena  Khan" initials="HK" lastIdx="3" clrIdx="1">
    <p:extLst>
      <p:ext uri="{19B8F6BF-5375-455C-9EA6-DF929625EA0E}">
        <p15:presenceInfo xmlns:p15="http://schemas.microsoft.com/office/powerpoint/2012/main" userId="S::hk4h@mtmail.mtsu.edu::cbac93cd-04f2-473a-9c0b-6c62bf2eadf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FB787-3AA8-E718-C6B7-727B7AEFAB4B}" v="23" dt="2020-05-06T00:04:15.870"/>
    <p1510:client id="{3DE7DE96-65F4-36CC-EC29-97D07C2A8358}" v="97" dt="2020-05-04T19:42:12.610"/>
    <p1510:client id="{4F7A11FF-254E-46E0-B9CB-C1BAFB3F31FA}" v="65" dt="2020-05-03T17:33:07.022"/>
    <p1510:client id="{5399FC26-5702-571F-5E7D-CE5593075CE4}" v="3" dt="2020-05-05T17:29:54.737"/>
    <p1510:client id="{619DFE77-9C61-CACC-1103-0CF90D0AE63D}" v="1" dt="2020-05-05T19:54:39.760"/>
    <p1510:client id="{651C915A-37CA-4B3B-A2E2-0F3B6DBCBEC2}" v="4" dt="2020-05-03T17:20:34.969"/>
    <p1510:client id="{6D7A80DC-7623-47E4-B011-6484BDC4C296}" v="78" dt="2020-05-05T14:08:59.174"/>
    <p1510:client id="{7B006D67-5005-B6F6-A210-84AC09E6951D}" v="3169" dt="2020-05-06T01:06:57.179"/>
    <p1510:client id="{7CD5A6DB-E327-E69B-3B81-697C4EEAAEF4}" v="905" dt="2020-05-06T01:57:59.861"/>
    <p1510:client id="{90EE19D8-5CA0-D8EA-9760-0C1F15D4C0FC}" v="25" dt="2020-05-04T23:53:55.466"/>
    <p1510:client id="{989FFD59-0344-CD2E-97CE-2669299BA2EA}" v="65" dt="2020-05-03T17:23:01.073"/>
    <p1510:client id="{996E2039-DCA1-420B-9366-43D1F863A4AE}" v="236" dt="2020-05-05T18:02:12.905"/>
    <p1510:client id="{B85C84F2-7828-CDDC-C0EA-DFC3973EECFD}" v="709" dt="2020-05-06T01:48:13.110"/>
    <p1510:client id="{BA401FA2-EBBE-4347-AA6B-3CF408D1D512}" v="345" dt="2020-05-05T23:44:29.850"/>
    <p1510:client id="{BC4B6029-EB26-F6E9-76C6-DA195318EBBF}" v="561" dt="2020-05-05T05:55:50.106"/>
    <p1510:client id="{BD39E8F2-BD56-5202-FCC1-AE4D74F8E9FC}" v="1" dt="2020-05-03T17:24:43.988"/>
    <p1510:client id="{BDDFBF81-74A4-4BA6-8FDF-49EF3CC9A4E0}" v="549" dt="2020-05-05T20:31:34.303"/>
    <p1510:client id="{C453B77F-524E-4259-0D57-559F3DEB56C2}" v="505" dt="2020-05-03T20:07:55.944"/>
    <p1510:client id="{C4B9B4AD-5F22-5CB3-2A5C-36DA6FD662A1}" v="482" dt="2020-05-03T18:46:08.218"/>
    <p1510:client id="{DB1EF343-A76F-2232-777F-C5871333E837}" v="1100" dt="2020-05-03T19:47:25.537"/>
    <p1510:client id="{E5CA1743-24A7-557B-913F-18EC0D3D9D5F}" v="333" dt="2020-05-05T05:59:53.237"/>
    <p1510:client id="{EBE54BC8-3CD4-41E5-AE2E-DBC45E40B396}" v="1039" dt="2020-05-05T05:54:39.681"/>
    <p1510:client id="{F7E50F9E-B317-0E66-B400-87B2351F33FA}" v="1" dt="2020-05-06T02:19:39.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5-05T10:29:54.737" idx="3">
    <p:pos x="7238" y="1344"/>
    <p:text>Remove failed. You dont have to mention that. just say you tried but couldn't come up with anything better for optimization
</p:text>
    <p:extLst>
      <p:ext uri="{C676402C-5697-4E1C-873F-D02D1690AC5C}">
        <p15:threadingInfo xmlns:p15="http://schemas.microsoft.com/office/powerpoint/2012/main" timeZoneBias="420"/>
      </p:ext>
    </p:extLst>
  </p:cm>
  <p:cm authorId="1" dt="2020-05-05T12:54:39.760" idx="2">
    <p:pos x="7238" y="1440"/>
    <p:text>It will make everyone laugh!!!
</p:text>
    <p:extLst>
      <p:ext uri="{C676402C-5697-4E1C-873F-D02D1690AC5C}">
        <p15:threadingInfo xmlns:p15="http://schemas.microsoft.com/office/powerpoint/2012/main" timeZoneBias="420">
          <p15:parentCm authorId="2" idx="3"/>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511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960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05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192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1381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966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74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0251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945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300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1594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75281132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7" descr="A close up of a flower&#10;&#10;Description generated with high confidence">
            <a:extLst>
              <a:ext uri="{FF2B5EF4-FFF2-40B4-BE49-F238E27FC236}">
                <a16:creationId xmlns:a16="http://schemas.microsoft.com/office/drawing/2014/main" id="{CE10D40A-D358-4C81-AEFE-AF7A87B8EFC4}"/>
              </a:ext>
            </a:extLst>
          </p:cNvPr>
          <p:cNvPicPr>
            <a:picLocks noChangeAspect="1"/>
          </p:cNvPicPr>
          <p:nvPr/>
        </p:nvPicPr>
        <p:blipFill>
          <a:blip r:embed="rId2"/>
          <a:stretch>
            <a:fillRect/>
          </a:stretch>
        </p:blipFill>
        <p:spPr>
          <a:xfrm>
            <a:off x="0" y="-3096"/>
            <a:ext cx="12189911" cy="6866148"/>
          </a:xfrm>
          <a:prstGeom prst="rect">
            <a:avLst/>
          </a:prstGeom>
        </p:spPr>
      </p:pic>
      <p:sp>
        <p:nvSpPr>
          <p:cNvPr id="2" name="Title 1">
            <a:extLst>
              <a:ext uri="{FF2B5EF4-FFF2-40B4-BE49-F238E27FC236}">
                <a16:creationId xmlns:a16="http://schemas.microsoft.com/office/drawing/2014/main" id="{400DF325-C3DC-424A-B098-BB3C5B1A496A}"/>
              </a:ext>
            </a:extLst>
          </p:cNvPr>
          <p:cNvSpPr>
            <a:spLocks noGrp="1"/>
          </p:cNvSpPr>
          <p:nvPr>
            <p:ph type="ctrTitle"/>
          </p:nvPr>
        </p:nvSpPr>
        <p:spPr>
          <a:xfrm>
            <a:off x="381533" y="421924"/>
            <a:ext cx="9590652" cy="2999531"/>
          </a:xfrm>
        </p:spPr>
        <p:txBody>
          <a:bodyPr anchor="ctr">
            <a:normAutofit/>
          </a:bodyPr>
          <a:lstStyle/>
          <a:p>
            <a:r>
              <a:rPr lang="en-US" b="1"/>
              <a:t>Food Recognition Software for a Web-App</a:t>
            </a:r>
            <a:br>
              <a:rPr lang="en-US" b="1"/>
            </a:br>
            <a:endParaRPr lang="en-US">
              <a:cs typeface="Calibri Light"/>
            </a:endParaRPr>
          </a:p>
        </p:txBody>
      </p:sp>
      <p:sp>
        <p:nvSpPr>
          <p:cNvPr id="3" name="Subtitle 2">
            <a:extLst>
              <a:ext uri="{FF2B5EF4-FFF2-40B4-BE49-F238E27FC236}">
                <a16:creationId xmlns:a16="http://schemas.microsoft.com/office/drawing/2014/main" id="{529F30E4-F7A0-0F4D-A51D-FC3F5AD322C8}"/>
              </a:ext>
            </a:extLst>
          </p:cNvPr>
          <p:cNvSpPr>
            <a:spLocks noGrp="1"/>
          </p:cNvSpPr>
          <p:nvPr>
            <p:ph type="subTitle" idx="1"/>
          </p:nvPr>
        </p:nvSpPr>
        <p:spPr>
          <a:xfrm>
            <a:off x="3442746" y="2025621"/>
            <a:ext cx="3675634" cy="5249332"/>
          </a:xfrm>
        </p:spPr>
        <p:txBody>
          <a:bodyPr anchor="ctr">
            <a:normAutofit/>
          </a:bodyPr>
          <a:lstStyle/>
          <a:p>
            <a:endParaRPr lang="en-US">
              <a:cs typeface="Calibri"/>
            </a:endParaRPr>
          </a:p>
          <a:p>
            <a:r>
              <a:rPr lang="en-US" sz="2000">
                <a:latin typeface="Muli"/>
              </a:rPr>
              <a:t>Heena Khan </a:t>
            </a:r>
            <a:endParaRPr lang="en-US" sz="2000">
              <a:latin typeface="Muli"/>
              <a:cs typeface="Calibri"/>
            </a:endParaRPr>
          </a:p>
          <a:p>
            <a:r>
              <a:rPr lang="en-US" sz="2000">
                <a:latin typeface="Muli"/>
              </a:rPr>
              <a:t>Luis Chunga</a:t>
            </a:r>
            <a:endParaRPr lang="en-US" sz="2000">
              <a:latin typeface="Muli"/>
              <a:cs typeface="Calibri"/>
            </a:endParaRPr>
          </a:p>
          <a:p>
            <a:r>
              <a:rPr lang="en-US" sz="2000">
                <a:latin typeface="Muli"/>
              </a:rPr>
              <a:t>Steven Sheffey </a:t>
            </a:r>
            <a:endParaRPr lang="en-US" sz="2000">
              <a:latin typeface="Muli"/>
              <a:cs typeface="Calibri"/>
            </a:endParaRPr>
          </a:p>
          <a:p>
            <a:r>
              <a:rPr lang="en-US" sz="2000">
                <a:latin typeface="Muli"/>
              </a:rPr>
              <a:t>James Phillips</a:t>
            </a:r>
            <a:endParaRPr lang="en-US" sz="2000">
              <a:latin typeface="Muli"/>
              <a:cs typeface="Calibri"/>
            </a:endParaRPr>
          </a:p>
          <a:p>
            <a:r>
              <a:rPr lang="en-US" sz="2000">
                <a:latin typeface="Muli"/>
              </a:rPr>
              <a:t>Matthew Radice</a:t>
            </a:r>
          </a:p>
          <a:p>
            <a:r>
              <a:rPr lang="en-US" sz="2000">
                <a:latin typeface="Muli"/>
              </a:rPr>
              <a:t>Elijah Barbour</a:t>
            </a:r>
            <a:endParaRPr lang="en-US" sz="2000">
              <a:latin typeface="Muli"/>
              <a:cs typeface="Calibri"/>
            </a:endParaRPr>
          </a:p>
          <a:p>
            <a:r>
              <a:rPr lang="en-US" sz="2000">
                <a:latin typeface="Muli"/>
              </a:rPr>
              <a:t>Mason Thieman</a:t>
            </a:r>
            <a:endParaRPr lang="en-US" sz="2000">
              <a:latin typeface="Muli"/>
              <a:cs typeface="Calibri"/>
            </a:endParaRPr>
          </a:p>
        </p:txBody>
      </p:sp>
      <p:sp>
        <p:nvSpPr>
          <p:cNvPr id="4" name="TextBox 3">
            <a:extLst>
              <a:ext uri="{FF2B5EF4-FFF2-40B4-BE49-F238E27FC236}">
                <a16:creationId xmlns:a16="http://schemas.microsoft.com/office/drawing/2014/main" id="{9365D7CA-A964-47C5-BA12-E8646FBEF90F}"/>
              </a:ext>
            </a:extLst>
          </p:cNvPr>
          <p:cNvSpPr txBox="1"/>
          <p:nvPr/>
        </p:nvSpPr>
        <p:spPr>
          <a:xfrm>
            <a:off x="4171951" y="2543696"/>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Team - </a:t>
            </a:r>
            <a:r>
              <a:rPr lang="en-US" sz="2400" b="1">
                <a:latin typeface="Muli"/>
              </a:rPr>
              <a:t>Alcove</a:t>
            </a:r>
          </a:p>
        </p:txBody>
      </p:sp>
    </p:spTree>
    <p:extLst>
      <p:ext uri="{BB962C8B-B14F-4D97-AF65-F5344CB8AC3E}">
        <p14:creationId xmlns:p14="http://schemas.microsoft.com/office/powerpoint/2010/main" val="53953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A close up of a flower&#10;&#10;Description generated with high confidence">
            <a:extLst>
              <a:ext uri="{FF2B5EF4-FFF2-40B4-BE49-F238E27FC236}">
                <a16:creationId xmlns:a16="http://schemas.microsoft.com/office/drawing/2014/main" id="{C62705C5-756D-4697-B646-471D03DFC969}"/>
              </a:ext>
            </a:extLst>
          </p:cNvPr>
          <p:cNvPicPr>
            <a:picLocks noChangeAspect="1"/>
          </p:cNvPicPr>
          <p:nvPr/>
        </p:nvPicPr>
        <p:blipFill>
          <a:blip r:embed="rId2"/>
          <a:stretch>
            <a:fillRect/>
          </a:stretch>
        </p:blipFill>
        <p:spPr>
          <a:xfrm>
            <a:off x="6264" y="-5052"/>
            <a:ext cx="12189910" cy="6878541"/>
          </a:xfrm>
          <a:prstGeom prst="rect">
            <a:avLst/>
          </a:prstGeom>
        </p:spPr>
      </p:pic>
      <p:sp>
        <p:nvSpPr>
          <p:cNvPr id="2" name="Title 1">
            <a:extLst>
              <a:ext uri="{FF2B5EF4-FFF2-40B4-BE49-F238E27FC236}">
                <a16:creationId xmlns:a16="http://schemas.microsoft.com/office/drawing/2014/main" id="{13CBCA27-E1CD-F843-8043-E2926725C41A}"/>
              </a:ext>
            </a:extLst>
          </p:cNvPr>
          <p:cNvSpPr>
            <a:spLocks noGrp="1"/>
          </p:cNvSpPr>
          <p:nvPr>
            <p:ph type="title"/>
          </p:nvPr>
        </p:nvSpPr>
        <p:spPr>
          <a:xfrm>
            <a:off x="838200" y="636523"/>
            <a:ext cx="10515600" cy="1325563"/>
          </a:xfrm>
        </p:spPr>
        <p:txBody>
          <a:bodyPr>
            <a:normAutofit fontScale="90000"/>
          </a:bodyPr>
          <a:lstStyle/>
          <a:p>
            <a:br>
              <a:rPr lang="en-US">
                <a:ea typeface="+mj-lt"/>
                <a:cs typeface="+mj-lt"/>
              </a:rPr>
            </a:br>
            <a:r>
              <a:rPr lang="en-US">
                <a:ea typeface="+mj-lt"/>
                <a:cs typeface="+mj-lt"/>
              </a:rPr>
              <a:t>Model visualization , Web app creation, Documentation and Management</a:t>
            </a:r>
          </a:p>
          <a:p>
            <a:endParaRPr lang="en-US">
              <a:cs typeface="Calibri Light"/>
            </a:endParaRPr>
          </a:p>
        </p:txBody>
      </p:sp>
      <p:sp>
        <p:nvSpPr>
          <p:cNvPr id="3" name="Content Placeholder 2">
            <a:extLst>
              <a:ext uri="{FF2B5EF4-FFF2-40B4-BE49-F238E27FC236}">
                <a16:creationId xmlns:a16="http://schemas.microsoft.com/office/drawing/2014/main" id="{D24987B0-FF26-7A4C-B8B2-43601B8E5AB3}"/>
              </a:ext>
            </a:extLst>
          </p:cNvPr>
          <p:cNvSpPr>
            <a:spLocks noGrp="1"/>
          </p:cNvSpPr>
          <p:nvPr>
            <p:ph idx="1"/>
          </p:nvPr>
        </p:nvSpPr>
        <p:spPr>
          <a:xfrm>
            <a:off x="337159" y="1961324"/>
            <a:ext cx="10515600" cy="4351338"/>
          </a:xfrm>
        </p:spPr>
        <p:txBody>
          <a:bodyPr vert="horz" lIns="91440" tIns="45720" rIns="91440" bIns="45720" rtlCol="0" anchor="t">
            <a:normAutofit/>
          </a:bodyPr>
          <a:lstStyle/>
          <a:p>
            <a:endParaRPr lang="en-US" sz="2600">
              <a:cs typeface="Calibri"/>
            </a:endParaRPr>
          </a:p>
          <a:p>
            <a:r>
              <a:rPr lang="en-US" sz="2600">
                <a:cs typeface="Calibri"/>
              </a:rPr>
              <a:t>Implemented </a:t>
            </a:r>
            <a:r>
              <a:rPr lang="en-US" sz="2600" b="1">
                <a:cs typeface="Calibri"/>
              </a:rPr>
              <a:t>Top5 and Top10</a:t>
            </a:r>
            <a:r>
              <a:rPr lang="en-US" sz="2600">
                <a:cs typeface="Calibri"/>
              </a:rPr>
              <a:t> accuracies</a:t>
            </a:r>
            <a:endParaRPr lang="en-US" sz="2600">
              <a:ea typeface="+mn-lt"/>
              <a:cs typeface="+mn-lt"/>
            </a:endParaRPr>
          </a:p>
          <a:p>
            <a:r>
              <a:rPr lang="en-US" sz="2600">
                <a:cs typeface="Calibri"/>
              </a:rPr>
              <a:t> Generated </a:t>
            </a:r>
            <a:r>
              <a:rPr lang="en-US" sz="2600" b="1">
                <a:cs typeface="Calibri"/>
              </a:rPr>
              <a:t>visualization</a:t>
            </a:r>
            <a:r>
              <a:rPr lang="en-US" sz="2600">
                <a:cs typeface="Calibri"/>
              </a:rPr>
              <a:t>.</a:t>
            </a:r>
            <a:endParaRPr lang="en-US" sz="2600">
              <a:ea typeface="+mn-lt"/>
              <a:cs typeface="+mn-lt"/>
            </a:endParaRPr>
          </a:p>
          <a:p>
            <a:r>
              <a:rPr lang="en-US" sz="2600">
                <a:ea typeface="+mn-lt"/>
                <a:cs typeface="+mn-lt"/>
              </a:rPr>
              <a:t> Created the app using Flask, vanilla JavaScript, HTML and CSS.</a:t>
            </a:r>
          </a:p>
          <a:p>
            <a:r>
              <a:rPr lang="en-US" sz="2600">
                <a:cs typeface="Calibri"/>
              </a:rPr>
              <a:t> Deployed our model to the web-app.</a:t>
            </a:r>
            <a:endParaRPr lang="en-US" sz="2600">
              <a:ea typeface="+mn-lt"/>
              <a:cs typeface="+mn-lt"/>
            </a:endParaRPr>
          </a:p>
          <a:p>
            <a:r>
              <a:rPr lang="en-US" sz="2600">
                <a:cs typeface="Calibri"/>
              </a:rPr>
              <a:t> Wrote  </a:t>
            </a:r>
            <a:r>
              <a:rPr lang="en-US" sz="2600" b="1">
                <a:cs typeface="Calibri"/>
              </a:rPr>
              <a:t>Methods </a:t>
            </a:r>
            <a:r>
              <a:rPr lang="en-US" sz="2600">
                <a:cs typeface="Calibri"/>
              </a:rPr>
              <a:t>and </a:t>
            </a:r>
            <a:r>
              <a:rPr lang="en-US" sz="2600" b="1">
                <a:cs typeface="Calibri"/>
              </a:rPr>
              <a:t>Result </a:t>
            </a:r>
            <a:r>
              <a:rPr lang="en-US" sz="2600">
                <a:cs typeface="Calibri"/>
              </a:rPr>
              <a:t>section of our paper</a:t>
            </a:r>
            <a:endParaRPr lang="en-US" sz="2600">
              <a:ea typeface="+mn-lt"/>
              <a:cs typeface="+mn-lt"/>
            </a:endParaRPr>
          </a:p>
          <a:p>
            <a:r>
              <a:rPr lang="en-US" sz="2600">
                <a:cs typeface="Calibri"/>
              </a:rPr>
              <a:t> I have created the </a:t>
            </a:r>
            <a:r>
              <a:rPr lang="en-US" sz="2600" b="1">
                <a:cs typeface="Calibri"/>
              </a:rPr>
              <a:t>Readme </a:t>
            </a:r>
            <a:r>
              <a:rPr lang="en-US" sz="2600">
                <a:cs typeface="Calibri"/>
              </a:rPr>
              <a:t>page and the </a:t>
            </a:r>
            <a:r>
              <a:rPr lang="en-US" sz="2600" b="1">
                <a:cs typeface="Calibri"/>
              </a:rPr>
              <a:t>demo</a:t>
            </a:r>
            <a:endParaRPr lang="en-US" sz="2600">
              <a:ea typeface="+mn-lt"/>
              <a:cs typeface="+mn-lt"/>
            </a:endParaRPr>
          </a:p>
          <a:p>
            <a:r>
              <a:rPr lang="en-US" sz="2600">
                <a:ea typeface="+mn-lt"/>
                <a:cs typeface="+mn-lt"/>
              </a:rPr>
              <a:t> Created </a:t>
            </a:r>
            <a:r>
              <a:rPr lang="en-US" sz="2600" b="1">
                <a:ea typeface="+mn-lt"/>
                <a:cs typeface="+mn-lt"/>
              </a:rPr>
              <a:t>Project Proposal</a:t>
            </a:r>
            <a:r>
              <a:rPr lang="en-US" sz="2600">
                <a:ea typeface="+mn-lt"/>
                <a:cs typeface="+mn-lt"/>
              </a:rPr>
              <a:t> reviewed and updated </a:t>
            </a:r>
            <a:r>
              <a:rPr lang="en-US" sz="2600" b="1">
                <a:ea typeface="+mn-lt"/>
                <a:cs typeface="+mn-lt"/>
              </a:rPr>
              <a:t>Milestones</a:t>
            </a:r>
            <a:endParaRPr lang="en-US" sz="2600">
              <a:ea typeface="+mn-lt"/>
              <a:cs typeface="+mn-lt"/>
            </a:endParaRPr>
          </a:p>
          <a:p>
            <a:r>
              <a:rPr lang="en-US" sz="2600">
                <a:cs typeface="Calibri"/>
              </a:rPr>
              <a:t> Co-ordinated team meetings and Initiated work and strategies</a:t>
            </a:r>
            <a:endParaRPr lang="en-US" sz="2600">
              <a:ea typeface="+mn-lt"/>
              <a:cs typeface="+mn-lt"/>
            </a:endParaRPr>
          </a:p>
          <a:p>
            <a:endParaRPr lang="en-US" sz="2600">
              <a:ea typeface="+mn-lt"/>
              <a:cs typeface="+mn-lt"/>
            </a:endParaRPr>
          </a:p>
          <a:p>
            <a:endParaRPr lang="en-US" sz="2600">
              <a:ea typeface="+mn-lt"/>
              <a:cs typeface="+mn-lt"/>
            </a:endParaRPr>
          </a:p>
          <a:p>
            <a:endParaRPr lang="en-US" sz="2600">
              <a:ea typeface="+mn-lt"/>
              <a:cs typeface="+mn-lt"/>
            </a:endParaRPr>
          </a:p>
          <a:p>
            <a:endParaRPr lang="en-US" sz="2600">
              <a:ea typeface="+mn-lt"/>
              <a:cs typeface="+mn-lt"/>
            </a:endParaRPr>
          </a:p>
          <a:p>
            <a:endParaRPr lang="en-US" sz="2600">
              <a:ea typeface="+mn-lt"/>
              <a:cs typeface="+mn-lt"/>
            </a:endParaRPr>
          </a:p>
          <a:p>
            <a:endParaRPr lang="en-US" sz="2600">
              <a:cs typeface="Calibri"/>
            </a:endParaRPr>
          </a:p>
        </p:txBody>
      </p:sp>
      <p:sp>
        <p:nvSpPr>
          <p:cNvPr id="4" name="TextBox 3">
            <a:extLst>
              <a:ext uri="{FF2B5EF4-FFF2-40B4-BE49-F238E27FC236}">
                <a16:creationId xmlns:a16="http://schemas.microsoft.com/office/drawing/2014/main" id="{5896261B-18D4-4F68-A255-ABAC5B06F777}"/>
              </a:ext>
            </a:extLst>
          </p:cNvPr>
          <p:cNvSpPr txBox="1"/>
          <p:nvPr/>
        </p:nvSpPr>
        <p:spPr>
          <a:xfrm>
            <a:off x="3912426" y="12421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Heena</a:t>
            </a:r>
          </a:p>
        </p:txBody>
      </p:sp>
    </p:spTree>
    <p:extLst>
      <p:ext uri="{BB962C8B-B14F-4D97-AF65-F5344CB8AC3E}">
        <p14:creationId xmlns:p14="http://schemas.microsoft.com/office/powerpoint/2010/main" val="122373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A close up of a flower&#10;&#10;Description generated with high confidence">
            <a:extLst>
              <a:ext uri="{FF2B5EF4-FFF2-40B4-BE49-F238E27FC236}">
                <a16:creationId xmlns:a16="http://schemas.microsoft.com/office/drawing/2014/main" id="{C7C122F8-965E-4DD8-A345-C4FA1A91FE6F}"/>
              </a:ext>
            </a:extLst>
          </p:cNvPr>
          <p:cNvPicPr>
            <a:picLocks noChangeAspect="1"/>
          </p:cNvPicPr>
          <p:nvPr/>
        </p:nvPicPr>
        <p:blipFill>
          <a:blip r:embed="rId2"/>
          <a:stretch>
            <a:fillRect/>
          </a:stretch>
        </p:blipFill>
        <p:spPr>
          <a:xfrm>
            <a:off x="6264" y="-5052"/>
            <a:ext cx="12189910" cy="6878541"/>
          </a:xfrm>
          <a:prstGeom prst="rect">
            <a:avLst/>
          </a:prstGeom>
        </p:spPr>
      </p:pic>
      <p:sp>
        <p:nvSpPr>
          <p:cNvPr id="2" name="Title 1">
            <a:extLst>
              <a:ext uri="{FF2B5EF4-FFF2-40B4-BE49-F238E27FC236}">
                <a16:creationId xmlns:a16="http://schemas.microsoft.com/office/drawing/2014/main" id="{DE1DF79F-4D19-4624-AED6-24ADF533747C}"/>
              </a:ext>
            </a:extLst>
          </p:cNvPr>
          <p:cNvSpPr>
            <a:spLocks noGrp="1"/>
          </p:cNvSpPr>
          <p:nvPr>
            <p:ph type="title"/>
          </p:nvPr>
        </p:nvSpPr>
        <p:spPr/>
        <p:txBody>
          <a:bodyPr/>
          <a:lstStyle/>
          <a:p>
            <a:r>
              <a:rPr lang="en-US"/>
              <a:t>Project presentation and Documentation</a:t>
            </a:r>
          </a:p>
        </p:txBody>
      </p:sp>
      <p:sp>
        <p:nvSpPr>
          <p:cNvPr id="3" name="Content Placeholder 2">
            <a:extLst>
              <a:ext uri="{FF2B5EF4-FFF2-40B4-BE49-F238E27FC236}">
                <a16:creationId xmlns:a16="http://schemas.microsoft.com/office/drawing/2014/main" id="{543D37C0-D2CD-4C24-BA09-6B3AF675640C}"/>
              </a:ext>
            </a:extLst>
          </p:cNvPr>
          <p:cNvSpPr>
            <a:spLocks noGrp="1"/>
          </p:cNvSpPr>
          <p:nvPr>
            <p:ph idx="1"/>
          </p:nvPr>
        </p:nvSpPr>
        <p:spPr/>
        <p:txBody>
          <a:bodyPr vert="horz" lIns="91440" tIns="45720" rIns="91440" bIns="45720" rtlCol="0" anchor="t">
            <a:normAutofit/>
          </a:bodyPr>
          <a:lstStyle/>
          <a:p>
            <a:r>
              <a:rPr lang="en-US"/>
              <a:t>Presentation</a:t>
            </a:r>
          </a:p>
          <a:p>
            <a:pPr lvl="1"/>
            <a:r>
              <a:rPr lang="en-US"/>
              <a:t>Condensed results into a slide, as well as creating individual contribution slides.</a:t>
            </a:r>
          </a:p>
          <a:p>
            <a:r>
              <a:rPr lang="en-US"/>
              <a:t>Milestone Writing</a:t>
            </a:r>
          </a:p>
          <a:p>
            <a:r>
              <a:rPr lang="en-US"/>
              <a:t>Assisted in Project Proposal</a:t>
            </a:r>
          </a:p>
        </p:txBody>
      </p:sp>
      <p:sp>
        <p:nvSpPr>
          <p:cNvPr id="4" name="TextBox 3">
            <a:extLst>
              <a:ext uri="{FF2B5EF4-FFF2-40B4-BE49-F238E27FC236}">
                <a16:creationId xmlns:a16="http://schemas.microsoft.com/office/drawing/2014/main" id="{58C573C8-1CA9-421C-99EE-0B025B98F664}"/>
              </a:ext>
            </a:extLst>
          </p:cNvPr>
          <p:cNvSpPr txBox="1"/>
          <p:nvPr/>
        </p:nvSpPr>
        <p:spPr>
          <a:xfrm>
            <a:off x="4527376" y="2426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Mason</a:t>
            </a:r>
          </a:p>
        </p:txBody>
      </p:sp>
    </p:spTree>
    <p:extLst>
      <p:ext uri="{BB962C8B-B14F-4D97-AF65-F5344CB8AC3E}">
        <p14:creationId xmlns:p14="http://schemas.microsoft.com/office/powerpoint/2010/main" val="427188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A close up of a flower&#10;&#10;Description generated with high confidence">
            <a:extLst>
              <a:ext uri="{FF2B5EF4-FFF2-40B4-BE49-F238E27FC236}">
                <a16:creationId xmlns:a16="http://schemas.microsoft.com/office/drawing/2014/main" id="{FEF73715-0C3D-4377-BCEF-41C18F1ADAA7}"/>
              </a:ext>
            </a:extLst>
          </p:cNvPr>
          <p:cNvPicPr>
            <a:picLocks noChangeAspect="1"/>
          </p:cNvPicPr>
          <p:nvPr/>
        </p:nvPicPr>
        <p:blipFill>
          <a:blip r:embed="rId2"/>
          <a:stretch>
            <a:fillRect/>
          </a:stretch>
        </p:blipFill>
        <p:spPr>
          <a:xfrm>
            <a:off x="-4174" y="-15490"/>
            <a:ext cx="12189910" cy="6878541"/>
          </a:xfrm>
          <a:prstGeom prst="rect">
            <a:avLst/>
          </a:prstGeom>
        </p:spPr>
      </p:pic>
      <p:sp>
        <p:nvSpPr>
          <p:cNvPr id="2" name="Title 1">
            <a:extLst>
              <a:ext uri="{FF2B5EF4-FFF2-40B4-BE49-F238E27FC236}">
                <a16:creationId xmlns:a16="http://schemas.microsoft.com/office/drawing/2014/main" id="{4C7DD430-4025-7642-8454-3BBC319B1DB8}"/>
              </a:ext>
            </a:extLst>
          </p:cNvPr>
          <p:cNvSpPr>
            <a:spLocks noGrp="1"/>
          </p:cNvSpPr>
          <p:nvPr>
            <p:ph type="title"/>
          </p:nvPr>
        </p:nvSpPr>
        <p:spPr>
          <a:xfrm>
            <a:off x="2970602" y="152400"/>
            <a:ext cx="10018713" cy="1752599"/>
          </a:xfrm>
        </p:spPr>
        <p:txBody>
          <a:bodyPr/>
          <a:lstStyle/>
          <a:p>
            <a:r>
              <a:rPr lang="en-US">
                <a:ea typeface="+mj-lt"/>
                <a:cs typeface="+mj-lt"/>
              </a:rPr>
              <a:t>Discussion</a:t>
            </a:r>
            <a:endParaRPr lang="en-US"/>
          </a:p>
        </p:txBody>
      </p:sp>
      <p:sp>
        <p:nvSpPr>
          <p:cNvPr id="3" name="Content Placeholder 2">
            <a:extLst>
              <a:ext uri="{FF2B5EF4-FFF2-40B4-BE49-F238E27FC236}">
                <a16:creationId xmlns:a16="http://schemas.microsoft.com/office/drawing/2014/main" id="{03F37C68-C640-914D-BA26-5C5EAF92674C}"/>
              </a:ext>
            </a:extLst>
          </p:cNvPr>
          <p:cNvSpPr>
            <a:spLocks noGrp="1"/>
          </p:cNvSpPr>
          <p:nvPr>
            <p:ph idx="1"/>
          </p:nvPr>
        </p:nvSpPr>
        <p:spPr>
          <a:xfrm>
            <a:off x="330428" y="1434333"/>
            <a:ext cx="9563210" cy="5209132"/>
          </a:xfrm>
        </p:spPr>
        <p:txBody>
          <a:bodyPr vert="horz" lIns="91440" tIns="45720" rIns="91440" bIns="45720" rtlCol="0" anchor="t">
            <a:normAutofit fontScale="92500" lnSpcReduction="10000"/>
          </a:bodyPr>
          <a:lstStyle/>
          <a:p>
            <a:r>
              <a:rPr lang="en-US"/>
              <a:t>Failed Miserably at contributing to network design</a:t>
            </a:r>
          </a:p>
          <a:p>
            <a:r>
              <a:rPr lang="en-US"/>
              <a:t>Researched network design</a:t>
            </a:r>
          </a:p>
          <a:p>
            <a:pPr lvl="1"/>
            <a:r>
              <a:rPr lang="en-US" sz="2400" err="1"/>
              <a:t>NASNet</a:t>
            </a:r>
            <a:r>
              <a:rPr lang="en-US" sz="2400"/>
              <a:t> – Designing a search space so the complexity of the architecture is independent of the depth of the network and size of the input images [0]</a:t>
            </a:r>
          </a:p>
          <a:p>
            <a:pPr lvl="1"/>
            <a:r>
              <a:rPr lang="en-US" sz="2400"/>
              <a:t>Convolution Cells – This approach used convolution networks composed of 'cells' with identical structures but with different weights.</a:t>
            </a:r>
          </a:p>
          <a:p>
            <a:pPr lvl="2">
              <a:buFont typeface="Wingdings"/>
              <a:buChar char="Ø"/>
            </a:pPr>
            <a:r>
              <a:rPr lang="en-US" sz="2400"/>
              <a:t>This is much faster than searching the entire network architectures.</a:t>
            </a:r>
          </a:p>
          <a:p>
            <a:pPr lvl="2">
              <a:buFont typeface="Wingdings"/>
              <a:buChar char="Ø"/>
            </a:pPr>
            <a:r>
              <a:rPr lang="en-US" sz="2400"/>
              <a:t>The cell is more likely to generalize to other problems – good for our project.</a:t>
            </a:r>
            <a:endParaRPr lang="en-US"/>
          </a:p>
          <a:p>
            <a:pPr lvl="1"/>
            <a:r>
              <a:rPr lang="en-US" sz="2400"/>
              <a:t>The original </a:t>
            </a:r>
            <a:r>
              <a:rPr lang="en-US" sz="2400" err="1"/>
              <a:t>NASNet</a:t>
            </a:r>
            <a:r>
              <a:rPr lang="en-US" sz="2400"/>
              <a:t> was trained on a smaller image data-set, then using the best convolution cells trained on a larger image data-set on ImageNet.</a:t>
            </a:r>
          </a:p>
          <a:p>
            <a:pPr lvl="1"/>
            <a:r>
              <a:rPr lang="en-US" sz="2400"/>
              <a:t>Our network used the weights that were pre-trained on this ImageNet.</a:t>
            </a:r>
          </a:p>
          <a:p>
            <a:r>
              <a:rPr lang="en-US"/>
              <a:t>I now understand there is a set of weights that could achieve 100% accuracy on this task and that I will not be the one to find these weights.</a:t>
            </a:r>
          </a:p>
        </p:txBody>
      </p:sp>
      <p:sp>
        <p:nvSpPr>
          <p:cNvPr id="4" name="TextBox 3">
            <a:extLst>
              <a:ext uri="{FF2B5EF4-FFF2-40B4-BE49-F238E27FC236}">
                <a16:creationId xmlns:a16="http://schemas.microsoft.com/office/drawing/2014/main" id="{64CECFA6-9F8F-4662-9EF9-AA5A044FEE6D}"/>
              </a:ext>
            </a:extLst>
          </p:cNvPr>
          <p:cNvSpPr txBox="1"/>
          <p:nvPr/>
        </p:nvSpPr>
        <p:spPr>
          <a:xfrm>
            <a:off x="3650555" y="1573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Matthew</a:t>
            </a:r>
          </a:p>
        </p:txBody>
      </p:sp>
    </p:spTree>
    <p:extLst>
      <p:ext uri="{BB962C8B-B14F-4D97-AF65-F5344CB8AC3E}">
        <p14:creationId xmlns:p14="http://schemas.microsoft.com/office/powerpoint/2010/main" val="40151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A close up of a flower&#10;&#10;Description generated with high confidence">
            <a:extLst>
              <a:ext uri="{FF2B5EF4-FFF2-40B4-BE49-F238E27FC236}">
                <a16:creationId xmlns:a16="http://schemas.microsoft.com/office/drawing/2014/main" id="{505486A7-180F-4A9A-9653-BD9FA6DD54FD}"/>
              </a:ext>
            </a:extLst>
          </p:cNvPr>
          <p:cNvPicPr>
            <a:picLocks noChangeAspect="1"/>
          </p:cNvPicPr>
          <p:nvPr/>
        </p:nvPicPr>
        <p:blipFill>
          <a:blip r:embed="rId2"/>
          <a:stretch>
            <a:fillRect/>
          </a:stretch>
        </p:blipFill>
        <p:spPr>
          <a:xfrm>
            <a:off x="6264" y="-5052"/>
            <a:ext cx="12189910" cy="6878541"/>
          </a:xfrm>
          <a:prstGeom prst="rect">
            <a:avLst/>
          </a:prstGeom>
        </p:spPr>
      </p:pic>
      <p:sp>
        <p:nvSpPr>
          <p:cNvPr id="2" name="Title 1">
            <a:extLst>
              <a:ext uri="{FF2B5EF4-FFF2-40B4-BE49-F238E27FC236}">
                <a16:creationId xmlns:a16="http://schemas.microsoft.com/office/drawing/2014/main" id="{43774458-9B2C-4CE8-B097-51FFCE0291B5}"/>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ABBC435C-66A1-4619-AB2F-BE5FB9F1BA1A}"/>
              </a:ext>
            </a:extLst>
          </p:cNvPr>
          <p:cNvSpPr>
            <a:spLocks noGrp="1"/>
          </p:cNvSpPr>
          <p:nvPr>
            <p:ph idx="1"/>
          </p:nvPr>
        </p:nvSpPr>
        <p:spPr>
          <a:xfrm>
            <a:off x="170145" y="2065707"/>
            <a:ext cx="10515600" cy="4351338"/>
          </a:xfrm>
        </p:spPr>
        <p:txBody>
          <a:bodyPr vert="horz" lIns="91440" tIns="45720" rIns="91440" bIns="45720" rtlCol="0" anchor="t">
            <a:normAutofit/>
          </a:bodyPr>
          <a:lstStyle/>
          <a:p>
            <a:r>
              <a:rPr lang="en-US"/>
              <a:t>[0] </a:t>
            </a:r>
            <a:r>
              <a:rPr lang="en-US">
                <a:ea typeface="+mn-lt"/>
                <a:cs typeface="+mn-lt"/>
              </a:rPr>
              <a:t>B. Zoph, V. Vasudevan, J. Shlens, and Q. V. Le, “Learning transferablearchitectures for scalable image recognition,” 2017</a:t>
            </a:r>
            <a:endParaRPr lang="en-US"/>
          </a:p>
        </p:txBody>
      </p:sp>
    </p:spTree>
    <p:extLst>
      <p:ext uri="{BB962C8B-B14F-4D97-AF65-F5344CB8AC3E}">
        <p14:creationId xmlns:p14="http://schemas.microsoft.com/office/powerpoint/2010/main" val="146864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9" descr="A close up of a flower&#10;&#10;Description generated with high confidence">
            <a:extLst>
              <a:ext uri="{FF2B5EF4-FFF2-40B4-BE49-F238E27FC236}">
                <a16:creationId xmlns:a16="http://schemas.microsoft.com/office/drawing/2014/main" id="{A86BE666-86BD-4447-8650-50854B2C5D11}"/>
              </a:ext>
            </a:extLst>
          </p:cNvPr>
          <p:cNvPicPr>
            <a:picLocks noChangeAspect="1"/>
          </p:cNvPicPr>
          <p:nvPr/>
        </p:nvPicPr>
        <p:blipFill>
          <a:blip r:embed="rId2"/>
          <a:stretch>
            <a:fillRect/>
          </a:stretch>
        </p:blipFill>
        <p:spPr>
          <a:xfrm>
            <a:off x="-4175" y="5387"/>
            <a:ext cx="12200350" cy="6909857"/>
          </a:xfrm>
          <a:prstGeom prst="rect">
            <a:avLst/>
          </a:prstGeom>
        </p:spPr>
      </p:pic>
      <p:sp>
        <p:nvSpPr>
          <p:cNvPr id="2" name="Title 1">
            <a:extLst>
              <a:ext uri="{FF2B5EF4-FFF2-40B4-BE49-F238E27FC236}">
                <a16:creationId xmlns:a16="http://schemas.microsoft.com/office/drawing/2014/main" id="{3F954A97-5660-4CD5-8647-58ACFE7937F4}"/>
              </a:ext>
            </a:extLst>
          </p:cNvPr>
          <p:cNvSpPr>
            <a:spLocks noGrp="1"/>
          </p:cNvSpPr>
          <p:nvPr>
            <p:ph type="title"/>
          </p:nvPr>
        </p:nvSpPr>
        <p:spPr>
          <a:xfrm>
            <a:off x="2289001" y="7350"/>
            <a:ext cx="6254496" cy="1828800"/>
          </a:xfrm>
        </p:spPr>
        <p:txBody>
          <a:bodyPr>
            <a:normAutofit/>
          </a:bodyPr>
          <a:lstStyle/>
          <a:p>
            <a:r>
              <a:rPr lang="en-US">
                <a:solidFill>
                  <a:schemeClr val="bg1"/>
                </a:solidFill>
              </a:rPr>
              <a:t>Introduction</a:t>
            </a:r>
            <a:endParaRPr lang="en-US">
              <a:solidFill>
                <a:schemeClr val="bg1"/>
              </a:solidFill>
              <a:cs typeface="Calibri Light"/>
            </a:endParaRPr>
          </a:p>
        </p:txBody>
      </p:sp>
      <p:sp>
        <p:nvSpPr>
          <p:cNvPr id="5" name="Content Placeholder 4">
            <a:extLst>
              <a:ext uri="{FF2B5EF4-FFF2-40B4-BE49-F238E27FC236}">
                <a16:creationId xmlns:a16="http://schemas.microsoft.com/office/drawing/2014/main" id="{674CEBF0-0FFB-4637-BBFC-E85E88C4E57A}"/>
              </a:ext>
            </a:extLst>
          </p:cNvPr>
          <p:cNvSpPr>
            <a:spLocks noGrp="1"/>
          </p:cNvSpPr>
          <p:nvPr>
            <p:ph idx="1"/>
          </p:nvPr>
        </p:nvSpPr>
        <p:spPr>
          <a:xfrm>
            <a:off x="383479" y="1577147"/>
            <a:ext cx="9051974" cy="4015342"/>
          </a:xfrm>
        </p:spPr>
        <p:txBody>
          <a:bodyPr vert="horz" lIns="91440" tIns="45720" rIns="91440" bIns="45720" rtlCol="0" anchor="t">
            <a:noAutofit/>
          </a:bodyPr>
          <a:lstStyle/>
          <a:p>
            <a:r>
              <a:rPr lang="en-US" sz="2400">
                <a:solidFill>
                  <a:schemeClr val="bg1"/>
                </a:solidFill>
                <a:ea typeface="+mn-lt"/>
                <a:cs typeface="+mn-lt"/>
              </a:rPr>
              <a:t>We are going to implement a Food recognition software into a Web app </a:t>
            </a:r>
          </a:p>
          <a:p>
            <a:endParaRPr lang="en-US" sz="2400">
              <a:solidFill>
                <a:schemeClr val="bg1"/>
              </a:solidFill>
              <a:ea typeface="+mn-lt"/>
              <a:cs typeface="+mn-lt"/>
            </a:endParaRPr>
          </a:p>
          <a:p>
            <a:r>
              <a:rPr lang="en-US" sz="2400">
                <a:solidFill>
                  <a:schemeClr val="bg1"/>
                </a:solidFill>
                <a:ea typeface="+mn-lt"/>
                <a:cs typeface="+mn-lt"/>
              </a:rPr>
              <a:t> </a:t>
            </a:r>
            <a:r>
              <a:rPr lang="en-US" sz="2400" b="1">
                <a:solidFill>
                  <a:schemeClr val="bg1"/>
                </a:solidFill>
                <a:ea typeface="+mn-lt"/>
                <a:cs typeface="+mn-lt"/>
              </a:rPr>
              <a:t>Food-101 dataset </a:t>
            </a:r>
            <a:r>
              <a:rPr lang="en-US" sz="2400">
                <a:solidFill>
                  <a:schemeClr val="bg1"/>
                </a:solidFill>
                <a:ea typeface="+mn-lt"/>
                <a:cs typeface="+mn-lt"/>
              </a:rPr>
              <a:t>-  This is challenging dataset consisting of</a:t>
            </a:r>
            <a:r>
              <a:rPr lang="en-US" sz="2400" b="1">
                <a:solidFill>
                  <a:schemeClr val="bg1"/>
                </a:solidFill>
                <a:ea typeface="+mn-lt"/>
                <a:cs typeface="+mn-lt"/>
              </a:rPr>
              <a:t> 101,000 </a:t>
            </a:r>
            <a:r>
              <a:rPr lang="en-US" sz="2400">
                <a:solidFill>
                  <a:schemeClr val="bg1"/>
                </a:solidFill>
                <a:ea typeface="+mn-lt"/>
                <a:cs typeface="+mn-lt"/>
              </a:rPr>
              <a:t>images of </a:t>
            </a:r>
            <a:r>
              <a:rPr lang="en-US" sz="2400" b="1">
                <a:solidFill>
                  <a:schemeClr val="bg1"/>
                </a:solidFill>
                <a:ea typeface="+mn-lt"/>
                <a:cs typeface="+mn-lt"/>
              </a:rPr>
              <a:t>101 </a:t>
            </a:r>
            <a:r>
              <a:rPr lang="en-US" sz="2400">
                <a:solidFill>
                  <a:schemeClr val="bg1"/>
                </a:solidFill>
                <a:ea typeface="+mn-lt"/>
                <a:cs typeface="+mn-lt"/>
              </a:rPr>
              <a:t>different food classes.  On purpose, the training images were not cleaned, and thus still contain some amount of </a:t>
            </a:r>
            <a:r>
              <a:rPr lang="en-US" sz="2400" b="1">
                <a:solidFill>
                  <a:schemeClr val="bg1"/>
                </a:solidFill>
                <a:ea typeface="+mn-lt"/>
                <a:cs typeface="+mn-lt"/>
              </a:rPr>
              <a:t>noise</a:t>
            </a:r>
            <a:r>
              <a:rPr lang="en-US" sz="2400">
                <a:solidFill>
                  <a:schemeClr val="bg1"/>
                </a:solidFill>
                <a:ea typeface="+mn-lt"/>
                <a:cs typeface="+mn-lt"/>
              </a:rPr>
              <a:t>. This comes mostly in the form of </a:t>
            </a:r>
            <a:r>
              <a:rPr lang="en-US" sz="2400" b="1">
                <a:solidFill>
                  <a:schemeClr val="bg1"/>
                </a:solidFill>
                <a:ea typeface="+mn-lt"/>
                <a:cs typeface="+mn-lt"/>
              </a:rPr>
              <a:t>intense colors</a:t>
            </a:r>
            <a:r>
              <a:rPr lang="en-US" sz="2400">
                <a:solidFill>
                  <a:schemeClr val="bg1"/>
                </a:solidFill>
                <a:ea typeface="+mn-lt"/>
                <a:cs typeface="+mn-lt"/>
              </a:rPr>
              <a:t> and sometimes </a:t>
            </a:r>
            <a:r>
              <a:rPr lang="en-US" sz="2400" b="1">
                <a:solidFill>
                  <a:schemeClr val="bg1"/>
                </a:solidFill>
                <a:ea typeface="+mn-lt"/>
                <a:cs typeface="+mn-lt"/>
              </a:rPr>
              <a:t>wrong label.</a:t>
            </a:r>
            <a:r>
              <a:rPr lang="en-US" sz="2400">
                <a:solidFill>
                  <a:schemeClr val="bg1"/>
                </a:solidFill>
                <a:ea typeface="+mn-lt"/>
                <a:cs typeface="+mn-lt"/>
              </a:rPr>
              <a:t>  </a:t>
            </a:r>
            <a:endParaRPr lang="en-US" sz="2400">
              <a:solidFill>
                <a:schemeClr val="bg1"/>
              </a:solidFill>
              <a:cs typeface="Calibri"/>
            </a:endParaRPr>
          </a:p>
          <a:p>
            <a:endParaRPr lang="en-US" sz="2400">
              <a:solidFill>
                <a:schemeClr val="bg1"/>
              </a:solidFill>
              <a:cs typeface="Calibri"/>
            </a:endParaRPr>
          </a:p>
          <a:p>
            <a:r>
              <a:rPr lang="en-US" sz="2400">
                <a:solidFill>
                  <a:schemeClr val="bg1"/>
                </a:solidFill>
              </a:rPr>
              <a:t>We are using this dataset because it contains normal food images taken by a </a:t>
            </a:r>
            <a:r>
              <a:rPr lang="en-US" sz="2400" b="1">
                <a:solidFill>
                  <a:schemeClr val="bg1"/>
                </a:solidFill>
              </a:rPr>
              <a:t>mobile phone</a:t>
            </a:r>
            <a:r>
              <a:rPr lang="en-US" sz="2400">
                <a:solidFill>
                  <a:schemeClr val="bg1"/>
                </a:solidFill>
              </a:rPr>
              <a:t> rather than </a:t>
            </a:r>
            <a:r>
              <a:rPr lang="en-US" sz="2400" b="1">
                <a:solidFill>
                  <a:schemeClr val="bg1"/>
                </a:solidFill>
              </a:rPr>
              <a:t>beautifully showcased food</a:t>
            </a:r>
            <a:r>
              <a:rPr lang="en-US" sz="2400">
                <a:solidFill>
                  <a:schemeClr val="bg1"/>
                </a:solidFill>
              </a:rPr>
              <a:t>, this is the main requirement for our app</a:t>
            </a:r>
            <a:endParaRPr lang="en-US" sz="2400">
              <a:solidFill>
                <a:schemeClr val="bg1"/>
              </a:solidFill>
              <a:cs typeface="Calibri"/>
            </a:endParaRPr>
          </a:p>
        </p:txBody>
      </p:sp>
    </p:spTree>
    <p:extLst>
      <p:ext uri="{BB962C8B-B14F-4D97-AF65-F5344CB8AC3E}">
        <p14:creationId xmlns:p14="http://schemas.microsoft.com/office/powerpoint/2010/main" val="25208739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A close up of a flower&#10;&#10;Description generated with high confidence">
            <a:extLst>
              <a:ext uri="{FF2B5EF4-FFF2-40B4-BE49-F238E27FC236}">
                <a16:creationId xmlns:a16="http://schemas.microsoft.com/office/drawing/2014/main" id="{4CE9FDF2-95B5-4CB8-8DF8-42F6A577A49F}"/>
              </a:ext>
            </a:extLst>
          </p:cNvPr>
          <p:cNvPicPr>
            <a:picLocks noChangeAspect="1"/>
          </p:cNvPicPr>
          <p:nvPr/>
        </p:nvPicPr>
        <p:blipFill>
          <a:blip r:embed="rId2"/>
          <a:stretch>
            <a:fillRect/>
          </a:stretch>
        </p:blipFill>
        <p:spPr>
          <a:xfrm>
            <a:off x="-1435" y="-5053"/>
            <a:ext cx="12208048" cy="6875673"/>
          </a:xfrm>
          <a:prstGeom prst="rect">
            <a:avLst/>
          </a:prstGeom>
        </p:spPr>
      </p:pic>
      <p:sp>
        <p:nvSpPr>
          <p:cNvPr id="3" name="Content Placeholder 2">
            <a:extLst>
              <a:ext uri="{FF2B5EF4-FFF2-40B4-BE49-F238E27FC236}">
                <a16:creationId xmlns:a16="http://schemas.microsoft.com/office/drawing/2014/main" id="{3BB51C43-C6D8-4AD8-8730-F86EC97A19A9}"/>
              </a:ext>
            </a:extLst>
          </p:cNvPr>
          <p:cNvSpPr>
            <a:spLocks noGrp="1"/>
          </p:cNvSpPr>
          <p:nvPr>
            <p:ph idx="4294967295"/>
          </p:nvPr>
        </p:nvSpPr>
        <p:spPr>
          <a:xfrm>
            <a:off x="209485" y="1623208"/>
            <a:ext cx="9517106" cy="5034876"/>
          </a:xfrm>
        </p:spPr>
        <p:txBody>
          <a:bodyPr anchor="ctr">
            <a:normAutofit fontScale="92500"/>
          </a:bodyPr>
          <a:lstStyle/>
          <a:p>
            <a:r>
              <a:rPr lang="en-US" sz="2400"/>
              <a:t>Consumers </a:t>
            </a:r>
            <a:r>
              <a:rPr lang="en-US" sz="2400" b="1"/>
              <a:t>waste </a:t>
            </a:r>
            <a:r>
              <a:rPr lang="en-US" sz="2400"/>
              <a:t>approximately</a:t>
            </a:r>
            <a:r>
              <a:rPr lang="en-US" sz="2400" b="1"/>
              <a:t> 41 million metric </a:t>
            </a:r>
            <a:r>
              <a:rPr lang="en-US" sz="2400" b="1" err="1"/>
              <a:t>tonnes</a:t>
            </a:r>
            <a:r>
              <a:rPr lang="en-US" sz="2400"/>
              <a:t> of food per year [1]. </a:t>
            </a:r>
            <a:endParaRPr lang="en-US" sz="2400">
              <a:cs typeface="Calibri"/>
            </a:endParaRPr>
          </a:p>
          <a:p>
            <a:endParaRPr lang="en-US" sz="2400"/>
          </a:p>
          <a:p>
            <a:r>
              <a:rPr lang="en-US" sz="2400"/>
              <a:t> A proposed solution to this problem is a </a:t>
            </a:r>
            <a:r>
              <a:rPr lang="en-US" sz="2400" b="1"/>
              <a:t>Free-Food Finding app</a:t>
            </a:r>
            <a:r>
              <a:rPr lang="en-US" sz="2400"/>
              <a:t> developed by students at Middle Tennessee State University, which enables normal people to donate food which would otherwise go to waste. </a:t>
            </a:r>
            <a:endParaRPr lang="en-US" sz="2400">
              <a:cs typeface="Calibri"/>
            </a:endParaRPr>
          </a:p>
          <a:p>
            <a:endParaRPr lang="en-US" sz="2400"/>
          </a:p>
          <a:p>
            <a:r>
              <a:rPr lang="en-US" sz="2400"/>
              <a:t>But what makes a user to like and use an app regularly  ?</a:t>
            </a:r>
            <a:endParaRPr lang="en-US" sz="2400">
              <a:cs typeface="Calibri"/>
            </a:endParaRPr>
          </a:p>
          <a:p>
            <a:pPr lvl="1"/>
            <a:r>
              <a:rPr lang="en-US"/>
              <a:t>An should be </a:t>
            </a:r>
            <a:r>
              <a:rPr lang="en-US" b="1"/>
              <a:t>User Friendly </a:t>
            </a:r>
            <a:endParaRPr lang="en-US" b="1">
              <a:cs typeface="Calibri"/>
            </a:endParaRPr>
          </a:p>
          <a:p>
            <a:pPr lvl="1"/>
            <a:r>
              <a:rPr lang="en-US"/>
              <a:t>It should take</a:t>
            </a:r>
            <a:r>
              <a:rPr lang="en-US" b="1"/>
              <a:t> Less Effort</a:t>
            </a:r>
            <a:endParaRPr lang="en-US" b="1">
              <a:cs typeface="Calibri"/>
            </a:endParaRPr>
          </a:p>
          <a:p>
            <a:pPr lvl="1"/>
            <a:endParaRPr lang="en-US" b="1"/>
          </a:p>
          <a:p>
            <a:r>
              <a:rPr lang="en-US" sz="2400"/>
              <a:t>To</a:t>
            </a:r>
            <a:r>
              <a:rPr lang="en-US" sz="2400">
                <a:ea typeface="+mn-lt"/>
                <a:cs typeface="+mn-lt"/>
              </a:rPr>
              <a:t> Make this app</a:t>
            </a:r>
            <a:r>
              <a:rPr lang="en-US" sz="2400" b="1">
                <a:ea typeface="+mn-lt"/>
                <a:cs typeface="+mn-lt"/>
              </a:rPr>
              <a:t> effortless and user friendly</a:t>
            </a:r>
            <a:r>
              <a:rPr lang="en-US" sz="2400">
                <a:ea typeface="+mn-lt"/>
                <a:cs typeface="+mn-lt"/>
              </a:rPr>
              <a:t> we are creating a </a:t>
            </a:r>
            <a:r>
              <a:rPr lang="en-US" sz="2400" b="1">
                <a:ea typeface="+mn-lt"/>
                <a:cs typeface="+mn-lt"/>
              </a:rPr>
              <a:t>neural network</a:t>
            </a:r>
            <a:r>
              <a:rPr lang="en-US" sz="2400">
                <a:ea typeface="+mn-lt"/>
                <a:cs typeface="+mn-lt"/>
              </a:rPr>
              <a:t> that can </a:t>
            </a:r>
            <a:r>
              <a:rPr lang="en-US" sz="2400" b="1">
                <a:ea typeface="+mn-lt"/>
                <a:cs typeface="+mn-lt"/>
              </a:rPr>
              <a:t>Identify food type</a:t>
            </a:r>
            <a:r>
              <a:rPr lang="en-US" sz="2400">
                <a:ea typeface="+mn-lt"/>
                <a:cs typeface="+mn-lt"/>
              </a:rPr>
              <a:t>.  And the user will not have to fill  the form for that.</a:t>
            </a:r>
            <a:endParaRPr lang="en-US" sz="2400"/>
          </a:p>
          <a:p>
            <a:pPr lvl="1"/>
            <a:endParaRPr lang="en-US" sz="1500"/>
          </a:p>
        </p:txBody>
      </p:sp>
      <p:sp>
        <p:nvSpPr>
          <p:cNvPr id="4" name="Title 1">
            <a:extLst>
              <a:ext uri="{FF2B5EF4-FFF2-40B4-BE49-F238E27FC236}">
                <a16:creationId xmlns:a16="http://schemas.microsoft.com/office/drawing/2014/main" id="{6DF2BBEF-67E6-47DC-8402-74D7809E2AA1}"/>
              </a:ext>
            </a:extLst>
          </p:cNvPr>
          <p:cNvSpPr txBox="1">
            <a:spLocks/>
          </p:cNvSpPr>
          <p:nvPr/>
        </p:nvSpPr>
        <p:spPr>
          <a:xfrm>
            <a:off x="2079451" y="664575"/>
            <a:ext cx="6254496" cy="1828800"/>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Motivation</a:t>
            </a:r>
          </a:p>
        </p:txBody>
      </p:sp>
    </p:spTree>
    <p:extLst>
      <p:ext uri="{BB962C8B-B14F-4D97-AF65-F5344CB8AC3E}">
        <p14:creationId xmlns:p14="http://schemas.microsoft.com/office/powerpoint/2010/main" val="93846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flower&#10;&#10;Description generated with high confidence">
            <a:extLst>
              <a:ext uri="{FF2B5EF4-FFF2-40B4-BE49-F238E27FC236}">
                <a16:creationId xmlns:a16="http://schemas.microsoft.com/office/drawing/2014/main" id="{87A1507E-1B93-4A8B-B271-3F14768F0A12}"/>
              </a:ext>
            </a:extLst>
          </p:cNvPr>
          <p:cNvPicPr>
            <a:picLocks noChangeAspect="1"/>
          </p:cNvPicPr>
          <p:nvPr/>
        </p:nvPicPr>
        <p:blipFill>
          <a:blip r:embed="rId2"/>
          <a:stretch>
            <a:fillRect/>
          </a:stretch>
        </p:blipFill>
        <p:spPr>
          <a:xfrm>
            <a:off x="0" y="6429"/>
            <a:ext cx="12192000" cy="6816566"/>
          </a:xfrm>
          <a:prstGeom prst="rect">
            <a:avLst/>
          </a:prstGeom>
        </p:spPr>
      </p:pic>
      <p:sp>
        <p:nvSpPr>
          <p:cNvPr id="2" name="Title 1">
            <a:extLst>
              <a:ext uri="{FF2B5EF4-FFF2-40B4-BE49-F238E27FC236}">
                <a16:creationId xmlns:a16="http://schemas.microsoft.com/office/drawing/2014/main" id="{31DB63ED-FBBF-3240-8AD2-E78C1422969E}"/>
              </a:ext>
            </a:extLst>
          </p:cNvPr>
          <p:cNvSpPr>
            <a:spLocks noGrp="1"/>
          </p:cNvSpPr>
          <p:nvPr>
            <p:ph type="title"/>
          </p:nvPr>
        </p:nvSpPr>
        <p:spPr>
          <a:xfrm>
            <a:off x="838200" y="69850"/>
            <a:ext cx="10515600" cy="1325563"/>
          </a:xfrm>
        </p:spPr>
        <p:txBody>
          <a:bodyPr/>
          <a:lstStyle/>
          <a:p>
            <a:r>
              <a:rPr lang="en-US">
                <a:ea typeface="+mj-lt"/>
                <a:cs typeface="+mj-lt"/>
              </a:rPr>
              <a:t>Aims</a:t>
            </a:r>
          </a:p>
        </p:txBody>
      </p:sp>
      <p:sp>
        <p:nvSpPr>
          <p:cNvPr id="13" name="Content Placeholder 12">
            <a:extLst>
              <a:ext uri="{FF2B5EF4-FFF2-40B4-BE49-F238E27FC236}">
                <a16:creationId xmlns:a16="http://schemas.microsoft.com/office/drawing/2014/main" id="{5DEAD952-A4F6-4FA5-9B59-194A0FEE0F1E}"/>
              </a:ext>
            </a:extLst>
          </p:cNvPr>
          <p:cNvSpPr>
            <a:spLocks noGrp="1"/>
          </p:cNvSpPr>
          <p:nvPr>
            <p:ph idx="1"/>
          </p:nvPr>
        </p:nvSpPr>
        <p:spPr>
          <a:xfrm>
            <a:off x="1430836" y="1717841"/>
            <a:ext cx="8667750" cy="4351338"/>
          </a:xfrm>
        </p:spPr>
        <p:txBody>
          <a:bodyPr vert="horz" lIns="91440" tIns="45720" rIns="91440" bIns="45720" rtlCol="0" anchor="t">
            <a:normAutofit fontScale="92500"/>
          </a:bodyPr>
          <a:lstStyle/>
          <a:p>
            <a:r>
              <a:rPr lang="en-US" sz="2400"/>
              <a:t>This app requires manual input of information about the donated food, which makes the donation process tedious. In order to reduce the amount of work required to donate food, we propose the use of a Neural Network (NN) to automatically classify pictures of donated food. </a:t>
            </a:r>
          </a:p>
          <a:p>
            <a:endParaRPr lang="en-US" sz="2400"/>
          </a:p>
          <a:p>
            <a:r>
              <a:rPr lang="en-US" sz="2400"/>
              <a:t>This reduces the work required to donate food on the app, by automatically classifying images of donated food, and recommending potential labels to the donor.</a:t>
            </a:r>
          </a:p>
          <a:p>
            <a:endParaRPr lang="en-US" sz="2400"/>
          </a:p>
          <a:p>
            <a:r>
              <a:rPr lang="en-US" sz="2400"/>
              <a:t>Predicting the correct food type 100% of the time is of course ideal, but we are looking for reasonable result to predict most of our food with in top 10 prediction.</a:t>
            </a:r>
          </a:p>
          <a:p>
            <a:endParaRPr lang="en-US" sz="2400"/>
          </a:p>
          <a:p>
            <a:pPr marL="0" indent="0">
              <a:buNone/>
            </a:pPr>
            <a:endParaRPr lang="en-US" sz="2400"/>
          </a:p>
          <a:p>
            <a:endParaRPr lang="en-US">
              <a:cs typeface="Calibri"/>
            </a:endParaRPr>
          </a:p>
        </p:txBody>
      </p:sp>
    </p:spTree>
    <p:extLst>
      <p:ext uri="{BB962C8B-B14F-4D97-AF65-F5344CB8AC3E}">
        <p14:creationId xmlns:p14="http://schemas.microsoft.com/office/powerpoint/2010/main" val="190692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flower&#10;&#10;Description generated with high confidence">
            <a:extLst>
              <a:ext uri="{FF2B5EF4-FFF2-40B4-BE49-F238E27FC236}">
                <a16:creationId xmlns:a16="http://schemas.microsoft.com/office/drawing/2014/main" id="{87A1507E-1B93-4A8B-B271-3F14768F0A12}"/>
              </a:ext>
            </a:extLst>
          </p:cNvPr>
          <p:cNvPicPr>
            <a:picLocks noChangeAspect="1"/>
          </p:cNvPicPr>
          <p:nvPr/>
        </p:nvPicPr>
        <p:blipFill>
          <a:blip r:embed="rId2"/>
          <a:stretch>
            <a:fillRect/>
          </a:stretch>
        </p:blipFill>
        <p:spPr>
          <a:xfrm>
            <a:off x="0" y="6429"/>
            <a:ext cx="12192000" cy="6816566"/>
          </a:xfrm>
          <a:prstGeom prst="rect">
            <a:avLst/>
          </a:prstGeom>
        </p:spPr>
      </p:pic>
      <p:sp>
        <p:nvSpPr>
          <p:cNvPr id="2" name="Title 1">
            <a:extLst>
              <a:ext uri="{FF2B5EF4-FFF2-40B4-BE49-F238E27FC236}">
                <a16:creationId xmlns:a16="http://schemas.microsoft.com/office/drawing/2014/main" id="{31DB63ED-FBBF-3240-8AD2-E78C1422969E}"/>
              </a:ext>
            </a:extLst>
          </p:cNvPr>
          <p:cNvSpPr>
            <a:spLocks noGrp="1"/>
          </p:cNvSpPr>
          <p:nvPr>
            <p:ph type="title"/>
          </p:nvPr>
        </p:nvSpPr>
        <p:spPr>
          <a:xfrm>
            <a:off x="838200" y="69850"/>
            <a:ext cx="10515600" cy="1325563"/>
          </a:xfrm>
        </p:spPr>
        <p:txBody>
          <a:bodyPr/>
          <a:lstStyle/>
          <a:p>
            <a:r>
              <a:rPr lang="en-US">
                <a:ea typeface="+mj-lt"/>
                <a:cs typeface="+mj-lt"/>
              </a:rPr>
              <a:t>Aims Achieved</a:t>
            </a:r>
          </a:p>
        </p:txBody>
      </p:sp>
      <p:sp>
        <p:nvSpPr>
          <p:cNvPr id="13" name="Content Placeholder 12">
            <a:extLst>
              <a:ext uri="{FF2B5EF4-FFF2-40B4-BE49-F238E27FC236}">
                <a16:creationId xmlns:a16="http://schemas.microsoft.com/office/drawing/2014/main" id="{5DEAD952-A4F6-4FA5-9B59-194A0FEE0F1E}"/>
              </a:ext>
            </a:extLst>
          </p:cNvPr>
          <p:cNvSpPr>
            <a:spLocks noGrp="1"/>
          </p:cNvSpPr>
          <p:nvPr>
            <p:ph idx="1"/>
          </p:nvPr>
        </p:nvSpPr>
        <p:spPr>
          <a:xfrm>
            <a:off x="637521" y="1634334"/>
            <a:ext cx="8667750" cy="4351338"/>
          </a:xfrm>
        </p:spPr>
        <p:txBody>
          <a:bodyPr vert="horz" lIns="91440" tIns="45720" rIns="91440" bIns="45720" rtlCol="0" anchor="t">
            <a:normAutofit/>
          </a:bodyPr>
          <a:lstStyle/>
          <a:p>
            <a:r>
              <a:rPr lang="en-US" sz="2400">
                <a:cs typeface="Calibri"/>
              </a:rPr>
              <a:t>We were able to create a Software which recognizes almost all food item with in top 10 and most of the food item in top 5 and almost half of the food item in top 10. </a:t>
            </a:r>
          </a:p>
          <a:p>
            <a:endParaRPr lang="en-US" sz="2400"/>
          </a:p>
          <a:p>
            <a:r>
              <a:rPr lang="en-US" sz="2400">
                <a:cs typeface="Calibri"/>
              </a:rPr>
              <a:t>We were able to implement this model into a web app that accepts and image and returns the food type.</a:t>
            </a:r>
            <a:endParaRPr lang="en-US" sz="2400"/>
          </a:p>
          <a:p>
            <a:endParaRPr lang="en-US" sz="2400"/>
          </a:p>
          <a:p>
            <a:r>
              <a:rPr lang="en-US" sz="2400"/>
              <a:t>Predicting the correct food type 100% of the time is of course ideal, but we were looking for reasonable result to predict most of our food and we were able to achieve that.</a:t>
            </a:r>
            <a:endParaRPr lang="en-US" sz="2400">
              <a:cs typeface="Calibri"/>
            </a:endParaRPr>
          </a:p>
          <a:p>
            <a:endParaRPr lang="en-US" sz="2400"/>
          </a:p>
          <a:p>
            <a:pPr marL="0" indent="0">
              <a:buNone/>
            </a:pPr>
            <a:endParaRPr lang="en-US" sz="2400"/>
          </a:p>
          <a:p>
            <a:endParaRPr lang="en-US">
              <a:cs typeface="Calibri"/>
            </a:endParaRPr>
          </a:p>
        </p:txBody>
      </p:sp>
    </p:spTree>
    <p:extLst>
      <p:ext uri="{BB962C8B-B14F-4D97-AF65-F5344CB8AC3E}">
        <p14:creationId xmlns:p14="http://schemas.microsoft.com/office/powerpoint/2010/main" val="146105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flower&#10;&#10;Description generated with high confidence">
            <a:extLst>
              <a:ext uri="{FF2B5EF4-FFF2-40B4-BE49-F238E27FC236}">
                <a16:creationId xmlns:a16="http://schemas.microsoft.com/office/drawing/2014/main" id="{87A1507E-1B93-4A8B-B271-3F14768F0A12}"/>
              </a:ext>
            </a:extLst>
          </p:cNvPr>
          <p:cNvPicPr>
            <a:picLocks noChangeAspect="1"/>
          </p:cNvPicPr>
          <p:nvPr/>
        </p:nvPicPr>
        <p:blipFill>
          <a:blip r:embed="rId2"/>
          <a:stretch>
            <a:fillRect/>
          </a:stretch>
        </p:blipFill>
        <p:spPr>
          <a:xfrm>
            <a:off x="0" y="6429"/>
            <a:ext cx="12192000" cy="6816566"/>
          </a:xfrm>
          <a:prstGeom prst="rect">
            <a:avLst/>
          </a:prstGeom>
        </p:spPr>
      </p:pic>
      <p:sp>
        <p:nvSpPr>
          <p:cNvPr id="2" name="Title 1">
            <a:extLst>
              <a:ext uri="{FF2B5EF4-FFF2-40B4-BE49-F238E27FC236}">
                <a16:creationId xmlns:a16="http://schemas.microsoft.com/office/drawing/2014/main" id="{31DB63ED-FBBF-3240-8AD2-E78C1422969E}"/>
              </a:ext>
            </a:extLst>
          </p:cNvPr>
          <p:cNvSpPr>
            <a:spLocks noGrp="1"/>
          </p:cNvSpPr>
          <p:nvPr>
            <p:ph type="title"/>
          </p:nvPr>
        </p:nvSpPr>
        <p:spPr>
          <a:xfrm>
            <a:off x="1609725" y="993775"/>
            <a:ext cx="10515600" cy="1325563"/>
          </a:xfrm>
        </p:spPr>
        <p:txBody>
          <a:bodyPr/>
          <a:lstStyle/>
          <a:p>
            <a:r>
              <a:rPr lang="en-US">
                <a:cs typeface="Calibri Light"/>
              </a:rPr>
              <a:t>Research and Demo Creation</a:t>
            </a:r>
            <a:endParaRPr lang="en-US"/>
          </a:p>
        </p:txBody>
      </p:sp>
      <p:sp>
        <p:nvSpPr>
          <p:cNvPr id="13" name="Content Placeholder 12">
            <a:extLst>
              <a:ext uri="{FF2B5EF4-FFF2-40B4-BE49-F238E27FC236}">
                <a16:creationId xmlns:a16="http://schemas.microsoft.com/office/drawing/2014/main" id="{5DEAD952-A4F6-4FA5-9B59-194A0FEE0F1E}"/>
              </a:ext>
            </a:extLst>
          </p:cNvPr>
          <p:cNvSpPr>
            <a:spLocks noGrp="1"/>
          </p:cNvSpPr>
          <p:nvPr>
            <p:ph idx="1"/>
          </p:nvPr>
        </p:nvSpPr>
        <p:spPr>
          <a:xfrm>
            <a:off x="876300" y="2540000"/>
            <a:ext cx="10515600" cy="4351338"/>
          </a:xfrm>
        </p:spPr>
        <p:txBody>
          <a:bodyPr vert="horz" lIns="91440" tIns="45720" rIns="91440" bIns="45720" rtlCol="0" anchor="t">
            <a:normAutofit/>
          </a:bodyPr>
          <a:lstStyle/>
          <a:p>
            <a:r>
              <a:rPr lang="en-US"/>
              <a:t>Research Gathering for Project</a:t>
            </a:r>
          </a:p>
          <a:p>
            <a:r>
              <a:rPr lang="en-US"/>
              <a:t>Introduction and Background sections in paper</a:t>
            </a:r>
            <a:endParaRPr lang="en-US">
              <a:cs typeface="Calibri"/>
            </a:endParaRPr>
          </a:p>
          <a:p>
            <a:r>
              <a:rPr lang="en-US"/>
              <a:t>Data set Comparison </a:t>
            </a:r>
            <a:endParaRPr lang="en-US">
              <a:cs typeface="Calibri"/>
            </a:endParaRPr>
          </a:p>
          <a:p>
            <a:r>
              <a:rPr lang="en-US"/>
              <a:t>Milestone</a:t>
            </a:r>
            <a:endParaRPr lang="en-US">
              <a:cs typeface="Calibri"/>
            </a:endParaRPr>
          </a:p>
          <a:p>
            <a:r>
              <a:rPr lang="en-US"/>
              <a:t>Assisted in Demo Creation</a:t>
            </a:r>
            <a:endParaRPr lang="en-US">
              <a:cs typeface="Calibri"/>
            </a:endParaRPr>
          </a:p>
          <a:p>
            <a:endParaRPr lang="en-US"/>
          </a:p>
          <a:p>
            <a:pPr marL="0" indent="0">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endParaRPr lang="en-US"/>
          </a:p>
        </p:txBody>
      </p:sp>
      <p:sp>
        <p:nvSpPr>
          <p:cNvPr id="3" name="TextBox 2">
            <a:extLst>
              <a:ext uri="{FF2B5EF4-FFF2-40B4-BE49-F238E27FC236}">
                <a16:creationId xmlns:a16="http://schemas.microsoft.com/office/drawing/2014/main" id="{78154A73-5184-4265-A8D8-1155CE51E678}"/>
              </a:ext>
            </a:extLst>
          </p:cNvPr>
          <p:cNvSpPr txBox="1"/>
          <p:nvPr/>
        </p:nvSpPr>
        <p:spPr>
          <a:xfrm>
            <a:off x="285750" y="133350"/>
            <a:ext cx="29813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James</a:t>
            </a:r>
          </a:p>
        </p:txBody>
      </p:sp>
    </p:spTree>
    <p:extLst>
      <p:ext uri="{BB962C8B-B14F-4D97-AF65-F5344CB8AC3E}">
        <p14:creationId xmlns:p14="http://schemas.microsoft.com/office/powerpoint/2010/main" val="60520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a flower&#10;&#10;Description generated with high confidence">
            <a:extLst>
              <a:ext uri="{FF2B5EF4-FFF2-40B4-BE49-F238E27FC236}">
                <a16:creationId xmlns:a16="http://schemas.microsoft.com/office/drawing/2014/main" id="{876519ED-80ED-461A-9775-263CEDB3EB3F}"/>
              </a:ext>
            </a:extLst>
          </p:cNvPr>
          <p:cNvPicPr>
            <a:picLocks noChangeAspect="1"/>
          </p:cNvPicPr>
          <p:nvPr/>
        </p:nvPicPr>
        <p:blipFill>
          <a:blip r:embed="rId2"/>
          <a:stretch>
            <a:fillRect/>
          </a:stretch>
        </p:blipFill>
        <p:spPr>
          <a:xfrm>
            <a:off x="-4175" y="5386"/>
            <a:ext cx="12169034" cy="6815912"/>
          </a:xfrm>
          <a:prstGeom prst="rect">
            <a:avLst/>
          </a:prstGeom>
        </p:spPr>
      </p:pic>
      <p:sp>
        <p:nvSpPr>
          <p:cNvPr id="2" name="Title 1">
            <a:extLst>
              <a:ext uri="{FF2B5EF4-FFF2-40B4-BE49-F238E27FC236}">
                <a16:creationId xmlns:a16="http://schemas.microsoft.com/office/drawing/2014/main" id="{19F971D9-741A-E047-BDAF-36B5C2B64A65}"/>
              </a:ext>
            </a:extLst>
          </p:cNvPr>
          <p:cNvSpPr>
            <a:spLocks noGrp="1"/>
          </p:cNvSpPr>
          <p:nvPr>
            <p:ph type="title"/>
          </p:nvPr>
        </p:nvSpPr>
        <p:spPr>
          <a:xfrm>
            <a:off x="895350" y="1289050"/>
            <a:ext cx="10515600" cy="1325563"/>
          </a:xfrm>
        </p:spPr>
        <p:txBody>
          <a:bodyPr/>
          <a:lstStyle/>
          <a:p>
            <a:r>
              <a:rPr lang="en-US">
                <a:cs typeface="Calibri Light"/>
              </a:rPr>
              <a:t>Project Paper Documentation </a:t>
            </a:r>
          </a:p>
        </p:txBody>
      </p:sp>
      <p:sp>
        <p:nvSpPr>
          <p:cNvPr id="3" name="Content Placeholder 2">
            <a:extLst>
              <a:ext uri="{FF2B5EF4-FFF2-40B4-BE49-F238E27FC236}">
                <a16:creationId xmlns:a16="http://schemas.microsoft.com/office/drawing/2014/main" id="{489A20AF-1AA6-4046-A117-A62FC003C55A}"/>
              </a:ext>
            </a:extLst>
          </p:cNvPr>
          <p:cNvSpPr>
            <a:spLocks noGrp="1"/>
          </p:cNvSpPr>
          <p:nvPr>
            <p:ph idx="1"/>
          </p:nvPr>
        </p:nvSpPr>
        <p:spPr>
          <a:xfrm>
            <a:off x="838200" y="3057351"/>
            <a:ext cx="6089737" cy="3119612"/>
          </a:xfrm>
        </p:spPr>
        <p:txBody>
          <a:bodyPr vert="horz" lIns="91440" tIns="45720" rIns="91440" bIns="45720" rtlCol="0" anchor="t">
            <a:normAutofit/>
          </a:bodyPr>
          <a:lstStyle/>
          <a:p>
            <a:r>
              <a:rPr lang="en-US"/>
              <a:t>Mathematical Execution of Paper</a:t>
            </a:r>
          </a:p>
          <a:p>
            <a:r>
              <a:rPr lang="en-US"/>
              <a:t>Research Gathering for Project</a:t>
            </a:r>
          </a:p>
          <a:p>
            <a:r>
              <a:rPr lang="en-US"/>
              <a:t>Milestone</a:t>
            </a:r>
          </a:p>
        </p:txBody>
      </p:sp>
      <p:sp>
        <p:nvSpPr>
          <p:cNvPr id="4" name="TextBox 3">
            <a:extLst>
              <a:ext uri="{FF2B5EF4-FFF2-40B4-BE49-F238E27FC236}">
                <a16:creationId xmlns:a16="http://schemas.microsoft.com/office/drawing/2014/main" id="{139CECD4-F140-41D6-9CDE-11783DB7D9DD}"/>
              </a:ext>
            </a:extLst>
          </p:cNvPr>
          <p:cNvSpPr txBox="1"/>
          <p:nvPr/>
        </p:nvSpPr>
        <p:spPr>
          <a:xfrm>
            <a:off x="371605" y="29853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Elijah</a:t>
            </a:r>
          </a:p>
        </p:txBody>
      </p:sp>
    </p:spTree>
    <p:extLst>
      <p:ext uri="{BB962C8B-B14F-4D97-AF65-F5344CB8AC3E}">
        <p14:creationId xmlns:p14="http://schemas.microsoft.com/office/powerpoint/2010/main" val="214286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a flower&#10;&#10;Description generated with high confidence">
            <a:extLst>
              <a:ext uri="{FF2B5EF4-FFF2-40B4-BE49-F238E27FC236}">
                <a16:creationId xmlns:a16="http://schemas.microsoft.com/office/drawing/2014/main" id="{B2AF2305-AFE0-48A8-9BAA-613ACA4FBCCE}"/>
              </a:ext>
            </a:extLst>
          </p:cNvPr>
          <p:cNvPicPr>
            <a:picLocks noChangeAspect="1"/>
          </p:cNvPicPr>
          <p:nvPr/>
        </p:nvPicPr>
        <p:blipFill>
          <a:blip r:embed="rId2"/>
          <a:stretch>
            <a:fillRect/>
          </a:stretch>
        </p:blipFill>
        <p:spPr>
          <a:xfrm>
            <a:off x="0" y="-50721"/>
            <a:ext cx="12192000" cy="6911816"/>
          </a:xfrm>
          <a:prstGeom prst="rect">
            <a:avLst/>
          </a:prstGeom>
        </p:spPr>
      </p:pic>
      <p:sp>
        <p:nvSpPr>
          <p:cNvPr id="2" name="Title 1">
            <a:extLst>
              <a:ext uri="{FF2B5EF4-FFF2-40B4-BE49-F238E27FC236}">
                <a16:creationId xmlns:a16="http://schemas.microsoft.com/office/drawing/2014/main" id="{AB665440-8BEF-F048-9E86-2F40BF94EB04}"/>
              </a:ext>
            </a:extLst>
          </p:cNvPr>
          <p:cNvSpPr>
            <a:spLocks noGrp="1"/>
          </p:cNvSpPr>
          <p:nvPr>
            <p:ph type="title"/>
          </p:nvPr>
        </p:nvSpPr>
        <p:spPr>
          <a:xfrm>
            <a:off x="1828800" y="803275"/>
            <a:ext cx="10515600" cy="1325563"/>
          </a:xfrm>
        </p:spPr>
        <p:txBody>
          <a:bodyPr/>
          <a:lstStyle/>
          <a:p>
            <a:br>
              <a:rPr lang="en-US">
                <a:cs typeface="Calibri Light"/>
              </a:rPr>
            </a:br>
            <a:r>
              <a:rPr lang="en-US">
                <a:ea typeface="+mj-lt"/>
                <a:cs typeface="+mj-lt"/>
              </a:rPr>
              <a:t>Methods</a:t>
            </a:r>
            <a:endParaRPr lang="en-US">
              <a:cs typeface="Calibri Light"/>
            </a:endParaRPr>
          </a:p>
        </p:txBody>
      </p:sp>
      <p:sp>
        <p:nvSpPr>
          <p:cNvPr id="3" name="Content Placeholder 2">
            <a:extLst>
              <a:ext uri="{FF2B5EF4-FFF2-40B4-BE49-F238E27FC236}">
                <a16:creationId xmlns:a16="http://schemas.microsoft.com/office/drawing/2014/main" id="{CA3C97C8-3AD4-6E4C-8000-47BA3C30EA22}"/>
              </a:ext>
            </a:extLst>
          </p:cNvPr>
          <p:cNvSpPr>
            <a:spLocks noGrp="1"/>
          </p:cNvSpPr>
          <p:nvPr>
            <p:ph idx="1"/>
          </p:nvPr>
        </p:nvSpPr>
        <p:spPr>
          <a:xfrm>
            <a:off x="533400" y="2673350"/>
            <a:ext cx="9001125" cy="4351338"/>
          </a:xfrm>
        </p:spPr>
        <p:txBody>
          <a:bodyPr vert="horz" lIns="91440" tIns="45720" rIns="91440" bIns="45720" rtlCol="0" anchor="t">
            <a:normAutofit/>
          </a:bodyPr>
          <a:lstStyle/>
          <a:p>
            <a:r>
              <a:rPr lang="en-US"/>
              <a:t>Use MobileNet for small dataset.</a:t>
            </a:r>
          </a:p>
          <a:p>
            <a:r>
              <a:rPr lang="en-US"/>
              <a:t>Implemented MobileNet With entire dataset.</a:t>
            </a:r>
          </a:p>
          <a:p>
            <a:r>
              <a:rPr lang="en-US"/>
              <a:t>Implemented Interactive classification.</a:t>
            </a:r>
          </a:p>
          <a:p>
            <a:r>
              <a:rPr lang="en-US"/>
              <a:t>We wrote the Model architecture part in the paper for 50 and 25 classes.</a:t>
            </a:r>
          </a:p>
          <a:p>
            <a:pPr lvl="1"/>
            <a:endParaRPr lang="en-US"/>
          </a:p>
          <a:p>
            <a:endParaRPr lang="en-US"/>
          </a:p>
        </p:txBody>
      </p:sp>
      <p:sp>
        <p:nvSpPr>
          <p:cNvPr id="4" name="TextBox 3">
            <a:extLst>
              <a:ext uri="{FF2B5EF4-FFF2-40B4-BE49-F238E27FC236}">
                <a16:creationId xmlns:a16="http://schemas.microsoft.com/office/drawing/2014/main" id="{A970A6FA-6046-4AE7-9CA0-F2E7E2A07143}"/>
              </a:ext>
            </a:extLst>
          </p:cNvPr>
          <p:cNvSpPr txBox="1"/>
          <p:nvPr/>
        </p:nvSpPr>
        <p:spPr>
          <a:xfrm>
            <a:off x="450937" y="624736"/>
            <a:ext cx="29813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Luis</a:t>
            </a:r>
          </a:p>
        </p:txBody>
      </p:sp>
    </p:spTree>
    <p:extLst>
      <p:ext uri="{BB962C8B-B14F-4D97-AF65-F5344CB8AC3E}">
        <p14:creationId xmlns:p14="http://schemas.microsoft.com/office/powerpoint/2010/main" val="34586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A close up of a flower&#10;&#10;Description generated with high confidence">
            <a:extLst>
              <a:ext uri="{FF2B5EF4-FFF2-40B4-BE49-F238E27FC236}">
                <a16:creationId xmlns:a16="http://schemas.microsoft.com/office/drawing/2014/main" id="{C62705C5-756D-4697-B646-471D03DFC969}"/>
              </a:ext>
            </a:extLst>
          </p:cNvPr>
          <p:cNvPicPr>
            <a:picLocks noChangeAspect="1"/>
          </p:cNvPicPr>
          <p:nvPr/>
        </p:nvPicPr>
        <p:blipFill>
          <a:blip r:embed="rId2"/>
          <a:stretch>
            <a:fillRect/>
          </a:stretch>
        </p:blipFill>
        <p:spPr>
          <a:xfrm>
            <a:off x="-4174" y="-5052"/>
            <a:ext cx="12189910" cy="6878541"/>
          </a:xfrm>
          <a:prstGeom prst="rect">
            <a:avLst/>
          </a:prstGeom>
        </p:spPr>
      </p:pic>
      <p:sp>
        <p:nvSpPr>
          <p:cNvPr id="2" name="Title 1">
            <a:extLst>
              <a:ext uri="{FF2B5EF4-FFF2-40B4-BE49-F238E27FC236}">
                <a16:creationId xmlns:a16="http://schemas.microsoft.com/office/drawing/2014/main" id="{13CBCA27-E1CD-F843-8043-E2926725C41A}"/>
              </a:ext>
            </a:extLst>
          </p:cNvPr>
          <p:cNvSpPr>
            <a:spLocks noGrp="1"/>
          </p:cNvSpPr>
          <p:nvPr>
            <p:ph type="title"/>
          </p:nvPr>
        </p:nvSpPr>
        <p:spPr>
          <a:xfrm>
            <a:off x="535488" y="813974"/>
            <a:ext cx="10515600" cy="1325563"/>
          </a:xfrm>
        </p:spPr>
        <p:txBody>
          <a:bodyPr/>
          <a:lstStyle/>
          <a:p>
            <a:r>
              <a:rPr lang="en-US">
                <a:cs typeface="Calibri Light"/>
              </a:rPr>
              <a:t>Creating and Evaluating our Model</a:t>
            </a:r>
            <a:endParaRPr lang="en-US"/>
          </a:p>
        </p:txBody>
      </p:sp>
      <p:sp>
        <p:nvSpPr>
          <p:cNvPr id="3" name="Content Placeholder 2">
            <a:extLst>
              <a:ext uri="{FF2B5EF4-FFF2-40B4-BE49-F238E27FC236}">
                <a16:creationId xmlns:a16="http://schemas.microsoft.com/office/drawing/2014/main" id="{D24987B0-FF26-7A4C-B8B2-43601B8E5AB3}"/>
              </a:ext>
            </a:extLst>
          </p:cNvPr>
          <p:cNvSpPr>
            <a:spLocks noGrp="1"/>
          </p:cNvSpPr>
          <p:nvPr>
            <p:ph idx="1"/>
          </p:nvPr>
        </p:nvSpPr>
        <p:spPr>
          <a:xfrm>
            <a:off x="786008" y="2545872"/>
            <a:ext cx="10515600" cy="4351338"/>
          </a:xfrm>
        </p:spPr>
        <p:txBody>
          <a:bodyPr vert="horz" lIns="91440" tIns="45720" rIns="91440" bIns="45720" rtlCol="0" anchor="t">
            <a:normAutofit fontScale="92500" lnSpcReduction="10000"/>
          </a:bodyPr>
          <a:lstStyle/>
          <a:p>
            <a:r>
              <a:rPr lang="en-US"/>
              <a:t>Decided model (</a:t>
            </a:r>
            <a:r>
              <a:rPr lang="en-US" err="1"/>
              <a:t>NasNetMobile</a:t>
            </a:r>
            <a:r>
              <a:rPr lang="en-US"/>
              <a:t>)</a:t>
            </a:r>
          </a:p>
          <a:p>
            <a:r>
              <a:rPr lang="en-US">
                <a:ea typeface="+mn-lt"/>
                <a:cs typeface="+mn-lt"/>
              </a:rPr>
              <a:t>Implemented K-fold cross-validation</a:t>
            </a:r>
            <a:endParaRPr lang="en-US"/>
          </a:p>
          <a:p>
            <a:r>
              <a:rPr lang="en-US"/>
              <a:t>Configured lazy data loading</a:t>
            </a:r>
          </a:p>
          <a:p>
            <a:pPr lvl="1"/>
            <a:r>
              <a:rPr lang="en-US"/>
              <a:t>Dataset augmentation</a:t>
            </a:r>
          </a:p>
          <a:p>
            <a:pPr lvl="1"/>
            <a:r>
              <a:rPr lang="en-US"/>
              <a:t>K-fold support</a:t>
            </a:r>
          </a:p>
          <a:p>
            <a:r>
              <a:rPr lang="en-US"/>
              <a:t>Figure generation</a:t>
            </a:r>
          </a:p>
          <a:p>
            <a:r>
              <a:rPr lang="en-US"/>
              <a:t>Reviewed paper</a:t>
            </a:r>
          </a:p>
          <a:p>
            <a:endParaRPr lang="en-US"/>
          </a:p>
          <a:p>
            <a:endParaRPr lang="en-US"/>
          </a:p>
        </p:txBody>
      </p:sp>
      <p:sp>
        <p:nvSpPr>
          <p:cNvPr id="4" name="TextBox 3">
            <a:extLst>
              <a:ext uri="{FF2B5EF4-FFF2-40B4-BE49-F238E27FC236}">
                <a16:creationId xmlns:a16="http://schemas.microsoft.com/office/drawing/2014/main" id="{5896261B-18D4-4F68-A255-ABAC5B06F777}"/>
              </a:ext>
            </a:extLst>
          </p:cNvPr>
          <p:cNvSpPr txBox="1"/>
          <p:nvPr/>
        </p:nvSpPr>
        <p:spPr>
          <a:xfrm>
            <a:off x="123303" y="13465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Steven</a:t>
            </a:r>
            <a:endParaRPr lang="en-US" sz="2400">
              <a:cs typeface="Calibri"/>
            </a:endParaRPr>
          </a:p>
        </p:txBody>
      </p:sp>
    </p:spTree>
    <p:extLst>
      <p:ext uri="{BB962C8B-B14F-4D97-AF65-F5344CB8AC3E}">
        <p14:creationId xmlns:p14="http://schemas.microsoft.com/office/powerpoint/2010/main" val="1727887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{A1F9F1A2-C160-C94C-B9E7-4818DD4151BA}tf16401378</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Food Recognition Software for a Web-App </vt:lpstr>
      <vt:lpstr>Introduction</vt:lpstr>
      <vt:lpstr>PowerPoint Presentation</vt:lpstr>
      <vt:lpstr>Aims</vt:lpstr>
      <vt:lpstr>Aims Achieved</vt:lpstr>
      <vt:lpstr>Research and Demo Creation</vt:lpstr>
      <vt:lpstr>Project Paper Documentation </vt:lpstr>
      <vt:lpstr> Methods</vt:lpstr>
      <vt:lpstr>Creating and Evaluating our Model</vt:lpstr>
      <vt:lpstr> Model visualization , Web app creation, Documentation and Management </vt:lpstr>
      <vt:lpstr>Project presentation and Documentation</vt:lpstr>
      <vt:lpstr>Discussion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Recognition Software for a Web App </dc:title>
  <dc:creator>Luis  Chunga</dc:creator>
  <cp:revision>5</cp:revision>
  <dcterms:created xsi:type="dcterms:W3CDTF">2020-05-03T16:50:30Z</dcterms:created>
  <dcterms:modified xsi:type="dcterms:W3CDTF">2020-05-06T02:22:14Z</dcterms:modified>
</cp:coreProperties>
</file>