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65" r:id="rId3"/>
    <p:sldId id="275" r:id="rId4"/>
    <p:sldId id="270" r:id="rId5"/>
    <p:sldId id="276" r:id="rId6"/>
    <p:sldId id="274" r:id="rId7"/>
    <p:sldId id="273" r:id="rId8"/>
    <p:sldId id="269" r:id="rId9"/>
    <p:sldId id="258" r:id="rId10"/>
    <p:sldId id="259" r:id="rId11"/>
    <p:sldId id="260" r:id="rId12"/>
    <p:sldId id="271" r:id="rId13"/>
    <p:sldId id="264" r:id="rId14"/>
    <p:sldId id="26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" clrIdx="0">
    <p:extLst>
      <p:ext uri="{19B8F6BF-5375-455C-9EA6-DF929625EA0E}">
        <p15:presenceInfo xmlns:p15="http://schemas.microsoft.com/office/powerpoint/2012/main" userId="S::urn:spo:anon#0a490f48c3c1ec2b755a96c5c68207f71864c0ee6cabe0b02262f6a46df0981c::" providerId="AD"/>
      </p:ext>
    </p:extLst>
  </p:cmAuthor>
  <p:cmAuthor id="2" name="Heena  Khan" initials="HK" lastIdx="3" clrIdx="1">
    <p:extLst>
      <p:ext uri="{19B8F6BF-5375-455C-9EA6-DF929625EA0E}">
        <p15:presenceInfo xmlns:p15="http://schemas.microsoft.com/office/powerpoint/2012/main" userId="S::hk4h@mtmail.mtsu.edu::cbac93cd-04f2-473a-9c0b-6c62bf2ead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F3714-DBB3-7653-41FB-40F59754C7FF}" v="78" dt="2020-05-07T02:11:39.135"/>
    <p1510:client id="{079FB787-3AA8-E718-C6B7-727B7AEFAB4B}" v="23" dt="2020-05-06T00:04:15.870"/>
    <p1510:client id="{104ED50B-48D8-AFD7-9657-E6AB8B20D5A0}" v="519" dt="2020-05-06T19:51:34.722"/>
    <p1510:client id="{22B4D0A5-B901-A3B1-67C3-951891445BF1}" v="88" dt="2020-05-06T18:58:47.286"/>
    <p1510:client id="{3653D392-4692-762B-2686-0CCE908C1348}" v="104" dt="2020-05-06T18:02:52.533"/>
    <p1510:client id="{3DE7DE96-65F4-36CC-EC29-97D07C2A8358}" v="97" dt="2020-05-04T19:42:12.610"/>
    <p1510:client id="{4F7A11FF-254E-46E0-B9CB-C1BAFB3F31FA}" v="65" dt="2020-05-03T17:33:07.022"/>
    <p1510:client id="{5399FC26-5702-571F-5E7D-CE5593075CE4}" v="3" dt="2020-05-05T17:29:54.737"/>
    <p1510:client id="{619DFE77-9C61-CACC-1103-0CF90D0AE63D}" v="1" dt="2020-05-05T19:54:39.760"/>
    <p1510:client id="{651C915A-37CA-4B3B-A2E2-0F3B6DBCBEC2}" v="4" dt="2020-05-03T17:20:34.969"/>
    <p1510:client id="{6D7A80DC-7623-47E4-B011-6484BDC4C296}" v="78" dt="2020-05-05T14:08:59.174"/>
    <p1510:client id="{7B006D67-5005-B6F6-A210-84AC09E6951D}" v="3169" dt="2020-05-06T01:06:57.179"/>
    <p1510:client id="{7CD5A6DB-E327-E69B-3B81-697C4EEAAEF4}" v="905" dt="2020-05-06T01:57:59.861"/>
    <p1510:client id="{90EE19D8-5CA0-D8EA-9760-0C1F15D4C0FC}" v="25" dt="2020-05-04T23:53:55.466"/>
    <p1510:client id="{989FFD59-0344-CD2E-97CE-2669299BA2EA}" v="65" dt="2020-05-03T17:23:01.073"/>
    <p1510:client id="{996E2039-DCA1-420B-9366-43D1F863A4AE}" v="236" dt="2020-05-05T18:02:12.905"/>
    <p1510:client id="{B85C84F2-7828-CDDC-C0EA-DFC3973EECFD}" v="709" dt="2020-05-06T01:48:13.110"/>
    <p1510:client id="{BA401FA2-EBBE-4347-AA6B-3CF408D1D512}" v="345" dt="2020-05-05T23:44:29.850"/>
    <p1510:client id="{BC4B6029-EB26-F6E9-76C6-DA195318EBBF}" v="561" dt="2020-05-05T05:55:50.106"/>
    <p1510:client id="{BD39E8F2-BD56-5202-FCC1-AE4D74F8E9FC}" v="1" dt="2020-05-03T17:24:43.988"/>
    <p1510:client id="{BDDFBF81-74A4-4BA6-8FDF-49EF3CC9A4E0}" v="549" dt="2020-05-05T20:31:34.303"/>
    <p1510:client id="{C453B77F-524E-4259-0D57-559F3DEB56C2}" v="505" dt="2020-05-03T20:07:55.944"/>
    <p1510:client id="{C4B9B4AD-5F22-5CB3-2A5C-36DA6FD662A1}" v="482" dt="2020-05-03T18:46:08.218"/>
    <p1510:client id="{C599D343-C28E-BFF4-4B6E-95E993323A65}" v="868" dt="2020-05-06T19:11:03.804"/>
    <p1510:client id="{CDF35C44-8D11-5A1F-F4C3-77C76D96C9B0}" v="1698" dt="2020-05-06T19:15:54.340"/>
    <p1510:client id="{D54ED016-3AC7-10B4-8493-A9B625A8B946}" v="269" dt="2020-05-06T03:33:14.904"/>
    <p1510:client id="{DB1EF343-A76F-2232-777F-C5871333E837}" v="1100" dt="2020-05-03T19:47:25.537"/>
    <p1510:client id="{E091629B-9077-C425-B1FF-DB21F04DF12E}" v="96" dt="2020-05-06T17:02:39.716"/>
    <p1510:client id="{E5CA1743-24A7-557B-913F-18EC0D3D9D5F}" v="333" dt="2020-05-05T05:59:53.237"/>
    <p1510:client id="{EBE54BC8-3CD4-41E5-AE2E-DBC45E40B396}" v="1039" dt="2020-05-05T05:54:39.681"/>
    <p1510:client id="{EFD36696-B616-5B40-4207-01E165285FD7}" v="37" dt="2020-05-07T03:05:00.569"/>
    <p1510:client id="{F7E50F9E-B317-0E66-B400-87B2351F33FA}" v="1" dt="2020-05-06T02:19:3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05T10:29:54.737" idx="3">
    <p:pos x="7238" y="1344"/>
    <p:text>Remove failed. You dont have to mention that. just say you tried but couldn't come up with anything better for optimization
</p:text>
    <p:extLst>
      <p:ext uri="{C676402C-5697-4E1C-873F-D02D1690AC5C}">
        <p15:threadingInfo xmlns:p15="http://schemas.microsoft.com/office/powerpoint/2012/main" timeZoneBias="420"/>
      </p:ext>
    </p:extLst>
  </p:cm>
  <p:cm authorId="1" dt="2020-05-05T12:54:39.760" idx="2">
    <p:pos x="7238" y="1440"/>
    <p:text>It will make everyone laugh!!!
</p:text>
    <p:extLst>
      <p:ext uri="{C676402C-5697-4E1C-873F-D02D1690AC5C}">
        <p15:threadingInfo xmlns:p15="http://schemas.microsoft.com/office/powerpoint/2012/main" timeZoneBias="420">
          <p15:parentCm authorId="2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CE10D40A-D358-4C81-AEFE-AF7A87B8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1"/>
            <a:ext cx="12189911" cy="6866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DF325-C3DC-424A-B098-BB3C5B1A4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" y="631474"/>
            <a:ext cx="9590652" cy="2999531"/>
          </a:xfrm>
        </p:spPr>
        <p:txBody>
          <a:bodyPr anchor="ctr">
            <a:normAutofit/>
          </a:bodyPr>
          <a:lstStyle/>
          <a:p>
            <a:r>
              <a:rPr lang="en-US" b="1"/>
              <a:t>Food Recognition Software for a Web-App</a:t>
            </a:r>
            <a:br>
              <a:rPr lang="en-US" b="1"/>
            </a:b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F30E4-F7A0-0F4D-A51D-FC3F5AD32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46" y="2025621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sz="2000">
                <a:latin typeface="Muli"/>
              </a:rPr>
              <a:t>Heena Khan </a:t>
            </a:r>
            <a:endParaRPr lang="en-US" sz="2000">
              <a:latin typeface="Muli"/>
              <a:cs typeface="Calibri"/>
            </a:endParaRPr>
          </a:p>
          <a:p>
            <a:r>
              <a:rPr lang="en-US" sz="2000">
                <a:latin typeface="Muli"/>
              </a:rPr>
              <a:t>Luis Chunga</a:t>
            </a:r>
            <a:endParaRPr lang="en-US" sz="2000">
              <a:latin typeface="Muli"/>
              <a:cs typeface="Calibri"/>
            </a:endParaRPr>
          </a:p>
          <a:p>
            <a:r>
              <a:rPr lang="en-US" sz="2000">
                <a:latin typeface="Muli"/>
              </a:rPr>
              <a:t>Steven Sheffey </a:t>
            </a:r>
            <a:endParaRPr lang="en-US" sz="2000">
              <a:latin typeface="Muli"/>
              <a:cs typeface="Calibri"/>
            </a:endParaRPr>
          </a:p>
          <a:p>
            <a:r>
              <a:rPr lang="en-US" sz="2000">
                <a:latin typeface="Muli"/>
              </a:rPr>
              <a:t>James Phillips</a:t>
            </a:r>
            <a:endParaRPr lang="en-US" sz="2000">
              <a:latin typeface="Muli"/>
              <a:cs typeface="Calibri"/>
            </a:endParaRPr>
          </a:p>
          <a:p>
            <a:r>
              <a:rPr lang="en-US" sz="2000">
                <a:latin typeface="Muli"/>
              </a:rPr>
              <a:t>Matthew Radice</a:t>
            </a:r>
          </a:p>
          <a:p>
            <a:r>
              <a:rPr lang="en-US" sz="2000">
                <a:latin typeface="Muli"/>
              </a:rPr>
              <a:t>Elijah Barbour</a:t>
            </a:r>
            <a:endParaRPr lang="en-US" sz="2000">
              <a:latin typeface="Muli"/>
              <a:cs typeface="Calibri"/>
            </a:endParaRPr>
          </a:p>
          <a:p>
            <a:r>
              <a:rPr lang="en-US" sz="2000">
                <a:latin typeface="Muli"/>
              </a:rPr>
              <a:t>Mason Thieman</a:t>
            </a:r>
            <a:endParaRPr lang="en-US" sz="2000">
              <a:latin typeface="Mul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5D7CA-A964-47C5-BA12-E8646FBEF90F}"/>
              </a:ext>
            </a:extLst>
          </p:cNvPr>
          <p:cNvSpPr txBox="1"/>
          <p:nvPr/>
        </p:nvSpPr>
        <p:spPr>
          <a:xfrm>
            <a:off x="4171951" y="254369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Team - </a:t>
            </a:r>
            <a:r>
              <a:rPr lang="en-US" sz="2400" b="1">
                <a:latin typeface="Muli"/>
              </a:rPr>
              <a:t>Alcove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FA05-DD7D-49E4-8D2F-BA9CE6BB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1</a:t>
            </a:fld>
            <a:endParaRPr lang="en-US" b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53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flower&#10;&#10;Description generated with high confidence">
            <a:extLst>
              <a:ext uri="{FF2B5EF4-FFF2-40B4-BE49-F238E27FC236}">
                <a16:creationId xmlns:a16="http://schemas.microsoft.com/office/drawing/2014/main" id="{B2AF2305-AFE0-48A8-9BAA-613ACA4F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721"/>
            <a:ext cx="12192000" cy="6911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65440-8BEF-F048-9E86-2F40BF94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7435"/>
            <a:ext cx="10515600" cy="1325563"/>
          </a:xfrm>
        </p:spPr>
        <p:txBody>
          <a:bodyPr/>
          <a:lstStyle/>
          <a:p>
            <a:br>
              <a:rPr lang="en-US">
                <a:cs typeface="Calibri Light"/>
              </a:rPr>
            </a:br>
            <a:r>
              <a:rPr lang="en-US">
                <a:ea typeface="+mj-lt"/>
                <a:cs typeface="+mj-lt"/>
              </a:rPr>
              <a:t>Research Methods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97C8-3AD4-6E4C-8000-47BA3C30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76299"/>
            <a:ext cx="90011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Implemented </a:t>
            </a:r>
            <a:r>
              <a:rPr lang="en-US"/>
              <a:t>a model with MobileNet for small dataset.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5 classes</a:t>
            </a:r>
          </a:p>
          <a:p>
            <a:r>
              <a:rPr lang="en-US"/>
              <a:t>Implemented a model with MobileNet With entire dataset.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101 classes</a:t>
            </a:r>
          </a:p>
          <a:p>
            <a:r>
              <a:rPr lang="en-US"/>
              <a:t>Create Interactive classification.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Display top 1 and 5 prediction</a:t>
            </a:r>
          </a:p>
          <a:p>
            <a:r>
              <a:rPr lang="en-US"/>
              <a:t>Wrote the Model Architecture in the method section of the paper.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0A6FA-6046-4AE7-9CA0-F2E7E2A07143}"/>
              </a:ext>
            </a:extLst>
          </p:cNvPr>
          <p:cNvSpPr txBox="1"/>
          <p:nvPr/>
        </p:nvSpPr>
        <p:spPr>
          <a:xfrm>
            <a:off x="336637" y="272311"/>
            <a:ext cx="2981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Luis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6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C62705C5-756D-4697-B646-471D03DF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5052"/>
            <a:ext cx="12189910" cy="6878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BCA27-E1CD-F843-8043-E2926725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8" y="81397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Experimental Design and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7B0-FF26-7A4C-B8B2-43601B8E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40" y="21270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Designed experiment around K-fold cross-validation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Configured</a:t>
            </a:r>
            <a:r>
              <a:rPr lang="en-US"/>
              <a:t> lazy data loading</a:t>
            </a:r>
            <a:endParaRPr lang="en-US">
              <a:cs typeface="Calibri" panose="020F0502020204030204"/>
            </a:endParaRPr>
          </a:p>
          <a:p>
            <a:pPr lvl="1"/>
            <a:r>
              <a:rPr lang="en-US"/>
              <a:t>Dataset augmentation</a:t>
            </a:r>
            <a:endParaRPr lang="en-US">
              <a:cs typeface="Calibri"/>
            </a:endParaRPr>
          </a:p>
          <a:p>
            <a:pPr lvl="1"/>
            <a:r>
              <a:rPr lang="en-US"/>
              <a:t>K-fold support</a:t>
            </a:r>
            <a:endParaRPr lang="en-US">
              <a:cs typeface="Calibri"/>
            </a:endParaRPr>
          </a:p>
          <a:p>
            <a:r>
              <a:rPr lang="en-US"/>
              <a:t>Figure generation</a:t>
            </a:r>
          </a:p>
          <a:p>
            <a:r>
              <a:rPr lang="en-US"/>
              <a:t>Paper review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6261B-18D4-4F68-A255-ABAC5B06F777}"/>
              </a:ext>
            </a:extLst>
          </p:cNvPr>
          <p:cNvSpPr txBox="1"/>
          <p:nvPr/>
        </p:nvSpPr>
        <p:spPr>
          <a:xfrm>
            <a:off x="123303" y="1346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Steven</a:t>
            </a:r>
            <a:endParaRPr lang="en-US" sz="32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2E7E-21D7-476B-9027-D1D28AA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C62705C5-756D-4697-B646-471D03DF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" y="-5052"/>
            <a:ext cx="12189910" cy="6878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BCA27-E1CD-F843-8043-E2926725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274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Model visualization , Web app creation, Documentation and Team Management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7B0-FF26-7A4C-B8B2-43601B8E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961324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2600">
              <a:cs typeface="Calibri"/>
            </a:endParaRPr>
          </a:p>
          <a:p>
            <a:r>
              <a:rPr lang="en-US" sz="2600" dirty="0">
                <a:cs typeface="Calibri"/>
              </a:rPr>
              <a:t>Found </a:t>
            </a:r>
            <a:r>
              <a:rPr lang="en-US" sz="2600" b="1" dirty="0">
                <a:cs typeface="Calibri"/>
              </a:rPr>
              <a:t>Dataset </a:t>
            </a:r>
            <a:r>
              <a:rPr lang="en-US" sz="2600" dirty="0">
                <a:cs typeface="Calibri"/>
              </a:rPr>
              <a:t>and came up with overall aims</a:t>
            </a:r>
          </a:p>
          <a:p>
            <a:r>
              <a:rPr lang="en-US" sz="2600" dirty="0">
                <a:cs typeface="Calibri"/>
              </a:rPr>
              <a:t> Created </a:t>
            </a:r>
            <a:r>
              <a:rPr lang="en-US" sz="2600" b="1" dirty="0">
                <a:cs typeface="Calibri"/>
              </a:rPr>
              <a:t>Project Proposal</a:t>
            </a:r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Implemented </a:t>
            </a:r>
            <a:r>
              <a:rPr lang="en-US" sz="2600" b="1" dirty="0">
                <a:cs typeface="Calibri"/>
              </a:rPr>
              <a:t>Top5 and Top10</a:t>
            </a:r>
            <a:r>
              <a:rPr lang="en-US" sz="2600" dirty="0">
                <a:cs typeface="Calibri"/>
              </a:rPr>
              <a:t> accuracies</a:t>
            </a:r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cs typeface="Calibri"/>
              </a:rPr>
              <a:t> Generated </a:t>
            </a:r>
            <a:r>
              <a:rPr lang="en-US" sz="2600" b="1" dirty="0">
                <a:cs typeface="Calibri"/>
              </a:rPr>
              <a:t>visualization </a:t>
            </a:r>
            <a:r>
              <a:rPr lang="en-US" sz="2600" dirty="0">
                <a:cs typeface="Calibri"/>
              </a:rPr>
              <a:t>like </a:t>
            </a:r>
            <a:r>
              <a:rPr lang="en-US" sz="2600" b="1" dirty="0">
                <a:cs typeface="Calibri"/>
              </a:rPr>
              <a:t>confusion matrix </a:t>
            </a:r>
            <a:r>
              <a:rPr lang="en-US" sz="2600" dirty="0">
                <a:cs typeface="Calibri"/>
              </a:rPr>
              <a:t>and </a:t>
            </a:r>
            <a:r>
              <a:rPr lang="en-US" sz="2600" b="1" dirty="0">
                <a:cs typeface="Calibri"/>
              </a:rPr>
              <a:t>accuracy plot</a:t>
            </a:r>
            <a:r>
              <a:rPr lang="en-US" sz="2600" dirty="0">
                <a:cs typeface="Calibri"/>
              </a:rPr>
              <a:t> for Top1-5-10.</a:t>
            </a:r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 Created the </a:t>
            </a:r>
            <a:r>
              <a:rPr lang="en-US" sz="2600" b="1" dirty="0">
                <a:ea typeface="+mn-lt"/>
                <a:cs typeface="+mn-lt"/>
              </a:rPr>
              <a:t>Web app</a:t>
            </a:r>
          </a:p>
          <a:p>
            <a:r>
              <a:rPr lang="en-US" sz="2600" dirty="0">
                <a:cs typeface="Calibri"/>
              </a:rPr>
              <a:t> Wrote  </a:t>
            </a:r>
            <a:r>
              <a:rPr lang="en-US" sz="2600" b="1" dirty="0">
                <a:cs typeface="Calibri"/>
              </a:rPr>
              <a:t>Methods </a:t>
            </a:r>
            <a:r>
              <a:rPr lang="en-US" sz="2600" dirty="0">
                <a:cs typeface="Calibri"/>
              </a:rPr>
              <a:t>and </a:t>
            </a:r>
            <a:r>
              <a:rPr lang="en-US" sz="2600" b="1" dirty="0">
                <a:cs typeface="Calibri"/>
              </a:rPr>
              <a:t>Result </a:t>
            </a:r>
            <a:r>
              <a:rPr lang="en-US" sz="2600" dirty="0">
                <a:cs typeface="Calibri"/>
              </a:rPr>
              <a:t>section of our paper</a:t>
            </a:r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cs typeface="Calibri"/>
              </a:rPr>
              <a:t> Created the </a:t>
            </a:r>
            <a:r>
              <a:rPr lang="en-US" sz="2600" b="1" dirty="0">
                <a:ea typeface="+mn-lt"/>
                <a:cs typeface="+mn-lt"/>
              </a:rPr>
              <a:t>demo </a:t>
            </a:r>
            <a:r>
              <a:rPr lang="en-US" sz="2600" dirty="0">
                <a:ea typeface="+mn-lt"/>
                <a:cs typeface="+mn-lt"/>
              </a:rPr>
              <a:t>walkthrough</a:t>
            </a:r>
            <a:r>
              <a:rPr lang="en-US" sz="2600" dirty="0">
                <a:cs typeface="Calibri"/>
              </a:rPr>
              <a:t> and the </a:t>
            </a:r>
            <a:r>
              <a:rPr lang="en-US" sz="2600" b="1" dirty="0">
                <a:ea typeface="+mn-lt"/>
                <a:cs typeface="+mn-lt"/>
              </a:rPr>
              <a:t>Readme </a:t>
            </a:r>
            <a:r>
              <a:rPr lang="en-US" sz="2600" dirty="0">
                <a:ea typeface="+mn-lt"/>
                <a:cs typeface="+mn-lt"/>
              </a:rPr>
              <a:t>page </a:t>
            </a:r>
          </a:p>
          <a:p>
            <a:r>
              <a:rPr lang="en-US" sz="2600" dirty="0">
                <a:cs typeface="Calibri"/>
              </a:rPr>
              <a:t> Co-ordinated team meetings and Initiated work and strategies</a:t>
            </a:r>
            <a:endParaRPr lang="en-US" sz="2600" dirty="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6261B-18D4-4F68-A255-ABAC5B06F777}"/>
              </a:ext>
            </a:extLst>
          </p:cNvPr>
          <p:cNvSpPr txBox="1"/>
          <p:nvPr/>
        </p:nvSpPr>
        <p:spPr>
          <a:xfrm>
            <a:off x="188151" y="2766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Heena</a:t>
            </a:r>
          </a:p>
        </p:txBody>
      </p:sp>
    </p:spTree>
    <p:extLst>
      <p:ext uri="{BB962C8B-B14F-4D97-AF65-F5344CB8AC3E}">
        <p14:creationId xmlns:p14="http://schemas.microsoft.com/office/powerpoint/2010/main" val="122373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C7C122F8-965E-4DD8-A345-C4FA1A91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1" y="4473"/>
            <a:ext cx="12189910" cy="6878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DF79F-4D19-4624-AED6-24ADF53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4750"/>
            <a:ext cx="10515600" cy="1325563"/>
          </a:xfrm>
        </p:spPr>
        <p:txBody>
          <a:bodyPr/>
          <a:lstStyle/>
          <a:p>
            <a:r>
              <a:rPr lang="en-US"/>
              <a:t>Project presentation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37C0-D2CD-4C24-BA09-6B3AF675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740025"/>
            <a:ext cx="10687050" cy="27130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Presentation</a:t>
            </a:r>
          </a:p>
          <a:p>
            <a:pPr lvl="1"/>
            <a:r>
              <a:rPr lang="en-US"/>
              <a:t>Condensed relevant information from research paper into presentable slides, as well as creating individual contribution slides.</a:t>
            </a:r>
            <a:endParaRPr lang="en-US">
              <a:cs typeface="Calibri"/>
            </a:endParaRPr>
          </a:p>
          <a:p>
            <a:r>
              <a:rPr lang="en-US"/>
              <a:t>Milestone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573C8-1CA9-421C-99EE-0B025B98F664}"/>
              </a:ext>
            </a:extLst>
          </p:cNvPr>
          <p:cNvSpPr txBox="1"/>
          <p:nvPr/>
        </p:nvSpPr>
        <p:spPr>
          <a:xfrm>
            <a:off x="307801" y="24269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Mason</a:t>
            </a:r>
          </a:p>
        </p:txBody>
      </p:sp>
    </p:spTree>
    <p:extLst>
      <p:ext uri="{BB962C8B-B14F-4D97-AF65-F5344CB8AC3E}">
        <p14:creationId xmlns:p14="http://schemas.microsoft.com/office/powerpoint/2010/main" val="42718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EF73715-0C3D-4377-BCEF-41C18F1A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15490"/>
            <a:ext cx="12189910" cy="6878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DD430-4025-7642-8454-3BBC319B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257" y="29779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Research and Documentation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7C68-C640-914D-BA26-5C5EAF92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93" y="1511409"/>
            <a:ext cx="11462779" cy="50977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Failed Miserably at contributing to network design</a:t>
            </a:r>
          </a:p>
          <a:p>
            <a:endParaRPr lang="en-US"/>
          </a:p>
          <a:p>
            <a:r>
              <a:rPr lang="en-US" dirty="0"/>
              <a:t>Researched network design</a:t>
            </a:r>
            <a:endParaRPr lang="en-US" dirty="0">
              <a:cs typeface="Calibri"/>
            </a:endParaRPr>
          </a:p>
          <a:p>
            <a:pPr lvl="1"/>
            <a:r>
              <a:rPr lang="en-US" sz="2400" dirty="0" err="1"/>
              <a:t>NASNet</a:t>
            </a:r>
            <a:r>
              <a:rPr lang="en-US" sz="2400" dirty="0"/>
              <a:t> – Designing a search space so the complexity of the architecture is independent of the depth of the network and size of the input images</a:t>
            </a:r>
            <a:endParaRPr lang="en-US" sz="2400" dirty="0">
              <a:cs typeface="Calibri"/>
            </a:endParaRPr>
          </a:p>
          <a:p>
            <a:pPr lvl="1"/>
            <a:endParaRPr lang="en-US" dirty="0"/>
          </a:p>
          <a:p>
            <a:pPr lvl="1"/>
            <a:r>
              <a:rPr lang="en-US" sz="2400" dirty="0"/>
              <a:t>Convolution Cells – This approach used convolution networks composed of 'cells' with identical structures but with different weights.</a:t>
            </a:r>
            <a:endParaRPr lang="en-US" sz="2400" dirty="0">
              <a:cs typeface="Calibri"/>
            </a:endParaRPr>
          </a:p>
          <a:p>
            <a:pPr lvl="2">
              <a:buFont typeface="Wingdings"/>
              <a:buChar char="Ø"/>
            </a:pPr>
            <a:r>
              <a:rPr lang="en-US" sz="2400" dirty="0"/>
              <a:t>This is much faster than searching the entire network architectures.</a:t>
            </a:r>
            <a:endParaRPr lang="en-US" sz="2400" dirty="0">
              <a:cs typeface="Calibri"/>
            </a:endParaRPr>
          </a:p>
          <a:p>
            <a:pPr lvl="2">
              <a:buFont typeface="Wingdings"/>
              <a:buChar char="Ø"/>
            </a:pPr>
            <a:r>
              <a:rPr lang="en-US" sz="2400" dirty="0"/>
              <a:t>The cell is more likely to generalize to other problems – good for our project.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The original </a:t>
            </a:r>
            <a:r>
              <a:rPr lang="en-US" sz="2400" dirty="0" err="1"/>
              <a:t>NASNet</a:t>
            </a:r>
            <a:r>
              <a:rPr lang="en-US" sz="2400" dirty="0"/>
              <a:t> was trained on a smaller image data-set, then using the best</a:t>
            </a:r>
            <a:r>
              <a:rPr lang="en-US" dirty="0"/>
              <a:t> </a:t>
            </a:r>
            <a:r>
              <a:rPr lang="en-US" sz="2400" dirty="0"/>
              <a:t>convolution cells trained on a larger image data-set on ImageNet.</a:t>
            </a:r>
            <a:endParaRPr lang="en-US" sz="2400" dirty="0">
              <a:cs typeface="Calibri"/>
            </a:endParaRPr>
          </a:p>
          <a:p>
            <a:pPr lvl="1"/>
            <a:endParaRPr lang="en-US" dirty="0"/>
          </a:p>
          <a:p>
            <a:pPr lvl="1"/>
            <a:r>
              <a:rPr lang="en-US" sz="2400" dirty="0"/>
              <a:t>Our network used the weights that were pre-trained on this ImageNet.</a:t>
            </a:r>
            <a:endParaRPr lang="en-US" dirty="0"/>
          </a:p>
          <a:p>
            <a:pPr lvl="1"/>
            <a:endParaRPr lang="en-US"/>
          </a:p>
          <a:p>
            <a:r>
              <a:rPr lang="en-US" dirty="0"/>
              <a:t>I now understand there is a set of weights that could achieve 100% accuracy on this task and that I will not be the one to find these weights.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ECFA6-9F8F-4662-9EF9-AA5A044FEE6D}"/>
              </a:ext>
            </a:extLst>
          </p:cNvPr>
          <p:cNvSpPr txBox="1"/>
          <p:nvPr/>
        </p:nvSpPr>
        <p:spPr>
          <a:xfrm>
            <a:off x="145355" y="19799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Matthew</a:t>
            </a:r>
          </a:p>
        </p:txBody>
      </p:sp>
    </p:spTree>
    <p:extLst>
      <p:ext uri="{BB962C8B-B14F-4D97-AF65-F5344CB8AC3E}">
        <p14:creationId xmlns:p14="http://schemas.microsoft.com/office/powerpoint/2010/main" val="40151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87A1507E-1B93-4A8B-B271-3F14768F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96"/>
            <a:ext cx="12192000" cy="6864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B63ED-FBBF-3240-8AD2-E78C142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40" y="2692181"/>
            <a:ext cx="7077075" cy="1325563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Let's look at our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A86BE666-86BD-4447-8650-50854B2C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80338"/>
            <a:ext cx="12257500" cy="6938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54A97-5660-4CD5-8647-58ACFE79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" y="7350"/>
            <a:ext cx="6940296" cy="19145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</a:t>
            </a:r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CEBF0-0FFB-4637-BBFC-E85E88C4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79" y="1824797"/>
            <a:ext cx="10052099" cy="41963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 project uses convolutional neural network to generate a food recognition model for a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Free-Food Finder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webapp. </a:t>
            </a:r>
            <a:endParaRPr lang="en-US" dirty="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model is trained on a very famous dataset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Food-101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provided by Kaggle and originally from the research paper "Food-101 – Mining Discriminative Components with Random Forests" by Lukas Bossard.</a:t>
            </a:r>
          </a:p>
          <a:p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This is challenging dataset consisting of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101,000 images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of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101 different food classes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  On purpose, the training images were not cleaned, and thus still contain some amount of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noise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This comes mostly in the form of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intense colors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and sometimes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wrong label.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8C341-F1AC-4434-B837-77FC818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48000" cy="384175"/>
          </a:xfrm>
        </p:spPr>
        <p:txBody>
          <a:bodyPr/>
          <a:lstStyle/>
          <a:p>
            <a:fld id="{48F63A3B-78C7-47BE-AE5E-E10140E04643}" type="slidenum">
              <a:rPr lang="en-US" b="1" dirty="0">
                <a:solidFill>
                  <a:srgbClr val="000000"/>
                </a:solidFill>
              </a:rPr>
              <a:t>2</a:t>
            </a:fld>
            <a:endParaRPr lang="en-US" b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87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A86BE666-86BD-4447-8650-50854B2C5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 t="-62" r="28596" b="-453"/>
          <a:stretch/>
        </p:blipFill>
        <p:spPr>
          <a:xfrm>
            <a:off x="-67510" y="-34805"/>
            <a:ext cx="12294198" cy="705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54A97-5660-4CD5-8647-58ACFE79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" y="-477251"/>
            <a:ext cx="6264021" cy="18478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CEBF0-0FFB-4637-BBFC-E85E88C4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3" y="792314"/>
            <a:ext cx="12204749" cy="40534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This is how images in our dataset looks like. 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Even as a human, I think I’d struggle to classify them.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3" name="Picture 3" descr="Several different types of food on a plate&#10;&#10;Description generated with high confidence">
            <a:extLst>
              <a:ext uri="{FF2B5EF4-FFF2-40B4-BE49-F238E27FC236}">
                <a16:creationId xmlns:a16="http://schemas.microsoft.com/office/drawing/2014/main" id="{DEDDAFDD-6E6F-4582-B52C-A12D30E0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9" y="1863254"/>
            <a:ext cx="4396896" cy="2247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2A984-B164-4A35-B17D-F90E2B0BA2B0}"/>
              </a:ext>
            </a:extLst>
          </p:cNvPr>
          <p:cNvSpPr txBox="1"/>
          <p:nvPr/>
        </p:nvSpPr>
        <p:spPr>
          <a:xfrm>
            <a:off x="2211888" y="14363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Bread Pudding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4E4D5-58D4-48AC-BD80-9A4C68B512E3}"/>
              </a:ext>
            </a:extLst>
          </p:cNvPr>
          <p:cNvSpPr txBox="1"/>
          <p:nvPr/>
        </p:nvSpPr>
        <p:spPr>
          <a:xfrm>
            <a:off x="7599906" y="14436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Chicken Curry</a:t>
            </a:r>
          </a:p>
        </p:txBody>
      </p:sp>
      <p:pic>
        <p:nvPicPr>
          <p:cNvPr id="11" name="Picture 11" descr="A bunch of different types of food on a plate&#10;&#10;Description generated with very high confidence">
            <a:extLst>
              <a:ext uri="{FF2B5EF4-FFF2-40B4-BE49-F238E27FC236}">
                <a16:creationId xmlns:a16="http://schemas.microsoft.com/office/drawing/2014/main" id="{A90F32F9-0AB1-48FE-B348-BD8C9712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34" y="4592267"/>
            <a:ext cx="4432386" cy="2185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CEB18-962D-43A8-9B18-8E9198BE957D}"/>
              </a:ext>
            </a:extLst>
          </p:cNvPr>
          <p:cNvSpPr txBox="1"/>
          <p:nvPr/>
        </p:nvSpPr>
        <p:spPr>
          <a:xfrm>
            <a:off x="2471150" y="42327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Apple Pie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BD8A9-D3F0-420F-B601-BEA97CC69EDC}"/>
              </a:ext>
            </a:extLst>
          </p:cNvPr>
          <p:cNvSpPr txBox="1"/>
          <p:nvPr/>
        </p:nvSpPr>
        <p:spPr>
          <a:xfrm>
            <a:off x="7703637" y="42360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Cheesecake</a:t>
            </a:r>
          </a:p>
        </p:txBody>
      </p:sp>
      <p:pic>
        <p:nvPicPr>
          <p:cNvPr id="4" name="Picture 7" descr="A slice of cake on a plate&#10;&#10;Description generated with high confidence">
            <a:extLst>
              <a:ext uri="{FF2B5EF4-FFF2-40B4-BE49-F238E27FC236}">
                <a16:creationId xmlns:a16="http://schemas.microsoft.com/office/drawing/2014/main" id="{B505010A-ECBD-47A7-A0F0-FD2217A6B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201" y="4587941"/>
            <a:ext cx="4410075" cy="2138643"/>
          </a:xfrm>
          <a:prstGeom prst="rect">
            <a:avLst/>
          </a:prstGeom>
        </p:spPr>
      </p:pic>
      <p:pic>
        <p:nvPicPr>
          <p:cNvPr id="12" name="Picture 14" descr="A dish is filled with food&#10;&#10;Description generated with very high confidence">
            <a:extLst>
              <a:ext uri="{FF2B5EF4-FFF2-40B4-BE49-F238E27FC236}">
                <a16:creationId xmlns:a16="http://schemas.microsoft.com/office/drawing/2014/main" id="{0BE499FD-5B8F-4E2A-A82E-CF1369EA6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159" y="1862616"/>
            <a:ext cx="4410075" cy="22554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CE1A-8355-418A-9F2C-2D27BEFE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34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flower&#10;&#10;Description generated with high confidence">
            <a:extLst>
              <a:ext uri="{FF2B5EF4-FFF2-40B4-BE49-F238E27FC236}">
                <a16:creationId xmlns:a16="http://schemas.microsoft.com/office/drawing/2014/main" id="{4CE9FDF2-95B5-4CB8-8DF8-42F6A577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" r="28806" b="24"/>
          <a:stretch/>
        </p:blipFill>
        <p:spPr>
          <a:xfrm>
            <a:off x="-1435" y="-1011"/>
            <a:ext cx="12206172" cy="68604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1C43-C6D8-4AD8-8730-F86EC97A19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10" y="1118383"/>
            <a:ext cx="6812006" cy="564447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/>
              <a:t>Consumers </a:t>
            </a:r>
            <a:r>
              <a:rPr lang="en-US" sz="2400" b="1"/>
              <a:t>waste </a:t>
            </a:r>
            <a:r>
              <a:rPr lang="en-US" sz="2400"/>
              <a:t>approximately</a:t>
            </a:r>
            <a:r>
              <a:rPr lang="en-US" sz="2400" b="1"/>
              <a:t> 41 million metric tons of</a:t>
            </a:r>
            <a:r>
              <a:rPr lang="en-US" sz="2400"/>
              <a:t> food per year [1]. 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US" sz="2400"/>
              <a:t> A proposed solution to this problem is a </a:t>
            </a:r>
            <a:r>
              <a:rPr lang="en-US" sz="2400" b="1"/>
              <a:t>Free-Food Finding app</a:t>
            </a:r>
            <a:r>
              <a:rPr lang="en-US" sz="2400"/>
              <a:t> developed by students at Middle Tennessee State University, which enables normal people to donate food which would otherwise go to waste. 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US" sz="2400"/>
              <a:t>But what makes a user to like and use an app regularly?</a:t>
            </a:r>
            <a:endParaRPr lang="en-US" sz="2400">
              <a:cs typeface="Calibri"/>
            </a:endParaRPr>
          </a:p>
          <a:p>
            <a:pPr lvl="1"/>
            <a:r>
              <a:rPr lang="en-US"/>
              <a:t>It should be </a:t>
            </a:r>
            <a:r>
              <a:rPr lang="en-US" b="1"/>
              <a:t>User Friendly </a:t>
            </a:r>
            <a:endParaRPr lang="en-US" b="1">
              <a:cs typeface="Calibri"/>
            </a:endParaRPr>
          </a:p>
          <a:p>
            <a:pPr lvl="1"/>
            <a:r>
              <a:rPr lang="en-US"/>
              <a:t>It should take</a:t>
            </a:r>
            <a:r>
              <a:rPr lang="en-US" b="1"/>
              <a:t> Less Effort</a:t>
            </a:r>
            <a:endParaRPr lang="en-US" b="1">
              <a:cs typeface="Calibri"/>
            </a:endParaRPr>
          </a:p>
          <a:p>
            <a:pPr lvl="1"/>
            <a:endParaRPr lang="en-US" b="1"/>
          </a:p>
          <a:p>
            <a:r>
              <a:rPr lang="en-US" sz="2400"/>
              <a:t>To</a:t>
            </a:r>
            <a:r>
              <a:rPr lang="en-US" sz="2400">
                <a:ea typeface="+mn-lt"/>
                <a:cs typeface="+mn-lt"/>
              </a:rPr>
              <a:t> make this app</a:t>
            </a:r>
            <a:r>
              <a:rPr lang="en-US" sz="2400" b="1">
                <a:ea typeface="+mn-lt"/>
                <a:cs typeface="+mn-lt"/>
              </a:rPr>
              <a:t> effortless and user friendly</a:t>
            </a:r>
            <a:r>
              <a:rPr lang="en-US" sz="2400">
                <a:ea typeface="+mn-lt"/>
                <a:cs typeface="+mn-lt"/>
              </a:rPr>
              <a:t> we propose the use of a Neural Network (NN) to automatically classify pictures of donated food that can reduce  human effort.</a:t>
            </a:r>
            <a:endParaRPr lang="en-US" sz="2400" b="1">
              <a:cs typeface="Calibri"/>
            </a:endParaRPr>
          </a:p>
          <a:p>
            <a:pPr lvl="1"/>
            <a:endParaRPr lang="en-US" sz="1500"/>
          </a:p>
        </p:txBody>
      </p:sp>
      <p:pic>
        <p:nvPicPr>
          <p:cNvPr id="7" name="Picture 13" descr="A close up of food on a counter&#10;&#10;Description generated with high confidence">
            <a:extLst>
              <a:ext uri="{FF2B5EF4-FFF2-40B4-BE49-F238E27FC236}">
                <a16:creationId xmlns:a16="http://schemas.microsoft.com/office/drawing/2014/main" id="{8BD7FE71-BE0F-4019-83D7-7A5E4346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606599"/>
            <a:ext cx="4352925" cy="57210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F2BBEF-67E6-47DC-8402-74D7809E2AA1}"/>
              </a:ext>
            </a:extLst>
          </p:cNvPr>
          <p:cNvSpPr txBox="1">
            <a:spLocks/>
          </p:cNvSpPr>
          <p:nvPr/>
        </p:nvSpPr>
        <p:spPr>
          <a:xfrm>
            <a:off x="145876" y="359775"/>
            <a:ext cx="6254496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CFF28-7723-4FD1-BA28-1C009BF3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4</a:t>
            </a:fld>
            <a:endParaRPr lang="en-US" b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75BC11D1-56E4-401D-847F-C446D993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"/>
            <a:ext cx="12192000" cy="6864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B63ED-FBBF-3240-8AD2-E78C142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27000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DB728-F343-4F13-A263-A36E49A0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dirty="0">
                <a:solidFill>
                  <a:schemeClr val="tx1"/>
                </a:solidFill>
              </a:rPr>
              <a:t>5</a:t>
            </a:fld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420E754B-4898-463D-83B6-C9C7FA83D271}"/>
              </a:ext>
            </a:extLst>
          </p:cNvPr>
          <p:cNvSpPr txBox="1">
            <a:spLocks/>
          </p:cNvSpPr>
          <p:nvPr/>
        </p:nvSpPr>
        <p:spPr>
          <a:xfrm>
            <a:off x="411661" y="822491"/>
            <a:ext cx="5524500" cy="5218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cs typeface="Calibri"/>
            </a:endParaRPr>
          </a:p>
          <a:p>
            <a:r>
              <a:rPr lang="en-US" sz="2400"/>
              <a:t>Model Architecture</a:t>
            </a:r>
            <a:endParaRPr lang="en-US" sz="2400">
              <a:cs typeface="Calibri"/>
            </a:endParaRPr>
          </a:p>
          <a:p>
            <a:pPr lvl="1"/>
            <a:r>
              <a:rPr lang="en-US" sz="2000" err="1">
                <a:cs typeface="Calibri"/>
              </a:rPr>
              <a:t>NASNetMobile</a:t>
            </a:r>
            <a:endParaRPr lang="en-US" sz="20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Dataset augmentation</a:t>
            </a:r>
            <a:endParaRPr lang="en-US" sz="24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Random rotations and shifts</a:t>
            </a:r>
          </a:p>
          <a:p>
            <a:r>
              <a:rPr lang="en-US" sz="2400">
                <a:ea typeface="+mn-lt"/>
                <a:cs typeface="+mn-lt"/>
              </a:rPr>
              <a:t>K-Fold cross validation</a:t>
            </a:r>
          </a:p>
          <a:p>
            <a:pPr lvl="1"/>
            <a:r>
              <a:rPr lang="en-US" sz="2000">
                <a:cs typeface="Calibri"/>
              </a:rPr>
              <a:t>Validates model's ability to learn the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dataset</a:t>
            </a:r>
          </a:p>
          <a:p>
            <a:r>
              <a:rPr lang="en-US" sz="2400">
                <a:cs typeface="Calibri"/>
              </a:rPr>
              <a:t>Metrics</a:t>
            </a:r>
            <a:endParaRPr lang="en-US"/>
          </a:p>
          <a:p>
            <a:pPr lvl="1"/>
            <a:r>
              <a:rPr lang="en-US" sz="2000">
                <a:cs typeface="Calibri"/>
              </a:rPr>
              <a:t>Top 1,5,10 accuracy</a:t>
            </a:r>
          </a:p>
          <a:p>
            <a:pPr lvl="1"/>
            <a:r>
              <a:rPr lang="en-US" sz="2000">
                <a:cs typeface="Calibri"/>
              </a:rPr>
              <a:t>F1-score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8C5D30-9F29-4F99-A89E-09E8FB30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951" y="1563834"/>
            <a:ext cx="6574076" cy="3736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06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87A1507E-1B93-4A8B-B271-3F14768F0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6" r="29062" b="2374"/>
          <a:stretch/>
        </p:blipFill>
        <p:spPr>
          <a:xfrm>
            <a:off x="0" y="1286"/>
            <a:ext cx="12192013" cy="6859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B63ED-FBBF-3240-8AD2-E78C142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450850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EAD952-A4F6-4FA5-9B59-194A0FEE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11" y="1441616"/>
            <a:ext cx="7242300" cy="4220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We have created 3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Model-1 is trained on entire dataset, Model-2 is trained on 50 random classes and Model-3 is trained on 25 random classes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We have calculated Top1, Top5 and Top10 predictions accuracies for all three models.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19EFC9-51EE-49E9-80C0-917D7B38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81" y="453853"/>
            <a:ext cx="4487824" cy="4119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AA13F-1E8C-4D65-9A6A-2EA8E3A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8FD146-F896-46DB-AF1E-04E61CB9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56" y="4812596"/>
            <a:ext cx="4336198" cy="15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4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87A1507E-1B93-4A8B-B271-3F14768F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96"/>
            <a:ext cx="12192000" cy="6864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B63ED-FBBF-3240-8AD2-E78C142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589" y="2762704"/>
            <a:ext cx="436245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Our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80924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87A1507E-1B93-4A8B-B271-3F14768F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"/>
            <a:ext cx="12192000" cy="6816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B63ED-FBBF-3240-8AD2-E78C142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098550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Research and Demo Creation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EAD952-A4F6-4FA5-9B59-194A0FEE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5400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Research Gathering for Project</a:t>
            </a:r>
          </a:p>
          <a:p>
            <a:r>
              <a:rPr lang="en-US"/>
              <a:t>Abstract, Introduction, and Background sections in paper</a:t>
            </a:r>
            <a:endParaRPr lang="en-US">
              <a:cs typeface="Calibri"/>
            </a:endParaRPr>
          </a:p>
          <a:p>
            <a:r>
              <a:rPr lang="en-US"/>
              <a:t>Milestone</a:t>
            </a:r>
            <a:endParaRPr lang="en-US">
              <a:cs typeface="Calibri"/>
            </a:endParaRPr>
          </a:p>
          <a:p>
            <a:r>
              <a:rPr lang="en-US"/>
              <a:t>Provided Documentation for the Demo</a:t>
            </a:r>
            <a:endParaRPr lang="en-US">
              <a:cs typeface="Calibri"/>
            </a:endParaRPr>
          </a:p>
          <a:p>
            <a:endParaRPr lang="en-US"/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54A73-5184-4265-A8D8-1155CE51E678}"/>
              </a:ext>
            </a:extLst>
          </p:cNvPr>
          <p:cNvSpPr txBox="1"/>
          <p:nvPr/>
        </p:nvSpPr>
        <p:spPr>
          <a:xfrm>
            <a:off x="285750" y="133350"/>
            <a:ext cx="2981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James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20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flower&#10;&#10;Description generated with high confidence">
            <a:extLst>
              <a:ext uri="{FF2B5EF4-FFF2-40B4-BE49-F238E27FC236}">
                <a16:creationId xmlns:a16="http://schemas.microsoft.com/office/drawing/2014/main" id="{876519ED-80ED-461A-9775-263CEDB3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5386"/>
            <a:ext cx="12169034" cy="6815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971D9-741A-E047-BDAF-36B5C2B6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289050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Project Paper Documentation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20AF-1AA6-4046-A117-A62FC003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7351"/>
            <a:ext cx="6089737" cy="3119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Mathematical Execution of Paper</a:t>
            </a:r>
          </a:p>
          <a:p>
            <a:r>
              <a:rPr lang="en-US"/>
              <a:t>Research Gathering for Project</a:t>
            </a:r>
            <a:endParaRPr lang="en-US">
              <a:cs typeface="Calibri" panose="020F0502020204030204"/>
            </a:endParaRPr>
          </a:p>
          <a:p>
            <a:r>
              <a:rPr lang="en-US"/>
              <a:t>Milestone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CECD4-F140-41D6-9CDE-11783DB7D9DD}"/>
              </a:ext>
            </a:extLst>
          </p:cNvPr>
          <p:cNvSpPr txBox="1"/>
          <p:nvPr/>
        </p:nvSpPr>
        <p:spPr>
          <a:xfrm>
            <a:off x="371605" y="298537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Elijah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8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{A1F9F1A2-C160-C94C-B9E7-4818DD4151BA}tf16401378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Food Recognition Software for a Web-App </vt:lpstr>
      <vt:lpstr>Introduction</vt:lpstr>
      <vt:lpstr>Dataset</vt:lpstr>
      <vt:lpstr>PowerPoint Presentation</vt:lpstr>
      <vt:lpstr>Methods</vt:lpstr>
      <vt:lpstr>Results</vt:lpstr>
      <vt:lpstr>Our Contributions</vt:lpstr>
      <vt:lpstr>Research and Demo Creation</vt:lpstr>
      <vt:lpstr>Project Paper Documentation </vt:lpstr>
      <vt:lpstr> Research Methods</vt:lpstr>
      <vt:lpstr>Experimental Design and Engineering</vt:lpstr>
      <vt:lpstr> Model visualization , Web app creation, Documentation and Team Management </vt:lpstr>
      <vt:lpstr>Project presentation and Documentation</vt:lpstr>
      <vt:lpstr>Research and Documentation</vt:lpstr>
      <vt:lpstr>Let's look at our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 Software for a Web App </dc:title>
  <dc:creator>Luis  Chunga</dc:creator>
  <cp:revision>40</cp:revision>
  <dcterms:created xsi:type="dcterms:W3CDTF">2020-05-03T16:50:30Z</dcterms:created>
  <dcterms:modified xsi:type="dcterms:W3CDTF">2020-05-07T03:05:51Z</dcterms:modified>
</cp:coreProperties>
</file>