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80" r:id="rId2"/>
    <p:sldId id="281" r:id="rId3"/>
    <p:sldId id="285" r:id="rId4"/>
    <p:sldId id="286" r:id="rId5"/>
    <p:sldId id="287" r:id="rId6"/>
    <p:sldId id="288" r:id="rId7"/>
    <p:sldId id="315" r:id="rId8"/>
    <p:sldId id="316" r:id="rId9"/>
    <p:sldId id="333" r:id="rId10"/>
    <p:sldId id="334" r:id="rId11"/>
    <p:sldId id="335" r:id="rId12"/>
    <p:sldId id="336" r:id="rId13"/>
    <p:sldId id="317" r:id="rId14"/>
    <p:sldId id="318" r:id="rId15"/>
    <p:sldId id="319" r:id="rId16"/>
    <p:sldId id="322" r:id="rId17"/>
    <p:sldId id="324" r:id="rId18"/>
    <p:sldId id="325" r:id="rId19"/>
    <p:sldId id="326" r:id="rId20"/>
    <p:sldId id="328" r:id="rId21"/>
    <p:sldId id="329" r:id="rId22"/>
    <p:sldId id="330" r:id="rId23"/>
    <p:sldId id="337" r:id="rId24"/>
    <p:sldId id="289" r:id="rId25"/>
    <p:sldId id="292" r:id="rId26"/>
    <p:sldId id="291" r:id="rId27"/>
    <p:sldId id="278" r:id="rId28"/>
    <p:sldId id="293" r:id="rId29"/>
    <p:sldId id="259" r:id="rId30"/>
    <p:sldId id="331" r:id="rId31"/>
    <p:sldId id="270" r:id="rId32"/>
    <p:sldId id="273" r:id="rId33"/>
    <p:sldId id="274" r:id="rId34"/>
    <p:sldId id="275" r:id="rId35"/>
    <p:sldId id="294" r:id="rId36"/>
    <p:sldId id="299" r:id="rId37"/>
    <p:sldId id="262" r:id="rId38"/>
    <p:sldId id="332" r:id="rId39"/>
    <p:sldId id="276" r:id="rId40"/>
    <p:sldId id="302" r:id="rId41"/>
    <p:sldId id="303" r:id="rId42"/>
    <p:sldId id="305" r:id="rId43"/>
    <p:sldId id="304" r:id="rId44"/>
    <p:sldId id="266" r:id="rId45"/>
    <p:sldId id="300" r:id="rId46"/>
    <p:sldId id="265" r:id="rId47"/>
    <p:sldId id="306" r:id="rId48"/>
    <p:sldId id="314" r:id="rId49"/>
    <p:sldId id="309" r:id="rId50"/>
    <p:sldId id="310" r:id="rId51"/>
    <p:sldId id="311" r:id="rId52"/>
    <p:sldId id="312" r:id="rId53"/>
    <p:sldId id="313" r:id="rId54"/>
    <p:sldId id="295" r:id="rId55"/>
    <p:sldId id="338" r:id="rId56"/>
    <p:sldId id="296" r:id="rId57"/>
    <p:sldId id="298" r:id="rId58"/>
    <p:sldId id="26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3F5"/>
    <a:srgbClr val="FF4343"/>
    <a:srgbClr val="FFDDFB"/>
    <a:srgbClr val="FFABF5"/>
    <a:srgbClr val="FE54EA"/>
    <a:srgbClr val="3D02D0"/>
    <a:srgbClr val="7A0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8" autoAdjust="0"/>
    <p:restoredTop sz="78850" autoAdjust="0"/>
  </p:normalViewPr>
  <p:slideViewPr>
    <p:cSldViewPr snapToGrid="0">
      <p:cViewPr>
        <p:scale>
          <a:sx n="66" d="100"/>
          <a:sy n="66" d="100"/>
        </p:scale>
        <p:origin x="54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58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46CC5D-C98F-4CD9-83C7-95DCEA44A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AF3493-75FC-42D9-873C-DC3EC5ADF3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1EB51-3A45-4E62-9F19-F13325A6832A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5C1393-3E5D-49AE-9A4D-3009FCCE07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C8510-2735-481E-9DB2-F4D1E82FFE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05F74-F401-4568-95D1-0CB5B43BB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51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918F1-7991-4217-9EBF-7BE365669CD1}" type="datetimeFigureOut">
              <a:rPr lang="en-US" smtClean="0"/>
              <a:t>Mon - 06. 05. 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F975-90C5-4D62-BBBC-02E38F2634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75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4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8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4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1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13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68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7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0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65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5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4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Überwachtes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Eingabe</a:t>
            </a:r>
            <a:r>
              <a:rPr lang="en-US" dirty="0"/>
              <a:t>- und Soll-</a:t>
            </a:r>
            <a:r>
              <a:rPr lang="en-US" dirty="0" err="1"/>
              <a:t>Ausgabedatenpaare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vergleichen</a:t>
            </a:r>
            <a:r>
              <a:rPr lang="en-US" dirty="0"/>
              <a:t> die </a:t>
            </a:r>
            <a:r>
              <a:rPr lang="en-US" dirty="0" err="1"/>
              <a:t>Vorhersage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gewünschten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Gradient Descent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Der </a:t>
            </a:r>
            <a:r>
              <a:rPr lang="en-US" dirty="0" err="1"/>
              <a:t>Unterschied</a:t>
            </a:r>
            <a:r>
              <a:rPr lang="en-US" dirty="0"/>
              <a:t> der Soll- und </a:t>
            </a:r>
            <a:r>
              <a:rPr lang="en-US" dirty="0" err="1"/>
              <a:t>Ist-Ausgabe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bezeichnet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verändern</a:t>
            </a:r>
            <a:r>
              <a:rPr lang="en-US" dirty="0"/>
              <a:t> die Parameter des </a:t>
            </a:r>
            <a:r>
              <a:rPr lang="en-US" dirty="0" err="1"/>
              <a:t>Netzes</a:t>
            </a:r>
            <a:r>
              <a:rPr lang="en-US" dirty="0"/>
              <a:t> (w, </a:t>
            </a:r>
            <a:r>
              <a:rPr lang="en-US" dirty="0" err="1"/>
              <a:t>Gewichte</a:t>
            </a:r>
            <a:r>
              <a:rPr lang="en-US" dirty="0"/>
              <a:t>), </a:t>
            </a:r>
            <a:r>
              <a:rPr lang="en-US" dirty="0" err="1"/>
              <a:t>sodass</a:t>
            </a:r>
            <a:r>
              <a:rPr lang="en-US" dirty="0"/>
              <a:t> der </a:t>
            </a:r>
            <a:r>
              <a:rPr lang="en-US" dirty="0" err="1"/>
              <a:t>Fehler</a:t>
            </a:r>
            <a:r>
              <a:rPr lang="en-US" dirty="0"/>
              <a:t> in </a:t>
            </a:r>
            <a:r>
              <a:rPr lang="en-US" dirty="0" err="1"/>
              <a:t>Zukunft</a:t>
            </a:r>
            <a:r>
              <a:rPr lang="en-US" dirty="0"/>
              <a:t> </a:t>
            </a:r>
            <a:r>
              <a:rPr lang="en-US" dirty="0" err="1"/>
              <a:t>kleiner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Ziel</a:t>
            </a:r>
            <a:r>
              <a:rPr lang="en-US" dirty="0"/>
              <a:t> des Trainings </a:t>
            </a:r>
            <a:r>
              <a:rPr lang="en-US" dirty="0" err="1"/>
              <a:t>ist</a:t>
            </a:r>
            <a:r>
              <a:rPr lang="en-US" dirty="0"/>
              <a:t> es den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minimieren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Ganze</a:t>
            </a:r>
            <a:r>
              <a:rPr lang="en-US" dirty="0"/>
              <a:t> </a:t>
            </a:r>
            <a:r>
              <a:rPr lang="en-US" dirty="0" err="1"/>
              <a:t>passiert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Ableitungen</a:t>
            </a:r>
            <a:r>
              <a:rPr lang="en-US" dirty="0"/>
              <a:t> der </a:t>
            </a:r>
            <a:r>
              <a:rPr lang="en-US" dirty="0" err="1"/>
              <a:t>Kostenfunktion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den </a:t>
            </a:r>
            <a:r>
              <a:rPr lang="en-US" dirty="0" err="1"/>
              <a:t>Parametern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Hyperparameter: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Epochen</a:t>
            </a:r>
            <a:r>
              <a:rPr lang="en-US" dirty="0"/>
              <a:t>: 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Lernrate</a:t>
            </a:r>
            <a:r>
              <a:rPr lang="en-US" dirty="0"/>
              <a:t>: 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Batch Size: 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Schichten</a:t>
            </a:r>
            <a:r>
              <a:rPr lang="en-US" dirty="0"/>
              <a:t>: 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Neuronen</a:t>
            </a:r>
            <a:r>
              <a:rPr lang="en-US" dirty="0"/>
              <a:t>: 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Trainings und Test Set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spalten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in Trainings- und </a:t>
            </a:r>
            <a:r>
              <a:rPr lang="en-US" dirty="0" err="1"/>
              <a:t>Testdaten</a:t>
            </a:r>
            <a:r>
              <a:rPr lang="en-US" dirty="0"/>
              <a:t> auf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Die </a:t>
            </a:r>
            <a:r>
              <a:rPr lang="en-US" dirty="0" err="1"/>
              <a:t>Trainingsdaten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un das </a:t>
            </a:r>
            <a:r>
              <a:rPr lang="en-US" dirty="0" err="1"/>
              <a:t>Netz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trainieren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Die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um die </a:t>
            </a:r>
            <a:r>
              <a:rPr lang="en-US" dirty="0" err="1"/>
              <a:t>Güte</a:t>
            </a:r>
            <a:r>
              <a:rPr lang="en-US" dirty="0"/>
              <a:t> des </a:t>
            </a:r>
            <a:r>
              <a:rPr lang="en-US" dirty="0" err="1"/>
              <a:t>Netzes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dem Training </a:t>
            </a:r>
            <a:r>
              <a:rPr lang="en-US" dirty="0" err="1"/>
              <a:t>festzustellen</a:t>
            </a:r>
            <a:r>
              <a:rPr lang="en-US" dirty="0"/>
              <a:t>. Auf den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trainiert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32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4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TensorFlow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TensorFlow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Deep Learning </a:t>
            </a:r>
            <a:r>
              <a:rPr lang="en-US" dirty="0" err="1"/>
              <a:t>Programmier-Bibliothek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Teil</a:t>
            </a:r>
            <a:r>
              <a:rPr lang="en-US" dirty="0"/>
              <a:t> der </a:t>
            </a:r>
            <a:r>
              <a:rPr lang="en-US" dirty="0" err="1"/>
              <a:t>Implementierung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TensorFlow </a:t>
            </a:r>
            <a:r>
              <a:rPr lang="en-US" dirty="0" err="1"/>
              <a:t>kann</a:t>
            </a:r>
            <a:r>
              <a:rPr lang="en-US" dirty="0"/>
              <a:t> die </a:t>
            </a:r>
            <a:r>
              <a:rPr lang="en-US" dirty="0" err="1"/>
              <a:t>Ableitungen</a:t>
            </a:r>
            <a:r>
              <a:rPr lang="en-US" dirty="0"/>
              <a:t>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berechnen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 der </a:t>
            </a:r>
            <a:r>
              <a:rPr lang="en-US" dirty="0" err="1"/>
              <a:t>Idustrie</a:t>
            </a:r>
            <a:r>
              <a:rPr lang="en-US" dirty="0"/>
              <a:t> </a:t>
            </a:r>
            <a:r>
              <a:rPr lang="en-US" dirty="0" err="1"/>
              <a:t>beliebt</a:t>
            </a:r>
            <a:r>
              <a:rPr lang="en-US" dirty="0"/>
              <a:t> (Google etc.)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Namensgebung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Tensor: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Ein N-</a:t>
            </a:r>
            <a:r>
              <a:rPr lang="en-US" dirty="0" err="1"/>
              <a:t>Dimensionales</a:t>
            </a:r>
            <a:r>
              <a:rPr lang="en-US" dirty="0"/>
              <a:t> Object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Flow: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Tensoren</a:t>
            </a:r>
            <a:r>
              <a:rPr lang="en-US" dirty="0"/>
              <a:t> </a:t>
            </a:r>
            <a:r>
              <a:rPr lang="en-US" dirty="0" err="1"/>
              <a:t>fließen</a:t>
            </a:r>
            <a:r>
              <a:rPr lang="en-US" dirty="0"/>
              <a:t> in </a:t>
            </a:r>
            <a:r>
              <a:rPr lang="en-US" dirty="0" err="1"/>
              <a:t>einen</a:t>
            </a:r>
            <a:r>
              <a:rPr lang="en-US" dirty="0"/>
              <a:t> Computational Graph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4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6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3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Ich </a:t>
            </a:r>
            <a:r>
              <a:rPr lang="en-US" dirty="0" err="1"/>
              <a:t>möchte</a:t>
            </a:r>
            <a:r>
              <a:rPr lang="en-US" dirty="0"/>
              <a:t> Sie an die </a:t>
            </a:r>
            <a:r>
              <a:rPr lang="en-US" dirty="0" err="1"/>
              <a:t>Implementierung</a:t>
            </a:r>
            <a:r>
              <a:rPr lang="en-US" dirty="0"/>
              <a:t> und </a:t>
            </a:r>
            <a:r>
              <a:rPr lang="en-US" dirty="0" err="1"/>
              <a:t>Theorie</a:t>
            </a:r>
            <a:r>
              <a:rPr lang="en-US" dirty="0"/>
              <a:t> von </a:t>
            </a:r>
            <a:r>
              <a:rPr lang="en-US" dirty="0" err="1"/>
              <a:t>Neuronalen</a:t>
            </a:r>
            <a:r>
              <a:rPr lang="en-US" dirty="0"/>
              <a:t> </a:t>
            </a:r>
            <a:r>
              <a:rPr lang="en-US" dirty="0" err="1"/>
              <a:t>Netzen</a:t>
            </a:r>
            <a:r>
              <a:rPr lang="en-US" dirty="0"/>
              <a:t> </a:t>
            </a:r>
            <a:r>
              <a:rPr lang="en-US" dirty="0" err="1"/>
              <a:t>heranführen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Wenn</a:t>
            </a:r>
            <a:r>
              <a:rPr lang="en-US" dirty="0"/>
              <a:t> man von 0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anfängt</a:t>
            </a:r>
            <a:r>
              <a:rPr lang="en-US" dirty="0"/>
              <a:t> hat man oft </a:t>
            </a:r>
            <a:r>
              <a:rPr lang="en-US" dirty="0" err="1"/>
              <a:t>keinen</a:t>
            </a:r>
            <a:r>
              <a:rPr lang="en-US" dirty="0"/>
              <a:t> </a:t>
            </a:r>
            <a:r>
              <a:rPr lang="en-US" dirty="0" err="1"/>
              <a:t>Anhanltspunkt</a:t>
            </a:r>
            <a:r>
              <a:rPr lang="en-US" dirty="0"/>
              <a:t>. So was das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mir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3 </a:t>
            </a:r>
            <a:r>
              <a:rPr lang="de-DE" noProof="0" dirty="0"/>
              <a:t>Jahren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!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Sie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Browser </a:t>
            </a:r>
            <a:r>
              <a:rPr lang="en-US" dirty="0" err="1"/>
              <a:t>trainieren</a:t>
            </a:r>
            <a:r>
              <a:rPr lang="en-US" dirty="0"/>
              <a:t> (</a:t>
            </a:r>
            <a:r>
              <a:rPr lang="en-US" dirty="0" err="1"/>
              <a:t>mit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Ganze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Ihnen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Selbststudium</a:t>
            </a:r>
            <a:r>
              <a:rPr lang="en-US" dirty="0"/>
              <a:t> </a:t>
            </a:r>
            <a:r>
              <a:rPr lang="en-US" dirty="0" err="1"/>
              <a:t>verhelfen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besagte</a:t>
            </a:r>
            <a:r>
              <a:rPr lang="en-US" dirty="0"/>
              <a:t>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schauen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</a:t>
            </a:r>
            <a:r>
              <a:rPr lang="en-US" dirty="0" err="1"/>
              <a:t>gemeinsam</a:t>
            </a:r>
            <a:r>
              <a:rPr lang="en-US" dirty="0"/>
              <a:t> an. Das Notebook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GitHub-Repository (QR-Code am Ende der </a:t>
            </a:r>
            <a:r>
              <a:rPr lang="en-US" dirty="0" err="1"/>
              <a:t>Präsentation</a:t>
            </a:r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0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9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28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7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61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bedeutet</a:t>
            </a:r>
            <a:r>
              <a:rPr lang="en-US" dirty="0"/>
              <a:t> der Flow von </a:t>
            </a:r>
            <a:r>
              <a:rPr lang="en-US" dirty="0" err="1"/>
              <a:t>Tensoren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92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bedeutet</a:t>
            </a:r>
            <a:r>
              <a:rPr lang="en-US" dirty="0"/>
              <a:t> der Flow von </a:t>
            </a:r>
            <a:r>
              <a:rPr lang="en-US" dirty="0" err="1"/>
              <a:t>Tensoren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387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Um </a:t>
            </a:r>
            <a:r>
              <a:rPr lang="en-US" dirty="0" err="1"/>
              <a:t>Ihnen</a:t>
            </a:r>
            <a:r>
              <a:rPr lang="en-US" dirty="0"/>
              <a:t> den </a:t>
            </a:r>
            <a:r>
              <a:rPr lang="en-US" dirty="0" err="1"/>
              <a:t>Einstieg</a:t>
            </a:r>
            <a:r>
              <a:rPr lang="en-US" dirty="0"/>
              <a:t> in das </a:t>
            </a:r>
            <a:r>
              <a:rPr lang="en-US" dirty="0" err="1"/>
              <a:t>Thema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erleichtern</a:t>
            </a:r>
            <a:r>
              <a:rPr lang="en-US" dirty="0"/>
              <a:t> </a:t>
            </a:r>
            <a:r>
              <a:rPr lang="en-US" dirty="0" err="1"/>
              <a:t>behandeln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Deep Learning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Keras (</a:t>
            </a:r>
            <a:r>
              <a:rPr lang="en-US" dirty="0" err="1"/>
              <a:t>Fokus</a:t>
            </a:r>
            <a:r>
              <a:rPr lang="en-US" dirty="0"/>
              <a:t>) und TensorFlow (Python)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&lt;- </a:t>
            </a:r>
            <a:r>
              <a:rPr lang="en-US" dirty="0" err="1"/>
              <a:t>Umsetzung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Netzes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Keras (Python)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Sie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jederzeit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10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9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8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3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7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874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Keras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Deep Learning </a:t>
            </a:r>
            <a:r>
              <a:rPr lang="en-US" dirty="0" err="1"/>
              <a:t>Bibliothek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benutzt</a:t>
            </a:r>
            <a:r>
              <a:rPr lang="en-US" dirty="0"/>
              <a:t> TensorFlow und </a:t>
            </a:r>
            <a:r>
              <a:rPr lang="en-US" dirty="0" err="1"/>
              <a:t>baut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auf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TensorFlow-Code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Hintergrund</a:t>
            </a:r>
            <a:r>
              <a:rPr lang="en-US" dirty="0"/>
              <a:t> von Keras </a:t>
            </a:r>
            <a:r>
              <a:rPr lang="en-US" dirty="0" err="1"/>
              <a:t>ausgeführt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Keras vs TensorFlow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TensorFlow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Schneller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FLexibler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Keras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Leserlicher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Abstrakter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2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Deep Learning </a:t>
            </a:r>
            <a:r>
              <a:rPr lang="en-US" dirty="0" err="1"/>
              <a:t>Bibliothek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benutzt</a:t>
            </a:r>
            <a:r>
              <a:rPr lang="en-US" dirty="0"/>
              <a:t> TensorFlow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Hintergrund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führt</a:t>
            </a:r>
            <a:r>
              <a:rPr lang="en-US" dirty="0"/>
              <a:t> TensorFlow-Code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56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Deep Learning </a:t>
            </a:r>
            <a:r>
              <a:rPr lang="en-US" dirty="0" err="1"/>
              <a:t>Bibliothek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benutzt</a:t>
            </a:r>
            <a:r>
              <a:rPr lang="en-US" dirty="0"/>
              <a:t> TensorFlow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Hintergrund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führt</a:t>
            </a:r>
            <a:r>
              <a:rPr lang="en-US" dirty="0"/>
              <a:t> TensorFlow-Code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83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Deep Learning </a:t>
            </a:r>
            <a:r>
              <a:rPr lang="en-US" dirty="0" err="1"/>
              <a:t>Bibliothek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benutzt</a:t>
            </a:r>
            <a:r>
              <a:rPr lang="en-US" dirty="0"/>
              <a:t> TensorFlow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Hintergrund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führt</a:t>
            </a:r>
            <a:r>
              <a:rPr lang="en-US" dirty="0"/>
              <a:t> TensorFlow-Code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Deep Learning?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Deep Learning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Teilgebiet</a:t>
            </a:r>
            <a:r>
              <a:rPr lang="en-US" dirty="0"/>
              <a:t> des </a:t>
            </a:r>
            <a:r>
              <a:rPr lang="en-US" dirty="0" err="1"/>
              <a:t>Machinellen</a:t>
            </a:r>
            <a:r>
              <a:rPr lang="en-US" dirty="0"/>
              <a:t> </a:t>
            </a:r>
            <a:r>
              <a:rPr lang="en-US" dirty="0" err="1"/>
              <a:t>Lernens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Die KI (AI)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Deep Learning = </a:t>
            </a:r>
            <a:r>
              <a:rPr lang="en-US" dirty="0" err="1"/>
              <a:t>Neuronalte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Schichten</a:t>
            </a:r>
            <a:r>
              <a:rPr lang="en-US" dirty="0"/>
              <a:t> + </a:t>
            </a:r>
            <a:r>
              <a:rPr lang="en-US" dirty="0" err="1"/>
              <a:t>Große</a:t>
            </a:r>
            <a:r>
              <a:rPr lang="en-US" dirty="0"/>
              <a:t> </a:t>
            </a:r>
            <a:r>
              <a:rPr lang="en-US" dirty="0" err="1"/>
              <a:t>Datenmengen</a:t>
            </a:r>
            <a:r>
              <a:rPr lang="en-US" dirty="0"/>
              <a:t> (</a:t>
            </a:r>
            <a:r>
              <a:rPr lang="en-US" dirty="0" err="1"/>
              <a:t>vereinfacht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Deep Learning?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Manche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kompliziert</a:t>
            </a:r>
            <a:r>
              <a:rPr lang="en-US" dirty="0"/>
              <a:t>, </a:t>
            </a:r>
            <a:r>
              <a:rPr lang="en-US" dirty="0" err="1"/>
              <a:t>komplex</a:t>
            </a:r>
            <a:r>
              <a:rPr lang="en-US" dirty="0"/>
              <a:t> und </a:t>
            </a:r>
            <a:r>
              <a:rPr lang="en-US" dirty="0" err="1"/>
              <a:t>dynamisch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händische</a:t>
            </a:r>
            <a:r>
              <a:rPr lang="en-US" dirty="0"/>
              <a:t> </a:t>
            </a:r>
            <a:r>
              <a:rPr lang="en-US" dirty="0" err="1"/>
              <a:t>Programmieren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aufwändig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Systmem</a:t>
            </a:r>
            <a:r>
              <a:rPr lang="en-US" dirty="0"/>
              <a:t> (KI)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den </a:t>
            </a:r>
            <a:r>
              <a:rPr lang="en-US" dirty="0" err="1"/>
              <a:t>reinen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Schlussfolgerungen</a:t>
            </a:r>
            <a:r>
              <a:rPr lang="en-US" dirty="0"/>
              <a:t> </a:t>
            </a:r>
            <a:r>
              <a:rPr lang="en-US" dirty="0" err="1"/>
              <a:t>ziehen</a:t>
            </a:r>
            <a:r>
              <a:rPr lang="en-US" dirty="0"/>
              <a:t> und </a:t>
            </a:r>
            <a:r>
              <a:rPr lang="en-US" dirty="0" err="1"/>
              <a:t>lernen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Typische</a:t>
            </a:r>
            <a:r>
              <a:rPr lang="en-US" dirty="0"/>
              <a:t> Deep Learning </a:t>
            </a:r>
            <a:r>
              <a:rPr lang="en-US" dirty="0" err="1"/>
              <a:t>Probleme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Visual Object…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Recognition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Detection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Natural Language Processing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Future Value Prediction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Outlier Prediction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Spiele</a:t>
            </a:r>
            <a:r>
              <a:rPr lang="en-US" dirty="0"/>
              <a:t> (</a:t>
            </a:r>
            <a:r>
              <a:rPr lang="en-US" dirty="0" err="1"/>
              <a:t>Schach</a:t>
            </a:r>
            <a:r>
              <a:rPr lang="en-US" dirty="0"/>
              <a:t>, Go) &lt;- </a:t>
            </a:r>
            <a:r>
              <a:rPr lang="en-US" dirty="0" err="1"/>
              <a:t>Eher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Stresstest</a:t>
            </a:r>
            <a:r>
              <a:rPr lang="en-US" dirty="0"/>
              <a:t> [Perfect Information Game]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Wie </a:t>
            </a:r>
            <a:r>
              <a:rPr lang="en-US" dirty="0" err="1"/>
              <a:t>funktioniert</a:t>
            </a:r>
            <a:r>
              <a:rPr lang="en-US" dirty="0"/>
              <a:t> Deep Learning?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Eine </a:t>
            </a:r>
            <a:r>
              <a:rPr lang="en-US" dirty="0" err="1"/>
              <a:t>Problemstellung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Problem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Ggf</a:t>
            </a:r>
            <a:r>
              <a:rPr lang="en-US" dirty="0"/>
              <a:t>.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sammeln</a:t>
            </a:r>
            <a:r>
              <a:rPr lang="en-US" dirty="0"/>
              <a:t>/</a:t>
            </a:r>
            <a:r>
              <a:rPr lang="en-US" dirty="0" err="1"/>
              <a:t>erheben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Qualität</a:t>
            </a:r>
            <a:r>
              <a:rPr lang="en-US" dirty="0"/>
              <a:t> und </a:t>
            </a:r>
            <a:r>
              <a:rPr lang="en-US" dirty="0" err="1"/>
              <a:t>Quantität</a:t>
            </a:r>
            <a:r>
              <a:rPr lang="en-US" dirty="0"/>
              <a:t> (</a:t>
            </a: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Aufbereitung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dem Training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Ein </a:t>
            </a:r>
            <a:r>
              <a:rPr lang="en-US" dirty="0" err="1"/>
              <a:t>passende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. Die </a:t>
            </a:r>
            <a:r>
              <a:rPr lang="en-US" dirty="0" err="1"/>
              <a:t>Architektur</a:t>
            </a:r>
            <a:r>
              <a:rPr lang="en-US" dirty="0"/>
              <a:t> muss </a:t>
            </a:r>
            <a:r>
              <a:rPr lang="en-US" dirty="0" err="1"/>
              <a:t>zu</a:t>
            </a:r>
            <a:r>
              <a:rPr lang="en-US" dirty="0"/>
              <a:t> dem Problem </a:t>
            </a:r>
            <a:r>
              <a:rPr lang="en-US" dirty="0" err="1"/>
              <a:t>passen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passenden</a:t>
            </a:r>
            <a:r>
              <a:rPr lang="en-US" dirty="0"/>
              <a:t> </a:t>
            </a:r>
            <a:r>
              <a:rPr lang="en-US" dirty="0" err="1"/>
              <a:t>Lernalgorithmus</a:t>
            </a:r>
            <a:r>
              <a:rPr lang="en-US" dirty="0"/>
              <a:t>.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typischerweise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Variation von Gradient Descent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Rechenleistung</a:t>
            </a:r>
            <a:r>
              <a:rPr lang="en-US" dirty="0"/>
              <a:t> und </a:t>
            </a:r>
            <a:r>
              <a:rPr lang="en-US" dirty="0" err="1"/>
              <a:t>Rechenzeit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61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Deep Learning </a:t>
            </a:r>
            <a:r>
              <a:rPr lang="en-US" dirty="0" err="1"/>
              <a:t>Bibliothek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benutzt</a:t>
            </a:r>
            <a:r>
              <a:rPr lang="en-US" dirty="0"/>
              <a:t> TensorFlow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Hintergrund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führt</a:t>
            </a:r>
            <a:r>
              <a:rPr lang="en-US" dirty="0"/>
              <a:t> TensorFlow-Code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9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Deep Learning </a:t>
            </a:r>
            <a:r>
              <a:rPr lang="en-US" dirty="0" err="1"/>
              <a:t>Bibliothek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benutzt</a:t>
            </a:r>
            <a:r>
              <a:rPr lang="en-US" dirty="0"/>
              <a:t> TensorFlow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Hintergrund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führt</a:t>
            </a:r>
            <a:r>
              <a:rPr lang="en-US" dirty="0"/>
              <a:t> TensorFlow-Code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532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Deep Learning </a:t>
            </a:r>
            <a:r>
              <a:rPr lang="en-US" dirty="0" err="1"/>
              <a:t>Bibliothek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benutzt</a:t>
            </a:r>
            <a:r>
              <a:rPr lang="en-US" dirty="0"/>
              <a:t> TensorFlow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Hintergrund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Keras </a:t>
            </a:r>
            <a:r>
              <a:rPr lang="en-US" dirty="0" err="1"/>
              <a:t>führt</a:t>
            </a:r>
            <a:r>
              <a:rPr lang="en-US" dirty="0"/>
              <a:t> TensorFlow-Code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35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77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konzentrieren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auf die </a:t>
            </a:r>
            <a:r>
              <a:rPr lang="en-US" dirty="0" err="1"/>
              <a:t>Umsetzung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Neuronalen</a:t>
            </a:r>
            <a:r>
              <a:rPr lang="en-US" dirty="0"/>
              <a:t> </a:t>
            </a:r>
            <a:r>
              <a:rPr lang="en-US" dirty="0" err="1"/>
              <a:t>Netzes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Keras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erst</a:t>
            </a:r>
            <a:r>
              <a:rPr lang="en-US" dirty="0"/>
              <a:t> </a:t>
            </a:r>
            <a:r>
              <a:rPr lang="en-US" dirty="0" err="1"/>
              <a:t>anschauen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aufbereiten</a:t>
            </a:r>
            <a:r>
              <a:rPr lang="en-US" dirty="0"/>
              <a:t> bevor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in das </a:t>
            </a:r>
            <a:r>
              <a:rPr lang="en-US" dirty="0" err="1"/>
              <a:t>Netz</a:t>
            </a:r>
            <a:r>
              <a:rPr lang="en-US" dirty="0"/>
              <a:t> </a:t>
            </a:r>
            <a:r>
              <a:rPr lang="en-US" dirty="0" err="1"/>
              <a:t>geben</a:t>
            </a:r>
            <a:r>
              <a:rPr lang="en-US" dirty="0"/>
              <a:t> um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Verständniss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Erlangen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r>
              <a:rPr lang="en-US" dirty="0"/>
              <a:t> den </a:t>
            </a:r>
            <a:r>
              <a:rPr lang="en-US" dirty="0" err="1"/>
              <a:t>Neuronalen</a:t>
            </a:r>
            <a:r>
              <a:rPr lang="en-US" dirty="0"/>
              <a:t> </a:t>
            </a:r>
            <a:r>
              <a:rPr lang="en-US" dirty="0" err="1"/>
              <a:t>Netzes</a:t>
            </a:r>
            <a:r>
              <a:rPr lang="en-US" dirty="0"/>
              <a:t> </a:t>
            </a:r>
            <a:r>
              <a:rPr lang="en-US" dirty="0" err="1"/>
              <a:t>entschieden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es </a:t>
            </a:r>
            <a:r>
              <a:rPr lang="en-US" dirty="0" err="1"/>
              <a:t>programmieren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Ablauf</a:t>
            </a:r>
            <a:r>
              <a:rPr lang="en-US" dirty="0"/>
              <a:t> des Trainings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Kontext</a:t>
            </a:r>
            <a:r>
              <a:rPr lang="en-US" dirty="0"/>
              <a:t> auf </a:t>
            </a:r>
            <a:r>
              <a:rPr lang="en-US" dirty="0" err="1"/>
              <a:t>Programmierung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AUFBAU DES NETZES IM CODE! STEP BY STEP!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KERAS CODE -&gt; TENSORFLOW CODE (UNTERSCHIED ZEIGEN)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Hyperparameter </a:t>
            </a:r>
            <a:r>
              <a:rPr lang="en-US" dirty="0" err="1"/>
              <a:t>im</a:t>
            </a:r>
            <a:r>
              <a:rPr lang="en-US" dirty="0"/>
              <a:t> Code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Epoche</a:t>
            </a:r>
            <a:r>
              <a:rPr lang="en-US" dirty="0"/>
              <a:t>: 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Batch Size: 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Lernrate</a:t>
            </a:r>
            <a:r>
              <a:rPr lang="en-US" dirty="0"/>
              <a:t>: 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Schichten</a:t>
            </a:r>
            <a:r>
              <a:rPr lang="en-US" dirty="0"/>
              <a:t>: 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Anzhal</a:t>
            </a:r>
            <a:r>
              <a:rPr lang="en-US" dirty="0"/>
              <a:t> der </a:t>
            </a:r>
            <a:r>
              <a:rPr lang="en-US" dirty="0" err="1"/>
              <a:t>Neuronen</a:t>
            </a:r>
            <a:r>
              <a:rPr lang="en-US" dirty="0"/>
              <a:t> in den </a:t>
            </a:r>
            <a:r>
              <a:rPr lang="en-US" dirty="0" err="1"/>
              <a:t>Schichten</a:t>
            </a:r>
            <a:r>
              <a:rPr lang="en-US" dirty="0"/>
              <a:t>: 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9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MNIST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MNIST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verwendeter</a:t>
            </a:r>
            <a:r>
              <a:rPr lang="en-US" dirty="0"/>
              <a:t> </a:t>
            </a:r>
            <a:r>
              <a:rPr lang="en-US" dirty="0" err="1"/>
              <a:t>Datensatz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Benchmarking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Daten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Bilder</a:t>
            </a:r>
            <a:r>
              <a:rPr lang="en-US" dirty="0"/>
              <a:t> von </a:t>
            </a:r>
            <a:r>
              <a:rPr lang="en-US" dirty="0" err="1"/>
              <a:t>handgeschriebenen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von 0-9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28 x 28 Pixel </a:t>
            </a:r>
            <a:r>
              <a:rPr lang="en-US" dirty="0" err="1"/>
              <a:t>Bilder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Pixel hat </a:t>
            </a:r>
            <a:r>
              <a:rPr lang="en-US" dirty="0" err="1"/>
              <a:t>einen</a:t>
            </a:r>
            <a:r>
              <a:rPr lang="en-US" dirty="0"/>
              <a:t> Wert (0, 255) in </a:t>
            </a:r>
            <a:r>
              <a:rPr lang="en-US" dirty="0" err="1"/>
              <a:t>Graustufen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/>
              <a:t>0 </a:t>
            </a:r>
            <a:r>
              <a:rPr lang="en-US" dirty="0" err="1"/>
              <a:t>Weiß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/>
              <a:t>255 Schwarz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Bild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ein</a:t>
            </a:r>
            <a:r>
              <a:rPr lang="en-US" dirty="0"/>
              <a:t> Label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tatsächlichen</a:t>
            </a:r>
            <a:r>
              <a:rPr lang="en-US" dirty="0"/>
              <a:t> </a:t>
            </a:r>
            <a:r>
              <a:rPr lang="en-US" dirty="0" err="1"/>
              <a:t>Zahl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70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Jupyter Notebook in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016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Review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Deep Learning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…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/>
              <a:t>…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Keras und TensorFlow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…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Programmieren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Neuronalen</a:t>
            </a:r>
            <a:r>
              <a:rPr lang="en-US" dirty="0"/>
              <a:t> </a:t>
            </a:r>
            <a:r>
              <a:rPr lang="en-US" dirty="0" err="1"/>
              <a:t>Netzes</a:t>
            </a:r>
            <a:r>
              <a:rPr lang="en-US" dirty="0"/>
              <a:t> in Keras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…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Resourcen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de-DE" dirty="0"/>
              <a:t>Online-Buch von Michael </a:t>
            </a:r>
            <a:r>
              <a:rPr lang="de-DE" dirty="0" err="1"/>
              <a:t>Nielson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Videos von Andrew NG</a:t>
            </a:r>
          </a:p>
          <a:p>
            <a:pPr marL="628650" lvl="1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Buch von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Bengio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Aaron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Courville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ConvnetJS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stanford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Git-Repository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QR Code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Resourcen</a:t>
            </a:r>
            <a:r>
              <a:rPr lang="en-US" dirty="0"/>
              <a:t> von </a:t>
            </a:r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Git-Repository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Das Notebook </a:t>
            </a:r>
            <a:r>
              <a:rPr lang="en-US" dirty="0" err="1"/>
              <a:t>auch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Fragen</a:t>
            </a:r>
            <a:r>
              <a:rPr lang="en-US" dirty="0"/>
              <a:t> die </a:t>
            </a:r>
            <a:r>
              <a:rPr lang="en-US" dirty="0" err="1"/>
              <a:t>eigene</a:t>
            </a:r>
            <a:r>
              <a:rPr lang="en-US" dirty="0"/>
              <a:t> Recherche </a:t>
            </a:r>
            <a:r>
              <a:rPr lang="en-US" dirty="0" err="1"/>
              <a:t>anregen</a:t>
            </a:r>
            <a:r>
              <a:rPr lang="en-US" dirty="0"/>
              <a:t> </a:t>
            </a:r>
            <a:r>
              <a:rPr lang="en-US" dirty="0" err="1"/>
              <a:t>sollen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Fragen</a:t>
            </a:r>
            <a:r>
              <a:rPr lang="en-US" dirty="0"/>
              <a:t> von </a:t>
            </a:r>
            <a:r>
              <a:rPr lang="en-US" dirty="0" err="1"/>
              <a:t>Publikum</a:t>
            </a:r>
            <a:r>
              <a:rPr lang="en-US" dirty="0"/>
              <a:t>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3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Geschichte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Netze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Jahren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Grundlegende</a:t>
            </a:r>
            <a:r>
              <a:rPr lang="en-US" dirty="0"/>
              <a:t> Arbeit McCulloch und Putts (1943)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Perzeptron von Frank Rosenblatt </a:t>
            </a:r>
            <a:r>
              <a:rPr lang="en-US" dirty="0" err="1"/>
              <a:t>entwickelt</a:t>
            </a:r>
            <a:r>
              <a:rPr lang="en-US" dirty="0"/>
              <a:t> (1958)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‘loosely modeled after the human brain’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gibt viele Architekturen und es werden immer neue entwickelt um neue </a:t>
            </a:r>
            <a:r>
              <a:rPr lang="de-DE" dirty="0" err="1"/>
              <a:t>Prbleme</a:t>
            </a:r>
            <a:r>
              <a:rPr lang="de-DE" dirty="0"/>
              <a:t> besser zu lösen oder bereits bestehende Probleme besser zu bewältigen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im Jahre 1986 haben </a:t>
            </a:r>
            <a:r>
              <a:rPr lang="de-DE" dirty="0" err="1"/>
              <a:t>Hinton</a:t>
            </a:r>
            <a:r>
              <a:rPr lang="de-DE" dirty="0"/>
              <a:t> et al. Einen robuster Lernalgorithmus entwickelt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Aufbau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Schichten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Neuronales Netz ist in Schichten aufgeteilt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Jedes Netz hat ein Eingangs- und eine Ausgangsschicht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 Netz kann beliebig viele verscheckte Schichten haben (viele Schichten: Deep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Bei der Verarbeitung werden Werte in die Eingangsschicht gelegt und das Netz propagiert die Werte mit Berechnung durch das Netz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Schichten</a:t>
            </a:r>
            <a:r>
              <a:rPr lang="en-US" dirty="0"/>
              <a:t>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Neuronen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: </a:t>
            </a:r>
            <a:r>
              <a:rPr lang="en-US" dirty="0" err="1"/>
              <a:t>Werte</a:t>
            </a:r>
            <a:r>
              <a:rPr lang="en-US" dirty="0"/>
              <a:t> der </a:t>
            </a:r>
            <a:r>
              <a:rPr lang="en-US" dirty="0" err="1"/>
              <a:t>vorherigen</a:t>
            </a:r>
            <a:r>
              <a:rPr lang="en-US" dirty="0"/>
              <a:t> </a:t>
            </a:r>
            <a:r>
              <a:rPr lang="en-US" dirty="0" err="1"/>
              <a:t>Schicht</a:t>
            </a:r>
            <a:r>
              <a:rPr lang="en-US" dirty="0"/>
              <a:t> </a:t>
            </a:r>
            <a:r>
              <a:rPr lang="en-US" dirty="0" err="1"/>
              <a:t>verarbeiten</a:t>
            </a:r>
            <a:r>
              <a:rPr lang="en-US" dirty="0"/>
              <a:t> (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von dem Neuron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FF975-90C5-4D62-BBBC-02E38F2634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5C10F-1458-4DCF-8253-C41E1EBD9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28D4E9-B590-48D9-9514-4F950BC7E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6A1D3-3B43-494C-927B-ED6BB603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CB4-7E38-41AB-938E-123B3B6ABD55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B03DC-DCDA-4845-BF76-84A311D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60622-13D1-4090-A5BC-221392DB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A05CD-D914-44B6-91EF-6E8DCAA5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EF9BAC-1637-4491-929B-ACF96B6BF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FF8EC7-4571-4F3C-95F4-68B89727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66A6-9F1D-42DB-8E03-81E47238477F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A1EC6-A05B-4E61-801D-8C9A6F6A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28D10-46F9-4A77-BF5F-FF56E3AD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6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B1F027-05DF-43E8-B088-E80B54651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D4EB4E-EE93-49B2-964A-A30250436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79549-74D6-4F7A-A6E4-C41B1B1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A5A2-7712-4E7B-BBFD-CEEA543CF4EE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6F0D0-0068-406A-B37E-DE266A68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48779-DD49-4554-A8AC-25C761B5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36D2E-FD97-4BFF-BF64-3977D67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B838E-80A0-4304-8FF1-264FF38E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98838-646F-459F-8E27-A1292A62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0D6-388A-4CD5-A02E-D60ED818EC0D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FF0AA-40E0-45E6-88BF-AB521162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260CA8-2F93-4D81-810C-4E15B802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A43BF-FEE1-4442-A789-E55E4725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D36E27-74B1-42ED-8C5D-0B807BC8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FCBC63-49C5-4A8B-A388-F3D779BB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A03-E5E1-40D3-B850-C57AF94041FC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43E9F-E82F-4B9B-B0CF-8770847A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2A5BE9-8D93-4128-92AF-433B9BB4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6E4B7-602D-41DE-8D26-9B0147E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E5E62-58C0-4748-A1E3-6C8D99F27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B8DBA2-08ED-4B35-9FD1-C4D79D534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00400-5653-4EAB-9E4E-C554CEC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AAC-FB33-4608-B438-3CA2F5517740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AF45C6-2A01-49FF-8B37-E6931FF4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228A54-00F1-4768-B998-AE980A16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0BDE9-09D5-4EC2-9156-D50AC730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421D66-DC80-4FC6-83DA-6647D042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CAD709-7BCC-4005-89F8-28A097F65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DDBE72-5814-4651-BEB2-12CC74286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07F47C-13AA-419E-8E62-7376F83BF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1DBFEA-F760-45A5-9D83-3F603EE6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4C7-DFDF-40A8-8892-54D08E28B8B7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75D682-F2CE-46CC-95F6-04BA7CC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1CD774-E5BE-444B-B773-22EE26F5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CF7A2-ECE8-4FA0-9FCF-60F39BAE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EFE12D-50FF-4021-BA3C-D7217FE2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5438-4F2F-401F-9C95-250D7C076A8F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7D55A1-261F-4A10-8DEF-63293AF1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E74FA3-B902-4FBC-AAA0-FE9BF1F2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080E2A-391A-4552-B525-A7FBFC05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2ABB-2B9E-4C86-895A-EA7DA25D32A9}" type="datetime1">
              <a:rPr lang="en-US" smtClean="0"/>
              <a:t>Wed - 08. 05. 2019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E23427-D39A-4D09-B27A-29DA2298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A8D0C1-787B-4E33-9EAD-0725863B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F4371-8D3A-4C68-AC5C-C3524258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27556-6498-45D7-BD8D-FEDED552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8EEE8-1E17-4FD1-BDF3-9FB76F282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5D5680-6756-401F-BB5F-9CDDD8E9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16A8-D499-49E4-A071-DD41EC094263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81D21-ACC4-4186-94E2-5B392B01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BBEF21-E0E6-47E7-845E-A73BA945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1DE9B-7298-4048-B5D4-C4D40E71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8DCD43-1AB2-4DED-925F-F582F6EEF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F65A47-BBC6-4DD1-9603-3AA262F6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7995AF-497E-4E99-9185-DC826D40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A5AF-E404-4C35-AA25-A5A4E4A49E71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5B3E2-891C-40CE-99CF-2777D40A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CBEEF6-1352-4307-A5FE-1F7DD1D8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BDFC679-464F-45C4-BB4F-97B259217C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lumMod val="60000"/>
                </a:srgbClr>
              </a:gs>
              <a:gs pos="100000">
                <a:srgbClr val="002060">
                  <a:lumMod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D73391-160A-40EA-ACFB-9A0D3147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116E1-518C-47AC-88C6-1167029F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B3CF4F-7A02-4364-A8F8-B159DF43D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2DE5-0EF9-43C8-A921-F91291D15E1F}" type="datetime1">
              <a:rPr lang="en-US" smtClean="0"/>
              <a:t>Wed - 08. 05.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0579C-2012-4CC1-A824-C8D5A8D38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8AC2D-CC6D-4134-9163-B7D67A8BF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520B-B860-4E0E-91B0-93EC6C5191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5645394" y="2978394"/>
            <a:ext cx="901212" cy="9012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5645394" y="2978394"/>
            <a:ext cx="901212" cy="9012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5645394" y="2978394"/>
            <a:ext cx="901212" cy="9012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5645394" y="2978394"/>
            <a:ext cx="901213" cy="90121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5645394" y="2978394"/>
            <a:ext cx="901212" cy="9012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0"/>
                </a:srgbClr>
              </a:gs>
              <a:gs pos="100000">
                <a:srgbClr val="00B0F0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5645394" y="2978394"/>
            <a:ext cx="901212" cy="9012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0"/>
                </a:srgbClr>
              </a:gs>
              <a:gs pos="100000">
                <a:srgbClr val="FFFF00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4FDA17-752F-41E9-BA21-69A40E715962}"/>
              </a:ext>
            </a:extLst>
          </p:cNvPr>
          <p:cNvSpPr txBox="1"/>
          <p:nvPr/>
        </p:nvSpPr>
        <p:spPr>
          <a:xfrm rot="20684572">
            <a:off x="4145891" y="3389048"/>
            <a:ext cx="3900216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" dirty="0">
                <a:gradFill>
                  <a:gsLst>
                    <a:gs pos="0">
                      <a:srgbClr val="FF4343">
                        <a:alpha val="0"/>
                      </a:srgbClr>
                    </a:gs>
                    <a:gs pos="100000">
                      <a:srgbClr val="3D02D0">
                        <a:alpha val="0"/>
                      </a:srgbClr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E164D13-BA20-40C1-A2E9-DCAB22437F14}"/>
              </a:ext>
            </a:extLst>
          </p:cNvPr>
          <p:cNvSpPr txBox="1"/>
          <p:nvPr/>
        </p:nvSpPr>
        <p:spPr>
          <a:xfrm rot="20684572">
            <a:off x="4145891" y="3389048"/>
            <a:ext cx="3900216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" dirty="0">
                <a:gradFill>
                  <a:gsLst>
                    <a:gs pos="0">
                      <a:srgbClr val="FF4343">
                        <a:alpha val="0"/>
                      </a:srgbClr>
                    </a:gs>
                    <a:gs pos="100000">
                      <a:srgbClr val="3D02D0">
                        <a:alpha val="0"/>
                      </a:srgbClr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4692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5180294" y="2517454"/>
            <a:ext cx="1837504" cy="183180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5187340" y="4349255"/>
            <a:ext cx="1830458" cy="371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5180295" y="4349255"/>
            <a:ext cx="1837503" cy="182373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2436069" y="2517454"/>
            <a:ext cx="1841533" cy="91969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2436066" y="2517454"/>
            <a:ext cx="1841536" cy="2750768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2436069" y="3437149"/>
            <a:ext cx="1848579" cy="91582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2436069" y="3437149"/>
            <a:ext cx="1841534" cy="2735837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2436066" y="4352970"/>
            <a:ext cx="1848582" cy="915252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2436066" y="5268222"/>
            <a:ext cx="1841537" cy="904764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4284648" y="3901624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4277603" y="5721640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4277602" y="2066108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1533374" y="4816876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1533377" y="2985803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7017798" y="3897909"/>
            <a:ext cx="902691" cy="90269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5663653" y="0"/>
            <a:ext cx="651903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05CCF9A-1B0C-4B14-9423-E470BB0A8558}"/>
              </a:ext>
            </a:extLst>
          </p:cNvPr>
          <p:cNvSpPr txBox="1"/>
          <p:nvPr/>
        </p:nvSpPr>
        <p:spPr>
          <a:xfrm>
            <a:off x="-6546471" y="-3187723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38314-0395-48A0-938A-6DE721878480}"/>
              </a:ext>
            </a:extLst>
          </p:cNvPr>
          <p:cNvSpPr/>
          <p:nvPr/>
        </p:nvSpPr>
        <p:spPr>
          <a:xfrm>
            <a:off x="4079540" y="1810753"/>
            <a:ext cx="1291770" cy="5047247"/>
          </a:xfrm>
          <a:prstGeom prst="roundRect">
            <a:avLst>
              <a:gd name="adj" fmla="val 50000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73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5180294" y="2517454"/>
            <a:ext cx="1837504" cy="183180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5187340" y="4349255"/>
            <a:ext cx="1830458" cy="371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5180295" y="4349255"/>
            <a:ext cx="1837503" cy="182373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2436069" y="2517454"/>
            <a:ext cx="1841533" cy="91969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2436066" y="2517454"/>
            <a:ext cx="1841536" cy="2750768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2436069" y="3437149"/>
            <a:ext cx="1848579" cy="91582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2436069" y="3437149"/>
            <a:ext cx="1841534" cy="2735837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2436066" y="4352970"/>
            <a:ext cx="1848582" cy="915252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2436066" y="5268222"/>
            <a:ext cx="1841537" cy="904764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4284648" y="3901624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4277603" y="5721640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4277602" y="2066108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1533374" y="4816876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1533377" y="2985803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7017798" y="3897909"/>
            <a:ext cx="902691" cy="90269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5663653" y="0"/>
            <a:ext cx="651903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05CCF9A-1B0C-4B14-9423-E470BB0A8558}"/>
              </a:ext>
            </a:extLst>
          </p:cNvPr>
          <p:cNvSpPr txBox="1"/>
          <p:nvPr/>
        </p:nvSpPr>
        <p:spPr>
          <a:xfrm>
            <a:off x="-6546471" y="-3187723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38314-0395-48A0-938A-6DE721878480}"/>
              </a:ext>
            </a:extLst>
          </p:cNvPr>
          <p:cNvSpPr/>
          <p:nvPr/>
        </p:nvSpPr>
        <p:spPr>
          <a:xfrm>
            <a:off x="6823259" y="3627674"/>
            <a:ext cx="1291770" cy="1443160"/>
          </a:xfrm>
          <a:prstGeom prst="roundRect">
            <a:avLst>
              <a:gd name="adj" fmla="val 50000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0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5180294" y="2517454"/>
            <a:ext cx="1837504" cy="183180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5187340" y="4349255"/>
            <a:ext cx="1830458" cy="371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5180295" y="4349255"/>
            <a:ext cx="1837503" cy="182373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2436069" y="2517454"/>
            <a:ext cx="1841533" cy="91969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2436066" y="2517454"/>
            <a:ext cx="1841536" cy="2750768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2436069" y="3437149"/>
            <a:ext cx="1848579" cy="91582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2436069" y="3437149"/>
            <a:ext cx="1841534" cy="2735837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2436066" y="4352970"/>
            <a:ext cx="1848582" cy="915252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2436066" y="5268222"/>
            <a:ext cx="1841537" cy="904764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4284648" y="3901624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4277603" y="5721640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4277602" y="2066108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1533374" y="4816876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1533377" y="2985803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7017798" y="3897909"/>
            <a:ext cx="902691" cy="90269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5663653" y="0"/>
            <a:ext cx="651903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05CCF9A-1B0C-4B14-9423-E470BB0A8558}"/>
              </a:ext>
            </a:extLst>
          </p:cNvPr>
          <p:cNvSpPr txBox="1"/>
          <p:nvPr/>
        </p:nvSpPr>
        <p:spPr>
          <a:xfrm>
            <a:off x="-6546471" y="-3187723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38314-0395-48A0-938A-6DE721878480}"/>
              </a:ext>
            </a:extLst>
          </p:cNvPr>
          <p:cNvSpPr/>
          <p:nvPr/>
        </p:nvSpPr>
        <p:spPr>
          <a:xfrm>
            <a:off x="12671609" y="3627674"/>
            <a:ext cx="1291770" cy="1443160"/>
          </a:xfrm>
          <a:prstGeom prst="roundRect">
            <a:avLst>
              <a:gd name="adj" fmla="val 50000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82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5"/>
            <a:ext cx="9613853" cy="1951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27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3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67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C933163-7CEE-4AB1-B6C3-21564A428688}"/>
                  </a:ext>
                </a:extLst>
              </p:cNvPr>
              <p:cNvSpPr txBox="1"/>
              <p:nvPr/>
            </p:nvSpPr>
            <p:spPr>
              <a:xfrm>
                <a:off x="1305433" y="1803960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C933163-7CEE-4AB1-B6C3-21564A428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33" y="1803960"/>
                <a:ext cx="17272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DD2EA7E6-FC35-4B45-A9A2-F655AC96F711}"/>
                  </a:ext>
                </a:extLst>
              </p:cNvPr>
              <p:cNvSpPr txBox="1"/>
              <p:nvPr/>
            </p:nvSpPr>
            <p:spPr>
              <a:xfrm>
                <a:off x="1305433" y="3359325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DD2EA7E6-FC35-4B45-A9A2-F655AC96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33" y="3359325"/>
                <a:ext cx="17272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157A71F9-1D15-48E2-B984-AC7247378885}"/>
                  </a:ext>
                </a:extLst>
              </p:cNvPr>
              <p:cNvSpPr txBox="1"/>
              <p:nvPr/>
            </p:nvSpPr>
            <p:spPr>
              <a:xfrm>
                <a:off x="-1528406" y="4638675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157A71F9-1D15-48E2-B984-AC724737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8406" y="4638675"/>
                <a:ext cx="1727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2985A91-BAAE-4099-8F24-E7BC2B15948E}"/>
                  </a:ext>
                </a:extLst>
              </p:cNvPr>
              <p:cNvSpPr txBox="1"/>
              <p:nvPr/>
            </p:nvSpPr>
            <p:spPr>
              <a:xfrm>
                <a:off x="-1528406" y="360787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2985A91-BAAE-4099-8F24-E7BC2B159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8406" y="360787"/>
                <a:ext cx="1727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38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C933163-7CEE-4AB1-B6C3-21564A428688}"/>
                  </a:ext>
                </a:extLst>
              </p:cNvPr>
              <p:cNvSpPr txBox="1"/>
              <p:nvPr/>
            </p:nvSpPr>
            <p:spPr>
              <a:xfrm>
                <a:off x="1305433" y="1803960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C933163-7CEE-4AB1-B6C3-21564A428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33" y="1803960"/>
                <a:ext cx="17272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DD2EA7E6-FC35-4B45-A9A2-F655AC96F711}"/>
                  </a:ext>
                </a:extLst>
              </p:cNvPr>
              <p:cNvSpPr txBox="1"/>
              <p:nvPr/>
            </p:nvSpPr>
            <p:spPr>
              <a:xfrm>
                <a:off x="1305433" y="3359325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DD2EA7E6-FC35-4B45-A9A2-F655AC96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33" y="3359325"/>
                <a:ext cx="17272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C33B788-BE87-4357-9361-D900AE2B8ADA}"/>
                  </a:ext>
                </a:extLst>
              </p:cNvPr>
              <p:cNvSpPr txBox="1"/>
              <p:nvPr/>
            </p:nvSpPr>
            <p:spPr>
              <a:xfrm>
                <a:off x="-245706" y="4143338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C33B788-BE87-4357-9361-D900AE2B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706" y="4143338"/>
                <a:ext cx="1727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08FA9F7-0156-4702-ACDE-341C868E883F}"/>
                  </a:ext>
                </a:extLst>
              </p:cNvPr>
              <p:cNvSpPr txBox="1"/>
              <p:nvPr/>
            </p:nvSpPr>
            <p:spPr>
              <a:xfrm>
                <a:off x="-245706" y="1057511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08FA9F7-0156-4702-ACDE-341C868E8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706" y="1057511"/>
                <a:ext cx="1727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8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/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C933163-7CEE-4AB1-B6C3-21564A428688}"/>
                  </a:ext>
                </a:extLst>
              </p:cNvPr>
              <p:cNvSpPr txBox="1"/>
              <p:nvPr/>
            </p:nvSpPr>
            <p:spPr>
              <a:xfrm>
                <a:off x="5600682" y="1700402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C933163-7CEE-4AB1-B6C3-21564A428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82" y="1700402"/>
                <a:ext cx="17272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DD2EA7E6-FC35-4B45-A9A2-F655AC96F711}"/>
                  </a:ext>
                </a:extLst>
              </p:cNvPr>
              <p:cNvSpPr txBox="1"/>
              <p:nvPr/>
            </p:nvSpPr>
            <p:spPr>
              <a:xfrm>
                <a:off x="5594649" y="2202570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DD2EA7E6-FC35-4B45-A9A2-F655AC96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49" y="2202570"/>
                <a:ext cx="1727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C33B788-BE87-4357-9361-D900AE2B8ADA}"/>
                  </a:ext>
                </a:extLst>
              </p:cNvPr>
              <p:cNvSpPr txBox="1"/>
              <p:nvPr/>
            </p:nvSpPr>
            <p:spPr>
              <a:xfrm>
                <a:off x="4998846" y="2202569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C33B788-BE87-4357-9361-D900AE2B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46" y="2202569"/>
                <a:ext cx="1727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08FA9F7-0156-4702-ACDE-341C868E883F}"/>
                  </a:ext>
                </a:extLst>
              </p:cNvPr>
              <p:cNvSpPr txBox="1"/>
              <p:nvPr/>
            </p:nvSpPr>
            <p:spPr>
              <a:xfrm>
                <a:off x="5037380" y="1700402"/>
                <a:ext cx="172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08FA9F7-0156-4702-ACDE-341C868E8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80" y="1700402"/>
                <a:ext cx="17272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/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06BE8BA-8865-42E6-9BCF-889B2012214A}"/>
                  </a:ext>
                </a:extLst>
              </p:cNvPr>
              <p:cNvSpPr txBox="1"/>
              <p:nvPr/>
            </p:nvSpPr>
            <p:spPr>
              <a:xfrm>
                <a:off x="5010649" y="2253369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06BE8BA-8865-42E6-9BCF-889B20122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49" y="2253369"/>
                <a:ext cx="50938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/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/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/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blipFill>
                <a:blip r:embed="rId5"/>
                <a:stretch>
                  <a:fillRect r="-197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74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/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/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/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blipFill>
                <a:blip r:embed="rId5"/>
                <a:stretch>
                  <a:fillRect r="-197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E8094CB-2873-4D59-87D7-3E99575F0169}"/>
              </a:ext>
            </a:extLst>
          </p:cNvPr>
          <p:cNvCxnSpPr/>
          <p:nvPr/>
        </p:nvCxnSpPr>
        <p:spPr>
          <a:xfrm flipH="1">
            <a:off x="4458314" y="1785732"/>
            <a:ext cx="3352450" cy="33524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8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/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/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/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blipFill>
                <a:blip r:embed="rId5"/>
                <a:stretch>
                  <a:fillRect r="-197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E8094CB-2873-4D59-87D7-3E99575F0169}"/>
              </a:ext>
            </a:extLst>
          </p:cNvPr>
          <p:cNvCxnSpPr/>
          <p:nvPr/>
        </p:nvCxnSpPr>
        <p:spPr>
          <a:xfrm flipH="1">
            <a:off x="4458314" y="1785732"/>
            <a:ext cx="3352450" cy="33524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9D2FA91-9EB6-44E3-A8C3-AF7E81A1F587}"/>
                  </a:ext>
                </a:extLst>
              </p:cNvPr>
              <p:cNvSpPr txBox="1"/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9D2FA91-9EB6-44E3-A8C3-AF7E81A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8A52F16-BD5F-4C78-A7DF-B2AF461ED80F}"/>
                  </a:ext>
                </a:extLst>
              </p:cNvPr>
              <p:cNvSpPr txBox="1"/>
              <p:nvPr/>
            </p:nvSpPr>
            <p:spPr>
              <a:xfrm>
                <a:off x="5830358" y="4249961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  )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8A52F16-BD5F-4C78-A7DF-B2AF461ED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58" y="4249961"/>
                <a:ext cx="531284" cy="646331"/>
              </a:xfrm>
              <a:prstGeom prst="rect">
                <a:avLst/>
              </a:prstGeom>
              <a:blipFill>
                <a:blip r:embed="rId7"/>
                <a:stretch>
                  <a:fillRect r="-1556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1BE5F92-BBA1-4D7B-9F29-DC6E5B70B55D}"/>
                  </a:ext>
                </a:extLst>
              </p:cNvPr>
              <p:cNvSpPr txBox="1"/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1BE5F92-BBA1-4D7B-9F29-DC6E5B70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538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4708417">
            <a:off x="636997" y="704389"/>
            <a:ext cx="877727" cy="877727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0129845">
            <a:off x="10694810" y="704388"/>
            <a:ext cx="877727" cy="877727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5919514">
            <a:off x="639155" y="5290075"/>
            <a:ext cx="877727" cy="877727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9283792">
            <a:off x="10694811" y="5290074"/>
            <a:ext cx="877727" cy="877727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273284">
            <a:off x="5657137" y="5290074"/>
            <a:ext cx="877727" cy="877727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16027771">
            <a:off x="5657136" y="704387"/>
            <a:ext cx="877727" cy="877727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6FC9B1-D294-466C-9531-ECAEE8CC4B1A}"/>
              </a:ext>
            </a:extLst>
          </p:cNvPr>
          <p:cNvSpPr txBox="1"/>
          <p:nvPr/>
        </p:nvSpPr>
        <p:spPr>
          <a:xfrm>
            <a:off x="1527424" y="1363999"/>
            <a:ext cx="9152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Deep Learning </a:t>
            </a:r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mit</a:t>
            </a:r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Keras und TensorFlow</a:t>
            </a:r>
          </a:p>
        </p:txBody>
      </p:sp>
    </p:spTree>
    <p:extLst>
      <p:ext uri="{BB962C8B-B14F-4D97-AF65-F5344CB8AC3E}">
        <p14:creationId xmlns:p14="http://schemas.microsoft.com/office/powerpoint/2010/main" val="23739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/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/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/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blipFill>
                <a:blip r:embed="rId5"/>
                <a:stretch>
                  <a:fillRect r="-197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E8094CB-2873-4D59-87D7-3E99575F0169}"/>
              </a:ext>
            </a:extLst>
          </p:cNvPr>
          <p:cNvCxnSpPr/>
          <p:nvPr/>
        </p:nvCxnSpPr>
        <p:spPr>
          <a:xfrm flipH="1">
            <a:off x="4458314" y="1785732"/>
            <a:ext cx="3352450" cy="33524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9D2FA91-9EB6-44E3-A8C3-AF7E81A1F587}"/>
                  </a:ext>
                </a:extLst>
              </p:cNvPr>
              <p:cNvSpPr txBox="1"/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9D2FA91-9EB6-44E3-A8C3-AF7E81A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8A52F16-BD5F-4C78-A7DF-B2AF461ED80F}"/>
                  </a:ext>
                </a:extLst>
              </p:cNvPr>
              <p:cNvSpPr txBox="1"/>
              <p:nvPr/>
            </p:nvSpPr>
            <p:spPr>
              <a:xfrm>
                <a:off x="5830358" y="4249961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  )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8A52F16-BD5F-4C78-A7DF-B2AF461ED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58" y="4249961"/>
                <a:ext cx="531284" cy="646331"/>
              </a:xfrm>
              <a:prstGeom prst="rect">
                <a:avLst/>
              </a:prstGeom>
              <a:blipFill>
                <a:blip r:embed="rId7"/>
                <a:stretch>
                  <a:fillRect r="-1556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0DD118D2-DF0B-4F66-96BC-B6B32504E06E}"/>
                  </a:ext>
                </a:extLst>
              </p:cNvPr>
              <p:cNvSpPr txBox="1"/>
              <p:nvPr/>
            </p:nvSpPr>
            <p:spPr>
              <a:xfrm>
                <a:off x="6700071" y="4249960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0DD118D2-DF0B-4F66-96BC-B6B32504E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71" y="4249960"/>
                <a:ext cx="50938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3A244C6-AB52-4EDC-A7BE-00241BC2B45E}"/>
                  </a:ext>
                </a:extLst>
              </p:cNvPr>
              <p:cNvSpPr txBox="1"/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3A244C6-AB52-4EDC-A7BE-00241BC2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46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/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/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/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blipFill>
                <a:blip r:embed="rId5"/>
                <a:stretch>
                  <a:fillRect r="-197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E8094CB-2873-4D59-87D7-3E99575F0169}"/>
              </a:ext>
            </a:extLst>
          </p:cNvPr>
          <p:cNvCxnSpPr/>
          <p:nvPr/>
        </p:nvCxnSpPr>
        <p:spPr>
          <a:xfrm flipH="1">
            <a:off x="4458314" y="1785732"/>
            <a:ext cx="3352450" cy="33524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9D2FA91-9EB6-44E3-A8C3-AF7E81A1F587}"/>
                  </a:ext>
                </a:extLst>
              </p:cNvPr>
              <p:cNvSpPr txBox="1"/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9D2FA91-9EB6-44E3-A8C3-AF7E81A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8A52F16-BD5F-4C78-A7DF-B2AF461ED80F}"/>
                  </a:ext>
                </a:extLst>
              </p:cNvPr>
              <p:cNvSpPr txBox="1"/>
              <p:nvPr/>
            </p:nvSpPr>
            <p:spPr>
              <a:xfrm>
                <a:off x="5830358" y="4249961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  )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8A52F16-BD5F-4C78-A7DF-B2AF461ED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58" y="4249961"/>
                <a:ext cx="531284" cy="646331"/>
              </a:xfrm>
              <a:prstGeom prst="rect">
                <a:avLst/>
              </a:prstGeom>
              <a:blipFill>
                <a:blip r:embed="rId7"/>
                <a:stretch>
                  <a:fillRect r="-1556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0DD118D2-DF0B-4F66-96BC-B6B32504E06E}"/>
                  </a:ext>
                </a:extLst>
              </p:cNvPr>
              <p:cNvSpPr txBox="1"/>
              <p:nvPr/>
            </p:nvSpPr>
            <p:spPr>
              <a:xfrm>
                <a:off x="6700071" y="4249960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0DD118D2-DF0B-4F66-96BC-B6B32504E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71" y="4249960"/>
                <a:ext cx="50938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3A244C6-AB52-4EDC-A7BE-00241BC2B45E}"/>
                  </a:ext>
                </a:extLst>
              </p:cNvPr>
              <p:cNvSpPr txBox="1"/>
              <p:nvPr/>
            </p:nvSpPr>
            <p:spPr>
              <a:xfrm>
                <a:off x="9746764" y="2659014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3A244C6-AB52-4EDC-A7BE-00241BC2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764" y="2659014"/>
                <a:ext cx="50938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1292CA4-12E5-4A18-AA1B-3870C1EAC930}"/>
                  </a:ext>
                </a:extLst>
              </p:cNvPr>
              <p:cNvSpPr txBox="1"/>
              <p:nvPr/>
            </p:nvSpPr>
            <p:spPr>
              <a:xfrm>
                <a:off x="10172325" y="2663114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1292CA4-12E5-4A18-AA1B-3870C1EAC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325" y="2663114"/>
                <a:ext cx="509380" cy="646331"/>
              </a:xfrm>
              <a:prstGeom prst="rect">
                <a:avLst/>
              </a:prstGeom>
              <a:blipFill>
                <a:blip r:embed="rId10"/>
                <a:stretch>
                  <a:fillRect r="-14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458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/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2A841BF-0937-4104-8A06-2E824D6B0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49" y="1935869"/>
                <a:ext cx="50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/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74C4332-140F-417D-AF49-7D4A9CDD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49" y="1935869"/>
                <a:ext cx="5312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/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970CEE7-01A5-4129-9C57-D46B82ABD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7" y="1535887"/>
                <a:ext cx="531284" cy="1446293"/>
              </a:xfrm>
              <a:prstGeom prst="rect">
                <a:avLst/>
              </a:prstGeom>
              <a:blipFill>
                <a:blip r:embed="rId5"/>
                <a:stretch>
                  <a:fillRect r="-197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E8094CB-2873-4D59-87D7-3E99575F0169}"/>
              </a:ext>
            </a:extLst>
          </p:cNvPr>
          <p:cNvCxnSpPr/>
          <p:nvPr/>
        </p:nvCxnSpPr>
        <p:spPr>
          <a:xfrm flipH="1">
            <a:off x="4458314" y="1785732"/>
            <a:ext cx="3352450" cy="33524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9D2FA91-9EB6-44E3-A8C3-AF7E81A1F587}"/>
                  </a:ext>
                </a:extLst>
              </p:cNvPr>
              <p:cNvSpPr txBox="1"/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9D2FA91-9EB6-44E3-A8C3-AF7E81A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58" y="4249961"/>
                <a:ext cx="5093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8A52F16-BD5F-4C78-A7DF-B2AF461ED80F}"/>
                  </a:ext>
                </a:extLst>
              </p:cNvPr>
              <p:cNvSpPr txBox="1"/>
              <p:nvPr/>
            </p:nvSpPr>
            <p:spPr>
              <a:xfrm>
                <a:off x="5830358" y="4249961"/>
                <a:ext cx="53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  )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8A52F16-BD5F-4C78-A7DF-B2AF461ED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58" y="4249961"/>
                <a:ext cx="531284" cy="646331"/>
              </a:xfrm>
              <a:prstGeom prst="rect">
                <a:avLst/>
              </a:prstGeom>
              <a:blipFill>
                <a:blip r:embed="rId7"/>
                <a:stretch>
                  <a:fillRect r="-1556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0DD118D2-DF0B-4F66-96BC-B6B32504E06E}"/>
                  </a:ext>
                </a:extLst>
              </p:cNvPr>
              <p:cNvSpPr txBox="1"/>
              <p:nvPr/>
            </p:nvSpPr>
            <p:spPr>
              <a:xfrm>
                <a:off x="6700071" y="4249960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0DD118D2-DF0B-4F66-96BC-B6B32504E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71" y="4249960"/>
                <a:ext cx="50938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3A244C6-AB52-4EDC-A7BE-00241BC2B45E}"/>
                  </a:ext>
                </a:extLst>
              </p:cNvPr>
              <p:cNvSpPr txBox="1"/>
              <p:nvPr/>
            </p:nvSpPr>
            <p:spPr>
              <a:xfrm>
                <a:off x="12947164" y="2659014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3A244C6-AB52-4EDC-A7BE-00241BC2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164" y="2659014"/>
                <a:ext cx="50938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1292CA4-12E5-4A18-AA1B-3870C1EAC930}"/>
                  </a:ext>
                </a:extLst>
              </p:cNvPr>
              <p:cNvSpPr txBox="1"/>
              <p:nvPr/>
            </p:nvSpPr>
            <p:spPr>
              <a:xfrm>
                <a:off x="13372725" y="2663114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1292CA4-12E5-4A18-AA1B-3870C1EAC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725" y="2663114"/>
                <a:ext cx="509380" cy="646331"/>
              </a:xfrm>
              <a:prstGeom prst="rect">
                <a:avLst/>
              </a:prstGeom>
              <a:blipFill>
                <a:blip r:embed="rId10"/>
                <a:stretch>
                  <a:fillRect r="-14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4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8468072" y="-6178461"/>
            <a:ext cx="9650859" cy="962090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8505079" y="3442443"/>
            <a:ext cx="9613847" cy="19514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8468077" y="3442445"/>
            <a:ext cx="9650854" cy="9578521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-5945033" y="-6178461"/>
            <a:ext cx="9672020" cy="483038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-5945049" y="-6178461"/>
            <a:ext cx="9672036" cy="1444746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-5945033" y="-1348079"/>
            <a:ext cx="9709032" cy="4810036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-5945033" y="-1348079"/>
            <a:ext cx="9672025" cy="14369045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-5945049" y="3461957"/>
            <a:ext cx="9709048" cy="4807047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-5945049" y="8269004"/>
            <a:ext cx="9672041" cy="4751962"/>
          </a:xfrm>
          <a:prstGeom prst="straightConnector1">
            <a:avLst/>
          </a:prstGeom>
          <a:ln w="3175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3763999" y="1091417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20000"/>
                </a:srgbClr>
              </a:gs>
              <a:gs pos="100000">
                <a:srgbClr val="00B0F0">
                  <a:alpha val="4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3726998" y="1065042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3726992" y="-8549001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-10686129" y="5898464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-10686113" y="-3718619"/>
            <a:ext cx="4741080" cy="474108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18118926" y="1071905"/>
            <a:ext cx="4741075" cy="474107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9956252" y="-11795346"/>
            <a:ext cx="368813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49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49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71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B67CC37-B3F8-43A4-B7CC-C2C79B6435F8}"/>
              </a:ext>
            </a:extLst>
          </p:cNvPr>
          <p:cNvSpPr txBox="1"/>
          <p:nvPr/>
        </p:nvSpPr>
        <p:spPr>
          <a:xfrm>
            <a:off x="-2636921" y="-886975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3A244C6-AB52-4EDC-A7BE-00241BC2B45E}"/>
                  </a:ext>
                </a:extLst>
              </p:cNvPr>
              <p:cNvSpPr txBox="1"/>
              <p:nvPr/>
            </p:nvSpPr>
            <p:spPr>
              <a:xfrm>
                <a:off x="12947164" y="2659014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3A244C6-AB52-4EDC-A7BE-00241BC2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164" y="2659014"/>
                <a:ext cx="50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1292CA4-12E5-4A18-AA1B-3870C1EAC930}"/>
                  </a:ext>
                </a:extLst>
              </p:cNvPr>
              <p:cNvSpPr txBox="1"/>
              <p:nvPr/>
            </p:nvSpPr>
            <p:spPr>
              <a:xfrm>
                <a:off x="13372725" y="2663114"/>
                <a:ext cx="50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1292CA4-12E5-4A18-AA1B-3870C1EAC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725" y="2663114"/>
                <a:ext cx="509380" cy="646331"/>
              </a:xfrm>
              <a:prstGeom prst="rect">
                <a:avLst/>
              </a:prstGeom>
              <a:blipFill>
                <a:blip r:embed="rId4"/>
                <a:stretch>
                  <a:fillRect r="-14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15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1916519">
            <a:off x="6680725" y="189249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9899046">
            <a:off x="6680726" y="-185178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6437168">
            <a:off x="6118834" y="-326317"/>
            <a:ext cx="7013900" cy="701390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7911192">
            <a:off x="7023543" y="620207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1420123">
            <a:off x="6118835" y="552704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18326524">
            <a:off x="6343841" y="-77951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12154" y="1"/>
            <a:ext cx="651903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Lernen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450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1916519">
            <a:off x="2925934" y="189250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9899046">
            <a:off x="2925935" y="-185177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6437168">
            <a:off x="2364043" y="-326316"/>
            <a:ext cx="7013900" cy="701390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7911192">
            <a:off x="3268752" y="620208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1420123">
            <a:off x="2364044" y="552705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18326524">
            <a:off x="2589050" y="-77950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2611474" y="685802"/>
            <a:ext cx="651903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Daten</a:t>
            </a:r>
            <a:endParaRPr lang="en-US" sz="344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90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1916519">
            <a:off x="7849487" y="1972466"/>
            <a:ext cx="3526838" cy="3526838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9899046">
            <a:off x="8025602" y="1665581"/>
            <a:ext cx="3526839" cy="352683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6437168">
            <a:off x="1342503" y="242295"/>
            <a:ext cx="5779133" cy="577913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7911192">
            <a:off x="415475" y="911977"/>
            <a:ext cx="5779131" cy="577913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1420123">
            <a:off x="489280" y="242295"/>
            <a:ext cx="5779131" cy="577913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18326524">
            <a:off x="874598" y="447978"/>
            <a:ext cx="5779131" cy="577913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E31918-CB51-45D3-9FEF-BC3C6078A4EE}"/>
              </a:ext>
            </a:extLst>
          </p:cNvPr>
          <p:cNvSpPr txBox="1"/>
          <p:nvPr/>
        </p:nvSpPr>
        <p:spPr>
          <a:xfrm>
            <a:off x="706716" y="499381"/>
            <a:ext cx="651903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Training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AA9E591-BBED-4C0D-B0BF-6E0BC3D8CF4F}"/>
              </a:ext>
            </a:extLst>
          </p:cNvPr>
          <p:cNvSpPr txBox="1"/>
          <p:nvPr/>
        </p:nvSpPr>
        <p:spPr>
          <a:xfrm>
            <a:off x="6529502" y="1682921"/>
            <a:ext cx="65190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Test</a:t>
            </a:r>
            <a:endParaRPr lang="en-US" sz="23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74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3223846" y="667043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4973795" y="1120140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2943770" y="1669822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4179996" y="1915843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4179996" y="747894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3727938" y="1120140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DB72564-BB7E-425F-B260-D5831898D690}"/>
              </a:ext>
            </a:extLst>
          </p:cNvPr>
          <p:cNvSpPr txBox="1"/>
          <p:nvPr/>
        </p:nvSpPr>
        <p:spPr>
          <a:xfrm rot="20684572">
            <a:off x="3963424" y="273695"/>
            <a:ext cx="39002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6FC9B1-D294-466C-9531-ECAEE8CC4B1A}"/>
              </a:ext>
            </a:extLst>
          </p:cNvPr>
          <p:cNvSpPr txBox="1"/>
          <p:nvPr/>
        </p:nvSpPr>
        <p:spPr>
          <a:xfrm rot="20684572">
            <a:off x="4244224" y="2236551"/>
            <a:ext cx="39002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03337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-61645" y="1255579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8186880" y="1194816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-383118" y="1108826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8011682" y="1255580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-156701" y="1224559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-156702" y="866298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A9A934B-346E-4D64-BDB5-CF8FF2EC1067}"/>
              </a:ext>
            </a:extLst>
          </p:cNvPr>
          <p:cNvSpPr txBox="1"/>
          <p:nvPr/>
        </p:nvSpPr>
        <p:spPr>
          <a:xfrm rot="20684572">
            <a:off x="227033" y="1203477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120F7A-036D-4B25-B46F-416CCAB49413}"/>
              </a:ext>
            </a:extLst>
          </p:cNvPr>
          <p:cNvSpPr txBox="1"/>
          <p:nvPr/>
        </p:nvSpPr>
        <p:spPr>
          <a:xfrm rot="20684572">
            <a:off x="8267836" y="1286057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53069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2564552">
            <a:off x="8061216" y="-503791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2902208">
            <a:off x="8729774" y="121819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4221866">
            <a:off x="6538515" y="-148417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20693245">
            <a:off x="7304106" y="704653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4663927">
            <a:off x="7132168" y="101591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7433143" y="-99097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73D2AC8-B114-472C-BC02-9C60DE91552D}"/>
              </a:ext>
            </a:extLst>
          </p:cNvPr>
          <p:cNvSpPr txBox="1"/>
          <p:nvPr/>
        </p:nvSpPr>
        <p:spPr>
          <a:xfrm rot="20684572">
            <a:off x="8206963" y="1095875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F60E8B3-6738-44A5-A250-430BA9254BE3}"/>
              </a:ext>
            </a:extLst>
          </p:cNvPr>
          <p:cNvSpPr txBox="1"/>
          <p:nvPr/>
        </p:nvSpPr>
        <p:spPr>
          <a:xfrm rot="20684572">
            <a:off x="13661117" y="1196859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45250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8418744">
            <a:off x="7507263" y="-163113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2027105">
            <a:off x="7793357" y="317864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8858213">
            <a:off x="7598688" y="203441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5157212">
            <a:off x="7323914" y="-369895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5653845">
            <a:off x="8019943" y="-299874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14315646">
            <a:off x="7854222" y="-84293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7730927" y="781063"/>
            <a:ext cx="45626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Motivation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2095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2564552">
            <a:off x="8061216" y="-503791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2902208">
            <a:off x="8729774" y="121819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4221866">
            <a:off x="6538515" y="-148417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20693245">
            <a:off x="7304106" y="704653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4663927">
            <a:off x="7132168" y="101591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7433143" y="-99097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73D2AC8-B114-472C-BC02-9C60DE91552D}"/>
              </a:ext>
            </a:extLst>
          </p:cNvPr>
          <p:cNvSpPr txBox="1"/>
          <p:nvPr/>
        </p:nvSpPr>
        <p:spPr>
          <a:xfrm rot="20684572">
            <a:off x="8206963" y="1095875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CDDFE4-75C3-44D5-82FB-E46C01F98584}"/>
              </a:ext>
            </a:extLst>
          </p:cNvPr>
          <p:cNvSpPr txBox="1"/>
          <p:nvPr/>
        </p:nvSpPr>
        <p:spPr>
          <a:xfrm>
            <a:off x="857592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Was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ist</a:t>
            </a:r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ein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A57CC0E-33A2-4996-9167-542B1C6A3D51}"/>
                  </a:ext>
                </a:extLst>
              </p:cNvPr>
              <p:cNvSpPr txBox="1"/>
              <p:nvPr/>
            </p:nvSpPr>
            <p:spPr>
              <a:xfrm>
                <a:off x="-1957793" y="4512643"/>
                <a:ext cx="27027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A57CC0E-33A2-4996-9167-542B1C6A3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7793" y="4512643"/>
                <a:ext cx="270272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52E9E80E-2149-4BE0-85F9-6A4EEC59589C}"/>
              </a:ext>
            </a:extLst>
          </p:cNvPr>
          <p:cNvSpPr txBox="1"/>
          <p:nvPr/>
        </p:nvSpPr>
        <p:spPr>
          <a:xfrm>
            <a:off x="-2263608" y="3038867"/>
            <a:ext cx="361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SemiBold" panose="00000700000000000000" pitchFamily="50" charset="0"/>
              </a:rPr>
              <a:t>Eine </a:t>
            </a:r>
            <a:r>
              <a:rPr lang="en-US" sz="4800" dirty="0" err="1">
                <a:solidFill>
                  <a:schemeClr val="bg1"/>
                </a:solidFill>
                <a:latin typeface="Akrobat SemiBold" panose="00000700000000000000" pitchFamily="50" charset="0"/>
              </a:rPr>
              <a:t>Zahl</a:t>
            </a:r>
            <a:endParaRPr lang="en-US" sz="4800" dirty="0">
              <a:solidFill>
                <a:schemeClr val="bg1"/>
              </a:solidFill>
              <a:latin typeface="Akrobat SemiBold" panose="00000700000000000000" pitchFamily="50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F60E8B3-6738-44A5-A250-430BA9254BE3}"/>
              </a:ext>
            </a:extLst>
          </p:cNvPr>
          <p:cNvSpPr txBox="1"/>
          <p:nvPr/>
        </p:nvSpPr>
        <p:spPr>
          <a:xfrm rot="20684572">
            <a:off x="13661117" y="1196859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1619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2564552">
            <a:off x="8047214" y="-834412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2902208">
            <a:off x="8041295" y="-45872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4221866">
            <a:off x="7178858" y="-935088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20693245">
            <a:off x="7512097" y="-42373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4663927">
            <a:off x="7429890" y="-45872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6971518" y="-695073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83DC0A-73A0-471E-8EEC-30097C1398B5}"/>
              </a:ext>
            </a:extLst>
          </p:cNvPr>
          <p:cNvSpPr txBox="1"/>
          <p:nvPr/>
        </p:nvSpPr>
        <p:spPr>
          <a:xfrm>
            <a:off x="857592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Was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ist</a:t>
            </a:r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ein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B8CE80E-9B75-422A-9D78-AF2BEA110D18}"/>
                  </a:ext>
                </a:extLst>
              </p:cNvPr>
              <p:cNvSpPr txBox="1"/>
              <p:nvPr/>
            </p:nvSpPr>
            <p:spPr>
              <a:xfrm>
                <a:off x="2763606" y="4512643"/>
                <a:ext cx="27027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B8CE80E-9B75-422A-9D78-AF2BEA110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06" y="4512643"/>
                <a:ext cx="270272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DFB00733-C36F-4EA6-B9C2-C32F1B31CCA1}"/>
              </a:ext>
            </a:extLst>
          </p:cNvPr>
          <p:cNvSpPr txBox="1"/>
          <p:nvPr/>
        </p:nvSpPr>
        <p:spPr>
          <a:xfrm>
            <a:off x="2457791" y="3038867"/>
            <a:ext cx="361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SemiBold" panose="00000700000000000000" pitchFamily="50" charset="0"/>
              </a:rPr>
              <a:t>Eine </a:t>
            </a:r>
            <a:r>
              <a:rPr lang="en-US" sz="4800" dirty="0" err="1">
                <a:solidFill>
                  <a:schemeClr val="bg1"/>
                </a:solidFill>
                <a:latin typeface="Akrobat SemiBold" panose="00000700000000000000" pitchFamily="50" charset="0"/>
              </a:rPr>
              <a:t>Zahl</a:t>
            </a:r>
            <a:endParaRPr lang="en-US" sz="4800" dirty="0">
              <a:solidFill>
                <a:schemeClr val="bg1"/>
              </a:solidFill>
              <a:latin typeface="Akrobat SemiBold" panose="000007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695D5A5-EC1D-4FC7-BE29-90C155DC5FD3}"/>
                  </a:ext>
                </a:extLst>
              </p:cNvPr>
              <p:cNvSpPr txBox="1"/>
              <p:nvPr/>
            </p:nvSpPr>
            <p:spPr>
              <a:xfrm>
                <a:off x="-2340661" y="3951231"/>
                <a:ext cx="2702727" cy="19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695D5A5-EC1D-4FC7-BE29-90C155DC5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40661" y="3951231"/>
                <a:ext cx="2702727" cy="1923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818E2CBA-0C87-445A-900E-9F8D4D4B51FD}"/>
              </a:ext>
            </a:extLst>
          </p:cNvPr>
          <p:cNvSpPr txBox="1"/>
          <p:nvPr/>
        </p:nvSpPr>
        <p:spPr>
          <a:xfrm>
            <a:off x="-2589326" y="3029905"/>
            <a:ext cx="361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SemiBold" panose="00000700000000000000" pitchFamily="50" charset="0"/>
              </a:rPr>
              <a:t>Ein </a:t>
            </a:r>
            <a:r>
              <a:rPr lang="en-US" sz="4800" dirty="0" err="1">
                <a:solidFill>
                  <a:schemeClr val="bg1"/>
                </a:solidFill>
                <a:latin typeface="Akrobat SemiBold" panose="00000700000000000000" pitchFamily="50" charset="0"/>
              </a:rPr>
              <a:t>Vektor</a:t>
            </a:r>
            <a:endParaRPr lang="en-US" sz="4800" dirty="0">
              <a:solidFill>
                <a:schemeClr val="bg1"/>
              </a:solidFill>
              <a:latin typeface="Akrobat SemiBold" panose="00000700000000000000" pitchFamily="50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FDB9A5-8C30-4F0B-8C03-50481132522B}"/>
              </a:ext>
            </a:extLst>
          </p:cNvPr>
          <p:cNvSpPr txBox="1"/>
          <p:nvPr/>
        </p:nvSpPr>
        <p:spPr>
          <a:xfrm rot="20684572">
            <a:off x="8032015" y="85560"/>
            <a:ext cx="30867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020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6583DC0A-73A0-471E-8EEC-30097C1398B5}"/>
              </a:ext>
            </a:extLst>
          </p:cNvPr>
          <p:cNvSpPr txBox="1"/>
          <p:nvPr/>
        </p:nvSpPr>
        <p:spPr>
          <a:xfrm>
            <a:off x="857592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Was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ist</a:t>
            </a:r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ein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B8CE80E-9B75-422A-9D78-AF2BEA110D18}"/>
                  </a:ext>
                </a:extLst>
              </p:cNvPr>
              <p:cNvSpPr txBox="1"/>
              <p:nvPr/>
            </p:nvSpPr>
            <p:spPr>
              <a:xfrm>
                <a:off x="2706454" y="3960193"/>
                <a:ext cx="2702727" cy="19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B8CE80E-9B75-422A-9D78-AF2BEA110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54" y="3960193"/>
                <a:ext cx="2702727" cy="1923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DFB00733-C36F-4EA6-B9C2-C32F1B31CCA1}"/>
              </a:ext>
            </a:extLst>
          </p:cNvPr>
          <p:cNvSpPr txBox="1"/>
          <p:nvPr/>
        </p:nvSpPr>
        <p:spPr>
          <a:xfrm>
            <a:off x="2457789" y="3038867"/>
            <a:ext cx="361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SemiBold" panose="00000700000000000000" pitchFamily="50" charset="0"/>
              </a:rPr>
              <a:t>Ein </a:t>
            </a:r>
            <a:r>
              <a:rPr lang="en-US" sz="4800" dirty="0" err="1">
                <a:solidFill>
                  <a:schemeClr val="bg1"/>
                </a:solidFill>
                <a:latin typeface="Akrobat SemiBold" panose="00000700000000000000" pitchFamily="50" charset="0"/>
              </a:rPr>
              <a:t>Vektor</a:t>
            </a:r>
            <a:endParaRPr lang="en-US" sz="4800" dirty="0">
              <a:solidFill>
                <a:schemeClr val="bg1"/>
              </a:solidFill>
              <a:latin typeface="Akrobat SemiBold" panose="000007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038D884-FE04-4DB5-B82D-BCF5E7DA952A}"/>
                  </a:ext>
                </a:extLst>
              </p:cNvPr>
              <p:cNvSpPr txBox="1"/>
              <p:nvPr/>
            </p:nvSpPr>
            <p:spPr>
              <a:xfrm>
                <a:off x="-4337046" y="3693494"/>
                <a:ext cx="5399779" cy="24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038D884-FE04-4DB5-B82D-BCF5E7DA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7046" y="3693494"/>
                <a:ext cx="5399779" cy="2440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4D5496EF-1160-408E-8485-FC955C64CEF6}"/>
              </a:ext>
            </a:extLst>
          </p:cNvPr>
          <p:cNvSpPr txBox="1"/>
          <p:nvPr/>
        </p:nvSpPr>
        <p:spPr>
          <a:xfrm>
            <a:off x="-4395211" y="3038868"/>
            <a:ext cx="361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SemiBold" panose="00000700000000000000" pitchFamily="50" charset="0"/>
              </a:rPr>
              <a:t>Eine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ACF6DEF-3966-4B8A-A5D9-20A0EC218EE9}"/>
                  </a:ext>
                </a:extLst>
              </p:cNvPr>
              <p:cNvSpPr txBox="1"/>
              <p:nvPr/>
            </p:nvSpPr>
            <p:spPr>
              <a:xfrm>
                <a:off x="2765320" y="4517090"/>
                <a:ext cx="27027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800" b="0" i="1" smtClean="0">
                          <a:solidFill>
                            <a:schemeClr val="bg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bg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solidFill>
                    <a:schemeClr val="bg1">
                      <a:alpha val="0"/>
                    </a:schemeClr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ACF6DEF-3966-4B8A-A5D9-20A0EC2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0" y="4517090"/>
                <a:ext cx="270272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BA21D58C-8A1C-4076-97FC-7BD8494D4A67}"/>
              </a:ext>
            </a:extLst>
          </p:cNvPr>
          <p:cNvSpPr txBox="1"/>
          <p:nvPr/>
        </p:nvSpPr>
        <p:spPr>
          <a:xfrm>
            <a:off x="2459505" y="3043314"/>
            <a:ext cx="361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alpha val="0"/>
                  </a:schemeClr>
                </a:solidFill>
                <a:latin typeface="Akrobat SemiBold" panose="00000700000000000000" pitchFamily="50" charset="0"/>
              </a:rPr>
              <a:t>Eine </a:t>
            </a:r>
            <a:r>
              <a:rPr lang="en-US" sz="4800" dirty="0" err="1">
                <a:solidFill>
                  <a:schemeClr val="bg1">
                    <a:alpha val="0"/>
                  </a:schemeClr>
                </a:solidFill>
                <a:latin typeface="Akrobat SemiBold" panose="00000700000000000000" pitchFamily="50" charset="0"/>
              </a:rPr>
              <a:t>Zahl</a:t>
            </a:r>
            <a:endParaRPr lang="en-US" sz="4800" dirty="0">
              <a:solidFill>
                <a:schemeClr val="bg1">
                  <a:alpha val="0"/>
                </a:schemeClr>
              </a:solidFill>
              <a:latin typeface="Akrobat SemiBold" panose="00000700000000000000" pitchFamily="50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0A590AF-CE3B-4D3C-B487-2C0B9C8FAF9E}"/>
              </a:ext>
            </a:extLst>
          </p:cNvPr>
          <p:cNvSpPr/>
          <p:nvPr/>
        </p:nvSpPr>
        <p:spPr>
          <a:xfrm rot="2564552">
            <a:off x="8047214" y="-834412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FD97BF1-4E8C-4527-97B8-2111E87D731A}"/>
              </a:ext>
            </a:extLst>
          </p:cNvPr>
          <p:cNvSpPr/>
          <p:nvPr/>
        </p:nvSpPr>
        <p:spPr>
          <a:xfrm rot="12902208">
            <a:off x="8041295" y="-45872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AA68169-2B23-41CE-9911-ACC4693F397C}"/>
              </a:ext>
            </a:extLst>
          </p:cNvPr>
          <p:cNvSpPr/>
          <p:nvPr/>
        </p:nvSpPr>
        <p:spPr>
          <a:xfrm rot="4221866">
            <a:off x="7178858" y="-935088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A94A233-63E8-4112-B2D4-2C9366C0D44B}"/>
              </a:ext>
            </a:extLst>
          </p:cNvPr>
          <p:cNvSpPr/>
          <p:nvPr/>
        </p:nvSpPr>
        <p:spPr>
          <a:xfrm rot="20693245">
            <a:off x="7512097" y="-42373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64951C-F326-4254-A6E0-FE0C1A47C903}"/>
              </a:ext>
            </a:extLst>
          </p:cNvPr>
          <p:cNvSpPr/>
          <p:nvPr/>
        </p:nvSpPr>
        <p:spPr>
          <a:xfrm rot="14663927">
            <a:off x="7429890" y="-45872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62694B7-05D6-47F9-9885-4DC3866C8BA8}"/>
              </a:ext>
            </a:extLst>
          </p:cNvPr>
          <p:cNvSpPr/>
          <p:nvPr/>
        </p:nvSpPr>
        <p:spPr>
          <a:xfrm>
            <a:off x="6971518" y="-695073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C9A37A8-8E94-4B31-BCBB-EDC209C6AF48}"/>
              </a:ext>
            </a:extLst>
          </p:cNvPr>
          <p:cNvSpPr txBox="1"/>
          <p:nvPr/>
        </p:nvSpPr>
        <p:spPr>
          <a:xfrm rot="20684572">
            <a:off x="8032015" y="77866"/>
            <a:ext cx="308672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116991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6583DC0A-73A0-471E-8EEC-30097C1398B5}"/>
              </a:ext>
            </a:extLst>
          </p:cNvPr>
          <p:cNvSpPr txBox="1"/>
          <p:nvPr/>
        </p:nvSpPr>
        <p:spPr>
          <a:xfrm>
            <a:off x="857592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Was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ist</a:t>
            </a:r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ein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B8CE80E-9B75-422A-9D78-AF2BEA110D18}"/>
                  </a:ext>
                </a:extLst>
              </p:cNvPr>
              <p:cNvSpPr txBox="1"/>
              <p:nvPr/>
            </p:nvSpPr>
            <p:spPr>
              <a:xfrm>
                <a:off x="2515960" y="3693493"/>
                <a:ext cx="5399779" cy="24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B8CE80E-9B75-422A-9D78-AF2BEA110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60" y="3693493"/>
                <a:ext cx="5399779" cy="2440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DFB00733-C36F-4EA6-B9C2-C32F1B31CCA1}"/>
              </a:ext>
            </a:extLst>
          </p:cNvPr>
          <p:cNvSpPr txBox="1"/>
          <p:nvPr/>
        </p:nvSpPr>
        <p:spPr>
          <a:xfrm>
            <a:off x="2457795" y="3038867"/>
            <a:ext cx="361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SemiBold" panose="00000700000000000000" pitchFamily="50" charset="0"/>
              </a:rPr>
              <a:t>Eine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1C4E78B-8B6C-4975-B91B-5850A9323A88}"/>
                  </a:ext>
                </a:extLst>
              </p:cNvPr>
              <p:cNvSpPr txBox="1"/>
              <p:nvPr/>
            </p:nvSpPr>
            <p:spPr>
              <a:xfrm>
                <a:off x="-4661639" y="4512643"/>
                <a:ext cx="13759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1C4E78B-8B6C-4975-B91B-5850A9323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61639" y="4512643"/>
                <a:ext cx="137599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9B1CF6A2-7956-456B-A6D1-0E419834385D}"/>
              </a:ext>
            </a:extLst>
          </p:cNvPr>
          <p:cNvSpPr txBox="1"/>
          <p:nvPr/>
        </p:nvSpPr>
        <p:spPr>
          <a:xfrm>
            <a:off x="-4891256" y="3038867"/>
            <a:ext cx="4997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SemiBold" panose="00000700000000000000" pitchFamily="50" charset="0"/>
              </a:rPr>
              <a:t>N-Dimensional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445501A-D6C7-4BDB-9F74-19F57B848923}"/>
                  </a:ext>
                </a:extLst>
              </p:cNvPr>
              <p:cNvSpPr txBox="1"/>
              <p:nvPr/>
            </p:nvSpPr>
            <p:spPr>
              <a:xfrm>
                <a:off x="-3438048" y="3704960"/>
                <a:ext cx="2972704" cy="24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445501A-D6C7-4BDB-9F74-19F57B84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38048" y="3704960"/>
                <a:ext cx="2972704" cy="2440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1A72E1C-0DBC-46B8-967E-CD9830610FCA}"/>
                  </a:ext>
                </a:extLst>
              </p:cNvPr>
              <p:cNvSpPr txBox="1"/>
              <p:nvPr/>
            </p:nvSpPr>
            <p:spPr>
              <a:xfrm>
                <a:off x="2703048" y="3960174"/>
                <a:ext cx="2702727" cy="19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bg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bg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bg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>
                      <a:alpha val="0"/>
                    </a:schemeClr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1A72E1C-0DBC-46B8-967E-CD983061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48" y="3960174"/>
                <a:ext cx="2702727" cy="19234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12A95066-CA94-4BC1-8F4E-8D2F31C254FB}"/>
              </a:ext>
            </a:extLst>
          </p:cNvPr>
          <p:cNvSpPr txBox="1"/>
          <p:nvPr/>
        </p:nvSpPr>
        <p:spPr>
          <a:xfrm>
            <a:off x="2454383" y="3038848"/>
            <a:ext cx="361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alpha val="0"/>
                  </a:schemeClr>
                </a:solidFill>
                <a:latin typeface="Akrobat SemiBold" panose="00000700000000000000" pitchFamily="50" charset="0"/>
              </a:rPr>
              <a:t>Ein </a:t>
            </a:r>
            <a:r>
              <a:rPr lang="en-US" sz="4800" dirty="0" err="1">
                <a:solidFill>
                  <a:schemeClr val="bg1">
                    <a:alpha val="0"/>
                  </a:schemeClr>
                </a:solidFill>
                <a:latin typeface="Akrobat SemiBold" panose="00000700000000000000" pitchFamily="50" charset="0"/>
              </a:rPr>
              <a:t>Vektor</a:t>
            </a:r>
            <a:endParaRPr lang="en-US" sz="4800" dirty="0">
              <a:solidFill>
                <a:schemeClr val="bg1">
                  <a:alpha val="0"/>
                </a:schemeClr>
              </a:solidFill>
              <a:latin typeface="Akrobat SemiBold" panose="00000700000000000000" pitchFamily="50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9D9532B-A624-4E87-B59C-C295C7C70605}"/>
              </a:ext>
            </a:extLst>
          </p:cNvPr>
          <p:cNvSpPr/>
          <p:nvPr/>
        </p:nvSpPr>
        <p:spPr>
          <a:xfrm rot="2564552">
            <a:off x="8047214" y="-834412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4DBC7E7-69D4-43EC-863F-C1AAA975AB4D}"/>
              </a:ext>
            </a:extLst>
          </p:cNvPr>
          <p:cNvSpPr/>
          <p:nvPr/>
        </p:nvSpPr>
        <p:spPr>
          <a:xfrm rot="12902208">
            <a:off x="8041295" y="-45872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FE9D8F8-929F-4457-BEE1-759AE17E46CE}"/>
              </a:ext>
            </a:extLst>
          </p:cNvPr>
          <p:cNvSpPr/>
          <p:nvPr/>
        </p:nvSpPr>
        <p:spPr>
          <a:xfrm rot="4221866">
            <a:off x="7178858" y="-935088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98E0FC7-7235-4A4B-84BC-AED34A5CFFBE}"/>
              </a:ext>
            </a:extLst>
          </p:cNvPr>
          <p:cNvSpPr/>
          <p:nvPr/>
        </p:nvSpPr>
        <p:spPr>
          <a:xfrm rot="20693245">
            <a:off x="7512097" y="-42373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4A29473-D439-4449-A23E-99D9A929150D}"/>
              </a:ext>
            </a:extLst>
          </p:cNvPr>
          <p:cNvSpPr/>
          <p:nvPr/>
        </p:nvSpPr>
        <p:spPr>
          <a:xfrm rot="14663927">
            <a:off x="7429890" y="-45872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7FB4E16-F6AF-474B-97D8-96D04671ABB8}"/>
              </a:ext>
            </a:extLst>
          </p:cNvPr>
          <p:cNvSpPr/>
          <p:nvPr/>
        </p:nvSpPr>
        <p:spPr>
          <a:xfrm>
            <a:off x="6971518" y="-695073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8F8E118-7F5A-40A9-B268-3D420EE5DA1C}"/>
              </a:ext>
            </a:extLst>
          </p:cNvPr>
          <p:cNvSpPr txBox="1"/>
          <p:nvPr/>
        </p:nvSpPr>
        <p:spPr>
          <a:xfrm rot="20684572">
            <a:off x="8032015" y="77866"/>
            <a:ext cx="308672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217121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6583DC0A-73A0-471E-8EEC-30097C1398B5}"/>
              </a:ext>
            </a:extLst>
          </p:cNvPr>
          <p:cNvSpPr txBox="1"/>
          <p:nvPr/>
        </p:nvSpPr>
        <p:spPr>
          <a:xfrm>
            <a:off x="857592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Was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ist</a:t>
            </a:r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ein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B8CE80E-9B75-422A-9D78-AF2BEA110D18}"/>
                  </a:ext>
                </a:extLst>
              </p:cNvPr>
              <p:cNvSpPr txBox="1"/>
              <p:nvPr/>
            </p:nvSpPr>
            <p:spPr>
              <a:xfrm>
                <a:off x="2687409" y="4512643"/>
                <a:ext cx="13759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B8CE80E-9B75-422A-9D78-AF2BEA110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409" y="4512643"/>
                <a:ext cx="137599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DFB00733-C36F-4EA6-B9C2-C32F1B31CCA1}"/>
              </a:ext>
            </a:extLst>
          </p:cNvPr>
          <p:cNvSpPr txBox="1"/>
          <p:nvPr/>
        </p:nvSpPr>
        <p:spPr>
          <a:xfrm>
            <a:off x="2457792" y="3038867"/>
            <a:ext cx="4997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krobat SemiBold" panose="00000700000000000000" pitchFamily="50" charset="0"/>
              </a:rPr>
              <a:t>N-Dimensional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C1FDA2C-F405-4B35-9570-A2B8D3BFDCBD}"/>
                  </a:ext>
                </a:extLst>
              </p:cNvPr>
              <p:cNvSpPr txBox="1"/>
              <p:nvPr/>
            </p:nvSpPr>
            <p:spPr>
              <a:xfrm>
                <a:off x="3911000" y="3704960"/>
                <a:ext cx="2972704" cy="24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C1FDA2C-F405-4B35-9570-A2B8D3BF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000" y="3704960"/>
                <a:ext cx="2972704" cy="2440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368583D-1F66-4A43-B459-18E29F26A1D4}"/>
                  </a:ext>
                </a:extLst>
              </p:cNvPr>
              <p:cNvSpPr txBox="1"/>
              <p:nvPr/>
            </p:nvSpPr>
            <p:spPr>
              <a:xfrm>
                <a:off x="4063400" y="3857360"/>
                <a:ext cx="2972704" cy="24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>
                                      <a:alpha val="3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>
                                        <a:alpha val="3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3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3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3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3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3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3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3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3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>
                      <a:alpha val="30000"/>
                    </a:schemeClr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368583D-1F66-4A43-B459-18E29F26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400" y="3857360"/>
                <a:ext cx="2972704" cy="2440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EC6E2B4-E3E0-4047-96C3-666AD9BA82CC}"/>
                  </a:ext>
                </a:extLst>
              </p:cNvPr>
              <p:cNvSpPr txBox="1"/>
              <p:nvPr/>
            </p:nvSpPr>
            <p:spPr>
              <a:xfrm>
                <a:off x="4215800" y="4009760"/>
                <a:ext cx="2972704" cy="24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>
                                      <a:alpha val="2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>
                                        <a:alpha val="2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2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2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2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2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2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2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2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2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>
                      <a:alpha val="20000"/>
                    </a:schemeClr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EC6E2B4-E3E0-4047-96C3-666AD9BA8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00" y="4009760"/>
                <a:ext cx="2972704" cy="24400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6688696-8531-46D2-973C-09200D444253}"/>
                  </a:ext>
                </a:extLst>
              </p:cNvPr>
              <p:cNvSpPr txBox="1"/>
              <p:nvPr/>
            </p:nvSpPr>
            <p:spPr>
              <a:xfrm>
                <a:off x="4368200" y="4162160"/>
                <a:ext cx="2972704" cy="24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>
                                  <a:alpha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>
                                      <a:alpha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>
                                        <a:alpha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>
                      <a:alpha val="10000"/>
                    </a:schemeClr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6688696-8531-46D2-973C-09200D44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00" y="4162160"/>
                <a:ext cx="2972704" cy="24400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D6D5AD-3509-4A28-A348-34D3F166E201}"/>
                  </a:ext>
                </a:extLst>
              </p:cNvPr>
              <p:cNvSpPr txBox="1"/>
              <p:nvPr/>
            </p:nvSpPr>
            <p:spPr>
              <a:xfrm>
                <a:off x="2509529" y="3692296"/>
                <a:ext cx="5399779" cy="244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800" b="0" i="1" smtClean="0">
                          <a:solidFill>
                            <a:schemeClr val="bg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bg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b="0" i="1" smtClean="0"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>
                      <a:alpha val="0"/>
                    </a:schemeClr>
                  </a:solidFill>
                  <a:latin typeface="Akrobat" panose="00000600000000000000" pitchFamily="50" charset="0"/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D6D5AD-3509-4A28-A348-34D3F166E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29" y="3692296"/>
                <a:ext cx="5399779" cy="2440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B96A7484-61A8-4475-8E82-FF80B92B5172}"/>
              </a:ext>
            </a:extLst>
          </p:cNvPr>
          <p:cNvSpPr txBox="1"/>
          <p:nvPr/>
        </p:nvSpPr>
        <p:spPr>
          <a:xfrm>
            <a:off x="2451364" y="3037670"/>
            <a:ext cx="361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alpha val="0"/>
                  </a:schemeClr>
                </a:solidFill>
                <a:latin typeface="Akrobat SemiBold" panose="00000700000000000000" pitchFamily="50" charset="0"/>
              </a:rPr>
              <a:t>Eine Matrix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B194883-B350-4183-888C-8F69171A51A9}"/>
              </a:ext>
            </a:extLst>
          </p:cNvPr>
          <p:cNvSpPr/>
          <p:nvPr/>
        </p:nvSpPr>
        <p:spPr>
          <a:xfrm rot="2564552">
            <a:off x="8047214" y="-834412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3182FA-1E76-497B-9423-9AC65841C8BD}"/>
              </a:ext>
            </a:extLst>
          </p:cNvPr>
          <p:cNvSpPr/>
          <p:nvPr/>
        </p:nvSpPr>
        <p:spPr>
          <a:xfrm rot="12902208">
            <a:off x="8041295" y="-45872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8AA2C13-6542-4FD4-A6A9-DFE70598ECF8}"/>
              </a:ext>
            </a:extLst>
          </p:cNvPr>
          <p:cNvSpPr/>
          <p:nvPr/>
        </p:nvSpPr>
        <p:spPr>
          <a:xfrm rot="4221866">
            <a:off x="7178858" y="-935088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326C255-07CB-4DDF-8956-9A9F412FFDE4}"/>
              </a:ext>
            </a:extLst>
          </p:cNvPr>
          <p:cNvSpPr/>
          <p:nvPr/>
        </p:nvSpPr>
        <p:spPr>
          <a:xfrm rot="20693245">
            <a:off x="7512097" y="-42373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477B32B-685F-4171-A48C-805EC92D3BD4}"/>
              </a:ext>
            </a:extLst>
          </p:cNvPr>
          <p:cNvSpPr/>
          <p:nvPr/>
        </p:nvSpPr>
        <p:spPr>
          <a:xfrm rot="14663927">
            <a:off x="7429890" y="-458720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0A0D794-11D7-442F-B499-A2D02394A2D1}"/>
              </a:ext>
            </a:extLst>
          </p:cNvPr>
          <p:cNvSpPr/>
          <p:nvPr/>
        </p:nvSpPr>
        <p:spPr>
          <a:xfrm>
            <a:off x="6971518" y="-695073"/>
            <a:ext cx="5207716" cy="520771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56ADF81-4995-409C-9EDE-D2CB4D811EED}"/>
              </a:ext>
            </a:extLst>
          </p:cNvPr>
          <p:cNvSpPr txBox="1"/>
          <p:nvPr/>
        </p:nvSpPr>
        <p:spPr>
          <a:xfrm rot="20684572">
            <a:off x="8032015" y="77866"/>
            <a:ext cx="308672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3B61152-D3DC-4ACD-99CB-2B7BF4DF1C73}"/>
              </a:ext>
            </a:extLst>
          </p:cNvPr>
          <p:cNvSpPr txBox="1"/>
          <p:nvPr/>
        </p:nvSpPr>
        <p:spPr>
          <a:xfrm rot="20684572">
            <a:off x="13661117" y="1196859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1601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7849883" y="866298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-61645" y="1255579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-383118" y="1108826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-156701" y="1224559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-156702" y="866298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8186880" y="1194816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120F7A-036D-4B25-B46F-416CCAB49413}"/>
              </a:ext>
            </a:extLst>
          </p:cNvPr>
          <p:cNvSpPr txBox="1"/>
          <p:nvPr/>
        </p:nvSpPr>
        <p:spPr>
          <a:xfrm rot="20684572">
            <a:off x="8267836" y="1286057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A9A934B-346E-4D64-BDB5-CF8FF2EC1067}"/>
              </a:ext>
            </a:extLst>
          </p:cNvPr>
          <p:cNvSpPr txBox="1"/>
          <p:nvPr/>
        </p:nvSpPr>
        <p:spPr>
          <a:xfrm rot="20684572">
            <a:off x="227033" y="1203477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113674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7849883" y="866298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-61645" y="1255579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-383118" y="1108826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-156701" y="1224559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8186880" y="1194816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7919460" y="1224558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A9A934B-346E-4D64-BDB5-CF8FF2EC1067}"/>
              </a:ext>
            </a:extLst>
          </p:cNvPr>
          <p:cNvSpPr txBox="1"/>
          <p:nvPr/>
        </p:nvSpPr>
        <p:spPr>
          <a:xfrm rot="20684572">
            <a:off x="227033" y="1203477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120F7A-036D-4B25-B46F-416CCAB49413}"/>
              </a:ext>
            </a:extLst>
          </p:cNvPr>
          <p:cNvSpPr txBox="1"/>
          <p:nvPr/>
        </p:nvSpPr>
        <p:spPr>
          <a:xfrm rot="20684572">
            <a:off x="8267836" y="1286057"/>
            <a:ext cx="3900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304160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6602959">
            <a:off x="-2687609" y="-10807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7318106">
            <a:off x="-998723" y="974925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6396651">
            <a:off x="-826896" y="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20693245">
            <a:off x="-1586623" y="80375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1673614">
            <a:off x="-1941283" y="403751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-1457586" y="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73D2AC8-B114-472C-BC02-9C60DE91552D}"/>
              </a:ext>
            </a:extLst>
          </p:cNvPr>
          <p:cNvSpPr txBox="1"/>
          <p:nvPr/>
        </p:nvSpPr>
        <p:spPr>
          <a:xfrm rot="20684572">
            <a:off x="418944" y="1383305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39FA2A-7E82-47B7-A921-D5620FE1D151}"/>
              </a:ext>
            </a:extLst>
          </p:cNvPr>
          <p:cNvSpPr txBox="1"/>
          <p:nvPr/>
        </p:nvSpPr>
        <p:spPr>
          <a:xfrm rot="20684572">
            <a:off x="-4429352" y="1475226"/>
            <a:ext cx="308672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1245827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6602959">
            <a:off x="-2687609" y="-10807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7318106">
            <a:off x="-998723" y="974925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6396651">
            <a:off x="-826896" y="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20693245">
            <a:off x="-1586623" y="80375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1673614">
            <a:off x="-1941283" y="403751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-1457586" y="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73D2AC8-B114-472C-BC02-9C60DE91552D}"/>
              </a:ext>
            </a:extLst>
          </p:cNvPr>
          <p:cNvSpPr txBox="1"/>
          <p:nvPr/>
        </p:nvSpPr>
        <p:spPr>
          <a:xfrm rot="20684572">
            <a:off x="418944" y="1383305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03C25B-FAA5-4E8B-9281-C2F08FA5F141}"/>
              </a:ext>
            </a:extLst>
          </p:cNvPr>
          <p:cNvSpPr txBox="1"/>
          <p:nvPr/>
        </p:nvSpPr>
        <p:spPr>
          <a:xfrm>
            <a:off x="5886786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Wie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fließen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pPr algn="r"/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418602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AD7431B7-5DCD-4CFE-9257-A2D178C9CF2C}"/>
              </a:ext>
            </a:extLst>
          </p:cNvPr>
          <p:cNvSpPr/>
          <p:nvPr/>
        </p:nvSpPr>
        <p:spPr>
          <a:xfrm rot="6602959">
            <a:off x="-277068" y="-515373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A9BC4B-48F5-45C0-9749-0AB22C53FBC1}"/>
              </a:ext>
            </a:extLst>
          </p:cNvPr>
          <p:cNvSpPr/>
          <p:nvPr/>
        </p:nvSpPr>
        <p:spPr>
          <a:xfrm rot="17318106">
            <a:off x="358810" y="-292032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87E22AC-2865-49EE-9683-FA63BBFDCACC}"/>
              </a:ext>
            </a:extLst>
          </p:cNvPr>
          <p:cNvSpPr/>
          <p:nvPr/>
        </p:nvSpPr>
        <p:spPr>
          <a:xfrm rot="6396651">
            <a:off x="230191" y="-372488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8020F2B-10C4-4F58-AB01-3815CFD64E3C}"/>
              </a:ext>
            </a:extLst>
          </p:cNvPr>
          <p:cNvSpPr/>
          <p:nvPr/>
        </p:nvSpPr>
        <p:spPr>
          <a:xfrm rot="20693245">
            <a:off x="-359731" y="25276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A9B02E-B5E1-42DB-872C-0C4567A51753}"/>
              </a:ext>
            </a:extLst>
          </p:cNvPr>
          <p:cNvSpPr/>
          <p:nvPr/>
        </p:nvSpPr>
        <p:spPr>
          <a:xfrm rot="11673614">
            <a:off x="-166427" y="-145591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EC383C4-D427-4500-B44C-D3D8356D7DA5}"/>
              </a:ext>
            </a:extLst>
          </p:cNvPr>
          <p:cNvSpPr/>
          <p:nvPr/>
        </p:nvSpPr>
        <p:spPr>
          <a:xfrm>
            <a:off x="-113843" y="-215900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60C273-D195-4463-9B68-1C89C721142D}"/>
              </a:ext>
            </a:extLst>
          </p:cNvPr>
          <p:cNvSpPr txBox="1"/>
          <p:nvPr/>
        </p:nvSpPr>
        <p:spPr>
          <a:xfrm rot="20684572">
            <a:off x="301629" y="-292698"/>
            <a:ext cx="276124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4BFBD-B692-463F-81E6-2D47373F7B5F}"/>
              </a:ext>
            </a:extLst>
          </p:cNvPr>
          <p:cNvSpPr txBox="1"/>
          <p:nvPr/>
        </p:nvSpPr>
        <p:spPr>
          <a:xfrm>
            <a:off x="5886786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Wie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fließen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pPr algn="r"/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150C67-F4B7-4B7A-966F-0D7B9F28F106}"/>
              </a:ext>
            </a:extLst>
          </p:cNvPr>
          <p:cNvSpPr/>
          <p:nvPr/>
        </p:nvSpPr>
        <p:spPr>
          <a:xfrm>
            <a:off x="2711771" y="5270904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35A58DB-F1CE-4FC2-83A4-13528729101E}"/>
              </a:ext>
            </a:extLst>
          </p:cNvPr>
          <p:cNvSpPr/>
          <p:nvPr/>
        </p:nvSpPr>
        <p:spPr>
          <a:xfrm>
            <a:off x="8813774" y="5252658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1280160" rtlCol="0" anchor="t" anchorCtr="0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FBE411-5035-41A4-A551-A2C85D38AEA4}"/>
              </a:ext>
            </a:extLst>
          </p:cNvPr>
          <p:cNvSpPr/>
          <p:nvPr/>
        </p:nvSpPr>
        <p:spPr>
          <a:xfrm>
            <a:off x="2717606" y="5274636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C434934-B0B9-445E-B947-5A11A7AF8B88}"/>
              </a:ext>
            </a:extLst>
          </p:cNvPr>
          <p:cNvSpPr/>
          <p:nvPr/>
        </p:nvSpPr>
        <p:spPr>
          <a:xfrm>
            <a:off x="2711771" y="5267172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A9E9F49-18DD-42D7-B889-C35422C8BFE5}"/>
              </a:ext>
            </a:extLst>
          </p:cNvPr>
          <p:cNvSpPr/>
          <p:nvPr/>
        </p:nvSpPr>
        <p:spPr>
          <a:xfrm>
            <a:off x="8807939" y="5252657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E136BD4-5EDA-4A82-8475-5C0AA4B2259F}"/>
              </a:ext>
            </a:extLst>
          </p:cNvPr>
          <p:cNvSpPr txBox="1"/>
          <p:nvPr/>
        </p:nvSpPr>
        <p:spPr>
          <a:xfrm>
            <a:off x="1148496" y="3671049"/>
            <a:ext cx="4029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Tensor</a:t>
            </a:r>
            <a:endParaRPr lang="de-DE" sz="8000" dirty="0">
              <a:solidFill>
                <a:schemeClr val="bg1"/>
              </a:solidFill>
              <a:latin typeface="Akrobat" panose="00000600000000000000" pitchFamily="50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CFC6C05-B071-49D2-B1F6-AC525902587A}"/>
              </a:ext>
            </a:extLst>
          </p:cNvPr>
          <p:cNvSpPr txBox="1"/>
          <p:nvPr/>
        </p:nvSpPr>
        <p:spPr>
          <a:xfrm>
            <a:off x="7010400" y="3671049"/>
            <a:ext cx="44830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Operation</a:t>
            </a:r>
            <a:endParaRPr lang="de-DE" sz="3200" dirty="0">
              <a:solidFill>
                <a:schemeClr val="bg1"/>
              </a:solidFill>
              <a:latin typeface="Akrobat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1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8418744">
            <a:off x="-606606" y="-481634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2027105">
            <a:off x="15448" y="-12641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3420475">
            <a:off x="-179221" y="-127064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4638545">
            <a:off x="-606606" y="281480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633077">
            <a:off x="273763" y="-630986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2104224">
            <a:off x="76313" y="-414798"/>
            <a:ext cx="4699512" cy="469951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-46982" y="450558"/>
            <a:ext cx="45626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Inhalt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24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AD7431B7-5DCD-4CFE-9257-A2D178C9CF2C}"/>
              </a:ext>
            </a:extLst>
          </p:cNvPr>
          <p:cNvSpPr/>
          <p:nvPr/>
        </p:nvSpPr>
        <p:spPr>
          <a:xfrm rot="6602959">
            <a:off x="-277068" y="-515373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A9BC4B-48F5-45C0-9749-0AB22C53FBC1}"/>
              </a:ext>
            </a:extLst>
          </p:cNvPr>
          <p:cNvSpPr/>
          <p:nvPr/>
        </p:nvSpPr>
        <p:spPr>
          <a:xfrm rot="17318106">
            <a:off x="358810" y="-292032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87E22AC-2865-49EE-9683-FA63BBFDCACC}"/>
              </a:ext>
            </a:extLst>
          </p:cNvPr>
          <p:cNvSpPr/>
          <p:nvPr/>
        </p:nvSpPr>
        <p:spPr>
          <a:xfrm rot="6396651">
            <a:off x="230191" y="-372488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8020F2B-10C4-4F58-AB01-3815CFD64E3C}"/>
              </a:ext>
            </a:extLst>
          </p:cNvPr>
          <p:cNvSpPr/>
          <p:nvPr/>
        </p:nvSpPr>
        <p:spPr>
          <a:xfrm rot="20693245">
            <a:off x="-359731" y="25276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A9B02E-B5E1-42DB-872C-0C4567A51753}"/>
              </a:ext>
            </a:extLst>
          </p:cNvPr>
          <p:cNvSpPr/>
          <p:nvPr/>
        </p:nvSpPr>
        <p:spPr>
          <a:xfrm rot="11673614">
            <a:off x="-166427" y="-145591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EC383C4-D427-4500-B44C-D3D8356D7DA5}"/>
              </a:ext>
            </a:extLst>
          </p:cNvPr>
          <p:cNvSpPr/>
          <p:nvPr/>
        </p:nvSpPr>
        <p:spPr>
          <a:xfrm>
            <a:off x="-113843" y="-215900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60C273-D195-4463-9B68-1C89C721142D}"/>
              </a:ext>
            </a:extLst>
          </p:cNvPr>
          <p:cNvSpPr txBox="1"/>
          <p:nvPr/>
        </p:nvSpPr>
        <p:spPr>
          <a:xfrm rot="20684572">
            <a:off x="301629" y="-292698"/>
            <a:ext cx="276124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4BFBD-B692-463F-81E6-2D47373F7B5F}"/>
              </a:ext>
            </a:extLst>
          </p:cNvPr>
          <p:cNvSpPr txBox="1"/>
          <p:nvPr/>
        </p:nvSpPr>
        <p:spPr>
          <a:xfrm>
            <a:off x="5886786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Wie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fließen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pPr algn="r"/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5223D4B-A50C-4903-AFEA-974B2F64C1B5}"/>
              </a:ext>
            </a:extLst>
          </p:cNvPr>
          <p:cNvSpPr txBox="1"/>
          <p:nvPr/>
        </p:nvSpPr>
        <p:spPr>
          <a:xfrm>
            <a:off x="1148496" y="7728699"/>
            <a:ext cx="4029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Tensor</a:t>
            </a:r>
            <a:endParaRPr lang="de-DE" sz="8000" dirty="0">
              <a:solidFill>
                <a:schemeClr val="bg1"/>
              </a:solidFill>
              <a:latin typeface="Akrobat" panose="00000600000000000000" pitchFamily="50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BE40A65-A7EA-4084-BC34-D1D33BA3ADC0}"/>
              </a:ext>
            </a:extLst>
          </p:cNvPr>
          <p:cNvSpPr txBox="1"/>
          <p:nvPr/>
        </p:nvSpPr>
        <p:spPr>
          <a:xfrm>
            <a:off x="7010400" y="7728699"/>
            <a:ext cx="44830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Operation</a:t>
            </a:r>
            <a:endParaRPr lang="de-DE" sz="3200" dirty="0">
              <a:solidFill>
                <a:schemeClr val="bg1"/>
              </a:solidFill>
              <a:latin typeface="Akrobat" panose="00000600000000000000" pitchFamily="50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996D90E-8E35-4D96-80F3-4071FE857195}"/>
              </a:ext>
            </a:extLst>
          </p:cNvPr>
          <p:cNvSpPr/>
          <p:nvPr/>
        </p:nvSpPr>
        <p:spPr>
          <a:xfrm>
            <a:off x="3361173" y="5275224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05819C-29E0-4362-BC9D-F846169950AE}"/>
              </a:ext>
            </a:extLst>
          </p:cNvPr>
          <p:cNvSpPr/>
          <p:nvPr/>
        </p:nvSpPr>
        <p:spPr>
          <a:xfrm>
            <a:off x="6107181" y="1616706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7890B0E-145F-4076-B1E8-F50F09CB5EB1}"/>
              </a:ext>
            </a:extLst>
          </p:cNvPr>
          <p:cNvSpPr/>
          <p:nvPr/>
        </p:nvSpPr>
        <p:spPr>
          <a:xfrm>
            <a:off x="6107181" y="5273350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55E140A-B494-45CE-9C8E-B5B51CA6EB85}"/>
              </a:ext>
            </a:extLst>
          </p:cNvPr>
          <p:cNvSpPr/>
          <p:nvPr/>
        </p:nvSpPr>
        <p:spPr>
          <a:xfrm>
            <a:off x="7482615" y="3435346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09584F7-5993-422E-8B1D-5B0EA657233C}"/>
              </a:ext>
            </a:extLst>
          </p:cNvPr>
          <p:cNvSpPr/>
          <p:nvPr/>
        </p:nvSpPr>
        <p:spPr>
          <a:xfrm>
            <a:off x="4736352" y="3443514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1280160" rtlCol="0" anchor="t" anchorCtr="0"/>
          <a:lstStyle/>
          <a:p>
            <a:pPr algn="ctr"/>
            <a:endParaRPr lang="de-DE" sz="5400" dirty="0">
              <a:latin typeface="Akrobat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7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AD7431B7-5DCD-4CFE-9257-A2D178C9CF2C}"/>
              </a:ext>
            </a:extLst>
          </p:cNvPr>
          <p:cNvSpPr/>
          <p:nvPr/>
        </p:nvSpPr>
        <p:spPr>
          <a:xfrm rot="6602959">
            <a:off x="-277068" y="-515373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A9BC4B-48F5-45C0-9749-0AB22C53FBC1}"/>
              </a:ext>
            </a:extLst>
          </p:cNvPr>
          <p:cNvSpPr/>
          <p:nvPr/>
        </p:nvSpPr>
        <p:spPr>
          <a:xfrm rot="17318106">
            <a:off x="358810" y="-292032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87E22AC-2865-49EE-9683-FA63BBFDCACC}"/>
              </a:ext>
            </a:extLst>
          </p:cNvPr>
          <p:cNvSpPr/>
          <p:nvPr/>
        </p:nvSpPr>
        <p:spPr>
          <a:xfrm rot="6396651">
            <a:off x="230191" y="-372488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8020F2B-10C4-4F58-AB01-3815CFD64E3C}"/>
              </a:ext>
            </a:extLst>
          </p:cNvPr>
          <p:cNvSpPr/>
          <p:nvPr/>
        </p:nvSpPr>
        <p:spPr>
          <a:xfrm rot="20693245">
            <a:off x="-359731" y="25276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A9B02E-B5E1-42DB-872C-0C4567A51753}"/>
              </a:ext>
            </a:extLst>
          </p:cNvPr>
          <p:cNvSpPr/>
          <p:nvPr/>
        </p:nvSpPr>
        <p:spPr>
          <a:xfrm rot="11673614">
            <a:off x="-166427" y="-145591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EC383C4-D427-4500-B44C-D3D8356D7DA5}"/>
              </a:ext>
            </a:extLst>
          </p:cNvPr>
          <p:cNvSpPr/>
          <p:nvPr/>
        </p:nvSpPr>
        <p:spPr>
          <a:xfrm>
            <a:off x="-113843" y="-215900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60C273-D195-4463-9B68-1C89C721142D}"/>
              </a:ext>
            </a:extLst>
          </p:cNvPr>
          <p:cNvSpPr txBox="1"/>
          <p:nvPr/>
        </p:nvSpPr>
        <p:spPr>
          <a:xfrm rot="20684572">
            <a:off x="301629" y="-292698"/>
            <a:ext cx="276124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4BFBD-B692-463F-81E6-2D47373F7B5F}"/>
              </a:ext>
            </a:extLst>
          </p:cNvPr>
          <p:cNvSpPr txBox="1"/>
          <p:nvPr/>
        </p:nvSpPr>
        <p:spPr>
          <a:xfrm>
            <a:off x="5886786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Wie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fließen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pPr algn="r"/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E1C9691-F123-4588-AD5C-12BA8B1ABCC6}"/>
              </a:ext>
            </a:extLst>
          </p:cNvPr>
          <p:cNvSpPr/>
          <p:nvPr/>
        </p:nvSpPr>
        <p:spPr>
          <a:xfrm>
            <a:off x="3361173" y="5275224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E538664-434D-4B02-A948-86F348C959DE}"/>
              </a:ext>
            </a:extLst>
          </p:cNvPr>
          <p:cNvSpPr/>
          <p:nvPr/>
        </p:nvSpPr>
        <p:spPr>
          <a:xfrm>
            <a:off x="6107181" y="1616706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+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50648B4-AFF2-45D4-B93E-35A20EDF9ACF}"/>
              </a:ext>
            </a:extLst>
          </p:cNvPr>
          <p:cNvSpPr/>
          <p:nvPr/>
        </p:nvSpPr>
        <p:spPr>
          <a:xfrm>
            <a:off x="6107181" y="5273350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B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1A8799-B382-4402-9DC5-42B0A8E2D998}"/>
              </a:ext>
            </a:extLst>
          </p:cNvPr>
          <p:cNvSpPr/>
          <p:nvPr/>
        </p:nvSpPr>
        <p:spPr>
          <a:xfrm>
            <a:off x="7482615" y="3435346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C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7FE4894-6D19-49F8-AD1E-564789877D8D}"/>
              </a:ext>
            </a:extLst>
          </p:cNvPr>
          <p:cNvSpPr/>
          <p:nvPr/>
        </p:nvSpPr>
        <p:spPr>
          <a:xfrm>
            <a:off x="4736352" y="3443514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1280160" rtlCol="0" anchor="t" anchorCtr="0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9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133D800-045F-4396-B9D1-B1444BF8FAEE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V="1">
            <a:off x="5189014" y="2389448"/>
            <a:ext cx="1050748" cy="1054066"/>
          </a:xfrm>
          <a:prstGeom prst="straightConnector1">
            <a:avLst/>
          </a:prstGeom>
          <a:ln w="127000" cap="sq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B420803-A68A-43DD-B262-0821825BE759}"/>
              </a:ext>
            </a:extLst>
          </p:cNvPr>
          <p:cNvCxnSpPr>
            <a:cxnSpLocks/>
            <a:stCxn id="19" idx="0"/>
            <a:endCxn id="5" idx="5"/>
          </p:cNvCxnSpPr>
          <p:nvPr/>
        </p:nvCxnSpPr>
        <p:spPr>
          <a:xfrm flipH="1" flipV="1">
            <a:off x="6879923" y="2389448"/>
            <a:ext cx="1054302" cy="1045898"/>
          </a:xfrm>
          <a:prstGeom prst="straightConnector1">
            <a:avLst/>
          </a:prstGeom>
          <a:ln w="127000" cap="sq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5D684A1-D1D6-4285-AE4C-D64D7987F5B8}"/>
              </a:ext>
            </a:extLst>
          </p:cNvPr>
          <p:cNvCxnSpPr>
            <a:cxnSpLocks/>
            <a:stCxn id="17" idx="0"/>
            <a:endCxn id="22" idx="5"/>
          </p:cNvCxnSpPr>
          <p:nvPr/>
        </p:nvCxnSpPr>
        <p:spPr>
          <a:xfrm flipH="1" flipV="1">
            <a:off x="5509094" y="4216256"/>
            <a:ext cx="1049697" cy="1057094"/>
          </a:xfrm>
          <a:prstGeom prst="straightConnector1">
            <a:avLst/>
          </a:prstGeom>
          <a:ln w="127000" cap="sq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F3A94BD-C72B-49EA-A45F-D1F1A149F91B}"/>
              </a:ext>
            </a:extLst>
          </p:cNvPr>
          <p:cNvCxnSpPr>
            <a:cxnSpLocks/>
            <a:stCxn id="2" idx="0"/>
            <a:endCxn id="22" idx="3"/>
          </p:cNvCxnSpPr>
          <p:nvPr/>
        </p:nvCxnSpPr>
        <p:spPr>
          <a:xfrm flipV="1">
            <a:off x="3812783" y="4216256"/>
            <a:ext cx="1056150" cy="1058968"/>
          </a:xfrm>
          <a:prstGeom prst="straightConnector1">
            <a:avLst/>
          </a:prstGeom>
          <a:ln w="127000" cap="sq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D7431B7-5DCD-4CFE-9257-A2D178C9CF2C}"/>
              </a:ext>
            </a:extLst>
          </p:cNvPr>
          <p:cNvSpPr/>
          <p:nvPr/>
        </p:nvSpPr>
        <p:spPr>
          <a:xfrm rot="6602959">
            <a:off x="-277068" y="-515373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A9BC4B-48F5-45C0-9749-0AB22C53FBC1}"/>
              </a:ext>
            </a:extLst>
          </p:cNvPr>
          <p:cNvSpPr/>
          <p:nvPr/>
        </p:nvSpPr>
        <p:spPr>
          <a:xfrm rot="17318106">
            <a:off x="358810" y="-292032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87E22AC-2865-49EE-9683-FA63BBFDCACC}"/>
              </a:ext>
            </a:extLst>
          </p:cNvPr>
          <p:cNvSpPr/>
          <p:nvPr/>
        </p:nvSpPr>
        <p:spPr>
          <a:xfrm rot="6396651">
            <a:off x="230191" y="-372488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8020F2B-10C4-4F58-AB01-3815CFD64E3C}"/>
              </a:ext>
            </a:extLst>
          </p:cNvPr>
          <p:cNvSpPr/>
          <p:nvPr/>
        </p:nvSpPr>
        <p:spPr>
          <a:xfrm rot="20693245">
            <a:off x="-359731" y="25276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A9B02E-B5E1-42DB-872C-0C4567A51753}"/>
              </a:ext>
            </a:extLst>
          </p:cNvPr>
          <p:cNvSpPr/>
          <p:nvPr/>
        </p:nvSpPr>
        <p:spPr>
          <a:xfrm rot="11673614">
            <a:off x="-166427" y="-145591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EC383C4-D427-4500-B44C-D3D8356D7DA5}"/>
              </a:ext>
            </a:extLst>
          </p:cNvPr>
          <p:cNvSpPr/>
          <p:nvPr/>
        </p:nvSpPr>
        <p:spPr>
          <a:xfrm>
            <a:off x="-113843" y="-215900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60C273-D195-4463-9B68-1C89C721142D}"/>
              </a:ext>
            </a:extLst>
          </p:cNvPr>
          <p:cNvSpPr txBox="1"/>
          <p:nvPr/>
        </p:nvSpPr>
        <p:spPr>
          <a:xfrm rot="20684572">
            <a:off x="301629" y="-292698"/>
            <a:ext cx="276124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4BFBD-B692-463F-81E6-2D47373F7B5F}"/>
              </a:ext>
            </a:extLst>
          </p:cNvPr>
          <p:cNvSpPr txBox="1"/>
          <p:nvPr/>
        </p:nvSpPr>
        <p:spPr>
          <a:xfrm>
            <a:off x="5886786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Wie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fließen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pPr algn="r"/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E1C9691-F123-4588-AD5C-12BA8B1ABCC6}"/>
              </a:ext>
            </a:extLst>
          </p:cNvPr>
          <p:cNvSpPr/>
          <p:nvPr/>
        </p:nvSpPr>
        <p:spPr>
          <a:xfrm>
            <a:off x="3361173" y="5275224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E538664-434D-4B02-A948-86F348C959DE}"/>
              </a:ext>
            </a:extLst>
          </p:cNvPr>
          <p:cNvSpPr/>
          <p:nvPr/>
        </p:nvSpPr>
        <p:spPr>
          <a:xfrm>
            <a:off x="6107181" y="1616706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+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50648B4-AFF2-45D4-B93E-35A20EDF9ACF}"/>
              </a:ext>
            </a:extLst>
          </p:cNvPr>
          <p:cNvSpPr/>
          <p:nvPr/>
        </p:nvSpPr>
        <p:spPr>
          <a:xfrm>
            <a:off x="6107181" y="5273350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B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1A8799-B382-4402-9DC5-42B0A8E2D998}"/>
              </a:ext>
            </a:extLst>
          </p:cNvPr>
          <p:cNvSpPr/>
          <p:nvPr/>
        </p:nvSpPr>
        <p:spPr>
          <a:xfrm>
            <a:off x="7482615" y="3435346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C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7FE4894-6D19-49F8-AD1E-564789877D8D}"/>
              </a:ext>
            </a:extLst>
          </p:cNvPr>
          <p:cNvSpPr/>
          <p:nvPr/>
        </p:nvSpPr>
        <p:spPr>
          <a:xfrm>
            <a:off x="4736352" y="3443514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1280160" rtlCol="0" anchor="t" anchorCtr="0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50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AD7431B7-5DCD-4CFE-9257-A2D178C9CF2C}"/>
              </a:ext>
            </a:extLst>
          </p:cNvPr>
          <p:cNvSpPr/>
          <p:nvPr/>
        </p:nvSpPr>
        <p:spPr>
          <a:xfrm rot="6602959">
            <a:off x="-277068" y="-515373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A9BC4B-48F5-45C0-9749-0AB22C53FBC1}"/>
              </a:ext>
            </a:extLst>
          </p:cNvPr>
          <p:cNvSpPr/>
          <p:nvPr/>
        </p:nvSpPr>
        <p:spPr>
          <a:xfrm rot="17318106">
            <a:off x="358810" y="-292032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87E22AC-2865-49EE-9683-FA63BBFDCACC}"/>
              </a:ext>
            </a:extLst>
          </p:cNvPr>
          <p:cNvSpPr/>
          <p:nvPr/>
        </p:nvSpPr>
        <p:spPr>
          <a:xfrm rot="6396651">
            <a:off x="230191" y="-372488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8020F2B-10C4-4F58-AB01-3815CFD64E3C}"/>
              </a:ext>
            </a:extLst>
          </p:cNvPr>
          <p:cNvSpPr/>
          <p:nvPr/>
        </p:nvSpPr>
        <p:spPr>
          <a:xfrm rot="20693245">
            <a:off x="-359731" y="25276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A9B02E-B5E1-42DB-872C-0C4567A51753}"/>
              </a:ext>
            </a:extLst>
          </p:cNvPr>
          <p:cNvSpPr/>
          <p:nvPr/>
        </p:nvSpPr>
        <p:spPr>
          <a:xfrm rot="11673614">
            <a:off x="-166427" y="-145591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EC383C4-D427-4500-B44C-D3D8356D7DA5}"/>
              </a:ext>
            </a:extLst>
          </p:cNvPr>
          <p:cNvSpPr/>
          <p:nvPr/>
        </p:nvSpPr>
        <p:spPr>
          <a:xfrm>
            <a:off x="-113843" y="-215900"/>
            <a:ext cx="3538971" cy="353897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60C273-D195-4463-9B68-1C89C721142D}"/>
              </a:ext>
            </a:extLst>
          </p:cNvPr>
          <p:cNvSpPr txBox="1"/>
          <p:nvPr/>
        </p:nvSpPr>
        <p:spPr>
          <a:xfrm rot="20684572">
            <a:off x="301629" y="-292698"/>
            <a:ext cx="276124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4BFBD-B692-463F-81E6-2D47373F7B5F}"/>
              </a:ext>
            </a:extLst>
          </p:cNvPr>
          <p:cNvSpPr txBox="1"/>
          <p:nvPr/>
        </p:nvSpPr>
        <p:spPr>
          <a:xfrm>
            <a:off x="5886786" y="867167"/>
            <a:ext cx="5476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Akrobat Black" panose="00000A00000000000000" pitchFamily="50" charset="0"/>
              </a:rPr>
              <a:t>Wie </a:t>
            </a:r>
            <a:r>
              <a:rPr lang="en-US" sz="4800" dirty="0" err="1">
                <a:solidFill>
                  <a:schemeClr val="bg1"/>
                </a:solidFill>
                <a:latin typeface="Akrobat Black" panose="00000A00000000000000" pitchFamily="50" charset="0"/>
              </a:rPr>
              <a:t>fließen</a:t>
            </a:r>
            <a:endParaRPr lang="en-US" sz="4800" dirty="0">
              <a:solidFill>
                <a:schemeClr val="bg1"/>
              </a:solidFill>
              <a:latin typeface="Akrobat Black" panose="00000A00000000000000" pitchFamily="50" charset="0"/>
            </a:endParaRPr>
          </a:p>
          <a:p>
            <a:pPr algn="r"/>
            <a:r>
              <a:rPr lang="en-US" sz="7200" dirty="0">
                <a:solidFill>
                  <a:schemeClr val="bg1"/>
                </a:solidFill>
                <a:latin typeface="Akrobat Light" panose="00000500000000000000" pitchFamily="50" charset="0"/>
              </a:rPr>
              <a:t>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4D767AD-366D-451D-AEB7-6F7B832628AC}"/>
                  </a:ext>
                </a:extLst>
              </p:cNvPr>
              <p:cNvSpPr txBox="1"/>
              <p:nvPr/>
            </p:nvSpPr>
            <p:spPr>
              <a:xfrm>
                <a:off x="7934224" y="5251611"/>
                <a:ext cx="30344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sz="5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4D767AD-366D-451D-AEB7-6F7B8326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24" y="5251611"/>
                <a:ext cx="303448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3211DD9-2D71-4F69-BA3F-747E46AF71E7}"/>
              </a:ext>
            </a:extLst>
          </p:cNvPr>
          <p:cNvCxnSpPr>
            <a:cxnSpLocks/>
            <a:stCxn id="29" idx="0"/>
            <a:endCxn id="26" idx="3"/>
          </p:cNvCxnSpPr>
          <p:nvPr/>
        </p:nvCxnSpPr>
        <p:spPr>
          <a:xfrm flipV="1">
            <a:off x="5189014" y="2389448"/>
            <a:ext cx="1050748" cy="1054066"/>
          </a:xfrm>
          <a:prstGeom prst="straightConnector1">
            <a:avLst/>
          </a:prstGeom>
          <a:ln w="127000" cap="sq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18636D2-E7C3-445B-B0F6-55AD67D7C7A6}"/>
              </a:ext>
            </a:extLst>
          </p:cNvPr>
          <p:cNvCxnSpPr>
            <a:cxnSpLocks/>
            <a:stCxn id="28" idx="0"/>
            <a:endCxn id="26" idx="5"/>
          </p:cNvCxnSpPr>
          <p:nvPr/>
        </p:nvCxnSpPr>
        <p:spPr>
          <a:xfrm flipH="1" flipV="1">
            <a:off x="6879923" y="2389448"/>
            <a:ext cx="1054302" cy="1045898"/>
          </a:xfrm>
          <a:prstGeom prst="straightConnector1">
            <a:avLst/>
          </a:prstGeom>
          <a:ln w="127000" cap="sq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02D7092-584A-4B18-85D5-130CA38A6E19}"/>
              </a:ext>
            </a:extLst>
          </p:cNvPr>
          <p:cNvCxnSpPr>
            <a:cxnSpLocks/>
            <a:stCxn id="27" idx="0"/>
            <a:endCxn id="29" idx="5"/>
          </p:cNvCxnSpPr>
          <p:nvPr/>
        </p:nvCxnSpPr>
        <p:spPr>
          <a:xfrm flipH="1" flipV="1">
            <a:off x="5509094" y="4216256"/>
            <a:ext cx="1049697" cy="1057094"/>
          </a:xfrm>
          <a:prstGeom prst="straightConnector1">
            <a:avLst/>
          </a:prstGeom>
          <a:ln w="127000" cap="sq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EBB6BB1-99CB-4661-B86D-37C7B643D5A9}"/>
              </a:ext>
            </a:extLst>
          </p:cNvPr>
          <p:cNvCxnSpPr>
            <a:cxnSpLocks/>
            <a:stCxn id="25" idx="0"/>
            <a:endCxn id="29" idx="3"/>
          </p:cNvCxnSpPr>
          <p:nvPr/>
        </p:nvCxnSpPr>
        <p:spPr>
          <a:xfrm flipV="1">
            <a:off x="3812783" y="4216256"/>
            <a:ext cx="1056150" cy="1058968"/>
          </a:xfrm>
          <a:prstGeom prst="straightConnector1">
            <a:avLst/>
          </a:prstGeom>
          <a:ln w="127000" cap="sq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F67774-D9BA-4345-8BF8-7813B7B9B0C5}"/>
              </a:ext>
            </a:extLst>
          </p:cNvPr>
          <p:cNvSpPr/>
          <p:nvPr/>
        </p:nvSpPr>
        <p:spPr>
          <a:xfrm>
            <a:off x="3361173" y="5275224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A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CF4DA1C-37BC-4E05-83AD-C0B1C417F6A8}"/>
              </a:ext>
            </a:extLst>
          </p:cNvPr>
          <p:cNvSpPr/>
          <p:nvPr/>
        </p:nvSpPr>
        <p:spPr>
          <a:xfrm>
            <a:off x="6107181" y="1616706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+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DEA9EEB-1A0B-485E-ADD8-2B987B14A587}"/>
              </a:ext>
            </a:extLst>
          </p:cNvPr>
          <p:cNvSpPr/>
          <p:nvPr/>
        </p:nvSpPr>
        <p:spPr>
          <a:xfrm>
            <a:off x="6107181" y="5273350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B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DA6AA06-1873-47C4-A061-9F0F40BAA7F1}"/>
              </a:ext>
            </a:extLst>
          </p:cNvPr>
          <p:cNvSpPr/>
          <p:nvPr/>
        </p:nvSpPr>
        <p:spPr>
          <a:xfrm>
            <a:off x="7482615" y="3435346"/>
            <a:ext cx="903219" cy="90159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C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08A8EC2-1E4A-48DC-B421-6BBD15EA9431}"/>
              </a:ext>
            </a:extLst>
          </p:cNvPr>
          <p:cNvSpPr/>
          <p:nvPr/>
        </p:nvSpPr>
        <p:spPr>
          <a:xfrm>
            <a:off x="4736352" y="3443514"/>
            <a:ext cx="905323" cy="905323"/>
          </a:xfrm>
          <a:prstGeom prst="ellipse">
            <a:avLst/>
          </a:prstGeom>
          <a:gradFill>
            <a:gsLst>
              <a:gs pos="2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bIns="1280160" rtlCol="0" anchor="t" anchorCtr="0"/>
          <a:lstStyle/>
          <a:p>
            <a:pPr algn="ctr"/>
            <a:r>
              <a:rPr lang="de-DE" sz="5400" dirty="0">
                <a:latin typeface="Akrobat" panose="00000600000000000000" pitchFamily="50" charset="0"/>
              </a:rPr>
              <a:t>.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D7FCA99-40CA-44A6-B7D3-B6CB98A00824}"/>
              </a:ext>
            </a:extLst>
          </p:cNvPr>
          <p:cNvSpPr txBox="1"/>
          <p:nvPr/>
        </p:nvSpPr>
        <p:spPr>
          <a:xfrm>
            <a:off x="720325" y="7460179"/>
            <a:ext cx="4029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Was</a:t>
            </a:r>
          </a:p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Tensoren</a:t>
            </a:r>
            <a:endParaRPr lang="de-DE" sz="8000" dirty="0">
              <a:solidFill>
                <a:schemeClr val="bg1"/>
              </a:solidFill>
              <a:latin typeface="Akrobat" panose="00000600000000000000" pitchFamily="50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21D59B6-A300-43FC-B9BA-5928131FDF27}"/>
              </a:ext>
            </a:extLst>
          </p:cNvPr>
          <p:cNvSpPr txBox="1"/>
          <p:nvPr/>
        </p:nvSpPr>
        <p:spPr>
          <a:xfrm>
            <a:off x="7441906" y="7358581"/>
            <a:ext cx="4029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Wie</a:t>
            </a:r>
          </a:p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Operationen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C55F49A-7B4D-4601-B434-424EA23B2B6B}"/>
              </a:ext>
            </a:extLst>
          </p:cNvPr>
          <p:cNvSpPr txBox="1"/>
          <p:nvPr/>
        </p:nvSpPr>
        <p:spPr>
          <a:xfrm rot="20684572">
            <a:off x="-4629090" y="1919220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423752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7552045" y="213685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1015084" y="304513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9025915">
            <a:off x="7951250" y="37998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502339" y="264851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1190755" y="7875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816265" y="85615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 rot="20684572">
            <a:off x="628710" y="128520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2CB1D66-57A3-4BE3-92DF-6DB189CF34C4}"/>
              </a:ext>
            </a:extLst>
          </p:cNvPr>
          <p:cNvSpPr txBox="1"/>
          <p:nvPr/>
        </p:nvSpPr>
        <p:spPr>
          <a:xfrm rot="20684572">
            <a:off x="7801132" y="10194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DBDAF-8543-4963-9D53-41E814860337}"/>
              </a:ext>
            </a:extLst>
          </p:cNvPr>
          <p:cNvSpPr txBox="1"/>
          <p:nvPr/>
        </p:nvSpPr>
        <p:spPr>
          <a:xfrm>
            <a:off x="720325" y="4325092"/>
            <a:ext cx="4029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Was</a:t>
            </a:r>
          </a:p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Tensoren</a:t>
            </a:r>
            <a:endParaRPr lang="de-DE" sz="8000" dirty="0">
              <a:solidFill>
                <a:schemeClr val="bg1"/>
              </a:solidFill>
              <a:latin typeface="Akrobat" panose="00000600000000000000" pitchFamily="50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AD7A84-0D16-44FD-A161-379673490684}"/>
              </a:ext>
            </a:extLst>
          </p:cNvPr>
          <p:cNvSpPr txBox="1"/>
          <p:nvPr/>
        </p:nvSpPr>
        <p:spPr>
          <a:xfrm>
            <a:off x="7441906" y="4223494"/>
            <a:ext cx="4029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Wie</a:t>
            </a:r>
          </a:p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Operationen</a:t>
            </a:r>
          </a:p>
        </p:txBody>
      </p:sp>
    </p:spTree>
    <p:extLst>
      <p:ext uri="{BB962C8B-B14F-4D97-AF65-F5344CB8AC3E}">
        <p14:creationId xmlns:p14="http://schemas.microsoft.com/office/powerpoint/2010/main" val="260200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7552045" y="213685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1015084" y="304513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9025915">
            <a:off x="7951250" y="37998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502339" y="264851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1190755" y="7875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7804681" y="213684"/>
            <a:ext cx="3837889" cy="383788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 rot="20684572">
            <a:off x="628710" y="128520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2CB1D66-57A3-4BE3-92DF-6DB189CF34C4}"/>
              </a:ext>
            </a:extLst>
          </p:cNvPr>
          <p:cNvSpPr txBox="1"/>
          <p:nvPr/>
        </p:nvSpPr>
        <p:spPr>
          <a:xfrm rot="20684572">
            <a:off x="7801132" y="10194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DBDAF-8543-4963-9D53-41E814860337}"/>
              </a:ext>
            </a:extLst>
          </p:cNvPr>
          <p:cNvSpPr txBox="1"/>
          <p:nvPr/>
        </p:nvSpPr>
        <p:spPr>
          <a:xfrm>
            <a:off x="720325" y="4325092"/>
            <a:ext cx="4029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Was</a:t>
            </a:r>
          </a:p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Tensoren</a:t>
            </a:r>
            <a:endParaRPr lang="de-DE" sz="8000" dirty="0">
              <a:solidFill>
                <a:schemeClr val="bg1"/>
              </a:solidFill>
              <a:latin typeface="Akrobat" panose="00000600000000000000" pitchFamily="50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AD7A84-0D16-44FD-A161-379673490684}"/>
              </a:ext>
            </a:extLst>
          </p:cNvPr>
          <p:cNvSpPr txBox="1"/>
          <p:nvPr/>
        </p:nvSpPr>
        <p:spPr>
          <a:xfrm>
            <a:off x="7441906" y="4223494"/>
            <a:ext cx="4029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Akrobat ExtraBold" panose="00000900000000000000" pitchFamily="50" charset="0"/>
              </a:rPr>
              <a:t>Wie</a:t>
            </a:r>
          </a:p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Operationen</a:t>
            </a:r>
          </a:p>
        </p:txBody>
      </p:sp>
    </p:spTree>
    <p:extLst>
      <p:ext uri="{BB962C8B-B14F-4D97-AF65-F5344CB8AC3E}">
        <p14:creationId xmlns:p14="http://schemas.microsoft.com/office/powerpoint/2010/main" val="173544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0198F39D-FA94-4FB7-889C-AEFF66B3A2FC}"/>
              </a:ext>
            </a:extLst>
          </p:cNvPr>
          <p:cNvSpPr/>
          <p:nvPr/>
        </p:nvSpPr>
        <p:spPr>
          <a:xfrm rot="6602959">
            <a:off x="2341810" y="-101682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6F5EAFA-CE79-491C-AD62-A3736B4A324A}"/>
              </a:ext>
            </a:extLst>
          </p:cNvPr>
          <p:cNvSpPr/>
          <p:nvPr/>
        </p:nvSpPr>
        <p:spPr>
          <a:xfrm rot="17318106">
            <a:off x="3524487" y="974925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8F0A67E-013C-45C5-A3A7-C87CBA6E7159}"/>
              </a:ext>
            </a:extLst>
          </p:cNvPr>
          <p:cNvSpPr/>
          <p:nvPr/>
        </p:nvSpPr>
        <p:spPr>
          <a:xfrm rot="6396651">
            <a:off x="3696314" y="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BB8DF02-3211-40EE-9B9B-072EA7C7D226}"/>
              </a:ext>
            </a:extLst>
          </p:cNvPr>
          <p:cNvSpPr/>
          <p:nvPr/>
        </p:nvSpPr>
        <p:spPr>
          <a:xfrm rot="20693245">
            <a:off x="2936587" y="80375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50F04CB-61FD-4A15-BD71-2154AE377BD6}"/>
              </a:ext>
            </a:extLst>
          </p:cNvPr>
          <p:cNvSpPr/>
          <p:nvPr/>
        </p:nvSpPr>
        <p:spPr>
          <a:xfrm rot="11673614">
            <a:off x="2581927" y="403751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51006DF-38C7-42AD-B5C4-C250A6B2F938}"/>
              </a:ext>
            </a:extLst>
          </p:cNvPr>
          <p:cNvSpPr/>
          <p:nvPr/>
        </p:nvSpPr>
        <p:spPr>
          <a:xfrm>
            <a:off x="3065624" y="0"/>
            <a:ext cx="6580190" cy="658019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 rot="381458">
            <a:off x="3665967" y="1084931"/>
            <a:ext cx="494595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Keras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B39D170-25D0-438C-977B-0C0BA6FF9257}"/>
              </a:ext>
            </a:extLst>
          </p:cNvPr>
          <p:cNvSpPr/>
          <p:nvPr/>
        </p:nvSpPr>
        <p:spPr>
          <a:xfrm>
            <a:off x="-7226441" y="4963271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D45E7F5-48FC-4784-AA1F-30F49A940897}"/>
              </a:ext>
            </a:extLst>
          </p:cNvPr>
          <p:cNvSpPr/>
          <p:nvPr/>
        </p:nvSpPr>
        <p:spPr>
          <a:xfrm rot="15616350">
            <a:off x="-5476492" y="5416368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F951825-77AE-4A96-89E9-68505BE3F5A7}"/>
              </a:ext>
            </a:extLst>
          </p:cNvPr>
          <p:cNvSpPr/>
          <p:nvPr/>
        </p:nvSpPr>
        <p:spPr>
          <a:xfrm rot="20858302">
            <a:off x="-7506517" y="5966050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31600F3-54A6-45F8-8ED4-3E10E1CA84E5}"/>
              </a:ext>
            </a:extLst>
          </p:cNvPr>
          <p:cNvSpPr/>
          <p:nvPr/>
        </p:nvSpPr>
        <p:spPr>
          <a:xfrm rot="4310842">
            <a:off x="-6270291" y="6212071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C2FFDC8-544F-4B4D-B77A-61A711C5B341}"/>
              </a:ext>
            </a:extLst>
          </p:cNvPr>
          <p:cNvSpPr/>
          <p:nvPr/>
        </p:nvSpPr>
        <p:spPr>
          <a:xfrm rot="8869582">
            <a:off x="-6270291" y="5044122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6636965-5486-4AC0-BD3C-A8AEDC109A3B}"/>
              </a:ext>
            </a:extLst>
          </p:cNvPr>
          <p:cNvSpPr/>
          <p:nvPr/>
        </p:nvSpPr>
        <p:spPr>
          <a:xfrm>
            <a:off x="-6722349" y="5416368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8AB5D1-E593-4FDF-8EB4-4ED47BA5B822}"/>
              </a:ext>
            </a:extLst>
          </p:cNvPr>
          <p:cNvSpPr txBox="1"/>
          <p:nvPr/>
        </p:nvSpPr>
        <p:spPr>
          <a:xfrm rot="20684572">
            <a:off x="-6486863" y="4569923"/>
            <a:ext cx="39002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F2FC07-F2EA-452B-93F7-D6A03EB38861}"/>
              </a:ext>
            </a:extLst>
          </p:cNvPr>
          <p:cNvSpPr txBox="1"/>
          <p:nvPr/>
        </p:nvSpPr>
        <p:spPr>
          <a:xfrm rot="20684572">
            <a:off x="-6206063" y="6532779"/>
            <a:ext cx="39002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30086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2345646">
            <a:off x="7075292" y="-284603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1772808">
            <a:off x="7867768" y="-309910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7947259" y="143761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8681439">
            <a:off x="6945800" y="171001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1606365">
            <a:off x="6945799" y="-267853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17019381">
            <a:off x="7646795" y="-111024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 rot="381458">
            <a:off x="7187928" y="173128"/>
            <a:ext cx="49459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Keras</a:t>
            </a:r>
            <a:endParaRPr lang="en-US" sz="138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D4C9CB4-075F-4EEB-9823-0723D29E8776}"/>
              </a:ext>
            </a:extLst>
          </p:cNvPr>
          <p:cNvSpPr/>
          <p:nvPr/>
        </p:nvSpPr>
        <p:spPr>
          <a:xfrm rot="5400000">
            <a:off x="559766" y="1257837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A9A456F-BAE9-4C6A-8A1A-11F7FF7D21FA}"/>
              </a:ext>
            </a:extLst>
          </p:cNvPr>
          <p:cNvSpPr/>
          <p:nvPr/>
        </p:nvSpPr>
        <p:spPr>
          <a:xfrm rot="2956232">
            <a:off x="1425322" y="1752514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2AFED90-2D71-49F1-A487-B85D65FB888F}"/>
              </a:ext>
            </a:extLst>
          </p:cNvPr>
          <p:cNvSpPr/>
          <p:nvPr/>
        </p:nvSpPr>
        <p:spPr>
          <a:xfrm rot="20858302">
            <a:off x="668011" y="1752514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002385A-81F4-4E64-8056-BB225EBBF072}"/>
              </a:ext>
            </a:extLst>
          </p:cNvPr>
          <p:cNvSpPr/>
          <p:nvPr/>
        </p:nvSpPr>
        <p:spPr>
          <a:xfrm rot="8349168">
            <a:off x="370952" y="1997499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DCE2E22-09D6-428B-A3F8-BB19838F6BD6}"/>
              </a:ext>
            </a:extLst>
          </p:cNvPr>
          <p:cNvSpPr/>
          <p:nvPr/>
        </p:nvSpPr>
        <p:spPr>
          <a:xfrm rot="16404681">
            <a:off x="1138295" y="1293515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2B38D04-4ED8-46A7-A956-39B35BEFEF79}"/>
              </a:ext>
            </a:extLst>
          </p:cNvPr>
          <p:cNvSpPr/>
          <p:nvPr/>
        </p:nvSpPr>
        <p:spPr>
          <a:xfrm rot="13607915">
            <a:off x="816151" y="1563300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D68E38-68DA-4CBA-A131-7706EF539624}"/>
              </a:ext>
            </a:extLst>
          </p:cNvPr>
          <p:cNvSpPr txBox="1"/>
          <p:nvPr/>
        </p:nvSpPr>
        <p:spPr>
          <a:xfrm rot="20684572">
            <a:off x="1051637" y="716855"/>
            <a:ext cx="39002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5EC27A-0552-4BE0-B6A6-18FE5A2DE815}"/>
              </a:ext>
            </a:extLst>
          </p:cNvPr>
          <p:cNvSpPr txBox="1"/>
          <p:nvPr/>
        </p:nvSpPr>
        <p:spPr>
          <a:xfrm rot="20684572">
            <a:off x="1332437" y="2679711"/>
            <a:ext cx="39002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8872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2345646">
            <a:off x="14316671" y="927097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1772808">
            <a:off x="15109147" y="901790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15188638" y="1355461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8681439">
            <a:off x="14187179" y="1382701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1606365">
            <a:off x="14187178" y="943847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17019381">
            <a:off x="14888174" y="1100676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>
            <a:off x="3623021" y="-139130"/>
            <a:ext cx="49459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Keras</a:t>
            </a:r>
            <a:endParaRPr lang="en-US" sz="138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D4C9CB4-075F-4EEB-9823-0723D29E8776}"/>
              </a:ext>
            </a:extLst>
          </p:cNvPr>
          <p:cNvSpPr/>
          <p:nvPr/>
        </p:nvSpPr>
        <p:spPr>
          <a:xfrm rot="5400000">
            <a:off x="-6871549" y="476908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A9A456F-BAE9-4C6A-8A1A-11F7FF7D21FA}"/>
              </a:ext>
            </a:extLst>
          </p:cNvPr>
          <p:cNvSpPr/>
          <p:nvPr/>
        </p:nvSpPr>
        <p:spPr>
          <a:xfrm rot="2956232">
            <a:off x="-6005993" y="971585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2AFED90-2D71-49F1-A487-B85D65FB888F}"/>
              </a:ext>
            </a:extLst>
          </p:cNvPr>
          <p:cNvSpPr/>
          <p:nvPr/>
        </p:nvSpPr>
        <p:spPr>
          <a:xfrm rot="20858302">
            <a:off x="-6763304" y="971585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002385A-81F4-4E64-8056-BB225EBBF072}"/>
              </a:ext>
            </a:extLst>
          </p:cNvPr>
          <p:cNvSpPr/>
          <p:nvPr/>
        </p:nvSpPr>
        <p:spPr>
          <a:xfrm rot="8349168">
            <a:off x="-7060363" y="1216570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DCE2E22-09D6-428B-A3F8-BB19838F6BD6}"/>
              </a:ext>
            </a:extLst>
          </p:cNvPr>
          <p:cNvSpPr/>
          <p:nvPr/>
        </p:nvSpPr>
        <p:spPr>
          <a:xfrm rot="16404681">
            <a:off x="-6293020" y="512586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2B38D04-4ED8-46A7-A956-39B35BEFEF79}"/>
              </a:ext>
            </a:extLst>
          </p:cNvPr>
          <p:cNvSpPr/>
          <p:nvPr/>
        </p:nvSpPr>
        <p:spPr>
          <a:xfrm rot="13607915">
            <a:off x="-6615164" y="782371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D68E38-68DA-4CBA-A131-7706EF539624}"/>
              </a:ext>
            </a:extLst>
          </p:cNvPr>
          <p:cNvSpPr txBox="1"/>
          <p:nvPr/>
        </p:nvSpPr>
        <p:spPr>
          <a:xfrm>
            <a:off x="2525910" y="3524066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5EC27A-0552-4BE0-B6A6-18FE5A2DE815}"/>
              </a:ext>
            </a:extLst>
          </p:cNvPr>
          <p:cNvSpPr txBox="1"/>
          <p:nvPr/>
        </p:nvSpPr>
        <p:spPr>
          <a:xfrm>
            <a:off x="5765877" y="3519274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768120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83AA1E1-8BB5-4E5C-8EA8-0D6D093D7B63}"/>
              </a:ext>
            </a:extLst>
          </p:cNvPr>
          <p:cNvSpPr/>
          <p:nvPr/>
        </p:nvSpPr>
        <p:spPr>
          <a:xfrm>
            <a:off x="7924802" y="-174172"/>
            <a:ext cx="4424385" cy="72281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9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3D5993-D76B-492F-AA26-C1824D25DFF8}"/>
              </a:ext>
            </a:extLst>
          </p:cNvPr>
          <p:cNvSpPr/>
          <p:nvPr/>
        </p:nvSpPr>
        <p:spPr>
          <a:xfrm>
            <a:off x="-227226" y="-174172"/>
            <a:ext cx="4494426" cy="7228115"/>
          </a:xfrm>
          <a:prstGeom prst="rect">
            <a:avLst/>
          </a:prstGeom>
          <a:gradFill>
            <a:gsLst>
              <a:gs pos="0">
                <a:schemeClr val="accent2"/>
              </a:gs>
              <a:gs pos="64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D68E38-68DA-4CBA-A131-7706EF539624}"/>
              </a:ext>
            </a:extLst>
          </p:cNvPr>
          <p:cNvSpPr txBox="1"/>
          <p:nvPr/>
        </p:nvSpPr>
        <p:spPr>
          <a:xfrm>
            <a:off x="185636" y="786914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5EC27A-0552-4BE0-B6A6-18FE5A2DE815}"/>
              </a:ext>
            </a:extLst>
          </p:cNvPr>
          <p:cNvSpPr txBox="1"/>
          <p:nvPr/>
        </p:nvSpPr>
        <p:spPr>
          <a:xfrm>
            <a:off x="69879" y="3096538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081B64-06B2-423E-8C94-2BA9371E4727}"/>
              </a:ext>
            </a:extLst>
          </p:cNvPr>
          <p:cNvSpPr txBox="1"/>
          <p:nvPr/>
        </p:nvSpPr>
        <p:spPr>
          <a:xfrm>
            <a:off x="7664015" y="1477269"/>
            <a:ext cx="49459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Keras</a:t>
            </a:r>
            <a:endParaRPr lang="en-US" sz="138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4976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8418744">
            <a:off x="6480337" y="655123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6671985">
            <a:off x="7569226" y="219950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3420475">
            <a:off x="6753240" y="-75184"/>
            <a:ext cx="7013900" cy="701390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7045216">
            <a:off x="6844107" y="-436347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2886502">
            <a:off x="6621604" y="-862955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6738425">
            <a:off x="6107351" y="-6640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-3938" y="15179"/>
            <a:ext cx="61205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Deep Learning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207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83AA1E1-8BB5-4E5C-8EA8-0D6D093D7B63}"/>
              </a:ext>
            </a:extLst>
          </p:cNvPr>
          <p:cNvSpPr/>
          <p:nvPr/>
        </p:nvSpPr>
        <p:spPr>
          <a:xfrm>
            <a:off x="7924802" y="-266029"/>
            <a:ext cx="4424385" cy="75086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9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3D5993-D76B-492F-AA26-C1824D25DFF8}"/>
              </a:ext>
            </a:extLst>
          </p:cNvPr>
          <p:cNvSpPr/>
          <p:nvPr/>
        </p:nvSpPr>
        <p:spPr>
          <a:xfrm>
            <a:off x="-227226" y="-88228"/>
            <a:ext cx="4494426" cy="7142172"/>
          </a:xfrm>
          <a:prstGeom prst="rect">
            <a:avLst/>
          </a:prstGeom>
          <a:gradFill>
            <a:gsLst>
              <a:gs pos="0">
                <a:schemeClr val="accent2"/>
              </a:gs>
              <a:gs pos="64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D68E38-68DA-4CBA-A131-7706EF539624}"/>
              </a:ext>
            </a:extLst>
          </p:cNvPr>
          <p:cNvSpPr txBox="1"/>
          <p:nvPr/>
        </p:nvSpPr>
        <p:spPr>
          <a:xfrm>
            <a:off x="185636" y="786914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5EC27A-0552-4BE0-B6A6-18FE5A2DE815}"/>
              </a:ext>
            </a:extLst>
          </p:cNvPr>
          <p:cNvSpPr txBox="1"/>
          <p:nvPr/>
        </p:nvSpPr>
        <p:spPr>
          <a:xfrm>
            <a:off x="69879" y="3096538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081B64-06B2-423E-8C94-2BA9371E4727}"/>
              </a:ext>
            </a:extLst>
          </p:cNvPr>
          <p:cNvSpPr txBox="1"/>
          <p:nvPr/>
        </p:nvSpPr>
        <p:spPr>
          <a:xfrm>
            <a:off x="7664015" y="1477269"/>
            <a:ext cx="49459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Keras</a:t>
            </a:r>
            <a:endParaRPr lang="en-US" sz="138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9668CCE-E164-46CE-990E-374B1D7D94CF}"/>
              </a:ext>
            </a:extLst>
          </p:cNvPr>
          <p:cNvGrpSpPr/>
          <p:nvPr/>
        </p:nvGrpSpPr>
        <p:grpSpPr>
          <a:xfrm>
            <a:off x="4267198" y="3997848"/>
            <a:ext cx="2296390" cy="665883"/>
            <a:chOff x="4267198" y="3997848"/>
            <a:chExt cx="2296390" cy="665883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1BD18B0-F4FE-47EF-BFBA-229FD8A7A125}"/>
                </a:ext>
              </a:extLst>
            </p:cNvPr>
            <p:cNvSpPr/>
            <p:nvPr/>
          </p:nvSpPr>
          <p:spPr>
            <a:xfrm>
              <a:off x="4267198" y="4166587"/>
              <a:ext cx="1789791" cy="328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8905A17-64D9-4B87-91D6-EACD535D9BB8}"/>
                </a:ext>
              </a:extLst>
            </p:cNvPr>
            <p:cNvSpPr/>
            <p:nvPr/>
          </p:nvSpPr>
          <p:spPr>
            <a:xfrm>
              <a:off x="5916632" y="3997848"/>
              <a:ext cx="646956" cy="6658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E65C301-4FF1-4AF1-9BD4-FE27EF33F7D4}"/>
              </a:ext>
            </a:extLst>
          </p:cNvPr>
          <p:cNvGrpSpPr/>
          <p:nvPr/>
        </p:nvGrpSpPr>
        <p:grpSpPr>
          <a:xfrm>
            <a:off x="4267199" y="5626649"/>
            <a:ext cx="1999284" cy="559340"/>
            <a:chOff x="4267199" y="5517517"/>
            <a:chExt cx="1999284" cy="559340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19BE66C6-113A-4357-B33B-F30D8A39618B}"/>
                </a:ext>
              </a:extLst>
            </p:cNvPr>
            <p:cNvSpPr/>
            <p:nvPr/>
          </p:nvSpPr>
          <p:spPr>
            <a:xfrm>
              <a:off x="4267199" y="5686407"/>
              <a:ext cx="1777705" cy="221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379928F-3370-44A0-ADA9-4E4909C1E6E9}"/>
                </a:ext>
              </a:extLst>
            </p:cNvPr>
            <p:cNvSpPr/>
            <p:nvPr/>
          </p:nvSpPr>
          <p:spPr>
            <a:xfrm>
              <a:off x="5706047" y="5517517"/>
              <a:ext cx="560436" cy="5593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1199652-0570-4949-AE59-64816554C49F}"/>
              </a:ext>
            </a:extLst>
          </p:cNvPr>
          <p:cNvGrpSpPr/>
          <p:nvPr/>
        </p:nvGrpSpPr>
        <p:grpSpPr>
          <a:xfrm>
            <a:off x="4267199" y="4903960"/>
            <a:ext cx="1536700" cy="413887"/>
            <a:chOff x="4267199" y="4888240"/>
            <a:chExt cx="1536700" cy="413887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2CF2B9D-152B-4867-9FA1-9DE3CCDCC67E}"/>
                </a:ext>
              </a:extLst>
            </p:cNvPr>
            <p:cNvSpPr/>
            <p:nvPr/>
          </p:nvSpPr>
          <p:spPr>
            <a:xfrm>
              <a:off x="4267199" y="5016928"/>
              <a:ext cx="1289382" cy="156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DD13FE6-8F1F-4565-B9A1-912F31A9C111}"/>
                </a:ext>
              </a:extLst>
            </p:cNvPr>
            <p:cNvSpPr/>
            <p:nvPr/>
          </p:nvSpPr>
          <p:spPr>
            <a:xfrm>
              <a:off x="5384879" y="4888240"/>
              <a:ext cx="419020" cy="4138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38418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83AA1E1-8BB5-4E5C-8EA8-0D6D093D7B63}"/>
              </a:ext>
            </a:extLst>
          </p:cNvPr>
          <p:cNvSpPr/>
          <p:nvPr/>
        </p:nvSpPr>
        <p:spPr>
          <a:xfrm>
            <a:off x="7924802" y="-266029"/>
            <a:ext cx="4424385" cy="75086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9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3D5993-D76B-492F-AA26-C1824D25DFF8}"/>
              </a:ext>
            </a:extLst>
          </p:cNvPr>
          <p:cNvSpPr/>
          <p:nvPr/>
        </p:nvSpPr>
        <p:spPr>
          <a:xfrm>
            <a:off x="-227226" y="-88228"/>
            <a:ext cx="4494426" cy="7142172"/>
          </a:xfrm>
          <a:prstGeom prst="rect">
            <a:avLst/>
          </a:prstGeom>
          <a:gradFill>
            <a:gsLst>
              <a:gs pos="0">
                <a:schemeClr val="accent2"/>
              </a:gs>
              <a:gs pos="64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D68E38-68DA-4CBA-A131-7706EF539624}"/>
              </a:ext>
            </a:extLst>
          </p:cNvPr>
          <p:cNvSpPr txBox="1"/>
          <p:nvPr/>
        </p:nvSpPr>
        <p:spPr>
          <a:xfrm>
            <a:off x="185636" y="786914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5EC27A-0552-4BE0-B6A6-18FE5A2DE815}"/>
              </a:ext>
            </a:extLst>
          </p:cNvPr>
          <p:cNvSpPr txBox="1"/>
          <p:nvPr/>
        </p:nvSpPr>
        <p:spPr>
          <a:xfrm>
            <a:off x="69879" y="3096538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081B64-06B2-423E-8C94-2BA9371E4727}"/>
              </a:ext>
            </a:extLst>
          </p:cNvPr>
          <p:cNvSpPr txBox="1"/>
          <p:nvPr/>
        </p:nvSpPr>
        <p:spPr>
          <a:xfrm>
            <a:off x="7664015" y="1477269"/>
            <a:ext cx="49459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Keras</a:t>
            </a:r>
            <a:endParaRPr lang="en-US" sz="138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E19C9D0-4926-4574-8DFC-7107F1FD052E}"/>
              </a:ext>
            </a:extLst>
          </p:cNvPr>
          <p:cNvGrpSpPr/>
          <p:nvPr/>
        </p:nvGrpSpPr>
        <p:grpSpPr>
          <a:xfrm>
            <a:off x="5323031" y="4847989"/>
            <a:ext cx="2601771" cy="533482"/>
            <a:chOff x="5323031" y="5013244"/>
            <a:chExt cx="2601771" cy="53348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FE7606B-C71E-46B6-838D-557F0CE83053}"/>
                </a:ext>
              </a:extLst>
            </p:cNvPr>
            <p:cNvSpPr/>
            <p:nvPr/>
          </p:nvSpPr>
          <p:spPr>
            <a:xfrm>
              <a:off x="5323031" y="5013244"/>
              <a:ext cx="542716" cy="5334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DB08A8-1F77-42E3-BBA5-CE65B2BD7E53}"/>
                </a:ext>
              </a:extLst>
            </p:cNvPr>
            <p:cNvSpPr/>
            <p:nvPr/>
          </p:nvSpPr>
          <p:spPr>
            <a:xfrm>
              <a:off x="5859168" y="5208995"/>
              <a:ext cx="2065634" cy="1605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3DD8688-C15A-40BE-A5E8-9169C23BB62F}"/>
              </a:ext>
            </a:extLst>
          </p:cNvPr>
          <p:cNvGrpSpPr/>
          <p:nvPr/>
        </p:nvGrpSpPr>
        <p:grpSpPr>
          <a:xfrm>
            <a:off x="5650601" y="5565980"/>
            <a:ext cx="2274201" cy="688073"/>
            <a:chOff x="5650601" y="5885473"/>
            <a:chExt cx="2274201" cy="68807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CD02D4F-0428-45A9-B468-366662C82749}"/>
                </a:ext>
              </a:extLst>
            </p:cNvPr>
            <p:cNvSpPr/>
            <p:nvPr/>
          </p:nvSpPr>
          <p:spPr>
            <a:xfrm>
              <a:off x="5650601" y="5885473"/>
              <a:ext cx="676379" cy="6880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379A4306-D93E-4FC4-BF98-18DED706D859}"/>
                </a:ext>
              </a:extLst>
            </p:cNvPr>
            <p:cNvSpPr/>
            <p:nvPr/>
          </p:nvSpPr>
          <p:spPr>
            <a:xfrm>
              <a:off x="6321929" y="6108231"/>
              <a:ext cx="1602873" cy="2351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8DAC490-5ED1-434A-87D0-25305994EB43}"/>
              </a:ext>
            </a:extLst>
          </p:cNvPr>
          <p:cNvGrpSpPr/>
          <p:nvPr/>
        </p:nvGrpSpPr>
        <p:grpSpPr>
          <a:xfrm>
            <a:off x="5859168" y="3936131"/>
            <a:ext cx="2065634" cy="781125"/>
            <a:chOff x="5859168" y="3936131"/>
            <a:chExt cx="2065634" cy="7811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13CC321-984C-4478-9189-F78ACCB790B0}"/>
                </a:ext>
              </a:extLst>
            </p:cNvPr>
            <p:cNvSpPr/>
            <p:nvPr/>
          </p:nvSpPr>
          <p:spPr>
            <a:xfrm>
              <a:off x="5859168" y="3936131"/>
              <a:ext cx="767851" cy="781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8A5F879E-B3D3-4D98-BAA2-3D23BBD44635}"/>
                </a:ext>
              </a:extLst>
            </p:cNvPr>
            <p:cNvSpPr/>
            <p:nvPr/>
          </p:nvSpPr>
          <p:spPr>
            <a:xfrm>
              <a:off x="6563588" y="4166587"/>
              <a:ext cx="1361214" cy="328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742B268-08EB-4EA0-BBA0-3A8295DB8F0B}"/>
              </a:ext>
            </a:extLst>
          </p:cNvPr>
          <p:cNvGrpSpPr/>
          <p:nvPr/>
        </p:nvGrpSpPr>
        <p:grpSpPr>
          <a:xfrm>
            <a:off x="4267198" y="3997848"/>
            <a:ext cx="2296390" cy="665883"/>
            <a:chOff x="4267198" y="3997848"/>
            <a:chExt cx="2296390" cy="665883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82E28D9-8301-4DE9-8CD8-B3977214BFFB}"/>
                </a:ext>
              </a:extLst>
            </p:cNvPr>
            <p:cNvSpPr/>
            <p:nvPr/>
          </p:nvSpPr>
          <p:spPr>
            <a:xfrm>
              <a:off x="4267198" y="4166587"/>
              <a:ext cx="1789791" cy="328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B4AC8F8-706F-4A64-8488-053DE592E176}"/>
                </a:ext>
              </a:extLst>
            </p:cNvPr>
            <p:cNvSpPr/>
            <p:nvPr/>
          </p:nvSpPr>
          <p:spPr>
            <a:xfrm>
              <a:off x="5916632" y="3997848"/>
              <a:ext cx="646956" cy="6658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89320C2-DE61-47EA-A207-ECE2686DFECE}"/>
              </a:ext>
            </a:extLst>
          </p:cNvPr>
          <p:cNvGrpSpPr/>
          <p:nvPr/>
        </p:nvGrpSpPr>
        <p:grpSpPr>
          <a:xfrm>
            <a:off x="4267199" y="5626649"/>
            <a:ext cx="1999284" cy="559340"/>
            <a:chOff x="4267199" y="5517517"/>
            <a:chExt cx="1999284" cy="559340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7992E420-09A6-41FB-979E-735DBA9AE3F2}"/>
                </a:ext>
              </a:extLst>
            </p:cNvPr>
            <p:cNvSpPr/>
            <p:nvPr/>
          </p:nvSpPr>
          <p:spPr>
            <a:xfrm>
              <a:off x="4267199" y="5686407"/>
              <a:ext cx="1777705" cy="221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40F6605-6A83-4A04-9A5C-0FBE613B5BD1}"/>
                </a:ext>
              </a:extLst>
            </p:cNvPr>
            <p:cNvSpPr/>
            <p:nvPr/>
          </p:nvSpPr>
          <p:spPr>
            <a:xfrm>
              <a:off x="5706047" y="5517517"/>
              <a:ext cx="560436" cy="5593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8DA2DDC-E4C2-4639-880D-E7944FD5A8B5}"/>
              </a:ext>
            </a:extLst>
          </p:cNvPr>
          <p:cNvGrpSpPr/>
          <p:nvPr/>
        </p:nvGrpSpPr>
        <p:grpSpPr>
          <a:xfrm>
            <a:off x="4267199" y="4903960"/>
            <a:ext cx="1536700" cy="413887"/>
            <a:chOff x="4267199" y="4888240"/>
            <a:chExt cx="1536700" cy="413887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5521BCC-BD26-4816-92B6-67FC1AFECF05}"/>
                </a:ext>
              </a:extLst>
            </p:cNvPr>
            <p:cNvSpPr/>
            <p:nvPr/>
          </p:nvSpPr>
          <p:spPr>
            <a:xfrm>
              <a:off x="4267199" y="5016928"/>
              <a:ext cx="1289382" cy="156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458E0A59-964C-48C7-A0BD-30E0FF8A634B}"/>
                </a:ext>
              </a:extLst>
            </p:cNvPr>
            <p:cNvSpPr/>
            <p:nvPr/>
          </p:nvSpPr>
          <p:spPr>
            <a:xfrm>
              <a:off x="5384879" y="4888240"/>
              <a:ext cx="419020" cy="4138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6272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7684D51-7C2A-4AB6-AB3D-3C6FFFBB6686}"/>
              </a:ext>
            </a:extLst>
          </p:cNvPr>
          <p:cNvGrpSpPr/>
          <p:nvPr/>
        </p:nvGrpSpPr>
        <p:grpSpPr>
          <a:xfrm>
            <a:off x="5323031" y="4847989"/>
            <a:ext cx="2601771" cy="533482"/>
            <a:chOff x="5323031" y="5013244"/>
            <a:chExt cx="2601771" cy="533482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065036F-BE46-4BA3-BFE6-78F02A2E48B2}"/>
                </a:ext>
              </a:extLst>
            </p:cNvPr>
            <p:cNvSpPr/>
            <p:nvPr/>
          </p:nvSpPr>
          <p:spPr>
            <a:xfrm>
              <a:off x="5323031" y="5013244"/>
              <a:ext cx="542716" cy="5334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C70BD462-66DB-4080-A185-8C8E1789A702}"/>
                </a:ext>
              </a:extLst>
            </p:cNvPr>
            <p:cNvSpPr/>
            <p:nvPr/>
          </p:nvSpPr>
          <p:spPr>
            <a:xfrm>
              <a:off x="5859168" y="5208995"/>
              <a:ext cx="2065634" cy="1605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9CCBF8C-B7E1-4967-8A11-DB700B0CF366}"/>
              </a:ext>
            </a:extLst>
          </p:cNvPr>
          <p:cNvGrpSpPr/>
          <p:nvPr/>
        </p:nvGrpSpPr>
        <p:grpSpPr>
          <a:xfrm>
            <a:off x="5650601" y="5565980"/>
            <a:ext cx="2274201" cy="688073"/>
            <a:chOff x="5650601" y="5885473"/>
            <a:chExt cx="2274201" cy="688073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C3A59E76-1DE1-46F1-8C0D-9A33DA5FCA0E}"/>
                </a:ext>
              </a:extLst>
            </p:cNvPr>
            <p:cNvSpPr/>
            <p:nvPr/>
          </p:nvSpPr>
          <p:spPr>
            <a:xfrm>
              <a:off x="5650601" y="5885473"/>
              <a:ext cx="676379" cy="6880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6D2B1E5C-DAB9-480E-A673-BA23CE650F70}"/>
                </a:ext>
              </a:extLst>
            </p:cNvPr>
            <p:cNvSpPr/>
            <p:nvPr/>
          </p:nvSpPr>
          <p:spPr>
            <a:xfrm>
              <a:off x="6321929" y="6108231"/>
              <a:ext cx="1602873" cy="2351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BEE2EB0-65C6-4B70-8B4C-DABEDFCE94A8}"/>
              </a:ext>
            </a:extLst>
          </p:cNvPr>
          <p:cNvGrpSpPr/>
          <p:nvPr/>
        </p:nvGrpSpPr>
        <p:grpSpPr>
          <a:xfrm>
            <a:off x="5859168" y="3936131"/>
            <a:ext cx="2065634" cy="781125"/>
            <a:chOff x="5859168" y="3936131"/>
            <a:chExt cx="2065634" cy="781125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D61932C4-166F-4A62-9B53-B8FF0145D0E5}"/>
                </a:ext>
              </a:extLst>
            </p:cNvPr>
            <p:cNvSpPr/>
            <p:nvPr/>
          </p:nvSpPr>
          <p:spPr>
            <a:xfrm>
              <a:off x="5859168" y="3936131"/>
              <a:ext cx="767851" cy="781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FA1B01FD-505A-4EEF-BFFD-1CECE1363357}"/>
                </a:ext>
              </a:extLst>
            </p:cNvPr>
            <p:cNvSpPr/>
            <p:nvPr/>
          </p:nvSpPr>
          <p:spPr>
            <a:xfrm>
              <a:off x="6563588" y="4166587"/>
              <a:ext cx="1361214" cy="328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F9573D3-2D72-4721-A492-98F494DDF117}"/>
              </a:ext>
            </a:extLst>
          </p:cNvPr>
          <p:cNvGrpSpPr/>
          <p:nvPr/>
        </p:nvGrpSpPr>
        <p:grpSpPr>
          <a:xfrm>
            <a:off x="4267198" y="3997848"/>
            <a:ext cx="2296390" cy="665883"/>
            <a:chOff x="4267198" y="3997848"/>
            <a:chExt cx="2296390" cy="665883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4BC71A3A-B09C-4B31-8ADD-CD171E1799A6}"/>
                </a:ext>
              </a:extLst>
            </p:cNvPr>
            <p:cNvSpPr/>
            <p:nvPr/>
          </p:nvSpPr>
          <p:spPr>
            <a:xfrm>
              <a:off x="4267198" y="4166587"/>
              <a:ext cx="1789791" cy="328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2C4AD08-EB63-4E38-9921-C81DCBBC15C4}"/>
                </a:ext>
              </a:extLst>
            </p:cNvPr>
            <p:cNvSpPr/>
            <p:nvPr/>
          </p:nvSpPr>
          <p:spPr>
            <a:xfrm>
              <a:off x="5916632" y="3997848"/>
              <a:ext cx="646956" cy="6658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64B7977-8389-40EB-A10B-9730938337D1}"/>
              </a:ext>
            </a:extLst>
          </p:cNvPr>
          <p:cNvGrpSpPr/>
          <p:nvPr/>
        </p:nvGrpSpPr>
        <p:grpSpPr>
          <a:xfrm>
            <a:off x="4267199" y="5626649"/>
            <a:ext cx="1999284" cy="559340"/>
            <a:chOff x="4267199" y="5517517"/>
            <a:chExt cx="1999284" cy="55934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5679E60-1747-4F5B-A467-71BDC4C5F177}"/>
                </a:ext>
              </a:extLst>
            </p:cNvPr>
            <p:cNvSpPr/>
            <p:nvPr/>
          </p:nvSpPr>
          <p:spPr>
            <a:xfrm>
              <a:off x="4267199" y="5686407"/>
              <a:ext cx="1777705" cy="221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7C3BB82-2519-4BF8-AA0D-21CB83D12D0E}"/>
                </a:ext>
              </a:extLst>
            </p:cNvPr>
            <p:cNvSpPr/>
            <p:nvPr/>
          </p:nvSpPr>
          <p:spPr>
            <a:xfrm>
              <a:off x="5706047" y="5517517"/>
              <a:ext cx="560436" cy="5593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1A5508-C748-4D55-80F5-127D12A318FB}"/>
              </a:ext>
            </a:extLst>
          </p:cNvPr>
          <p:cNvGrpSpPr/>
          <p:nvPr/>
        </p:nvGrpSpPr>
        <p:grpSpPr>
          <a:xfrm>
            <a:off x="4267199" y="4903960"/>
            <a:ext cx="1536700" cy="413887"/>
            <a:chOff x="4267199" y="4888240"/>
            <a:chExt cx="1536700" cy="413887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49FD326-C510-4F24-A799-D30D499B8246}"/>
                </a:ext>
              </a:extLst>
            </p:cNvPr>
            <p:cNvSpPr/>
            <p:nvPr/>
          </p:nvSpPr>
          <p:spPr>
            <a:xfrm>
              <a:off x="4267199" y="5016928"/>
              <a:ext cx="1289382" cy="156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22F590-C4F1-4A78-A33E-E978C301C264}"/>
                </a:ext>
              </a:extLst>
            </p:cNvPr>
            <p:cNvSpPr/>
            <p:nvPr/>
          </p:nvSpPr>
          <p:spPr>
            <a:xfrm>
              <a:off x="5384879" y="4888240"/>
              <a:ext cx="419020" cy="4138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D83AA1E1-8BB5-4E5C-8EA8-0D6D093D7B63}"/>
              </a:ext>
            </a:extLst>
          </p:cNvPr>
          <p:cNvSpPr/>
          <p:nvPr/>
        </p:nvSpPr>
        <p:spPr>
          <a:xfrm>
            <a:off x="7924802" y="-266029"/>
            <a:ext cx="4424385" cy="75086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9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3D5993-D76B-492F-AA26-C1824D25DFF8}"/>
              </a:ext>
            </a:extLst>
          </p:cNvPr>
          <p:cNvSpPr/>
          <p:nvPr/>
        </p:nvSpPr>
        <p:spPr>
          <a:xfrm>
            <a:off x="-227226" y="-88228"/>
            <a:ext cx="4494426" cy="7142172"/>
          </a:xfrm>
          <a:prstGeom prst="rect">
            <a:avLst/>
          </a:prstGeom>
          <a:gradFill>
            <a:gsLst>
              <a:gs pos="0">
                <a:schemeClr val="accent2"/>
              </a:gs>
              <a:gs pos="64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E45F8BC-7D63-4393-B4E3-5A929504FFFC}"/>
              </a:ext>
            </a:extLst>
          </p:cNvPr>
          <p:cNvGrpSpPr/>
          <p:nvPr/>
        </p:nvGrpSpPr>
        <p:grpSpPr>
          <a:xfrm>
            <a:off x="6218860" y="1210320"/>
            <a:ext cx="1705942" cy="698286"/>
            <a:chOff x="6218860" y="1210320"/>
            <a:chExt cx="1705942" cy="69828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C6445A36-819B-4E29-B7C2-72E492A3620D}"/>
                </a:ext>
              </a:extLst>
            </p:cNvPr>
            <p:cNvSpPr/>
            <p:nvPr/>
          </p:nvSpPr>
          <p:spPr>
            <a:xfrm>
              <a:off x="6563588" y="1477269"/>
              <a:ext cx="1361214" cy="1643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EBF19E0-8CB5-4530-90F8-21D1831012AE}"/>
                </a:ext>
              </a:extLst>
            </p:cNvPr>
            <p:cNvSpPr/>
            <p:nvPr/>
          </p:nvSpPr>
          <p:spPr>
            <a:xfrm>
              <a:off x="6218860" y="1210320"/>
              <a:ext cx="698286" cy="6982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1FE5DF6-9C14-46ED-BCDA-FEC221FE37F7}"/>
              </a:ext>
            </a:extLst>
          </p:cNvPr>
          <p:cNvGrpSpPr/>
          <p:nvPr/>
        </p:nvGrpSpPr>
        <p:grpSpPr>
          <a:xfrm>
            <a:off x="5333366" y="1930851"/>
            <a:ext cx="2591436" cy="1064762"/>
            <a:chOff x="5333366" y="1930851"/>
            <a:chExt cx="2591436" cy="1064762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BF2232A-B73F-41A2-8EB4-1E79A0FB8A04}"/>
                </a:ext>
              </a:extLst>
            </p:cNvPr>
            <p:cNvSpPr/>
            <p:nvPr/>
          </p:nvSpPr>
          <p:spPr>
            <a:xfrm>
              <a:off x="5650601" y="2344229"/>
              <a:ext cx="2274201" cy="2380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B72E035-2964-4B2D-858D-9F3130764BC2}"/>
                </a:ext>
              </a:extLst>
            </p:cNvPr>
            <p:cNvSpPr/>
            <p:nvPr/>
          </p:nvSpPr>
          <p:spPr>
            <a:xfrm>
              <a:off x="5333366" y="1930851"/>
              <a:ext cx="1064762" cy="10647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41D414A9-29F2-46E0-B7BE-92C086E09BB5}"/>
              </a:ext>
            </a:extLst>
          </p:cNvPr>
          <p:cNvSpPr/>
          <p:nvPr/>
        </p:nvSpPr>
        <p:spPr>
          <a:xfrm rot="2345646">
            <a:off x="14316671" y="927097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7B248B1-B065-4628-8570-CDCF1EE71D0A}"/>
              </a:ext>
            </a:extLst>
          </p:cNvPr>
          <p:cNvSpPr/>
          <p:nvPr/>
        </p:nvSpPr>
        <p:spPr>
          <a:xfrm rot="11772808">
            <a:off x="15109147" y="901790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F9C48BA-3ABE-4C12-8820-9B1F5B628D0A}"/>
              </a:ext>
            </a:extLst>
          </p:cNvPr>
          <p:cNvSpPr/>
          <p:nvPr/>
        </p:nvSpPr>
        <p:spPr>
          <a:xfrm rot="20858302">
            <a:off x="15188638" y="1355461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BEAC19A-C35A-4B56-ABBC-E2251ED2D7EA}"/>
              </a:ext>
            </a:extLst>
          </p:cNvPr>
          <p:cNvSpPr/>
          <p:nvPr/>
        </p:nvSpPr>
        <p:spPr>
          <a:xfrm rot="8681439">
            <a:off x="14187179" y="1382701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1C21762-60F6-4E97-AD3D-10F6E2FF3CAF}"/>
              </a:ext>
            </a:extLst>
          </p:cNvPr>
          <p:cNvSpPr/>
          <p:nvPr/>
        </p:nvSpPr>
        <p:spPr>
          <a:xfrm rot="11606365">
            <a:off x="14187178" y="943847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07449CB-FBCE-4D04-B63A-9E4DBBE589A5}"/>
              </a:ext>
            </a:extLst>
          </p:cNvPr>
          <p:cNvSpPr/>
          <p:nvPr/>
        </p:nvSpPr>
        <p:spPr>
          <a:xfrm rot="17019381">
            <a:off x="14888174" y="1100676"/>
            <a:ext cx="4378224" cy="4378224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F5646DD-1607-460C-805F-4D4569AFC51A}"/>
              </a:ext>
            </a:extLst>
          </p:cNvPr>
          <p:cNvSpPr/>
          <p:nvPr/>
        </p:nvSpPr>
        <p:spPr>
          <a:xfrm rot="5400000">
            <a:off x="-6871549" y="476908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B1AB054-5273-4D23-9341-5925C26F7AAF}"/>
              </a:ext>
            </a:extLst>
          </p:cNvPr>
          <p:cNvSpPr/>
          <p:nvPr/>
        </p:nvSpPr>
        <p:spPr>
          <a:xfrm rot="2956232">
            <a:off x="-6005993" y="971585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A4C69B1-EB21-498F-95E0-682547C4B310}"/>
              </a:ext>
            </a:extLst>
          </p:cNvPr>
          <p:cNvSpPr/>
          <p:nvPr/>
        </p:nvSpPr>
        <p:spPr>
          <a:xfrm rot="20858302">
            <a:off x="-6763304" y="971585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C6F9291-A3F0-42F8-B927-BF33D97C5BA7}"/>
              </a:ext>
            </a:extLst>
          </p:cNvPr>
          <p:cNvSpPr/>
          <p:nvPr/>
        </p:nvSpPr>
        <p:spPr>
          <a:xfrm rot="8349168">
            <a:off x="-7060363" y="1216570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414962DF-F13E-4781-AB07-9BC01906A8E1}"/>
              </a:ext>
            </a:extLst>
          </p:cNvPr>
          <p:cNvSpPr/>
          <p:nvPr/>
        </p:nvSpPr>
        <p:spPr>
          <a:xfrm rot="16404681">
            <a:off x="-6293020" y="512586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2A7BA6F-1763-4777-BC61-16A42BCA407A}"/>
              </a:ext>
            </a:extLst>
          </p:cNvPr>
          <p:cNvSpPr/>
          <p:nvPr/>
        </p:nvSpPr>
        <p:spPr>
          <a:xfrm rot="13607915">
            <a:off x="-6615164" y="782371"/>
            <a:ext cx="4736123" cy="473612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D68E38-68DA-4CBA-A131-7706EF539624}"/>
              </a:ext>
            </a:extLst>
          </p:cNvPr>
          <p:cNvSpPr txBox="1"/>
          <p:nvPr/>
        </p:nvSpPr>
        <p:spPr>
          <a:xfrm>
            <a:off x="185636" y="786914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5EC27A-0552-4BE0-B6A6-18FE5A2DE815}"/>
              </a:ext>
            </a:extLst>
          </p:cNvPr>
          <p:cNvSpPr txBox="1"/>
          <p:nvPr/>
        </p:nvSpPr>
        <p:spPr>
          <a:xfrm>
            <a:off x="69879" y="3096538"/>
            <a:ext cx="39002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081B64-06B2-423E-8C94-2BA9371E4727}"/>
              </a:ext>
            </a:extLst>
          </p:cNvPr>
          <p:cNvSpPr txBox="1"/>
          <p:nvPr/>
        </p:nvSpPr>
        <p:spPr>
          <a:xfrm>
            <a:off x="7664015" y="1477269"/>
            <a:ext cx="49459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Keras</a:t>
            </a:r>
            <a:endParaRPr lang="en-US" sz="138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0709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2345646">
            <a:off x="8055943" y="284077"/>
            <a:ext cx="3361403" cy="336140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1772808">
            <a:off x="8897660" y="-49248"/>
            <a:ext cx="3361403" cy="336140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8717920" y="646788"/>
            <a:ext cx="3361403" cy="336140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8681439">
            <a:off x="8295977" y="478670"/>
            <a:ext cx="3361403" cy="336140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1606365">
            <a:off x="7945600" y="10305"/>
            <a:ext cx="3361402" cy="336140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17019381">
            <a:off x="8648918" y="165713"/>
            <a:ext cx="3361403" cy="336140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 rot="381458">
            <a:off x="7741208" y="134504"/>
            <a:ext cx="49459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Keras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D4C9CB4-075F-4EEB-9823-0723D29E8776}"/>
              </a:ext>
            </a:extLst>
          </p:cNvPr>
          <p:cNvSpPr/>
          <p:nvPr/>
        </p:nvSpPr>
        <p:spPr>
          <a:xfrm rot="5400000">
            <a:off x="5474" y="91462"/>
            <a:ext cx="3397493" cy="339749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A9A456F-BAE9-4C6A-8A1A-11F7FF7D21FA}"/>
              </a:ext>
            </a:extLst>
          </p:cNvPr>
          <p:cNvSpPr/>
          <p:nvPr/>
        </p:nvSpPr>
        <p:spPr>
          <a:xfrm rot="2956232">
            <a:off x="589720" y="513392"/>
            <a:ext cx="3397492" cy="33974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2AFED90-2D71-49F1-A487-B85D65FB888F}"/>
              </a:ext>
            </a:extLst>
          </p:cNvPr>
          <p:cNvSpPr/>
          <p:nvPr/>
        </p:nvSpPr>
        <p:spPr>
          <a:xfrm rot="20858302">
            <a:off x="170598" y="434042"/>
            <a:ext cx="3397493" cy="339749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002385A-81F4-4E64-8056-BB225EBBF072}"/>
              </a:ext>
            </a:extLst>
          </p:cNvPr>
          <p:cNvSpPr/>
          <p:nvPr/>
        </p:nvSpPr>
        <p:spPr>
          <a:xfrm rot="8349168">
            <a:off x="-84626" y="643108"/>
            <a:ext cx="3397493" cy="339749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DCE2E22-09D6-428B-A3F8-BB19838F6BD6}"/>
              </a:ext>
            </a:extLst>
          </p:cNvPr>
          <p:cNvSpPr/>
          <p:nvPr/>
        </p:nvSpPr>
        <p:spPr>
          <a:xfrm rot="16404681">
            <a:off x="615784" y="207829"/>
            <a:ext cx="3397493" cy="339749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2B38D04-4ED8-46A7-A956-39B35BEFEF79}"/>
              </a:ext>
            </a:extLst>
          </p:cNvPr>
          <p:cNvSpPr/>
          <p:nvPr/>
        </p:nvSpPr>
        <p:spPr>
          <a:xfrm rot="13607915">
            <a:off x="169735" y="725628"/>
            <a:ext cx="3397493" cy="3397493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D68E38-68DA-4CBA-A131-7706EF539624}"/>
              </a:ext>
            </a:extLst>
          </p:cNvPr>
          <p:cNvSpPr txBox="1"/>
          <p:nvPr/>
        </p:nvSpPr>
        <p:spPr>
          <a:xfrm rot="20684572">
            <a:off x="-230676" y="122257"/>
            <a:ext cx="39002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Tensor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5EC27A-0552-4BE0-B6A6-18FE5A2DE815}"/>
              </a:ext>
            </a:extLst>
          </p:cNvPr>
          <p:cNvSpPr txBox="1"/>
          <p:nvPr/>
        </p:nvSpPr>
        <p:spPr>
          <a:xfrm rot="20684572">
            <a:off x="69151" y="1509529"/>
            <a:ext cx="39002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Flow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D450F61-7A59-42F9-AAAE-F77B495CEEA7}"/>
              </a:ext>
            </a:extLst>
          </p:cNvPr>
          <p:cNvSpPr txBox="1"/>
          <p:nvPr/>
        </p:nvSpPr>
        <p:spPr>
          <a:xfrm>
            <a:off x="4120988" y="339083"/>
            <a:ext cx="39002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5000">
                      <a:srgbClr val="00B0F0"/>
                    </a:gs>
                    <a:gs pos="100000">
                      <a:srgbClr val="C00000"/>
                    </a:gs>
                  </a:gsLst>
                  <a:lin ang="6000000" scaled="0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versus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7CD571B-AB26-49FF-9BDA-0408CE27C150}"/>
              </a:ext>
            </a:extLst>
          </p:cNvPr>
          <p:cNvSpPr txBox="1"/>
          <p:nvPr/>
        </p:nvSpPr>
        <p:spPr>
          <a:xfrm>
            <a:off x="618727" y="4760520"/>
            <a:ext cx="4029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+ Schneller</a:t>
            </a:r>
            <a:endParaRPr lang="de-DE" sz="8000" dirty="0">
              <a:solidFill>
                <a:schemeClr val="bg1"/>
              </a:solidFill>
              <a:latin typeface="Akrobat" panose="00000600000000000000" pitchFamily="50" charset="0"/>
            </a:endParaRPr>
          </a:p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+ Flexibler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821141-E68D-4735-83D9-E85839D01C53}"/>
              </a:ext>
            </a:extLst>
          </p:cNvPr>
          <p:cNvSpPr txBox="1"/>
          <p:nvPr/>
        </p:nvSpPr>
        <p:spPr>
          <a:xfrm>
            <a:off x="7549294" y="4722401"/>
            <a:ext cx="4029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+ Leserlicher</a:t>
            </a:r>
            <a:endParaRPr lang="de-DE" sz="8000" dirty="0">
              <a:solidFill>
                <a:schemeClr val="bg1"/>
              </a:solidFill>
              <a:latin typeface="Akrobat" panose="00000600000000000000" pitchFamily="50" charset="0"/>
            </a:endParaRPr>
          </a:p>
          <a:p>
            <a:pPr algn="ctr"/>
            <a:r>
              <a:rPr lang="de-DE" sz="3200" dirty="0">
                <a:solidFill>
                  <a:schemeClr val="bg1"/>
                </a:solidFill>
                <a:latin typeface="Akrobat" panose="00000600000000000000" pitchFamily="50" charset="0"/>
              </a:rPr>
              <a:t>+ Abstrakter</a:t>
            </a:r>
          </a:p>
        </p:txBody>
      </p:sp>
    </p:spTree>
    <p:extLst>
      <p:ext uri="{BB962C8B-B14F-4D97-AF65-F5344CB8AC3E}">
        <p14:creationId xmlns:p14="http://schemas.microsoft.com/office/powerpoint/2010/main" val="2585545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6747448" y="-501649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7587041" y="-582839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6690880" y="18173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7636283" y="188898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7928434" y="-144427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7318951" y="-328070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 rot="704442">
            <a:off x="7326455" y="596060"/>
            <a:ext cx="50252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Umsetzung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396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-116940" y="-341992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722653" y="-423182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-173508" y="177830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771895" y="348555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1064046" y="15230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454563" y="-168413"/>
            <a:ext cx="4987825" cy="4987825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 rot="20797872">
            <a:off x="462067" y="540274"/>
            <a:ext cx="502520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Problem</a:t>
            </a:r>
            <a:endParaRPr lang="en-US" sz="23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5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2430721" y="194368"/>
            <a:ext cx="6005992" cy="60059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3349011" y="19843"/>
            <a:ext cx="6005992" cy="60059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2471336" y="593402"/>
            <a:ext cx="6005992" cy="60059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3452824" y="700973"/>
            <a:ext cx="6005992" cy="60059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3804612" y="202334"/>
            <a:ext cx="6005992" cy="60059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3002224" y="367947"/>
            <a:ext cx="6005992" cy="60059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>
            <a:off x="2519740" y="1821562"/>
            <a:ext cx="71525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Live Demo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813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>
            <a:off x="-571503" y="-458775"/>
            <a:ext cx="5161996" cy="516199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5616350">
            <a:off x="281553" y="-555931"/>
            <a:ext cx="5161996" cy="516199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20858302">
            <a:off x="-611446" y="40385"/>
            <a:ext cx="5161996" cy="516199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4310842">
            <a:off x="340130" y="200306"/>
            <a:ext cx="5161996" cy="516199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8869582">
            <a:off x="642482" y="-161298"/>
            <a:ext cx="5161996" cy="516199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>
            <a:off x="0" y="-285196"/>
            <a:ext cx="5161996" cy="5161996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B01E30-200A-47D2-94F1-A207912CD4A3}"/>
              </a:ext>
            </a:extLst>
          </p:cNvPr>
          <p:cNvSpPr txBox="1"/>
          <p:nvPr/>
        </p:nvSpPr>
        <p:spPr>
          <a:xfrm rot="20954901">
            <a:off x="-19342" y="397568"/>
            <a:ext cx="52006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Ausblick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3277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1916519">
            <a:off x="-1078976" y="367048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16671985">
            <a:off x="-1078975" y="-7379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3420475">
            <a:off x="-1785799" y="-7380"/>
            <a:ext cx="7013900" cy="7013900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9245654">
            <a:off x="-1142475" y="-570433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 rot="16383995">
            <a:off x="-1785797" y="-223933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13673339">
            <a:off x="-1195150" y="-77949"/>
            <a:ext cx="7013899" cy="7013899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5663653" y="0"/>
            <a:ext cx="651903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677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5663653" y="0"/>
            <a:ext cx="651903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319A83-25A8-43F8-B298-F3FE0673B877}"/>
              </a:ext>
            </a:extLst>
          </p:cNvPr>
          <p:cNvCxnSpPr>
            <a:cxnSpLocks/>
            <a:stCxn id="49" idx="2"/>
            <a:endCxn id="52" idx="4"/>
          </p:cNvCxnSpPr>
          <p:nvPr/>
        </p:nvCxnSpPr>
        <p:spPr>
          <a:xfrm>
            <a:off x="5180294" y="2517454"/>
            <a:ext cx="1837504" cy="1831801"/>
          </a:xfrm>
          <a:prstGeom prst="straightConnector1">
            <a:avLst/>
          </a:prstGeom>
          <a:ln w="0" cap="rnd" cmpd="sng">
            <a:solidFill>
              <a:schemeClr val="bg1">
                <a:lumMod val="50000"/>
                <a:alpha val="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5D8F616-D7D5-42DB-87B1-F347C79F0E40}"/>
              </a:ext>
            </a:extLst>
          </p:cNvPr>
          <p:cNvCxnSpPr>
            <a:cxnSpLocks/>
            <a:stCxn id="47" idx="4"/>
            <a:endCxn id="52" idx="4"/>
          </p:cNvCxnSpPr>
          <p:nvPr/>
        </p:nvCxnSpPr>
        <p:spPr>
          <a:xfrm flipV="1">
            <a:off x="5187340" y="4349255"/>
            <a:ext cx="1830458" cy="3715"/>
          </a:xfrm>
          <a:prstGeom prst="straightConnector1">
            <a:avLst/>
          </a:prstGeom>
          <a:ln w="0" cap="rnd" cmpd="sng">
            <a:solidFill>
              <a:schemeClr val="bg1">
                <a:lumMod val="50000"/>
                <a:alpha val="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AC77838-AD90-42E7-B842-0A6CE5AF7B58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V="1">
            <a:off x="5180295" y="4349255"/>
            <a:ext cx="1837503" cy="1823731"/>
          </a:xfrm>
          <a:prstGeom prst="straightConnector1">
            <a:avLst/>
          </a:prstGeom>
          <a:ln w="0" cap="rnd" cmpd="sng">
            <a:solidFill>
              <a:schemeClr val="bg1">
                <a:lumMod val="50000"/>
                <a:alpha val="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24A06C5-C7FF-441F-8B6C-68CF84FA0F1C}"/>
              </a:ext>
            </a:extLst>
          </p:cNvPr>
          <p:cNvCxnSpPr>
            <a:cxnSpLocks/>
            <a:stCxn id="51" idx="6"/>
            <a:endCxn id="49" idx="6"/>
          </p:cNvCxnSpPr>
          <p:nvPr/>
        </p:nvCxnSpPr>
        <p:spPr>
          <a:xfrm flipV="1">
            <a:off x="2436069" y="2517454"/>
            <a:ext cx="1841533" cy="919695"/>
          </a:xfrm>
          <a:prstGeom prst="straightConnector1">
            <a:avLst/>
          </a:prstGeom>
          <a:ln w="0" cap="rnd" cmpd="sng">
            <a:solidFill>
              <a:schemeClr val="bg1">
                <a:lumMod val="50000"/>
                <a:alpha val="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3F5A7-26E9-46AE-B26B-C10E0A138063}"/>
              </a:ext>
            </a:extLst>
          </p:cNvPr>
          <p:cNvCxnSpPr>
            <a:cxnSpLocks/>
            <a:stCxn id="50" idx="2"/>
            <a:endCxn id="49" idx="6"/>
          </p:cNvCxnSpPr>
          <p:nvPr/>
        </p:nvCxnSpPr>
        <p:spPr>
          <a:xfrm flipV="1">
            <a:off x="2436066" y="2517454"/>
            <a:ext cx="1841536" cy="2750768"/>
          </a:xfrm>
          <a:prstGeom prst="straightConnector1">
            <a:avLst/>
          </a:prstGeom>
          <a:ln w="0" cap="rnd" cmpd="sng">
            <a:solidFill>
              <a:schemeClr val="bg1">
                <a:lumMod val="50000"/>
                <a:alpha val="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ED3D16A-17DA-4BDC-B368-3143BDE210EE}"/>
              </a:ext>
            </a:extLst>
          </p:cNvPr>
          <p:cNvCxnSpPr>
            <a:cxnSpLocks/>
            <a:stCxn id="51" idx="6"/>
            <a:endCxn id="47" idx="0"/>
          </p:cNvCxnSpPr>
          <p:nvPr/>
        </p:nvCxnSpPr>
        <p:spPr>
          <a:xfrm>
            <a:off x="2436069" y="3437149"/>
            <a:ext cx="1848579" cy="915821"/>
          </a:xfrm>
          <a:prstGeom prst="straightConnector1">
            <a:avLst/>
          </a:prstGeom>
          <a:ln w="0" cap="rnd" cmpd="sng">
            <a:solidFill>
              <a:schemeClr val="bg1">
                <a:lumMod val="50000"/>
                <a:alpha val="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0C0CF2F-B663-4698-A83D-4AE4A8B8C23C}"/>
              </a:ext>
            </a:extLst>
          </p:cNvPr>
          <p:cNvCxnSpPr>
            <a:cxnSpLocks/>
            <a:stCxn id="51" idx="6"/>
            <a:endCxn id="48" idx="4"/>
          </p:cNvCxnSpPr>
          <p:nvPr/>
        </p:nvCxnSpPr>
        <p:spPr>
          <a:xfrm>
            <a:off x="2436069" y="3437149"/>
            <a:ext cx="1841534" cy="2735837"/>
          </a:xfrm>
          <a:prstGeom prst="straightConnector1">
            <a:avLst/>
          </a:prstGeom>
          <a:ln w="0" cap="rnd" cmpd="sng">
            <a:solidFill>
              <a:schemeClr val="bg1">
                <a:lumMod val="50000"/>
                <a:alpha val="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B0E19C7-71C6-41DA-B814-A2CF5AE06150}"/>
              </a:ext>
            </a:extLst>
          </p:cNvPr>
          <p:cNvCxnSpPr>
            <a:cxnSpLocks/>
            <a:stCxn id="50" idx="2"/>
            <a:endCxn id="47" idx="0"/>
          </p:cNvCxnSpPr>
          <p:nvPr/>
        </p:nvCxnSpPr>
        <p:spPr>
          <a:xfrm flipV="1">
            <a:off x="2436066" y="4352970"/>
            <a:ext cx="1848582" cy="915252"/>
          </a:xfrm>
          <a:prstGeom prst="straightConnector1">
            <a:avLst/>
          </a:prstGeom>
          <a:ln w="0" cap="rnd" cmpd="sng">
            <a:solidFill>
              <a:schemeClr val="bg1">
                <a:lumMod val="50000"/>
                <a:alpha val="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2E0358E-A74A-4DA6-9D0F-EE8B4F766FA5}"/>
              </a:ext>
            </a:extLst>
          </p:cNvPr>
          <p:cNvCxnSpPr>
            <a:cxnSpLocks/>
            <a:stCxn id="50" idx="2"/>
            <a:endCxn id="48" idx="4"/>
          </p:cNvCxnSpPr>
          <p:nvPr/>
        </p:nvCxnSpPr>
        <p:spPr>
          <a:xfrm>
            <a:off x="2436066" y="5268222"/>
            <a:ext cx="1841537" cy="904764"/>
          </a:xfrm>
          <a:prstGeom prst="straightConnector1">
            <a:avLst/>
          </a:prstGeom>
          <a:ln w="0" cap="rnd" cmpd="sng">
            <a:solidFill>
              <a:schemeClr val="bg1">
                <a:lumMod val="50000"/>
                <a:alpha val="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41E9C123-7EFC-41C6-9DBE-36862402FA62}"/>
              </a:ext>
            </a:extLst>
          </p:cNvPr>
          <p:cNvSpPr/>
          <p:nvPr/>
        </p:nvSpPr>
        <p:spPr>
          <a:xfrm rot="16200000">
            <a:off x="4284648" y="3901624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6E365A7-F43C-4FB5-B6AE-437615CD8CDB}"/>
              </a:ext>
            </a:extLst>
          </p:cNvPr>
          <p:cNvSpPr/>
          <p:nvPr/>
        </p:nvSpPr>
        <p:spPr>
          <a:xfrm rot="5400000">
            <a:off x="4277603" y="5721640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B46CCE6-88E6-4CF6-9128-4FBF5BF0B451}"/>
              </a:ext>
            </a:extLst>
          </p:cNvPr>
          <p:cNvSpPr/>
          <p:nvPr/>
        </p:nvSpPr>
        <p:spPr>
          <a:xfrm rot="10800000">
            <a:off x="4277602" y="2066108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0B87C7F-6108-4607-851F-2D23A251FFCE}"/>
              </a:ext>
            </a:extLst>
          </p:cNvPr>
          <p:cNvSpPr/>
          <p:nvPr/>
        </p:nvSpPr>
        <p:spPr>
          <a:xfrm rot="10800000">
            <a:off x="1533374" y="4816876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23EF3BB-3A6F-4781-8393-2EB2CD9BC6EC}"/>
              </a:ext>
            </a:extLst>
          </p:cNvPr>
          <p:cNvSpPr/>
          <p:nvPr/>
        </p:nvSpPr>
        <p:spPr>
          <a:xfrm>
            <a:off x="1533377" y="2985803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478CD9C-71B0-46E3-9E84-F484503ECA14}"/>
              </a:ext>
            </a:extLst>
          </p:cNvPr>
          <p:cNvSpPr/>
          <p:nvPr/>
        </p:nvSpPr>
        <p:spPr>
          <a:xfrm rot="5400000">
            <a:off x="7017798" y="3897909"/>
            <a:ext cx="902691" cy="90269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0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5180294" y="2517454"/>
            <a:ext cx="1837504" cy="183180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5187340" y="4349255"/>
            <a:ext cx="1830458" cy="371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5180295" y="4349255"/>
            <a:ext cx="1837503" cy="182373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2436069" y="2517454"/>
            <a:ext cx="1841533" cy="91969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2436066" y="2517454"/>
            <a:ext cx="1841536" cy="2750768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2436069" y="3437149"/>
            <a:ext cx="1848579" cy="91582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2436069" y="3437149"/>
            <a:ext cx="1841534" cy="2735837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2436066" y="4352970"/>
            <a:ext cx="1848582" cy="915252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2436066" y="5268222"/>
            <a:ext cx="1841537" cy="904764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4284648" y="3901624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4277603" y="5721640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4277602" y="2066108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1533374" y="4816876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1533377" y="2985803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7017798" y="3897909"/>
            <a:ext cx="902691" cy="90269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5663653" y="0"/>
            <a:ext cx="651903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05CCF9A-1B0C-4B14-9423-E470BB0A8558}"/>
              </a:ext>
            </a:extLst>
          </p:cNvPr>
          <p:cNvSpPr txBox="1"/>
          <p:nvPr/>
        </p:nvSpPr>
        <p:spPr>
          <a:xfrm>
            <a:off x="-6546471" y="-3187723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DE95B834-380F-4151-9C17-AF773272C40A}"/>
              </a:ext>
            </a:extLst>
          </p:cNvPr>
          <p:cNvSpPr/>
          <p:nvPr/>
        </p:nvSpPr>
        <p:spPr>
          <a:xfrm>
            <a:off x="-2279649" y="3655385"/>
            <a:ext cx="1291770" cy="1373816"/>
          </a:xfrm>
          <a:prstGeom prst="roundRect">
            <a:avLst>
              <a:gd name="adj" fmla="val 50000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787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E0B2B07-FD2C-4278-84ED-C5222822B5A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>
            <a:off x="5180294" y="2517454"/>
            <a:ext cx="1837504" cy="183180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B82B487-0A70-404B-8D66-8B6D02E7F886}"/>
              </a:ext>
            </a:extLst>
          </p:cNvPr>
          <p:cNvCxnSpPr>
            <a:cxnSpLocks/>
            <a:stCxn id="2" idx="4"/>
            <a:endCxn id="5" idx="4"/>
          </p:cNvCxnSpPr>
          <p:nvPr/>
        </p:nvCxnSpPr>
        <p:spPr>
          <a:xfrm flipV="1">
            <a:off x="5187340" y="4349255"/>
            <a:ext cx="1830458" cy="371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C0FB0E-9AC7-4196-A9D9-75678FEB4EC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5180295" y="4349255"/>
            <a:ext cx="1837503" cy="182373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100CEB9-7B41-446A-810F-333C1010B8CD}"/>
              </a:ext>
            </a:extLst>
          </p:cNvPr>
          <p:cNvCxnSpPr>
            <a:cxnSpLocks/>
            <a:stCxn id="9" idx="6"/>
            <a:endCxn id="7" idx="6"/>
          </p:cNvCxnSpPr>
          <p:nvPr/>
        </p:nvCxnSpPr>
        <p:spPr>
          <a:xfrm flipV="1">
            <a:off x="2436069" y="2517454"/>
            <a:ext cx="1841533" cy="919695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75984B-E031-46E3-8F88-C8838AA0747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V="1">
            <a:off x="2436066" y="2517454"/>
            <a:ext cx="1841536" cy="2750768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B7E7639-2833-48D9-A853-9F7711972E39}"/>
              </a:ext>
            </a:extLst>
          </p:cNvPr>
          <p:cNvCxnSpPr>
            <a:cxnSpLocks/>
            <a:stCxn id="9" idx="6"/>
            <a:endCxn id="2" idx="0"/>
          </p:cNvCxnSpPr>
          <p:nvPr/>
        </p:nvCxnSpPr>
        <p:spPr>
          <a:xfrm>
            <a:off x="2436069" y="3437149"/>
            <a:ext cx="1848579" cy="915821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7A60F5-FB32-40E2-8EDA-9400098A6878}"/>
              </a:ext>
            </a:extLst>
          </p:cNvPr>
          <p:cNvCxnSpPr>
            <a:cxnSpLocks/>
            <a:stCxn id="9" idx="6"/>
            <a:endCxn id="6" idx="4"/>
          </p:cNvCxnSpPr>
          <p:nvPr/>
        </p:nvCxnSpPr>
        <p:spPr>
          <a:xfrm>
            <a:off x="2436069" y="3437149"/>
            <a:ext cx="1841534" cy="2735837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EFA788-70E6-4912-B2B6-99A9263D1C8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V="1">
            <a:off x="2436066" y="4352970"/>
            <a:ext cx="1848582" cy="915252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35796C3-0A67-4C70-8329-5EE0A8FADCE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>
            <a:off x="2436066" y="5268222"/>
            <a:ext cx="1841537" cy="904764"/>
          </a:xfrm>
          <a:prstGeom prst="straightConnector1">
            <a:avLst/>
          </a:prstGeom>
          <a:ln w="101600" cap="rnd" cmpd="sng">
            <a:solidFill>
              <a:schemeClr val="bg1">
                <a:lumMod val="50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55C1C645-4921-494B-9F6C-45B9C1B952D4}"/>
              </a:ext>
            </a:extLst>
          </p:cNvPr>
          <p:cNvSpPr/>
          <p:nvPr/>
        </p:nvSpPr>
        <p:spPr>
          <a:xfrm rot="16200000">
            <a:off x="4284648" y="3901624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F0D4AF-E622-476A-9FB5-924FD3C2E0DE}"/>
              </a:ext>
            </a:extLst>
          </p:cNvPr>
          <p:cNvSpPr/>
          <p:nvPr/>
        </p:nvSpPr>
        <p:spPr>
          <a:xfrm rot="5400000">
            <a:off x="4277603" y="5721640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7D13B0-4327-4273-BEED-1FA9B2207072}"/>
              </a:ext>
            </a:extLst>
          </p:cNvPr>
          <p:cNvSpPr/>
          <p:nvPr/>
        </p:nvSpPr>
        <p:spPr>
          <a:xfrm rot="10800000">
            <a:off x="4277602" y="2066108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FB99E1-FA74-4BBC-B21E-5D715CBD0C37}"/>
              </a:ext>
            </a:extLst>
          </p:cNvPr>
          <p:cNvSpPr/>
          <p:nvPr/>
        </p:nvSpPr>
        <p:spPr>
          <a:xfrm rot="10800000">
            <a:off x="1533374" y="4816876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2D9F9-0C67-4A1F-B3AB-E7311BA8C5B0}"/>
              </a:ext>
            </a:extLst>
          </p:cNvPr>
          <p:cNvSpPr/>
          <p:nvPr/>
        </p:nvSpPr>
        <p:spPr>
          <a:xfrm>
            <a:off x="1533377" y="2985803"/>
            <a:ext cx="902692" cy="902692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50000"/>
                </a:srgbClr>
              </a:gs>
              <a:gs pos="100000">
                <a:srgbClr val="00B0F0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F4305B-4FBD-4E14-9D8F-5EF8EC047EDC}"/>
              </a:ext>
            </a:extLst>
          </p:cNvPr>
          <p:cNvSpPr/>
          <p:nvPr/>
        </p:nvSpPr>
        <p:spPr>
          <a:xfrm rot="5400000">
            <a:off x="7017798" y="3897909"/>
            <a:ext cx="902691" cy="902691"/>
          </a:xfrm>
          <a:prstGeom prst="ellipse">
            <a:avLst/>
          </a:prstGeom>
          <a:gradFill flip="none" rotWithShape="1">
            <a:gsLst>
              <a:gs pos="0">
                <a:srgbClr val="FE54EA">
                  <a:alpha val="49804"/>
                </a:srgbClr>
              </a:gs>
              <a:gs pos="100000">
                <a:srgbClr val="FFFF00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FF17A2-5027-44E3-ABE5-B590CDBF240B}"/>
              </a:ext>
            </a:extLst>
          </p:cNvPr>
          <p:cNvSpPr txBox="1"/>
          <p:nvPr/>
        </p:nvSpPr>
        <p:spPr>
          <a:xfrm>
            <a:off x="5663653" y="0"/>
            <a:ext cx="651903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Neuronale</a:t>
            </a:r>
            <a:r>
              <a:rPr lang="en-US" sz="115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 </a:t>
            </a:r>
            <a:r>
              <a:rPr lang="en-US" sz="11500" dirty="0" err="1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Netze</a:t>
            </a:r>
            <a:endParaRPr lang="en-US" sz="166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05CCF9A-1B0C-4B14-9423-E470BB0A8558}"/>
              </a:ext>
            </a:extLst>
          </p:cNvPr>
          <p:cNvSpPr txBox="1"/>
          <p:nvPr/>
        </p:nvSpPr>
        <p:spPr>
          <a:xfrm>
            <a:off x="-6546471" y="-3187723"/>
            <a:ext cx="108240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gradFill>
                  <a:gsLst>
                    <a:gs pos="50000">
                      <a:srgbClr val="7030A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Nettizen Script_TRIAL" panose="02000506000000020004" pitchFamily="50" charset="2"/>
                <a:ea typeface="Nettizen Script_TRIAL" panose="02000506000000020004" pitchFamily="50" charset="2"/>
                <a:cs typeface="Nettizen Script_TRIAL" panose="02000506000000020004" pitchFamily="50" charset="2"/>
              </a:rPr>
              <a:t>Neuron</a:t>
            </a:r>
            <a:endParaRPr lang="en-US" sz="19900" dirty="0">
              <a:gradFill>
                <a:gsLst>
                  <a:gs pos="50000">
                    <a:srgbClr val="7030A0"/>
                  </a:gs>
                  <a:gs pos="100000">
                    <a:srgbClr val="00B0F0"/>
                  </a:gs>
                </a:gsLst>
                <a:lin ang="5400000" scaled="1"/>
              </a:gradFill>
              <a:latin typeface="Nettizen Script_TRIAL" panose="02000506000000020004" pitchFamily="50" charset="2"/>
              <a:ea typeface="Nettizen Script_TRIAL" panose="02000506000000020004" pitchFamily="50" charset="2"/>
              <a:cs typeface="Nettizen Script_TRIAL" panose="02000506000000020004" pitchFamily="50" charset="2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38314-0395-48A0-938A-6DE721878480}"/>
              </a:ext>
            </a:extLst>
          </p:cNvPr>
          <p:cNvSpPr/>
          <p:nvPr/>
        </p:nvSpPr>
        <p:spPr>
          <a:xfrm>
            <a:off x="1320801" y="2511600"/>
            <a:ext cx="1291770" cy="3661385"/>
          </a:xfrm>
          <a:prstGeom prst="roundRect">
            <a:avLst>
              <a:gd name="adj" fmla="val 50000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30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3959</Words>
  <Application>Microsoft Office PowerPoint</Application>
  <PresentationFormat>Breitbild</PresentationFormat>
  <Paragraphs>749</Paragraphs>
  <Slides>58</Slides>
  <Notes>58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9" baseType="lpstr">
      <vt:lpstr>Akrobat</vt:lpstr>
      <vt:lpstr>Akrobat Black</vt:lpstr>
      <vt:lpstr>Akrobat ExtraBold</vt:lpstr>
      <vt:lpstr>Akrobat Light</vt:lpstr>
      <vt:lpstr>Akrobat SemiBold</vt:lpstr>
      <vt:lpstr>Arial</vt:lpstr>
      <vt:lpstr>Calibri</vt:lpstr>
      <vt:lpstr>Calibri Light</vt:lpstr>
      <vt:lpstr>Cambria Math</vt:lpstr>
      <vt:lpstr>Nettizen Script_TRIAL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Buhl</dc:creator>
  <cp:lastModifiedBy>Henning Buhl</cp:lastModifiedBy>
  <cp:revision>263</cp:revision>
  <dcterms:created xsi:type="dcterms:W3CDTF">2018-11-21T20:14:27Z</dcterms:created>
  <dcterms:modified xsi:type="dcterms:W3CDTF">2019-05-08T16:02:13Z</dcterms:modified>
</cp:coreProperties>
</file>