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6" r:id="rId9"/>
    <p:sldId id="277" r:id="rId10"/>
    <p:sldId id="278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84" r:id="rId20"/>
    <p:sldId id="285" r:id="rId21"/>
    <p:sldId id="273" r:id="rId22"/>
    <p:sldId id="274" r:id="rId23"/>
    <p:sldId id="275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14/03/2018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159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14/03/2018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943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14/03/2018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208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1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892300" y="6356350"/>
            <a:ext cx="1689100" cy="365125"/>
          </a:xfrm>
        </p:spPr>
        <p:txBody>
          <a:bodyPr/>
          <a:lstStyle/>
          <a:p>
            <a:fld id="{C1AE377C-93B0-4B4C-8ED7-A9C6133CAED8}" type="datetimeFigureOut">
              <a:rPr lang="nl-BE" smtClean="0"/>
              <a:t>14/03/2018</a:t>
            </a:fld>
            <a:endParaRPr lang="nl-BE"/>
          </a:p>
        </p:txBody>
      </p:sp>
      <p:sp>
        <p:nvSpPr>
          <p:cNvPr id="1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1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50900" y="6356350"/>
            <a:ext cx="584200" cy="365125"/>
          </a:xfrm>
        </p:spPr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429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14/03/2018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669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14/03/2018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12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14/03/2018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18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14/03/2018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83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14/03/2018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547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14/03/2018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901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14/03/2018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211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892300" y="6356350"/>
            <a:ext cx="1689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E377C-93B0-4B4C-8ED7-A9C6133CAED8}" type="datetimeFigureOut">
              <a:rPr lang="nl-BE" smtClean="0"/>
              <a:t>14/03/2018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50900" y="6356350"/>
            <a:ext cx="58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  <p:grpSp>
        <p:nvGrpSpPr>
          <p:cNvPr id="14" name="Groep 13"/>
          <p:cNvGrpSpPr/>
          <p:nvPr userDrawn="1"/>
        </p:nvGrpSpPr>
        <p:grpSpPr>
          <a:xfrm>
            <a:off x="8648336" y="6329930"/>
            <a:ext cx="3022964" cy="418983"/>
            <a:chOff x="5663836" y="6329930"/>
            <a:chExt cx="3022964" cy="418983"/>
          </a:xfrm>
        </p:grpSpPr>
        <p:pic>
          <p:nvPicPr>
            <p:cNvPr id="15" name="Picture 2" descr="http://www.kuleuven.be/lucas/Images/Logo/Logo_KULeuven_NIEUW.png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836" y="6329930"/>
              <a:ext cx="1169128" cy="417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Afbeelding 15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0522" y="6342120"/>
              <a:ext cx="1716278" cy="406793"/>
            </a:xfrm>
            <a:prstGeom prst="rect">
              <a:avLst/>
            </a:prstGeom>
          </p:spPr>
        </p:pic>
      </p:grpSp>
      <p:sp>
        <p:nvSpPr>
          <p:cNvPr id="17" name="Line 8"/>
          <p:cNvSpPr>
            <a:spLocks noChangeShapeType="1"/>
          </p:cNvSpPr>
          <p:nvPr userDrawn="1"/>
        </p:nvSpPr>
        <p:spPr bwMode="auto">
          <a:xfrm>
            <a:off x="107950" y="6237288"/>
            <a:ext cx="11918950" cy="0"/>
          </a:xfrm>
          <a:prstGeom prst="line">
            <a:avLst/>
          </a:prstGeom>
          <a:noFill/>
          <a:ln w="3175">
            <a:solidFill>
              <a:srgbClr val="631D1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40870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lang.org/course" TargetMode="External"/><Relationship Id="rId7" Type="http://schemas.openxmlformats.org/officeDocument/2006/relationships/hyperlink" Target="http://www.info.fundp.ac.be/~wva/cours/2109/fp.pdf" TargetMode="External"/><Relationship Id="rId2" Type="http://schemas.openxmlformats.org/officeDocument/2006/relationships/hyperlink" Target="http://learnyousomeerlang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askell.org/~pairwise/intro/intro.html" TargetMode="External"/><Relationship Id="rId5" Type="http://schemas.openxmlformats.org/officeDocument/2006/relationships/hyperlink" Target="http://learnyouahaskell.com/" TargetMode="External"/><Relationship Id="rId4" Type="http://schemas.openxmlformats.org/officeDocument/2006/relationships/hyperlink" Target="http://research.microsoft.com/en-us/um/people/simonpj/papers/haskell-tutorial/index.ht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nl-BE" altLang="nl-BE"/>
              <a:t>Erlang</a:t>
            </a:r>
            <a:endParaRPr lang="en-US" altLang="nl-B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nl-BE" sz="2600" i="1" dirty="0" err="1"/>
              <a:t>Een</a:t>
            </a:r>
            <a:r>
              <a:rPr lang="en-US" altLang="nl-BE" sz="2600" i="1" dirty="0"/>
              <a:t> </a:t>
            </a:r>
            <a:r>
              <a:rPr lang="en-US" altLang="nl-BE" sz="2600" i="1" dirty="0" err="1"/>
              <a:t>introductie</a:t>
            </a:r>
            <a:r>
              <a:rPr lang="en-US" altLang="nl-BE" sz="2600" i="1" dirty="0"/>
              <a:t> tot </a:t>
            </a:r>
            <a:r>
              <a:rPr lang="en-US" altLang="nl-BE" sz="2600" i="1" dirty="0" err="1"/>
              <a:t>functioneel</a:t>
            </a:r>
            <a:r>
              <a:rPr lang="en-US" altLang="nl-BE" sz="2600" i="1" dirty="0"/>
              <a:t> </a:t>
            </a:r>
            <a:r>
              <a:rPr lang="en-US" altLang="nl-BE" sz="2600" i="1" dirty="0" err="1"/>
              <a:t>programmeren</a:t>
            </a:r>
            <a:r>
              <a:rPr lang="en-US" altLang="nl-BE" sz="2600" i="1" dirty="0"/>
              <a:t> (FP)</a:t>
            </a:r>
          </a:p>
          <a:p>
            <a:pPr eaLnBrk="1" hangingPunct="1"/>
            <a:r>
              <a:rPr lang="en-US" altLang="nl-BE" sz="2600" i="1" dirty="0" err="1"/>
              <a:t>Eerst</a:t>
            </a:r>
            <a:r>
              <a:rPr lang="en-US" altLang="nl-BE" sz="2600" i="1" dirty="0"/>
              <a:t> in </a:t>
            </a:r>
            <a:r>
              <a:rPr lang="en-US" altLang="nl-BE" sz="2600" i="1" dirty="0" err="1"/>
              <a:t>Erlang</a:t>
            </a:r>
            <a:r>
              <a:rPr lang="en-US" altLang="nl-BE" sz="2600" i="1" dirty="0"/>
              <a:t>, later in Haskell</a:t>
            </a:r>
          </a:p>
        </p:txBody>
      </p:sp>
    </p:spTree>
    <p:extLst>
      <p:ext uri="{BB962C8B-B14F-4D97-AF65-F5344CB8AC3E}">
        <p14:creationId xmlns:p14="http://schemas.microsoft.com/office/powerpoint/2010/main" val="129718002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Pattern</a:t>
            </a:r>
            <a:r>
              <a:rPr lang="nl-BE" dirty="0"/>
              <a:t> matching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/>
              <a:t>Ipv</a:t>
            </a:r>
            <a:r>
              <a:rPr lang="nl-BE" dirty="0"/>
              <a:t> de </a:t>
            </a:r>
            <a:r>
              <a:rPr lang="nl-BE" dirty="0" err="1"/>
              <a:t>if</a:t>
            </a:r>
            <a:r>
              <a:rPr lang="nl-BE" dirty="0"/>
              <a:t> kan je werken met </a:t>
            </a:r>
            <a:r>
              <a:rPr lang="nl-BE" dirty="0" err="1"/>
              <a:t>patroon-herkenning</a:t>
            </a:r>
            <a:r>
              <a:rPr lang="nl-BE" dirty="0"/>
              <a:t>, bv.</a:t>
            </a:r>
          </a:p>
          <a:p>
            <a:endParaRPr lang="nl-BE" dirty="0"/>
          </a:p>
          <a:p>
            <a:pPr marL="0" indent="0">
              <a:buNone/>
            </a:pPr>
            <a:r>
              <a:rPr lang="nl-BE" dirty="0" err="1"/>
              <a:t>isSpeciaal</a:t>
            </a:r>
            <a:r>
              <a:rPr lang="nl-BE" dirty="0"/>
              <a:t>(1) -&gt; </a:t>
            </a:r>
            <a:r>
              <a:rPr lang="nl-BE" dirty="0" err="1"/>
              <a:t>true</a:t>
            </a:r>
            <a:r>
              <a:rPr lang="nl-BE" dirty="0"/>
              <a:t>;</a:t>
            </a:r>
          </a:p>
          <a:p>
            <a:pPr marL="0" indent="0">
              <a:buNone/>
            </a:pPr>
            <a:r>
              <a:rPr lang="nl-BE" dirty="0" err="1"/>
              <a:t>isSpeciaal</a:t>
            </a:r>
            <a:r>
              <a:rPr lang="nl-BE" dirty="0"/>
              <a:t>(2)-&gt; </a:t>
            </a:r>
            <a:r>
              <a:rPr lang="nl-BE" dirty="0" err="1"/>
              <a:t>true</a:t>
            </a:r>
            <a:r>
              <a:rPr lang="nl-BE" dirty="0"/>
              <a:t>;</a:t>
            </a:r>
          </a:p>
          <a:p>
            <a:pPr marL="0" indent="0">
              <a:buNone/>
            </a:pPr>
            <a:r>
              <a:rPr lang="nl-BE" dirty="0" err="1"/>
              <a:t>isSpeciaal</a:t>
            </a:r>
            <a:r>
              <a:rPr lang="nl-BE" dirty="0"/>
              <a:t>(3) -&gt; </a:t>
            </a:r>
            <a:r>
              <a:rPr lang="nl-BE" dirty="0" err="1"/>
              <a:t>true</a:t>
            </a:r>
            <a:r>
              <a:rPr lang="nl-BE" dirty="0"/>
              <a:t>;</a:t>
            </a:r>
          </a:p>
          <a:p>
            <a:pPr marL="0" indent="0">
              <a:buNone/>
            </a:pPr>
            <a:r>
              <a:rPr lang="nl-BE" dirty="0" err="1"/>
              <a:t>isSpeciaal</a:t>
            </a:r>
            <a:r>
              <a:rPr lang="nl-BE" dirty="0"/>
              <a:t>(7) -&gt; </a:t>
            </a:r>
            <a:r>
              <a:rPr lang="nl-BE" dirty="0" err="1"/>
              <a:t>true</a:t>
            </a:r>
            <a:r>
              <a:rPr lang="nl-BE" dirty="0"/>
              <a:t>;</a:t>
            </a:r>
          </a:p>
          <a:p>
            <a:pPr marL="0" indent="0">
              <a:buNone/>
            </a:pPr>
            <a:r>
              <a:rPr lang="nl-BE" dirty="0" err="1"/>
              <a:t>isSpeciaal</a:t>
            </a:r>
            <a:r>
              <a:rPr lang="nl-BE" dirty="0"/>
              <a:t>(N) -&gt; </a:t>
            </a:r>
            <a:r>
              <a:rPr lang="nl-BE" dirty="0" err="1"/>
              <a:t>false</a:t>
            </a:r>
            <a:r>
              <a:rPr lang="nl-BE" dirty="0"/>
              <a:t>.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Syntax: ; op het einde van een clause.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617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sz="4000"/>
              <a:t>Sterke ondersteuning voor lijsten</a:t>
            </a:r>
          </a:p>
        </p:txBody>
      </p:sp>
      <p:sp>
        <p:nvSpPr>
          <p:cNvPr id="1024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/>
              <a:t>Lijst is ofwel leeg	</a:t>
            </a:r>
          </a:p>
          <a:p>
            <a:pPr lvl="1"/>
            <a:r>
              <a:rPr lang="nl-BE" altLang="nl-BE"/>
              <a:t> []</a:t>
            </a:r>
          </a:p>
          <a:p>
            <a:r>
              <a:rPr lang="nl-BE" altLang="nl-BE"/>
              <a:t>Ofwel een element gevolgd door de rest van de lijst</a:t>
            </a:r>
          </a:p>
          <a:p>
            <a:pPr lvl="1"/>
            <a:r>
              <a:rPr lang="nl-BE" altLang="nl-BE"/>
              <a:t>[X|XS]</a:t>
            </a:r>
          </a:p>
          <a:p>
            <a:r>
              <a:rPr lang="nl-BE" altLang="nl-BE"/>
              <a:t>Kan ook 2 of 3 of … elementen zijn</a:t>
            </a:r>
          </a:p>
          <a:p>
            <a:pPr lvl="1"/>
            <a:r>
              <a:rPr lang="nl-BE" altLang="nl-BE"/>
              <a:t>[X, Y] of [X, Y, Z]</a:t>
            </a:r>
            <a:endParaRPr lang="nl-BE" altLang="nl-BE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148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Belangrijke principes</a:t>
            </a:r>
          </a:p>
        </p:txBody>
      </p:sp>
      <p:sp>
        <p:nvSpPr>
          <p:cNvPr id="11267" name="Tijdelijke aanduiding voor inhoud 2"/>
          <p:cNvSpPr>
            <a:spLocks noGrp="1"/>
          </p:cNvSpPr>
          <p:nvPr>
            <p:ph idx="1"/>
          </p:nvPr>
        </p:nvSpPr>
        <p:spPr>
          <a:xfrm>
            <a:off x="1981200" y="1676400"/>
            <a:ext cx="8229600" cy="3886200"/>
          </a:xfrm>
        </p:spPr>
        <p:txBody>
          <a:bodyPr>
            <a:normAutofit/>
          </a:bodyPr>
          <a:lstStyle/>
          <a:p>
            <a:r>
              <a:rPr lang="nl-BE" altLang="nl-BE" dirty="0" err="1"/>
              <a:t>Pattern</a:t>
            </a:r>
            <a:r>
              <a:rPr lang="nl-BE" altLang="nl-BE" dirty="0"/>
              <a:t> matching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nl-BE" sz="2000" dirty="0" err="1">
                <a:latin typeface="Berlin Sans FB" panose="020E0602020502020306" pitchFamily="34" charset="0"/>
              </a:rPr>
              <a:t>isort</a:t>
            </a:r>
            <a:r>
              <a:rPr lang="en-US" altLang="nl-BE" sz="2000" dirty="0">
                <a:latin typeface="Berlin Sans FB" panose="020E0602020502020306" pitchFamily="34" charset="0"/>
              </a:rPr>
              <a:t>( [ ] ) -&gt; … 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nl-BE" sz="2000" dirty="0" err="1">
                <a:latin typeface="Berlin Sans FB" panose="020E0602020502020306" pitchFamily="34" charset="0"/>
              </a:rPr>
              <a:t>isort</a:t>
            </a:r>
            <a:r>
              <a:rPr lang="en-US" altLang="nl-BE" sz="2000" dirty="0">
                <a:latin typeface="Berlin Sans FB" panose="020E0602020502020306" pitchFamily="34" charset="0"/>
              </a:rPr>
              <a:t>( [X|XS] ) -&gt; … .</a:t>
            </a:r>
          </a:p>
          <a:p>
            <a:r>
              <a:rPr lang="nl-BE" altLang="nl-BE" dirty="0"/>
              <a:t>Recursief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nl-BE" sz="2000" dirty="0" err="1">
                <a:latin typeface="Berlin Sans FB" panose="020E0602020502020306" pitchFamily="34" charset="0"/>
              </a:rPr>
              <a:t>isort</a:t>
            </a:r>
            <a:r>
              <a:rPr lang="en-US" altLang="nl-BE" sz="2000" dirty="0">
                <a:latin typeface="Berlin Sans FB" panose="020E0602020502020306" pitchFamily="34" charset="0"/>
              </a:rPr>
              <a:t> ( [X|XS] ) -&gt; … (</a:t>
            </a:r>
            <a:r>
              <a:rPr lang="en-US" altLang="nl-BE" sz="2000" dirty="0" err="1">
                <a:latin typeface="Berlin Sans FB" panose="020E0602020502020306" pitchFamily="34" charset="0"/>
              </a:rPr>
              <a:t>isort</a:t>
            </a:r>
            <a:r>
              <a:rPr lang="en-US" altLang="nl-BE" sz="2000" dirty="0">
                <a:latin typeface="Berlin Sans FB" panose="020E0602020502020306" pitchFamily="34" charset="0"/>
              </a:rPr>
              <a:t> XS)</a:t>
            </a:r>
          </a:p>
          <a:p>
            <a:r>
              <a:rPr lang="nl-BE" altLang="nl-BE" dirty="0"/>
              <a:t>Alles is een waarde; ook de </a:t>
            </a:r>
            <a:r>
              <a:rPr lang="nl-BE" altLang="nl-BE" dirty="0" err="1"/>
              <a:t>if</a:t>
            </a:r>
            <a:r>
              <a:rPr lang="nl-BE" altLang="nl-BE" dirty="0"/>
              <a:t>!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nl-BE" sz="2000" dirty="0">
                <a:latin typeface="Berlin Sans FB" panose="020E0602020502020306" pitchFamily="34" charset="0"/>
              </a:rPr>
              <a:t>… -&gt; if (X&lt;Y)  -&gt; ([X,Y|YS]);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nl-BE" sz="2000" dirty="0">
                <a:latin typeface="Berlin Sans FB" panose="020E0602020502020306" pitchFamily="34" charset="0"/>
              </a:rPr>
              <a:t>          true   -&gt; [Y | insert (X, YS) ]</a:t>
            </a:r>
            <a:br>
              <a:rPr lang="en-US" altLang="nl-BE" sz="2000" dirty="0">
                <a:latin typeface="Berlin Sans FB" panose="020E0602020502020306" pitchFamily="34" charset="0"/>
              </a:rPr>
            </a:br>
            <a:r>
              <a:rPr lang="en-US" altLang="nl-BE" sz="2000" dirty="0">
                <a:latin typeface="Berlin Sans FB" panose="020E0602020502020306" pitchFamily="34" charset="0"/>
              </a:rPr>
              <a:t> end.</a:t>
            </a:r>
          </a:p>
          <a:p>
            <a:pPr>
              <a:buFont typeface="Wingdings" panose="05000000000000000000" pitchFamily="2" charset="2"/>
              <a:buNone/>
            </a:pPr>
            <a:endParaRPr lang="nl-BE" altLang="nl-BE" dirty="0"/>
          </a:p>
          <a:p>
            <a:endParaRPr lang="nl-BE" altLang="nl-BE" dirty="0"/>
          </a:p>
        </p:txBody>
      </p:sp>
      <p:sp>
        <p:nvSpPr>
          <p:cNvPr id="2" name="Wolkvormig bijschrift 1"/>
          <p:cNvSpPr/>
          <p:nvPr/>
        </p:nvSpPr>
        <p:spPr>
          <a:xfrm>
            <a:off x="6629400" y="4876800"/>
            <a:ext cx="3810000" cy="1447800"/>
          </a:xfrm>
          <a:prstGeom prst="cloudCallout">
            <a:avLst>
              <a:gd name="adj1" fmla="val -80701"/>
              <a:gd name="adj2" fmla="val -337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BE" dirty="0">
                <a:sym typeface="Wingdings" panose="05000000000000000000" pitchFamily="2" charset="2"/>
              </a:rPr>
              <a:t>===</a:t>
            </a:r>
            <a:r>
              <a:rPr lang="nl-BE" dirty="0"/>
              <a:t> case, want veel case, maar zonder functieoproepen</a:t>
            </a:r>
          </a:p>
        </p:txBody>
      </p:sp>
    </p:spTree>
    <p:extLst>
      <p:ext uri="{BB962C8B-B14F-4D97-AF65-F5344CB8AC3E}">
        <p14:creationId xmlns:p14="http://schemas.microsoft.com/office/powerpoint/2010/main" val="1942849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If</a:t>
            </a:r>
          </a:p>
        </p:txBody>
      </p:sp>
      <p:sp>
        <p:nvSpPr>
          <p:cNvPr id="12291" name="Tijdelijke aanduiding voor inhoud 2"/>
          <p:cNvSpPr>
            <a:spLocks noGrp="1"/>
          </p:cNvSpPr>
          <p:nvPr>
            <p:ph idx="1"/>
          </p:nvPr>
        </p:nvSpPr>
        <p:spPr>
          <a:xfrm>
            <a:off x="1981200" y="1676400"/>
            <a:ext cx="8229600" cy="3886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nl-BE" sz="2400">
                <a:latin typeface="Berlin Sans FB" panose="020E0602020502020306" pitchFamily="34" charset="0"/>
              </a:rPr>
              <a:t>insert (X, [ ])        -&gt; [X]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nl-BE" sz="2400">
                <a:latin typeface="Berlin Sans FB" panose="020E0602020502020306" pitchFamily="34" charset="0"/>
              </a:rPr>
              <a:t>insert (X, [Y|YS] ) -&gt; if (X&lt;Y) -&gt; [X,Y|YS];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nl-BE" sz="2400">
                <a:latin typeface="Berlin Sans FB" panose="020E0602020502020306" pitchFamily="34" charset="0"/>
              </a:rPr>
              <a:t>                                    true -&gt; [Y | insert (X,YS) 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nl-BE" sz="2400">
                <a:latin typeface="Berlin Sans FB" panose="020E0602020502020306" pitchFamily="34" charset="0"/>
              </a:rPr>
              <a:t>                                 end.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nl-BE" sz="2400">
              <a:latin typeface="Berlin Sans FB" panose="020E0602020502020306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nl-BE" sz="2400">
                <a:latin typeface="Berlin Sans FB" panose="020E0602020502020306" pitchFamily="34" charset="0"/>
              </a:rPr>
              <a:t>insert (7, [4,5,12,14,18]) -&gt; [4 </a:t>
            </a:r>
            <a:r>
              <a:rPr lang="en-US" altLang="nl-BE" sz="2400">
                <a:latin typeface="Berlin Sans FB" panose="020E0602020502020306" pitchFamily="34" charset="0"/>
                <a:sym typeface="Wingdings" panose="05000000000000000000" pitchFamily="2" charset="2"/>
              </a:rPr>
              <a:t>| </a:t>
            </a:r>
            <a:r>
              <a:rPr lang="en-US" altLang="nl-BE" sz="2400">
                <a:solidFill>
                  <a:srgbClr val="00B0F0"/>
                </a:solidFill>
                <a:latin typeface="Berlin Sans FB" panose="020E0602020502020306" pitchFamily="34" charset="0"/>
                <a:sym typeface="Wingdings" panose="05000000000000000000" pitchFamily="2" charset="2"/>
              </a:rPr>
              <a:t> insert (7, [5,12,14,18])</a:t>
            </a:r>
            <a:r>
              <a:rPr lang="en-US" altLang="nl-BE" sz="2400">
                <a:latin typeface="Berlin Sans FB" panose="020E0602020502020306" pitchFamily="34" charset="0"/>
                <a:sym typeface="Wingdings" panose="05000000000000000000" pitchFamily="2" charset="2"/>
              </a:rPr>
              <a:t> 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nl-BE" sz="2400">
                <a:latin typeface="Berlin Sans FB" panose="020E0602020502020306" pitchFamily="34" charset="0"/>
                <a:sym typeface="Wingdings" panose="05000000000000000000" pitchFamily="2" charset="2"/>
              </a:rPr>
              <a:t>                                    -&gt; </a:t>
            </a:r>
            <a:r>
              <a:rPr lang="en-US" altLang="nl-BE" sz="2400">
                <a:latin typeface="Berlin Sans FB" panose="020E0602020502020306" pitchFamily="34" charset="0"/>
              </a:rPr>
              <a:t>[4 | </a:t>
            </a:r>
            <a:r>
              <a:rPr lang="en-US" altLang="nl-BE" sz="2400">
                <a:solidFill>
                  <a:srgbClr val="00B0F0"/>
                </a:solidFill>
                <a:latin typeface="Berlin Sans FB" panose="020E0602020502020306" pitchFamily="34" charset="0"/>
              </a:rPr>
              <a:t>[ 5 </a:t>
            </a:r>
            <a:r>
              <a:rPr lang="en-US" altLang="nl-BE" sz="2400">
                <a:solidFill>
                  <a:srgbClr val="00B0F0"/>
                </a:solidFill>
                <a:latin typeface="Berlin Sans FB" panose="020E0602020502020306" pitchFamily="34" charset="0"/>
                <a:sym typeface="Wingdings" panose="05000000000000000000" pitchFamily="2" charset="2"/>
              </a:rPr>
              <a:t>|  </a:t>
            </a:r>
            <a:r>
              <a:rPr lang="en-US" altLang="nl-BE" sz="2400">
                <a:solidFill>
                  <a:srgbClr val="FF0000"/>
                </a:solidFill>
                <a:latin typeface="Berlin Sans FB" panose="020E0602020502020306" pitchFamily="34" charset="0"/>
                <a:sym typeface="Wingdings" panose="05000000000000000000" pitchFamily="2" charset="2"/>
              </a:rPr>
              <a:t>insert (7, [12,14,18])</a:t>
            </a:r>
            <a:r>
              <a:rPr lang="en-US" altLang="nl-BE" sz="2400">
                <a:solidFill>
                  <a:srgbClr val="00B0F0"/>
                </a:solidFill>
                <a:latin typeface="Berlin Sans FB" panose="020E0602020502020306" pitchFamily="34" charset="0"/>
                <a:sym typeface="Wingdings" panose="05000000000000000000" pitchFamily="2" charset="2"/>
              </a:rPr>
              <a:t> ]</a:t>
            </a:r>
            <a:r>
              <a:rPr lang="en-US" altLang="nl-BE" sz="2400">
                <a:latin typeface="Berlin Sans FB" panose="020E0602020502020306" pitchFamily="34" charset="0"/>
                <a:sym typeface="Wingdings" panose="05000000000000000000" pitchFamily="2" charset="2"/>
              </a:rPr>
              <a:t>  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nl-BE" sz="2400">
                <a:latin typeface="Berlin Sans FB" panose="020E0602020502020306" pitchFamily="34" charset="0"/>
                <a:sym typeface="Wingdings" panose="05000000000000000000" pitchFamily="2" charset="2"/>
              </a:rPr>
              <a:t>		                        -&gt; [4 | </a:t>
            </a:r>
            <a:r>
              <a:rPr lang="en-US" altLang="nl-BE" sz="2400">
                <a:solidFill>
                  <a:srgbClr val="00B0F0"/>
                </a:solidFill>
                <a:latin typeface="Berlin Sans FB" panose="020E0602020502020306" pitchFamily="34" charset="0"/>
                <a:sym typeface="Wingdings" panose="05000000000000000000" pitchFamily="2" charset="2"/>
              </a:rPr>
              <a:t>[ 5 |  </a:t>
            </a:r>
            <a:r>
              <a:rPr lang="en-US" altLang="nl-BE" sz="2400">
                <a:solidFill>
                  <a:srgbClr val="FF0000"/>
                </a:solidFill>
                <a:latin typeface="Berlin Sans FB" panose="020E0602020502020306" pitchFamily="34" charset="0"/>
                <a:sym typeface="Wingdings" panose="05000000000000000000" pitchFamily="2" charset="2"/>
              </a:rPr>
              <a:t>[7 | [12,14,18] ] </a:t>
            </a:r>
            <a:r>
              <a:rPr lang="en-US" altLang="nl-BE" sz="2400">
                <a:solidFill>
                  <a:srgbClr val="00B0F0"/>
                </a:solidFill>
                <a:latin typeface="Berlin Sans FB" panose="020E0602020502020306" pitchFamily="34" charset="0"/>
                <a:sym typeface="Wingdings" panose="05000000000000000000" pitchFamily="2" charset="2"/>
              </a:rPr>
              <a:t>]</a:t>
            </a:r>
            <a:r>
              <a:rPr lang="en-US" altLang="nl-BE" sz="2400">
                <a:latin typeface="Berlin Sans FB" panose="020E0602020502020306" pitchFamily="34" charset="0"/>
                <a:sym typeface="Wingdings" panose="05000000000000000000" pitchFamily="2" charset="2"/>
              </a:rPr>
              <a:t> ] </a:t>
            </a:r>
            <a:endParaRPr lang="en-US" altLang="nl-BE" sz="2400">
              <a:latin typeface="Berlin Sans FB" panose="020E0602020502020306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nl-BE" altLang="nl-BE" sz="240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756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When</a:t>
            </a:r>
          </a:p>
        </p:txBody>
      </p:sp>
      <p:sp>
        <p:nvSpPr>
          <p:cNvPr id="13315" name="Tijdelijke aanduiding voor inhoud 2"/>
          <p:cNvSpPr>
            <a:spLocks noGrp="1"/>
          </p:cNvSpPr>
          <p:nvPr>
            <p:ph idx="1"/>
          </p:nvPr>
        </p:nvSpPr>
        <p:spPr>
          <a:xfrm>
            <a:off x="1981200" y="1676400"/>
            <a:ext cx="8229600" cy="3886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nl-BE" altLang="nl-BE" sz="2400">
                <a:latin typeface="Berlin Sans FB" panose="020E0602020502020306" pitchFamily="34" charset="0"/>
              </a:rPr>
              <a:t>someven ( [X|XS]) when even x  -&gt;  … ; 		 </a:t>
            </a:r>
          </a:p>
          <a:p>
            <a:pPr>
              <a:buFont typeface="Wingdings" panose="05000000000000000000" pitchFamily="2" charset="2"/>
              <a:buNone/>
            </a:pPr>
            <a:r>
              <a:rPr lang="nl-BE" altLang="nl-BE" sz="2400">
                <a:latin typeface="Berlin Sans FB" panose="020E0602020502020306" pitchFamily="34" charset="0"/>
              </a:rPr>
              <a:t>someven ([_|XS])   -&gt; … .</a:t>
            </a:r>
            <a:endParaRPr lang="nl-BE" altLang="nl-BE"/>
          </a:p>
          <a:p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1694740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When met &gt;1 voorwaarden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/>
              <a:t>when A , B   		</a:t>
            </a:r>
          </a:p>
          <a:p>
            <a:pPr lvl="1"/>
            <a:r>
              <a:rPr lang="nl-BE" altLang="nl-BE"/>
              <a:t> want ook bij functie-subclauses ;</a:t>
            </a:r>
          </a:p>
          <a:p>
            <a:r>
              <a:rPr lang="nl-BE" altLang="nl-BE"/>
              <a:t>when A ; B		</a:t>
            </a: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48768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nl-BE" kern="0" dirty="0"/>
              <a:t>   		</a:t>
            </a:r>
            <a:r>
              <a:rPr lang="nl-BE" kern="0" dirty="0" err="1"/>
              <a:t>and</a:t>
            </a:r>
            <a:r>
              <a:rPr lang="nl-BE" kern="0" dirty="0"/>
              <a:t> </a:t>
            </a:r>
            <a:r>
              <a:rPr lang="nl-BE" kern="0" dirty="0" err="1"/>
              <a:t>also</a:t>
            </a:r>
            <a:endParaRPr lang="nl-BE" kern="0" dirty="0"/>
          </a:p>
          <a:p>
            <a:pPr marL="0" indent="0">
              <a:buNone/>
              <a:defRPr/>
            </a:pPr>
            <a:r>
              <a:rPr lang="nl-BE" kern="0" dirty="0"/>
              <a:t>		</a:t>
            </a:r>
          </a:p>
          <a:p>
            <a:pPr marL="0" indent="0">
              <a:buNone/>
              <a:defRPr/>
            </a:pPr>
            <a:r>
              <a:rPr lang="nl-BE" kern="0" dirty="0"/>
              <a:t>		or </a:t>
            </a:r>
            <a:r>
              <a:rPr lang="nl-BE" kern="0" dirty="0" err="1"/>
              <a:t>else</a:t>
            </a:r>
            <a:endParaRPr lang="nl-BE" kern="0" dirty="0"/>
          </a:p>
        </p:txBody>
      </p:sp>
    </p:spTree>
    <p:extLst>
      <p:ext uri="{BB962C8B-B14F-4D97-AF65-F5344CB8AC3E}">
        <p14:creationId xmlns:p14="http://schemas.microsoft.com/office/powerpoint/2010/main" val="267127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Case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nl-BE" dirty="0"/>
              <a:t>Kan ook</a:t>
            </a:r>
          </a:p>
          <a:p>
            <a:pPr marL="457200" lvl="1" indent="0">
              <a:buNone/>
              <a:defRPr/>
            </a:pPr>
            <a:r>
              <a:rPr lang="nl-BE" dirty="0" err="1"/>
              <a:t>heeftDubbels</a:t>
            </a:r>
            <a:r>
              <a:rPr lang="nl-BE" dirty="0"/>
              <a:t> ([X|XS]) -&gt;</a:t>
            </a:r>
          </a:p>
          <a:p>
            <a:pPr marL="457200" lvl="1" indent="0">
              <a:buNone/>
              <a:defRPr/>
            </a:pPr>
            <a:r>
              <a:rPr lang="nl-BE" dirty="0"/>
              <a:t>  case </a:t>
            </a:r>
            <a:r>
              <a:rPr lang="nl-BE" dirty="0" err="1"/>
              <a:t>isIn</a:t>
            </a:r>
            <a:r>
              <a:rPr lang="nl-BE" dirty="0"/>
              <a:t>(X,XS) of</a:t>
            </a:r>
          </a:p>
          <a:p>
            <a:pPr marL="457200" lvl="1" indent="0">
              <a:buNone/>
              <a:defRPr/>
            </a:pPr>
            <a:r>
              <a:rPr lang="nl-BE" dirty="0"/>
              <a:t>    </a:t>
            </a:r>
            <a:r>
              <a:rPr lang="nl-BE" dirty="0" err="1"/>
              <a:t>true</a:t>
            </a:r>
            <a:r>
              <a:rPr lang="nl-BE" dirty="0"/>
              <a:t> -&gt; </a:t>
            </a:r>
            <a:r>
              <a:rPr lang="nl-BE" dirty="0" err="1"/>
              <a:t>true</a:t>
            </a:r>
            <a:r>
              <a:rPr lang="nl-BE" dirty="0"/>
              <a:t>;</a:t>
            </a:r>
          </a:p>
          <a:p>
            <a:pPr marL="457200" lvl="1" indent="0">
              <a:buNone/>
              <a:defRPr/>
            </a:pPr>
            <a:r>
              <a:rPr lang="nl-BE" dirty="0"/>
              <a:t>    </a:t>
            </a:r>
            <a:r>
              <a:rPr lang="nl-BE" dirty="0" err="1"/>
              <a:t>false</a:t>
            </a:r>
            <a:r>
              <a:rPr lang="nl-BE" dirty="0"/>
              <a:t> -&gt; </a:t>
            </a:r>
            <a:r>
              <a:rPr lang="nl-BE" dirty="0" err="1"/>
              <a:t>heeftDubbels</a:t>
            </a:r>
            <a:r>
              <a:rPr lang="nl-BE" dirty="0"/>
              <a:t>(XS)</a:t>
            </a:r>
          </a:p>
          <a:p>
            <a:pPr marL="457200" lvl="1" indent="0">
              <a:buNone/>
              <a:defRPr/>
            </a:pPr>
            <a:r>
              <a:rPr lang="nl-BE" dirty="0"/>
              <a:t>  end.</a:t>
            </a:r>
          </a:p>
          <a:p>
            <a:pPr>
              <a:defRPr/>
            </a:pPr>
            <a:r>
              <a:rPr lang="nl-BE" dirty="0"/>
              <a:t>; tussen cases </a:t>
            </a:r>
          </a:p>
          <a:p>
            <a:pPr>
              <a:defRPr/>
            </a:pPr>
            <a:r>
              <a:rPr lang="nl-BE" dirty="0"/>
              <a:t>. achter end.</a:t>
            </a:r>
          </a:p>
          <a:p>
            <a:pPr marL="0" indent="0">
              <a:buNone/>
              <a:defRPr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98797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dirty="0"/>
              <a:t>Voorbeeld</a:t>
            </a:r>
          </a:p>
        </p:txBody>
      </p:sp>
      <p:sp>
        <p:nvSpPr>
          <p:cNvPr id="1229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nl-BE" altLang="nl-BE" dirty="0"/>
              <a:t>som([]) -&gt; 0;</a:t>
            </a:r>
          </a:p>
          <a:p>
            <a:pPr marL="0" indent="0">
              <a:buNone/>
              <a:defRPr/>
            </a:pPr>
            <a:r>
              <a:rPr lang="nl-BE" altLang="nl-BE" dirty="0"/>
              <a:t>   som ( [X|XS]) -&gt; X + som(XS).</a:t>
            </a:r>
          </a:p>
          <a:p>
            <a:pPr>
              <a:defRPr/>
            </a:pPr>
            <a:endParaRPr lang="nl-BE" altLang="nl-BE" dirty="0"/>
          </a:p>
          <a:p>
            <a:pPr>
              <a:defRPr/>
            </a:pPr>
            <a:r>
              <a:rPr lang="nl-BE" altLang="nl-BE" dirty="0" err="1"/>
              <a:t>isIn</a:t>
            </a:r>
            <a:r>
              <a:rPr lang="nl-BE" altLang="nl-BE" dirty="0"/>
              <a:t>(X, []) -&gt; </a:t>
            </a:r>
            <a:r>
              <a:rPr lang="nl-BE" altLang="nl-BE" dirty="0" err="1"/>
              <a:t>false</a:t>
            </a:r>
            <a:r>
              <a:rPr lang="nl-BE" altLang="nl-BE" dirty="0"/>
              <a:t>;</a:t>
            </a:r>
          </a:p>
          <a:p>
            <a:pPr marL="0" indent="0">
              <a:buNone/>
              <a:defRPr/>
            </a:pPr>
            <a:r>
              <a:rPr lang="nl-BE" altLang="nl-BE" dirty="0"/>
              <a:t>   </a:t>
            </a:r>
            <a:r>
              <a:rPr lang="nl-BE" altLang="nl-BE" dirty="0" err="1"/>
              <a:t>isIn</a:t>
            </a:r>
            <a:r>
              <a:rPr lang="nl-BE" altLang="nl-BE" dirty="0"/>
              <a:t>(X, [Y|YS] ) </a:t>
            </a:r>
            <a:r>
              <a:rPr lang="nl-BE" altLang="nl-BE" dirty="0" err="1"/>
              <a:t>when</a:t>
            </a:r>
            <a:r>
              <a:rPr lang="nl-BE" altLang="nl-BE" dirty="0"/>
              <a:t> X == Y -&gt; </a:t>
            </a:r>
            <a:r>
              <a:rPr lang="nl-BE" altLang="nl-BE" dirty="0" err="1"/>
              <a:t>true</a:t>
            </a:r>
            <a:r>
              <a:rPr lang="nl-BE" altLang="nl-BE" dirty="0"/>
              <a:t>;</a:t>
            </a:r>
            <a:br>
              <a:rPr lang="nl-BE" altLang="nl-BE" dirty="0"/>
            </a:br>
            <a:r>
              <a:rPr lang="nl-BE" altLang="nl-BE" dirty="0"/>
              <a:t>   </a:t>
            </a:r>
            <a:r>
              <a:rPr lang="nl-BE" altLang="nl-BE" dirty="0" err="1"/>
              <a:t>isIn</a:t>
            </a:r>
            <a:r>
              <a:rPr lang="nl-BE" altLang="nl-BE" dirty="0"/>
              <a:t>(X, [_|YS] ) -&gt; </a:t>
            </a:r>
            <a:r>
              <a:rPr lang="nl-BE" altLang="nl-BE" dirty="0" err="1"/>
              <a:t>isIn</a:t>
            </a:r>
            <a:r>
              <a:rPr lang="nl-BE" altLang="nl-BE" dirty="0"/>
              <a:t>(X, YS).</a:t>
            </a:r>
          </a:p>
        </p:txBody>
      </p:sp>
    </p:spTree>
    <p:extLst>
      <p:ext uri="{BB962C8B-B14F-4D97-AF65-F5344CB8AC3E}">
        <p14:creationId xmlns:p14="http://schemas.microsoft.com/office/powerpoint/2010/main" val="1099609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Moeilijker voorbeeld: isort</a:t>
            </a:r>
          </a:p>
        </p:txBody>
      </p:sp>
      <p:sp>
        <p:nvSpPr>
          <p:cNvPr id="1843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nl-BE" altLang="nl-BE" sz="2400" dirty="0">
              <a:latin typeface="Berlin Sans FB" panose="020E0602020502020306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nl-BE" sz="2400" dirty="0" err="1">
                <a:latin typeface="Berlin Sans FB" panose="020E0602020502020306" pitchFamily="34" charset="0"/>
              </a:rPr>
              <a:t>isort</a:t>
            </a:r>
            <a:r>
              <a:rPr lang="en-US" altLang="nl-BE" sz="2400" dirty="0">
                <a:latin typeface="Berlin Sans FB" panose="020E0602020502020306" pitchFamily="34" charset="0"/>
              </a:rPr>
              <a:t> ([ ])       -&gt;  [ 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nl-BE" sz="2400" dirty="0" err="1">
                <a:latin typeface="Berlin Sans FB" panose="020E0602020502020306" pitchFamily="34" charset="0"/>
              </a:rPr>
              <a:t>isort</a:t>
            </a:r>
            <a:r>
              <a:rPr lang="en-US" altLang="nl-BE" sz="2400" dirty="0">
                <a:latin typeface="Berlin Sans FB" panose="020E0602020502020306" pitchFamily="34" charset="0"/>
              </a:rPr>
              <a:t> ([X|XS]) -&gt; insert (X, </a:t>
            </a:r>
            <a:r>
              <a:rPr lang="en-US" altLang="nl-BE" sz="2400" dirty="0" err="1">
                <a:latin typeface="Berlin Sans FB" panose="020E0602020502020306" pitchFamily="34" charset="0"/>
              </a:rPr>
              <a:t>isort</a:t>
            </a:r>
            <a:r>
              <a:rPr lang="en-US" altLang="nl-BE" sz="2400" dirty="0">
                <a:latin typeface="Berlin Sans FB" panose="020E0602020502020306" pitchFamily="34" charset="0"/>
              </a:rPr>
              <a:t>(XS)).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nl-BE" sz="2400" dirty="0">
              <a:latin typeface="Berlin Sans FB" panose="020E0602020502020306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nl-BE" sz="2400" dirty="0">
                <a:latin typeface="Berlin Sans FB" panose="020E0602020502020306" pitchFamily="34" charset="0"/>
              </a:rPr>
              <a:t>insert (X, [ ]) -&gt; [X];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nl-BE" sz="2400" dirty="0">
                <a:latin typeface="Berlin Sans FB" panose="020E0602020502020306" pitchFamily="34" charset="0"/>
              </a:rPr>
              <a:t>insert (X, [Y|YS]) when X&lt;Y -&gt; [X,Y|YS];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nl-BE" sz="2400" dirty="0">
                <a:latin typeface="Berlin Sans FB" panose="020E0602020502020306" pitchFamily="34" charset="0"/>
              </a:rPr>
              <a:t>insert (X, [Y|YS])                  -&gt; [Y | insert(X,YS) ].</a:t>
            </a:r>
          </a:p>
          <a:p>
            <a:pPr>
              <a:buFont typeface="Wingdings" panose="05000000000000000000" pitchFamily="2" charset="2"/>
              <a:buNone/>
            </a:pPr>
            <a:endParaRPr lang="nl-BE" altLang="nl-BE" sz="2400" dirty="0">
              <a:latin typeface="Berlin Sans FB" panose="020E0602020502020306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nl-BE" altLang="nl-BE" sz="24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496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If</a:t>
            </a:r>
            <a:r>
              <a:rPr lang="nl-BE" dirty="0"/>
              <a:t> versus case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dirty="0">
                <a:latin typeface="Arial Unicode MS" panose="020B0604020202020204" pitchFamily="34" charset="-128"/>
              </a:rPr>
              <a:t>talk (</a:t>
            </a:r>
            <a:r>
              <a:rPr lang="nl-BE" altLang="nl-BE" dirty="0" err="1">
                <a:latin typeface="Arial Unicode MS" panose="020B0604020202020204" pitchFamily="34" charset="-128"/>
              </a:rPr>
              <a:t>Animal</a:t>
            </a:r>
            <a:r>
              <a:rPr lang="nl-BE" altLang="nl-BE" dirty="0">
                <a:latin typeface="Arial Unicode MS" panose="020B0604020202020204" pitchFamily="34" charset="-128"/>
              </a:rPr>
              <a:t>, Status) -&gt;</a:t>
            </a:r>
            <a:endParaRPr lang="nl-BE" altLang="nl-BE" sz="4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dirty="0">
                <a:latin typeface="Arial Unicode MS" panose="020B0604020202020204" pitchFamily="34" charset="-128"/>
              </a:rPr>
              <a:t>    case </a:t>
            </a:r>
            <a:r>
              <a:rPr lang="nl-BE" altLang="nl-BE" dirty="0" err="1">
                <a:latin typeface="Arial Unicode MS" panose="020B0604020202020204" pitchFamily="34" charset="-128"/>
              </a:rPr>
              <a:t>Animal</a:t>
            </a:r>
            <a:r>
              <a:rPr lang="nl-BE" altLang="nl-BE" dirty="0">
                <a:latin typeface="Arial Unicode MS" panose="020B0604020202020204" pitchFamily="34" charset="-128"/>
              </a:rPr>
              <a:t> of</a:t>
            </a:r>
            <a:br>
              <a:rPr lang="nl-BE" altLang="nl-BE" dirty="0">
                <a:latin typeface="Arial Unicode MS" panose="020B0604020202020204" pitchFamily="34" charset="-128"/>
              </a:rPr>
            </a:br>
            <a:r>
              <a:rPr lang="nl-BE" altLang="nl-BE" dirty="0">
                <a:latin typeface="Arial Unicode MS" panose="020B0604020202020204" pitchFamily="34" charset="-128"/>
              </a:rPr>
              <a:t>	</a:t>
            </a:r>
            <a:r>
              <a:rPr lang="nl-BE" altLang="nl-BE" dirty="0" err="1">
                <a:latin typeface="Arial Unicode MS" panose="020B0604020202020204" pitchFamily="34" charset="-128"/>
              </a:rPr>
              <a:t>cat</a:t>
            </a:r>
            <a:r>
              <a:rPr lang="nl-BE" altLang="nl-BE" dirty="0">
                <a:latin typeface="Arial Unicode MS" panose="020B0604020202020204" pitchFamily="34" charset="-128"/>
              </a:rPr>
              <a:t> -&gt;</a:t>
            </a:r>
            <a:r>
              <a:rPr lang="nl-BE" altLang="nl-BE" sz="4400" dirty="0"/>
              <a:t> </a:t>
            </a:r>
            <a:r>
              <a:rPr lang="nl-BE" altLang="nl-BE" dirty="0">
                <a:latin typeface="Arial Unicode MS" panose="020B0604020202020204" pitchFamily="34" charset="-128"/>
              </a:rPr>
              <a:t>"</a:t>
            </a:r>
            <a:r>
              <a:rPr lang="nl-BE" altLang="nl-BE" dirty="0" err="1">
                <a:latin typeface="Arial Unicode MS" panose="020B0604020202020204" pitchFamily="34" charset="-128"/>
              </a:rPr>
              <a:t>meow</a:t>
            </a:r>
            <a:r>
              <a:rPr lang="nl-BE" altLang="nl-BE" dirty="0">
                <a:latin typeface="Arial Unicode MS" panose="020B0604020202020204" pitchFamily="34" charset="-128"/>
              </a:rPr>
              <a:t>";</a:t>
            </a:r>
            <a:endParaRPr lang="nl-BE" altLang="nl-BE" sz="4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dirty="0">
                <a:latin typeface="Arial Unicode MS" panose="020B0604020202020204" pitchFamily="34" charset="-128"/>
              </a:rPr>
              <a:t>	beef</a:t>
            </a:r>
            <a:r>
              <a:rPr lang="nl-BE" altLang="nl-BE" sz="4400" dirty="0"/>
              <a:t> </a:t>
            </a:r>
            <a:r>
              <a:rPr lang="nl-BE" altLang="nl-BE" dirty="0">
                <a:latin typeface="Arial Unicode MS" panose="020B0604020202020204" pitchFamily="34" charset="-128"/>
              </a:rPr>
              <a:t>-&gt;</a:t>
            </a:r>
            <a:r>
              <a:rPr lang="nl-BE" altLang="nl-BE" sz="4400" dirty="0"/>
              <a:t> </a:t>
            </a:r>
            <a:r>
              <a:rPr lang="nl-BE" altLang="nl-BE" dirty="0">
                <a:latin typeface="Arial Unicode MS" panose="020B0604020202020204" pitchFamily="34" charset="-128"/>
              </a:rPr>
              <a:t>"</a:t>
            </a:r>
            <a:r>
              <a:rPr lang="nl-BE" altLang="nl-BE" dirty="0" err="1">
                <a:latin typeface="Arial Unicode MS" panose="020B0604020202020204" pitchFamily="34" charset="-128"/>
              </a:rPr>
              <a:t>mooo</a:t>
            </a:r>
            <a:r>
              <a:rPr lang="nl-BE" altLang="nl-BE" dirty="0">
                <a:latin typeface="Arial Unicode MS" panose="020B0604020202020204" pitchFamily="34" charset="-128"/>
              </a:rPr>
              <a:t>";</a:t>
            </a:r>
            <a:endParaRPr lang="nl-BE" altLang="nl-BE" sz="4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dirty="0">
                <a:latin typeface="Arial Unicode MS" panose="020B0604020202020204" pitchFamily="34" charset="-128"/>
              </a:rPr>
              <a:t>	dog</a:t>
            </a:r>
            <a:r>
              <a:rPr lang="nl-BE" altLang="nl-BE" sz="4400" dirty="0"/>
              <a:t>  </a:t>
            </a:r>
            <a:r>
              <a:rPr lang="nl-BE" altLang="nl-BE" dirty="0">
                <a:latin typeface="Arial Unicode MS" panose="020B0604020202020204" pitchFamily="34" charset="-128"/>
              </a:rPr>
              <a:t>-&gt;</a:t>
            </a:r>
            <a:r>
              <a:rPr lang="nl-BE" altLang="nl-BE" sz="4400" dirty="0"/>
              <a:t> </a:t>
            </a:r>
            <a:r>
              <a:rPr lang="nl-BE" altLang="nl-BE" dirty="0">
                <a:latin typeface="Arial Unicode MS" panose="020B0604020202020204" pitchFamily="34" charset="-128"/>
              </a:rPr>
              <a:t>"bark";</a:t>
            </a:r>
            <a:endParaRPr lang="nl-BE" altLang="nl-BE" sz="4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dirty="0">
                <a:latin typeface="Arial Unicode MS" panose="020B0604020202020204" pitchFamily="34" charset="-128"/>
              </a:rPr>
              <a:t>	tree</a:t>
            </a:r>
            <a:r>
              <a:rPr lang="nl-BE" altLang="nl-BE" sz="4400" dirty="0"/>
              <a:t> </a:t>
            </a:r>
            <a:r>
              <a:rPr lang="nl-BE" altLang="nl-BE" dirty="0">
                <a:latin typeface="Arial Unicode MS" panose="020B0604020202020204" pitchFamily="34" charset="-128"/>
              </a:rPr>
              <a:t>-&gt;</a:t>
            </a:r>
            <a:r>
              <a:rPr lang="nl-BE" altLang="nl-BE" sz="4400" dirty="0"/>
              <a:t> </a:t>
            </a:r>
            <a:r>
              <a:rPr lang="nl-BE" altLang="nl-BE" dirty="0">
                <a:latin typeface="Arial Unicode MS" panose="020B0604020202020204" pitchFamily="34" charset="-128"/>
              </a:rPr>
              <a:t>"bark";</a:t>
            </a:r>
            <a:endParaRPr lang="nl-BE" altLang="nl-BE" sz="4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dirty="0">
                <a:latin typeface="Arial Unicode MS" panose="020B0604020202020204" pitchFamily="34" charset="-128"/>
              </a:rPr>
              <a:t>	default</a:t>
            </a:r>
            <a:r>
              <a:rPr lang="nl-BE" altLang="nl-BE" sz="4400" dirty="0"/>
              <a:t> </a:t>
            </a:r>
            <a:r>
              <a:rPr lang="nl-BE" altLang="nl-BE" dirty="0">
                <a:latin typeface="Arial Unicode MS" panose="020B0604020202020204" pitchFamily="34" charset="-128"/>
              </a:rPr>
              <a:t>-&gt;</a:t>
            </a:r>
            <a:r>
              <a:rPr lang="nl-BE" altLang="nl-BE" sz="4400" dirty="0"/>
              <a:t> </a:t>
            </a:r>
            <a:r>
              <a:rPr lang="nl-BE" altLang="nl-BE" dirty="0">
                <a:latin typeface="Arial Unicode MS" panose="020B0604020202020204" pitchFamily="34" charset="-128"/>
              </a:rPr>
              <a:t>"</a:t>
            </a:r>
            <a:r>
              <a:rPr lang="nl-BE" altLang="nl-BE" dirty="0" err="1">
                <a:latin typeface="Arial Unicode MS" panose="020B0604020202020204" pitchFamily="34" charset="-128"/>
              </a:rPr>
              <a:t>fgdadfgna</a:t>
            </a:r>
            <a:r>
              <a:rPr lang="nl-BE" altLang="nl-BE" dirty="0">
                <a:latin typeface="Arial Unicode MS" panose="020B0604020202020204" pitchFamily="34" charset="-128"/>
              </a:rPr>
              <a:t>"</a:t>
            </a:r>
            <a:endParaRPr lang="nl-BE" altLang="nl-BE" sz="4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dirty="0">
                <a:latin typeface="Arial Unicode MS" panose="020B0604020202020204" pitchFamily="34" charset="-128"/>
              </a:rPr>
              <a:t>end.</a:t>
            </a:r>
            <a:endParaRPr lang="nl-BE" altLang="nl-BE" sz="4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nl-BE" altLang="nl-BE" sz="5400" dirty="0">
              <a:latin typeface="Arial" panose="020B0604020202020204" pitchFamily="34" charset="0"/>
            </a:endParaRPr>
          </a:p>
          <a:p>
            <a:endParaRPr lang="nl-BE" dirty="0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838200" y="169068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nl-BE" altLang="nl-BE" dirty="0">
                <a:latin typeface="Arial Unicode MS" panose="020B0604020202020204" pitchFamily="34" charset="-128"/>
              </a:rPr>
              <a:t>talk (</a:t>
            </a:r>
            <a:r>
              <a:rPr lang="nl-BE" altLang="nl-BE" dirty="0" err="1">
                <a:latin typeface="Arial Unicode MS" panose="020B0604020202020204" pitchFamily="34" charset="-128"/>
              </a:rPr>
              <a:t>Animal</a:t>
            </a:r>
            <a:r>
              <a:rPr lang="nl-BE" altLang="nl-BE" dirty="0">
                <a:latin typeface="Arial Unicode MS" panose="020B0604020202020204" pitchFamily="34" charset="-128"/>
              </a:rPr>
              <a:t>, Status) -&gt;</a:t>
            </a:r>
            <a:endParaRPr lang="nl-BE" altLang="nl-BE" sz="44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dirty="0">
                <a:latin typeface="Arial Unicode MS" panose="020B0604020202020204" pitchFamily="34" charset="-128"/>
              </a:rPr>
              <a:t>    </a:t>
            </a:r>
            <a:r>
              <a:rPr lang="nl-BE" altLang="nl-BE" dirty="0" err="1">
                <a:latin typeface="Arial Unicode MS" panose="020B0604020202020204" pitchFamily="34" charset="-128"/>
              </a:rPr>
              <a:t>if</a:t>
            </a:r>
            <a:r>
              <a:rPr lang="nl-BE" altLang="nl-BE" sz="4400" dirty="0"/>
              <a:t> 	</a:t>
            </a:r>
            <a:r>
              <a:rPr lang="nl-BE" altLang="nl-BE" dirty="0" err="1">
                <a:latin typeface="Arial Unicode MS" panose="020B0604020202020204" pitchFamily="34" charset="-128"/>
              </a:rPr>
              <a:t>Animal</a:t>
            </a:r>
            <a:r>
              <a:rPr lang="nl-BE" altLang="nl-BE" dirty="0">
                <a:latin typeface="Arial Unicode MS" panose="020B0604020202020204" pitchFamily="34" charset="-128"/>
              </a:rPr>
              <a:t> ==</a:t>
            </a:r>
            <a:r>
              <a:rPr lang="nl-BE" altLang="nl-BE" sz="4400" dirty="0"/>
              <a:t> </a:t>
            </a:r>
            <a:r>
              <a:rPr lang="nl-BE" altLang="nl-BE" dirty="0" err="1">
                <a:latin typeface="Arial Unicode MS" panose="020B0604020202020204" pitchFamily="34" charset="-128"/>
              </a:rPr>
              <a:t>cat</a:t>
            </a:r>
            <a:r>
              <a:rPr lang="nl-BE" altLang="nl-BE" sz="4400" dirty="0"/>
              <a:t>  </a:t>
            </a:r>
            <a:r>
              <a:rPr lang="nl-BE" altLang="nl-BE" dirty="0">
                <a:latin typeface="Arial Unicode MS" panose="020B0604020202020204" pitchFamily="34" charset="-128"/>
              </a:rPr>
              <a:t>-&gt;</a:t>
            </a:r>
            <a:r>
              <a:rPr lang="nl-BE" altLang="nl-BE" sz="4400" dirty="0"/>
              <a:t> </a:t>
            </a:r>
            <a:r>
              <a:rPr lang="nl-BE" altLang="nl-BE" dirty="0">
                <a:latin typeface="Arial Unicode MS" panose="020B0604020202020204" pitchFamily="34" charset="-128"/>
              </a:rPr>
              <a:t>"</a:t>
            </a:r>
            <a:r>
              <a:rPr lang="nl-BE" altLang="nl-BE" dirty="0" err="1">
                <a:latin typeface="Arial Unicode MS" panose="020B0604020202020204" pitchFamily="34" charset="-128"/>
              </a:rPr>
              <a:t>meow</a:t>
            </a:r>
            <a:r>
              <a:rPr lang="nl-BE" altLang="nl-BE" dirty="0">
                <a:latin typeface="Arial Unicode MS" panose="020B0604020202020204" pitchFamily="34" charset="-128"/>
              </a:rPr>
              <a:t>";</a:t>
            </a:r>
            <a:endParaRPr lang="nl-BE" altLang="nl-BE" sz="44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nl-BE" altLang="nl-BE" dirty="0">
                <a:latin typeface="Arial Unicode MS" panose="020B0604020202020204" pitchFamily="34" charset="-128"/>
              </a:rPr>
              <a:t>	</a:t>
            </a:r>
            <a:r>
              <a:rPr lang="nl-BE" altLang="nl-BE" dirty="0" err="1">
                <a:latin typeface="Arial Unicode MS" panose="020B0604020202020204" pitchFamily="34" charset="-128"/>
              </a:rPr>
              <a:t>Animal</a:t>
            </a:r>
            <a:r>
              <a:rPr lang="nl-BE" altLang="nl-BE" dirty="0">
                <a:latin typeface="Arial Unicode MS" panose="020B0604020202020204" pitchFamily="34" charset="-128"/>
              </a:rPr>
              <a:t> ==</a:t>
            </a:r>
            <a:r>
              <a:rPr lang="nl-BE" altLang="nl-BE" sz="4400" dirty="0"/>
              <a:t> </a:t>
            </a:r>
            <a:r>
              <a:rPr lang="nl-BE" altLang="nl-BE" dirty="0">
                <a:latin typeface="Arial Unicode MS" panose="020B0604020202020204" pitchFamily="34" charset="-128"/>
              </a:rPr>
              <a:t>beef</a:t>
            </a:r>
            <a:r>
              <a:rPr lang="nl-BE" altLang="nl-BE" sz="4400" dirty="0"/>
              <a:t> </a:t>
            </a:r>
            <a:r>
              <a:rPr lang="nl-BE" altLang="nl-BE" dirty="0">
                <a:latin typeface="Arial Unicode MS" panose="020B0604020202020204" pitchFamily="34" charset="-128"/>
              </a:rPr>
              <a:t>-&gt;</a:t>
            </a:r>
            <a:r>
              <a:rPr lang="nl-BE" altLang="nl-BE" sz="4400" dirty="0"/>
              <a:t> </a:t>
            </a:r>
            <a:r>
              <a:rPr lang="nl-BE" altLang="nl-BE" dirty="0">
                <a:latin typeface="Arial Unicode MS" panose="020B0604020202020204" pitchFamily="34" charset="-128"/>
              </a:rPr>
              <a:t>"</a:t>
            </a:r>
            <a:r>
              <a:rPr lang="nl-BE" altLang="nl-BE" dirty="0" err="1">
                <a:latin typeface="Arial Unicode MS" panose="020B0604020202020204" pitchFamily="34" charset="-128"/>
              </a:rPr>
              <a:t>mooo</a:t>
            </a:r>
            <a:r>
              <a:rPr lang="nl-BE" altLang="nl-BE" dirty="0">
                <a:latin typeface="Arial Unicode MS" panose="020B0604020202020204" pitchFamily="34" charset="-128"/>
              </a:rPr>
              <a:t>";</a:t>
            </a:r>
            <a:endParaRPr lang="nl-BE" altLang="nl-BE" sz="44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nl-BE" altLang="nl-BE" dirty="0">
                <a:latin typeface="Arial Unicode MS" panose="020B0604020202020204" pitchFamily="34" charset="-128"/>
              </a:rPr>
              <a:t>	</a:t>
            </a:r>
            <a:r>
              <a:rPr lang="nl-BE" altLang="nl-BE" dirty="0" err="1">
                <a:latin typeface="Arial Unicode MS" panose="020B0604020202020204" pitchFamily="34" charset="-128"/>
              </a:rPr>
              <a:t>Animal</a:t>
            </a:r>
            <a:r>
              <a:rPr lang="nl-BE" altLang="nl-BE" dirty="0">
                <a:latin typeface="Arial Unicode MS" panose="020B0604020202020204" pitchFamily="34" charset="-128"/>
              </a:rPr>
              <a:t> ==</a:t>
            </a:r>
            <a:r>
              <a:rPr lang="nl-BE" altLang="nl-BE" sz="4400" dirty="0"/>
              <a:t> </a:t>
            </a:r>
            <a:r>
              <a:rPr lang="nl-BE" altLang="nl-BE" dirty="0">
                <a:latin typeface="Arial Unicode MS" panose="020B0604020202020204" pitchFamily="34" charset="-128"/>
              </a:rPr>
              <a:t>dog</a:t>
            </a:r>
            <a:r>
              <a:rPr lang="nl-BE" altLang="nl-BE" sz="4400" dirty="0"/>
              <a:t>  </a:t>
            </a:r>
            <a:r>
              <a:rPr lang="nl-BE" altLang="nl-BE" dirty="0">
                <a:latin typeface="Arial Unicode MS" panose="020B0604020202020204" pitchFamily="34" charset="-128"/>
              </a:rPr>
              <a:t>-&gt;</a:t>
            </a:r>
            <a:r>
              <a:rPr lang="nl-BE" altLang="nl-BE" sz="4400" dirty="0"/>
              <a:t> </a:t>
            </a:r>
            <a:r>
              <a:rPr lang="nl-BE" altLang="nl-BE" dirty="0">
                <a:latin typeface="Arial Unicode MS" panose="020B0604020202020204" pitchFamily="34" charset="-128"/>
              </a:rPr>
              <a:t>"bark";</a:t>
            </a:r>
            <a:endParaRPr lang="nl-BE" altLang="nl-BE" sz="44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nl-BE" altLang="nl-BE" dirty="0">
                <a:latin typeface="Arial Unicode MS" panose="020B0604020202020204" pitchFamily="34" charset="-128"/>
              </a:rPr>
              <a:t>	</a:t>
            </a:r>
            <a:r>
              <a:rPr lang="nl-BE" altLang="nl-BE" dirty="0" err="1">
                <a:latin typeface="Arial Unicode MS" panose="020B0604020202020204" pitchFamily="34" charset="-128"/>
              </a:rPr>
              <a:t>Animal</a:t>
            </a:r>
            <a:r>
              <a:rPr lang="nl-BE" altLang="nl-BE" dirty="0">
                <a:latin typeface="Arial Unicode MS" panose="020B0604020202020204" pitchFamily="34" charset="-128"/>
              </a:rPr>
              <a:t> ==</a:t>
            </a:r>
            <a:r>
              <a:rPr lang="nl-BE" altLang="nl-BE" sz="4400" dirty="0"/>
              <a:t> </a:t>
            </a:r>
            <a:r>
              <a:rPr lang="nl-BE" altLang="nl-BE" dirty="0">
                <a:latin typeface="Arial Unicode MS" panose="020B0604020202020204" pitchFamily="34" charset="-128"/>
              </a:rPr>
              <a:t>tree</a:t>
            </a:r>
            <a:r>
              <a:rPr lang="nl-BE" altLang="nl-BE" sz="4400" dirty="0"/>
              <a:t> </a:t>
            </a:r>
            <a:r>
              <a:rPr lang="nl-BE" altLang="nl-BE" dirty="0">
                <a:latin typeface="Arial Unicode MS" panose="020B0604020202020204" pitchFamily="34" charset="-128"/>
              </a:rPr>
              <a:t>-&gt;</a:t>
            </a:r>
            <a:r>
              <a:rPr lang="nl-BE" altLang="nl-BE" sz="4400" dirty="0"/>
              <a:t> </a:t>
            </a:r>
            <a:r>
              <a:rPr lang="nl-BE" altLang="nl-BE" dirty="0">
                <a:latin typeface="Arial Unicode MS" panose="020B0604020202020204" pitchFamily="34" charset="-128"/>
              </a:rPr>
              <a:t>"bark";</a:t>
            </a:r>
            <a:endParaRPr lang="nl-BE" altLang="nl-BE" sz="44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nl-BE" altLang="nl-BE" dirty="0">
                <a:latin typeface="Arial Unicode MS" panose="020B0604020202020204" pitchFamily="34" charset="-128"/>
              </a:rPr>
              <a:t>	</a:t>
            </a:r>
            <a:r>
              <a:rPr lang="nl-BE" altLang="nl-BE" dirty="0" err="1">
                <a:latin typeface="Arial Unicode MS" panose="020B0604020202020204" pitchFamily="34" charset="-128"/>
              </a:rPr>
              <a:t>true</a:t>
            </a:r>
            <a:r>
              <a:rPr lang="nl-BE" altLang="nl-BE" sz="4400" dirty="0"/>
              <a:t> </a:t>
            </a:r>
            <a:r>
              <a:rPr lang="nl-BE" altLang="nl-BE" dirty="0">
                <a:latin typeface="Arial Unicode MS" panose="020B0604020202020204" pitchFamily="34" charset="-128"/>
              </a:rPr>
              <a:t>-&gt;</a:t>
            </a:r>
            <a:r>
              <a:rPr lang="nl-BE" altLang="nl-BE" sz="4400" dirty="0"/>
              <a:t> </a:t>
            </a:r>
            <a:r>
              <a:rPr lang="nl-BE" altLang="nl-BE" dirty="0">
                <a:latin typeface="Arial Unicode MS" panose="020B0604020202020204" pitchFamily="34" charset="-128"/>
              </a:rPr>
              <a:t>"</a:t>
            </a:r>
            <a:r>
              <a:rPr lang="nl-BE" altLang="nl-BE" dirty="0" err="1">
                <a:latin typeface="Arial Unicode MS" panose="020B0604020202020204" pitchFamily="34" charset="-128"/>
              </a:rPr>
              <a:t>fgdadfgna</a:t>
            </a:r>
            <a:r>
              <a:rPr lang="nl-BE" altLang="nl-BE" dirty="0">
                <a:latin typeface="Arial Unicode MS" panose="020B0604020202020204" pitchFamily="34" charset="-128"/>
              </a:rPr>
              <a:t>"</a:t>
            </a:r>
            <a:endParaRPr lang="nl-BE" altLang="nl-BE" sz="44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nl-BE" altLang="nl-BE" dirty="0">
                <a:latin typeface="Arial Unicode MS" panose="020B0604020202020204" pitchFamily="34" charset="-128"/>
              </a:rPr>
              <a:t>end.</a:t>
            </a:r>
            <a:endParaRPr lang="nl-BE" altLang="nl-BE" sz="44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nl-BE" altLang="nl-BE" sz="5400" dirty="0">
              <a:latin typeface="Arial" panose="020B0604020202020204" pitchFamily="34" charset="0"/>
            </a:endParaRPr>
          </a:p>
          <a:p>
            <a:endParaRPr lang="nl-BE" dirty="0"/>
          </a:p>
        </p:txBody>
      </p:sp>
      <p:sp>
        <p:nvSpPr>
          <p:cNvPr id="9" name="Tekstvak 8"/>
          <p:cNvSpPr txBox="1"/>
          <p:nvPr/>
        </p:nvSpPr>
        <p:spPr>
          <a:xfrm>
            <a:off x="3429000" y="5811193"/>
            <a:ext cx="4046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dirty="0">
                <a:solidFill>
                  <a:srgbClr val="FF0000"/>
                </a:solidFill>
              </a:rPr>
              <a:t>Schijnbaar equivalent, maar …</a:t>
            </a:r>
          </a:p>
        </p:txBody>
      </p:sp>
    </p:spTree>
    <p:extLst>
      <p:ext uri="{BB962C8B-B14F-4D97-AF65-F5344CB8AC3E}">
        <p14:creationId xmlns:p14="http://schemas.microsoft.com/office/powerpoint/2010/main" val="267934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Ceci n’est pas un cursus</a:t>
            </a:r>
          </a:p>
        </p:txBody>
      </p:sp>
      <p:sp>
        <p:nvSpPr>
          <p:cNvPr id="409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/>
              <a:t>Maar wel een powerpoint</a:t>
            </a:r>
          </a:p>
          <a:p>
            <a:r>
              <a:rPr lang="nl-BE" altLang="nl-BE"/>
              <a:t>Belangrijke bronnen/alternatieven</a:t>
            </a:r>
          </a:p>
          <a:p>
            <a:r>
              <a:rPr lang="nl-BE" altLang="nl-BE"/>
              <a:t>Erlang</a:t>
            </a:r>
          </a:p>
          <a:p>
            <a:pPr lvl="1"/>
            <a:r>
              <a:rPr lang="nl-BE" altLang="nl-BE" sz="2000">
                <a:hlinkClick r:id="rId2"/>
              </a:rPr>
              <a:t>http://learnyousomeerlang.com</a:t>
            </a:r>
            <a:endParaRPr lang="nl-BE" altLang="nl-BE" sz="2000"/>
          </a:p>
          <a:p>
            <a:pPr lvl="1"/>
            <a:r>
              <a:rPr lang="nl-BE" altLang="nl-BE" sz="2000">
                <a:hlinkClick r:id="rId3"/>
              </a:rPr>
              <a:t>https://www.erlang.org/course</a:t>
            </a:r>
            <a:r>
              <a:rPr lang="nl-BE" altLang="nl-BE" sz="2000"/>
              <a:t> </a:t>
            </a:r>
          </a:p>
          <a:p>
            <a:r>
              <a:rPr lang="nl-BE" altLang="nl-BE"/>
              <a:t>Haskell</a:t>
            </a:r>
          </a:p>
          <a:p>
            <a:pPr lvl="1"/>
            <a:r>
              <a:rPr lang="nl-BE" altLang="nl-BE"/>
              <a:t>Taste of Haskell </a:t>
            </a:r>
            <a:r>
              <a:rPr lang="nl-BE" altLang="nl-BE" sz="1400">
                <a:hlinkClick r:id="rId4"/>
              </a:rPr>
              <a:t>http://research.microsoft.com/en-us/um/people/simonpj/papers/haskell-tutorial/index.htm</a:t>
            </a:r>
            <a:r>
              <a:rPr lang="nl-BE" altLang="nl-BE" sz="1400"/>
              <a:t> </a:t>
            </a:r>
          </a:p>
          <a:p>
            <a:pPr lvl="1"/>
            <a:r>
              <a:rPr lang="nl-BE" altLang="nl-BE" sz="1800">
                <a:hlinkClick r:id="rId5"/>
              </a:rPr>
              <a:t>http://learnyouahaskell.com</a:t>
            </a:r>
            <a:endParaRPr lang="nl-BE" altLang="nl-BE" sz="1800"/>
          </a:p>
          <a:p>
            <a:pPr lvl="1"/>
            <a:r>
              <a:rPr lang="nl-BE" altLang="nl-BE" sz="1800">
                <a:hlinkClick r:id="rId6"/>
              </a:rPr>
              <a:t>http://www.haskell.org/~pairwise/intro/intro.html</a:t>
            </a:r>
            <a:r>
              <a:rPr lang="nl-BE" altLang="nl-BE" sz="1800"/>
              <a:t> </a:t>
            </a:r>
          </a:p>
          <a:p>
            <a:pPr lvl="1"/>
            <a:r>
              <a:rPr lang="nl-BE" altLang="nl-BE" sz="1800">
                <a:hlinkClick r:id="rId7"/>
              </a:rPr>
              <a:t>http://www.info.fundp.ac.be/~wva/cours/2109/fp.pdf</a:t>
            </a:r>
            <a:r>
              <a:rPr lang="nl-BE" altLang="nl-BE" sz="1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0062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819" y="760499"/>
            <a:ext cx="10515600" cy="1325563"/>
          </a:xfrm>
        </p:spPr>
        <p:txBody>
          <a:bodyPr/>
          <a:lstStyle/>
          <a:p>
            <a:r>
              <a:rPr lang="nl-BE" dirty="0" err="1"/>
              <a:t>If</a:t>
            </a:r>
            <a:r>
              <a:rPr lang="nl-BE" dirty="0"/>
              <a:t> versus case (2)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>
          <a:xfrm>
            <a:off x="6799142" y="2086062"/>
            <a:ext cx="5181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dirty="0">
                <a:latin typeface="Arial Unicode MS" panose="020B0604020202020204" pitchFamily="34" charset="-128"/>
              </a:rPr>
              <a:t>Case: kan dit niet.</a:t>
            </a:r>
            <a:endParaRPr lang="nl-BE" altLang="nl-BE" sz="5400" dirty="0">
              <a:latin typeface="Arial" panose="020B0604020202020204" pitchFamily="34" charset="0"/>
            </a:endParaRPr>
          </a:p>
          <a:p>
            <a:endParaRPr lang="nl-BE" dirty="0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764459" y="2010990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nl-BE" altLang="nl-BE" dirty="0">
                <a:latin typeface="Arial Unicode MS" panose="020B0604020202020204" pitchFamily="34" charset="-128"/>
              </a:rPr>
              <a:t>talk (</a:t>
            </a:r>
            <a:r>
              <a:rPr lang="nl-BE" altLang="nl-BE" dirty="0" err="1">
                <a:latin typeface="Arial Unicode MS" panose="020B0604020202020204" pitchFamily="34" charset="-128"/>
              </a:rPr>
              <a:t>Animal</a:t>
            </a:r>
            <a:r>
              <a:rPr lang="nl-BE" altLang="nl-BE" dirty="0">
                <a:latin typeface="Arial Unicode MS" panose="020B0604020202020204" pitchFamily="34" charset="-128"/>
              </a:rPr>
              <a:t>, Status) -&gt;</a:t>
            </a:r>
            <a:endParaRPr lang="nl-BE" altLang="nl-BE" sz="44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dirty="0">
                <a:latin typeface="Arial Unicode MS" panose="020B0604020202020204" pitchFamily="34" charset="-128"/>
              </a:rPr>
              <a:t>    </a:t>
            </a:r>
            <a:r>
              <a:rPr lang="nl-BE" altLang="nl-BE" dirty="0" err="1">
                <a:latin typeface="Arial Unicode MS" panose="020B0604020202020204" pitchFamily="34" charset="-128"/>
              </a:rPr>
              <a:t>if</a:t>
            </a:r>
            <a:r>
              <a:rPr lang="nl-BE" altLang="nl-BE" sz="4400" dirty="0"/>
              <a:t> 	</a:t>
            </a:r>
            <a:r>
              <a:rPr lang="nl-BE" altLang="nl-BE" dirty="0">
                <a:latin typeface="Arial Unicode MS" panose="020B0604020202020204" pitchFamily="34" charset="-128"/>
              </a:rPr>
              <a:t>Status == dead -&gt; “…”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nl-BE" altLang="nl-BE" sz="4400" dirty="0">
                <a:latin typeface="Arial Unicode MS" panose="020B0604020202020204" pitchFamily="34" charset="-128"/>
              </a:rPr>
              <a:t>	</a:t>
            </a:r>
            <a:r>
              <a:rPr lang="nl-BE" altLang="nl-BE" dirty="0">
                <a:latin typeface="Arial Unicode MS" panose="020B0604020202020204" pitchFamily="34" charset="-128"/>
              </a:rPr>
              <a:t>Status == </a:t>
            </a:r>
            <a:r>
              <a:rPr lang="nl-BE" altLang="nl-BE" dirty="0" err="1">
                <a:latin typeface="Arial Unicode MS" panose="020B0604020202020204" pitchFamily="34" charset="-128"/>
              </a:rPr>
              <a:t>snoring</a:t>
            </a:r>
            <a:r>
              <a:rPr lang="nl-BE" altLang="nl-BE" dirty="0">
                <a:latin typeface="Arial Unicode MS" panose="020B0604020202020204" pitchFamily="34" charset="-128"/>
              </a:rPr>
              <a:t> -&gt; “</a:t>
            </a:r>
            <a:r>
              <a:rPr lang="nl-BE" altLang="nl-BE" dirty="0" err="1">
                <a:latin typeface="Arial Unicode MS" panose="020B0604020202020204" pitchFamily="34" charset="-128"/>
              </a:rPr>
              <a:t>prrr</a:t>
            </a:r>
            <a:r>
              <a:rPr lang="nl-BE" altLang="nl-BE" dirty="0">
                <a:latin typeface="Arial Unicode MS" panose="020B0604020202020204" pitchFamily="34" charset="-128"/>
              </a:rPr>
              <a:t>”</a:t>
            </a:r>
            <a:br>
              <a:rPr lang="nl-BE" altLang="nl-BE" sz="4400" dirty="0">
                <a:latin typeface="Arial Unicode MS" panose="020B0604020202020204" pitchFamily="34" charset="-128"/>
              </a:rPr>
            </a:br>
            <a:r>
              <a:rPr lang="nl-BE" altLang="nl-BE" sz="4400" dirty="0">
                <a:latin typeface="Arial Unicode MS" panose="020B0604020202020204" pitchFamily="34" charset="-128"/>
              </a:rPr>
              <a:t>      </a:t>
            </a:r>
            <a:r>
              <a:rPr lang="nl-BE" altLang="nl-BE" dirty="0" err="1">
                <a:latin typeface="Arial Unicode MS" panose="020B0604020202020204" pitchFamily="34" charset="-128"/>
              </a:rPr>
              <a:t>Animal</a:t>
            </a:r>
            <a:r>
              <a:rPr lang="nl-BE" altLang="nl-BE" dirty="0">
                <a:latin typeface="Arial Unicode MS" panose="020B0604020202020204" pitchFamily="34" charset="-128"/>
              </a:rPr>
              <a:t> ==</a:t>
            </a:r>
            <a:r>
              <a:rPr lang="nl-BE" altLang="nl-BE" sz="4400" dirty="0"/>
              <a:t> </a:t>
            </a:r>
            <a:r>
              <a:rPr lang="nl-BE" altLang="nl-BE" dirty="0" err="1">
                <a:latin typeface="Arial Unicode MS" panose="020B0604020202020204" pitchFamily="34" charset="-128"/>
              </a:rPr>
              <a:t>cat</a:t>
            </a:r>
            <a:r>
              <a:rPr lang="nl-BE" altLang="nl-BE" sz="4400" dirty="0"/>
              <a:t>  </a:t>
            </a:r>
            <a:r>
              <a:rPr lang="nl-BE" altLang="nl-BE" dirty="0">
                <a:latin typeface="Arial Unicode MS" panose="020B0604020202020204" pitchFamily="34" charset="-128"/>
              </a:rPr>
              <a:t>-&gt;</a:t>
            </a:r>
            <a:r>
              <a:rPr lang="nl-BE" altLang="nl-BE" sz="4400" dirty="0"/>
              <a:t> </a:t>
            </a:r>
            <a:r>
              <a:rPr lang="nl-BE" altLang="nl-BE" dirty="0">
                <a:latin typeface="Arial Unicode MS" panose="020B0604020202020204" pitchFamily="34" charset="-128"/>
              </a:rPr>
              <a:t>"</a:t>
            </a:r>
            <a:r>
              <a:rPr lang="nl-BE" altLang="nl-BE" dirty="0" err="1">
                <a:latin typeface="Arial Unicode MS" panose="020B0604020202020204" pitchFamily="34" charset="-128"/>
              </a:rPr>
              <a:t>meow</a:t>
            </a:r>
            <a:r>
              <a:rPr lang="nl-BE" altLang="nl-BE" dirty="0">
                <a:latin typeface="Arial Unicode MS" panose="020B0604020202020204" pitchFamily="34" charset="-128"/>
              </a:rPr>
              <a:t>";</a:t>
            </a:r>
            <a:endParaRPr lang="nl-BE" altLang="nl-BE" sz="44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nl-BE" altLang="nl-BE" dirty="0">
                <a:latin typeface="Arial Unicode MS" panose="020B0604020202020204" pitchFamily="34" charset="-128"/>
              </a:rPr>
              <a:t>	</a:t>
            </a:r>
            <a:r>
              <a:rPr lang="nl-BE" altLang="nl-BE" dirty="0" err="1">
                <a:latin typeface="Arial Unicode MS" panose="020B0604020202020204" pitchFamily="34" charset="-128"/>
              </a:rPr>
              <a:t>Animal</a:t>
            </a:r>
            <a:r>
              <a:rPr lang="nl-BE" altLang="nl-BE" dirty="0">
                <a:latin typeface="Arial Unicode MS" panose="020B0604020202020204" pitchFamily="34" charset="-128"/>
              </a:rPr>
              <a:t> ==</a:t>
            </a:r>
            <a:r>
              <a:rPr lang="nl-BE" altLang="nl-BE" sz="4400" dirty="0"/>
              <a:t> </a:t>
            </a:r>
            <a:r>
              <a:rPr lang="nl-BE" altLang="nl-BE" dirty="0">
                <a:latin typeface="Arial Unicode MS" panose="020B0604020202020204" pitchFamily="34" charset="-128"/>
              </a:rPr>
              <a:t>beef</a:t>
            </a:r>
            <a:r>
              <a:rPr lang="nl-BE" altLang="nl-BE" sz="4400" dirty="0"/>
              <a:t> </a:t>
            </a:r>
            <a:r>
              <a:rPr lang="nl-BE" altLang="nl-BE" dirty="0">
                <a:latin typeface="Arial Unicode MS" panose="020B0604020202020204" pitchFamily="34" charset="-128"/>
              </a:rPr>
              <a:t>-&gt;</a:t>
            </a:r>
            <a:r>
              <a:rPr lang="nl-BE" altLang="nl-BE" sz="4400" dirty="0"/>
              <a:t> </a:t>
            </a:r>
            <a:r>
              <a:rPr lang="nl-BE" altLang="nl-BE" dirty="0">
                <a:latin typeface="Arial Unicode MS" panose="020B0604020202020204" pitchFamily="34" charset="-128"/>
              </a:rPr>
              <a:t>"</a:t>
            </a:r>
            <a:r>
              <a:rPr lang="nl-BE" altLang="nl-BE" dirty="0" err="1">
                <a:latin typeface="Arial Unicode MS" panose="020B0604020202020204" pitchFamily="34" charset="-128"/>
              </a:rPr>
              <a:t>mooo</a:t>
            </a:r>
            <a:r>
              <a:rPr lang="nl-BE" altLang="nl-BE" dirty="0">
                <a:latin typeface="Arial Unicode MS" panose="020B0604020202020204" pitchFamily="34" charset="-128"/>
              </a:rPr>
              <a:t>";</a:t>
            </a:r>
            <a:endParaRPr lang="nl-BE" altLang="nl-BE" sz="44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nl-BE" altLang="nl-BE" dirty="0">
                <a:latin typeface="Arial Unicode MS" panose="020B0604020202020204" pitchFamily="34" charset="-128"/>
              </a:rPr>
              <a:t>	</a:t>
            </a:r>
            <a:r>
              <a:rPr lang="nl-BE" altLang="nl-BE" dirty="0" err="1">
                <a:latin typeface="Arial Unicode MS" panose="020B0604020202020204" pitchFamily="34" charset="-128"/>
              </a:rPr>
              <a:t>Animal</a:t>
            </a:r>
            <a:r>
              <a:rPr lang="nl-BE" altLang="nl-BE" dirty="0">
                <a:latin typeface="Arial Unicode MS" panose="020B0604020202020204" pitchFamily="34" charset="-128"/>
              </a:rPr>
              <a:t> ==</a:t>
            </a:r>
            <a:r>
              <a:rPr lang="nl-BE" altLang="nl-BE" sz="4400" dirty="0"/>
              <a:t> </a:t>
            </a:r>
            <a:r>
              <a:rPr lang="nl-BE" altLang="nl-BE" dirty="0">
                <a:latin typeface="Arial Unicode MS" panose="020B0604020202020204" pitchFamily="34" charset="-128"/>
              </a:rPr>
              <a:t>dog</a:t>
            </a:r>
            <a:r>
              <a:rPr lang="nl-BE" altLang="nl-BE" sz="4400" dirty="0"/>
              <a:t>  </a:t>
            </a:r>
            <a:r>
              <a:rPr lang="nl-BE" altLang="nl-BE" dirty="0">
                <a:latin typeface="Arial Unicode MS" panose="020B0604020202020204" pitchFamily="34" charset="-128"/>
              </a:rPr>
              <a:t>-&gt;</a:t>
            </a:r>
            <a:r>
              <a:rPr lang="nl-BE" altLang="nl-BE" sz="4400" dirty="0"/>
              <a:t> </a:t>
            </a:r>
            <a:r>
              <a:rPr lang="nl-BE" altLang="nl-BE" dirty="0">
                <a:latin typeface="Arial Unicode MS" panose="020B0604020202020204" pitchFamily="34" charset="-128"/>
              </a:rPr>
              <a:t>"bark";</a:t>
            </a:r>
            <a:endParaRPr lang="nl-BE" altLang="nl-BE" sz="44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nl-BE" altLang="nl-BE" dirty="0">
                <a:latin typeface="Arial Unicode MS" panose="020B0604020202020204" pitchFamily="34" charset="-128"/>
              </a:rPr>
              <a:t>	</a:t>
            </a:r>
            <a:r>
              <a:rPr lang="nl-BE" altLang="nl-BE" dirty="0" err="1">
                <a:latin typeface="Arial Unicode MS" panose="020B0604020202020204" pitchFamily="34" charset="-128"/>
              </a:rPr>
              <a:t>Animal</a:t>
            </a:r>
            <a:r>
              <a:rPr lang="nl-BE" altLang="nl-BE" dirty="0">
                <a:latin typeface="Arial Unicode MS" panose="020B0604020202020204" pitchFamily="34" charset="-128"/>
              </a:rPr>
              <a:t> ==</a:t>
            </a:r>
            <a:r>
              <a:rPr lang="nl-BE" altLang="nl-BE" sz="4400" dirty="0"/>
              <a:t> </a:t>
            </a:r>
            <a:r>
              <a:rPr lang="nl-BE" altLang="nl-BE" dirty="0">
                <a:latin typeface="Arial Unicode MS" panose="020B0604020202020204" pitchFamily="34" charset="-128"/>
              </a:rPr>
              <a:t>tree</a:t>
            </a:r>
            <a:r>
              <a:rPr lang="nl-BE" altLang="nl-BE" sz="4400" dirty="0"/>
              <a:t> </a:t>
            </a:r>
            <a:r>
              <a:rPr lang="nl-BE" altLang="nl-BE" dirty="0">
                <a:latin typeface="Arial Unicode MS" panose="020B0604020202020204" pitchFamily="34" charset="-128"/>
              </a:rPr>
              <a:t>-&gt;</a:t>
            </a:r>
            <a:r>
              <a:rPr lang="nl-BE" altLang="nl-BE" sz="4400" dirty="0"/>
              <a:t> </a:t>
            </a:r>
            <a:r>
              <a:rPr lang="nl-BE" altLang="nl-BE" dirty="0">
                <a:latin typeface="Arial Unicode MS" panose="020B0604020202020204" pitchFamily="34" charset="-128"/>
              </a:rPr>
              <a:t>"bark";</a:t>
            </a:r>
            <a:endParaRPr lang="nl-BE" altLang="nl-BE" sz="44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nl-BE" altLang="nl-BE" dirty="0">
                <a:latin typeface="Arial Unicode MS" panose="020B0604020202020204" pitchFamily="34" charset="-128"/>
              </a:rPr>
              <a:t>	</a:t>
            </a:r>
            <a:r>
              <a:rPr lang="nl-BE" altLang="nl-BE" dirty="0" err="1">
                <a:latin typeface="Arial Unicode MS" panose="020B0604020202020204" pitchFamily="34" charset="-128"/>
              </a:rPr>
              <a:t>true</a:t>
            </a:r>
            <a:r>
              <a:rPr lang="nl-BE" altLang="nl-BE" sz="4400" dirty="0"/>
              <a:t> </a:t>
            </a:r>
            <a:r>
              <a:rPr lang="nl-BE" altLang="nl-BE" dirty="0">
                <a:latin typeface="Arial Unicode MS" panose="020B0604020202020204" pitchFamily="34" charset="-128"/>
              </a:rPr>
              <a:t>-&gt;</a:t>
            </a:r>
            <a:r>
              <a:rPr lang="nl-BE" altLang="nl-BE" sz="4400" dirty="0"/>
              <a:t> </a:t>
            </a:r>
            <a:r>
              <a:rPr lang="nl-BE" altLang="nl-BE" dirty="0">
                <a:latin typeface="Arial Unicode MS" panose="020B0604020202020204" pitchFamily="34" charset="-128"/>
              </a:rPr>
              <a:t>"</a:t>
            </a:r>
            <a:r>
              <a:rPr lang="nl-BE" altLang="nl-BE" dirty="0" err="1">
                <a:latin typeface="Arial Unicode MS" panose="020B0604020202020204" pitchFamily="34" charset="-128"/>
              </a:rPr>
              <a:t>fgdadfgna</a:t>
            </a:r>
            <a:r>
              <a:rPr lang="nl-BE" altLang="nl-BE" dirty="0">
                <a:latin typeface="Arial Unicode MS" panose="020B0604020202020204" pitchFamily="34" charset="-128"/>
              </a:rPr>
              <a:t>"</a:t>
            </a:r>
            <a:endParaRPr lang="nl-BE" altLang="nl-BE" sz="44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nl-BE" altLang="nl-BE" dirty="0">
                <a:latin typeface="Arial Unicode MS" panose="020B0604020202020204" pitchFamily="34" charset="-128"/>
              </a:rPr>
              <a:t>end.</a:t>
            </a:r>
            <a:endParaRPr lang="nl-BE" altLang="nl-BE" sz="44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nl-BE" altLang="nl-BE" sz="5400" dirty="0">
              <a:latin typeface="Arial" panose="020B0604020202020204" pitchFamily="34" charset="0"/>
            </a:endParaRPr>
          </a:p>
          <a:p>
            <a:endParaRPr lang="nl-BE" dirty="0"/>
          </a:p>
        </p:txBody>
      </p:sp>
      <p:sp>
        <p:nvSpPr>
          <p:cNvPr id="6" name="Tekstvak 5"/>
          <p:cNvSpPr txBox="1"/>
          <p:nvPr/>
        </p:nvSpPr>
        <p:spPr>
          <a:xfrm>
            <a:off x="508819" y="230188"/>
            <a:ext cx="114719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dirty="0">
                <a:solidFill>
                  <a:srgbClr val="FF0000"/>
                </a:solidFill>
              </a:rPr>
              <a:t>Schijnbaar equivalent, maar </a:t>
            </a:r>
            <a:r>
              <a:rPr lang="nl-BE" sz="2400" dirty="0" err="1">
                <a:solidFill>
                  <a:srgbClr val="FF0000"/>
                </a:solidFill>
              </a:rPr>
              <a:t>if</a:t>
            </a:r>
            <a:r>
              <a:rPr lang="nl-BE" sz="2400" dirty="0">
                <a:solidFill>
                  <a:srgbClr val="FF0000"/>
                </a:solidFill>
              </a:rPr>
              <a:t> heeft gewoon lijst expressies die </a:t>
            </a:r>
            <a:r>
              <a:rPr lang="nl-BE" sz="2400" dirty="0" err="1">
                <a:solidFill>
                  <a:srgbClr val="FF0000"/>
                </a:solidFill>
              </a:rPr>
              <a:t>true</a:t>
            </a:r>
            <a:r>
              <a:rPr lang="nl-BE" sz="2400" dirty="0">
                <a:solidFill>
                  <a:srgbClr val="FF0000"/>
                </a:solidFill>
              </a:rPr>
              <a:t> of </a:t>
            </a:r>
            <a:r>
              <a:rPr lang="nl-BE" sz="2400" dirty="0" err="1">
                <a:solidFill>
                  <a:srgbClr val="FF0000"/>
                </a:solidFill>
              </a:rPr>
              <a:t>false</a:t>
            </a:r>
            <a:r>
              <a:rPr lang="nl-BE" sz="2400" dirty="0">
                <a:solidFill>
                  <a:srgbClr val="FF0000"/>
                </a:solidFill>
              </a:rPr>
              <a:t> moeten zijn,</a:t>
            </a:r>
          </a:p>
          <a:p>
            <a:r>
              <a:rPr lang="nl-BE" sz="2400" dirty="0">
                <a:solidFill>
                  <a:srgbClr val="FF0000"/>
                </a:solidFill>
              </a:rPr>
              <a:t>terwijl case enkel kan vergelijken met waarde.</a:t>
            </a:r>
          </a:p>
        </p:txBody>
      </p:sp>
    </p:spTree>
    <p:extLst>
      <p:ext uri="{BB962C8B-B14F-4D97-AF65-F5344CB8AC3E}">
        <p14:creationId xmlns:p14="http://schemas.microsoft.com/office/powerpoint/2010/main" val="1458706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>
          <a:xfrm rot="16200000">
            <a:off x="-2362200" y="1065551"/>
            <a:ext cx="8229600" cy="1371600"/>
          </a:xfrm>
        </p:spPr>
        <p:txBody>
          <a:bodyPr/>
          <a:lstStyle/>
          <a:p>
            <a:r>
              <a:rPr lang="nl-BE" altLang="nl-BE" dirty="0">
                <a:solidFill>
                  <a:srgbClr val="FF0000"/>
                </a:solidFill>
              </a:rPr>
              <a:t>Oefeningen</a:t>
            </a:r>
          </a:p>
        </p:txBody>
      </p:sp>
      <p:sp>
        <p:nvSpPr>
          <p:cNvPr id="15363" name="Tijdelijke aanduiding voor inhoud 2"/>
          <p:cNvSpPr>
            <a:spLocks noGrp="1"/>
          </p:cNvSpPr>
          <p:nvPr>
            <p:ph idx="1"/>
          </p:nvPr>
        </p:nvSpPr>
        <p:spPr>
          <a:xfrm>
            <a:off x="2438400" y="533400"/>
            <a:ext cx="8229600" cy="38862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r>
              <a:rPr lang="nl-BE" altLang="nl-BE" dirty="0"/>
              <a:t>Verdubbel alle elementen in een lijst</a:t>
            </a:r>
          </a:p>
          <a:p>
            <a:pPr marL="0" lvl="1" indent="0">
              <a:buClr>
                <a:schemeClr val="bg2"/>
              </a:buClr>
              <a:buSzPct val="75000"/>
              <a:buNone/>
              <a:defRPr/>
            </a:pPr>
            <a:r>
              <a:rPr lang="nl-BE" altLang="nl-BE" sz="2000" dirty="0"/>
              <a:t>	- [1,2,3,4] wordt [2,4,6,8]</a:t>
            </a:r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r>
              <a:rPr lang="nl-BE" altLang="nl-BE" dirty="0"/>
              <a:t>maal(lijst, n)</a:t>
            </a:r>
          </a:p>
          <a:p>
            <a:pPr marL="0" lvl="1" indent="0">
              <a:buClr>
                <a:schemeClr val="bg2"/>
              </a:buClr>
              <a:buSzPct val="75000"/>
              <a:buNone/>
              <a:defRPr/>
            </a:pPr>
            <a:r>
              <a:rPr lang="nl-BE" altLang="nl-BE" sz="2000" dirty="0"/>
              <a:t>	- maal([1,2,3,4],3) wordt [3,6,9,12]</a:t>
            </a:r>
            <a:endParaRPr lang="nl-BE" altLang="nl-BE" dirty="0"/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r>
              <a:rPr lang="nl-BE" altLang="nl-BE" dirty="0"/>
              <a:t>Halveer een lijst door om de beurt een element weg te laten:  </a:t>
            </a:r>
          </a:p>
          <a:p>
            <a:pPr marL="914400" lvl="1" indent="-514350">
              <a:buNone/>
              <a:defRPr/>
            </a:pPr>
            <a:r>
              <a:rPr lang="nl-BE" altLang="nl-BE" sz="2000" dirty="0"/>
              <a:t>	- [1,2,3,4] wordt [1,3]</a:t>
            </a:r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r>
              <a:rPr lang="nl-BE" altLang="nl-BE" dirty="0"/>
              <a:t>Verdubbel lijst door elk element 2x te nemen</a:t>
            </a:r>
          </a:p>
          <a:p>
            <a:pPr marL="914400" lvl="1" indent="-514350">
              <a:buNone/>
              <a:defRPr/>
            </a:pPr>
            <a:r>
              <a:rPr lang="nl-BE" altLang="nl-BE" sz="2000" dirty="0"/>
              <a:t>	- [1,2,3,4] wordt [1,1, 2, 2, 3, 3, 4, 4]</a:t>
            </a:r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r>
              <a:rPr lang="nl-BE" altLang="nl-BE" dirty="0"/>
              <a:t>Ontdubbel lijst (volledig!)</a:t>
            </a:r>
          </a:p>
          <a:p>
            <a:pPr marL="914400" lvl="1" indent="-514350">
              <a:buNone/>
              <a:defRPr/>
            </a:pPr>
            <a:r>
              <a:rPr lang="nl-BE" altLang="nl-BE" sz="2000" dirty="0"/>
              <a:t>	- [1,2,1,1,3,4,2,4,5] wordt [1,3,2,4,5] of [1,2,3,4,5]</a:t>
            </a:r>
          </a:p>
          <a:p>
            <a:pPr marL="914400" lvl="1" indent="-514350">
              <a:buNone/>
              <a:defRPr/>
            </a:pPr>
            <a:r>
              <a:rPr lang="nl-BE" altLang="nl-BE" sz="2000" dirty="0"/>
              <a:t>	- gebruik hulpfunctie!</a:t>
            </a:r>
          </a:p>
        </p:txBody>
      </p:sp>
    </p:spTree>
    <p:extLst>
      <p:ext uri="{BB962C8B-B14F-4D97-AF65-F5344CB8AC3E}">
        <p14:creationId xmlns:p14="http://schemas.microsoft.com/office/powerpoint/2010/main" val="1503002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dirty="0"/>
              <a:t>Functies met getallen</a:t>
            </a:r>
          </a:p>
        </p:txBody>
      </p:sp>
      <p:sp>
        <p:nvSpPr>
          <p:cNvPr id="2048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 dirty="0"/>
              <a:t>Zelfde principes</a:t>
            </a:r>
          </a:p>
          <a:p>
            <a:pPr lvl="1"/>
            <a:r>
              <a:rPr lang="nl-BE" altLang="nl-BE" dirty="0"/>
              <a:t>Alles is een waarde</a:t>
            </a:r>
          </a:p>
          <a:p>
            <a:pPr lvl="1"/>
            <a:r>
              <a:rPr lang="nl-BE" altLang="nl-BE" dirty="0" err="1"/>
              <a:t>Pattern</a:t>
            </a:r>
            <a:r>
              <a:rPr lang="nl-BE" altLang="nl-BE" dirty="0"/>
              <a:t> matching</a:t>
            </a:r>
          </a:p>
          <a:p>
            <a:pPr lvl="1"/>
            <a:r>
              <a:rPr lang="nl-BE" altLang="nl-BE" dirty="0"/>
              <a:t>Recursief denken </a:t>
            </a:r>
          </a:p>
          <a:p>
            <a:pPr lvl="2"/>
            <a:r>
              <a:rPr lang="nl-BE" altLang="nl-BE" dirty="0"/>
              <a:t>Probleem oplossen door te herleiden naar een probleem van kleinere omvang</a:t>
            </a:r>
          </a:p>
          <a:p>
            <a:pPr lvl="2"/>
            <a:r>
              <a:rPr lang="nl-BE" altLang="nl-BE" dirty="0"/>
              <a:t>Bij lijsten was dit -&gt; kortere lijst</a:t>
            </a:r>
          </a:p>
          <a:p>
            <a:pPr lvl="2"/>
            <a:r>
              <a:rPr lang="nl-BE" altLang="nl-BE" dirty="0"/>
              <a:t>Bij getallen wordt -&gt; kleinere getallen</a:t>
            </a:r>
          </a:p>
          <a:p>
            <a:pPr lvl="2"/>
            <a:r>
              <a:rPr lang="nl-BE" altLang="nl-BE" dirty="0"/>
              <a:t>Kan ook helpen “denk in reeksen”</a:t>
            </a:r>
          </a:p>
          <a:p>
            <a:pPr lvl="3" eaLnBrk="1" hangingPunct="1"/>
            <a:r>
              <a:rPr lang="nl-BE" altLang="nl-BE" dirty="0"/>
              <a:t>Som van alle getallen van 1 tot n = n + som van alle getallen van 1 tot n-1</a:t>
            </a:r>
          </a:p>
          <a:p>
            <a:pPr lvl="3" eaLnBrk="1" hangingPunct="1"/>
            <a:r>
              <a:rPr lang="nl-BE" altLang="nl-BE" dirty="0"/>
              <a:t>n! = n * (n-1)!</a:t>
            </a:r>
          </a:p>
          <a:p>
            <a:pPr lvl="2"/>
            <a:r>
              <a:rPr lang="nl-BE" altLang="nl-BE" dirty="0"/>
              <a:t>Vergeet het ‘triviaal geval’ niet: 0 of 1, bv. som(0) -&gt; 0, </a:t>
            </a:r>
            <a:r>
              <a:rPr lang="nl-BE" altLang="nl-BE" dirty="0" err="1"/>
              <a:t>fac</a:t>
            </a:r>
            <a:r>
              <a:rPr lang="nl-BE" altLang="nl-BE" dirty="0"/>
              <a:t>(1) -&gt; 1, …</a:t>
            </a:r>
          </a:p>
          <a:p>
            <a:pPr lvl="3"/>
            <a:endParaRPr lang="nl-BE" altLang="nl-BE" dirty="0"/>
          </a:p>
          <a:p>
            <a:pPr lvl="2"/>
            <a:endParaRPr lang="nl-BE" altLang="nl-BE" dirty="0"/>
          </a:p>
        </p:txBody>
      </p:sp>
    </p:spTree>
    <p:extLst>
      <p:ext uri="{BB962C8B-B14F-4D97-AF65-F5344CB8AC3E}">
        <p14:creationId xmlns:p14="http://schemas.microsoft.com/office/powerpoint/2010/main" val="4269271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>
                <a:solidFill>
                  <a:srgbClr val="FF0000"/>
                </a:solidFill>
              </a:rPr>
              <a:t>Oefeningen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nl-BE" dirty="0" err="1"/>
              <a:t>Fac</a:t>
            </a:r>
            <a:r>
              <a:rPr lang="nl-BE" dirty="0"/>
              <a:t>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nl-BE" dirty="0" err="1"/>
              <a:t>Hermitische</a:t>
            </a:r>
            <a:r>
              <a:rPr lang="nl-BE" dirty="0"/>
              <a:t> som 1/n + 1/(n-1)+…1/2+1/1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nl-BE" dirty="0"/>
              <a:t>Mysterieuze functies</a:t>
            </a:r>
          </a:p>
          <a:p>
            <a:pPr lvl="1">
              <a:defRPr/>
            </a:pPr>
            <a:r>
              <a:rPr lang="nl-BE" dirty="0"/>
              <a:t>tel het aantal stappen om van n tot 1 te gaan met volgende reducties  </a:t>
            </a:r>
          </a:p>
          <a:p>
            <a:pPr marL="1428750" lvl="2" indent="-514350">
              <a:defRPr/>
            </a:pPr>
            <a:r>
              <a:rPr lang="nl-BE" dirty="0"/>
              <a:t>N even =&gt; n/2</a:t>
            </a:r>
          </a:p>
          <a:p>
            <a:pPr marL="1428750" lvl="2" indent="-514350">
              <a:defRPr/>
            </a:pPr>
            <a:r>
              <a:rPr lang="nl-BE" dirty="0"/>
              <a:t>N oneven =&gt; 3n+1</a:t>
            </a:r>
          </a:p>
          <a:p>
            <a:pPr marL="1428750" lvl="2" indent="-514350">
              <a:defRPr/>
            </a:pPr>
            <a:r>
              <a:rPr lang="nl-BE" i="1" dirty="0"/>
              <a:t>Tip: gebruik </a:t>
            </a:r>
            <a:r>
              <a:rPr lang="nl-BE" dirty="0"/>
              <a:t>rem </a:t>
            </a:r>
            <a:r>
              <a:rPr lang="nl-BE" i="1" dirty="0"/>
              <a:t>en </a:t>
            </a:r>
            <a:r>
              <a:rPr lang="nl-BE" dirty="0"/>
              <a:t>div (bv. 19 rem 4 -&gt; 3)</a:t>
            </a:r>
            <a:endParaRPr lang="nl-BE" i="1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nl-BE" dirty="0" err="1"/>
              <a:t>aantalDelers</a:t>
            </a:r>
            <a:r>
              <a:rPr lang="nl-BE" dirty="0"/>
              <a:t> van een getal</a:t>
            </a:r>
          </a:p>
          <a:p>
            <a:pPr lvl="1">
              <a:defRPr/>
            </a:pPr>
            <a:r>
              <a:rPr lang="nl-BE" i="1" dirty="0"/>
              <a:t>Tip: gebruik een hulpfunctie </a:t>
            </a:r>
            <a:r>
              <a:rPr lang="nl-BE" i="1" dirty="0" err="1"/>
              <a:t>aantalDelersVanaf</a:t>
            </a:r>
            <a:r>
              <a:rPr lang="nl-BE" i="1" dirty="0"/>
              <a:t> met 2 parameters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nl-BE" dirty="0" err="1"/>
              <a:t>isPriem</a:t>
            </a:r>
            <a:endParaRPr lang="nl-BE" dirty="0"/>
          </a:p>
          <a:p>
            <a:pPr lvl="1">
              <a:defRPr/>
            </a:pPr>
            <a:r>
              <a:rPr lang="nl-BE" i="1" dirty="0"/>
              <a:t>Tip: gebruik de vorige functie</a:t>
            </a:r>
          </a:p>
          <a:p>
            <a:pPr>
              <a:defRPr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10546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6598920" y="1825625"/>
            <a:ext cx="1143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/>
          </a:p>
        </p:txBody>
      </p:sp>
      <p:sp>
        <p:nvSpPr>
          <p:cNvPr id="614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nl-BE" altLang="nl-BE"/>
            </a:br>
            <a:r>
              <a:rPr lang="nl-BE" altLang="nl-BE"/>
              <a:t>Wat met hulpvariabelen?</a:t>
            </a:r>
          </a:p>
        </p:txBody>
      </p:sp>
      <p:sp>
        <p:nvSpPr>
          <p:cNvPr id="22531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fr-FR" altLang="nl-BE" sz="2400" dirty="0" err="1">
                <a:latin typeface="Berlin Sans FB" panose="020E0602020502020306" pitchFamily="34" charset="0"/>
              </a:rPr>
              <a:t>Typisch</a:t>
            </a:r>
            <a:r>
              <a:rPr lang="fr-FR" altLang="nl-BE" sz="2400" dirty="0">
                <a:latin typeface="Berlin Sans FB" panose="020E0602020502020306" pitchFamily="34" charset="0"/>
              </a:rPr>
              <a:t> &amp; </a:t>
            </a:r>
            <a:r>
              <a:rPr lang="fr-FR" altLang="nl-BE" sz="2400" dirty="0" err="1">
                <a:latin typeface="Berlin Sans FB" panose="020E0602020502020306" pitchFamily="34" charset="0"/>
              </a:rPr>
              <a:t>goed</a:t>
            </a:r>
            <a:r>
              <a:rPr lang="fr-FR" altLang="nl-BE" sz="2400" dirty="0">
                <a:latin typeface="Berlin Sans FB" panose="020E0602020502020306" pitchFamily="34" charset="0"/>
              </a:rPr>
              <a:t>: </a:t>
            </a:r>
            <a:r>
              <a:rPr lang="fr-FR" altLang="nl-BE" sz="2400" dirty="0" err="1">
                <a:latin typeface="Berlin Sans FB" panose="020E0602020502020306" pitchFamily="34" charset="0"/>
              </a:rPr>
              <a:t>bewaar</a:t>
            </a:r>
            <a:r>
              <a:rPr lang="fr-FR" altLang="nl-BE" sz="2400" dirty="0">
                <a:latin typeface="Berlin Sans FB" panose="020E0602020502020306" pitchFamily="34" charset="0"/>
              </a:rPr>
              <a:t> </a:t>
            </a:r>
            <a:r>
              <a:rPr lang="fr-FR" altLang="nl-BE" sz="2400" dirty="0" err="1">
                <a:latin typeface="Berlin Sans FB" panose="020E0602020502020306" pitchFamily="34" charset="0"/>
              </a:rPr>
              <a:t>tussenresultaten</a:t>
            </a:r>
            <a:r>
              <a:rPr lang="fr-FR" altLang="nl-BE" sz="2400" dirty="0">
                <a:latin typeface="Berlin Sans FB" panose="020E0602020502020306" pitchFamily="34" charset="0"/>
              </a:rPr>
              <a:t> in </a:t>
            </a:r>
            <a:r>
              <a:rPr lang="fr-FR" altLang="nl-BE" sz="2400" dirty="0" err="1">
                <a:latin typeface="Berlin Sans FB" panose="020E0602020502020306" pitchFamily="34" charset="0"/>
              </a:rPr>
              <a:t>tijdelijke</a:t>
            </a:r>
            <a:r>
              <a:rPr lang="fr-FR" altLang="nl-BE" sz="2400" dirty="0">
                <a:latin typeface="Berlin Sans FB" panose="020E0602020502020306" pitchFamily="34" charset="0"/>
              </a:rPr>
              <a:t> vars</a:t>
            </a:r>
          </a:p>
          <a:p>
            <a:pPr lvl="1" eaLnBrk="1" hangingPunct="1">
              <a:defRPr/>
            </a:pPr>
            <a:r>
              <a:rPr lang="fr-FR" altLang="nl-BE" sz="2000" dirty="0">
                <a:latin typeface="Berlin Sans FB" panose="020E0602020502020306" pitchFamily="34" charset="0"/>
              </a:rPr>
              <a:t>In </a:t>
            </a:r>
            <a:r>
              <a:rPr lang="fr-FR" altLang="nl-BE" sz="2000" dirty="0" err="1">
                <a:latin typeface="Berlin Sans FB" panose="020E0602020502020306" pitchFamily="34" charset="0"/>
              </a:rPr>
              <a:t>functioneel</a:t>
            </a:r>
            <a:r>
              <a:rPr lang="fr-FR" altLang="nl-BE" sz="2000" dirty="0">
                <a:latin typeface="Berlin Sans FB" panose="020E0602020502020306" pitchFamily="34" charset="0"/>
              </a:rPr>
              <a:t> </a:t>
            </a:r>
            <a:r>
              <a:rPr lang="fr-FR" altLang="nl-BE" sz="2000" dirty="0" err="1">
                <a:latin typeface="Berlin Sans FB" panose="020E0602020502020306" pitchFamily="34" charset="0"/>
              </a:rPr>
              <a:t>programmeren</a:t>
            </a:r>
            <a:r>
              <a:rPr lang="fr-FR" altLang="nl-BE" sz="2000" dirty="0">
                <a:latin typeface="Berlin Sans FB" panose="020E0602020502020306" pitchFamily="34" charset="0"/>
              </a:rPr>
              <a:t> </a:t>
            </a:r>
            <a:r>
              <a:rPr lang="fr-FR" altLang="nl-BE" sz="2000" dirty="0" err="1">
                <a:latin typeface="Berlin Sans FB" panose="020E0602020502020306" pitchFamily="34" charset="0"/>
              </a:rPr>
              <a:t>zijn</a:t>
            </a:r>
            <a:r>
              <a:rPr lang="fr-FR" altLang="nl-BE" sz="2000" dirty="0">
                <a:latin typeface="Berlin Sans FB" panose="020E0602020502020306" pitchFamily="34" charset="0"/>
              </a:rPr>
              <a:t> die </a:t>
            </a:r>
            <a:r>
              <a:rPr lang="fr-FR" altLang="nl-BE" sz="2000" dirty="0" err="1">
                <a:latin typeface="Berlin Sans FB" panose="020E0602020502020306" pitchFamily="34" charset="0"/>
              </a:rPr>
              <a:t>wel</a:t>
            </a:r>
            <a:r>
              <a:rPr lang="fr-FR" altLang="nl-BE" sz="2000" dirty="0">
                <a:latin typeface="Berlin Sans FB" panose="020E0602020502020306" pitchFamily="34" charset="0"/>
              </a:rPr>
              <a:t> immutable (dus </a:t>
            </a:r>
            <a:r>
              <a:rPr lang="fr-FR" altLang="nl-BE" sz="2000" dirty="0" err="1">
                <a:latin typeface="Berlin Sans FB" panose="020E0602020502020306" pitchFamily="34" charset="0"/>
              </a:rPr>
              <a:t>géén</a:t>
            </a:r>
            <a:r>
              <a:rPr lang="fr-FR" altLang="nl-BE" sz="2000" dirty="0">
                <a:latin typeface="Berlin Sans FB" panose="020E0602020502020306" pitchFamily="34" charset="0"/>
              </a:rPr>
              <a:t> </a:t>
            </a:r>
            <a:r>
              <a:rPr lang="fr-FR" altLang="nl-BE" sz="2000" dirty="0" err="1">
                <a:latin typeface="Berlin Sans FB" panose="020E0602020502020306" pitchFamily="34" charset="0"/>
              </a:rPr>
              <a:t>toekenning</a:t>
            </a:r>
            <a:r>
              <a:rPr lang="fr-FR" altLang="nl-BE" sz="2000" dirty="0">
                <a:latin typeface="Berlin Sans FB" panose="020E0602020502020306" pitchFamily="34" charset="0"/>
              </a:rPr>
              <a:t> of updates)!</a:t>
            </a:r>
          </a:p>
          <a:p>
            <a:pPr eaLnBrk="1" hangingPunct="1">
              <a:defRPr/>
            </a:pPr>
            <a:r>
              <a:rPr lang="fr-FR" altLang="nl-BE" sz="2400" dirty="0" err="1">
                <a:latin typeface="Berlin Sans FB" panose="020E0602020502020306" pitchFamily="34" charset="0"/>
              </a:rPr>
              <a:t>Oplossing</a:t>
            </a:r>
            <a:r>
              <a:rPr lang="fr-FR" altLang="nl-BE" sz="2400" dirty="0">
                <a:latin typeface="Berlin Sans FB" panose="020E0602020502020306" pitchFamily="34" charset="0"/>
              </a:rPr>
              <a:t>: « </a:t>
            </a:r>
            <a:r>
              <a:rPr lang="fr-FR" altLang="nl-BE" sz="2400" b="1" dirty="0" err="1">
                <a:latin typeface="Berlin Sans FB" panose="020E0602020502020306" pitchFamily="34" charset="0"/>
              </a:rPr>
              <a:t>sequential</a:t>
            </a:r>
            <a:r>
              <a:rPr lang="fr-FR" altLang="nl-BE" sz="2400" dirty="0">
                <a:latin typeface="Berlin Sans FB" panose="020E0602020502020306" pitchFamily="34" charset="0"/>
              </a:rPr>
              <a:t> </a:t>
            </a:r>
            <a:r>
              <a:rPr lang="fr-FR" altLang="nl-BE" sz="2400" dirty="0" err="1">
                <a:latin typeface="Berlin Sans FB" panose="020E0602020502020306" pitchFamily="34" charset="0"/>
              </a:rPr>
              <a:t>statements</a:t>
            </a:r>
            <a:r>
              <a:rPr lang="fr-FR" altLang="nl-BE" sz="2400" dirty="0">
                <a:latin typeface="Berlin Sans FB" panose="020E0602020502020306" pitchFamily="34" charset="0"/>
              </a:rPr>
              <a:t> in </a:t>
            </a:r>
            <a:r>
              <a:rPr lang="fr-FR" altLang="nl-BE" sz="2400" dirty="0" err="1">
                <a:latin typeface="Berlin Sans FB" panose="020E0602020502020306" pitchFamily="34" charset="0"/>
              </a:rPr>
              <a:t>function</a:t>
            </a:r>
            <a:r>
              <a:rPr lang="fr-FR" altLang="nl-BE" sz="2400" dirty="0">
                <a:latin typeface="Berlin Sans FB" panose="020E0602020502020306" pitchFamily="34" charset="0"/>
              </a:rPr>
              <a:t> clauses »</a:t>
            </a:r>
          </a:p>
          <a:p>
            <a:pPr eaLnBrk="1" hangingPunct="1">
              <a:defRPr/>
            </a:pPr>
            <a:r>
              <a:rPr lang="fr-FR" altLang="nl-BE" sz="2400" dirty="0" err="1">
                <a:latin typeface="Berlin Sans FB" panose="020E0602020502020306" pitchFamily="34" charset="0"/>
              </a:rPr>
              <a:t>Concreter</a:t>
            </a:r>
            <a:r>
              <a:rPr lang="fr-FR" altLang="nl-BE" sz="2400" dirty="0">
                <a:latin typeface="Berlin Sans FB" panose="020E0602020502020306" pitchFamily="34" charset="0"/>
              </a:rPr>
              <a:t>: f(…) -&gt; Var1 = … , Var2 = …., </a:t>
            </a:r>
            <a:r>
              <a:rPr lang="fr-FR" altLang="nl-BE" sz="2400" dirty="0" err="1">
                <a:latin typeface="Berlin Sans FB" panose="020E0602020502020306" pitchFamily="34" charset="0"/>
              </a:rPr>
              <a:t>resultaat</a:t>
            </a:r>
            <a:r>
              <a:rPr lang="fr-FR" altLang="nl-BE" sz="2400" dirty="0">
                <a:latin typeface="Berlin Sans FB" panose="020E0602020502020306" pitchFamily="34" charset="0"/>
              </a:rPr>
              <a:t>.</a:t>
            </a:r>
          </a:p>
          <a:p>
            <a:pPr eaLnBrk="1" hangingPunct="1">
              <a:defRPr/>
            </a:pPr>
            <a:r>
              <a:rPr lang="fr-FR" altLang="nl-BE" sz="2400" dirty="0" err="1">
                <a:latin typeface="Berlin Sans FB" panose="020E0602020502020306" pitchFamily="34" charset="0"/>
              </a:rPr>
              <a:t>Helemaal</a:t>
            </a:r>
            <a:r>
              <a:rPr lang="fr-FR" altLang="nl-BE" sz="2400" dirty="0">
                <a:latin typeface="Berlin Sans FB" panose="020E0602020502020306" pitchFamily="34" charset="0"/>
              </a:rPr>
              <a:t> </a:t>
            </a:r>
            <a:r>
              <a:rPr lang="fr-FR" altLang="nl-BE" sz="2400" dirty="0" err="1">
                <a:latin typeface="Berlin Sans FB" panose="020E0602020502020306" pitchFamily="34" charset="0"/>
              </a:rPr>
              <a:t>concreet</a:t>
            </a:r>
            <a:r>
              <a:rPr lang="fr-FR" altLang="nl-BE" sz="2400" dirty="0">
                <a:latin typeface="Berlin Sans FB" panose="020E0602020502020306" pitchFamily="34" charset="0"/>
              </a:rPr>
              <a:t>:</a:t>
            </a:r>
          </a:p>
          <a:p>
            <a:pPr eaLnBrk="1" hangingPunct="1">
              <a:defRPr/>
            </a:pPr>
            <a:endParaRPr lang="fr-FR" altLang="nl-BE" sz="2400" dirty="0">
              <a:latin typeface="Berlin Sans FB" panose="020E0602020502020306" pitchFamily="34" charset="0"/>
            </a:endParaRPr>
          </a:p>
          <a:p>
            <a:pPr marL="0" indent="0">
              <a:buNone/>
              <a:defRPr/>
            </a:pPr>
            <a:r>
              <a:rPr lang="fr-FR" altLang="nl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aantalNulpunten</a:t>
            </a:r>
            <a:r>
              <a:rPr lang="fr-FR" alt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(A,B,C) -&gt;</a:t>
            </a:r>
          </a:p>
          <a:p>
            <a:pPr marL="0" indent="0">
              <a:buNone/>
              <a:defRPr/>
            </a:pPr>
            <a:r>
              <a:rPr lang="fr-FR" alt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FR" altLang="nl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Discri</a:t>
            </a:r>
            <a:r>
              <a:rPr lang="fr-FR" alt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B*B-4*A*C,</a:t>
            </a:r>
          </a:p>
          <a:p>
            <a:pPr marL="0" indent="0">
              <a:buNone/>
              <a:defRPr/>
            </a:pPr>
            <a:r>
              <a:rPr lang="fr-FR" alt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fr-FR" altLang="nl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Discri</a:t>
            </a:r>
            <a:r>
              <a:rPr lang="fr-FR" alt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0  -&gt; 2;</a:t>
            </a:r>
            <a:br>
              <a:rPr lang="fr-FR" alt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nl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Discri</a:t>
            </a:r>
            <a:r>
              <a:rPr lang="fr-FR" alt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0 -&gt; 1;</a:t>
            </a:r>
            <a:br>
              <a:rPr lang="fr-FR" alt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nl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alt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-&gt; 0</a:t>
            </a:r>
            <a:br>
              <a:rPr lang="fr-FR" alt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end.</a:t>
            </a:r>
            <a:endParaRPr lang="nl-BE" altLang="nl-BE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14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altLang="nl-BE"/>
              <a:t>Hulpvars “in  lus” : extra params</a:t>
            </a:r>
          </a:p>
        </p:txBody>
      </p:sp>
      <p:sp>
        <p:nvSpPr>
          <p:cNvPr id="9219" name="Tijdelijke aanduiding voor inhoud 2"/>
          <p:cNvSpPr>
            <a:spLocks noGrp="1"/>
          </p:cNvSpPr>
          <p:nvPr>
            <p:ph idx="1"/>
          </p:nvPr>
        </p:nvSpPr>
        <p:spPr>
          <a:xfrm>
            <a:off x="1981200" y="1862138"/>
            <a:ext cx="8612188" cy="3886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nl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langsteStijgendeDeelRij</a:t>
            </a:r>
            <a:r>
              <a:rPr 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([])     -&gt; 0;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nl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langsteStijgendeDeelRij</a:t>
            </a:r>
            <a:r>
              <a:rPr 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([X])    -&gt; 1;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nl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langsteStijgendeDeelRij</a:t>
            </a:r>
            <a:r>
              <a:rPr 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([X|XS]) -&gt; lsd(1, 1, X, XS).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nl-BE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lsd(</a:t>
            </a:r>
            <a:r>
              <a:rPr lang="nl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LengteM</a:t>
            </a:r>
            <a:r>
              <a:rPr 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LengteNu</a:t>
            </a:r>
            <a:r>
              <a:rPr 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Vorige, []) -&gt; max(</a:t>
            </a:r>
            <a:r>
              <a:rPr lang="nl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LengteM</a:t>
            </a:r>
            <a:r>
              <a:rPr 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LengteNu</a:t>
            </a:r>
            <a:r>
              <a:rPr 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lsd(</a:t>
            </a:r>
            <a:r>
              <a:rPr lang="nl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LengteM</a:t>
            </a:r>
            <a:r>
              <a:rPr 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LengteNu</a:t>
            </a:r>
            <a:r>
              <a:rPr 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Vorige, [X|XS]) -&gt;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Vorige &lt; X  -&gt; lsd(</a:t>
            </a:r>
            <a:r>
              <a:rPr lang="nl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LengteM</a:t>
            </a:r>
            <a:r>
              <a:rPr 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LengteNu+1, X, XS);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-&gt; L2 = max(</a:t>
            </a:r>
            <a:r>
              <a:rPr lang="nl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LengteM</a:t>
            </a:r>
            <a:r>
              <a:rPr 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nl-BE" sz="1800" b="1">
                <a:latin typeface="Courier New" panose="02070309020205020404" pitchFamily="49" charset="0"/>
                <a:cs typeface="Courier New" panose="02070309020205020404" pitchFamily="49" charset="0"/>
              </a:rPr>
              <a:t>engteNu</a:t>
            </a:r>
            <a:r>
              <a:rPr 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 lsd(L2, 1, X, XS)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nl-B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end.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nl-BE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nl-BE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307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Staart-recursie</a:t>
            </a:r>
          </a:p>
        </p:txBody>
      </p:sp>
      <p:sp>
        <p:nvSpPr>
          <p:cNvPr id="8195" name="Tijdelijke aanduiding voor inhoud 2"/>
          <p:cNvSpPr>
            <a:spLocks noGrp="1"/>
          </p:cNvSpPr>
          <p:nvPr>
            <p:ph idx="1"/>
          </p:nvPr>
        </p:nvSpPr>
        <p:spPr>
          <a:xfrm>
            <a:off x="1981200" y="1785938"/>
            <a:ext cx="8229600" cy="3886200"/>
          </a:xfrm>
        </p:spPr>
        <p:txBody>
          <a:bodyPr/>
          <a:lstStyle/>
          <a:p>
            <a:r>
              <a:rPr lang="nl-BE" altLang="nl-BE"/>
              <a:t>Recursie is mooi, maar vreet stack</a:t>
            </a:r>
          </a:p>
          <a:p>
            <a:r>
              <a:rPr lang="nl-BE" altLang="nl-BE"/>
              <a:t>Want na recursieve oproep moet nog iets gebeuren</a:t>
            </a:r>
          </a:p>
          <a:p>
            <a:r>
              <a:rPr lang="nl-BE" altLang="nl-BE"/>
              <a:t>Beter = staart-recursie = recursie waarna niks meer moet gebeuren</a:t>
            </a:r>
          </a:p>
          <a:p>
            <a:pPr lvl="1"/>
            <a:r>
              <a:rPr lang="nl-BE" altLang="nl-BE"/>
              <a:t>Véél sneller</a:t>
            </a:r>
          </a:p>
          <a:p>
            <a:pPr>
              <a:buFont typeface="Wingdings" panose="05000000000000000000" pitchFamily="2" charset="2"/>
              <a:buNone/>
            </a:pPr>
            <a:r>
              <a:rPr lang="nl-BE" altLang="nl-BE" sz="1800" b="1">
                <a:latin typeface="Courier New" panose="02070309020205020404" pitchFamily="49" charset="0"/>
                <a:cs typeface="Courier New" panose="02070309020205020404" pitchFamily="49" charset="0"/>
              </a:rPr>
              <a:t>som(XS) -&gt; somTail(0,XS).</a:t>
            </a:r>
          </a:p>
          <a:p>
            <a:pPr>
              <a:buFont typeface="Wingdings" panose="05000000000000000000" pitchFamily="2" charset="2"/>
              <a:buNone/>
            </a:pPr>
            <a:r>
              <a:rPr lang="nl-BE" altLang="nl-BE" sz="1800" b="1">
                <a:latin typeface="Courier New" panose="02070309020205020404" pitchFamily="49" charset="0"/>
                <a:cs typeface="Courier New" panose="02070309020205020404" pitchFamily="49" charset="0"/>
              </a:rPr>
              <a:t>somTail(N, [])     -&gt; N;</a:t>
            </a:r>
          </a:p>
          <a:p>
            <a:pPr>
              <a:buFont typeface="Wingdings" panose="05000000000000000000" pitchFamily="2" charset="2"/>
              <a:buNone/>
            </a:pPr>
            <a:r>
              <a:rPr lang="nl-BE" altLang="nl-BE" sz="1800" b="1">
                <a:latin typeface="Courier New" panose="02070309020205020404" pitchFamily="49" charset="0"/>
                <a:cs typeface="Courier New" panose="02070309020205020404" pitchFamily="49" charset="0"/>
              </a:rPr>
              <a:t>somTail(N, [X|XS]) -&gt; somTail(N+X, XS).</a:t>
            </a:r>
          </a:p>
          <a:p>
            <a:pPr>
              <a:buFont typeface="Wingdings" panose="05000000000000000000" pitchFamily="2" charset="2"/>
              <a:buNone/>
            </a:pPr>
            <a:endParaRPr lang="nl-BE" altLang="nl-BE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492240" y="3553778"/>
            <a:ext cx="4648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nl-BE" altLang="nl-BE" sz="2800" i="1" kern="0" dirty="0">
                <a:solidFill>
                  <a:srgbClr val="FF0000"/>
                </a:solidFill>
              </a:rPr>
              <a:t>Meestal extra parameter</a:t>
            </a:r>
          </a:p>
        </p:txBody>
      </p:sp>
    </p:spTree>
    <p:extLst>
      <p:ext uri="{BB962C8B-B14F-4D97-AF65-F5344CB8AC3E}">
        <p14:creationId xmlns:p14="http://schemas.microsoft.com/office/powerpoint/2010/main" val="24994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>
                <a:solidFill>
                  <a:srgbClr val="FF0000"/>
                </a:solidFill>
              </a:rPr>
              <a:t>Oefeningen</a:t>
            </a:r>
          </a:p>
        </p:txBody>
      </p:sp>
      <p:sp>
        <p:nvSpPr>
          <p:cNvPr id="2560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nl-BE" altLang="nl-BE" dirty="0"/>
              <a:t>Bereken het kleinste getal in een lijst</a:t>
            </a:r>
          </a:p>
          <a:p>
            <a:pPr>
              <a:defRPr/>
            </a:pPr>
            <a:r>
              <a:rPr lang="nl-BE" altLang="nl-BE" dirty="0"/>
              <a:t>Bereken de som van de getallen op de even posities in een lijst</a:t>
            </a:r>
          </a:p>
          <a:p>
            <a:pPr>
              <a:defRPr/>
            </a:pPr>
            <a:r>
              <a:rPr lang="nl-BE" altLang="nl-BE" dirty="0"/>
              <a:t>Zoek de waarde die het meeste voorkomt in een lijst</a:t>
            </a:r>
          </a:p>
          <a:p>
            <a:pPr>
              <a:defRPr/>
            </a:pPr>
            <a:r>
              <a:rPr lang="nl-BE" altLang="nl-BE" dirty="0"/>
              <a:t>Wissel de 1</a:t>
            </a:r>
            <a:r>
              <a:rPr lang="nl-BE" altLang="nl-BE" baseline="30000" dirty="0"/>
              <a:t>e</a:t>
            </a:r>
            <a:r>
              <a:rPr lang="nl-BE" altLang="nl-BE" dirty="0"/>
              <a:t> en laatste waarde van een lijst om</a:t>
            </a:r>
          </a:p>
          <a:p>
            <a:pPr marL="0" indent="0">
              <a:buNone/>
              <a:defRPr/>
            </a:pPr>
            <a:endParaRPr lang="nl-BE" altLang="nl-BE" dirty="0"/>
          </a:p>
        </p:txBody>
      </p:sp>
    </p:spTree>
    <p:extLst>
      <p:ext uri="{BB962C8B-B14F-4D97-AF65-F5344CB8AC3E}">
        <p14:creationId xmlns:p14="http://schemas.microsoft.com/office/powerpoint/2010/main" val="164408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altLang="nl-BE"/>
              <a:t>Hulptechniek: tuples</a:t>
            </a:r>
          </a:p>
        </p:txBody>
      </p:sp>
      <p:sp>
        <p:nvSpPr>
          <p:cNvPr id="13315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nl-BE" altLang="nl-BE" dirty="0"/>
              <a:t>Naast lijsten: {</a:t>
            </a:r>
            <a:r>
              <a:rPr lang="nl-BE" altLang="nl-BE" dirty="0" err="1"/>
              <a:t>x,y</a:t>
            </a:r>
            <a:r>
              <a:rPr lang="nl-BE" altLang="nl-BE" dirty="0"/>
              <a:t>} , {</a:t>
            </a:r>
            <a:r>
              <a:rPr lang="nl-BE" altLang="nl-BE" dirty="0" err="1"/>
              <a:t>x,y,z</a:t>
            </a:r>
            <a:r>
              <a:rPr lang="nl-BE" altLang="nl-BE" dirty="0"/>
              <a:t>} , …</a:t>
            </a:r>
          </a:p>
          <a:p>
            <a:pPr lvl="1" eaLnBrk="1" hangingPunct="1"/>
            <a:r>
              <a:rPr lang="nl-BE" altLang="nl-BE" dirty="0"/>
              <a:t>Soms interessant om 2 of meer functiewaarden terug te geven of </a:t>
            </a:r>
            <a:br>
              <a:rPr lang="nl-BE" altLang="nl-BE" dirty="0"/>
            </a:br>
            <a:r>
              <a:rPr lang="nl-BE" altLang="nl-BE" dirty="0"/>
              <a:t>dingen te combineren</a:t>
            </a:r>
          </a:p>
          <a:p>
            <a:pPr lvl="1" eaLnBrk="1" hangingPunct="1"/>
            <a:r>
              <a:rPr lang="nl-BE" altLang="nl-BE" dirty="0"/>
              <a:t>Beetje zoals </a:t>
            </a:r>
            <a:r>
              <a:rPr lang="nl-BE" altLang="nl-BE" dirty="0" err="1"/>
              <a:t>struct</a:t>
            </a:r>
            <a:r>
              <a:rPr lang="nl-BE" altLang="nl-BE" dirty="0"/>
              <a:t> van C</a:t>
            </a:r>
          </a:p>
          <a:p>
            <a:pPr lvl="1" eaLnBrk="1" hangingPunct="1"/>
            <a:r>
              <a:rPr lang="nl-BE" altLang="nl-BE" dirty="0"/>
              <a:t>Onbeperkte aantal elementen mogelijk</a:t>
            </a:r>
          </a:p>
          <a:p>
            <a:r>
              <a:rPr lang="nl-BE" dirty="0"/>
              <a:t>Ook bruikbaar in </a:t>
            </a:r>
            <a:r>
              <a:rPr lang="nl-BE" dirty="0" err="1"/>
              <a:t>pattern</a:t>
            </a:r>
            <a:r>
              <a:rPr lang="nl-BE" dirty="0"/>
              <a:t>-matching</a:t>
            </a:r>
          </a:p>
          <a:p>
            <a:pPr lvl="1"/>
            <a:r>
              <a:rPr lang="nl-BE" dirty="0"/>
              <a:t>f( {X,Y} ) -&gt; …</a:t>
            </a:r>
          </a:p>
          <a:p>
            <a:r>
              <a:rPr lang="nl-BE" dirty="0"/>
              <a:t>Er bestaat een functie </a:t>
            </a:r>
            <a:r>
              <a:rPr lang="nl-BE" dirty="0" err="1"/>
              <a:t>elem</a:t>
            </a:r>
            <a:r>
              <a:rPr lang="nl-BE"/>
              <a:t>/2.</a:t>
            </a:r>
            <a:br>
              <a:rPr lang="nl-BE" dirty="0"/>
            </a:br>
            <a:endParaRPr lang="nl-BE" dirty="0"/>
          </a:p>
          <a:p>
            <a:r>
              <a:rPr lang="nl-BE" dirty="0"/>
              <a:t>Voorbeeld: geef het aantal voorkomens én de waarde van het element dat het meeste voorkomt in een lijst</a:t>
            </a:r>
          </a:p>
          <a:p>
            <a:pPr marL="0" indent="0">
              <a:buNone/>
            </a:pPr>
            <a:endParaRPr lang="nl-BE" altLang="nl-BE" dirty="0"/>
          </a:p>
        </p:txBody>
      </p:sp>
    </p:spTree>
    <p:extLst>
      <p:ext uri="{BB962C8B-B14F-4D97-AF65-F5344CB8AC3E}">
        <p14:creationId xmlns:p14="http://schemas.microsoft.com/office/powerpoint/2010/main" val="40173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FP in 3 puntjes</a:t>
            </a:r>
          </a:p>
        </p:txBody>
      </p:sp>
      <p:sp>
        <p:nvSpPr>
          <p:cNvPr id="5123" name="Tijdelijke aanduiding voor inhoud 2"/>
          <p:cNvSpPr>
            <a:spLocks noGrp="1"/>
          </p:cNvSpPr>
          <p:nvPr>
            <p:ph idx="1"/>
          </p:nvPr>
        </p:nvSpPr>
        <p:spPr>
          <a:xfrm>
            <a:off x="1955800" y="1676400"/>
            <a:ext cx="8686800" cy="3886200"/>
          </a:xfrm>
        </p:spPr>
        <p:txBody>
          <a:bodyPr>
            <a:normAutofit lnSpcReduction="10000"/>
          </a:bodyPr>
          <a:lstStyle/>
          <a:p>
            <a:r>
              <a:rPr lang="nl-BE" altLang="nl-BE"/>
              <a:t>Gebaseerd op lambda calculus</a:t>
            </a:r>
          </a:p>
          <a:p>
            <a:pPr lvl="1"/>
            <a:r>
              <a:rPr lang="nl-BE" altLang="nl-BE"/>
              <a:t>Geen neveneffecten </a:t>
            </a:r>
          </a:p>
          <a:p>
            <a:pPr lvl="1"/>
            <a:r>
              <a:rPr lang="nl-BE" altLang="nl-BE" b="1"/>
              <a:t>Referential transparency</a:t>
            </a:r>
          </a:p>
          <a:p>
            <a:pPr lvl="2"/>
            <a:r>
              <a:rPr lang="nl-BE" altLang="nl-BE"/>
              <a:t>Een expressie heeft overal en altijd dezelfde waarde, onafhankelijk van de context</a:t>
            </a:r>
          </a:p>
          <a:p>
            <a:pPr lvl="1"/>
            <a:r>
              <a:rPr lang="nl-BE" altLang="nl-BE" i="1"/>
              <a:t>“niks in de mouwen, niks achter de rug”</a:t>
            </a:r>
            <a:endParaRPr lang="nl-BE" altLang="nl-BE"/>
          </a:p>
          <a:p>
            <a:r>
              <a:rPr lang="nl-BE" altLang="nl-BE"/>
              <a:t>Intelligente omgang met types</a:t>
            </a:r>
          </a:p>
          <a:p>
            <a:pPr lvl="1"/>
            <a:r>
              <a:rPr lang="nl-BE" altLang="nl-BE" i="1"/>
              <a:t>Compiler “ziet” het type</a:t>
            </a:r>
          </a:p>
          <a:p>
            <a:r>
              <a:rPr lang="nl-BE" altLang="nl-BE"/>
              <a:t>Zo generiek/herbruikbaar mogelijk</a:t>
            </a:r>
          </a:p>
          <a:p>
            <a:pPr lvl="1"/>
            <a:r>
              <a:rPr lang="nl-BE" altLang="nl-BE" i="1"/>
              <a:t>Code is in zoveel mogelijk situaties bruikbaar</a:t>
            </a:r>
          </a:p>
        </p:txBody>
      </p:sp>
    </p:spTree>
    <p:extLst>
      <p:ext uri="{BB962C8B-B14F-4D97-AF65-F5344CB8AC3E}">
        <p14:creationId xmlns:p14="http://schemas.microsoft.com/office/powerpoint/2010/main" val="53356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Erlang in 3 puntjes</a:t>
            </a:r>
          </a:p>
        </p:txBody>
      </p:sp>
      <p:sp>
        <p:nvSpPr>
          <p:cNvPr id="6147" name="Tijdelijke aanduiding voor inhoud 2"/>
          <p:cNvSpPr>
            <a:spLocks noGrp="1"/>
          </p:cNvSpPr>
          <p:nvPr>
            <p:ph idx="1"/>
          </p:nvPr>
        </p:nvSpPr>
        <p:spPr>
          <a:xfrm>
            <a:off x="1981200" y="1600200"/>
            <a:ext cx="8686800" cy="3886200"/>
          </a:xfrm>
        </p:spPr>
        <p:txBody>
          <a:bodyPr>
            <a:normAutofit lnSpcReduction="10000"/>
          </a:bodyPr>
          <a:lstStyle/>
          <a:p>
            <a:r>
              <a:rPr lang="nl-BE" altLang="nl-BE"/>
              <a:t>Pragmatische functionele taal</a:t>
            </a:r>
          </a:p>
          <a:p>
            <a:pPr lvl="1"/>
            <a:r>
              <a:rPr lang="nl-BE" altLang="nl-BE"/>
              <a:t>In principe geen neveneffecten, behalve bij io  </a:t>
            </a:r>
          </a:p>
          <a:p>
            <a:pPr lvl="1"/>
            <a:r>
              <a:rPr lang="nl-BE" altLang="nl-BE"/>
              <a:t>Best io heel strikt aflijnen en niet overal doorheen je code gebruiken.</a:t>
            </a:r>
          </a:p>
          <a:p>
            <a:r>
              <a:rPr lang="nl-BE" altLang="nl-BE"/>
              <a:t>Dynamisch getypeerd</a:t>
            </a:r>
          </a:p>
          <a:p>
            <a:pPr lvl="1"/>
            <a:r>
              <a:rPr lang="nl-BE" altLang="nl-BE"/>
              <a:t>“</a:t>
            </a:r>
            <a:r>
              <a:rPr lang="nl-BE" altLang="nl-BE" i="1"/>
              <a:t>Write whatever you like and at run time </a:t>
            </a:r>
            <a:br>
              <a:rPr lang="nl-BE" altLang="nl-BE" i="1"/>
            </a:br>
            <a:r>
              <a:rPr lang="nl-BE" altLang="nl-BE" i="1"/>
              <a:t>  we throw it in your face</a:t>
            </a:r>
            <a:r>
              <a:rPr lang="nl-BE" altLang="nl-BE"/>
              <a:t>”</a:t>
            </a:r>
          </a:p>
          <a:p>
            <a:pPr lvl="1"/>
            <a:r>
              <a:rPr lang="nl-BE" altLang="nl-BE"/>
              <a:t>Programma’s falen sowieso, dus opvangen!</a:t>
            </a:r>
          </a:p>
          <a:p>
            <a:r>
              <a:rPr lang="nl-BE" altLang="nl-BE"/>
              <a:t>Polymorf</a:t>
            </a:r>
          </a:p>
          <a:p>
            <a:pPr lvl="1"/>
            <a:r>
              <a:rPr lang="nl-BE" altLang="nl-BE"/>
              <a:t>Want functie kan verschillende types aan</a:t>
            </a:r>
          </a:p>
        </p:txBody>
      </p:sp>
    </p:spTree>
    <p:extLst>
      <p:ext uri="{BB962C8B-B14F-4D97-AF65-F5344CB8AC3E}">
        <p14:creationId xmlns:p14="http://schemas.microsoft.com/office/powerpoint/2010/main" val="59327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Haskell in 3 puntjes</a:t>
            </a:r>
          </a:p>
        </p:txBody>
      </p:sp>
      <p:sp>
        <p:nvSpPr>
          <p:cNvPr id="7171" name="Tijdelijke aanduiding voor inhoud 2"/>
          <p:cNvSpPr>
            <a:spLocks noGrp="1"/>
          </p:cNvSpPr>
          <p:nvPr>
            <p:ph idx="1"/>
          </p:nvPr>
        </p:nvSpPr>
        <p:spPr>
          <a:xfrm>
            <a:off x="1981200" y="1981200"/>
            <a:ext cx="8686800" cy="3886200"/>
          </a:xfrm>
        </p:spPr>
        <p:txBody>
          <a:bodyPr/>
          <a:lstStyle/>
          <a:p>
            <a:r>
              <a:rPr lang="nl-BE" altLang="nl-BE"/>
              <a:t>Pure functionele taal</a:t>
            </a:r>
          </a:p>
          <a:p>
            <a:pPr lvl="1"/>
            <a:r>
              <a:rPr lang="nl-BE" altLang="nl-BE"/>
              <a:t>Academisch, dus écht géén neveneffecten </a:t>
            </a:r>
          </a:p>
          <a:p>
            <a:pPr lvl="2"/>
            <a:r>
              <a:rPr lang="nl-BE" altLang="nl-BE"/>
              <a:t>Speciale constructies voor IO </a:t>
            </a:r>
          </a:p>
          <a:p>
            <a:r>
              <a:rPr lang="nl-BE" altLang="nl-BE"/>
              <a:t>Statisch &amp; sterk getypeerd + type inferentie</a:t>
            </a:r>
          </a:p>
          <a:p>
            <a:pPr lvl="1"/>
            <a:r>
              <a:rPr lang="nl-BE" altLang="nl-BE"/>
              <a:t>“</a:t>
            </a:r>
            <a:r>
              <a:rPr lang="nl-BE" altLang="nl-BE" i="1"/>
              <a:t>Strongly typed programs can’t go wrong</a:t>
            </a:r>
            <a:r>
              <a:rPr lang="nl-BE" altLang="nl-BE"/>
              <a:t>”</a:t>
            </a:r>
            <a:br>
              <a:rPr lang="nl-BE" altLang="nl-BE"/>
            </a:br>
            <a:r>
              <a:rPr lang="nl-BE" altLang="nl-BE"/>
              <a:t>-&gt; falen is geen optie</a:t>
            </a:r>
          </a:p>
          <a:p>
            <a:r>
              <a:rPr lang="nl-BE" altLang="nl-BE"/>
              <a:t>Polymorf</a:t>
            </a:r>
          </a:p>
          <a:p>
            <a:pPr lvl="1"/>
            <a:r>
              <a:rPr lang="nl-BE" altLang="nl-BE"/>
              <a:t>Een functie kan automatisch op verschillende types werken afh. van gebruikte operaties</a:t>
            </a:r>
          </a:p>
        </p:txBody>
      </p:sp>
    </p:spTree>
    <p:extLst>
      <p:ext uri="{BB962C8B-B14F-4D97-AF65-F5344CB8AC3E}">
        <p14:creationId xmlns:p14="http://schemas.microsoft.com/office/powerpoint/2010/main" val="235388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Lambda calculus (herhaling)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nl-BE" dirty="0"/>
              <a:t>Elke expressie heeft één waarde die nooit verandert </a:t>
            </a:r>
            <a:br>
              <a:rPr lang="nl-BE" dirty="0"/>
            </a:br>
            <a:r>
              <a:rPr lang="nl-BE" dirty="0"/>
              <a:t>↔ variabelen in imperatieve talen</a:t>
            </a:r>
          </a:p>
          <a:p>
            <a:pPr lvl="1">
              <a:defRPr/>
            </a:pPr>
            <a:r>
              <a:rPr lang="nl-BE" dirty="0" err="1"/>
              <a:t>z</a:t>
            </a:r>
            <a:r>
              <a:rPr lang="nl-BE" dirty="0"/>
              <a:t> = 18</a:t>
            </a:r>
          </a:p>
          <a:p>
            <a:pPr lvl="1">
              <a:defRPr/>
            </a:pPr>
            <a:r>
              <a:rPr lang="nl-BE" dirty="0"/>
              <a:t>y = </a:t>
            </a:r>
            <a:r>
              <a:rPr lang="nl-BE" dirty="0" err="1"/>
              <a:t>sin</a:t>
            </a:r>
            <a:r>
              <a:rPr lang="nl-BE" dirty="0"/>
              <a:t>(</a:t>
            </a:r>
            <a:r>
              <a:rPr lang="nl-BE" dirty="0" err="1"/>
              <a:t>z</a:t>
            </a:r>
            <a:r>
              <a:rPr lang="nl-BE" dirty="0"/>
              <a:t>)</a:t>
            </a:r>
          </a:p>
          <a:p>
            <a:pPr>
              <a:defRPr/>
            </a:pPr>
            <a:r>
              <a:rPr lang="nl-BE" dirty="0"/>
              <a:t>Complexe expressies oplossen door evaluatie/substitutie van deelexpressies</a:t>
            </a:r>
          </a:p>
          <a:p>
            <a:pPr lvl="1">
              <a:defRPr/>
            </a:pPr>
            <a:r>
              <a:rPr lang="nl-BE" dirty="0"/>
              <a:t>(</a:t>
            </a:r>
            <a:r>
              <a:rPr lang="nl-BE" dirty="0" err="1"/>
              <a:t>z</a:t>
            </a:r>
            <a:r>
              <a:rPr lang="nl-BE" dirty="0"/>
              <a:t> + </a:t>
            </a:r>
            <a:r>
              <a:rPr lang="nl-BE" dirty="0" err="1"/>
              <a:t>sin</a:t>
            </a:r>
            <a:r>
              <a:rPr lang="nl-BE" dirty="0"/>
              <a:t>(</a:t>
            </a:r>
            <a:r>
              <a:rPr lang="nl-BE" dirty="0" err="1"/>
              <a:t>z</a:t>
            </a:r>
            <a:r>
              <a:rPr lang="nl-BE" dirty="0"/>
              <a:t>))*(</a:t>
            </a:r>
            <a:r>
              <a:rPr lang="nl-BE" dirty="0" err="1"/>
              <a:t>y+cos</a:t>
            </a:r>
            <a:r>
              <a:rPr lang="nl-BE" dirty="0"/>
              <a:t>(y)) </a:t>
            </a:r>
          </a:p>
          <a:p>
            <a:pPr>
              <a:defRPr/>
            </a:pPr>
            <a:r>
              <a:rPr lang="nl-BE" dirty="0"/>
              <a:t>Functie-oproepen evalueren op dezelfde manier</a:t>
            </a:r>
          </a:p>
          <a:p>
            <a:pPr marL="0" indent="0">
              <a:buNone/>
              <a:defRPr/>
            </a:pPr>
            <a:endParaRPr lang="nl-BE" dirty="0"/>
          </a:p>
          <a:p>
            <a:pPr marL="0" indent="0">
              <a:buNone/>
              <a:defRPr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8548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Lambda Calculus (2) (herhaling)</a:t>
            </a:r>
          </a:p>
        </p:txBody>
      </p:sp>
      <p:sp>
        <p:nvSpPr>
          <p:cNvPr id="921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/>
              <a:t>f x = g(3+x)+x</a:t>
            </a:r>
          </a:p>
          <a:p>
            <a:r>
              <a:rPr lang="nl-BE" altLang="nl-BE"/>
              <a:t>g y = y+1</a:t>
            </a:r>
          </a:p>
          <a:p>
            <a:r>
              <a:rPr lang="nl-BE" altLang="nl-BE"/>
              <a:t>z = 5</a:t>
            </a:r>
          </a:p>
          <a:p>
            <a:endParaRPr lang="nl-BE" altLang="nl-BE"/>
          </a:p>
          <a:p>
            <a:r>
              <a:rPr lang="nl-BE" altLang="nl-BE"/>
              <a:t>f z + g z</a:t>
            </a:r>
          </a:p>
          <a:p>
            <a:endParaRPr lang="nl-BE" altLang="nl-BE"/>
          </a:p>
          <a:p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1933471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dirty="0"/>
              <a:t>Hetzelfde in Erlang</a:t>
            </a:r>
          </a:p>
        </p:txBody>
      </p:sp>
      <p:sp>
        <p:nvSpPr>
          <p:cNvPr id="921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 dirty="0"/>
              <a:t>f(X) -&gt; g(3+X)+X.</a:t>
            </a:r>
          </a:p>
          <a:p>
            <a:r>
              <a:rPr lang="nl-BE" altLang="nl-BE" dirty="0"/>
              <a:t>g(Y) -&gt; Y+1.</a:t>
            </a:r>
          </a:p>
          <a:p>
            <a:endParaRPr lang="nl-BE" altLang="nl-BE" dirty="0"/>
          </a:p>
          <a:p>
            <a:endParaRPr lang="nl-BE" altLang="nl-BE" dirty="0"/>
          </a:p>
          <a:p>
            <a:endParaRPr lang="nl-BE" altLang="nl-BE" dirty="0"/>
          </a:p>
          <a:p>
            <a:r>
              <a:rPr lang="nl-BE" altLang="nl-BE" dirty="0"/>
              <a:t>f(5) + g(5)</a:t>
            </a:r>
          </a:p>
          <a:p>
            <a:endParaRPr lang="nl-BE" altLang="nl-BE" dirty="0"/>
          </a:p>
          <a:p>
            <a:endParaRPr lang="nl-BE" altLang="nl-BE" dirty="0"/>
          </a:p>
        </p:txBody>
      </p:sp>
    </p:spTree>
    <p:extLst>
      <p:ext uri="{BB962C8B-B14F-4D97-AF65-F5344CB8AC3E}">
        <p14:creationId xmlns:p14="http://schemas.microsoft.com/office/powerpoint/2010/main" val="132669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Belangrijke syntax</a:t>
            </a:r>
          </a:p>
        </p:txBody>
      </p:sp>
      <p:sp>
        <p:nvSpPr>
          <p:cNvPr id="1638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 dirty="0"/>
              <a:t>Functie-definitie eindigt met .</a:t>
            </a:r>
          </a:p>
          <a:p>
            <a:pPr marL="0" indent="0">
              <a:buNone/>
            </a:pPr>
            <a:endParaRPr lang="nl-BE" altLang="nl-BE" dirty="0"/>
          </a:p>
          <a:p>
            <a:r>
              <a:rPr lang="nl-BE" altLang="nl-BE" dirty="0"/>
              <a:t>Variabelen  zijn met hoofdletter.</a:t>
            </a:r>
          </a:p>
          <a:p>
            <a:r>
              <a:rPr lang="nl-BE" altLang="nl-BE" dirty="0"/>
              <a:t>Geen toekenning en dus geen =, maar -&gt;</a:t>
            </a:r>
          </a:p>
        </p:txBody>
      </p:sp>
    </p:spTree>
    <p:extLst>
      <p:ext uri="{BB962C8B-B14F-4D97-AF65-F5344CB8AC3E}">
        <p14:creationId xmlns:p14="http://schemas.microsoft.com/office/powerpoint/2010/main" val="318837393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ptx" id="{7EEEBEE9-E05D-466C-B28C-FFB164E1FD82}" vid="{76C17D39-A4C3-439C-93D3-8DA72929C2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IIW template</Template>
  <TotalTime>420</TotalTime>
  <Words>1286</Words>
  <Application>Microsoft Office PowerPoint</Application>
  <PresentationFormat>Breedbeeld</PresentationFormat>
  <Paragraphs>243</Paragraphs>
  <Slides>28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28</vt:i4>
      </vt:variant>
    </vt:vector>
  </HeadingPairs>
  <TitlesOfParts>
    <vt:vector size="36" baseType="lpstr">
      <vt:lpstr>Arial</vt:lpstr>
      <vt:lpstr>Arial Unicode MS</vt:lpstr>
      <vt:lpstr>Berlin Sans FB</vt:lpstr>
      <vt:lpstr>Calibri</vt:lpstr>
      <vt:lpstr>Calibri Light</vt:lpstr>
      <vt:lpstr>Courier New</vt:lpstr>
      <vt:lpstr>Wingdings</vt:lpstr>
      <vt:lpstr>Kantoorthema</vt:lpstr>
      <vt:lpstr>Erlang</vt:lpstr>
      <vt:lpstr>Ceci n’est pas un cursus</vt:lpstr>
      <vt:lpstr>FP in 3 puntjes</vt:lpstr>
      <vt:lpstr>Erlang in 3 puntjes</vt:lpstr>
      <vt:lpstr>Haskell in 3 puntjes</vt:lpstr>
      <vt:lpstr>Lambda calculus (herhaling)</vt:lpstr>
      <vt:lpstr>Lambda Calculus (2) (herhaling)</vt:lpstr>
      <vt:lpstr>Hetzelfde in Erlang</vt:lpstr>
      <vt:lpstr>Belangrijke syntax</vt:lpstr>
      <vt:lpstr>Pattern matching</vt:lpstr>
      <vt:lpstr>Sterke ondersteuning voor lijsten</vt:lpstr>
      <vt:lpstr>Belangrijke principes</vt:lpstr>
      <vt:lpstr>If</vt:lpstr>
      <vt:lpstr>When</vt:lpstr>
      <vt:lpstr>When met &gt;1 voorwaarden</vt:lpstr>
      <vt:lpstr>Case</vt:lpstr>
      <vt:lpstr>Voorbeeld</vt:lpstr>
      <vt:lpstr>Moeilijker voorbeeld: isort</vt:lpstr>
      <vt:lpstr>If versus case</vt:lpstr>
      <vt:lpstr>If versus case (2)</vt:lpstr>
      <vt:lpstr>Oefeningen</vt:lpstr>
      <vt:lpstr>Functies met getallen</vt:lpstr>
      <vt:lpstr>Oefeningen</vt:lpstr>
      <vt:lpstr> Wat met hulpvariabelen?</vt:lpstr>
      <vt:lpstr>Hulpvars “in  lus” : extra params</vt:lpstr>
      <vt:lpstr>Staart-recursie</vt:lpstr>
      <vt:lpstr>Oefeningen</vt:lpstr>
      <vt:lpstr>Hulptechniek: tuples</vt:lpstr>
    </vt:vector>
  </TitlesOfParts>
  <Company>UC Leuven-Limburg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Erlang</dc:title>
  <dc:creator>Kris Aerts</dc:creator>
  <cp:lastModifiedBy>Henning Lakiere</cp:lastModifiedBy>
  <cp:revision>43</cp:revision>
  <dcterms:created xsi:type="dcterms:W3CDTF">2017-09-22T07:40:24Z</dcterms:created>
  <dcterms:modified xsi:type="dcterms:W3CDTF">2018-03-14T09:35:24Z</dcterms:modified>
</cp:coreProperties>
</file>