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84" r:id="rId20"/>
    <p:sldId id="285" r:id="rId21"/>
    <p:sldId id="273" r:id="rId22"/>
    <p:sldId id="274" r:id="rId23"/>
    <p:sldId id="275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22/09/2017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lang.org/course" TargetMode="External"/><Relationship Id="rId7" Type="http://schemas.openxmlformats.org/officeDocument/2006/relationships/hyperlink" Target="http://www.info.fundp.ac.be/~wva/cours/2109/fp.pdf" TargetMode="External"/><Relationship Id="rId2" Type="http://schemas.openxmlformats.org/officeDocument/2006/relationships/hyperlink" Target="http://learnyousomeerl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skell.org/~pairwise/intro/intro.html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research.microsoft.com/en-us/um/people/simonpj/papers/haskell-tutorial/index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Erlang</a:t>
            </a:r>
            <a:endParaRPr lang="en-US" altLang="nl-B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nl-BE" sz="2600" i="1" dirty="0" err="1" smtClean="0"/>
              <a:t>Een</a:t>
            </a:r>
            <a:r>
              <a:rPr lang="en-US" altLang="nl-BE" sz="2600" i="1" dirty="0" smtClean="0"/>
              <a:t> </a:t>
            </a:r>
            <a:r>
              <a:rPr lang="en-US" altLang="nl-BE" sz="2600" i="1" dirty="0" err="1" smtClean="0"/>
              <a:t>introductie</a:t>
            </a:r>
            <a:r>
              <a:rPr lang="en-US" altLang="nl-BE" sz="2600" i="1" dirty="0" smtClean="0"/>
              <a:t> tot </a:t>
            </a:r>
            <a:r>
              <a:rPr lang="en-US" altLang="nl-BE" sz="2600" i="1" dirty="0" err="1"/>
              <a:t>functioneel</a:t>
            </a:r>
            <a:r>
              <a:rPr lang="en-US" altLang="nl-BE" sz="2600" i="1" dirty="0"/>
              <a:t> </a:t>
            </a:r>
            <a:r>
              <a:rPr lang="en-US" altLang="nl-BE" sz="2600" i="1" dirty="0" err="1"/>
              <a:t>programmeren</a:t>
            </a:r>
            <a:r>
              <a:rPr lang="en-US" altLang="nl-BE" sz="2600" i="1" dirty="0"/>
              <a:t> (FP</a:t>
            </a:r>
            <a:r>
              <a:rPr lang="en-US" altLang="nl-BE" sz="2600" i="1" dirty="0" smtClean="0"/>
              <a:t>)</a:t>
            </a:r>
          </a:p>
          <a:p>
            <a:pPr eaLnBrk="1" hangingPunct="1"/>
            <a:r>
              <a:rPr lang="en-US" altLang="nl-BE" sz="2600" i="1" dirty="0" err="1" smtClean="0"/>
              <a:t>Eerst</a:t>
            </a:r>
            <a:r>
              <a:rPr lang="en-US" altLang="nl-BE" sz="2600" i="1" dirty="0" smtClean="0"/>
              <a:t> in </a:t>
            </a:r>
            <a:r>
              <a:rPr lang="en-US" altLang="nl-BE" sz="2600" i="1" dirty="0" err="1" smtClean="0"/>
              <a:t>Erlang</a:t>
            </a:r>
            <a:r>
              <a:rPr lang="en-US" altLang="nl-BE" sz="2600" i="1" dirty="0" smtClean="0"/>
              <a:t>, later in Haskell</a:t>
            </a:r>
            <a:endParaRPr lang="en-US" altLang="nl-BE" sz="2600" i="1" dirty="0"/>
          </a:p>
        </p:txBody>
      </p:sp>
    </p:spTree>
    <p:extLst>
      <p:ext uri="{BB962C8B-B14F-4D97-AF65-F5344CB8AC3E}">
        <p14:creationId xmlns:p14="http://schemas.microsoft.com/office/powerpoint/2010/main" val="1297180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Pattern</a:t>
            </a:r>
            <a:r>
              <a:rPr lang="nl-BE" dirty="0" smtClean="0"/>
              <a:t> matching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Ipv</a:t>
            </a:r>
            <a:r>
              <a:rPr lang="nl-BE" dirty="0" smtClean="0"/>
              <a:t> de </a:t>
            </a:r>
            <a:r>
              <a:rPr lang="nl-BE" dirty="0" err="1" smtClean="0"/>
              <a:t>if</a:t>
            </a:r>
            <a:r>
              <a:rPr lang="nl-BE" dirty="0" smtClean="0"/>
              <a:t> kan je werken met </a:t>
            </a:r>
            <a:r>
              <a:rPr lang="nl-BE" dirty="0" err="1" smtClean="0"/>
              <a:t>patroon-herkenning</a:t>
            </a:r>
            <a:r>
              <a:rPr lang="nl-BE" dirty="0" smtClean="0"/>
              <a:t>, bv.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err="1" smtClean="0"/>
              <a:t>isSpeciaal</a:t>
            </a:r>
            <a:r>
              <a:rPr lang="nl-BE" dirty="0" smtClean="0"/>
              <a:t>(1) -&gt; </a:t>
            </a:r>
            <a:r>
              <a:rPr lang="nl-BE" dirty="0" err="1" smtClean="0"/>
              <a:t>true</a:t>
            </a:r>
            <a:r>
              <a:rPr lang="nl-BE" dirty="0" smtClean="0"/>
              <a:t>;</a:t>
            </a:r>
          </a:p>
          <a:p>
            <a:pPr marL="0" indent="0">
              <a:buNone/>
            </a:pPr>
            <a:r>
              <a:rPr lang="nl-BE" dirty="0" err="1" smtClean="0"/>
              <a:t>isSpeciaal</a:t>
            </a:r>
            <a:r>
              <a:rPr lang="nl-BE" dirty="0" smtClean="0"/>
              <a:t>(2)-&gt; </a:t>
            </a:r>
            <a:r>
              <a:rPr lang="nl-BE" dirty="0" err="1" smtClean="0"/>
              <a:t>true</a:t>
            </a:r>
            <a:r>
              <a:rPr lang="nl-BE" dirty="0" smtClean="0"/>
              <a:t>;</a:t>
            </a:r>
          </a:p>
          <a:p>
            <a:pPr marL="0" indent="0">
              <a:buNone/>
            </a:pPr>
            <a:r>
              <a:rPr lang="nl-BE" dirty="0" err="1" smtClean="0"/>
              <a:t>isSpeciaal</a:t>
            </a:r>
            <a:r>
              <a:rPr lang="nl-BE" dirty="0" smtClean="0"/>
              <a:t>(3) -&gt; </a:t>
            </a:r>
            <a:r>
              <a:rPr lang="nl-BE" dirty="0" err="1"/>
              <a:t>true</a:t>
            </a:r>
            <a:r>
              <a:rPr lang="nl-BE" dirty="0" smtClean="0"/>
              <a:t>;</a:t>
            </a:r>
          </a:p>
          <a:p>
            <a:pPr marL="0" indent="0">
              <a:buNone/>
            </a:pPr>
            <a:r>
              <a:rPr lang="nl-BE" dirty="0" err="1" smtClean="0"/>
              <a:t>isSpeciaal</a:t>
            </a:r>
            <a:r>
              <a:rPr lang="nl-BE" dirty="0" smtClean="0"/>
              <a:t>(7) -&gt; </a:t>
            </a:r>
            <a:r>
              <a:rPr lang="nl-BE" dirty="0" err="1"/>
              <a:t>true</a:t>
            </a:r>
            <a:r>
              <a:rPr lang="nl-BE" dirty="0"/>
              <a:t>;</a:t>
            </a:r>
          </a:p>
          <a:p>
            <a:pPr marL="0" indent="0">
              <a:buNone/>
            </a:pPr>
            <a:r>
              <a:rPr lang="nl-BE" dirty="0" err="1" smtClean="0"/>
              <a:t>isSpeciaal</a:t>
            </a:r>
            <a:r>
              <a:rPr lang="nl-BE" dirty="0" smtClean="0"/>
              <a:t>(N) -&gt; </a:t>
            </a:r>
            <a:r>
              <a:rPr lang="nl-BE" dirty="0" err="1" smtClean="0"/>
              <a:t>false</a:t>
            </a:r>
            <a:r>
              <a:rPr lang="nl-BE" dirty="0" smtClean="0"/>
              <a:t>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Syntax: ; op het einde van een clause.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6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z="4000"/>
              <a:t>Sterke ondersteuning voor lijsten</a:t>
            </a:r>
          </a:p>
        </p:txBody>
      </p:sp>
      <p:sp>
        <p:nvSpPr>
          <p:cNvPr id="10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Lijst is ofwel leeg	</a:t>
            </a:r>
          </a:p>
          <a:p>
            <a:pPr lvl="1"/>
            <a:r>
              <a:rPr lang="nl-BE" altLang="nl-BE" smtClean="0"/>
              <a:t> []</a:t>
            </a:r>
          </a:p>
          <a:p>
            <a:r>
              <a:rPr lang="nl-BE" altLang="nl-BE" smtClean="0"/>
              <a:t>Ofwel een element gevolgd door de rest van de lijst</a:t>
            </a:r>
          </a:p>
          <a:p>
            <a:pPr lvl="1"/>
            <a:r>
              <a:rPr lang="nl-BE" altLang="nl-BE" smtClean="0"/>
              <a:t>[X|XS]</a:t>
            </a:r>
          </a:p>
          <a:p>
            <a:r>
              <a:rPr lang="nl-BE" altLang="nl-BE" smtClean="0"/>
              <a:t>Kan ook 2 of 3 of … elementen zijn</a:t>
            </a:r>
          </a:p>
          <a:p>
            <a:pPr lvl="1"/>
            <a:r>
              <a:rPr lang="nl-BE" altLang="nl-BE" smtClean="0"/>
              <a:t>[X, Y] of [X, Y, Z]</a:t>
            </a:r>
            <a:endParaRPr lang="nl-BE" altLang="nl-BE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Belangrijke principes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>
            <a:normAutofit/>
          </a:bodyPr>
          <a:lstStyle/>
          <a:p>
            <a:r>
              <a:rPr lang="nl-BE" altLang="nl-BE" dirty="0" err="1" smtClean="0"/>
              <a:t>Pattern</a:t>
            </a:r>
            <a:r>
              <a:rPr lang="nl-BE" altLang="nl-BE" dirty="0" smtClean="0"/>
              <a:t> matching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000" dirty="0">
                <a:latin typeface="Berlin Sans FB" panose="020E0602020502020306" pitchFamily="34" charset="0"/>
              </a:rPr>
              <a:t>( [ ] ) </a:t>
            </a:r>
            <a:r>
              <a:rPr lang="en-US" altLang="nl-BE" sz="2000" dirty="0" smtClean="0">
                <a:latin typeface="Berlin Sans FB" panose="020E0602020502020306" pitchFamily="34" charset="0"/>
              </a:rPr>
              <a:t>-&gt; </a:t>
            </a:r>
            <a:r>
              <a:rPr lang="en-US" altLang="nl-BE" sz="2000" dirty="0">
                <a:latin typeface="Berlin Sans FB" panose="020E0602020502020306" pitchFamily="34" charset="0"/>
              </a:rPr>
              <a:t>… 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000" dirty="0">
                <a:latin typeface="Berlin Sans FB" panose="020E0602020502020306" pitchFamily="34" charset="0"/>
              </a:rPr>
              <a:t>( [X|XS] ) </a:t>
            </a:r>
            <a:r>
              <a:rPr lang="en-US" altLang="nl-BE" sz="2000" dirty="0" smtClean="0">
                <a:latin typeface="Berlin Sans FB" panose="020E0602020502020306" pitchFamily="34" charset="0"/>
              </a:rPr>
              <a:t>-&gt; </a:t>
            </a:r>
            <a:r>
              <a:rPr lang="en-US" altLang="nl-BE" sz="2000" dirty="0">
                <a:latin typeface="Berlin Sans FB" panose="020E0602020502020306" pitchFamily="34" charset="0"/>
              </a:rPr>
              <a:t>… .</a:t>
            </a:r>
          </a:p>
          <a:p>
            <a:r>
              <a:rPr lang="nl-BE" altLang="nl-BE" dirty="0" smtClean="0"/>
              <a:t>Recursief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 err="1" smtClean="0">
                <a:latin typeface="Berlin Sans FB" panose="020E0602020502020306" pitchFamily="34" charset="0"/>
              </a:rPr>
              <a:t>isort</a:t>
            </a:r>
            <a:r>
              <a:rPr lang="en-US" altLang="nl-BE" sz="2000" dirty="0" smtClean="0">
                <a:latin typeface="Berlin Sans FB" panose="020E0602020502020306" pitchFamily="34" charset="0"/>
              </a:rPr>
              <a:t> </a:t>
            </a:r>
            <a:r>
              <a:rPr lang="en-US" altLang="nl-BE" sz="2000" dirty="0">
                <a:latin typeface="Berlin Sans FB" panose="020E0602020502020306" pitchFamily="34" charset="0"/>
              </a:rPr>
              <a:t>( [X|XS] ) </a:t>
            </a:r>
            <a:r>
              <a:rPr lang="en-US" altLang="nl-BE" sz="2000" dirty="0" smtClean="0">
                <a:latin typeface="Berlin Sans FB" panose="020E0602020502020306" pitchFamily="34" charset="0"/>
              </a:rPr>
              <a:t>-&gt; </a:t>
            </a:r>
            <a:r>
              <a:rPr lang="en-US" altLang="nl-BE" sz="2000" dirty="0">
                <a:latin typeface="Berlin Sans FB" panose="020E0602020502020306" pitchFamily="34" charset="0"/>
              </a:rPr>
              <a:t>… (</a:t>
            </a:r>
            <a:r>
              <a:rPr lang="en-US" altLang="nl-BE" sz="20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000" dirty="0">
                <a:latin typeface="Berlin Sans FB" panose="020E0602020502020306" pitchFamily="34" charset="0"/>
              </a:rPr>
              <a:t> XS)</a:t>
            </a:r>
          </a:p>
          <a:p>
            <a:r>
              <a:rPr lang="nl-BE" altLang="nl-BE" dirty="0" smtClean="0"/>
              <a:t>Alles is een waarde; ook de </a:t>
            </a:r>
            <a:r>
              <a:rPr lang="nl-BE" altLang="nl-BE" dirty="0" err="1" smtClean="0"/>
              <a:t>if</a:t>
            </a:r>
            <a:r>
              <a:rPr lang="nl-BE" altLang="nl-BE" dirty="0" smtClean="0"/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>
                <a:latin typeface="Berlin Sans FB" panose="020E0602020502020306" pitchFamily="34" charset="0"/>
              </a:rPr>
              <a:t>… </a:t>
            </a:r>
            <a:r>
              <a:rPr lang="en-US" altLang="nl-BE" sz="2000" dirty="0" smtClean="0">
                <a:latin typeface="Berlin Sans FB" panose="020E0602020502020306" pitchFamily="34" charset="0"/>
              </a:rPr>
              <a:t>-&gt; </a:t>
            </a:r>
            <a:r>
              <a:rPr lang="en-US" altLang="nl-BE" sz="2000" dirty="0">
                <a:latin typeface="Berlin Sans FB" panose="020E0602020502020306" pitchFamily="34" charset="0"/>
              </a:rPr>
              <a:t>if (X&lt;Y)  -&gt; ([X,Y|YS]);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>
                <a:latin typeface="Berlin Sans FB" panose="020E0602020502020306" pitchFamily="34" charset="0"/>
              </a:rPr>
              <a:t>          true   -&gt; [Y | insert (X, YS) ]</a:t>
            </a:r>
            <a:br>
              <a:rPr lang="en-US" altLang="nl-BE" sz="2000" dirty="0">
                <a:latin typeface="Berlin Sans FB" panose="020E0602020502020306" pitchFamily="34" charset="0"/>
              </a:rPr>
            </a:br>
            <a:r>
              <a:rPr lang="en-US" altLang="nl-BE" sz="2000" dirty="0">
                <a:latin typeface="Berlin Sans FB" panose="020E0602020502020306" pitchFamily="34" charset="0"/>
              </a:rPr>
              <a:t> end.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dirty="0" smtClean="0"/>
          </a:p>
          <a:p>
            <a:endParaRPr lang="nl-BE" altLang="nl-BE" dirty="0" smtClean="0"/>
          </a:p>
        </p:txBody>
      </p:sp>
      <p:sp>
        <p:nvSpPr>
          <p:cNvPr id="2" name="Wolkvormig bijschrift 1"/>
          <p:cNvSpPr/>
          <p:nvPr/>
        </p:nvSpPr>
        <p:spPr>
          <a:xfrm>
            <a:off x="6629400" y="4876800"/>
            <a:ext cx="3810000" cy="1447800"/>
          </a:xfrm>
          <a:prstGeom prst="cloudCallout">
            <a:avLst>
              <a:gd name="adj1" fmla="val -80701"/>
              <a:gd name="adj2" fmla="val -33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BE" dirty="0">
                <a:sym typeface="Wingdings" panose="05000000000000000000" pitchFamily="2" charset="2"/>
              </a:rPr>
              <a:t>===</a:t>
            </a:r>
            <a:r>
              <a:rPr lang="nl-BE" dirty="0"/>
              <a:t> case, want veel case, maar zonder functieoproepen</a:t>
            </a:r>
          </a:p>
        </p:txBody>
      </p:sp>
    </p:spTree>
    <p:extLst>
      <p:ext uri="{BB962C8B-B14F-4D97-AF65-F5344CB8AC3E}">
        <p14:creationId xmlns:p14="http://schemas.microsoft.com/office/powerpoint/2010/main" val="19428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If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(X, [ ])        -&gt; [X]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(X, [Y|YS] ) -&gt; if (X&lt;Y) -&gt; [X,Y|YS];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                                    true -&gt; [Y | insert (X,YS)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                                 end.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(7, [4,5,12,14,18]) -&gt; [4 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|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 insert (7, [5,12,14,18])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           -&gt; </a:t>
            </a:r>
            <a:r>
              <a:rPr lang="en-US" altLang="nl-BE" sz="2400">
                <a:latin typeface="Berlin Sans FB" panose="020E0602020502020306" pitchFamily="34" charset="0"/>
              </a:rPr>
              <a:t>[4 |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</a:rPr>
              <a:t>[ 5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|  </a:t>
            </a:r>
            <a:r>
              <a:rPr lang="en-US" altLang="nl-BE" sz="240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insert (7, [12,14,18])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 ]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		                        -&gt; [4 |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[ 5 |  </a:t>
            </a:r>
            <a:r>
              <a:rPr lang="en-US" altLang="nl-BE" sz="240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[7 | [12,14,18] ]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]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] </a:t>
            </a:r>
            <a:endParaRPr lang="en-US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nl-BE" altLang="nl-BE" sz="240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When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someven ( [X|XS]) when even x  -&gt;  … ; 		 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someven ([_|XS])   -&gt; … .</a:t>
            </a:r>
            <a:endParaRPr lang="nl-BE" altLang="nl-BE" smtClean="0"/>
          </a:p>
          <a:p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947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When met &gt;1 voorwaarden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when A , B   		</a:t>
            </a:r>
          </a:p>
          <a:p>
            <a:pPr lvl="1"/>
            <a:r>
              <a:rPr lang="nl-BE" altLang="nl-BE" smtClean="0"/>
              <a:t> want ook bij functie-subclauses ;</a:t>
            </a:r>
          </a:p>
          <a:p>
            <a:r>
              <a:rPr lang="nl-BE" altLang="nl-BE" smtClean="0"/>
              <a:t>when A ; B		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48768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nl-BE" kern="0" dirty="0"/>
              <a:t>   		</a:t>
            </a:r>
            <a:r>
              <a:rPr lang="nl-BE" kern="0" dirty="0" err="1" smtClean="0"/>
              <a:t>and</a:t>
            </a:r>
            <a:r>
              <a:rPr lang="nl-BE" kern="0" dirty="0" smtClean="0"/>
              <a:t> </a:t>
            </a:r>
            <a:r>
              <a:rPr lang="nl-BE" kern="0" dirty="0" err="1" smtClean="0"/>
              <a:t>also</a:t>
            </a:r>
            <a:endParaRPr lang="nl-BE" kern="0" dirty="0"/>
          </a:p>
          <a:p>
            <a:pPr marL="0" indent="0">
              <a:buNone/>
              <a:defRPr/>
            </a:pPr>
            <a:r>
              <a:rPr lang="nl-BE" kern="0" dirty="0"/>
              <a:t>		</a:t>
            </a:r>
          </a:p>
          <a:p>
            <a:pPr marL="0" indent="0">
              <a:buNone/>
              <a:defRPr/>
            </a:pPr>
            <a:r>
              <a:rPr lang="nl-BE" kern="0" dirty="0"/>
              <a:t>		</a:t>
            </a:r>
            <a:r>
              <a:rPr lang="nl-BE" kern="0" dirty="0" smtClean="0"/>
              <a:t>or </a:t>
            </a:r>
            <a:r>
              <a:rPr lang="nl-BE" kern="0" dirty="0" err="1" smtClean="0"/>
              <a:t>else</a:t>
            </a:r>
            <a:endParaRPr lang="nl-BE" kern="0" dirty="0"/>
          </a:p>
        </p:txBody>
      </p:sp>
    </p:spTree>
    <p:extLst>
      <p:ext uri="{BB962C8B-B14F-4D97-AF65-F5344CB8AC3E}">
        <p14:creationId xmlns:p14="http://schemas.microsoft.com/office/powerpoint/2010/main" val="26712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 smtClean="0"/>
              <a:t>Kan ook</a:t>
            </a:r>
          </a:p>
          <a:p>
            <a:pPr marL="457200" lvl="1" indent="0">
              <a:buNone/>
              <a:defRPr/>
            </a:pPr>
            <a:r>
              <a:rPr lang="nl-BE" dirty="0" err="1" smtClean="0"/>
              <a:t>heeftDubbels</a:t>
            </a:r>
            <a:r>
              <a:rPr lang="nl-BE" dirty="0" smtClean="0"/>
              <a:t> ([</a:t>
            </a:r>
            <a:r>
              <a:rPr lang="nl-BE" dirty="0"/>
              <a:t>X|XS]) -&gt;</a:t>
            </a:r>
          </a:p>
          <a:p>
            <a:pPr marL="457200" lvl="1" indent="0">
              <a:buNone/>
              <a:defRPr/>
            </a:pPr>
            <a:r>
              <a:rPr lang="nl-BE" dirty="0"/>
              <a:t>  case </a:t>
            </a:r>
            <a:r>
              <a:rPr lang="nl-BE" dirty="0" err="1"/>
              <a:t>isIn</a:t>
            </a:r>
            <a:r>
              <a:rPr lang="nl-BE" dirty="0"/>
              <a:t>(X,XS) of</a:t>
            </a:r>
          </a:p>
          <a:p>
            <a:pPr marL="457200" lvl="1" indent="0">
              <a:buNone/>
              <a:defRPr/>
            </a:pPr>
            <a:r>
              <a:rPr lang="nl-BE" dirty="0"/>
              <a:t>    </a:t>
            </a:r>
            <a:r>
              <a:rPr lang="nl-BE" dirty="0" err="1"/>
              <a:t>true</a:t>
            </a:r>
            <a:r>
              <a:rPr lang="nl-BE" dirty="0"/>
              <a:t> -&gt; </a:t>
            </a:r>
            <a:r>
              <a:rPr lang="nl-BE" dirty="0" err="1" smtClean="0"/>
              <a:t>true</a:t>
            </a:r>
            <a:r>
              <a:rPr lang="nl-BE" dirty="0" smtClean="0"/>
              <a:t>;</a:t>
            </a:r>
            <a:endParaRPr lang="nl-BE" dirty="0"/>
          </a:p>
          <a:p>
            <a:pPr marL="457200" lvl="1" indent="0">
              <a:buNone/>
              <a:defRPr/>
            </a:pPr>
            <a:r>
              <a:rPr lang="nl-BE" dirty="0"/>
              <a:t>    </a:t>
            </a:r>
            <a:r>
              <a:rPr lang="nl-BE" dirty="0" err="1"/>
              <a:t>false</a:t>
            </a:r>
            <a:r>
              <a:rPr lang="nl-BE" dirty="0"/>
              <a:t> -&gt; </a:t>
            </a:r>
            <a:r>
              <a:rPr lang="nl-BE" dirty="0" err="1" smtClean="0"/>
              <a:t>heeftDubbels</a:t>
            </a:r>
            <a:r>
              <a:rPr lang="nl-BE" dirty="0" smtClean="0"/>
              <a:t>(XS)</a:t>
            </a:r>
            <a:endParaRPr lang="nl-BE" dirty="0"/>
          </a:p>
          <a:p>
            <a:pPr marL="457200" lvl="1" indent="0">
              <a:buNone/>
              <a:defRPr/>
            </a:pPr>
            <a:r>
              <a:rPr lang="nl-BE" dirty="0"/>
              <a:t>  end</a:t>
            </a:r>
            <a:r>
              <a:rPr lang="nl-BE" dirty="0" smtClean="0"/>
              <a:t>.</a:t>
            </a:r>
          </a:p>
          <a:p>
            <a:pPr>
              <a:defRPr/>
            </a:pPr>
            <a:r>
              <a:rPr lang="nl-BE" dirty="0" smtClean="0"/>
              <a:t>; tussen cases </a:t>
            </a:r>
            <a:endParaRPr lang="nl-BE" dirty="0"/>
          </a:p>
          <a:p>
            <a:pPr>
              <a:defRPr/>
            </a:pPr>
            <a:r>
              <a:rPr lang="nl-BE" dirty="0" smtClean="0"/>
              <a:t>. achter end.</a:t>
            </a:r>
            <a:endParaRPr lang="nl-BE" dirty="0"/>
          </a:p>
          <a:p>
            <a:pPr marL="0" indent="0">
              <a:buNone/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87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Voorbeeld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altLang="nl-BE" dirty="0"/>
              <a:t>s</a:t>
            </a:r>
            <a:r>
              <a:rPr lang="nl-BE" altLang="nl-BE" dirty="0" smtClean="0"/>
              <a:t>om([]) -&gt; 0;</a:t>
            </a:r>
          </a:p>
          <a:p>
            <a:pPr marL="0" indent="0">
              <a:buNone/>
              <a:defRPr/>
            </a:pPr>
            <a:r>
              <a:rPr lang="nl-BE" altLang="nl-BE" dirty="0" smtClean="0"/>
              <a:t>   som ( [X|XS]) -&gt; X + som(XS).</a:t>
            </a:r>
          </a:p>
          <a:p>
            <a:pPr>
              <a:defRPr/>
            </a:pPr>
            <a:endParaRPr lang="nl-BE" altLang="nl-BE" dirty="0" smtClean="0"/>
          </a:p>
          <a:p>
            <a:pPr>
              <a:defRPr/>
            </a:pPr>
            <a:r>
              <a:rPr lang="nl-BE" altLang="nl-BE" dirty="0" err="1" smtClean="0"/>
              <a:t>isIn</a:t>
            </a:r>
            <a:r>
              <a:rPr lang="nl-BE" altLang="nl-BE" dirty="0" smtClean="0"/>
              <a:t>(X, []) -&gt; </a:t>
            </a:r>
            <a:r>
              <a:rPr lang="nl-BE" altLang="nl-BE" dirty="0" err="1" smtClean="0"/>
              <a:t>false</a:t>
            </a:r>
            <a:r>
              <a:rPr lang="nl-BE" altLang="nl-BE" dirty="0" smtClean="0"/>
              <a:t>;</a:t>
            </a:r>
          </a:p>
          <a:p>
            <a:pPr marL="0" indent="0">
              <a:buNone/>
              <a:defRPr/>
            </a:pPr>
            <a:r>
              <a:rPr lang="nl-BE" altLang="nl-BE" dirty="0" smtClean="0"/>
              <a:t>   </a:t>
            </a:r>
            <a:r>
              <a:rPr lang="nl-BE" altLang="nl-BE" dirty="0" err="1" smtClean="0"/>
              <a:t>isIn</a:t>
            </a:r>
            <a:r>
              <a:rPr lang="nl-BE" altLang="nl-BE" dirty="0" smtClean="0"/>
              <a:t>(X, [Y|YS] ) </a:t>
            </a:r>
            <a:r>
              <a:rPr lang="nl-BE" altLang="nl-BE" dirty="0" err="1" smtClean="0"/>
              <a:t>when</a:t>
            </a:r>
            <a:r>
              <a:rPr lang="nl-BE" altLang="nl-BE" dirty="0" smtClean="0"/>
              <a:t> X == </a:t>
            </a:r>
            <a:r>
              <a:rPr lang="nl-BE" altLang="nl-BE" dirty="0"/>
              <a:t>Y</a:t>
            </a:r>
            <a:r>
              <a:rPr lang="nl-BE" altLang="nl-BE" dirty="0" smtClean="0"/>
              <a:t> -&gt; </a:t>
            </a:r>
            <a:r>
              <a:rPr lang="nl-BE" altLang="nl-BE" dirty="0" err="1" smtClean="0"/>
              <a:t>true</a:t>
            </a:r>
            <a:r>
              <a:rPr lang="nl-BE" altLang="nl-BE" dirty="0" smtClean="0"/>
              <a:t>;</a:t>
            </a:r>
            <a:br>
              <a:rPr lang="nl-BE" altLang="nl-BE" dirty="0" smtClean="0"/>
            </a:br>
            <a:r>
              <a:rPr lang="nl-BE" altLang="nl-BE" dirty="0" smtClean="0"/>
              <a:t>   </a:t>
            </a:r>
            <a:r>
              <a:rPr lang="nl-BE" altLang="nl-BE" dirty="0" err="1" smtClean="0"/>
              <a:t>isIn</a:t>
            </a:r>
            <a:r>
              <a:rPr lang="nl-BE" altLang="nl-BE" dirty="0" smtClean="0"/>
              <a:t>(X, [_|YS] ) -&gt; </a:t>
            </a:r>
            <a:r>
              <a:rPr lang="nl-BE" altLang="nl-BE" dirty="0" err="1" smtClean="0"/>
              <a:t>isIn</a:t>
            </a:r>
            <a:r>
              <a:rPr lang="nl-BE" altLang="nl-BE" dirty="0" smtClean="0"/>
              <a:t>(X, YS).</a:t>
            </a:r>
          </a:p>
        </p:txBody>
      </p:sp>
    </p:spTree>
    <p:extLst>
      <p:ext uri="{BB962C8B-B14F-4D97-AF65-F5344CB8AC3E}">
        <p14:creationId xmlns:p14="http://schemas.microsoft.com/office/powerpoint/2010/main" val="10996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Moeilijker voorbeeld: isort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400" dirty="0">
                <a:latin typeface="Berlin Sans FB" panose="020E0602020502020306" pitchFamily="34" charset="0"/>
              </a:rPr>
              <a:t> ([ ])       -&gt;  [ 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400" dirty="0">
                <a:latin typeface="Berlin Sans FB" panose="020E0602020502020306" pitchFamily="34" charset="0"/>
              </a:rPr>
              <a:t> ([X|XS]) -&gt; insert (X, </a:t>
            </a:r>
            <a:r>
              <a:rPr lang="en-US" altLang="nl-BE" sz="24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400" dirty="0">
                <a:latin typeface="Berlin Sans FB" panose="020E0602020502020306" pitchFamily="34" charset="0"/>
              </a:rPr>
              <a:t>(XS)).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nl-BE" sz="2400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>
                <a:latin typeface="Berlin Sans FB" panose="020E0602020502020306" pitchFamily="34" charset="0"/>
              </a:rPr>
              <a:t>insert (X, [ ]) -&gt; [X];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>
                <a:latin typeface="Berlin Sans FB" panose="020E0602020502020306" pitchFamily="34" charset="0"/>
              </a:rPr>
              <a:t>insert (X, [Y|YS]) when X&lt;Y -&gt; [X,Y|YS];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>
                <a:latin typeface="Berlin Sans FB" panose="020E0602020502020306" pitchFamily="34" charset="0"/>
              </a:rPr>
              <a:t>insert (X, [Y|YS])                  -&gt; [Y | insert(X,YS) ].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If</a:t>
            </a:r>
            <a:r>
              <a:rPr lang="nl-BE" dirty="0" smtClean="0"/>
              <a:t> versus case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talk (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, Status)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    case 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of</a:t>
            </a:r>
            <a:br>
              <a:rPr lang="nl-BE" altLang="nl-BE" dirty="0" smtClean="0">
                <a:latin typeface="Arial Unicode MS" panose="020B0604020202020204" pitchFamily="34" charset="-128"/>
              </a:rPr>
            </a:b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cat</a:t>
            </a:r>
            <a:r>
              <a:rPr lang="nl-BE" altLang="nl-BE" dirty="0" smtClean="0">
                <a:latin typeface="Arial Unicode MS" panose="020B0604020202020204" pitchFamily="34" charset="-128"/>
              </a:rPr>
              <a:t> -&gt;</a:t>
            </a:r>
            <a:r>
              <a:rPr lang="nl-BE" altLang="nl-BE" sz="4400" dirty="0" smtClean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meow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beef</a:t>
            </a:r>
            <a:r>
              <a:rPr lang="nl-BE" altLang="nl-BE" sz="4400" dirty="0" smtClean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mooo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dog</a:t>
            </a:r>
            <a:r>
              <a:rPr lang="nl-BE" altLang="nl-BE" sz="4400" dirty="0"/>
              <a:t> 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tree</a:t>
            </a:r>
            <a:r>
              <a:rPr lang="nl-BE" altLang="nl-BE" sz="4400" dirty="0" smtClean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default</a:t>
            </a:r>
            <a:r>
              <a:rPr lang="nl-BE" altLang="nl-BE" sz="4400" dirty="0" smtClean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fgdadfgna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e</a:t>
            </a:r>
            <a:r>
              <a:rPr lang="nl-BE" altLang="nl-BE" dirty="0" smtClean="0">
                <a:latin typeface="Arial Unicode MS" panose="020B0604020202020204" pitchFamily="34" charset="-128"/>
              </a:rPr>
              <a:t>nd.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54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8382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talk (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, Status) -&gt;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    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if</a:t>
            </a:r>
            <a:r>
              <a:rPr lang="nl-BE" altLang="nl-BE" sz="4400" dirty="0" smtClean="0"/>
              <a:t> 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cat</a:t>
            </a:r>
            <a:r>
              <a:rPr lang="nl-BE" altLang="nl-BE" sz="4400" dirty="0" smtClean="0"/>
              <a:t> 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meow</a:t>
            </a:r>
            <a:r>
              <a:rPr lang="nl-BE" altLang="nl-BE" dirty="0" smtClean="0">
                <a:latin typeface="Arial Unicode MS" panose="020B0604020202020204" pitchFamily="34" charset="-128"/>
              </a:rPr>
              <a:t>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beef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mooo</a:t>
            </a:r>
            <a:r>
              <a:rPr lang="nl-BE" altLang="nl-BE" dirty="0" smtClean="0">
                <a:latin typeface="Arial Unicode MS" panose="020B0604020202020204" pitchFamily="34" charset="-128"/>
              </a:rPr>
              <a:t>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dog</a:t>
            </a:r>
            <a:r>
              <a:rPr lang="nl-BE" altLang="nl-BE" sz="4400" dirty="0" smtClean="0"/>
              <a:t> 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"bark";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tree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"bark";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true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fgdadfgna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end.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nl-BE" altLang="nl-BE" sz="5400" dirty="0" smtClean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3429000" y="5811193"/>
            <a:ext cx="404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FF0000"/>
                </a:solidFill>
              </a:rPr>
              <a:t>Schijnbaar equivalent, maar …</a:t>
            </a:r>
            <a:endParaRPr lang="nl-B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4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Ceci n’est pas un cursus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Maar wel een powerpoint</a:t>
            </a:r>
          </a:p>
          <a:p>
            <a:r>
              <a:rPr lang="nl-BE" altLang="nl-BE"/>
              <a:t>Belangrijke bronnen/alternatieven</a:t>
            </a:r>
          </a:p>
          <a:p>
            <a:r>
              <a:rPr lang="nl-BE" altLang="nl-BE"/>
              <a:t>Erlang</a:t>
            </a:r>
          </a:p>
          <a:p>
            <a:pPr lvl="1"/>
            <a:r>
              <a:rPr lang="nl-BE" altLang="nl-BE" sz="2000">
                <a:hlinkClick r:id="rId2"/>
              </a:rPr>
              <a:t>http://learnyousomeerlang.com</a:t>
            </a:r>
            <a:endParaRPr lang="nl-BE" altLang="nl-BE" sz="2000"/>
          </a:p>
          <a:p>
            <a:pPr lvl="1"/>
            <a:r>
              <a:rPr lang="nl-BE" altLang="nl-BE" sz="2000">
                <a:hlinkClick r:id="rId3"/>
              </a:rPr>
              <a:t>https://www.erlang.org/course</a:t>
            </a:r>
            <a:r>
              <a:rPr lang="nl-BE" altLang="nl-BE" sz="2000"/>
              <a:t> </a:t>
            </a:r>
          </a:p>
          <a:p>
            <a:r>
              <a:rPr lang="nl-BE" altLang="nl-BE"/>
              <a:t>Haskell</a:t>
            </a:r>
          </a:p>
          <a:p>
            <a:pPr lvl="1"/>
            <a:r>
              <a:rPr lang="nl-BE" altLang="nl-BE"/>
              <a:t>Taste of Haskell </a:t>
            </a:r>
            <a:r>
              <a:rPr lang="nl-BE" altLang="nl-BE" sz="1400">
                <a:hlinkClick r:id="rId4"/>
              </a:rPr>
              <a:t>http://research.microsoft.com/en-us/um/people/simonpj/papers/haskell-tutorial/index.htm</a:t>
            </a:r>
            <a:r>
              <a:rPr lang="nl-BE" altLang="nl-BE" sz="1400"/>
              <a:t> </a:t>
            </a:r>
          </a:p>
          <a:p>
            <a:pPr lvl="1"/>
            <a:r>
              <a:rPr lang="nl-BE" altLang="nl-BE" sz="1800">
                <a:hlinkClick r:id="rId5"/>
              </a:rPr>
              <a:t>http://learnyouahaskell.com</a:t>
            </a:r>
            <a:endParaRPr lang="nl-BE" altLang="nl-BE" sz="1800"/>
          </a:p>
          <a:p>
            <a:pPr lvl="1"/>
            <a:r>
              <a:rPr lang="nl-BE" altLang="nl-BE" sz="1800">
                <a:hlinkClick r:id="rId6"/>
              </a:rPr>
              <a:t>http://www.haskell.org/~pairwise/intro/intro.html</a:t>
            </a:r>
            <a:r>
              <a:rPr lang="nl-BE" altLang="nl-BE" sz="1800"/>
              <a:t> </a:t>
            </a:r>
          </a:p>
          <a:p>
            <a:pPr lvl="1"/>
            <a:r>
              <a:rPr lang="nl-BE" altLang="nl-BE" sz="1800">
                <a:hlinkClick r:id="rId7"/>
              </a:rPr>
              <a:t>http://www.info.fundp.ac.be/~wva/cours/2109/fp.pdf</a:t>
            </a:r>
            <a:r>
              <a:rPr lang="nl-BE" altLang="nl-BE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0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819" y="760499"/>
            <a:ext cx="10515600" cy="1325563"/>
          </a:xfrm>
        </p:spPr>
        <p:txBody>
          <a:bodyPr/>
          <a:lstStyle/>
          <a:p>
            <a:r>
              <a:rPr lang="nl-BE" dirty="0" err="1" smtClean="0"/>
              <a:t>If</a:t>
            </a:r>
            <a:r>
              <a:rPr lang="nl-BE" dirty="0" smtClean="0"/>
              <a:t> versus case (2)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6799142" y="2086062"/>
            <a:ext cx="5181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Case: kan dit niet.</a:t>
            </a:r>
            <a:endParaRPr lang="nl-BE" altLang="nl-BE" sz="54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764459" y="201099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talk (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, Status) -&gt;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    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if</a:t>
            </a:r>
            <a:r>
              <a:rPr lang="nl-BE" altLang="nl-BE" sz="4400" dirty="0" smtClean="0"/>
              <a:t> 	</a:t>
            </a:r>
            <a:r>
              <a:rPr lang="nl-BE" altLang="nl-BE" dirty="0">
                <a:latin typeface="Arial Unicode MS" panose="020B0604020202020204" pitchFamily="34" charset="-128"/>
              </a:rPr>
              <a:t>Status == dead -&gt; “…”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sz="4400" dirty="0">
                <a:latin typeface="Arial Unicode MS" panose="020B0604020202020204" pitchFamily="34" charset="-128"/>
              </a:rPr>
              <a:t>	</a:t>
            </a:r>
            <a:r>
              <a:rPr lang="nl-BE" altLang="nl-BE" dirty="0">
                <a:latin typeface="Arial Unicode MS" panose="020B0604020202020204" pitchFamily="34" charset="-128"/>
              </a:rPr>
              <a:t>Status == </a:t>
            </a:r>
            <a:r>
              <a:rPr lang="nl-BE" altLang="nl-BE" dirty="0" err="1">
                <a:latin typeface="Arial Unicode MS" panose="020B0604020202020204" pitchFamily="34" charset="-128"/>
              </a:rPr>
              <a:t>snoring</a:t>
            </a:r>
            <a:r>
              <a:rPr lang="nl-BE" altLang="nl-BE" dirty="0">
                <a:latin typeface="Arial Unicode MS" panose="020B0604020202020204" pitchFamily="34" charset="-128"/>
              </a:rPr>
              <a:t> -&gt; “</a:t>
            </a:r>
            <a:r>
              <a:rPr lang="nl-BE" altLang="nl-BE" dirty="0" err="1">
                <a:latin typeface="Arial Unicode MS" panose="020B0604020202020204" pitchFamily="34" charset="-128"/>
              </a:rPr>
              <a:t>prrr</a:t>
            </a:r>
            <a:r>
              <a:rPr lang="nl-BE" altLang="nl-BE" dirty="0">
                <a:latin typeface="Arial Unicode MS" panose="020B0604020202020204" pitchFamily="34" charset="-128"/>
              </a:rPr>
              <a:t>”</a:t>
            </a:r>
            <a:r>
              <a:rPr lang="nl-BE" altLang="nl-BE" sz="4400" dirty="0" smtClean="0">
                <a:latin typeface="Arial Unicode MS" panose="020B0604020202020204" pitchFamily="34" charset="-128"/>
              </a:rPr>
              <a:t/>
            </a:r>
            <a:br>
              <a:rPr lang="nl-BE" altLang="nl-BE" sz="4400" dirty="0" smtClean="0">
                <a:latin typeface="Arial Unicode MS" panose="020B0604020202020204" pitchFamily="34" charset="-128"/>
              </a:rPr>
            </a:br>
            <a:r>
              <a:rPr lang="nl-BE" altLang="nl-BE" sz="4400" dirty="0" smtClean="0">
                <a:latin typeface="Arial Unicode MS" panose="020B0604020202020204" pitchFamily="34" charset="-128"/>
              </a:rPr>
              <a:t>      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cat</a:t>
            </a:r>
            <a:r>
              <a:rPr lang="nl-BE" altLang="nl-BE" sz="4400" dirty="0" smtClean="0"/>
              <a:t> 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meow</a:t>
            </a:r>
            <a:r>
              <a:rPr lang="nl-BE" altLang="nl-BE" dirty="0" smtClean="0">
                <a:latin typeface="Arial Unicode MS" panose="020B0604020202020204" pitchFamily="34" charset="-128"/>
              </a:rPr>
              <a:t>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beef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mooo</a:t>
            </a:r>
            <a:r>
              <a:rPr lang="nl-BE" altLang="nl-BE" dirty="0" smtClean="0">
                <a:latin typeface="Arial Unicode MS" panose="020B0604020202020204" pitchFamily="34" charset="-128"/>
              </a:rPr>
              <a:t>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dog</a:t>
            </a:r>
            <a:r>
              <a:rPr lang="nl-BE" altLang="nl-BE" sz="4400" dirty="0" smtClean="0"/>
              <a:t> 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"bark";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Animal</a:t>
            </a:r>
            <a:r>
              <a:rPr lang="nl-BE" altLang="nl-BE" dirty="0" smtClean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tree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"bark";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	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true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 smtClean="0"/>
              <a:t> 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r>
              <a:rPr lang="nl-BE" altLang="nl-BE" dirty="0" err="1" smtClean="0">
                <a:latin typeface="Arial Unicode MS" panose="020B0604020202020204" pitchFamily="34" charset="-128"/>
              </a:rPr>
              <a:t>fgdadfgna</a:t>
            </a:r>
            <a:r>
              <a:rPr lang="nl-BE" altLang="nl-BE" dirty="0" smtClean="0">
                <a:latin typeface="Arial Unicode MS" panose="020B0604020202020204" pitchFamily="34" charset="-128"/>
              </a:rPr>
              <a:t>"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 smtClean="0">
                <a:latin typeface="Arial Unicode MS" panose="020B0604020202020204" pitchFamily="34" charset="-128"/>
              </a:rPr>
              <a:t>end.</a:t>
            </a:r>
            <a:endParaRPr lang="nl-BE" altLang="nl-BE" sz="4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nl-BE" altLang="nl-BE" sz="5400" dirty="0" smtClean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508819" y="230188"/>
            <a:ext cx="11471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FF0000"/>
                </a:solidFill>
              </a:rPr>
              <a:t>Schijnbaar equivalent, maar </a:t>
            </a:r>
            <a:r>
              <a:rPr lang="nl-BE" sz="2400" dirty="0" err="1" smtClean="0">
                <a:solidFill>
                  <a:srgbClr val="FF0000"/>
                </a:solidFill>
              </a:rPr>
              <a:t>if</a:t>
            </a:r>
            <a:r>
              <a:rPr lang="nl-BE" sz="2400" dirty="0" smtClean="0">
                <a:solidFill>
                  <a:srgbClr val="FF0000"/>
                </a:solidFill>
              </a:rPr>
              <a:t> heeft gewoon lijst expressies die </a:t>
            </a:r>
            <a:r>
              <a:rPr lang="nl-BE" sz="2400" dirty="0" err="1" smtClean="0">
                <a:solidFill>
                  <a:srgbClr val="FF0000"/>
                </a:solidFill>
              </a:rPr>
              <a:t>true</a:t>
            </a:r>
            <a:r>
              <a:rPr lang="nl-BE" sz="2400" dirty="0" smtClean="0">
                <a:solidFill>
                  <a:srgbClr val="FF0000"/>
                </a:solidFill>
              </a:rPr>
              <a:t> of </a:t>
            </a:r>
            <a:r>
              <a:rPr lang="nl-BE" sz="2400" dirty="0" err="1" smtClean="0">
                <a:solidFill>
                  <a:srgbClr val="FF0000"/>
                </a:solidFill>
              </a:rPr>
              <a:t>false</a:t>
            </a:r>
            <a:r>
              <a:rPr lang="nl-BE" sz="2400" dirty="0" smtClean="0">
                <a:solidFill>
                  <a:srgbClr val="FF0000"/>
                </a:solidFill>
              </a:rPr>
              <a:t> moeten zijn,</a:t>
            </a:r>
          </a:p>
          <a:p>
            <a:r>
              <a:rPr lang="nl-BE" sz="2400" dirty="0">
                <a:solidFill>
                  <a:srgbClr val="FF0000"/>
                </a:solidFill>
              </a:rPr>
              <a:t>t</a:t>
            </a:r>
            <a:r>
              <a:rPr lang="nl-BE" sz="2400" dirty="0" smtClean="0">
                <a:solidFill>
                  <a:srgbClr val="FF0000"/>
                </a:solidFill>
              </a:rPr>
              <a:t>erwijl case enkel kan vergelijken met waarde.</a:t>
            </a:r>
            <a:endParaRPr lang="nl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0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 rot="16200000">
            <a:off x="-2362200" y="1065551"/>
            <a:ext cx="8229600" cy="1371600"/>
          </a:xfrm>
        </p:spPr>
        <p:txBody>
          <a:bodyPr/>
          <a:lstStyle/>
          <a:p>
            <a:r>
              <a:rPr lang="nl-BE" altLang="nl-BE" dirty="0" smtClean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>
          <a:xfrm>
            <a:off x="2438400" y="5334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Verdubbel alle elementen in een lijst</a:t>
            </a:r>
          </a:p>
          <a:p>
            <a:pPr marL="0" lvl="1" indent="0">
              <a:buClr>
                <a:schemeClr val="bg2"/>
              </a:buClr>
              <a:buSzPct val="75000"/>
              <a:buNone/>
              <a:defRPr/>
            </a:pPr>
            <a:r>
              <a:rPr lang="nl-BE" altLang="nl-BE" sz="2000" dirty="0"/>
              <a:t>	- [1,2,3,4] wordt [2,4,6,8]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maal(lijst, n)</a:t>
            </a:r>
          </a:p>
          <a:p>
            <a:pPr marL="0" lvl="1" indent="0">
              <a:buClr>
                <a:schemeClr val="bg2"/>
              </a:buClr>
              <a:buSzPct val="75000"/>
              <a:buNone/>
              <a:defRPr/>
            </a:pPr>
            <a:r>
              <a:rPr lang="nl-BE" altLang="nl-BE" sz="2000" dirty="0"/>
              <a:t>	- maal([1,2,3,4],3) wordt [3,6,9,12]</a:t>
            </a:r>
            <a:endParaRPr lang="nl-BE" altLang="nl-BE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Halveer een lijst door om de beurt een element weg te laten:  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[1,2,3,4] wordt [1,3]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Verdubbel lijst door elk element 2x te nemen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[1,2,3,4] wordt [1,1, 2, 2, 3, 3, 4, 4]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Ontdubbel lijst (volledig!)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[1,2,1,1,3,4,2,4,5] wordt [1,3,2,4,5] of [1,2,3,4,5]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gebruik hulpfunctie!</a:t>
            </a:r>
          </a:p>
        </p:txBody>
      </p:sp>
    </p:spTree>
    <p:extLst>
      <p:ext uri="{BB962C8B-B14F-4D97-AF65-F5344CB8AC3E}">
        <p14:creationId xmlns:p14="http://schemas.microsoft.com/office/powerpoint/2010/main" val="15030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Functies met getallen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 smtClean="0"/>
              <a:t>Zelfde principes</a:t>
            </a:r>
          </a:p>
          <a:p>
            <a:pPr lvl="1"/>
            <a:r>
              <a:rPr lang="nl-BE" altLang="nl-BE" dirty="0" smtClean="0"/>
              <a:t>Alles is een waarde</a:t>
            </a:r>
          </a:p>
          <a:p>
            <a:pPr lvl="1"/>
            <a:r>
              <a:rPr lang="nl-BE" altLang="nl-BE" dirty="0" err="1" smtClean="0"/>
              <a:t>Pattern</a:t>
            </a:r>
            <a:r>
              <a:rPr lang="nl-BE" altLang="nl-BE" dirty="0" smtClean="0"/>
              <a:t> matching</a:t>
            </a:r>
          </a:p>
          <a:p>
            <a:pPr lvl="1"/>
            <a:r>
              <a:rPr lang="nl-BE" altLang="nl-BE" dirty="0" smtClean="0"/>
              <a:t>Recursief denken </a:t>
            </a:r>
          </a:p>
          <a:p>
            <a:pPr lvl="2"/>
            <a:r>
              <a:rPr lang="nl-BE" altLang="nl-BE" dirty="0" smtClean="0"/>
              <a:t>Probleem oplossen door te herleiden naar een probleem van kleinere omvang</a:t>
            </a:r>
          </a:p>
          <a:p>
            <a:pPr lvl="2"/>
            <a:r>
              <a:rPr lang="nl-BE" altLang="nl-BE" dirty="0" smtClean="0"/>
              <a:t>Bij lijsten was dit -&gt; kortere lijst</a:t>
            </a:r>
          </a:p>
          <a:p>
            <a:pPr lvl="2"/>
            <a:r>
              <a:rPr lang="nl-BE" altLang="nl-BE" dirty="0" smtClean="0"/>
              <a:t>Bij getallen wordt -&gt; kleinere getallen</a:t>
            </a:r>
          </a:p>
          <a:p>
            <a:pPr lvl="2"/>
            <a:r>
              <a:rPr lang="nl-BE" altLang="nl-BE" dirty="0" smtClean="0"/>
              <a:t>Kan ook helpen “denk in reeksen”</a:t>
            </a:r>
          </a:p>
          <a:p>
            <a:pPr lvl="3" eaLnBrk="1" hangingPunct="1"/>
            <a:r>
              <a:rPr lang="nl-BE" altLang="nl-BE" dirty="0" smtClean="0"/>
              <a:t>Som van alle getallen van 1 tot n = n + som van alle getallen van 1 tot n-1</a:t>
            </a:r>
          </a:p>
          <a:p>
            <a:pPr lvl="3" eaLnBrk="1" hangingPunct="1"/>
            <a:r>
              <a:rPr lang="nl-BE" altLang="nl-BE" dirty="0" smtClean="0"/>
              <a:t>n! = n * (n-1)!</a:t>
            </a:r>
          </a:p>
          <a:p>
            <a:pPr lvl="2"/>
            <a:r>
              <a:rPr lang="nl-BE" altLang="nl-BE" dirty="0" smtClean="0"/>
              <a:t>Vergeet het ‘triviaal geval’ niet: 0 of 1, bv. som(0) -&gt; 0, </a:t>
            </a:r>
            <a:r>
              <a:rPr lang="nl-BE" altLang="nl-BE" dirty="0" err="1" smtClean="0"/>
              <a:t>fac</a:t>
            </a:r>
            <a:r>
              <a:rPr lang="nl-BE" altLang="nl-BE" dirty="0" smtClean="0"/>
              <a:t>(1) -&gt; 1, …</a:t>
            </a:r>
          </a:p>
          <a:p>
            <a:pPr lvl="3"/>
            <a:endParaRPr lang="nl-BE" altLang="nl-BE" dirty="0" smtClean="0"/>
          </a:p>
          <a:p>
            <a:pPr lvl="2"/>
            <a:endParaRPr lang="nl-BE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42692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nl-BE" dirty="0" err="1" smtClean="0"/>
              <a:t>Fac</a:t>
            </a:r>
            <a:r>
              <a:rPr lang="nl-BE" dirty="0" smtClean="0"/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 smtClean="0"/>
              <a:t>Hermitische</a:t>
            </a:r>
            <a:r>
              <a:rPr lang="nl-BE" dirty="0" smtClean="0"/>
              <a:t> som 1/n + 1/(n-1)+…1/2+1/1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smtClean="0"/>
              <a:t>Mysterieuze functies</a:t>
            </a:r>
          </a:p>
          <a:p>
            <a:pPr lvl="1">
              <a:defRPr/>
            </a:pPr>
            <a:r>
              <a:rPr lang="nl-BE" dirty="0" smtClean="0"/>
              <a:t>tel het aantal stappen om van </a:t>
            </a:r>
            <a:r>
              <a:rPr lang="nl-BE" dirty="0"/>
              <a:t>n</a:t>
            </a:r>
            <a:r>
              <a:rPr lang="nl-BE" dirty="0" smtClean="0"/>
              <a:t> tot 1 te gaan met volgende reducties  </a:t>
            </a:r>
          </a:p>
          <a:p>
            <a:pPr marL="1428750" lvl="2" indent="-514350">
              <a:defRPr/>
            </a:pPr>
            <a:r>
              <a:rPr lang="nl-BE" dirty="0" smtClean="0"/>
              <a:t>N even =&gt; n/2</a:t>
            </a:r>
          </a:p>
          <a:p>
            <a:pPr marL="1428750" lvl="2" indent="-514350">
              <a:defRPr/>
            </a:pPr>
            <a:r>
              <a:rPr lang="nl-BE" dirty="0" smtClean="0"/>
              <a:t>N oneven =&gt; 3n+1</a:t>
            </a:r>
          </a:p>
          <a:p>
            <a:pPr marL="1428750" lvl="2" indent="-514350">
              <a:defRPr/>
            </a:pPr>
            <a:r>
              <a:rPr lang="nl-BE" i="1" dirty="0" smtClean="0"/>
              <a:t>Tip: gebruik </a:t>
            </a:r>
            <a:r>
              <a:rPr lang="nl-BE" dirty="0" smtClean="0"/>
              <a:t>rem </a:t>
            </a:r>
            <a:r>
              <a:rPr lang="nl-BE" i="1" dirty="0" smtClean="0"/>
              <a:t>en </a:t>
            </a:r>
            <a:r>
              <a:rPr lang="nl-BE" dirty="0" smtClean="0"/>
              <a:t>div (bv. 19 rem 4 -&gt; 3)</a:t>
            </a:r>
            <a:endParaRPr lang="nl-BE" i="1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 smtClean="0"/>
              <a:t>aantalDelers</a:t>
            </a:r>
            <a:r>
              <a:rPr lang="nl-BE" dirty="0" smtClean="0"/>
              <a:t> van een getal</a:t>
            </a:r>
          </a:p>
          <a:p>
            <a:pPr lvl="1">
              <a:defRPr/>
            </a:pPr>
            <a:r>
              <a:rPr lang="nl-BE" i="1" dirty="0" smtClean="0"/>
              <a:t>Tip: gebruik een hulpfunctie </a:t>
            </a:r>
            <a:r>
              <a:rPr lang="nl-BE" i="1" dirty="0" err="1" smtClean="0"/>
              <a:t>aantalDelersVanaf</a:t>
            </a:r>
            <a:r>
              <a:rPr lang="nl-BE" i="1" dirty="0" smtClean="0"/>
              <a:t> met 2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 smtClean="0"/>
              <a:t>isPriem</a:t>
            </a:r>
            <a:endParaRPr lang="nl-BE" dirty="0" smtClean="0"/>
          </a:p>
          <a:p>
            <a:pPr lvl="1">
              <a:defRPr/>
            </a:pPr>
            <a:r>
              <a:rPr lang="nl-BE" i="1" dirty="0" smtClean="0"/>
              <a:t>Tip: gebruik de vorige functie</a:t>
            </a:r>
          </a:p>
          <a:p>
            <a:pPr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05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598920" y="1825625"/>
            <a:ext cx="1143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  <p:sp>
        <p:nvSpPr>
          <p:cNvPr id="614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/>
            </a:r>
            <a:br>
              <a:rPr lang="nl-BE" altLang="nl-BE" smtClean="0"/>
            </a:br>
            <a:r>
              <a:rPr lang="nl-BE" altLang="nl-BE" smtClean="0"/>
              <a:t>Wat met hulpvariabelen?</a:t>
            </a:r>
          </a:p>
        </p:txBody>
      </p:sp>
      <p:sp>
        <p:nvSpPr>
          <p:cNvPr id="2253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Typisch</a:t>
            </a:r>
            <a:r>
              <a:rPr lang="fr-FR" altLang="nl-BE" sz="2400" dirty="0">
                <a:latin typeface="Berlin Sans FB" panose="020E0602020502020306" pitchFamily="34" charset="0"/>
              </a:rPr>
              <a:t> &amp; </a:t>
            </a:r>
            <a:r>
              <a:rPr lang="fr-FR" altLang="nl-BE" sz="2400" dirty="0" err="1">
                <a:latin typeface="Berlin Sans FB" panose="020E0602020502020306" pitchFamily="34" charset="0"/>
              </a:rPr>
              <a:t>goed</a:t>
            </a:r>
            <a:r>
              <a:rPr lang="fr-FR" altLang="nl-BE" sz="2400" dirty="0">
                <a:latin typeface="Berlin Sans FB" panose="020E0602020502020306" pitchFamily="34" charset="0"/>
              </a:rPr>
              <a:t>: </a:t>
            </a:r>
            <a:r>
              <a:rPr lang="fr-FR" altLang="nl-BE" sz="2400" dirty="0" err="1">
                <a:latin typeface="Berlin Sans FB" panose="020E0602020502020306" pitchFamily="34" charset="0"/>
              </a:rPr>
              <a:t>bewaar</a:t>
            </a:r>
            <a:r>
              <a:rPr lang="fr-FR" altLang="nl-BE" sz="2400" dirty="0">
                <a:latin typeface="Berlin Sans FB" panose="020E0602020502020306" pitchFamily="34" charset="0"/>
              </a:rPr>
              <a:t> </a:t>
            </a:r>
            <a:r>
              <a:rPr lang="fr-FR" altLang="nl-BE" sz="2400" dirty="0" err="1">
                <a:latin typeface="Berlin Sans FB" panose="020E0602020502020306" pitchFamily="34" charset="0"/>
              </a:rPr>
              <a:t>tussenresultaten</a:t>
            </a:r>
            <a:r>
              <a:rPr lang="fr-FR" altLang="nl-BE" sz="2400" dirty="0">
                <a:latin typeface="Berlin Sans FB" panose="020E0602020502020306" pitchFamily="34" charset="0"/>
              </a:rPr>
              <a:t> in </a:t>
            </a:r>
            <a:r>
              <a:rPr lang="fr-FR" altLang="nl-BE" sz="2400" dirty="0" err="1">
                <a:latin typeface="Berlin Sans FB" panose="020E0602020502020306" pitchFamily="34" charset="0"/>
              </a:rPr>
              <a:t>tijdelijke</a:t>
            </a:r>
            <a:r>
              <a:rPr lang="fr-FR" altLang="nl-BE" sz="2400" dirty="0">
                <a:latin typeface="Berlin Sans FB" panose="020E0602020502020306" pitchFamily="34" charset="0"/>
              </a:rPr>
              <a:t> vars</a:t>
            </a:r>
          </a:p>
          <a:p>
            <a:pPr lvl="1" eaLnBrk="1" hangingPunct="1">
              <a:defRPr/>
            </a:pPr>
            <a:r>
              <a:rPr lang="fr-FR" altLang="nl-BE" sz="2000" dirty="0">
                <a:latin typeface="Berlin Sans FB" panose="020E0602020502020306" pitchFamily="34" charset="0"/>
              </a:rPr>
              <a:t>In </a:t>
            </a:r>
            <a:r>
              <a:rPr lang="fr-FR" altLang="nl-BE" sz="2000" dirty="0" err="1">
                <a:latin typeface="Berlin Sans FB" panose="020E0602020502020306" pitchFamily="34" charset="0"/>
              </a:rPr>
              <a:t>functioneel</a:t>
            </a:r>
            <a:r>
              <a:rPr lang="fr-FR" altLang="nl-BE" sz="2000" dirty="0">
                <a:latin typeface="Berlin Sans FB" panose="020E0602020502020306" pitchFamily="34" charset="0"/>
              </a:rPr>
              <a:t> </a:t>
            </a:r>
            <a:r>
              <a:rPr lang="fr-FR" altLang="nl-BE" sz="2000" dirty="0" err="1" smtClean="0">
                <a:latin typeface="Berlin Sans FB" panose="020E0602020502020306" pitchFamily="34" charset="0"/>
              </a:rPr>
              <a:t>programmeren</a:t>
            </a:r>
            <a:r>
              <a:rPr lang="fr-FR" altLang="nl-BE" sz="2000" dirty="0" smtClean="0">
                <a:latin typeface="Berlin Sans FB" panose="020E0602020502020306" pitchFamily="34" charset="0"/>
              </a:rPr>
              <a:t> </a:t>
            </a:r>
            <a:r>
              <a:rPr lang="fr-FR" altLang="nl-BE" sz="2000" dirty="0" err="1" smtClean="0">
                <a:latin typeface="Berlin Sans FB" panose="020E0602020502020306" pitchFamily="34" charset="0"/>
              </a:rPr>
              <a:t>zijn</a:t>
            </a:r>
            <a:r>
              <a:rPr lang="fr-FR" altLang="nl-BE" sz="2000" dirty="0" smtClean="0">
                <a:latin typeface="Berlin Sans FB" panose="020E0602020502020306" pitchFamily="34" charset="0"/>
              </a:rPr>
              <a:t> die </a:t>
            </a:r>
            <a:r>
              <a:rPr lang="fr-FR" altLang="nl-BE" sz="2000" dirty="0" err="1" smtClean="0">
                <a:latin typeface="Berlin Sans FB" panose="020E0602020502020306" pitchFamily="34" charset="0"/>
              </a:rPr>
              <a:t>wel</a:t>
            </a:r>
            <a:r>
              <a:rPr lang="fr-FR" altLang="nl-BE" sz="2000" dirty="0" smtClean="0">
                <a:latin typeface="Berlin Sans FB" panose="020E0602020502020306" pitchFamily="34" charset="0"/>
              </a:rPr>
              <a:t> immutable (dus </a:t>
            </a:r>
            <a:r>
              <a:rPr lang="fr-FR" altLang="nl-BE" sz="2000" dirty="0" err="1" smtClean="0">
                <a:latin typeface="Berlin Sans FB" panose="020E0602020502020306" pitchFamily="34" charset="0"/>
              </a:rPr>
              <a:t>géén</a:t>
            </a:r>
            <a:r>
              <a:rPr lang="fr-FR" altLang="nl-BE" sz="2000" dirty="0" smtClean="0">
                <a:latin typeface="Berlin Sans FB" panose="020E0602020502020306" pitchFamily="34" charset="0"/>
              </a:rPr>
              <a:t> </a:t>
            </a:r>
            <a:r>
              <a:rPr lang="fr-FR" altLang="nl-BE" sz="2000" dirty="0" err="1" smtClean="0">
                <a:latin typeface="Berlin Sans FB" panose="020E0602020502020306" pitchFamily="34" charset="0"/>
              </a:rPr>
              <a:t>toekenning</a:t>
            </a:r>
            <a:r>
              <a:rPr lang="fr-FR" altLang="nl-BE" sz="2000" dirty="0" smtClean="0">
                <a:latin typeface="Berlin Sans FB" panose="020E0602020502020306" pitchFamily="34" charset="0"/>
              </a:rPr>
              <a:t> of updates)!</a:t>
            </a:r>
            <a:endParaRPr lang="fr-FR" altLang="nl-BE" sz="2000" dirty="0">
              <a:latin typeface="Berlin Sans FB" panose="020E0602020502020306" pitchFamily="34" charset="0"/>
            </a:endParaRPr>
          </a:p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Oplossing</a:t>
            </a:r>
            <a:r>
              <a:rPr lang="fr-FR" altLang="nl-BE" sz="2400" dirty="0">
                <a:latin typeface="Berlin Sans FB" panose="020E0602020502020306" pitchFamily="34" charset="0"/>
              </a:rPr>
              <a:t>: « </a:t>
            </a:r>
            <a:r>
              <a:rPr lang="fr-FR" altLang="nl-BE" sz="2400" b="1" dirty="0" err="1">
                <a:latin typeface="Berlin Sans FB" panose="020E0602020502020306" pitchFamily="34" charset="0"/>
              </a:rPr>
              <a:t>sequential</a:t>
            </a:r>
            <a:r>
              <a:rPr lang="fr-FR" altLang="nl-BE" sz="2400" dirty="0">
                <a:latin typeface="Berlin Sans FB" panose="020E0602020502020306" pitchFamily="34" charset="0"/>
              </a:rPr>
              <a:t> </a:t>
            </a:r>
            <a:r>
              <a:rPr lang="fr-FR" altLang="nl-BE" sz="2400" dirty="0" err="1">
                <a:latin typeface="Berlin Sans FB" panose="020E0602020502020306" pitchFamily="34" charset="0"/>
              </a:rPr>
              <a:t>statements</a:t>
            </a:r>
            <a:r>
              <a:rPr lang="fr-FR" altLang="nl-BE" sz="2400" dirty="0">
                <a:latin typeface="Berlin Sans FB" panose="020E0602020502020306" pitchFamily="34" charset="0"/>
              </a:rPr>
              <a:t> in </a:t>
            </a:r>
            <a:r>
              <a:rPr lang="fr-FR" altLang="nl-BE" sz="2400" dirty="0" err="1">
                <a:latin typeface="Berlin Sans FB" panose="020E0602020502020306" pitchFamily="34" charset="0"/>
              </a:rPr>
              <a:t>function</a:t>
            </a:r>
            <a:r>
              <a:rPr lang="fr-FR" altLang="nl-BE" sz="2400" dirty="0">
                <a:latin typeface="Berlin Sans FB" panose="020E0602020502020306" pitchFamily="34" charset="0"/>
              </a:rPr>
              <a:t> clauses »</a:t>
            </a:r>
          </a:p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Concreter</a:t>
            </a:r>
            <a:r>
              <a:rPr lang="fr-FR" altLang="nl-BE" sz="2400" dirty="0">
                <a:latin typeface="Berlin Sans FB" panose="020E0602020502020306" pitchFamily="34" charset="0"/>
              </a:rPr>
              <a:t>: f(…) -&gt; Var1 = … , Var2 = …., </a:t>
            </a:r>
            <a:r>
              <a:rPr lang="fr-FR" altLang="nl-BE" sz="2400" dirty="0" err="1">
                <a:latin typeface="Berlin Sans FB" panose="020E0602020502020306" pitchFamily="34" charset="0"/>
              </a:rPr>
              <a:t>resultaat</a:t>
            </a:r>
            <a:r>
              <a:rPr lang="fr-FR" altLang="nl-BE" sz="2400" dirty="0">
                <a:latin typeface="Berlin Sans FB" panose="020E0602020502020306" pitchFamily="34" charset="0"/>
              </a:rPr>
              <a:t>.</a:t>
            </a:r>
          </a:p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Helemaal</a:t>
            </a:r>
            <a:r>
              <a:rPr lang="fr-FR" altLang="nl-BE" sz="2400" dirty="0">
                <a:latin typeface="Berlin Sans FB" panose="020E0602020502020306" pitchFamily="34" charset="0"/>
              </a:rPr>
              <a:t> </a:t>
            </a:r>
            <a:r>
              <a:rPr lang="fr-FR" altLang="nl-BE" sz="2400" dirty="0" err="1">
                <a:latin typeface="Berlin Sans FB" panose="020E0602020502020306" pitchFamily="34" charset="0"/>
              </a:rPr>
              <a:t>concreet</a:t>
            </a:r>
            <a:r>
              <a:rPr lang="fr-FR" altLang="nl-BE" sz="2400" dirty="0">
                <a:latin typeface="Berlin Sans FB" panose="020E0602020502020306" pitchFamily="34" charset="0"/>
              </a:rPr>
              <a:t>:</a:t>
            </a:r>
          </a:p>
          <a:p>
            <a:pPr eaLnBrk="1" hangingPunct="1">
              <a:defRPr/>
            </a:pPr>
            <a:endParaRPr lang="fr-FR" altLang="nl-BE" sz="2400" dirty="0">
              <a:latin typeface="Berlin Sans FB" panose="020E0602020502020306" pitchFamily="34" charset="0"/>
            </a:endParaRPr>
          </a:p>
          <a:p>
            <a:pPr marL="0" indent="0">
              <a:buNone/>
              <a:defRPr/>
            </a:pP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aantalNulpunten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(A,B,C) -&gt;</a:t>
            </a:r>
          </a:p>
          <a:p>
            <a:pPr marL="0" indent="0">
              <a:buNone/>
              <a:defRPr/>
            </a:pP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B*B-4*A*C,</a:t>
            </a:r>
          </a:p>
          <a:p>
            <a:pPr marL="0" indent="0">
              <a:buNone/>
              <a:defRPr/>
            </a:pP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  -&gt; 2;</a:t>
            </a:r>
            <a:b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0 -&gt; 1;</a:t>
            </a:r>
            <a:b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 0</a:t>
            </a:r>
            <a:b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end.</a:t>
            </a:r>
            <a:endParaRPr lang="nl-BE" alt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4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Hulpvars “in  lus” : extra params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862138"/>
            <a:ext cx="8612188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langsteStijgendeDeelRij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([])     -&gt; 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langsteStijgendeDeelRij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([X])    -&gt; 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langsteStijgendeDeelRij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([X|XS]) -&gt; lsd(1, 1, X, XS).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lsd(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Vorige, []) -&gt; max(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lsd(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Vorige, [X|XS]) -&gt;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Vorige &lt; X  -&gt; lsd(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LengteNu+1, X, XS);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 L2 = max(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BE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lsd(L2, 1, X, XS)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Staart-recursie</a:t>
            </a:r>
          </a:p>
        </p:txBody>
      </p:sp>
      <p:sp>
        <p:nvSpPr>
          <p:cNvPr id="8195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785938"/>
            <a:ext cx="8229600" cy="3886200"/>
          </a:xfrm>
        </p:spPr>
        <p:txBody>
          <a:bodyPr/>
          <a:lstStyle/>
          <a:p>
            <a:r>
              <a:rPr lang="nl-BE" altLang="nl-BE" smtClean="0"/>
              <a:t>Recursie is mooi, maar vreet stack</a:t>
            </a:r>
          </a:p>
          <a:p>
            <a:r>
              <a:rPr lang="nl-BE" altLang="nl-BE" smtClean="0"/>
              <a:t>Want na recursieve oproep moet nog iets gebeuren</a:t>
            </a:r>
          </a:p>
          <a:p>
            <a:r>
              <a:rPr lang="nl-BE" altLang="nl-BE" smtClean="0"/>
              <a:t>Beter = staart-recursie = recursie waarna niks meer moet gebeuren</a:t>
            </a:r>
          </a:p>
          <a:p>
            <a:pPr lvl="1"/>
            <a:r>
              <a:rPr lang="nl-BE" altLang="nl-BE" smtClean="0"/>
              <a:t>Véél sneller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1800" b="1">
                <a:latin typeface="Courier New" panose="02070309020205020404" pitchFamily="49" charset="0"/>
                <a:cs typeface="Courier New" panose="02070309020205020404" pitchFamily="49" charset="0"/>
              </a:rPr>
              <a:t>som(XS) -&gt; somTail(0,XS).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1800" b="1">
                <a:latin typeface="Courier New" panose="02070309020205020404" pitchFamily="49" charset="0"/>
                <a:cs typeface="Courier New" panose="02070309020205020404" pitchFamily="49" charset="0"/>
              </a:rPr>
              <a:t>somTail(N, [])     -&gt; N;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1800" b="1">
                <a:latin typeface="Courier New" panose="02070309020205020404" pitchFamily="49" charset="0"/>
                <a:cs typeface="Courier New" panose="02070309020205020404" pitchFamily="49" charset="0"/>
              </a:rPr>
              <a:t>somTail(N, [X|XS]) -&gt; somTail(N+X, XS).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mtClean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492240" y="3553778"/>
            <a:ext cx="464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nl-BE" altLang="nl-BE" sz="2800" i="1" kern="0" dirty="0">
                <a:solidFill>
                  <a:srgbClr val="FF0000"/>
                </a:solidFill>
              </a:rPr>
              <a:t>Meestal extra parameter</a:t>
            </a:r>
          </a:p>
        </p:txBody>
      </p:sp>
    </p:spTree>
    <p:extLst>
      <p:ext uri="{BB962C8B-B14F-4D97-AF65-F5344CB8AC3E}">
        <p14:creationId xmlns:p14="http://schemas.microsoft.com/office/powerpoint/2010/main" val="249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altLang="nl-BE" dirty="0" smtClean="0"/>
              <a:t>Bereken het kleinste getal in een lijst</a:t>
            </a:r>
          </a:p>
          <a:p>
            <a:pPr>
              <a:defRPr/>
            </a:pPr>
            <a:r>
              <a:rPr lang="nl-BE" altLang="nl-BE" dirty="0" smtClean="0"/>
              <a:t>Bereken de som van de getallen op de even posities in een lijst</a:t>
            </a:r>
          </a:p>
          <a:p>
            <a:pPr>
              <a:defRPr/>
            </a:pPr>
            <a:r>
              <a:rPr lang="nl-BE" altLang="nl-BE" dirty="0" smtClean="0"/>
              <a:t>Zoek de waarde die het meeste voorkomt in een lijst</a:t>
            </a:r>
          </a:p>
          <a:p>
            <a:pPr>
              <a:defRPr/>
            </a:pPr>
            <a:r>
              <a:rPr lang="nl-BE" altLang="nl-BE" dirty="0" smtClean="0"/>
              <a:t>Wissel de 1</a:t>
            </a:r>
            <a:r>
              <a:rPr lang="nl-BE" altLang="nl-BE" baseline="30000" dirty="0" smtClean="0"/>
              <a:t>e</a:t>
            </a:r>
            <a:r>
              <a:rPr lang="nl-BE" altLang="nl-BE" dirty="0" smtClean="0"/>
              <a:t> en laatste waarde van een lijst om</a:t>
            </a:r>
          </a:p>
          <a:p>
            <a:pPr marL="0" indent="0">
              <a:buNone/>
              <a:defRPr/>
            </a:pPr>
            <a:endParaRPr lang="nl-BE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1644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Hulptechniek: tuples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nl-BE" altLang="nl-BE" dirty="0" smtClean="0"/>
              <a:t>Naast lijsten: {</a:t>
            </a:r>
            <a:r>
              <a:rPr lang="nl-BE" altLang="nl-BE" dirty="0" err="1" smtClean="0"/>
              <a:t>x,y</a:t>
            </a:r>
            <a:r>
              <a:rPr lang="nl-BE" altLang="nl-BE" dirty="0"/>
              <a:t>}</a:t>
            </a:r>
            <a:r>
              <a:rPr lang="nl-BE" altLang="nl-BE" dirty="0" smtClean="0"/>
              <a:t> , {</a:t>
            </a:r>
            <a:r>
              <a:rPr lang="nl-BE" altLang="nl-BE" dirty="0" err="1" smtClean="0"/>
              <a:t>x,y,z</a:t>
            </a:r>
            <a:r>
              <a:rPr lang="nl-BE" altLang="nl-BE" dirty="0"/>
              <a:t>}</a:t>
            </a:r>
            <a:r>
              <a:rPr lang="nl-BE" altLang="nl-BE" dirty="0" smtClean="0"/>
              <a:t> , …</a:t>
            </a:r>
          </a:p>
          <a:p>
            <a:pPr lvl="1" eaLnBrk="1" hangingPunct="1"/>
            <a:r>
              <a:rPr lang="nl-BE" altLang="nl-BE" dirty="0" smtClean="0"/>
              <a:t>Soms interessant om 2 of meer functiewaarden terug te geven of </a:t>
            </a:r>
            <a:br>
              <a:rPr lang="nl-BE" altLang="nl-BE" dirty="0" smtClean="0"/>
            </a:br>
            <a:r>
              <a:rPr lang="nl-BE" altLang="nl-BE" dirty="0" smtClean="0"/>
              <a:t>dingen te combineren</a:t>
            </a:r>
          </a:p>
          <a:p>
            <a:pPr lvl="1" eaLnBrk="1" hangingPunct="1"/>
            <a:r>
              <a:rPr lang="nl-BE" altLang="nl-BE" dirty="0" smtClean="0"/>
              <a:t>Beetje zoals </a:t>
            </a:r>
            <a:r>
              <a:rPr lang="nl-BE" altLang="nl-BE" dirty="0" err="1" smtClean="0"/>
              <a:t>struct</a:t>
            </a:r>
            <a:r>
              <a:rPr lang="nl-BE" altLang="nl-BE" dirty="0" smtClean="0"/>
              <a:t> van C</a:t>
            </a:r>
          </a:p>
          <a:p>
            <a:pPr lvl="1" eaLnBrk="1" hangingPunct="1"/>
            <a:r>
              <a:rPr lang="nl-BE" altLang="nl-BE" dirty="0" smtClean="0"/>
              <a:t>Onbeperkte aantal elementen mogelijk</a:t>
            </a:r>
          </a:p>
          <a:p>
            <a:r>
              <a:rPr lang="nl-BE" dirty="0" smtClean="0"/>
              <a:t>Ook bruikbaar in </a:t>
            </a:r>
            <a:r>
              <a:rPr lang="nl-BE" dirty="0" err="1" smtClean="0"/>
              <a:t>pattern</a:t>
            </a:r>
            <a:r>
              <a:rPr lang="nl-BE" dirty="0" smtClean="0"/>
              <a:t>-matching</a:t>
            </a:r>
          </a:p>
          <a:p>
            <a:pPr lvl="1"/>
            <a:r>
              <a:rPr lang="nl-BE" dirty="0" smtClean="0"/>
              <a:t>f( {X,Y} ) -&gt; …</a:t>
            </a:r>
          </a:p>
          <a:p>
            <a:r>
              <a:rPr lang="nl-BE" dirty="0" smtClean="0"/>
              <a:t>Er bestaat een functie </a:t>
            </a:r>
            <a:r>
              <a:rPr lang="nl-BE" dirty="0" err="1" smtClean="0"/>
              <a:t>elem</a:t>
            </a:r>
            <a:r>
              <a:rPr lang="nl-BE" smtClean="0"/>
              <a:t>/2.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Voorbeeld: geef het aantal voorkomens én de waarde van het element dat het meeste voorkomt in een lijst</a:t>
            </a:r>
          </a:p>
          <a:p>
            <a:pPr marL="0" indent="0">
              <a:buNone/>
            </a:pPr>
            <a:endParaRPr lang="nl-BE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4017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FP in 3 puntjes</a:t>
            </a:r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>
          <a:xfrm>
            <a:off x="1955800" y="1676400"/>
            <a:ext cx="8686800" cy="3886200"/>
          </a:xfrm>
        </p:spPr>
        <p:txBody>
          <a:bodyPr>
            <a:normAutofit lnSpcReduction="10000"/>
          </a:bodyPr>
          <a:lstStyle/>
          <a:p>
            <a:r>
              <a:rPr lang="nl-BE" altLang="nl-BE" smtClean="0"/>
              <a:t>Gebaseerd op lambda calculus</a:t>
            </a:r>
          </a:p>
          <a:p>
            <a:pPr lvl="1"/>
            <a:r>
              <a:rPr lang="nl-BE" altLang="nl-BE" smtClean="0"/>
              <a:t>Geen neveneffecten </a:t>
            </a:r>
          </a:p>
          <a:p>
            <a:pPr lvl="1"/>
            <a:r>
              <a:rPr lang="nl-BE" altLang="nl-BE" b="1" smtClean="0"/>
              <a:t>Referential transparency</a:t>
            </a:r>
          </a:p>
          <a:p>
            <a:pPr lvl="2"/>
            <a:r>
              <a:rPr lang="nl-BE" altLang="nl-BE" smtClean="0"/>
              <a:t>Een expressie heeft overal en altijd dezelfde waarde, onafhankelijk van de context</a:t>
            </a:r>
          </a:p>
          <a:p>
            <a:pPr lvl="1"/>
            <a:r>
              <a:rPr lang="nl-BE" altLang="nl-BE" i="1" smtClean="0"/>
              <a:t>“niks in de mouwen, niks achter de rug”</a:t>
            </a:r>
            <a:endParaRPr lang="nl-BE" altLang="nl-BE" smtClean="0"/>
          </a:p>
          <a:p>
            <a:r>
              <a:rPr lang="nl-BE" altLang="nl-BE" smtClean="0"/>
              <a:t>Intelligente omgang met types</a:t>
            </a:r>
          </a:p>
          <a:p>
            <a:pPr lvl="1"/>
            <a:r>
              <a:rPr lang="nl-BE" altLang="nl-BE" i="1" smtClean="0"/>
              <a:t>Compiler “ziet” het type</a:t>
            </a:r>
          </a:p>
          <a:p>
            <a:r>
              <a:rPr lang="nl-BE" altLang="nl-BE" smtClean="0"/>
              <a:t>Zo generiek/herbruikbaar mogelijk</a:t>
            </a:r>
          </a:p>
          <a:p>
            <a:pPr lvl="1"/>
            <a:r>
              <a:rPr lang="nl-BE" altLang="nl-BE" i="1" smtClean="0"/>
              <a:t>Code is in zoveel mogelijk situaties bruikbaar</a:t>
            </a:r>
          </a:p>
        </p:txBody>
      </p:sp>
    </p:spTree>
    <p:extLst>
      <p:ext uri="{BB962C8B-B14F-4D97-AF65-F5344CB8AC3E}">
        <p14:creationId xmlns:p14="http://schemas.microsoft.com/office/powerpoint/2010/main" val="5335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Erlang in 3 puntjes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3886200"/>
          </a:xfrm>
        </p:spPr>
        <p:txBody>
          <a:bodyPr>
            <a:normAutofit lnSpcReduction="10000"/>
          </a:bodyPr>
          <a:lstStyle/>
          <a:p>
            <a:r>
              <a:rPr lang="nl-BE" altLang="nl-BE" smtClean="0"/>
              <a:t>Pragmatische functionele taal</a:t>
            </a:r>
          </a:p>
          <a:p>
            <a:pPr lvl="1"/>
            <a:r>
              <a:rPr lang="nl-BE" altLang="nl-BE" smtClean="0"/>
              <a:t>In principe geen neveneffecten, behalve bij io  </a:t>
            </a:r>
          </a:p>
          <a:p>
            <a:pPr lvl="1"/>
            <a:r>
              <a:rPr lang="nl-BE" altLang="nl-BE" smtClean="0"/>
              <a:t>Best io heel strikt aflijnen en niet overal doorheen je code gebruiken.</a:t>
            </a:r>
          </a:p>
          <a:p>
            <a:r>
              <a:rPr lang="nl-BE" altLang="nl-BE" smtClean="0"/>
              <a:t>Dynamisch getypeerd</a:t>
            </a:r>
          </a:p>
          <a:p>
            <a:pPr lvl="1"/>
            <a:r>
              <a:rPr lang="nl-BE" altLang="nl-BE" smtClean="0"/>
              <a:t>“</a:t>
            </a:r>
            <a:r>
              <a:rPr lang="nl-BE" altLang="nl-BE" i="1" smtClean="0"/>
              <a:t>Write whatever you like and at run time </a:t>
            </a:r>
            <a:br>
              <a:rPr lang="nl-BE" altLang="nl-BE" i="1" smtClean="0"/>
            </a:br>
            <a:r>
              <a:rPr lang="nl-BE" altLang="nl-BE" i="1" smtClean="0"/>
              <a:t>  we throw it in your face</a:t>
            </a:r>
            <a:r>
              <a:rPr lang="nl-BE" altLang="nl-BE" smtClean="0"/>
              <a:t>”</a:t>
            </a:r>
          </a:p>
          <a:p>
            <a:pPr lvl="1"/>
            <a:r>
              <a:rPr lang="nl-BE" altLang="nl-BE" smtClean="0"/>
              <a:t>Programma’s falen sowieso, dus opvangen!</a:t>
            </a:r>
          </a:p>
          <a:p>
            <a:r>
              <a:rPr lang="nl-BE" altLang="nl-BE" smtClean="0"/>
              <a:t>Polymorf</a:t>
            </a:r>
          </a:p>
          <a:p>
            <a:pPr lvl="1"/>
            <a:r>
              <a:rPr lang="nl-BE" altLang="nl-BE" smtClean="0"/>
              <a:t>Want functie kan verschillende types aan</a:t>
            </a:r>
          </a:p>
        </p:txBody>
      </p:sp>
    </p:spTree>
    <p:extLst>
      <p:ext uri="{BB962C8B-B14F-4D97-AF65-F5344CB8AC3E}">
        <p14:creationId xmlns:p14="http://schemas.microsoft.com/office/powerpoint/2010/main" val="5932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Haskell in 3 puntjes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981200"/>
            <a:ext cx="8686800" cy="3886200"/>
          </a:xfrm>
        </p:spPr>
        <p:txBody>
          <a:bodyPr/>
          <a:lstStyle/>
          <a:p>
            <a:r>
              <a:rPr lang="nl-BE" altLang="nl-BE" smtClean="0"/>
              <a:t>Pure functionele taal</a:t>
            </a:r>
          </a:p>
          <a:p>
            <a:pPr lvl="1"/>
            <a:r>
              <a:rPr lang="nl-BE" altLang="nl-BE" smtClean="0"/>
              <a:t>Academisch, dus écht géén neveneffecten </a:t>
            </a:r>
          </a:p>
          <a:p>
            <a:pPr lvl="2"/>
            <a:r>
              <a:rPr lang="nl-BE" altLang="nl-BE" smtClean="0"/>
              <a:t>Speciale constructies voor IO </a:t>
            </a:r>
          </a:p>
          <a:p>
            <a:r>
              <a:rPr lang="nl-BE" altLang="nl-BE" smtClean="0"/>
              <a:t>Statisch &amp; sterk getypeerd + type inferentie</a:t>
            </a:r>
          </a:p>
          <a:p>
            <a:pPr lvl="1"/>
            <a:r>
              <a:rPr lang="nl-BE" altLang="nl-BE" smtClean="0"/>
              <a:t>“</a:t>
            </a:r>
            <a:r>
              <a:rPr lang="nl-BE" altLang="nl-BE" i="1" smtClean="0"/>
              <a:t>Strongly typed programs can’t go wrong</a:t>
            </a:r>
            <a:r>
              <a:rPr lang="nl-BE" altLang="nl-BE" smtClean="0"/>
              <a:t>”</a:t>
            </a:r>
            <a:br>
              <a:rPr lang="nl-BE" altLang="nl-BE" smtClean="0"/>
            </a:br>
            <a:r>
              <a:rPr lang="nl-BE" altLang="nl-BE" smtClean="0"/>
              <a:t>-&gt; falen is geen optie</a:t>
            </a:r>
          </a:p>
          <a:p>
            <a:r>
              <a:rPr lang="nl-BE" altLang="nl-BE" smtClean="0"/>
              <a:t>Polymorf</a:t>
            </a:r>
          </a:p>
          <a:p>
            <a:pPr lvl="1"/>
            <a:r>
              <a:rPr lang="nl-BE" altLang="nl-BE" smtClean="0"/>
              <a:t>Een functie kan automatisch op verschillende types werken afh. van gebruikte operaties</a:t>
            </a:r>
          </a:p>
        </p:txBody>
      </p:sp>
    </p:spTree>
    <p:extLst>
      <p:ext uri="{BB962C8B-B14F-4D97-AF65-F5344CB8AC3E}">
        <p14:creationId xmlns:p14="http://schemas.microsoft.com/office/powerpoint/2010/main" val="23538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Lambda calculus (herhaling)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Elke expressie heeft één waarde die nooit verandert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↔ </a:t>
            </a:r>
            <a:r>
              <a:rPr lang="nl-BE" dirty="0"/>
              <a:t>variabelen in imperatieve talen</a:t>
            </a:r>
          </a:p>
          <a:p>
            <a:pPr lvl="1">
              <a:defRPr/>
            </a:pPr>
            <a:r>
              <a:rPr lang="nl-BE" dirty="0" err="1"/>
              <a:t>z</a:t>
            </a:r>
            <a:r>
              <a:rPr lang="nl-BE" dirty="0"/>
              <a:t> = 18</a:t>
            </a:r>
          </a:p>
          <a:p>
            <a:pPr lvl="1">
              <a:defRPr/>
            </a:pPr>
            <a:r>
              <a:rPr lang="nl-BE" dirty="0"/>
              <a:t>y = 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)</a:t>
            </a:r>
          </a:p>
          <a:p>
            <a:pPr>
              <a:defRPr/>
            </a:pPr>
            <a:r>
              <a:rPr lang="nl-BE" dirty="0"/>
              <a:t>Complexe expressies oplossen door evaluatie/substitutie van deelexpressies</a:t>
            </a:r>
          </a:p>
          <a:p>
            <a:pPr lvl="1">
              <a:defRPr/>
            </a:pP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 + 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))*(</a:t>
            </a:r>
            <a:r>
              <a:rPr lang="nl-BE" dirty="0" err="1"/>
              <a:t>y+cos</a:t>
            </a:r>
            <a:r>
              <a:rPr lang="nl-BE" dirty="0"/>
              <a:t>(y)) </a:t>
            </a:r>
          </a:p>
          <a:p>
            <a:pPr>
              <a:defRPr/>
            </a:pPr>
            <a:r>
              <a:rPr lang="nl-BE" dirty="0"/>
              <a:t>Functie-oproepen evalueren op dezelfde manier</a:t>
            </a:r>
          </a:p>
          <a:p>
            <a:pPr marL="0" indent="0">
              <a:buNone/>
              <a:defRPr/>
            </a:pPr>
            <a:endParaRPr lang="nl-BE" dirty="0"/>
          </a:p>
          <a:p>
            <a:pPr marL="0" indent="0">
              <a:buNone/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54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Lambda Calculus (2) (herhaling)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f x = g(3+x)+x</a:t>
            </a:r>
          </a:p>
          <a:p>
            <a:r>
              <a:rPr lang="nl-BE" altLang="nl-BE" smtClean="0"/>
              <a:t>g y = y+1</a:t>
            </a:r>
          </a:p>
          <a:p>
            <a:r>
              <a:rPr lang="nl-BE" altLang="nl-BE" smtClean="0"/>
              <a:t>z = 5</a:t>
            </a:r>
          </a:p>
          <a:p>
            <a:endParaRPr lang="nl-BE" altLang="nl-BE" smtClean="0"/>
          </a:p>
          <a:p>
            <a:r>
              <a:rPr lang="nl-BE" altLang="nl-BE" smtClean="0"/>
              <a:t>f z + g z</a:t>
            </a:r>
          </a:p>
          <a:p>
            <a:endParaRPr lang="nl-BE" altLang="nl-BE" smtClean="0"/>
          </a:p>
          <a:p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9334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Hetzelfde in Erlang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 smtClean="0"/>
              <a:t>f(X) -&gt; g(3+X)+X.</a:t>
            </a:r>
          </a:p>
          <a:p>
            <a:r>
              <a:rPr lang="nl-BE" altLang="nl-BE" dirty="0" smtClean="0"/>
              <a:t>g(Y) -&gt; Y+1.</a:t>
            </a:r>
          </a:p>
          <a:p>
            <a:endParaRPr lang="nl-BE" altLang="nl-BE" dirty="0" smtClean="0"/>
          </a:p>
          <a:p>
            <a:endParaRPr lang="nl-BE" altLang="nl-BE" dirty="0"/>
          </a:p>
          <a:p>
            <a:endParaRPr lang="nl-BE" altLang="nl-BE" dirty="0" smtClean="0"/>
          </a:p>
          <a:p>
            <a:r>
              <a:rPr lang="nl-BE" altLang="nl-BE" dirty="0" smtClean="0"/>
              <a:t>f(5) + g(5)</a:t>
            </a:r>
          </a:p>
          <a:p>
            <a:endParaRPr lang="nl-BE" altLang="nl-BE" dirty="0" smtClean="0"/>
          </a:p>
          <a:p>
            <a:endParaRPr lang="nl-BE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13266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Belangrijke syntax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 smtClean="0"/>
              <a:t>Functie-definitie eindigt met .</a:t>
            </a:r>
          </a:p>
          <a:p>
            <a:pPr marL="0" indent="0">
              <a:buNone/>
            </a:pPr>
            <a:endParaRPr lang="nl-BE" altLang="nl-BE" dirty="0" smtClean="0"/>
          </a:p>
          <a:p>
            <a:r>
              <a:rPr lang="nl-BE" altLang="nl-BE" dirty="0" smtClean="0"/>
              <a:t>Variabelen  zijn met hoofdletter.</a:t>
            </a:r>
          </a:p>
          <a:p>
            <a:r>
              <a:rPr lang="nl-BE" altLang="nl-BE" dirty="0" smtClean="0"/>
              <a:t>Geen toekenning en dus geen =, maar -&gt;</a:t>
            </a:r>
          </a:p>
        </p:txBody>
      </p:sp>
    </p:spTree>
    <p:extLst>
      <p:ext uri="{BB962C8B-B14F-4D97-AF65-F5344CB8AC3E}">
        <p14:creationId xmlns:p14="http://schemas.microsoft.com/office/powerpoint/2010/main" val="31883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410</TotalTime>
  <Words>1088</Words>
  <Application>Microsoft Office PowerPoint</Application>
  <PresentationFormat>Breedbeeld</PresentationFormat>
  <Paragraphs>243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6" baseType="lpstr">
      <vt:lpstr>Arial Unicode MS</vt:lpstr>
      <vt:lpstr>Arial</vt:lpstr>
      <vt:lpstr>Berlin Sans FB</vt:lpstr>
      <vt:lpstr>Calibri</vt:lpstr>
      <vt:lpstr>Calibri Light</vt:lpstr>
      <vt:lpstr>Courier New</vt:lpstr>
      <vt:lpstr>Wingdings</vt:lpstr>
      <vt:lpstr>Kantoorthema</vt:lpstr>
      <vt:lpstr>Erlang</vt:lpstr>
      <vt:lpstr>Ceci n’est pas un cursus</vt:lpstr>
      <vt:lpstr>FP in 3 puntjes</vt:lpstr>
      <vt:lpstr>Erlang in 3 puntjes</vt:lpstr>
      <vt:lpstr>Haskell in 3 puntjes</vt:lpstr>
      <vt:lpstr>Lambda calculus (herhaling)</vt:lpstr>
      <vt:lpstr>Lambda Calculus (2) (herhaling)</vt:lpstr>
      <vt:lpstr>Hetzelfde in Erlang</vt:lpstr>
      <vt:lpstr>Belangrijke syntax</vt:lpstr>
      <vt:lpstr>Pattern matching</vt:lpstr>
      <vt:lpstr>Sterke ondersteuning voor lijsten</vt:lpstr>
      <vt:lpstr>Belangrijke principes</vt:lpstr>
      <vt:lpstr>If</vt:lpstr>
      <vt:lpstr>When</vt:lpstr>
      <vt:lpstr>When met &gt;1 voorwaarden</vt:lpstr>
      <vt:lpstr>Case</vt:lpstr>
      <vt:lpstr>Voorbeeld</vt:lpstr>
      <vt:lpstr>Moeilijker voorbeeld: isort</vt:lpstr>
      <vt:lpstr>If versus case</vt:lpstr>
      <vt:lpstr>If versus case (2)</vt:lpstr>
      <vt:lpstr>Oefeningen</vt:lpstr>
      <vt:lpstr>Functies met getallen</vt:lpstr>
      <vt:lpstr>Oefeningen</vt:lpstr>
      <vt:lpstr> Wat met hulpvariabelen?</vt:lpstr>
      <vt:lpstr>Hulpvars “in  lus” : extra params</vt:lpstr>
      <vt:lpstr>Staart-recursie</vt:lpstr>
      <vt:lpstr>Oefeningen</vt:lpstr>
      <vt:lpstr>Hulptechniek: tuples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Kris Aerts</dc:creator>
  <cp:lastModifiedBy>Kris Aerts</cp:lastModifiedBy>
  <cp:revision>43</cp:revision>
  <dcterms:created xsi:type="dcterms:W3CDTF">2017-09-22T07:40:24Z</dcterms:created>
  <dcterms:modified xsi:type="dcterms:W3CDTF">2017-09-22T14:54:15Z</dcterms:modified>
</cp:coreProperties>
</file>