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2" r:id="rId11"/>
    <p:sldId id="266" r:id="rId12"/>
    <p:sldId id="267" r:id="rId13"/>
    <p:sldId id="268" r:id="rId14"/>
    <p:sldId id="269" r:id="rId15"/>
    <p:sldId id="270" r:id="rId16"/>
    <p:sldId id="285" r:id="rId17"/>
    <p:sldId id="271" r:id="rId18"/>
    <p:sldId id="272" r:id="rId19"/>
    <p:sldId id="273" r:id="rId20"/>
    <p:sldId id="274" r:id="rId21"/>
    <p:sldId id="283" r:id="rId22"/>
    <p:sldId id="287" r:id="rId23"/>
    <p:sldId id="288" r:id="rId24"/>
    <p:sldId id="289" r:id="rId25"/>
    <p:sldId id="290" r:id="rId26"/>
    <p:sldId id="291" r:id="rId27"/>
    <p:sldId id="286" r:id="rId28"/>
    <p:sldId id="284" r:id="rId29"/>
    <p:sldId id="276" r:id="rId30"/>
    <p:sldId id="277" r:id="rId31"/>
    <p:sldId id="278" r:id="rId32"/>
    <p:sldId id="279" r:id="rId33"/>
    <p:sldId id="281" r:id="rId34"/>
    <p:sldId id="293" r:id="rId35"/>
    <p:sldId id="292" r:id="rId3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6/10/2017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159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6/10/2017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943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6/10/2017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208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1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892300" y="6356350"/>
            <a:ext cx="1689100" cy="365125"/>
          </a:xfrm>
        </p:spPr>
        <p:txBody>
          <a:bodyPr/>
          <a:lstStyle/>
          <a:p>
            <a:fld id="{C1AE377C-93B0-4B4C-8ED7-A9C6133CAED8}" type="datetimeFigureOut">
              <a:rPr lang="nl-BE" smtClean="0"/>
              <a:t>6/10/2017</a:t>
            </a:fld>
            <a:endParaRPr lang="nl-BE"/>
          </a:p>
        </p:txBody>
      </p:sp>
      <p:sp>
        <p:nvSpPr>
          <p:cNvPr id="1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50900" y="6356350"/>
            <a:ext cx="584200" cy="365125"/>
          </a:xfrm>
        </p:spPr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429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6/10/2017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669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6/10/2017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12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6/10/2017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18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6/10/2017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83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6/10/2017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547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6/10/2017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01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6/10/2017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211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892300" y="6356350"/>
            <a:ext cx="1689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E377C-93B0-4B4C-8ED7-A9C6133CAED8}" type="datetimeFigureOut">
              <a:rPr lang="nl-BE" smtClean="0"/>
              <a:t>6/10/2017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50900" y="6356350"/>
            <a:ext cx="58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  <p:grpSp>
        <p:nvGrpSpPr>
          <p:cNvPr id="14" name="Groep 13"/>
          <p:cNvGrpSpPr/>
          <p:nvPr userDrawn="1"/>
        </p:nvGrpSpPr>
        <p:grpSpPr>
          <a:xfrm>
            <a:off x="8648336" y="6329930"/>
            <a:ext cx="3022964" cy="418983"/>
            <a:chOff x="5663836" y="6329930"/>
            <a:chExt cx="3022964" cy="418983"/>
          </a:xfrm>
        </p:grpSpPr>
        <p:pic>
          <p:nvPicPr>
            <p:cNvPr id="15" name="Picture 2" descr="http://www.kuleuven.be/lucas/Images/Logo/Logo_KULeuven_NIEUW.png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836" y="6329930"/>
              <a:ext cx="1169128" cy="417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Afbeelding 15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0522" y="6342120"/>
              <a:ext cx="1716278" cy="406793"/>
            </a:xfrm>
            <a:prstGeom prst="rect">
              <a:avLst/>
            </a:prstGeom>
          </p:spPr>
        </p:pic>
      </p:grpSp>
      <p:sp>
        <p:nvSpPr>
          <p:cNvPr id="17" name="Line 8"/>
          <p:cNvSpPr>
            <a:spLocks noChangeShapeType="1"/>
          </p:cNvSpPr>
          <p:nvPr userDrawn="1"/>
        </p:nvSpPr>
        <p:spPr bwMode="auto">
          <a:xfrm>
            <a:off x="107950" y="6237288"/>
            <a:ext cx="11918950" cy="0"/>
          </a:xfrm>
          <a:prstGeom prst="line">
            <a:avLst/>
          </a:prstGeom>
          <a:noFill/>
          <a:ln w="3175">
            <a:solidFill>
              <a:srgbClr val="631D1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40870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eople.csail.mit.edu/gregs/ll1-discuss-archive-html/msg02779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earnyousomeerlang.com/types-or-lack-thereo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rrucadu.co.uk/posts/etc/2016-02-12-strict-vs-lazy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ammerprinciple.com/therighttool/items/haskell/erlang" TargetMode="External"/><Relationship Id="rId2" Type="http://schemas.openxmlformats.org/officeDocument/2006/relationships/hyperlink" Target="http://hammerprinciple.com/therighttool/items/erlang/haskel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foq.com/interviews/Erlang-Haskell-John-Hughes" TargetMode="External"/><Relationship Id="rId4" Type="http://schemas.openxmlformats.org/officeDocument/2006/relationships/hyperlink" Target="https://www.slant.co/versus/11675/1537/~erlang_vs_haskel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youahaskell.com/" TargetMode="External"/><Relationship Id="rId2" Type="http://schemas.openxmlformats.org/officeDocument/2006/relationships/hyperlink" Target="http://research.microsoft.com/en-us/um/people/simonpj/papers/haskell-tutorial/index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nfo.fundp.ac.be/~wva/cours/2109/fp.pdf" TargetMode="External"/><Relationship Id="rId4" Type="http://schemas.openxmlformats.org/officeDocument/2006/relationships/hyperlink" Target="http://www.haskell.org/~pairwise/intro/intro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hammerprinciple.com/therighttool/items/haskell/java" TargetMode="External"/><Relationship Id="rId2" Type="http://schemas.openxmlformats.org/officeDocument/2006/relationships/hyperlink" Target="http://www.oscon.com/oscon2011/public/schedule/detail/1919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ammerprinciple.com/therighttool/items/erlang/java" TargetMode="External"/><Relationship Id="rId4" Type="http://schemas.openxmlformats.org/officeDocument/2006/relationships/hyperlink" Target="http://hammerprinciple.com/therighttool/items/java/haskel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arturmkrtchyan/introduction-to-garbage-colle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nl-BE" altLang="nl-BE" dirty="0" smtClean="0"/>
              <a:t>Erlang </a:t>
            </a:r>
            <a:r>
              <a:rPr lang="nl-BE" altLang="nl-BE" dirty="0" err="1" smtClean="0"/>
              <a:t>vs</a:t>
            </a:r>
            <a:r>
              <a:rPr lang="nl-BE" altLang="nl-BE" dirty="0" smtClean="0"/>
              <a:t> </a:t>
            </a:r>
            <a:r>
              <a:rPr lang="nl-BE" altLang="nl-BE" dirty="0" err="1" smtClean="0"/>
              <a:t>Haskell</a:t>
            </a:r>
            <a:endParaRPr lang="en-US" altLang="nl-BE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00400" y="4267200"/>
            <a:ext cx="7315200" cy="1752600"/>
          </a:xfrm>
        </p:spPr>
        <p:txBody>
          <a:bodyPr/>
          <a:lstStyle/>
          <a:p>
            <a:pPr eaLnBrk="1" hangingPunct="1"/>
            <a:r>
              <a:rPr lang="en-US" altLang="nl-BE" sz="2600" b="1" i="1" dirty="0" err="1"/>
              <a:t>Deel</a:t>
            </a:r>
            <a:r>
              <a:rPr lang="en-US" altLang="nl-BE" sz="2600" b="1" i="1" dirty="0"/>
              <a:t> 4: </a:t>
            </a:r>
            <a:r>
              <a:rPr lang="en-US" altLang="nl-BE" sz="2600" b="1" i="1" dirty="0" err="1"/>
              <a:t>meer</a:t>
            </a:r>
            <a:r>
              <a:rPr lang="en-US" altLang="nl-BE" sz="2600" b="1" i="1" dirty="0"/>
              <a:t> </a:t>
            </a:r>
            <a:r>
              <a:rPr lang="en-US" altLang="nl-BE" sz="2600" b="1" i="1" dirty="0" err="1"/>
              <a:t>theoretisch</a:t>
            </a:r>
            <a:r>
              <a:rPr lang="en-US" altLang="nl-BE" sz="2600" b="1" i="1" dirty="0"/>
              <a:t>/</a:t>
            </a:r>
            <a:r>
              <a:rPr lang="en-US" altLang="nl-BE" sz="2600" b="1" i="1" dirty="0" err="1"/>
              <a:t>conceptueel</a:t>
            </a:r>
            <a:endParaRPr lang="en-US" altLang="nl-BE" sz="2600" b="1" i="1" dirty="0"/>
          </a:p>
          <a:p>
            <a:pPr eaLnBrk="1" hangingPunct="1"/>
            <a:r>
              <a:rPr lang="en-US" altLang="nl-BE" sz="2600" b="1" i="1" dirty="0"/>
              <a:t>            </a:t>
            </a:r>
            <a:r>
              <a:rPr lang="en-US" altLang="nl-BE" sz="2600" b="1" i="1" dirty="0" err="1"/>
              <a:t>vergelijking</a:t>
            </a:r>
            <a:r>
              <a:rPr lang="en-US" altLang="nl-BE" sz="2600" b="1" i="1" dirty="0"/>
              <a:t> met Haskell </a:t>
            </a:r>
            <a:br>
              <a:rPr lang="en-US" altLang="nl-BE" sz="2600" b="1" i="1" dirty="0"/>
            </a:br>
            <a:r>
              <a:rPr lang="en-US" altLang="nl-BE" sz="2600" b="1" i="1" dirty="0"/>
              <a:t>	  </a:t>
            </a:r>
            <a:r>
              <a:rPr lang="en-US" altLang="nl-BE" sz="2600" b="1" i="1" dirty="0" err="1"/>
              <a:t>uitvoeringsmodel</a:t>
            </a:r>
            <a:endParaRPr lang="en-US" altLang="nl-BE" sz="2600" b="1" i="1" dirty="0"/>
          </a:p>
        </p:txBody>
      </p:sp>
    </p:spTree>
    <p:extLst>
      <p:ext uri="{BB962C8B-B14F-4D97-AF65-F5344CB8AC3E}">
        <p14:creationId xmlns:p14="http://schemas.microsoft.com/office/powerpoint/2010/main" val="3242910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Belangrijke verschillen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Syntax</a:t>
            </a:r>
          </a:p>
          <a:p>
            <a:r>
              <a:rPr lang="nl-BE" b="1" dirty="0" smtClean="0">
                <a:solidFill>
                  <a:srgbClr val="FF0000"/>
                </a:solidFill>
              </a:rPr>
              <a:t>Types</a:t>
            </a:r>
          </a:p>
          <a:p>
            <a:r>
              <a:rPr lang="nl-BE" dirty="0" err="1" smtClean="0"/>
              <a:t>Eager</a:t>
            </a:r>
            <a:r>
              <a:rPr lang="nl-BE" dirty="0" smtClean="0"/>
              <a:t> versus </a:t>
            </a:r>
            <a:r>
              <a:rPr lang="nl-BE" dirty="0" err="1" smtClean="0"/>
              <a:t>lazy</a:t>
            </a:r>
            <a:r>
              <a:rPr lang="nl-BE" dirty="0" smtClean="0"/>
              <a:t> </a:t>
            </a:r>
            <a:r>
              <a:rPr lang="nl-BE" dirty="0" err="1" smtClean="0"/>
              <a:t>evaluation</a:t>
            </a:r>
            <a:endParaRPr lang="nl-BE" dirty="0" smtClean="0"/>
          </a:p>
          <a:p>
            <a:r>
              <a:rPr lang="nl-BE" dirty="0" err="1"/>
              <a:t>Currying</a:t>
            </a:r>
            <a:r>
              <a:rPr lang="nl-BE" dirty="0"/>
              <a:t> / hogere orde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D7626D-7825-48BB-AEB4-979DED11359D}" type="slidenum">
              <a:rPr lang="en-US" altLang="nl-BE" smtClean="0"/>
              <a:pPr>
                <a:defRPr/>
              </a:pPr>
              <a:t>10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170855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Types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“latent types” </a:t>
            </a:r>
            <a:r>
              <a:rPr lang="nl-BE" dirty="0" err="1" smtClean="0"/>
              <a:t>vs</a:t>
            </a:r>
            <a:r>
              <a:rPr lang="nl-BE" dirty="0" smtClean="0"/>
              <a:t> </a:t>
            </a:r>
            <a:br>
              <a:rPr lang="nl-BE" dirty="0" smtClean="0"/>
            </a:br>
            <a:r>
              <a:rPr lang="nl-BE" dirty="0" smtClean="0"/>
              <a:t>“</a:t>
            </a:r>
            <a:r>
              <a:rPr lang="nl-BE" dirty="0" err="1" smtClean="0"/>
              <a:t>strongly</a:t>
            </a:r>
            <a:r>
              <a:rPr lang="nl-BE" dirty="0" smtClean="0"/>
              <a:t> </a:t>
            </a:r>
            <a:r>
              <a:rPr lang="nl-BE" dirty="0" err="1" smtClean="0"/>
              <a:t>typed</a:t>
            </a:r>
            <a:r>
              <a:rPr lang="nl-BE" dirty="0" smtClean="0"/>
              <a:t>” + “type </a:t>
            </a:r>
            <a:r>
              <a:rPr lang="nl-BE" dirty="0" err="1" smtClean="0"/>
              <a:t>inference</a:t>
            </a:r>
            <a:r>
              <a:rPr lang="nl-BE" dirty="0" smtClean="0"/>
              <a:t>”</a:t>
            </a:r>
          </a:p>
          <a:p>
            <a:pPr lvl="1"/>
            <a:r>
              <a:rPr lang="nl-BE" dirty="0" smtClean="0"/>
              <a:t>Strong types  = more </a:t>
            </a:r>
            <a:r>
              <a:rPr lang="nl-BE" dirty="0" err="1" smtClean="0"/>
              <a:t>contracts</a:t>
            </a:r>
            <a:endParaRPr lang="nl-BE" dirty="0" smtClean="0"/>
          </a:p>
          <a:p>
            <a:r>
              <a:rPr lang="nl-BE" dirty="0">
                <a:hlinkClick r:id="rId2"/>
              </a:rPr>
              <a:t>https://</a:t>
            </a:r>
            <a:r>
              <a:rPr lang="nl-BE" dirty="0" smtClean="0">
                <a:hlinkClick r:id="rId2"/>
              </a:rPr>
              <a:t>people.csail.mit.edu/gregs/ll1-discuss-archive-html/msg02779.html</a:t>
            </a:r>
            <a:endParaRPr lang="nl-BE" dirty="0" smtClean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D7626D-7825-48BB-AEB4-979DED11359D}" type="slidenum">
              <a:rPr lang="en-US" altLang="nl-BE" smtClean="0"/>
              <a:pPr>
                <a:defRPr/>
              </a:pPr>
              <a:t>11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333599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dirty="0" smtClean="0"/>
              <a:t>Erlang: latente types</a:t>
            </a:r>
          </a:p>
        </p:txBody>
      </p:sp>
      <p:sp>
        <p:nvSpPr>
          <p:cNvPr id="1126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 dirty="0" smtClean="0"/>
              <a:t>In principe geen types, maar toch…</a:t>
            </a:r>
          </a:p>
          <a:p>
            <a:pPr lvl="1"/>
            <a:r>
              <a:rPr lang="nl-BE" altLang="nl-BE" dirty="0" smtClean="0"/>
              <a:t>In principe geen types</a:t>
            </a:r>
          </a:p>
          <a:p>
            <a:pPr lvl="2"/>
            <a:r>
              <a:rPr lang="nl-BE" altLang="nl-BE" dirty="0" smtClean="0"/>
              <a:t>In ieder geval niet declareren</a:t>
            </a:r>
          </a:p>
          <a:p>
            <a:pPr lvl="2"/>
            <a:r>
              <a:rPr lang="nl-BE" altLang="nl-BE" dirty="0" smtClean="0"/>
              <a:t>Functie kan verschillende types terug geven</a:t>
            </a:r>
          </a:p>
          <a:p>
            <a:pPr lvl="1"/>
            <a:r>
              <a:rPr lang="nl-BE" altLang="nl-BE" dirty="0" smtClean="0"/>
              <a:t>Behalve wanneer je ze nodig hebt.</a:t>
            </a:r>
          </a:p>
          <a:p>
            <a:pPr lvl="2"/>
            <a:r>
              <a:rPr lang="nl-BE" altLang="nl-BE" dirty="0" smtClean="0"/>
              <a:t>Bv. bij cosinus, +, * </a:t>
            </a:r>
            <a:r>
              <a:rPr lang="nl-BE" altLang="nl-BE" dirty="0" err="1" smtClean="0"/>
              <a:t>abs</a:t>
            </a:r>
            <a:r>
              <a:rPr lang="nl-BE" altLang="nl-BE" dirty="0" smtClean="0"/>
              <a:t>, </a:t>
            </a:r>
            <a:r>
              <a:rPr lang="nl-BE" altLang="nl-BE" dirty="0" err="1" smtClean="0"/>
              <a:t>chr</a:t>
            </a:r>
            <a:r>
              <a:rPr lang="nl-BE" altLang="nl-BE" dirty="0" smtClean="0"/>
              <a:t>, </a:t>
            </a:r>
            <a:r>
              <a:rPr lang="nl-BE" altLang="nl-BE" dirty="0" err="1" smtClean="0"/>
              <a:t>concat</a:t>
            </a:r>
            <a:r>
              <a:rPr lang="nl-BE" altLang="nl-BE" dirty="0" smtClean="0"/>
              <a:t>, …</a:t>
            </a:r>
          </a:p>
          <a:p>
            <a:pPr lvl="1"/>
            <a:r>
              <a:rPr lang="nl-BE" altLang="nl-BE" dirty="0" smtClean="0"/>
              <a:t>Bij misbruik: </a:t>
            </a:r>
            <a:r>
              <a:rPr lang="nl-BE" altLang="nl-BE" dirty="0" smtClean="0"/>
              <a:t>run-time </a:t>
            </a:r>
            <a:r>
              <a:rPr lang="nl-BE" altLang="nl-BE" dirty="0" smtClean="0"/>
              <a:t>fout</a:t>
            </a:r>
          </a:p>
          <a:p>
            <a:pPr lvl="2"/>
            <a:r>
              <a:rPr lang="nl-BE" altLang="nl-BE" dirty="0" smtClean="0"/>
              <a:t>Minder veilig, maar pragmatisch </a:t>
            </a:r>
            <a:br>
              <a:rPr lang="nl-BE" altLang="nl-BE" dirty="0" smtClean="0"/>
            </a:br>
            <a:r>
              <a:rPr lang="nl-BE" altLang="nl-BE" dirty="0"/>
              <a:t>(want toen Erlang gemaakt werd, was dat de norm)</a:t>
            </a:r>
          </a:p>
        </p:txBody>
      </p:sp>
      <p:sp>
        <p:nvSpPr>
          <p:cNvPr id="11268" name="Rechthoek 3"/>
          <p:cNvSpPr>
            <a:spLocks noChangeArrowheads="1"/>
          </p:cNvSpPr>
          <p:nvPr/>
        </p:nvSpPr>
        <p:spPr bwMode="auto">
          <a:xfrm>
            <a:off x="5626100" y="1203326"/>
            <a:ext cx="6096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nl-BE" sz="1800" dirty="0">
                <a:hlinkClick r:id="rId2"/>
              </a:rPr>
              <a:t>http://learnyousomeerlang.com/types-or-lack-thereof</a:t>
            </a:r>
            <a:r>
              <a:rPr lang="nl-BE" altLang="nl-BE" sz="1800" dirty="0"/>
              <a:t> 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247" y="5099091"/>
            <a:ext cx="3546042" cy="107787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566" y="5099091"/>
            <a:ext cx="3269104" cy="98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7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dirty="0" err="1" smtClean="0"/>
              <a:t>Haskell</a:t>
            </a:r>
            <a:r>
              <a:rPr lang="nl-BE" altLang="nl-BE" dirty="0" smtClean="0"/>
              <a:t>: type inferentie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nl-BE" dirty="0" smtClean="0"/>
              <a:t>Typ in </a:t>
            </a:r>
            <a:r>
              <a:rPr lang="nl-BE" dirty="0" err="1" smtClean="0"/>
              <a:t>WinHugs</a:t>
            </a:r>
            <a:r>
              <a:rPr lang="nl-BE" dirty="0" smtClean="0"/>
              <a:t>/</a:t>
            </a:r>
            <a:r>
              <a:rPr lang="nl-BE" dirty="0" err="1" smtClean="0"/>
              <a:t>ghci</a:t>
            </a:r>
            <a:r>
              <a:rPr lang="nl-BE" dirty="0" smtClean="0"/>
              <a:t> “:i &lt;functienaam&gt;”</a:t>
            </a:r>
          </a:p>
          <a:p>
            <a:pPr lvl="1">
              <a:defRPr/>
            </a:pPr>
            <a:r>
              <a:rPr lang="en-US" dirty="0" err="1"/>
              <a:t>meng</a:t>
            </a:r>
            <a:r>
              <a:rPr lang="en-US" dirty="0"/>
              <a:t>: [a] -&gt; [a] -&gt; [a]</a:t>
            </a:r>
          </a:p>
          <a:p>
            <a:pPr lvl="1">
              <a:defRPr/>
            </a:pPr>
            <a:r>
              <a:rPr lang="en-US" dirty="0" err="1" smtClean="0">
                <a:ea typeface="+mn-ea"/>
                <a:cs typeface="+mn-cs"/>
              </a:rPr>
              <a:t>isIn</a:t>
            </a:r>
            <a:r>
              <a:rPr lang="en-US" dirty="0" smtClean="0">
                <a:ea typeface="+mn-ea"/>
                <a:cs typeface="+mn-cs"/>
              </a:rPr>
              <a:t> :: a -&gt; [a] -&gt; </a:t>
            </a:r>
            <a:r>
              <a:rPr lang="en-US" dirty="0" smtClean="0"/>
              <a:t>Bool</a:t>
            </a:r>
          </a:p>
          <a:p>
            <a:pPr lvl="1">
              <a:defRPr/>
            </a:pPr>
            <a:r>
              <a:rPr lang="en-US" dirty="0" err="1" smtClean="0">
                <a:ea typeface="+mn-ea"/>
                <a:cs typeface="+mn-cs"/>
              </a:rPr>
              <a:t>ontdubbel</a:t>
            </a:r>
            <a:r>
              <a:rPr lang="en-US" dirty="0" smtClean="0">
                <a:ea typeface="+mn-ea"/>
                <a:cs typeface="+mn-cs"/>
              </a:rPr>
              <a:t> :: </a:t>
            </a:r>
            <a:r>
              <a:rPr lang="en-US" dirty="0" err="1" smtClean="0">
                <a:ea typeface="+mn-ea"/>
                <a:cs typeface="+mn-cs"/>
              </a:rPr>
              <a:t>Eq</a:t>
            </a:r>
            <a:r>
              <a:rPr lang="en-US" dirty="0" smtClean="0">
                <a:ea typeface="+mn-ea"/>
                <a:cs typeface="+mn-cs"/>
              </a:rPr>
              <a:t> a =&gt; [a] -&gt; [a]</a:t>
            </a:r>
          </a:p>
          <a:p>
            <a:pPr lvl="1">
              <a:defRPr/>
            </a:pPr>
            <a:r>
              <a:rPr lang="en-US" dirty="0" err="1" smtClean="0">
                <a:ea typeface="+mn-ea"/>
                <a:cs typeface="+mn-cs"/>
              </a:rPr>
              <a:t>isort</a:t>
            </a:r>
            <a:r>
              <a:rPr lang="en-US" dirty="0" smtClean="0">
                <a:ea typeface="+mn-ea"/>
                <a:cs typeface="+mn-cs"/>
              </a:rPr>
              <a:t> :: Ord a =&gt; [a] -&gt; [a]</a:t>
            </a:r>
          </a:p>
          <a:p>
            <a:pPr lvl="1">
              <a:defRPr/>
            </a:pPr>
            <a:r>
              <a:rPr lang="en-US" dirty="0" err="1" smtClean="0"/>
              <a:t>som</a:t>
            </a:r>
            <a:r>
              <a:rPr lang="en-US" dirty="0" smtClean="0"/>
              <a:t> :: </a:t>
            </a:r>
            <a:r>
              <a:rPr lang="en-US" dirty="0" err="1" smtClean="0"/>
              <a:t>Num</a:t>
            </a:r>
            <a:r>
              <a:rPr lang="en-US" dirty="0" smtClean="0"/>
              <a:t> a =&gt; [a] -&gt; a</a:t>
            </a:r>
            <a:endParaRPr lang="nl-BE" dirty="0" smtClean="0"/>
          </a:p>
          <a:p>
            <a:pPr>
              <a:defRPr/>
            </a:pPr>
            <a:r>
              <a:rPr lang="nl-BE" dirty="0"/>
              <a:t>Mooi he. </a:t>
            </a:r>
          </a:p>
          <a:p>
            <a:pPr lvl="1">
              <a:defRPr/>
            </a:pPr>
            <a:r>
              <a:rPr lang="nl-BE" dirty="0"/>
              <a:t>Lijsten van </a:t>
            </a:r>
            <a:r>
              <a:rPr lang="nl-BE" dirty="0" smtClean="0"/>
              <a:t>“eender </a:t>
            </a:r>
            <a:r>
              <a:rPr lang="nl-BE" dirty="0"/>
              <a:t>welk type</a:t>
            </a:r>
            <a:r>
              <a:rPr lang="nl-BE" dirty="0" smtClean="0"/>
              <a:t>”</a:t>
            </a:r>
          </a:p>
          <a:p>
            <a:pPr lvl="1">
              <a:defRPr/>
            </a:pPr>
            <a:r>
              <a:rPr lang="nl-BE" dirty="0" smtClean="0"/>
              <a:t>Lijsten van “types die je kan vergelijken op gelijkheid”</a:t>
            </a:r>
            <a:endParaRPr lang="nl-BE" dirty="0"/>
          </a:p>
          <a:p>
            <a:pPr lvl="1">
              <a:defRPr/>
            </a:pPr>
            <a:r>
              <a:rPr lang="nl-BE" dirty="0"/>
              <a:t>Lijsten van “sorteerbare types</a:t>
            </a:r>
            <a:r>
              <a:rPr lang="nl-BE" dirty="0" smtClean="0"/>
              <a:t>”</a:t>
            </a:r>
          </a:p>
          <a:p>
            <a:pPr lvl="1">
              <a:defRPr/>
            </a:pPr>
            <a:r>
              <a:rPr lang="nl-BE" dirty="0" smtClean="0"/>
              <a:t>Lijsten van “numerieke types”</a:t>
            </a:r>
            <a:endParaRPr lang="nl-BE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D7626D-7825-48BB-AEB4-979DED11359D}" type="slidenum">
              <a:rPr lang="en-US" altLang="nl-BE" smtClean="0"/>
              <a:pPr>
                <a:defRPr/>
              </a:pPr>
              <a:t>13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371113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dirty="0" err="1" smtClean="0"/>
              <a:t>Haskell</a:t>
            </a:r>
            <a:r>
              <a:rPr lang="nl-BE" altLang="nl-BE" dirty="0" smtClean="0"/>
              <a:t>: dit zijn duidelijk polymorfe types!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nl-BE" dirty="0" smtClean="0"/>
              <a:t>Het type van de functie is generiek in een type-parameter</a:t>
            </a:r>
          </a:p>
          <a:p>
            <a:pPr lvl="1">
              <a:defRPr/>
            </a:pPr>
            <a:r>
              <a:rPr lang="en-US" dirty="0" err="1" smtClean="0">
                <a:ea typeface="+mn-ea"/>
                <a:cs typeface="+mn-cs"/>
              </a:rPr>
              <a:t>optelling</a:t>
            </a:r>
            <a:r>
              <a:rPr lang="en-US" dirty="0" smtClean="0">
                <a:ea typeface="+mn-ea"/>
                <a:cs typeface="+mn-cs"/>
              </a:rPr>
              <a:t> :: </a:t>
            </a:r>
            <a:r>
              <a:rPr lang="pt-BR" dirty="0"/>
              <a:t>optelling :: Num a =&gt; a -&gt; a -&gt; a</a:t>
            </a:r>
            <a:endParaRPr lang="en-US" dirty="0" smtClean="0">
              <a:ea typeface="+mn-ea"/>
              <a:cs typeface="+mn-cs"/>
            </a:endParaRPr>
          </a:p>
          <a:p>
            <a:pPr lvl="1">
              <a:defRPr/>
            </a:pPr>
            <a:r>
              <a:rPr lang="pt-BR" dirty="0"/>
              <a:t>fac :: </a:t>
            </a:r>
            <a:r>
              <a:rPr lang="pt-BR" dirty="0" smtClean="0"/>
              <a:t>Num a </a:t>
            </a:r>
            <a:r>
              <a:rPr lang="pt-BR" dirty="0"/>
              <a:t>=&gt; a -&gt; </a:t>
            </a:r>
            <a:r>
              <a:rPr lang="pt-BR" dirty="0" smtClean="0"/>
              <a:t>a</a:t>
            </a:r>
          </a:p>
          <a:p>
            <a:pPr lvl="1">
              <a:defRPr/>
            </a:pPr>
            <a:r>
              <a:rPr lang="en-US" dirty="0" err="1"/>
              <a:t>ontdubbel</a:t>
            </a:r>
            <a:r>
              <a:rPr lang="en-US" dirty="0"/>
              <a:t> :: </a:t>
            </a:r>
            <a:r>
              <a:rPr lang="en-US" dirty="0" err="1"/>
              <a:t>Eq</a:t>
            </a:r>
            <a:r>
              <a:rPr lang="en-US" dirty="0"/>
              <a:t> a =&gt; [a] -&gt; [a]</a:t>
            </a:r>
          </a:p>
          <a:p>
            <a:pPr lvl="1">
              <a:defRPr/>
            </a:pPr>
            <a:endParaRPr lang="nl-BE" dirty="0" smtClean="0"/>
          </a:p>
          <a:p>
            <a:pPr>
              <a:defRPr/>
            </a:pPr>
            <a:r>
              <a:rPr lang="nl-BE" dirty="0" smtClean="0"/>
              <a:t>Minder triviaal, maar toch mooi. </a:t>
            </a:r>
          </a:p>
          <a:p>
            <a:pPr lvl="1">
              <a:defRPr/>
            </a:pPr>
            <a:r>
              <a:rPr lang="nl-BE" dirty="0" smtClean="0"/>
              <a:t>Optelling werkt op “elk numeriek type”</a:t>
            </a:r>
          </a:p>
          <a:p>
            <a:pPr lvl="1">
              <a:defRPr/>
            </a:pPr>
            <a:r>
              <a:rPr lang="nl-BE" dirty="0" err="1" smtClean="0"/>
              <a:t>Fac</a:t>
            </a:r>
            <a:r>
              <a:rPr lang="nl-BE" dirty="0" smtClean="0"/>
              <a:t> werkt op “numerieke types”</a:t>
            </a:r>
          </a:p>
          <a:p>
            <a:pPr lvl="1">
              <a:defRPr/>
            </a:pPr>
            <a:r>
              <a:rPr lang="nl-BE" dirty="0" smtClean="0"/>
              <a:t>Om te ontdubbelen moet je kunnen testen of iets er al in zit =&gt; </a:t>
            </a:r>
            <a:r>
              <a:rPr lang="nl-BE" dirty="0" err="1" smtClean="0"/>
              <a:t>Eq</a:t>
            </a:r>
            <a:r>
              <a:rPr lang="nl-BE" dirty="0" smtClean="0"/>
              <a:t> a</a:t>
            </a:r>
          </a:p>
          <a:p>
            <a:pPr lvl="2">
              <a:defRPr/>
            </a:pPr>
            <a:r>
              <a:rPr lang="nl-BE" dirty="0" smtClean="0"/>
              <a:t>Maar bij </a:t>
            </a:r>
            <a:r>
              <a:rPr lang="nl-BE" dirty="0" err="1" smtClean="0"/>
              <a:t>fac</a:t>
            </a:r>
            <a:r>
              <a:rPr lang="nl-BE" dirty="0" smtClean="0"/>
              <a:t> moet je toch ook testen op ==, want </a:t>
            </a:r>
            <a:r>
              <a:rPr lang="nl-BE" dirty="0" err="1" smtClean="0"/>
              <a:t>fac</a:t>
            </a:r>
            <a:r>
              <a:rPr lang="nl-BE" dirty="0" smtClean="0"/>
              <a:t> 1 = 1?</a:t>
            </a:r>
          </a:p>
          <a:p>
            <a:pPr lvl="2">
              <a:defRPr/>
            </a:pPr>
            <a:r>
              <a:rPr lang="nl-BE" dirty="0" smtClean="0"/>
              <a:t>Type </a:t>
            </a:r>
            <a:r>
              <a:rPr lang="nl-BE" dirty="0" err="1" smtClean="0"/>
              <a:t>hierarchie</a:t>
            </a:r>
            <a:r>
              <a:rPr lang="nl-BE" dirty="0" smtClean="0"/>
              <a:t>!</a:t>
            </a:r>
            <a:endParaRPr lang="nl-BE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D7626D-7825-48BB-AEB4-979DED11359D}" type="slidenum">
              <a:rPr lang="en-US" altLang="nl-BE" smtClean="0"/>
              <a:pPr>
                <a:defRPr/>
              </a:pPr>
              <a:t>14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176867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dirty="0" smtClean="0"/>
              <a:t>Type </a:t>
            </a:r>
            <a:r>
              <a:rPr lang="nl-BE" altLang="nl-BE" dirty="0" err="1" smtClean="0"/>
              <a:t>hierarchie</a:t>
            </a:r>
            <a:r>
              <a:rPr lang="nl-BE" altLang="nl-BE" dirty="0" smtClean="0"/>
              <a:t> </a:t>
            </a:r>
            <a:r>
              <a:rPr lang="nl-BE" altLang="nl-BE" dirty="0"/>
              <a:t>&amp;</a:t>
            </a:r>
            <a:r>
              <a:rPr lang="nl-BE" altLang="nl-BE" dirty="0" smtClean="0"/>
              <a:t> type classes</a:t>
            </a:r>
          </a:p>
        </p:txBody>
      </p:sp>
      <p:sp>
        <p:nvSpPr>
          <p:cNvPr id="27651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altLang="nl-BE" dirty="0" smtClean="0"/>
              <a:t>Numerieke types moeten altijd </a:t>
            </a:r>
            <a:r>
              <a:rPr lang="nl-BE" altLang="nl-BE" dirty="0" err="1" smtClean="0"/>
              <a:t>Eq</a:t>
            </a:r>
            <a:r>
              <a:rPr lang="nl-BE" altLang="nl-BE" dirty="0" smtClean="0"/>
              <a:t> zijn</a:t>
            </a:r>
          </a:p>
          <a:p>
            <a:pPr lvl="1"/>
            <a:r>
              <a:rPr lang="nl-BE" altLang="nl-BE" i="1" dirty="0" err="1" smtClean="0"/>
              <a:t>fac</a:t>
            </a:r>
            <a:r>
              <a:rPr lang="nl-BE" altLang="nl-BE" i="1" dirty="0" smtClean="0"/>
              <a:t> :: (</a:t>
            </a:r>
            <a:r>
              <a:rPr lang="nl-BE" altLang="nl-BE" i="1" dirty="0" err="1" smtClean="0"/>
              <a:t>Num</a:t>
            </a:r>
            <a:r>
              <a:rPr lang="nl-BE" altLang="nl-BE" i="1" dirty="0" smtClean="0"/>
              <a:t> a, </a:t>
            </a:r>
            <a:r>
              <a:rPr lang="nl-BE" altLang="nl-BE" i="1" dirty="0" err="1" smtClean="0"/>
              <a:t>Eq</a:t>
            </a:r>
            <a:r>
              <a:rPr lang="nl-BE" altLang="nl-BE" i="1" dirty="0" smtClean="0"/>
              <a:t> a) =&gt; a -&gt; a</a:t>
            </a:r>
            <a:r>
              <a:rPr lang="nl-BE" altLang="nl-BE" dirty="0" smtClean="0"/>
              <a:t> heeft geen zin</a:t>
            </a:r>
          </a:p>
          <a:p>
            <a:r>
              <a:rPr lang="nl-BE" altLang="nl-BE" dirty="0" smtClean="0"/>
              <a:t>:i </a:t>
            </a:r>
            <a:r>
              <a:rPr lang="nl-BE" altLang="nl-BE" dirty="0" err="1" smtClean="0"/>
              <a:t>Num</a:t>
            </a:r>
            <a:endParaRPr lang="nl-BE" altLang="nl-BE" dirty="0" smtClean="0"/>
          </a:p>
          <a:p>
            <a:r>
              <a:rPr lang="nl-BE" altLang="nl-BE" dirty="0" smtClean="0"/>
              <a:t>:i </a:t>
            </a:r>
            <a:r>
              <a:rPr lang="nl-BE" altLang="nl-BE" dirty="0" err="1" smtClean="0"/>
              <a:t>Eq</a:t>
            </a:r>
            <a:endParaRPr lang="nl-BE" altLang="nl-BE" dirty="0" smtClean="0"/>
          </a:p>
          <a:p>
            <a:pPr lvl="1"/>
            <a:r>
              <a:rPr lang="nl-BE" altLang="nl-BE" dirty="0" smtClean="0"/>
              <a:t>Als </a:t>
            </a:r>
            <a:r>
              <a:rPr lang="nl-BE" altLang="nl-BE" dirty="0" err="1" smtClean="0"/>
              <a:t>Eq</a:t>
            </a:r>
            <a:r>
              <a:rPr lang="nl-BE" altLang="nl-BE" dirty="0" smtClean="0"/>
              <a:t> a geldt, geldt dat ook voor lijsten of </a:t>
            </a:r>
            <a:r>
              <a:rPr lang="nl-BE" altLang="nl-BE" dirty="0" err="1" smtClean="0"/>
              <a:t>tuples</a:t>
            </a:r>
            <a:r>
              <a:rPr lang="nl-BE" altLang="nl-BE" dirty="0" smtClean="0"/>
              <a:t> van </a:t>
            </a:r>
            <a:r>
              <a:rPr lang="nl-BE" altLang="nl-BE" i="1" dirty="0" smtClean="0"/>
              <a:t>a </a:t>
            </a:r>
            <a:r>
              <a:rPr lang="nl-BE" altLang="nl-BE" dirty="0" smtClean="0"/>
              <a:t> (dus [a] en (a, a))</a:t>
            </a:r>
          </a:p>
          <a:p>
            <a:pPr lvl="1"/>
            <a:r>
              <a:rPr lang="nl-BE" altLang="nl-BE" dirty="0" smtClean="0"/>
              <a:t>Sterker nog, als </a:t>
            </a:r>
            <a:r>
              <a:rPr lang="nl-BE" altLang="nl-BE" dirty="0" err="1" smtClean="0"/>
              <a:t>Eq</a:t>
            </a:r>
            <a:r>
              <a:rPr lang="nl-BE" altLang="nl-BE" dirty="0" smtClean="0"/>
              <a:t> a &amp; </a:t>
            </a:r>
            <a:r>
              <a:rPr lang="nl-BE" altLang="nl-BE" dirty="0" err="1" smtClean="0"/>
              <a:t>Eq</a:t>
            </a:r>
            <a:r>
              <a:rPr lang="nl-BE" altLang="nl-BE" dirty="0" smtClean="0"/>
              <a:t> b geldt, dan ook voor (a, b), …</a:t>
            </a:r>
          </a:p>
          <a:p>
            <a:pPr lvl="1"/>
            <a:endParaRPr lang="nl-BE" altLang="nl-BE" dirty="0" smtClean="0"/>
          </a:p>
          <a:p>
            <a:endParaRPr lang="nl-BE" altLang="nl-BE" dirty="0" smtClean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D7626D-7825-48BB-AEB4-979DED11359D}" type="slidenum">
              <a:rPr lang="en-US" altLang="nl-BE" smtClean="0"/>
              <a:pPr>
                <a:defRPr/>
              </a:pPr>
              <a:t>15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349748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Type classes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 dirty="0"/>
              <a:t>:i </a:t>
            </a:r>
            <a:r>
              <a:rPr lang="nl-BE" altLang="nl-BE" dirty="0" err="1" smtClean="0"/>
              <a:t>Ord</a:t>
            </a:r>
            <a:endParaRPr lang="nl-BE" altLang="nl-BE" dirty="0" smtClean="0"/>
          </a:p>
          <a:p>
            <a:pPr lvl="1"/>
            <a:r>
              <a:rPr lang="nl-BE" altLang="nl-BE" dirty="0" smtClean="0"/>
              <a:t>Een type voldoet aan </a:t>
            </a:r>
            <a:r>
              <a:rPr lang="nl-BE" altLang="nl-BE" dirty="0" err="1" smtClean="0"/>
              <a:t>Ord</a:t>
            </a:r>
            <a:r>
              <a:rPr lang="nl-BE" altLang="nl-BE" dirty="0" smtClean="0"/>
              <a:t> als je </a:t>
            </a:r>
            <a:r>
              <a:rPr lang="nl-BE" altLang="nl-BE" dirty="0" err="1" smtClean="0"/>
              <a:t>Eq</a:t>
            </a:r>
            <a:r>
              <a:rPr lang="nl-BE" altLang="nl-BE" dirty="0" smtClean="0"/>
              <a:t> &amp; &lt;, &lt;=, &gt;=, &gt;, max, min, </a:t>
            </a:r>
            <a:r>
              <a:rPr lang="nl-BE" altLang="nl-BE" dirty="0" err="1" smtClean="0"/>
              <a:t>compare</a:t>
            </a:r>
            <a:r>
              <a:rPr lang="nl-BE" altLang="nl-BE" dirty="0" smtClean="0"/>
              <a:t> hebt</a:t>
            </a:r>
          </a:p>
          <a:p>
            <a:pPr lvl="1"/>
            <a:r>
              <a:rPr lang="nl-BE" altLang="nl-BE" dirty="0" smtClean="0"/>
              <a:t>In type class kan je default gedrag definiëren op basis van andere functies</a:t>
            </a:r>
          </a:p>
          <a:p>
            <a:pPr lvl="2"/>
            <a:r>
              <a:rPr lang="nl-BE" altLang="nl-BE" dirty="0" smtClean="0"/>
              <a:t>Maar </a:t>
            </a:r>
            <a:r>
              <a:rPr lang="nl-BE" altLang="nl-BE" dirty="0" err="1" smtClean="0"/>
              <a:t>instances</a:t>
            </a:r>
            <a:r>
              <a:rPr lang="nl-BE" altLang="nl-BE" dirty="0" smtClean="0"/>
              <a:t> van de type class kunnen dit overschrijven</a:t>
            </a:r>
            <a:endParaRPr lang="nl-BE" altLang="nl-BE" dirty="0"/>
          </a:p>
          <a:p>
            <a:r>
              <a:rPr lang="nl-BE" altLang="nl-BE" dirty="0"/>
              <a:t>Vergelijking met OOP</a:t>
            </a:r>
          </a:p>
          <a:p>
            <a:pPr lvl="1"/>
            <a:r>
              <a:rPr lang="nl-BE" altLang="nl-BE" dirty="0" err="1"/>
              <a:t>Creeëren</a:t>
            </a:r>
            <a:r>
              <a:rPr lang="nl-BE" altLang="nl-BE" dirty="0"/>
              <a:t> beide hiërarchie van </a:t>
            </a:r>
            <a:r>
              <a:rPr lang="nl-BE" altLang="nl-BE" dirty="0" smtClean="0"/>
              <a:t>types</a:t>
            </a:r>
          </a:p>
          <a:p>
            <a:pPr lvl="2"/>
            <a:r>
              <a:rPr lang="nl-BE" altLang="nl-BE" dirty="0" smtClean="0"/>
              <a:t>Vooral interface met default implementaties</a:t>
            </a:r>
            <a:endParaRPr lang="nl-BE" altLang="nl-BE" dirty="0"/>
          </a:p>
          <a:p>
            <a:pPr lvl="1"/>
            <a:r>
              <a:rPr lang="nl-BE" altLang="nl-BE" dirty="0"/>
              <a:t>Taste of </a:t>
            </a:r>
            <a:r>
              <a:rPr lang="nl-BE" altLang="nl-BE" dirty="0" err="1"/>
              <a:t>Haskell</a:t>
            </a:r>
            <a:r>
              <a:rPr lang="nl-BE" altLang="nl-BE" dirty="0"/>
              <a:t> : dia 58 tot 62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8999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altLang="nl-BE" smtClean="0"/>
              <a:t>Eigen (recursieve) types</a:t>
            </a:r>
          </a:p>
        </p:txBody>
      </p:sp>
      <p:sp>
        <p:nvSpPr>
          <p:cNvPr id="2560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BE" altLang="nl-BE" sz="2400">
                <a:latin typeface="Berlin Sans FB" panose="020E0602020502020306" pitchFamily="34" charset="0"/>
              </a:rPr>
              <a:t>data Examenvorm = M | S | P</a:t>
            </a:r>
          </a:p>
          <a:p>
            <a:pPr eaLnBrk="1" hangingPunct="1"/>
            <a:r>
              <a:rPr lang="nl-BE" altLang="nl-BE" sz="2400">
                <a:latin typeface="Berlin Sans FB" panose="020E0602020502020306" pitchFamily="34" charset="0"/>
              </a:rPr>
              <a:t>data Geslacht = M | V</a:t>
            </a:r>
          </a:p>
          <a:p>
            <a:pPr eaLnBrk="1" hangingPunct="1"/>
            <a:r>
              <a:rPr lang="nl-BE" altLang="nl-BE" sz="2400">
                <a:latin typeface="Berlin Sans FB" panose="020E0602020502020306" pitchFamily="34" charset="0"/>
              </a:rPr>
              <a:t>data Mens = Mens Integer String Geslacht</a:t>
            </a:r>
          </a:p>
          <a:p>
            <a:pPr eaLnBrk="1" hangingPunct="1"/>
            <a:r>
              <a:rPr lang="nl-BE" altLang="nl-BE" sz="2400">
                <a:latin typeface="Berlin Sans FB" panose="020E0602020502020306" pitchFamily="34" charset="0"/>
              </a:rPr>
              <a:t>data Punt = Punt Integer Integer</a:t>
            </a:r>
          </a:p>
          <a:p>
            <a:pPr eaLnBrk="1" hangingPunct="1"/>
            <a:r>
              <a:rPr lang="nl-BE" altLang="nl-BE" sz="2400">
                <a:latin typeface="Berlin Sans FB" panose="020E0602020502020306" pitchFamily="34" charset="0"/>
              </a:rPr>
              <a:t>data Point a = Pt a a </a:t>
            </a:r>
          </a:p>
          <a:p>
            <a:pPr eaLnBrk="1" hangingPunct="1"/>
            <a:r>
              <a:rPr lang="nl-BE" altLang="nl-BE" sz="2400">
                <a:latin typeface="Berlin Sans FB" panose="020E0602020502020306" pitchFamily="34" charset="0"/>
              </a:rPr>
              <a:t>data Tree a = Leaf a  </a:t>
            </a:r>
            <a:br>
              <a:rPr lang="nl-BE" altLang="nl-BE" sz="2400">
                <a:latin typeface="Berlin Sans FB" panose="020E0602020502020306" pitchFamily="34" charset="0"/>
              </a:rPr>
            </a:br>
            <a:r>
              <a:rPr lang="nl-BE" altLang="nl-BE" sz="2400">
                <a:latin typeface="Berlin Sans FB" panose="020E0602020502020306" pitchFamily="34" charset="0"/>
              </a:rPr>
              <a:t> 	             | Branch (Tree a) (Tree a)</a:t>
            </a:r>
          </a:p>
          <a:p>
            <a:pPr eaLnBrk="1" hangingPunct="1"/>
            <a:endParaRPr lang="nl-BE" altLang="nl-BE" sz="2400">
              <a:latin typeface="Berlin Sans FB" panose="020E0602020502020306" pitchFamily="34" charset="0"/>
            </a:endParaRPr>
          </a:p>
          <a:p>
            <a:pPr eaLnBrk="1" hangingPunct="1"/>
            <a:r>
              <a:rPr lang="nl-BE" altLang="nl-BE" smtClean="0"/>
              <a:t>Perfect voor pattern matching!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D7626D-7825-48BB-AEB4-979DED11359D}" type="slidenum">
              <a:rPr lang="en-US" altLang="nl-BE" smtClean="0"/>
              <a:pPr>
                <a:defRPr/>
              </a:pPr>
              <a:t>17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119545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altLang="nl-BE" smtClean="0"/>
              <a:t>Eigen (recursieve) types (2)</a:t>
            </a:r>
          </a:p>
        </p:txBody>
      </p:sp>
      <p:sp>
        <p:nvSpPr>
          <p:cNvPr id="2662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BE" altLang="nl-BE" sz="2400">
                <a:latin typeface="Berlin Sans FB" panose="020E0602020502020306" pitchFamily="34" charset="0"/>
              </a:rPr>
              <a:t>Vergelijkbaar met de struct of zelfs klassen</a:t>
            </a:r>
          </a:p>
          <a:p>
            <a:pPr eaLnBrk="1" hangingPunct="1"/>
            <a:r>
              <a:rPr lang="nl-BE" altLang="nl-BE" sz="2400">
                <a:latin typeface="Berlin Sans FB" panose="020E0602020502020306" pitchFamily="34" charset="0"/>
              </a:rPr>
              <a:t>data Mens = Mens { leeftijd :: Integer,</a:t>
            </a:r>
            <a:br>
              <a:rPr lang="nl-BE" altLang="nl-BE" sz="2400">
                <a:latin typeface="Berlin Sans FB" panose="020E0602020502020306" pitchFamily="34" charset="0"/>
              </a:rPr>
            </a:br>
            <a:r>
              <a:rPr lang="nl-BE" altLang="nl-BE" sz="2400">
                <a:latin typeface="Berlin Sans FB" panose="020E0602020502020306" pitchFamily="34" charset="0"/>
              </a:rPr>
              <a:t>                                 naam :: String,</a:t>
            </a:r>
            <a:br>
              <a:rPr lang="nl-BE" altLang="nl-BE" sz="2400">
                <a:latin typeface="Berlin Sans FB" panose="020E0602020502020306" pitchFamily="34" charset="0"/>
              </a:rPr>
            </a:br>
            <a:r>
              <a:rPr lang="nl-BE" altLang="nl-BE" sz="2400">
                <a:latin typeface="Berlin Sans FB" panose="020E0602020502020306" pitchFamily="34" charset="0"/>
              </a:rPr>
              <a:t> 			 sexe :: Geslacht }</a:t>
            </a:r>
          </a:p>
          <a:p>
            <a:pPr eaLnBrk="1" hangingPunct="1"/>
            <a:r>
              <a:rPr lang="nl-BE" altLang="nl-BE" sz="2400">
                <a:latin typeface="Berlin Sans FB" panose="020E0602020502020306" pitchFamily="34" charset="0"/>
              </a:rPr>
              <a:t>Creeert automatisch functies</a:t>
            </a:r>
          </a:p>
          <a:p>
            <a:pPr lvl="1" eaLnBrk="1" hangingPunct="1"/>
            <a:r>
              <a:rPr lang="nl-BE" altLang="nl-BE" sz="2000">
                <a:latin typeface="Berlin Sans FB" panose="020E0602020502020306" pitchFamily="34" charset="0"/>
              </a:rPr>
              <a:t>Mens :: Integer -&gt; String -&gt; Geslacht -&gt; Mens</a:t>
            </a:r>
          </a:p>
          <a:p>
            <a:pPr lvl="1" eaLnBrk="1" hangingPunct="1"/>
            <a:r>
              <a:rPr lang="nl-BE" altLang="nl-BE" sz="2000">
                <a:latin typeface="Berlin Sans FB" panose="020E0602020502020306" pitchFamily="34" charset="0"/>
              </a:rPr>
              <a:t>leeftijd :: Mens -&gt; Integer</a:t>
            </a:r>
          </a:p>
          <a:p>
            <a:pPr lvl="1" eaLnBrk="1" hangingPunct="1"/>
            <a:r>
              <a:rPr lang="nl-BE" altLang="nl-BE" sz="2000">
                <a:latin typeface="Berlin Sans FB" panose="020E0602020502020306" pitchFamily="34" charset="0"/>
              </a:rPr>
              <a:t>naam :: Mens -&gt; String</a:t>
            </a:r>
          </a:p>
          <a:p>
            <a:pPr lvl="1" eaLnBrk="1" hangingPunct="1"/>
            <a:r>
              <a:rPr lang="nl-BE" altLang="nl-BE" sz="2000">
                <a:latin typeface="Berlin Sans FB" panose="020E0602020502020306" pitchFamily="34" charset="0"/>
              </a:rPr>
              <a:t>sexe :: Mens -&gt; Geslacht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D7626D-7825-48BB-AEB4-979DED11359D}" type="slidenum">
              <a:rPr lang="en-US" altLang="nl-BE" smtClean="0"/>
              <a:pPr>
                <a:defRPr/>
              </a:pPr>
              <a:t>18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151697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dirty="0"/>
              <a:t>Type classes </a:t>
            </a:r>
            <a:r>
              <a:rPr lang="nl-BE" altLang="nl-BE" dirty="0" err="1" smtClean="0"/>
              <a:t>ctd</a:t>
            </a:r>
            <a:r>
              <a:rPr lang="nl-BE" altLang="nl-BE" dirty="0" smtClean="0"/>
              <a:t> : eigen types</a:t>
            </a:r>
          </a:p>
        </p:txBody>
      </p:sp>
      <p:sp>
        <p:nvSpPr>
          <p:cNvPr id="2457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nl-BE" dirty="0" smtClean="0">
              <a:latin typeface="Berlin Sans FB" panose="020E0602020502020306" pitchFamily="34" charset="0"/>
            </a:endParaRPr>
          </a:p>
          <a:p>
            <a:pPr>
              <a:buNone/>
            </a:pPr>
            <a:r>
              <a:rPr lang="en-US" altLang="nl-BE" dirty="0" smtClean="0">
                <a:latin typeface="Berlin Sans FB" panose="020E0602020502020306" pitchFamily="34" charset="0"/>
              </a:rPr>
              <a:t>instance </a:t>
            </a:r>
            <a:r>
              <a:rPr lang="en-US" altLang="nl-BE" dirty="0" err="1">
                <a:latin typeface="Berlin Sans FB" panose="020E0602020502020306" pitchFamily="34" charset="0"/>
              </a:rPr>
              <a:t>Eq</a:t>
            </a:r>
            <a:r>
              <a:rPr lang="en-US" altLang="nl-BE" dirty="0">
                <a:latin typeface="Berlin Sans FB" panose="020E0602020502020306" pitchFamily="34" charset="0"/>
              </a:rPr>
              <a:t> </a:t>
            </a:r>
            <a:r>
              <a:rPr lang="en-US" altLang="nl-BE" dirty="0" err="1">
                <a:latin typeface="Berlin Sans FB" panose="020E0602020502020306" pitchFamily="34" charset="0"/>
              </a:rPr>
              <a:t>Geslacht</a:t>
            </a:r>
            <a:r>
              <a:rPr lang="en-US" altLang="nl-BE" dirty="0">
                <a:latin typeface="Berlin Sans FB" panose="020E0602020502020306" pitchFamily="34" charset="0"/>
              </a:rPr>
              <a:t> where</a:t>
            </a:r>
          </a:p>
          <a:p>
            <a:pPr>
              <a:buNone/>
            </a:pPr>
            <a:r>
              <a:rPr lang="en-US" altLang="nl-BE" dirty="0">
                <a:latin typeface="Berlin Sans FB" panose="020E0602020502020306" pitchFamily="34" charset="0"/>
              </a:rPr>
              <a:t>   M == M = True</a:t>
            </a:r>
          </a:p>
          <a:p>
            <a:pPr>
              <a:buNone/>
            </a:pPr>
            <a:r>
              <a:rPr lang="en-US" altLang="nl-BE" dirty="0">
                <a:latin typeface="Berlin Sans FB" panose="020E0602020502020306" pitchFamily="34" charset="0"/>
              </a:rPr>
              <a:t>   V == V = True</a:t>
            </a:r>
          </a:p>
          <a:p>
            <a:pPr>
              <a:buNone/>
            </a:pPr>
            <a:r>
              <a:rPr lang="en-US" altLang="nl-BE" dirty="0">
                <a:latin typeface="Berlin Sans FB" panose="020E0602020502020306" pitchFamily="34" charset="0"/>
              </a:rPr>
              <a:t>   _ == _ = False</a:t>
            </a:r>
            <a:endParaRPr lang="nl-BE" altLang="nl-BE" dirty="0"/>
          </a:p>
          <a:p>
            <a:endParaRPr lang="nl-BE" altLang="nl-BE" dirty="0"/>
          </a:p>
          <a:p>
            <a:endParaRPr lang="nl-BE" altLang="nl-BE" dirty="0" smtClean="0"/>
          </a:p>
          <a:p>
            <a:endParaRPr lang="nl-BE" altLang="nl-BE" dirty="0" smtClean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D7626D-7825-48BB-AEB4-979DED11359D}" type="slidenum">
              <a:rPr lang="en-US" altLang="nl-BE" smtClean="0"/>
              <a:pPr>
                <a:defRPr/>
              </a:pPr>
              <a:t>19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84179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Waarom vergelijken?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>
          <a:xfrm>
            <a:off x="1981200" y="2362200"/>
            <a:ext cx="4040188" cy="639762"/>
          </a:xfrm>
        </p:spPr>
        <p:txBody>
          <a:bodyPr/>
          <a:lstStyle/>
          <a:p>
            <a:r>
              <a:rPr lang="nl-BE" dirty="0" smtClean="0"/>
              <a:t>Erlang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>
          <a:xfrm>
            <a:off x="1981200" y="3078162"/>
            <a:ext cx="4040188" cy="2979738"/>
          </a:xfrm>
        </p:spPr>
        <p:txBody>
          <a:bodyPr>
            <a:normAutofit fontScale="85000" lnSpcReduction="20000"/>
          </a:bodyPr>
          <a:lstStyle/>
          <a:p>
            <a:r>
              <a:rPr lang="nl-BE" dirty="0" smtClean="0"/>
              <a:t>Industrieel</a:t>
            </a:r>
          </a:p>
          <a:p>
            <a:r>
              <a:rPr lang="nl-BE" dirty="0" smtClean="0"/>
              <a:t>Pragmatisch</a:t>
            </a:r>
          </a:p>
          <a:p>
            <a:pPr lvl="1"/>
            <a:r>
              <a:rPr lang="nl-BE" dirty="0"/>
              <a:t>I</a:t>
            </a:r>
            <a:r>
              <a:rPr lang="nl-BE" dirty="0" smtClean="0"/>
              <a:t>n omgang met types</a:t>
            </a:r>
          </a:p>
          <a:p>
            <a:pPr lvl="1"/>
            <a:r>
              <a:rPr lang="nl-BE" dirty="0" smtClean="0"/>
              <a:t>In I/O</a:t>
            </a:r>
            <a:br>
              <a:rPr lang="nl-BE" dirty="0" smtClean="0"/>
            </a:br>
            <a:endParaRPr lang="nl-BE" dirty="0" smtClean="0"/>
          </a:p>
          <a:p>
            <a:r>
              <a:rPr lang="nl-BE" dirty="0" smtClean="0"/>
              <a:t>USP: Actor-model/OTP</a:t>
            </a:r>
            <a:br>
              <a:rPr lang="nl-BE" dirty="0" smtClean="0"/>
            </a:br>
            <a:r>
              <a:rPr lang="nl-BE" sz="2000" dirty="0"/>
              <a:t>	</a:t>
            </a:r>
            <a:r>
              <a:rPr lang="nl-BE" sz="1600" dirty="0"/>
              <a:t/>
            </a:r>
            <a:br>
              <a:rPr lang="nl-BE" sz="1600" dirty="0"/>
            </a:br>
            <a:r>
              <a:rPr lang="nl-BE" dirty="0"/>
              <a:t/>
            </a:r>
            <a:br>
              <a:rPr lang="nl-BE" dirty="0"/>
            </a:br>
            <a:endParaRPr lang="nl-BE" sz="1600" dirty="0"/>
          </a:p>
          <a:p>
            <a:r>
              <a:rPr lang="nl-BE" dirty="0" smtClean="0"/>
              <a:t>High-uptime </a:t>
            </a:r>
            <a:r>
              <a:rPr lang="nl-BE" dirty="0" err="1" smtClean="0"/>
              <a:t>distributed</a:t>
            </a:r>
            <a:endParaRPr lang="nl-BE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3"/>
          </p:nvPr>
        </p:nvSpPr>
        <p:spPr>
          <a:xfrm>
            <a:off x="6169026" y="2362200"/>
            <a:ext cx="4041775" cy="639762"/>
          </a:xfrm>
        </p:spPr>
        <p:txBody>
          <a:bodyPr/>
          <a:lstStyle/>
          <a:p>
            <a:r>
              <a:rPr lang="nl-BE" dirty="0" err="1" smtClean="0"/>
              <a:t>Haskell</a:t>
            </a:r>
            <a:endParaRPr lang="nl-BE" dirty="0"/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 bwMode="auto">
          <a:xfrm>
            <a:off x="1906588" y="990600"/>
            <a:ext cx="8229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 sz="2000" b="1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 sz="1800" b="1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 sz="1600" b="1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None/>
              <a:defRPr sz="1600" b="1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altLang="nl-BE" b="0" kern="0" dirty="0"/>
              <a:t>Academische nieuwsgierigheid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altLang="nl-BE" b="0" kern="0" dirty="0"/>
              <a:t>2 functionele talen, maar heel andere community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C0EF16-AD8C-45E9-9FAB-5198F79C797A}" type="slidenum">
              <a:rPr lang="en-US" altLang="nl-BE" smtClean="0"/>
              <a:pPr>
                <a:defRPr/>
              </a:pPr>
              <a:t>2</a:t>
            </a:fld>
            <a:endParaRPr lang="en-US" altLang="nl-BE"/>
          </a:p>
        </p:txBody>
      </p:sp>
      <p:sp>
        <p:nvSpPr>
          <p:cNvPr id="10" name="Tijdelijke aanduiding voor inhoud 4"/>
          <p:cNvSpPr txBox="1">
            <a:spLocks/>
          </p:cNvSpPr>
          <p:nvPr/>
        </p:nvSpPr>
        <p:spPr>
          <a:xfrm>
            <a:off x="5658645" y="3078162"/>
            <a:ext cx="4691855" cy="30686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smtClean="0"/>
              <a:t>Academisch</a:t>
            </a:r>
          </a:p>
          <a:p>
            <a:r>
              <a:rPr lang="nl-BE" dirty="0" smtClean="0"/>
              <a:t>Conceptueel sterker</a:t>
            </a:r>
          </a:p>
          <a:p>
            <a:pPr lvl="1"/>
            <a:r>
              <a:rPr lang="nl-BE" dirty="0" smtClean="0"/>
              <a:t>In omgang met types</a:t>
            </a:r>
          </a:p>
          <a:p>
            <a:pPr lvl="1"/>
            <a:r>
              <a:rPr lang="nl-BE" dirty="0" err="1" smtClean="0"/>
              <a:t>Correctness</a:t>
            </a:r>
            <a:r>
              <a:rPr lang="nl-BE" dirty="0" smtClean="0"/>
              <a:t> (</a:t>
            </a:r>
            <a:r>
              <a:rPr lang="nl-BE" dirty="0" err="1" smtClean="0"/>
              <a:t>proofs</a:t>
            </a:r>
            <a:r>
              <a:rPr lang="nl-BE" dirty="0" smtClean="0"/>
              <a:t>)</a:t>
            </a:r>
            <a:br>
              <a:rPr lang="nl-BE" dirty="0" smtClean="0"/>
            </a:br>
            <a:endParaRPr lang="nl-BE" dirty="0" smtClean="0"/>
          </a:p>
          <a:p>
            <a:r>
              <a:rPr lang="nl-BE" dirty="0" smtClean="0"/>
              <a:t>Breder toepassingsgebied</a:t>
            </a:r>
          </a:p>
          <a:p>
            <a:pPr lvl="1"/>
            <a:r>
              <a:rPr lang="nl-BE" dirty="0" smtClean="0"/>
              <a:t>Veel bibliotheken</a:t>
            </a:r>
          </a:p>
          <a:p>
            <a:pPr lvl="1"/>
            <a:r>
              <a:rPr lang="nl-BE" dirty="0" smtClean="0"/>
              <a:t>Veel doctoraatsprojecten</a:t>
            </a:r>
            <a:r>
              <a:rPr lang="nl-BE" sz="1200" dirty="0" smtClean="0"/>
              <a:t/>
            </a:r>
            <a:br>
              <a:rPr lang="nl-BE" sz="1200" dirty="0" smtClean="0"/>
            </a:br>
            <a:endParaRPr lang="nl-BE" sz="1200" dirty="0" smtClean="0"/>
          </a:p>
          <a:p>
            <a:r>
              <a:rPr lang="nl-BE" dirty="0" smtClean="0"/>
              <a:t>Snelle code op single machine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7901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dirty="0" smtClean="0"/>
              <a:t>Type classes &amp; erving</a:t>
            </a:r>
          </a:p>
        </p:txBody>
      </p:sp>
      <p:sp>
        <p:nvSpPr>
          <p:cNvPr id="28675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altLang="nl-BE" dirty="0" err="1" smtClean="0"/>
              <a:t>Hierarchie</a:t>
            </a:r>
            <a:r>
              <a:rPr lang="nl-BE" altLang="nl-BE" dirty="0" smtClean="0"/>
              <a:t> is mogelijk </a:t>
            </a:r>
            <a:r>
              <a:rPr lang="nl-BE" altLang="nl-BE" sz="2400" dirty="0"/>
              <a:t>(“erving”)</a:t>
            </a:r>
            <a:endParaRPr lang="nl-BE" altLang="nl-BE" dirty="0" smtClean="0"/>
          </a:p>
          <a:p>
            <a:pPr>
              <a:buFont typeface="Wingdings" panose="05000000000000000000" pitchFamily="2" charset="2"/>
              <a:buNone/>
            </a:pPr>
            <a:r>
              <a:rPr lang="nl-BE" altLang="nl-BE" sz="2400" dirty="0">
                <a:latin typeface="Berlin Sans FB" panose="020E0602020502020306" pitchFamily="34" charset="0"/>
                <a:sym typeface="Wingdings" panose="05000000000000000000" pitchFamily="2" charset="2"/>
              </a:rPr>
              <a:t>data </a:t>
            </a:r>
            <a:r>
              <a:rPr lang="nl-BE" altLang="nl-BE" sz="2400" dirty="0" err="1">
                <a:latin typeface="Berlin Sans FB" panose="020E0602020502020306" pitchFamily="34" charset="0"/>
                <a:sym typeface="Wingdings" panose="05000000000000000000" pitchFamily="2" charset="2"/>
              </a:rPr>
              <a:t>NieuwType</a:t>
            </a:r>
            <a:r>
              <a:rPr lang="nl-BE" altLang="nl-BE" sz="2400" dirty="0">
                <a:latin typeface="Berlin Sans FB" panose="020E0602020502020306" pitchFamily="34" charset="0"/>
                <a:sym typeface="Wingdings" panose="05000000000000000000" pitchFamily="2" charset="2"/>
              </a:rPr>
              <a:t> a = </a:t>
            </a:r>
            <a:r>
              <a:rPr lang="nl-BE" altLang="nl-BE" sz="2400" dirty="0" err="1">
                <a:latin typeface="Berlin Sans FB" panose="020E0602020502020306" pitchFamily="34" charset="0"/>
                <a:sym typeface="Wingdings" panose="05000000000000000000" pitchFamily="2" charset="2"/>
              </a:rPr>
              <a:t>Tp</a:t>
            </a:r>
            <a:r>
              <a:rPr lang="nl-BE" altLang="nl-BE" sz="2400" dirty="0">
                <a:latin typeface="Berlin Sans FB" panose="020E0602020502020306" pitchFamily="34" charset="0"/>
                <a:sym typeface="Wingdings" panose="05000000000000000000" pitchFamily="2" charset="2"/>
              </a:rPr>
              <a:t> a</a:t>
            </a:r>
          </a:p>
          <a:p>
            <a:pPr>
              <a:buFont typeface="Wingdings" panose="05000000000000000000" pitchFamily="2" charset="2"/>
              <a:buNone/>
            </a:pPr>
            <a:endParaRPr lang="nl-BE" altLang="nl-BE" sz="2400" dirty="0">
              <a:latin typeface="Berlin Sans FB" panose="020E0602020502020306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nl-BE" altLang="nl-BE" sz="2400" dirty="0" err="1">
                <a:latin typeface="Berlin Sans FB" panose="020E0602020502020306" pitchFamily="34" charset="0"/>
                <a:sym typeface="Wingdings" panose="05000000000000000000" pitchFamily="2" charset="2"/>
              </a:rPr>
              <a:t>instance</a:t>
            </a:r>
            <a:r>
              <a:rPr lang="nl-BE" altLang="nl-BE" sz="2400" dirty="0">
                <a:latin typeface="Berlin Sans FB" panose="020E0602020502020306" pitchFamily="34" charset="0"/>
                <a:sym typeface="Wingdings" panose="05000000000000000000" pitchFamily="2" charset="2"/>
              </a:rPr>
              <a:t> (</a:t>
            </a:r>
            <a:r>
              <a:rPr lang="nl-BE" altLang="nl-BE" sz="2400" dirty="0" err="1">
                <a:latin typeface="Berlin Sans FB" panose="020E0602020502020306" pitchFamily="34" charset="0"/>
                <a:sym typeface="Wingdings" panose="05000000000000000000" pitchFamily="2" charset="2"/>
              </a:rPr>
              <a:t>Eq</a:t>
            </a:r>
            <a:r>
              <a:rPr lang="nl-BE" altLang="nl-BE" sz="2400" dirty="0">
                <a:latin typeface="Berlin Sans FB" panose="020E0602020502020306" pitchFamily="34" charset="0"/>
                <a:sym typeface="Wingdings" panose="05000000000000000000" pitchFamily="2" charset="2"/>
              </a:rPr>
              <a:t> a) =&gt; </a:t>
            </a:r>
            <a:r>
              <a:rPr lang="nl-BE" altLang="nl-BE" sz="2400" dirty="0" err="1">
                <a:latin typeface="Berlin Sans FB" panose="020E0602020502020306" pitchFamily="34" charset="0"/>
                <a:sym typeface="Wingdings" panose="05000000000000000000" pitchFamily="2" charset="2"/>
              </a:rPr>
              <a:t>Eq</a:t>
            </a:r>
            <a:r>
              <a:rPr lang="nl-BE" altLang="nl-BE" sz="2400" dirty="0">
                <a:latin typeface="Berlin Sans FB" panose="020E0602020502020306" pitchFamily="34" charset="0"/>
                <a:sym typeface="Wingdings" panose="05000000000000000000" pitchFamily="2" charset="2"/>
              </a:rPr>
              <a:t> (</a:t>
            </a:r>
            <a:r>
              <a:rPr lang="nl-BE" altLang="nl-BE" sz="2400" dirty="0" err="1">
                <a:latin typeface="Berlin Sans FB" panose="020E0602020502020306" pitchFamily="34" charset="0"/>
                <a:sym typeface="Wingdings" panose="05000000000000000000" pitchFamily="2" charset="2"/>
              </a:rPr>
              <a:t>NieuwType</a:t>
            </a:r>
            <a:r>
              <a:rPr lang="nl-BE" altLang="nl-BE" sz="2400" dirty="0">
                <a:latin typeface="Berlin Sans FB" panose="020E0602020502020306" pitchFamily="34" charset="0"/>
                <a:sym typeface="Wingdings" panose="05000000000000000000" pitchFamily="2" charset="2"/>
              </a:rPr>
              <a:t> a) </a:t>
            </a:r>
            <a:r>
              <a:rPr lang="nl-BE" altLang="nl-BE" sz="2400" dirty="0" err="1">
                <a:latin typeface="Berlin Sans FB" panose="020E0602020502020306" pitchFamily="34" charset="0"/>
                <a:sym typeface="Wingdings" panose="05000000000000000000" pitchFamily="2" charset="2"/>
              </a:rPr>
              <a:t>where</a:t>
            </a:r>
            <a:endParaRPr lang="nl-BE" altLang="nl-BE" sz="2400" dirty="0">
              <a:latin typeface="Berlin Sans FB" panose="020E0602020502020306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nl-BE" altLang="nl-BE" sz="2400" dirty="0">
                <a:latin typeface="Berlin Sans FB" panose="020E0602020502020306" pitchFamily="34" charset="0"/>
                <a:sym typeface="Wingdings" panose="05000000000000000000" pitchFamily="2" charset="2"/>
              </a:rPr>
              <a:t>   </a:t>
            </a:r>
            <a:r>
              <a:rPr lang="nl-BE" altLang="nl-BE" sz="2400" dirty="0" err="1">
                <a:latin typeface="Berlin Sans FB" panose="020E0602020502020306" pitchFamily="34" charset="0"/>
                <a:sym typeface="Wingdings" panose="05000000000000000000" pitchFamily="2" charset="2"/>
              </a:rPr>
              <a:t>Tp</a:t>
            </a:r>
            <a:r>
              <a:rPr lang="nl-BE" altLang="nl-BE" sz="2400" dirty="0">
                <a:latin typeface="Berlin Sans FB" panose="020E0602020502020306" pitchFamily="34" charset="0"/>
                <a:sym typeface="Wingdings" panose="05000000000000000000" pitchFamily="2" charset="2"/>
              </a:rPr>
              <a:t> a == </a:t>
            </a:r>
            <a:r>
              <a:rPr lang="nl-BE" altLang="nl-BE" sz="2400" dirty="0" err="1">
                <a:latin typeface="Berlin Sans FB" panose="020E0602020502020306" pitchFamily="34" charset="0"/>
                <a:sym typeface="Wingdings" panose="05000000000000000000" pitchFamily="2" charset="2"/>
              </a:rPr>
              <a:t>Tp</a:t>
            </a:r>
            <a:r>
              <a:rPr lang="nl-BE" altLang="nl-BE" sz="2400" dirty="0">
                <a:latin typeface="Berlin Sans FB" panose="020E0602020502020306" pitchFamily="34" charset="0"/>
                <a:sym typeface="Wingdings" panose="05000000000000000000" pitchFamily="2" charset="2"/>
              </a:rPr>
              <a:t> b = (a == b)</a:t>
            </a:r>
          </a:p>
          <a:p>
            <a:pPr>
              <a:buFont typeface="Wingdings" panose="05000000000000000000" pitchFamily="2" charset="2"/>
              <a:buNone/>
            </a:pPr>
            <a:endParaRPr lang="nl-BE" altLang="nl-BE" sz="2400" dirty="0">
              <a:latin typeface="Berlin Sans FB" panose="020E0602020502020306" pitchFamily="34" charset="0"/>
              <a:sym typeface="Wingdings" panose="05000000000000000000" pitchFamily="2" charset="2"/>
            </a:endParaRPr>
          </a:p>
          <a:p>
            <a:r>
              <a:rPr lang="nl-BE" altLang="nl-BE" dirty="0" err="1" smtClean="0"/>
              <a:t>Deriving</a:t>
            </a:r>
            <a:r>
              <a:rPr lang="nl-BE" altLang="nl-BE" dirty="0" smtClean="0"/>
              <a:t> </a:t>
            </a:r>
            <a:r>
              <a:rPr lang="nl-BE" altLang="nl-BE" dirty="0" err="1" smtClean="0"/>
              <a:t>Eq</a:t>
            </a:r>
            <a:r>
              <a:rPr lang="nl-BE" altLang="nl-BE" dirty="0" smtClean="0"/>
              <a:t>, Show, </a:t>
            </a:r>
            <a:r>
              <a:rPr lang="nl-BE" altLang="nl-BE" dirty="0" err="1" smtClean="0"/>
              <a:t>Ord</a:t>
            </a:r>
            <a:endParaRPr lang="nl-BE" altLang="nl-BE" dirty="0" smtClean="0"/>
          </a:p>
          <a:p>
            <a:pPr lvl="1"/>
            <a:r>
              <a:rPr lang="nl-BE" altLang="nl-BE" sz="2000" dirty="0" smtClean="0">
                <a:latin typeface="Berlin Sans FB" panose="020E0602020502020306" pitchFamily="34" charset="0"/>
                <a:sym typeface="Wingdings" panose="05000000000000000000" pitchFamily="2" charset="2"/>
              </a:rPr>
              <a:t>Dikwijls is het triviaal hoe te implementeren</a:t>
            </a:r>
          </a:p>
          <a:p>
            <a:pPr lvl="1"/>
            <a:r>
              <a:rPr lang="nl-BE" altLang="nl-BE" sz="2000" dirty="0" smtClean="0">
                <a:latin typeface="Berlin Sans FB" panose="020E0602020502020306" pitchFamily="34" charset="0"/>
                <a:sym typeface="Wingdings" panose="05000000000000000000" pitchFamily="2" charset="2"/>
              </a:rPr>
              <a:t>En dus kan je dat automatisch doen met </a:t>
            </a:r>
            <a:r>
              <a:rPr lang="nl-BE" altLang="nl-BE" sz="2000" b="1" dirty="0" err="1" smtClean="0">
                <a:latin typeface="Berlin Sans FB" panose="020E0602020502020306" pitchFamily="34" charset="0"/>
                <a:sym typeface="Wingdings" panose="05000000000000000000" pitchFamily="2" charset="2"/>
              </a:rPr>
              <a:t>deriving</a:t>
            </a:r>
            <a:endParaRPr lang="nl-BE" altLang="nl-BE" sz="2000" dirty="0">
              <a:latin typeface="Berlin Sans FB" panose="020E0602020502020306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nl-BE" altLang="nl-BE" sz="2400" dirty="0">
                <a:latin typeface="Berlin Sans FB" panose="020E0602020502020306" pitchFamily="34" charset="0"/>
                <a:sym typeface="Wingdings" panose="05000000000000000000" pitchFamily="2" charset="2"/>
              </a:rPr>
              <a:t>data </a:t>
            </a:r>
            <a:r>
              <a:rPr lang="nl-BE" altLang="nl-BE" sz="2400" dirty="0" err="1">
                <a:latin typeface="Berlin Sans FB" panose="020E0602020502020306" pitchFamily="34" charset="0"/>
                <a:sym typeface="Wingdings" panose="05000000000000000000" pitchFamily="2" charset="2"/>
              </a:rPr>
              <a:t>NieuwType</a:t>
            </a:r>
            <a:r>
              <a:rPr lang="nl-BE" altLang="nl-BE" sz="2400" dirty="0">
                <a:latin typeface="Berlin Sans FB" panose="020E0602020502020306" pitchFamily="34" charset="0"/>
                <a:sym typeface="Wingdings" panose="05000000000000000000" pitchFamily="2" charset="2"/>
              </a:rPr>
              <a:t> a = </a:t>
            </a:r>
            <a:r>
              <a:rPr lang="nl-BE" altLang="nl-BE" sz="2400" dirty="0" err="1">
                <a:latin typeface="Berlin Sans FB" panose="020E0602020502020306" pitchFamily="34" charset="0"/>
                <a:sym typeface="Wingdings" panose="05000000000000000000" pitchFamily="2" charset="2"/>
              </a:rPr>
              <a:t>Tp</a:t>
            </a:r>
            <a:r>
              <a:rPr lang="nl-BE" altLang="nl-BE" sz="2400" dirty="0">
                <a:latin typeface="Berlin Sans FB" panose="020E0602020502020306" pitchFamily="34" charset="0"/>
                <a:sym typeface="Wingdings" panose="05000000000000000000" pitchFamily="2" charset="2"/>
              </a:rPr>
              <a:t> a  </a:t>
            </a:r>
            <a:r>
              <a:rPr lang="nl-BE" altLang="nl-BE" sz="2400" dirty="0" err="1">
                <a:solidFill>
                  <a:srgbClr val="FF0000"/>
                </a:solidFill>
                <a:latin typeface="Berlin Sans FB" panose="020E0602020502020306" pitchFamily="34" charset="0"/>
                <a:sym typeface="Wingdings" panose="05000000000000000000" pitchFamily="2" charset="2"/>
              </a:rPr>
              <a:t>deriving</a:t>
            </a:r>
            <a:r>
              <a:rPr lang="nl-BE" altLang="nl-BE" sz="2400" dirty="0">
                <a:solidFill>
                  <a:srgbClr val="FF0000"/>
                </a:solidFill>
                <a:latin typeface="Berlin Sans FB" panose="020E0602020502020306" pitchFamily="34" charset="0"/>
                <a:sym typeface="Wingdings" panose="05000000000000000000" pitchFamily="2" charset="2"/>
              </a:rPr>
              <a:t> (</a:t>
            </a:r>
            <a:r>
              <a:rPr lang="nl-BE" altLang="nl-BE" sz="2400" dirty="0" err="1">
                <a:solidFill>
                  <a:srgbClr val="FF0000"/>
                </a:solidFill>
                <a:latin typeface="Berlin Sans FB" panose="020E0602020502020306" pitchFamily="34" charset="0"/>
                <a:sym typeface="Wingdings" panose="05000000000000000000" pitchFamily="2" charset="2"/>
              </a:rPr>
              <a:t>Eq</a:t>
            </a:r>
            <a:r>
              <a:rPr lang="nl-BE" altLang="nl-BE" sz="2400" dirty="0">
                <a:solidFill>
                  <a:srgbClr val="FF0000"/>
                </a:solidFill>
                <a:latin typeface="Berlin Sans FB" panose="020E0602020502020306" pitchFamily="34" charset="0"/>
                <a:sym typeface="Wingdings" panose="05000000000000000000" pitchFamily="2" charset="2"/>
              </a:rPr>
              <a:t>, Show, </a:t>
            </a:r>
            <a:r>
              <a:rPr lang="nl-BE" altLang="nl-BE" sz="2400" dirty="0" err="1">
                <a:solidFill>
                  <a:srgbClr val="FF0000"/>
                </a:solidFill>
                <a:latin typeface="Berlin Sans FB" panose="020E0602020502020306" pitchFamily="34" charset="0"/>
                <a:sym typeface="Wingdings" panose="05000000000000000000" pitchFamily="2" charset="2"/>
              </a:rPr>
              <a:t>Ord</a:t>
            </a:r>
            <a:r>
              <a:rPr lang="nl-BE" altLang="nl-BE" sz="2400" dirty="0">
                <a:solidFill>
                  <a:srgbClr val="FF0000"/>
                </a:solidFill>
                <a:latin typeface="Berlin Sans FB" panose="020E0602020502020306" pitchFamily="34" charset="0"/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endParaRPr lang="nl-BE" altLang="nl-BE" dirty="0" smtClean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D7626D-7825-48BB-AEB4-979DED11359D}" type="slidenum">
              <a:rPr lang="en-US" altLang="nl-BE" smtClean="0"/>
              <a:pPr>
                <a:defRPr/>
              </a:pPr>
              <a:t>20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30205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Belangrijke verschillen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Syntax</a:t>
            </a:r>
          </a:p>
          <a:p>
            <a:r>
              <a:rPr lang="nl-BE" dirty="0" smtClean="0"/>
              <a:t>Types</a:t>
            </a:r>
          </a:p>
          <a:p>
            <a:r>
              <a:rPr lang="nl-BE" b="1" dirty="0" err="1" smtClean="0">
                <a:solidFill>
                  <a:srgbClr val="FF0000"/>
                </a:solidFill>
              </a:rPr>
              <a:t>Eager</a:t>
            </a:r>
            <a:r>
              <a:rPr lang="nl-BE" b="1" dirty="0" smtClean="0">
                <a:solidFill>
                  <a:srgbClr val="FF0000"/>
                </a:solidFill>
              </a:rPr>
              <a:t> versus </a:t>
            </a:r>
            <a:r>
              <a:rPr lang="nl-BE" b="1" dirty="0" err="1" smtClean="0">
                <a:solidFill>
                  <a:srgbClr val="FF0000"/>
                </a:solidFill>
              </a:rPr>
              <a:t>lazy</a:t>
            </a:r>
            <a:r>
              <a:rPr lang="nl-BE" b="1" dirty="0" smtClean="0">
                <a:solidFill>
                  <a:srgbClr val="FF0000"/>
                </a:solidFill>
              </a:rPr>
              <a:t> </a:t>
            </a:r>
            <a:r>
              <a:rPr lang="nl-BE" b="1" dirty="0" err="1" smtClean="0">
                <a:solidFill>
                  <a:srgbClr val="FF0000"/>
                </a:solidFill>
              </a:rPr>
              <a:t>evaluation</a:t>
            </a:r>
            <a:endParaRPr lang="nl-BE" b="1" dirty="0" smtClean="0">
              <a:solidFill>
                <a:srgbClr val="FF0000"/>
              </a:solidFill>
            </a:endParaRPr>
          </a:p>
          <a:p>
            <a:r>
              <a:rPr lang="nl-BE" dirty="0" err="1"/>
              <a:t>Currying</a:t>
            </a:r>
            <a:r>
              <a:rPr lang="nl-BE" dirty="0"/>
              <a:t> / hogere orde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D7626D-7825-48BB-AEB4-979DED11359D}" type="slidenum">
              <a:rPr lang="en-US" altLang="nl-BE" smtClean="0"/>
              <a:pPr>
                <a:defRPr/>
              </a:pPr>
              <a:t>21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425946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Strict</a:t>
            </a:r>
            <a:r>
              <a:rPr lang="nl-BE" dirty="0" smtClean="0"/>
              <a:t> </a:t>
            </a:r>
            <a:r>
              <a:rPr lang="nl-BE" dirty="0" err="1" smtClean="0"/>
              <a:t>evaluation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Erlang (en de meeste talen die we kennen) zijn </a:t>
            </a:r>
            <a:r>
              <a:rPr lang="nl-BE" dirty="0" err="1" smtClean="0"/>
              <a:t>strict</a:t>
            </a:r>
            <a:endParaRPr lang="nl-BE" dirty="0" smtClean="0"/>
          </a:p>
          <a:p>
            <a:pPr lvl="1"/>
            <a:r>
              <a:rPr lang="nl-BE" dirty="0" smtClean="0"/>
              <a:t>Reken steeds </a:t>
            </a:r>
            <a:r>
              <a:rPr lang="nl-BE" dirty="0" err="1" smtClean="0"/>
              <a:t>àlle</a:t>
            </a:r>
            <a:r>
              <a:rPr lang="nl-BE" dirty="0" smtClean="0"/>
              <a:t> parameters van een functie uit</a:t>
            </a:r>
          </a:p>
          <a:p>
            <a:pPr lvl="1"/>
            <a:r>
              <a:rPr lang="nl-BE" dirty="0" smtClean="0"/>
              <a:t>Dit is ook gekend als “call </a:t>
            </a:r>
            <a:r>
              <a:rPr lang="nl-BE" dirty="0" err="1" smtClean="0"/>
              <a:t>by</a:t>
            </a:r>
            <a:r>
              <a:rPr lang="nl-BE" dirty="0" smtClean="0"/>
              <a:t> </a:t>
            </a:r>
            <a:r>
              <a:rPr lang="nl-BE" dirty="0" err="1" smtClean="0"/>
              <a:t>value</a:t>
            </a:r>
            <a:r>
              <a:rPr lang="nl-BE" dirty="0" smtClean="0"/>
              <a:t>” of “</a:t>
            </a:r>
            <a:r>
              <a:rPr lang="nl-BE" dirty="0" err="1" smtClean="0"/>
              <a:t>eager</a:t>
            </a:r>
            <a:r>
              <a:rPr lang="nl-BE" dirty="0" smtClean="0"/>
              <a:t> </a:t>
            </a:r>
            <a:r>
              <a:rPr lang="nl-BE" dirty="0" err="1" smtClean="0"/>
              <a:t>evaluation</a:t>
            </a:r>
            <a:r>
              <a:rPr lang="nl-BE" dirty="0" smtClean="0"/>
              <a:t>”</a:t>
            </a:r>
          </a:p>
          <a:p>
            <a:pPr lvl="1"/>
            <a:r>
              <a:rPr lang="nl-BE" dirty="0" smtClean="0"/>
              <a:t>Behalve in speciale gevallen</a:t>
            </a:r>
          </a:p>
          <a:p>
            <a:pPr lvl="2"/>
            <a:r>
              <a:rPr lang="nl-BE" dirty="0" err="1" smtClean="0"/>
              <a:t>And</a:t>
            </a:r>
            <a:r>
              <a:rPr lang="nl-BE" dirty="0" smtClean="0"/>
              <a:t>, or: want als de 1</a:t>
            </a:r>
            <a:r>
              <a:rPr lang="nl-BE" baseline="30000" dirty="0" smtClean="0"/>
              <a:t>e</a:t>
            </a:r>
            <a:r>
              <a:rPr lang="nl-BE" dirty="0" smtClean="0"/>
              <a:t> parameter van de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false</a:t>
            </a:r>
            <a:r>
              <a:rPr lang="nl-BE" dirty="0" smtClean="0"/>
              <a:t> is, is de uitkomst sowieso </a:t>
            </a:r>
            <a:r>
              <a:rPr lang="nl-BE" dirty="0" err="1" smtClean="0"/>
              <a:t>false</a:t>
            </a:r>
            <a:endParaRPr lang="nl-BE" dirty="0" smtClean="0"/>
          </a:p>
          <a:p>
            <a:r>
              <a:rPr lang="nl-BE" dirty="0" smtClean="0"/>
              <a:t>Maar dit kan overbodig werk introduceren</a:t>
            </a:r>
          </a:p>
          <a:p>
            <a:pPr lvl="1"/>
            <a:r>
              <a:rPr lang="nl-BE" dirty="0" smtClean="0"/>
              <a:t>f(Y) -&gt; 1.</a:t>
            </a:r>
          </a:p>
          <a:p>
            <a:pPr lvl="1"/>
            <a:r>
              <a:rPr lang="en-US" dirty="0" smtClean="0"/>
              <a:t>g(X,Y,Z) </a:t>
            </a:r>
            <a:r>
              <a:rPr lang="en-US" dirty="0"/>
              <a:t>= if </a:t>
            </a:r>
            <a:r>
              <a:rPr lang="en-US" dirty="0" smtClean="0"/>
              <a:t>X&lt;2 -&gt; Y+3;</a:t>
            </a:r>
            <a:br>
              <a:rPr lang="en-US" dirty="0" smtClean="0"/>
            </a:br>
            <a:r>
              <a:rPr lang="en-US" dirty="0" smtClean="0"/>
              <a:t>                    true -&gt; Z+6</a:t>
            </a:r>
            <a:br>
              <a:rPr lang="en-US" dirty="0" smtClean="0"/>
            </a:br>
            <a:r>
              <a:rPr lang="en-US" dirty="0" smtClean="0"/>
              <a:t>                 end.</a:t>
            </a:r>
            <a:endParaRPr lang="nl-BE" dirty="0"/>
          </a:p>
          <a:p>
            <a:endParaRPr lang="nl-BE" dirty="0" smtClean="0"/>
          </a:p>
          <a:p>
            <a:pPr lvl="2"/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426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Lazy</a:t>
            </a:r>
            <a:r>
              <a:rPr lang="nl-BE" dirty="0" smtClean="0"/>
              <a:t> (of non-</a:t>
            </a:r>
            <a:r>
              <a:rPr lang="nl-BE" dirty="0" err="1" smtClean="0"/>
              <a:t>strict</a:t>
            </a:r>
            <a:r>
              <a:rPr lang="nl-BE" dirty="0" smtClean="0"/>
              <a:t>) </a:t>
            </a:r>
            <a:r>
              <a:rPr lang="nl-BE" dirty="0" err="1" smtClean="0"/>
              <a:t>evaluation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Reken een waarde pas uit wanneer je die écht nodig hebt.</a:t>
            </a:r>
          </a:p>
          <a:p>
            <a:r>
              <a:rPr lang="nl-BE" dirty="0" smtClean="0"/>
              <a:t>Voordelen </a:t>
            </a:r>
            <a:r>
              <a:rPr lang="nl-BE" sz="1800" dirty="0" smtClean="0"/>
              <a:t>(uit </a:t>
            </a:r>
            <a:r>
              <a:rPr lang="nl-BE" sz="1800" dirty="0" err="1" smtClean="0"/>
              <a:t>oa</a:t>
            </a:r>
            <a:r>
              <a:rPr lang="nl-BE" sz="1800" dirty="0" smtClean="0"/>
              <a:t> </a:t>
            </a:r>
            <a:r>
              <a:rPr lang="nl-BE" sz="1800" dirty="0" smtClean="0">
                <a:hlinkClick r:id="rId2"/>
              </a:rPr>
              <a:t>https</a:t>
            </a:r>
            <a:r>
              <a:rPr lang="nl-BE" sz="1800" dirty="0">
                <a:hlinkClick r:id="rId2"/>
              </a:rPr>
              <a:t>://</a:t>
            </a:r>
            <a:r>
              <a:rPr lang="nl-BE" sz="1800" dirty="0" smtClean="0">
                <a:hlinkClick r:id="rId2"/>
              </a:rPr>
              <a:t>www.barrucadu.co.uk/posts/etc/2016-02-12-strict-vs-lazy.html</a:t>
            </a:r>
            <a:r>
              <a:rPr lang="nl-BE" sz="1800" dirty="0" smtClean="0"/>
              <a:t>)</a:t>
            </a:r>
            <a:endParaRPr lang="nl-BE" dirty="0" smtClean="0"/>
          </a:p>
          <a:p>
            <a:pPr lvl="1"/>
            <a:r>
              <a:rPr lang="nl-BE" dirty="0" smtClean="0"/>
              <a:t>De taal wordt meer uniform </a:t>
            </a:r>
          </a:p>
          <a:p>
            <a:pPr lvl="2"/>
            <a:r>
              <a:rPr lang="nl-BE" dirty="0" smtClean="0"/>
              <a:t>Geen speciale gevallen voor </a:t>
            </a:r>
            <a:r>
              <a:rPr lang="nl-BE" dirty="0" err="1" smtClean="0"/>
              <a:t>and</a:t>
            </a:r>
            <a:r>
              <a:rPr lang="nl-BE" dirty="0" smtClean="0"/>
              <a:t> &amp; or</a:t>
            </a:r>
          </a:p>
          <a:p>
            <a:pPr lvl="1"/>
            <a:r>
              <a:rPr lang="nl-BE" dirty="0" smtClean="0"/>
              <a:t>Tikkeltje tot heel veel sneller</a:t>
            </a:r>
          </a:p>
          <a:p>
            <a:pPr lvl="2"/>
            <a:r>
              <a:rPr lang="nl-BE" dirty="0" smtClean="0"/>
              <a:t>Want elke waarde die je niet berekent, is tijd gewonnen</a:t>
            </a:r>
          </a:p>
          <a:p>
            <a:pPr lvl="2"/>
            <a:r>
              <a:rPr lang="nl-BE" dirty="0" smtClean="0"/>
              <a:t>Nooit slechter dan strikte evaluatie</a:t>
            </a:r>
          </a:p>
          <a:p>
            <a:pPr lvl="1"/>
            <a:r>
              <a:rPr lang="nl-BE" dirty="0" smtClean="0"/>
              <a:t>Je kan andere soorten code schrijven</a:t>
            </a:r>
          </a:p>
          <a:p>
            <a:pPr lvl="2"/>
            <a:r>
              <a:rPr lang="nl-BE" dirty="0" smtClean="0"/>
              <a:t>Gebruik maken van oneindige lijsten</a:t>
            </a:r>
          </a:p>
          <a:p>
            <a:pPr lvl="3"/>
            <a:r>
              <a:rPr lang="nl-BE" dirty="0" smtClean="0"/>
              <a:t>Bv. take 5 [1..] of </a:t>
            </a:r>
            <a:r>
              <a:rPr lang="en-US" dirty="0" err="1"/>
              <a:t>takeWhile</a:t>
            </a:r>
            <a:r>
              <a:rPr lang="en-US" dirty="0"/>
              <a:t> (&lt;10) (map (+1) [1..])</a:t>
            </a:r>
            <a:endParaRPr lang="nl-BE" dirty="0" smtClean="0"/>
          </a:p>
          <a:p>
            <a:pPr lvl="2"/>
            <a:r>
              <a:rPr lang="nl-BE" dirty="0" smtClean="0"/>
              <a:t>Knappere recursie</a:t>
            </a:r>
          </a:p>
          <a:p>
            <a:pPr lvl="3"/>
            <a:r>
              <a:rPr lang="nl-BE" dirty="0" smtClean="0"/>
              <a:t>Bv. </a:t>
            </a:r>
            <a:r>
              <a:rPr lang="en-US" dirty="0"/>
              <a:t>fibs = 0 : 1 : </a:t>
            </a:r>
            <a:r>
              <a:rPr lang="en-US" dirty="0" err="1"/>
              <a:t>zipWith</a:t>
            </a:r>
            <a:r>
              <a:rPr lang="en-US" dirty="0"/>
              <a:t> (+) fibs (tail fibs</a:t>
            </a:r>
            <a:r>
              <a:rPr lang="en-US" dirty="0" smtClean="0"/>
              <a:t>)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1590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Nadelen van </a:t>
            </a:r>
            <a:r>
              <a:rPr lang="nl-BE" dirty="0" err="1" smtClean="0"/>
              <a:t>lazy</a:t>
            </a:r>
            <a:r>
              <a:rPr lang="nl-BE" dirty="0" smtClean="0"/>
              <a:t> </a:t>
            </a:r>
            <a:r>
              <a:rPr lang="nl-BE" dirty="0" err="1" smtClean="0"/>
              <a:t>evaluation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Meer geheugenverbruik door </a:t>
            </a:r>
            <a:r>
              <a:rPr lang="nl-BE" dirty="0" err="1" smtClean="0"/>
              <a:t>memoisatie</a:t>
            </a:r>
            <a:r>
              <a:rPr lang="nl-BE" dirty="0" smtClean="0"/>
              <a:t> &amp; het bijhouden van </a:t>
            </a:r>
            <a:r>
              <a:rPr lang="nl-BE" i="1" dirty="0" err="1" smtClean="0"/>
              <a:t>thunks</a:t>
            </a:r>
            <a:endParaRPr lang="nl-BE" i="1" dirty="0" smtClean="0"/>
          </a:p>
          <a:p>
            <a:pPr lvl="1"/>
            <a:r>
              <a:rPr lang="nl-BE" dirty="0" err="1" smtClean="0"/>
              <a:t>Memoisatie</a:t>
            </a:r>
            <a:r>
              <a:rPr lang="nl-BE" dirty="0" smtClean="0"/>
              <a:t>: techniek waarbij in een tabel parameters van functie die al uitgerekend zijn, worden opgeslagen</a:t>
            </a:r>
          </a:p>
          <a:p>
            <a:pPr lvl="1"/>
            <a:r>
              <a:rPr lang="nl-BE" i="1" dirty="0" err="1" smtClean="0"/>
              <a:t>Thunks</a:t>
            </a:r>
            <a:r>
              <a:rPr lang="nl-BE" i="1" dirty="0" smtClean="0"/>
              <a:t>: </a:t>
            </a:r>
            <a:r>
              <a:rPr lang="nl-BE" dirty="0" smtClean="0"/>
              <a:t>representatie van berekening die nog moet gebeuren</a:t>
            </a:r>
          </a:p>
          <a:p>
            <a:pPr lvl="2"/>
            <a:r>
              <a:rPr lang="nl-BE" dirty="0" smtClean="0"/>
              <a:t>Bv. 3+4 verbruikt meer geheugen dan 7 </a:t>
            </a:r>
            <a:r>
              <a:rPr lang="nl-BE" i="1" dirty="0" smtClean="0"/>
              <a:t> </a:t>
            </a:r>
            <a:endParaRPr lang="nl-BE" dirty="0"/>
          </a:p>
          <a:p>
            <a:r>
              <a:rPr lang="nl-BE" dirty="0" smtClean="0"/>
              <a:t>Volgorde van uitvoering wordt moeilijker voorspelbaar</a:t>
            </a:r>
          </a:p>
          <a:p>
            <a:pPr lvl="1"/>
            <a:r>
              <a:rPr lang="nl-BE" dirty="0" smtClean="0"/>
              <a:t>Kan problemen opleveren bij </a:t>
            </a:r>
            <a:r>
              <a:rPr lang="nl-BE" dirty="0" err="1" smtClean="0"/>
              <a:t>concurrency</a:t>
            </a:r>
            <a:endParaRPr lang="nl-BE" dirty="0" smtClean="0"/>
          </a:p>
          <a:p>
            <a:pPr lvl="2"/>
            <a:r>
              <a:rPr lang="nl-BE" dirty="0" smtClean="0"/>
              <a:t>Maar ook tegelijk een voordeel</a:t>
            </a:r>
          </a:p>
          <a:p>
            <a:pPr lvl="1"/>
            <a:r>
              <a:rPr lang="nl-BE" dirty="0" smtClean="0"/>
              <a:t>En is vooral vervelend bij </a:t>
            </a:r>
            <a:r>
              <a:rPr lang="nl-BE" dirty="0" err="1" smtClean="0"/>
              <a:t>mutable</a:t>
            </a:r>
            <a:r>
              <a:rPr lang="nl-BE" dirty="0" smtClean="0"/>
              <a:t> data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9249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Haskell</a:t>
            </a:r>
            <a:r>
              <a:rPr lang="nl-BE" dirty="0" smtClean="0"/>
              <a:t> is </a:t>
            </a:r>
            <a:r>
              <a:rPr lang="nl-BE" strike="sngStrike" dirty="0" err="1" smtClean="0"/>
              <a:t>lazy</a:t>
            </a:r>
            <a:r>
              <a:rPr lang="nl-BE" dirty="0" smtClean="0"/>
              <a:t> non-</a:t>
            </a:r>
            <a:r>
              <a:rPr lang="nl-BE" dirty="0" err="1" smtClean="0"/>
              <a:t>strict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Werken met oneindige structuren kan</a:t>
            </a:r>
          </a:p>
          <a:p>
            <a:r>
              <a:rPr lang="nl-BE" dirty="0" smtClean="0"/>
              <a:t>Maar </a:t>
            </a:r>
            <a:r>
              <a:rPr lang="nl-BE" dirty="0" err="1" smtClean="0"/>
              <a:t>pattern</a:t>
            </a:r>
            <a:r>
              <a:rPr lang="nl-BE" dirty="0" smtClean="0"/>
              <a:t> matching is (relatief) </a:t>
            </a:r>
            <a:r>
              <a:rPr lang="nl-BE" dirty="0" err="1" smtClean="0"/>
              <a:t>strict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2245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Enkele voorbeelden/-delen van </a:t>
            </a:r>
            <a:r>
              <a:rPr lang="nl-BE" dirty="0" err="1" smtClean="0"/>
              <a:t>laziness</a:t>
            </a:r>
            <a:endParaRPr lang="nl-BE" dirty="0"/>
          </a:p>
        </p:txBody>
      </p:sp>
      <p:sp>
        <p:nvSpPr>
          <p:cNvPr id="4" name="Tijdelijke aanduiding voor inhoud 8"/>
          <p:cNvSpPr txBox="1">
            <a:spLocks/>
          </p:cNvSpPr>
          <p:nvPr/>
        </p:nvSpPr>
        <p:spPr>
          <a:xfrm>
            <a:off x="1587500" y="2978943"/>
            <a:ext cx="4051300" cy="3243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BE" sz="1800" dirty="0" err="1" smtClean="0"/>
              <a:t>myst</a:t>
            </a:r>
            <a:r>
              <a:rPr lang="nl-BE" sz="1800" dirty="0" smtClean="0"/>
              <a:t>(1) -&gt; [1];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1800" dirty="0" err="1" smtClean="0"/>
              <a:t>myst</a:t>
            </a:r>
            <a:r>
              <a:rPr lang="nl-BE" sz="1800" dirty="0" smtClean="0"/>
              <a:t>(N) -&gt;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1800" dirty="0" smtClean="0"/>
              <a:t>      VerderMet2 = </a:t>
            </a:r>
            <a:r>
              <a:rPr lang="nl-BE" sz="1800" dirty="0" err="1" smtClean="0"/>
              <a:t>myst</a:t>
            </a:r>
            <a:r>
              <a:rPr lang="nl-BE" sz="1800" dirty="0" smtClean="0"/>
              <a:t> (N div 2),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1800" dirty="0" smtClean="0"/>
              <a:t>      VerderMet3nPlus1 = </a:t>
            </a:r>
            <a:r>
              <a:rPr lang="nl-BE" sz="1800" dirty="0" err="1" smtClean="0"/>
              <a:t>myst</a:t>
            </a:r>
            <a:r>
              <a:rPr lang="nl-BE" sz="1800" dirty="0" smtClean="0"/>
              <a:t> (3*N+1),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1800" dirty="0" smtClean="0"/>
              <a:t>      </a:t>
            </a:r>
            <a:r>
              <a:rPr lang="nl-BE" sz="1800" dirty="0" err="1" smtClean="0"/>
              <a:t>if</a:t>
            </a:r>
            <a:r>
              <a:rPr lang="nl-BE" sz="1800" dirty="0" smtClean="0"/>
              <a:t> </a:t>
            </a:r>
            <a:r>
              <a:rPr lang="nl-BE" sz="1800" dirty="0" err="1" smtClean="0"/>
              <a:t>mod</a:t>
            </a:r>
            <a:r>
              <a:rPr lang="nl-BE" sz="1800" dirty="0" smtClean="0"/>
              <a:t> n 2 == 0 -&gt; [N|VerderMet2];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1800" dirty="0" smtClean="0"/>
              <a:t>         </a:t>
            </a:r>
            <a:r>
              <a:rPr lang="nl-BE" sz="1800" dirty="0" err="1" smtClean="0"/>
              <a:t>true</a:t>
            </a:r>
            <a:r>
              <a:rPr lang="nl-BE" sz="1800" dirty="0" smtClean="0"/>
              <a:t> -&gt; [N|VerderMet3nPlus1]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1800" dirty="0" smtClean="0"/>
              <a:t>     end.</a:t>
            </a:r>
            <a:endParaRPr lang="nl-BE" sz="1800" dirty="0"/>
          </a:p>
        </p:txBody>
      </p:sp>
      <p:sp>
        <p:nvSpPr>
          <p:cNvPr id="5" name="Tijdelijke aanduiding voor inhoud 8"/>
          <p:cNvSpPr txBox="1">
            <a:spLocks/>
          </p:cNvSpPr>
          <p:nvPr/>
        </p:nvSpPr>
        <p:spPr>
          <a:xfrm>
            <a:off x="6070600" y="3068637"/>
            <a:ext cx="4051300" cy="3243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BE" sz="1800" dirty="0" err="1" smtClean="0"/>
              <a:t>myst</a:t>
            </a:r>
            <a:r>
              <a:rPr lang="nl-BE" sz="1800" dirty="0" smtClean="0"/>
              <a:t> 1 = [1]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1800" dirty="0" err="1" smtClean="0"/>
              <a:t>myst</a:t>
            </a:r>
            <a:r>
              <a:rPr lang="nl-BE" sz="1800" dirty="0" smtClean="0"/>
              <a:t> n 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1800" dirty="0" smtClean="0"/>
              <a:t>  let verderMet2 = </a:t>
            </a:r>
            <a:r>
              <a:rPr lang="nl-BE" sz="1800" dirty="0" err="1" smtClean="0"/>
              <a:t>myst</a:t>
            </a:r>
            <a:r>
              <a:rPr lang="nl-BE" sz="1800" dirty="0" smtClean="0"/>
              <a:t> (div n 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1800" dirty="0" smtClean="0"/>
              <a:t>      verderMet3nPlus1 = </a:t>
            </a:r>
            <a:r>
              <a:rPr lang="nl-BE" sz="1800" dirty="0" err="1" smtClean="0"/>
              <a:t>myst</a:t>
            </a:r>
            <a:r>
              <a:rPr lang="nl-BE" sz="1800" dirty="0" smtClean="0"/>
              <a:t> (3*n+1)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1800" dirty="0" smtClean="0"/>
              <a:t>  in </a:t>
            </a:r>
            <a:r>
              <a:rPr lang="nl-BE" sz="1800" dirty="0" err="1" smtClean="0"/>
              <a:t>if</a:t>
            </a:r>
            <a:r>
              <a:rPr lang="nl-BE" sz="1800" dirty="0" smtClean="0"/>
              <a:t> </a:t>
            </a:r>
            <a:r>
              <a:rPr lang="nl-BE" sz="1800" dirty="0" err="1" smtClean="0"/>
              <a:t>mod</a:t>
            </a:r>
            <a:r>
              <a:rPr lang="nl-BE" sz="1800" dirty="0" smtClean="0"/>
              <a:t> n 2 ==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1800" dirty="0" smtClean="0"/>
              <a:t>         </a:t>
            </a:r>
            <a:r>
              <a:rPr lang="nl-BE" sz="1800" dirty="0" err="1" smtClean="0"/>
              <a:t>then</a:t>
            </a:r>
            <a:r>
              <a:rPr lang="nl-BE" sz="1800" dirty="0" smtClean="0"/>
              <a:t> n:verderMet2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1800" dirty="0" smtClean="0"/>
              <a:t>         </a:t>
            </a:r>
            <a:r>
              <a:rPr lang="nl-BE" sz="1800" dirty="0" err="1" smtClean="0"/>
              <a:t>else</a:t>
            </a:r>
            <a:r>
              <a:rPr lang="nl-BE" sz="1800" dirty="0" smtClean="0"/>
              <a:t> n:verderMet3nPlus1</a:t>
            </a:r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228382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Enkele voorbeelden/-delen van </a:t>
            </a:r>
            <a:r>
              <a:rPr lang="nl-BE" dirty="0" err="1"/>
              <a:t>laziness</a:t>
            </a:r>
            <a:endParaRPr lang="nl-BE" altLang="nl-BE" dirty="0" smtClean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Erlang = </a:t>
            </a:r>
            <a:r>
              <a:rPr lang="nl-BE" dirty="0" err="1" smtClean="0"/>
              <a:t>strict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000" dirty="0" err="1" smtClean="0"/>
              <a:t>defaultPositive</a:t>
            </a:r>
            <a:r>
              <a:rPr lang="es-ES" sz="2000" dirty="0" smtClean="0"/>
              <a:t>(X,Y</a:t>
            </a:r>
            <a:r>
              <a:rPr lang="es-ES" sz="2000" dirty="0"/>
              <a:t>) </a:t>
            </a:r>
            <a:r>
              <a:rPr lang="es-ES" sz="2000" dirty="0" err="1"/>
              <a:t>when</a:t>
            </a:r>
            <a:r>
              <a:rPr lang="es-ES" sz="2000" dirty="0"/>
              <a:t> X &gt; 0 -&gt; X;</a:t>
            </a:r>
          </a:p>
          <a:p>
            <a:pPr marL="0" indent="0">
              <a:buNone/>
            </a:pPr>
            <a:r>
              <a:rPr lang="es-ES" sz="2000" dirty="0" err="1" smtClean="0"/>
              <a:t>defaultPositive</a:t>
            </a:r>
            <a:r>
              <a:rPr lang="es-ES" sz="2000" dirty="0" smtClean="0"/>
              <a:t>(_,</a:t>
            </a:r>
            <a:r>
              <a:rPr lang="es-ES" sz="2000" dirty="0"/>
              <a:t>Y) -&gt; Y</a:t>
            </a:r>
            <a:r>
              <a:rPr lang="es-ES" sz="2000" dirty="0" smtClean="0"/>
              <a:t>.</a:t>
            </a:r>
          </a:p>
          <a:p>
            <a:pPr marL="0" indent="0">
              <a:buNone/>
            </a:pPr>
            <a:endParaRPr lang="es-ES" sz="200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BE" dirty="0" err="1" smtClean="0"/>
              <a:t>Haskell</a:t>
            </a:r>
            <a:r>
              <a:rPr lang="nl-BE" dirty="0" smtClean="0"/>
              <a:t> = </a:t>
            </a:r>
            <a:r>
              <a:rPr lang="nl-BE" dirty="0" err="1" smtClean="0"/>
              <a:t>Lazy</a:t>
            </a:r>
            <a:endParaRPr lang="nl-BE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1800" dirty="0" err="1" smtClean="0"/>
              <a:t>defaultPositive</a:t>
            </a:r>
            <a:r>
              <a:rPr lang="es-ES" sz="1800" dirty="0" smtClean="0"/>
              <a:t> </a:t>
            </a:r>
            <a:r>
              <a:rPr lang="es-ES" sz="1800" dirty="0"/>
              <a:t>x y</a:t>
            </a:r>
          </a:p>
          <a:p>
            <a:pPr marL="0" indent="0">
              <a:buNone/>
            </a:pPr>
            <a:r>
              <a:rPr lang="es-ES" sz="1800" dirty="0"/>
              <a:t>   | x &gt; 0     = </a:t>
            </a:r>
            <a:r>
              <a:rPr lang="es-ES" sz="1800" dirty="0" smtClean="0"/>
              <a:t>x</a:t>
            </a:r>
            <a:endParaRPr lang="es-ES" sz="1800" dirty="0"/>
          </a:p>
          <a:p>
            <a:pPr marL="0" indent="0">
              <a:buNone/>
            </a:pPr>
            <a:r>
              <a:rPr lang="es-ES" sz="1800" dirty="0"/>
              <a:t>   | </a:t>
            </a:r>
            <a:r>
              <a:rPr lang="es-ES" sz="1800" dirty="0" err="1"/>
              <a:t>otherwise</a:t>
            </a:r>
            <a:r>
              <a:rPr lang="es-ES" sz="1800" dirty="0"/>
              <a:t> = y</a:t>
            </a:r>
          </a:p>
          <a:p>
            <a:pPr marL="0" indent="0">
              <a:buNone/>
            </a:pPr>
            <a:endParaRPr lang="nl-BE" sz="180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D7626D-7825-48BB-AEB4-979DED11359D}" type="slidenum">
              <a:rPr lang="en-US" altLang="nl-BE" smtClean="0"/>
              <a:pPr>
                <a:defRPr/>
              </a:pPr>
              <a:t>27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249298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Belangrijke verschillen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Syntax</a:t>
            </a:r>
          </a:p>
          <a:p>
            <a:r>
              <a:rPr lang="nl-BE" dirty="0" smtClean="0"/>
              <a:t>Types</a:t>
            </a:r>
          </a:p>
          <a:p>
            <a:r>
              <a:rPr lang="nl-BE" dirty="0" err="1" smtClean="0"/>
              <a:t>Eager</a:t>
            </a:r>
            <a:r>
              <a:rPr lang="nl-BE" dirty="0" smtClean="0"/>
              <a:t> versus </a:t>
            </a:r>
            <a:r>
              <a:rPr lang="nl-BE" dirty="0" err="1" smtClean="0"/>
              <a:t>lazy</a:t>
            </a:r>
            <a:r>
              <a:rPr lang="nl-BE" dirty="0" smtClean="0"/>
              <a:t> </a:t>
            </a:r>
            <a:r>
              <a:rPr lang="nl-BE" dirty="0" err="1" smtClean="0"/>
              <a:t>evaluation</a:t>
            </a:r>
            <a:endParaRPr lang="nl-BE" dirty="0" smtClean="0"/>
          </a:p>
          <a:p>
            <a:r>
              <a:rPr lang="nl-BE" b="1" dirty="0" err="1">
                <a:solidFill>
                  <a:srgbClr val="FF0000"/>
                </a:solidFill>
              </a:rPr>
              <a:t>Currying</a:t>
            </a:r>
            <a:r>
              <a:rPr lang="nl-BE" b="1" dirty="0">
                <a:solidFill>
                  <a:srgbClr val="FF0000"/>
                </a:solidFill>
              </a:rPr>
              <a:t> / hogere orde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D7626D-7825-48BB-AEB4-979DED11359D}" type="slidenum">
              <a:rPr lang="en-US" altLang="nl-BE" smtClean="0"/>
              <a:pPr>
                <a:defRPr/>
              </a:pPr>
              <a:t>28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178667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Hogere orde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Erlang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 err="1"/>
              <a:t>verdubbelAlles</a:t>
            </a:r>
            <a:r>
              <a:rPr lang="nl-BE" dirty="0"/>
              <a:t>(List) -&gt; </a:t>
            </a:r>
            <a:r>
              <a:rPr lang="nl-BE" dirty="0" smtClean="0"/>
              <a:t>   </a:t>
            </a:r>
            <a:br>
              <a:rPr lang="nl-BE" dirty="0" smtClean="0"/>
            </a:br>
            <a:r>
              <a:rPr lang="nl-BE" dirty="0" smtClean="0"/>
              <a:t>    </a:t>
            </a:r>
            <a:r>
              <a:rPr lang="nl-BE" dirty="0" err="1" smtClean="0"/>
              <a:t>lists:map</a:t>
            </a:r>
            <a:r>
              <a:rPr lang="nl-BE" dirty="0" smtClean="0"/>
              <a:t>(</a:t>
            </a:r>
            <a:br>
              <a:rPr lang="nl-BE" dirty="0" smtClean="0"/>
            </a:br>
            <a:r>
              <a:rPr lang="nl-BE" dirty="0" smtClean="0"/>
              <a:t>         </a:t>
            </a:r>
            <a:r>
              <a:rPr lang="nl-BE" dirty="0" err="1" smtClean="0"/>
              <a:t>fun</a:t>
            </a:r>
            <a:r>
              <a:rPr lang="nl-BE" dirty="0" smtClean="0"/>
              <a:t>(A</a:t>
            </a:r>
            <a:r>
              <a:rPr lang="nl-BE" dirty="0"/>
              <a:t>) -&gt; 2*A end</a:t>
            </a:r>
            <a:r>
              <a:rPr lang="nl-BE" dirty="0" smtClean="0"/>
              <a:t>, List</a:t>
            </a:r>
            <a:r>
              <a:rPr lang="nl-BE" dirty="0"/>
              <a:t>).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verdubbel(A) -&gt; A*2.</a:t>
            </a:r>
          </a:p>
          <a:p>
            <a:pPr marL="0" indent="0">
              <a:buNone/>
            </a:pPr>
            <a:r>
              <a:rPr lang="nl-BE" dirty="0"/>
              <a:t>verdubbelAlles2(List) -&gt; 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 </a:t>
            </a:r>
            <a:r>
              <a:rPr lang="nl-BE" dirty="0" err="1" smtClean="0"/>
              <a:t>lists:map</a:t>
            </a:r>
            <a:r>
              <a:rPr lang="nl-BE" dirty="0" smtClean="0"/>
              <a:t>(</a:t>
            </a:r>
            <a:br>
              <a:rPr lang="nl-BE" dirty="0" smtClean="0"/>
            </a:br>
            <a:r>
              <a:rPr lang="nl-BE" dirty="0" smtClean="0"/>
              <a:t>         </a:t>
            </a:r>
            <a:r>
              <a:rPr lang="nl-BE" dirty="0" err="1" smtClean="0"/>
              <a:t>fun</a:t>
            </a:r>
            <a:r>
              <a:rPr lang="nl-BE" dirty="0" smtClean="0"/>
              <a:t> </a:t>
            </a:r>
            <a:r>
              <a:rPr lang="nl-BE" dirty="0"/>
              <a:t>verdubbel/1, </a:t>
            </a:r>
            <a:r>
              <a:rPr lang="nl-BE" dirty="0" smtClean="0"/>
              <a:t>List</a:t>
            </a:r>
            <a:r>
              <a:rPr lang="nl-BE" dirty="0"/>
              <a:t>).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BE" dirty="0" err="1" smtClean="0"/>
              <a:t>Haskell</a:t>
            </a:r>
            <a:endParaRPr lang="nl-BE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verdubbelAlles</a:t>
            </a:r>
            <a:r>
              <a:rPr lang="nl-NL" dirty="0"/>
              <a:t> lijst </a:t>
            </a:r>
            <a:endParaRPr lang="nl-NL" dirty="0" smtClean="0"/>
          </a:p>
          <a:p>
            <a:pPr marL="0" indent="0">
              <a:buNone/>
            </a:pPr>
            <a:r>
              <a:rPr lang="nl-NL" dirty="0"/>
              <a:t> </a:t>
            </a:r>
            <a:r>
              <a:rPr lang="nl-NL" dirty="0" smtClean="0"/>
              <a:t>   = </a:t>
            </a:r>
            <a:r>
              <a:rPr lang="nl-NL" dirty="0"/>
              <a:t>map (\x -&gt; x +2) lijst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maal2 </a:t>
            </a:r>
            <a:r>
              <a:rPr lang="nl-NL" dirty="0"/>
              <a:t>x = x * 2</a:t>
            </a:r>
          </a:p>
          <a:p>
            <a:pPr marL="0" indent="0">
              <a:buNone/>
            </a:pPr>
            <a:r>
              <a:rPr lang="nl-NL" dirty="0"/>
              <a:t>verdubbelAlles2 lijst </a:t>
            </a:r>
            <a:endParaRPr lang="nl-NL" dirty="0" smtClean="0"/>
          </a:p>
          <a:p>
            <a:pPr marL="0" indent="0">
              <a:buNone/>
            </a:pPr>
            <a:r>
              <a:rPr lang="nl-NL" dirty="0"/>
              <a:t> </a:t>
            </a:r>
            <a:r>
              <a:rPr lang="nl-NL" dirty="0" smtClean="0"/>
              <a:t>    = </a:t>
            </a:r>
            <a:r>
              <a:rPr lang="nl-NL" dirty="0"/>
              <a:t>map maal2 lijst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C0EF16-AD8C-45E9-9FAB-5198F79C797A}" type="slidenum">
              <a:rPr lang="en-US" altLang="nl-BE" smtClean="0"/>
              <a:pPr>
                <a:defRPr/>
              </a:pPr>
              <a:t>29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340471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  zegt  men  op internet?</a:t>
            </a:r>
            <a:endParaRPr lang="nl-BE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Anekdotisch: </a:t>
            </a:r>
            <a:r>
              <a:rPr lang="nl-BE" dirty="0" err="1"/>
              <a:t>h</a:t>
            </a:r>
            <a:r>
              <a:rPr lang="nl-BE" dirty="0" err="1" smtClean="0"/>
              <a:t>ammerprinciple</a:t>
            </a:r>
            <a:endParaRPr lang="nl-BE" dirty="0"/>
          </a:p>
          <a:p>
            <a:pPr lvl="1"/>
            <a:r>
              <a:rPr lang="nl-BE" sz="2000" dirty="0">
                <a:hlinkClick r:id="rId2"/>
              </a:rPr>
              <a:t>http://hammerprinciple.com/therighttool/items/erlang/haskell</a:t>
            </a:r>
            <a:endParaRPr lang="nl-BE" sz="2000" dirty="0"/>
          </a:p>
          <a:p>
            <a:pPr lvl="1"/>
            <a:r>
              <a:rPr lang="nl-BE" sz="2000" dirty="0">
                <a:hlinkClick r:id="rId3"/>
              </a:rPr>
              <a:t>http://hammerprinciple.com/therighttool/items/haskell/erlang</a:t>
            </a:r>
            <a:r>
              <a:rPr lang="nl-BE" sz="2000" dirty="0"/>
              <a:t> </a:t>
            </a:r>
            <a:endParaRPr lang="nl-BE" sz="2000" dirty="0" smtClean="0"/>
          </a:p>
          <a:p>
            <a:r>
              <a:rPr lang="nl-BE" dirty="0" smtClean="0"/>
              <a:t>Side </a:t>
            </a:r>
            <a:r>
              <a:rPr lang="nl-BE" dirty="0" err="1"/>
              <a:t>by</a:t>
            </a:r>
            <a:r>
              <a:rPr lang="nl-BE" dirty="0"/>
              <a:t> side: slant.co</a:t>
            </a:r>
          </a:p>
          <a:p>
            <a:pPr lvl="1"/>
            <a:r>
              <a:rPr lang="nl-BE" sz="2000" dirty="0">
                <a:hlinkClick r:id="rId4"/>
              </a:rPr>
              <a:t>https://www.slant.co/versus/11675/1537/~erlang_vs_haskell</a:t>
            </a:r>
            <a:r>
              <a:rPr lang="nl-BE" sz="2000" dirty="0"/>
              <a:t> </a:t>
            </a:r>
          </a:p>
          <a:p>
            <a:r>
              <a:rPr lang="nl-BE" dirty="0"/>
              <a:t>John </a:t>
            </a:r>
            <a:r>
              <a:rPr lang="nl-BE" dirty="0" err="1"/>
              <a:t>Hughes</a:t>
            </a:r>
            <a:r>
              <a:rPr lang="nl-BE" dirty="0"/>
              <a:t> zelf (belangrijke </a:t>
            </a:r>
            <a:r>
              <a:rPr lang="nl-BE" dirty="0" err="1"/>
              <a:t>Haskell</a:t>
            </a:r>
            <a:r>
              <a:rPr lang="nl-BE" dirty="0"/>
              <a:t>-man)</a:t>
            </a:r>
          </a:p>
          <a:p>
            <a:pPr lvl="1"/>
            <a:r>
              <a:rPr lang="nl-BE" sz="2000" dirty="0">
                <a:hlinkClick r:id="rId5"/>
              </a:rPr>
              <a:t>https://www.infoq.com/interviews/Erlang-Haskell-John-Hughes</a:t>
            </a:r>
            <a:r>
              <a:rPr lang="nl-BE" sz="2000" dirty="0"/>
              <a:t> </a:t>
            </a:r>
          </a:p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D7626D-7825-48BB-AEB4-979DED11359D}" type="slidenum">
              <a:rPr lang="en-US" altLang="nl-BE" smtClean="0"/>
              <a:pPr>
                <a:defRPr/>
              </a:pPr>
              <a:t>3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274144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Currying</a:t>
            </a:r>
            <a:r>
              <a:rPr lang="nl-BE" dirty="0" smtClean="0"/>
              <a:t> (1)</a:t>
            </a:r>
            <a:endParaRPr lang="nl-BE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Haskell</a:t>
            </a:r>
            <a:r>
              <a:rPr lang="nl-BE" dirty="0" smtClean="0"/>
              <a:t> heeft geen /n om aantal parameters aan te geven</a:t>
            </a:r>
          </a:p>
          <a:p>
            <a:pPr lvl="1"/>
            <a:r>
              <a:rPr lang="nl-BE" dirty="0" smtClean="0"/>
              <a:t>Omdat élke functie maar één parameter heeft</a:t>
            </a:r>
          </a:p>
          <a:p>
            <a:r>
              <a:rPr lang="nl-BE" dirty="0" smtClean="0"/>
              <a:t>f3 a b c = a + b + c</a:t>
            </a:r>
          </a:p>
          <a:p>
            <a:pPr lvl="1"/>
            <a:r>
              <a:rPr lang="nl-BE" dirty="0" smtClean="0"/>
              <a:t>:i f3 </a:t>
            </a:r>
          </a:p>
          <a:p>
            <a:pPr lvl="2"/>
            <a:r>
              <a:rPr lang="pt-BR" dirty="0"/>
              <a:t>f3 :: Num a =&gt; a -&gt; a -&gt; a -&gt; a</a:t>
            </a:r>
            <a:endParaRPr lang="nl-BE" dirty="0" smtClean="0"/>
          </a:p>
          <a:p>
            <a:pPr lvl="1"/>
            <a:r>
              <a:rPr lang="nl-BE" dirty="0" smtClean="0"/>
              <a:t>Is functie die parameter a heeft </a:t>
            </a:r>
            <a:br>
              <a:rPr lang="nl-BE" dirty="0" smtClean="0"/>
            </a:br>
            <a:r>
              <a:rPr lang="nl-BE" dirty="0" smtClean="0"/>
              <a:t>en als return-waarde functie geeft		(</a:t>
            </a:r>
            <a:r>
              <a:rPr lang="pt-BR" dirty="0" smtClean="0"/>
              <a:t>f3 4):: </a:t>
            </a:r>
            <a:r>
              <a:rPr lang="pt-BR" dirty="0"/>
              <a:t>Num a =&gt; </a:t>
            </a:r>
            <a:r>
              <a:rPr lang="pt-BR" dirty="0" smtClean="0"/>
              <a:t>a </a:t>
            </a:r>
            <a:r>
              <a:rPr lang="pt-BR" dirty="0"/>
              <a:t>-&gt; a -&gt; a</a:t>
            </a:r>
            <a:endParaRPr lang="nl-BE" dirty="0" smtClean="0"/>
          </a:p>
          <a:p>
            <a:pPr lvl="2"/>
            <a:r>
              <a:rPr lang="nl-BE" dirty="0" smtClean="0"/>
              <a:t>Die parameter b neemt en functie terug geeft	(</a:t>
            </a:r>
            <a:r>
              <a:rPr lang="pt-BR" dirty="0" smtClean="0"/>
              <a:t>f3 4) 5 </a:t>
            </a:r>
            <a:r>
              <a:rPr lang="pt-BR" dirty="0"/>
              <a:t>:: Num a =&gt; </a:t>
            </a:r>
            <a:r>
              <a:rPr lang="pt-BR" dirty="0" smtClean="0"/>
              <a:t>a </a:t>
            </a:r>
            <a:r>
              <a:rPr lang="pt-BR" dirty="0"/>
              <a:t>-&gt; a</a:t>
            </a:r>
            <a:endParaRPr lang="nl-BE" dirty="0" smtClean="0"/>
          </a:p>
          <a:p>
            <a:pPr lvl="3"/>
            <a:r>
              <a:rPr lang="nl-BE" dirty="0" smtClean="0"/>
              <a:t>Die parameter c neemt			((</a:t>
            </a:r>
            <a:r>
              <a:rPr lang="pt-BR" dirty="0" smtClean="0"/>
              <a:t>f3 4) 5) 6 = 15</a:t>
            </a:r>
            <a:br>
              <a:rPr lang="pt-BR" dirty="0" smtClean="0"/>
            </a:br>
            <a:r>
              <a:rPr lang="pt-BR" dirty="0" smtClean="0"/>
              <a:t>						</a:t>
            </a:r>
            <a:r>
              <a:rPr lang="nl-BE" dirty="0" smtClean="0"/>
              <a:t>((</a:t>
            </a:r>
            <a:r>
              <a:rPr lang="pt-BR" dirty="0"/>
              <a:t>f3 4) 5) </a:t>
            </a:r>
            <a:r>
              <a:rPr lang="pt-BR" dirty="0" smtClean="0"/>
              <a:t>16 </a:t>
            </a:r>
            <a:r>
              <a:rPr lang="pt-BR" dirty="0"/>
              <a:t>= </a:t>
            </a:r>
            <a:r>
              <a:rPr lang="pt-BR" dirty="0" smtClean="0"/>
              <a:t>25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C0EF16-AD8C-45E9-9FAB-5198F79C797A}" type="slidenum">
              <a:rPr lang="en-US" altLang="nl-BE" smtClean="0"/>
              <a:pPr>
                <a:defRPr/>
              </a:pPr>
              <a:t>30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58337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Currying</a:t>
            </a:r>
            <a:r>
              <a:rPr lang="nl-BE" dirty="0" smtClean="0"/>
              <a:t> (2)</a:t>
            </a:r>
            <a:endParaRPr lang="nl-BE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plus a b = a + b</a:t>
            </a:r>
          </a:p>
          <a:p>
            <a:pPr lvl="1"/>
            <a:r>
              <a:rPr lang="nl-BE" dirty="0" smtClean="0"/>
              <a:t>:i plus</a:t>
            </a:r>
          </a:p>
          <a:p>
            <a:r>
              <a:rPr lang="nl-BE" dirty="0" smtClean="0"/>
              <a:t>plus2 = plus 2</a:t>
            </a:r>
          </a:p>
          <a:p>
            <a:pPr lvl="1"/>
            <a:r>
              <a:rPr lang="nl-BE" dirty="0" smtClean="0"/>
              <a:t>:i plus2</a:t>
            </a:r>
            <a:endParaRPr lang="nl-BE" dirty="0"/>
          </a:p>
          <a:p>
            <a:r>
              <a:rPr lang="nl-NL" dirty="0" smtClean="0"/>
              <a:t>verdubbelAlles3 </a:t>
            </a:r>
            <a:r>
              <a:rPr lang="nl-NL" dirty="0"/>
              <a:t>= map (\x -&gt; x +2</a:t>
            </a:r>
            <a:r>
              <a:rPr lang="nl-NL" dirty="0" smtClean="0"/>
              <a:t>)</a:t>
            </a:r>
          </a:p>
          <a:p>
            <a:endParaRPr lang="nl-NL" dirty="0"/>
          </a:p>
          <a:p>
            <a:r>
              <a:rPr lang="nl-NL" dirty="0" smtClean="0"/>
              <a:t>Zéér handig bij </a:t>
            </a:r>
            <a:r>
              <a:rPr lang="nl-NL" dirty="0" err="1" smtClean="0"/>
              <a:t>gevordere</a:t>
            </a:r>
            <a:r>
              <a:rPr lang="nl-NL" dirty="0" smtClean="0"/>
              <a:t> hogere orde</a:t>
            </a:r>
          </a:p>
          <a:p>
            <a:pPr lvl="1"/>
            <a:r>
              <a:rPr lang="nl-NL" dirty="0" smtClean="0"/>
              <a:t>Maar buiten bereik van dit OPO </a:t>
            </a:r>
            <a:r>
              <a:rPr lang="nl-NL" dirty="0" smtClean="0">
                <a:sym typeface="Wingdings" panose="05000000000000000000" pitchFamily="2" charset="2"/>
              </a:rPr>
              <a:t></a:t>
            </a:r>
            <a:endParaRPr lang="nl-NL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 smtClean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C0EF16-AD8C-45E9-9FAB-5198F79C797A}" type="slidenum">
              <a:rPr lang="en-US" altLang="nl-BE" smtClean="0"/>
              <a:pPr>
                <a:defRPr/>
              </a:pPr>
              <a:t>31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1793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dirty="0" smtClean="0"/>
              <a:t>Extra info over </a:t>
            </a:r>
            <a:r>
              <a:rPr lang="nl-BE" altLang="nl-BE" dirty="0" err="1" smtClean="0"/>
              <a:t>Haskell</a:t>
            </a:r>
            <a:endParaRPr lang="nl-BE" altLang="nl-BE" dirty="0" smtClean="0"/>
          </a:p>
        </p:txBody>
      </p:sp>
      <p:sp>
        <p:nvSpPr>
          <p:cNvPr id="3174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 smtClean="0"/>
              <a:t>Taste of Haskell</a:t>
            </a:r>
          </a:p>
          <a:p>
            <a:pPr lvl="1"/>
            <a:r>
              <a:rPr lang="nl-BE" altLang="nl-BE" sz="2000">
                <a:hlinkClick r:id="rId2"/>
              </a:rPr>
              <a:t>http://research.microsoft.com/en-us/um/people/simonpj/papers/haskell-tutorial/index.htm</a:t>
            </a:r>
            <a:r>
              <a:rPr lang="nl-BE" altLang="nl-BE" sz="2000"/>
              <a:t> </a:t>
            </a:r>
          </a:p>
          <a:p>
            <a:pPr lvl="1"/>
            <a:r>
              <a:rPr lang="nl-BE" altLang="nl-BE" smtClean="0"/>
              <a:t>Data types: p. 38+39</a:t>
            </a:r>
          </a:p>
          <a:p>
            <a:pPr lvl="1"/>
            <a:r>
              <a:rPr lang="nl-BE" altLang="nl-BE" smtClean="0"/>
              <a:t>Type classes: 44-50</a:t>
            </a:r>
          </a:p>
          <a:p>
            <a:pPr lvl="2"/>
            <a:r>
              <a:rPr lang="nl-BE" altLang="nl-BE" smtClean="0"/>
              <a:t>Vgl. met OOP: 58-62</a:t>
            </a:r>
          </a:p>
          <a:p>
            <a:pPr lvl="1"/>
            <a:r>
              <a:rPr lang="nl-BE" altLang="nl-BE" smtClean="0"/>
              <a:t>Conclusies: p. 116</a:t>
            </a:r>
          </a:p>
          <a:p>
            <a:r>
              <a:rPr lang="nl-BE" altLang="nl-BE" sz="2400">
                <a:hlinkClick r:id="rId3"/>
              </a:rPr>
              <a:t>http://learnyouahaskell.com</a:t>
            </a:r>
            <a:endParaRPr lang="nl-BE" altLang="nl-BE" sz="2400"/>
          </a:p>
          <a:p>
            <a:r>
              <a:rPr lang="nl-BE" altLang="nl-BE" sz="2400">
                <a:hlinkClick r:id="rId4"/>
              </a:rPr>
              <a:t>http://www.haskell.org/~pairwise/intro/intro.html</a:t>
            </a:r>
            <a:r>
              <a:rPr lang="nl-BE" altLang="nl-BE" sz="2400"/>
              <a:t> </a:t>
            </a:r>
          </a:p>
          <a:p>
            <a:r>
              <a:rPr lang="nl-BE" altLang="nl-BE" sz="2400">
                <a:hlinkClick r:id="rId5"/>
              </a:rPr>
              <a:t>http://www.info.fundp.ac.be/~wva/cours/2109/fp.pdf</a:t>
            </a:r>
            <a:r>
              <a:rPr lang="nl-BE" altLang="nl-BE" sz="2400"/>
              <a:t> </a:t>
            </a:r>
          </a:p>
          <a:p>
            <a:endParaRPr lang="nl-BE" altLang="nl-BE" smtClean="0"/>
          </a:p>
          <a:p>
            <a:pPr lvl="1"/>
            <a:endParaRPr lang="nl-BE" altLang="nl-BE" smtClean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D7626D-7825-48BB-AEB4-979DED11359D}" type="slidenum">
              <a:rPr lang="en-US" altLang="nl-BE" smtClean="0"/>
              <a:pPr>
                <a:defRPr/>
              </a:pPr>
              <a:t>32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smtClean="0"/>
              <a:t>Open je geest</a:t>
            </a:r>
          </a:p>
        </p:txBody>
      </p:sp>
      <p:sp>
        <p:nvSpPr>
          <p:cNvPr id="3481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 b="1" dirty="0" smtClean="0"/>
              <a:t>Become a Better Developer with Functional Programming</a:t>
            </a:r>
          </a:p>
          <a:p>
            <a:pPr lvl="1"/>
            <a:r>
              <a:rPr lang="nl-BE" altLang="nl-BE" dirty="0" smtClean="0">
                <a:hlinkClick r:id="rId2"/>
              </a:rPr>
              <a:t>http://www.oscon.com/oscon2011/public/schedule/detail/19191</a:t>
            </a:r>
            <a:endParaRPr lang="nl-BE" altLang="nl-BE" dirty="0" smtClean="0"/>
          </a:p>
          <a:p>
            <a:r>
              <a:rPr lang="nl-BE" dirty="0"/>
              <a:t>Anekdotisch: </a:t>
            </a:r>
            <a:r>
              <a:rPr lang="nl-BE" dirty="0" err="1"/>
              <a:t>hammerprinciple</a:t>
            </a:r>
            <a:endParaRPr lang="nl-BE" dirty="0"/>
          </a:p>
          <a:p>
            <a:pPr lvl="1"/>
            <a:r>
              <a:rPr lang="nl-BE" sz="2000" dirty="0" smtClean="0">
                <a:hlinkClick r:id="rId3"/>
              </a:rPr>
              <a:t>http</a:t>
            </a:r>
            <a:r>
              <a:rPr lang="nl-BE" sz="2000" dirty="0">
                <a:hlinkClick r:id="rId3"/>
              </a:rPr>
              <a:t>://hammerprinciple.com/therighttool/items/haskell/java</a:t>
            </a:r>
            <a:endParaRPr lang="nl-BE" sz="2000" dirty="0"/>
          </a:p>
          <a:p>
            <a:pPr lvl="1"/>
            <a:r>
              <a:rPr lang="nl-BE" sz="2000" dirty="0">
                <a:hlinkClick r:id="rId4"/>
              </a:rPr>
              <a:t>http://hammerprinciple.com/therighttool/items/java/haskell</a:t>
            </a:r>
            <a:r>
              <a:rPr lang="nl-BE" sz="2000" dirty="0"/>
              <a:t> </a:t>
            </a:r>
          </a:p>
          <a:p>
            <a:pPr lvl="1"/>
            <a:r>
              <a:rPr lang="nl-BE" sz="2000" dirty="0">
                <a:hlinkClick r:id="rId5"/>
              </a:rPr>
              <a:t>http://hammerprinciple.com/therighttool/items/erlang/java</a:t>
            </a:r>
            <a:r>
              <a:rPr lang="nl-BE" sz="2000" dirty="0"/>
              <a:t> (puntje 11 ;-)</a:t>
            </a:r>
          </a:p>
          <a:p>
            <a:endParaRPr lang="nl-BE" altLang="nl-BE" dirty="0" smtClean="0"/>
          </a:p>
          <a:p>
            <a:pPr lvl="1"/>
            <a:endParaRPr lang="nl-BE" altLang="nl-BE" dirty="0" smtClean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D7626D-7825-48BB-AEB4-979DED11359D}" type="slidenum">
              <a:rPr lang="en-US" altLang="nl-BE" smtClean="0"/>
              <a:pPr>
                <a:defRPr/>
              </a:pPr>
              <a:t>33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11651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Hoe moet je dit kennen?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Inzichtelijke vraag op schriftelijk deel van het examen</a:t>
            </a:r>
          </a:p>
          <a:p>
            <a:pPr lvl="1"/>
            <a:r>
              <a:rPr lang="nl-BE" dirty="0" smtClean="0"/>
              <a:t>Bv. over </a:t>
            </a:r>
            <a:r>
              <a:rPr lang="nl-BE" dirty="0" err="1" smtClean="0"/>
              <a:t>laziness</a:t>
            </a:r>
            <a:r>
              <a:rPr lang="nl-BE" dirty="0" smtClean="0"/>
              <a:t>, </a:t>
            </a:r>
            <a:r>
              <a:rPr lang="nl-BE" dirty="0" err="1" smtClean="0"/>
              <a:t>currying</a:t>
            </a:r>
            <a:r>
              <a:rPr lang="nl-BE" dirty="0" smtClean="0"/>
              <a:t>, …</a:t>
            </a:r>
          </a:p>
          <a:p>
            <a:r>
              <a:rPr lang="nl-BE" dirty="0" err="1" smtClean="0"/>
              <a:t>Haskell</a:t>
            </a:r>
            <a:r>
              <a:rPr lang="nl-BE" dirty="0" smtClean="0"/>
              <a:t>-programma’s moet je kunnen lezen</a:t>
            </a:r>
          </a:p>
          <a:p>
            <a:pPr lvl="1"/>
            <a:r>
              <a:rPr lang="nl-BE" dirty="0" smtClean="0"/>
              <a:t>Bv. om tijdscomplexiteitsoefeningen op te lossen (week 5)</a:t>
            </a:r>
          </a:p>
          <a:p>
            <a:pPr lvl="1"/>
            <a:r>
              <a:rPr lang="nl-BE" dirty="0" smtClean="0"/>
              <a:t>Of om te ‘vertalen’ van </a:t>
            </a:r>
            <a:r>
              <a:rPr lang="nl-BE" dirty="0" err="1" smtClean="0"/>
              <a:t>Haskell</a:t>
            </a:r>
            <a:r>
              <a:rPr lang="nl-BE" dirty="0" smtClean="0"/>
              <a:t> naar Erlang</a:t>
            </a:r>
          </a:p>
          <a:p>
            <a:pPr lvl="2"/>
            <a:r>
              <a:rPr lang="nl-BE" dirty="0" smtClean="0"/>
              <a:t>Vooral met </a:t>
            </a:r>
            <a:r>
              <a:rPr lang="nl-BE" dirty="0" err="1" smtClean="0"/>
              <a:t>Haskell</a:t>
            </a:r>
            <a:r>
              <a:rPr lang="nl-BE" dirty="0" smtClean="0"/>
              <a:t> types kan dat iets moeilijker zijn (-&gt; </a:t>
            </a:r>
            <a:r>
              <a:rPr lang="nl-BE" dirty="0" err="1" smtClean="0"/>
              <a:t>tuples</a:t>
            </a:r>
            <a:r>
              <a:rPr lang="nl-BE" dirty="0" smtClean="0"/>
              <a:t> </a:t>
            </a:r>
            <a:r>
              <a:rPr lang="nl-BE" smtClean="0"/>
              <a:t>of records)</a:t>
            </a:r>
            <a:endParaRPr lang="nl-BE" dirty="0" smtClean="0"/>
          </a:p>
          <a:p>
            <a:pPr lvl="2"/>
            <a:r>
              <a:rPr lang="nl-BE" dirty="0" smtClean="0"/>
              <a:t>Nu of straks nog wat oefeningen</a:t>
            </a:r>
          </a:p>
          <a:p>
            <a:pPr lvl="1"/>
            <a:r>
              <a:rPr lang="nl-BE" dirty="0" smtClean="0"/>
              <a:t>Maar je moet </a:t>
            </a:r>
            <a:r>
              <a:rPr lang="nl-BE" b="1" dirty="0" smtClean="0"/>
              <a:t>niet </a:t>
            </a:r>
            <a:r>
              <a:rPr lang="nl-BE" dirty="0" smtClean="0"/>
              <a:t>zelf </a:t>
            </a:r>
            <a:r>
              <a:rPr lang="nl-BE" dirty="0" err="1" smtClean="0"/>
              <a:t>Haskell</a:t>
            </a:r>
            <a:r>
              <a:rPr lang="nl-BE" dirty="0" smtClean="0"/>
              <a:t>-programma’s kunnen schrijven</a:t>
            </a:r>
          </a:p>
          <a:p>
            <a:pPr lvl="2"/>
            <a:r>
              <a:rPr lang="nl-BE" dirty="0" smtClean="0"/>
              <a:t>Ook geen vertaling van Erlang naar </a:t>
            </a:r>
            <a:r>
              <a:rPr lang="nl-BE" dirty="0" err="1" smtClean="0"/>
              <a:t>Haskell</a:t>
            </a:r>
            <a:endParaRPr lang="nl-BE" dirty="0" smtClean="0"/>
          </a:p>
          <a:p>
            <a:pPr lvl="2"/>
            <a:r>
              <a:rPr lang="nl-BE" dirty="0" smtClean="0"/>
              <a:t>En dus zeker niet ‘</a:t>
            </a:r>
            <a:r>
              <a:rPr lang="nl-BE" dirty="0" err="1" smtClean="0"/>
              <a:t>from</a:t>
            </a:r>
            <a:r>
              <a:rPr lang="nl-BE" dirty="0" smtClean="0"/>
              <a:t> scratch’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29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Iets in Java uit FP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https://</a:t>
            </a:r>
            <a:r>
              <a:rPr lang="nl-BE" dirty="0" smtClean="0">
                <a:hlinkClick r:id="rId2"/>
              </a:rPr>
              <a:t>www.slideshare.net/arturmkrtchyan/introduction-to-garbage-collection</a:t>
            </a:r>
            <a:endParaRPr lang="nl-BE" dirty="0" smtClean="0"/>
          </a:p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980270" y="566241"/>
            <a:ext cx="55233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Garbage</a:t>
            </a:r>
            <a:r>
              <a:rPr lang="nl-NL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Collection</a:t>
            </a:r>
            <a:endParaRPr lang="nl-NL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170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Belangrijke verschillen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Syntax</a:t>
            </a:r>
          </a:p>
          <a:p>
            <a:r>
              <a:rPr lang="nl-BE" dirty="0" smtClean="0"/>
              <a:t>Types</a:t>
            </a:r>
          </a:p>
          <a:p>
            <a:r>
              <a:rPr lang="nl-BE" dirty="0" err="1" smtClean="0"/>
              <a:t>Eager</a:t>
            </a:r>
            <a:r>
              <a:rPr lang="nl-BE" dirty="0" smtClean="0"/>
              <a:t> versus </a:t>
            </a:r>
            <a:r>
              <a:rPr lang="nl-BE" dirty="0" err="1" smtClean="0"/>
              <a:t>lazy</a:t>
            </a:r>
            <a:r>
              <a:rPr lang="nl-BE" dirty="0" smtClean="0"/>
              <a:t> </a:t>
            </a:r>
            <a:r>
              <a:rPr lang="nl-BE" dirty="0" err="1" smtClean="0"/>
              <a:t>evaluation</a:t>
            </a:r>
            <a:endParaRPr lang="nl-BE" dirty="0" smtClean="0"/>
          </a:p>
          <a:p>
            <a:r>
              <a:rPr lang="nl-BE" dirty="0" err="1"/>
              <a:t>Currying</a:t>
            </a:r>
            <a:r>
              <a:rPr lang="nl-BE" dirty="0"/>
              <a:t> / hogere orde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D7626D-7825-48BB-AEB4-979DED11359D}" type="slidenum">
              <a:rPr lang="en-US" altLang="nl-BE" smtClean="0"/>
              <a:pPr>
                <a:defRPr/>
              </a:pPr>
              <a:t>4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370182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Syntax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Erlang</a:t>
            </a:r>
            <a:endParaRPr lang="nl-BE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1800" dirty="0" err="1"/>
              <a:t>fac</a:t>
            </a:r>
            <a:r>
              <a:rPr lang="nl-BE" sz="1800" dirty="0"/>
              <a:t>(1) -&gt; 1;</a:t>
            </a:r>
          </a:p>
          <a:p>
            <a:pPr marL="0" indent="0">
              <a:buNone/>
            </a:pPr>
            <a:r>
              <a:rPr lang="nl-BE" sz="1800" dirty="0" err="1"/>
              <a:t>fac</a:t>
            </a:r>
            <a:r>
              <a:rPr lang="nl-BE" sz="1800" dirty="0"/>
              <a:t>(N) -&gt; N*</a:t>
            </a:r>
            <a:r>
              <a:rPr lang="nl-BE" sz="1800" dirty="0" err="1"/>
              <a:t>fac</a:t>
            </a:r>
            <a:r>
              <a:rPr lang="nl-BE" sz="1800" dirty="0"/>
              <a:t>(N-1).</a:t>
            </a:r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r>
              <a:rPr lang="nl-BE" sz="1800" dirty="0" err="1"/>
              <a:t>isIn</a:t>
            </a:r>
            <a:r>
              <a:rPr lang="nl-BE" sz="1800" dirty="0"/>
              <a:t>(_, []) -&gt; </a:t>
            </a:r>
            <a:r>
              <a:rPr lang="nl-BE" sz="1800" dirty="0" err="1"/>
              <a:t>false</a:t>
            </a:r>
            <a:r>
              <a:rPr lang="nl-BE" sz="1800" dirty="0"/>
              <a:t>;</a:t>
            </a:r>
          </a:p>
          <a:p>
            <a:pPr marL="0" indent="0">
              <a:buNone/>
            </a:pPr>
            <a:r>
              <a:rPr lang="nl-BE" sz="1800" dirty="0" err="1"/>
              <a:t>isIn</a:t>
            </a:r>
            <a:r>
              <a:rPr lang="nl-BE" sz="1800" dirty="0"/>
              <a:t>(X, [Y|_] ) </a:t>
            </a:r>
            <a:r>
              <a:rPr lang="nl-BE" sz="1800" dirty="0" err="1"/>
              <a:t>when</a:t>
            </a:r>
            <a:r>
              <a:rPr lang="nl-BE" sz="1800" dirty="0"/>
              <a:t> X == Y -&gt; </a:t>
            </a:r>
            <a:r>
              <a:rPr lang="nl-BE" sz="1800" dirty="0" err="1"/>
              <a:t>true</a:t>
            </a:r>
            <a:r>
              <a:rPr lang="nl-BE" sz="1800" dirty="0"/>
              <a:t>;</a:t>
            </a:r>
          </a:p>
          <a:p>
            <a:pPr marL="0" indent="0">
              <a:buNone/>
            </a:pPr>
            <a:r>
              <a:rPr lang="nl-BE" sz="1800" dirty="0" err="1"/>
              <a:t>isIn</a:t>
            </a:r>
            <a:r>
              <a:rPr lang="nl-BE" sz="1800" dirty="0"/>
              <a:t>(X, [_|YS] ) -&gt; </a:t>
            </a:r>
            <a:r>
              <a:rPr lang="nl-BE" sz="1800" dirty="0" err="1"/>
              <a:t>isIn</a:t>
            </a:r>
            <a:r>
              <a:rPr lang="nl-BE" sz="1800" dirty="0"/>
              <a:t>(X, YS).</a:t>
            </a:r>
          </a:p>
          <a:p>
            <a:pPr marL="0" indent="0">
              <a:buNone/>
            </a:pPr>
            <a:endParaRPr lang="nl-BE" sz="1800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BE" dirty="0" err="1" smtClean="0"/>
              <a:t>Haskell</a:t>
            </a:r>
            <a:endParaRPr lang="nl-BE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1800" dirty="0" err="1"/>
              <a:t>fac</a:t>
            </a:r>
            <a:r>
              <a:rPr lang="nl-BE" sz="1800" dirty="0"/>
              <a:t> 1 = 1</a:t>
            </a:r>
          </a:p>
          <a:p>
            <a:pPr marL="0" indent="0">
              <a:buNone/>
            </a:pPr>
            <a:r>
              <a:rPr lang="nl-BE" sz="1800" dirty="0" err="1"/>
              <a:t>fac</a:t>
            </a:r>
            <a:r>
              <a:rPr lang="nl-BE" sz="1800" dirty="0"/>
              <a:t> n = n * </a:t>
            </a:r>
            <a:r>
              <a:rPr lang="nl-BE" sz="1800" dirty="0" err="1"/>
              <a:t>fac</a:t>
            </a:r>
            <a:r>
              <a:rPr lang="nl-BE" sz="1800" dirty="0"/>
              <a:t>(n-1)</a:t>
            </a:r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r>
              <a:rPr lang="nl-BE" sz="1800" dirty="0" err="1"/>
              <a:t>isIn</a:t>
            </a:r>
            <a:r>
              <a:rPr lang="nl-BE" sz="1800" dirty="0"/>
              <a:t> _ [] = </a:t>
            </a:r>
            <a:r>
              <a:rPr lang="nl-BE" sz="1800" dirty="0" err="1"/>
              <a:t>False</a:t>
            </a:r>
            <a:endParaRPr lang="nl-BE" sz="1800" dirty="0"/>
          </a:p>
          <a:p>
            <a:pPr marL="0" indent="0">
              <a:buNone/>
            </a:pPr>
            <a:r>
              <a:rPr lang="nl-BE" sz="1800" dirty="0" err="1"/>
              <a:t>isIn</a:t>
            </a:r>
            <a:r>
              <a:rPr lang="nl-BE" sz="1800" dirty="0"/>
              <a:t> x (</a:t>
            </a:r>
            <a:r>
              <a:rPr lang="nl-BE" sz="1800" dirty="0" err="1"/>
              <a:t>y:ys</a:t>
            </a:r>
            <a:r>
              <a:rPr lang="nl-BE" sz="1800" dirty="0"/>
              <a:t>)</a:t>
            </a:r>
          </a:p>
          <a:p>
            <a:pPr marL="0" indent="0">
              <a:buNone/>
            </a:pPr>
            <a:r>
              <a:rPr lang="nl-BE" sz="1800" dirty="0"/>
              <a:t>  | x == y       = True</a:t>
            </a:r>
          </a:p>
          <a:p>
            <a:pPr marL="0" indent="0">
              <a:buNone/>
            </a:pPr>
            <a:r>
              <a:rPr lang="nl-BE" sz="1800" dirty="0"/>
              <a:t>  | </a:t>
            </a:r>
            <a:r>
              <a:rPr lang="nl-BE" sz="1800" dirty="0" err="1"/>
              <a:t>otherwise</a:t>
            </a:r>
            <a:r>
              <a:rPr lang="nl-BE" sz="1800" dirty="0"/>
              <a:t> = </a:t>
            </a:r>
            <a:r>
              <a:rPr lang="nl-BE" sz="1800" dirty="0" err="1"/>
              <a:t>isIn</a:t>
            </a:r>
            <a:r>
              <a:rPr lang="nl-BE" sz="1800" dirty="0"/>
              <a:t> x </a:t>
            </a:r>
            <a:r>
              <a:rPr lang="nl-BE" sz="1800" dirty="0" err="1"/>
              <a:t>ys</a:t>
            </a:r>
            <a:endParaRPr lang="nl-BE" sz="1800" dirty="0"/>
          </a:p>
          <a:p>
            <a:pPr marL="0" indent="0">
              <a:buNone/>
            </a:pPr>
            <a:endParaRPr lang="nl-BE" sz="1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D7626D-7825-48BB-AEB4-979DED11359D}" type="slidenum">
              <a:rPr lang="en-US" altLang="nl-BE" smtClean="0"/>
              <a:pPr>
                <a:defRPr/>
              </a:pPr>
              <a:t>5</a:t>
            </a:fld>
            <a:endParaRPr lang="en-US" altLang="nl-BE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3418681" y="365125"/>
            <a:ext cx="56499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i="1" dirty="0" err="1" smtClean="0"/>
              <a:t>Haskell</a:t>
            </a:r>
            <a:r>
              <a:rPr lang="nl-BE" i="1" dirty="0" smtClean="0"/>
              <a:t> wint</a:t>
            </a:r>
            <a:endParaRPr lang="nl-BE" i="1" dirty="0"/>
          </a:p>
        </p:txBody>
      </p:sp>
      <p:sp>
        <p:nvSpPr>
          <p:cNvPr id="3" name="Rechthoek 2"/>
          <p:cNvSpPr/>
          <p:nvPr/>
        </p:nvSpPr>
        <p:spPr>
          <a:xfrm>
            <a:off x="8507604" y="2505075"/>
            <a:ext cx="353340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Geen ; of . maar </a:t>
            </a:r>
            <a:r>
              <a:rPr lang="nl-NL" sz="2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indentatie</a:t>
            </a:r>
            <a:endParaRPr lang="nl-NL" sz="2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9047114" y="4498975"/>
            <a:ext cx="24543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Flexibelere </a:t>
            </a:r>
            <a:r>
              <a:rPr lang="nl-NL" sz="2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guards</a:t>
            </a:r>
            <a:endParaRPr lang="nl-NL" sz="2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873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Syntax (2)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Erlang</a:t>
            </a:r>
            <a:endParaRPr lang="nl-BE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1800" dirty="0"/>
              <a:t>ontdubbel([]) -&gt; [];</a:t>
            </a:r>
          </a:p>
          <a:p>
            <a:pPr marL="0" indent="0">
              <a:buNone/>
            </a:pPr>
            <a:r>
              <a:rPr lang="nl-BE" sz="1800" dirty="0"/>
              <a:t>ontdubbel([X|XS]) -&gt;</a:t>
            </a:r>
          </a:p>
          <a:p>
            <a:pPr marL="0" indent="0">
              <a:buNone/>
            </a:pPr>
            <a:r>
              <a:rPr lang="nl-BE" sz="1800" dirty="0"/>
              <a:t>  case </a:t>
            </a:r>
            <a:r>
              <a:rPr lang="nl-BE" sz="1800" dirty="0" err="1"/>
              <a:t>isIn</a:t>
            </a:r>
            <a:r>
              <a:rPr lang="nl-BE" sz="1800" dirty="0"/>
              <a:t>(X,XS) of</a:t>
            </a:r>
          </a:p>
          <a:p>
            <a:pPr marL="0" indent="0">
              <a:buNone/>
            </a:pPr>
            <a:r>
              <a:rPr lang="nl-BE" sz="1800" dirty="0"/>
              <a:t>    </a:t>
            </a:r>
            <a:r>
              <a:rPr lang="nl-BE" sz="1800" dirty="0" err="1"/>
              <a:t>true</a:t>
            </a:r>
            <a:r>
              <a:rPr lang="nl-BE" sz="1800" dirty="0"/>
              <a:t> -&gt; ontdubbel(XS);</a:t>
            </a:r>
          </a:p>
          <a:p>
            <a:pPr marL="0" indent="0">
              <a:buNone/>
            </a:pPr>
            <a:r>
              <a:rPr lang="nl-BE" sz="1800" dirty="0"/>
              <a:t>    </a:t>
            </a:r>
            <a:r>
              <a:rPr lang="nl-BE" sz="1800" dirty="0" err="1"/>
              <a:t>false</a:t>
            </a:r>
            <a:r>
              <a:rPr lang="nl-BE" sz="1800" dirty="0"/>
              <a:t> -&gt; [X | ontdubbel(XS)]</a:t>
            </a:r>
          </a:p>
          <a:p>
            <a:pPr marL="0" indent="0">
              <a:buNone/>
            </a:pPr>
            <a:r>
              <a:rPr lang="nl-BE" sz="1800" dirty="0"/>
              <a:t>  end.</a:t>
            </a:r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endParaRPr lang="nl-BE" sz="1800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BE" dirty="0" err="1" smtClean="0"/>
              <a:t>Haskell</a:t>
            </a:r>
            <a:endParaRPr lang="nl-BE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1800" dirty="0"/>
              <a:t>ontdubbel [] = []</a:t>
            </a:r>
          </a:p>
          <a:p>
            <a:pPr marL="0" indent="0">
              <a:buNone/>
            </a:pPr>
            <a:r>
              <a:rPr lang="nl-BE" sz="1800" dirty="0"/>
              <a:t>ontdubbel (</a:t>
            </a:r>
            <a:r>
              <a:rPr lang="nl-BE" sz="1800" dirty="0" err="1"/>
              <a:t>x:xs</a:t>
            </a:r>
            <a:r>
              <a:rPr lang="nl-BE" sz="1800" dirty="0"/>
              <a:t>)</a:t>
            </a:r>
          </a:p>
          <a:p>
            <a:pPr marL="0" indent="0">
              <a:buNone/>
            </a:pPr>
            <a:r>
              <a:rPr lang="nl-BE" sz="1800" dirty="0"/>
              <a:t>  | </a:t>
            </a:r>
            <a:r>
              <a:rPr lang="nl-BE" sz="1800" dirty="0" err="1"/>
              <a:t>isIn</a:t>
            </a:r>
            <a:r>
              <a:rPr lang="nl-BE" sz="1800" dirty="0"/>
              <a:t> x </a:t>
            </a:r>
            <a:r>
              <a:rPr lang="nl-BE" sz="1800" dirty="0" err="1"/>
              <a:t>xs</a:t>
            </a:r>
            <a:r>
              <a:rPr lang="nl-BE" sz="1800" dirty="0"/>
              <a:t>       = ontdubbel </a:t>
            </a:r>
            <a:r>
              <a:rPr lang="nl-BE" sz="1800" dirty="0" err="1"/>
              <a:t>xs</a:t>
            </a:r>
            <a:endParaRPr lang="nl-BE" sz="1800" dirty="0"/>
          </a:p>
          <a:p>
            <a:pPr marL="0" indent="0">
              <a:buNone/>
            </a:pPr>
            <a:r>
              <a:rPr lang="nl-BE" sz="1800" dirty="0"/>
              <a:t>  | </a:t>
            </a:r>
            <a:r>
              <a:rPr lang="nl-BE" sz="1800" dirty="0" err="1"/>
              <a:t>otherwise</a:t>
            </a:r>
            <a:r>
              <a:rPr lang="nl-BE" sz="1800" dirty="0"/>
              <a:t>     = x:(ontdubbel </a:t>
            </a:r>
            <a:r>
              <a:rPr lang="nl-BE" sz="1800" dirty="0" err="1"/>
              <a:t>xs</a:t>
            </a:r>
            <a:r>
              <a:rPr lang="nl-BE" sz="1800" dirty="0"/>
              <a:t>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D7626D-7825-48BB-AEB4-979DED11359D}" type="slidenum">
              <a:rPr lang="en-US" altLang="nl-BE" smtClean="0"/>
              <a:pPr>
                <a:defRPr/>
              </a:pPr>
              <a:t>6</a:t>
            </a:fld>
            <a:endParaRPr lang="en-US" altLang="nl-BE"/>
          </a:p>
        </p:txBody>
      </p:sp>
      <p:sp>
        <p:nvSpPr>
          <p:cNvPr id="9" name="Rechthoek 8"/>
          <p:cNvSpPr/>
          <p:nvPr/>
        </p:nvSpPr>
        <p:spPr>
          <a:xfrm>
            <a:off x="4038600" y="3203575"/>
            <a:ext cx="243412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Case is overbodig.</a:t>
            </a:r>
            <a:endParaRPr lang="nl-NL" sz="2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345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Syntax (3)</a:t>
            </a:r>
            <a:endParaRPr lang="nl-BE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sz="1800" dirty="0" err="1"/>
              <a:t>aantalDelers</a:t>
            </a:r>
            <a:r>
              <a:rPr lang="nl-BE" sz="1800" dirty="0"/>
              <a:t>(N) -&gt; </a:t>
            </a:r>
            <a:r>
              <a:rPr lang="nl-BE" sz="1800" dirty="0" err="1"/>
              <a:t>aantalDelers</a:t>
            </a:r>
            <a:r>
              <a:rPr lang="nl-BE" sz="1800" dirty="0"/>
              <a:t>(N, 1, 2).</a:t>
            </a:r>
          </a:p>
          <a:p>
            <a:pPr marL="0" indent="0">
              <a:buNone/>
            </a:pPr>
            <a:r>
              <a:rPr lang="nl-BE" sz="1800" dirty="0" err="1"/>
              <a:t>aantalDelers</a:t>
            </a:r>
            <a:r>
              <a:rPr lang="nl-BE" sz="1800" dirty="0"/>
              <a:t>(N, Teller, Deler)</a:t>
            </a:r>
          </a:p>
          <a:p>
            <a:pPr marL="0" indent="0">
              <a:buNone/>
            </a:pPr>
            <a:r>
              <a:rPr lang="nl-BE" sz="1800" dirty="0"/>
              <a:t>    </a:t>
            </a:r>
            <a:r>
              <a:rPr lang="nl-BE" sz="1800" dirty="0" err="1"/>
              <a:t>when</a:t>
            </a:r>
            <a:r>
              <a:rPr lang="nl-BE" sz="1800" dirty="0"/>
              <a:t> N == Deler </a:t>
            </a:r>
            <a:r>
              <a:rPr lang="nl-BE" sz="1800" dirty="0" smtClean="0"/>
              <a:t>			-&gt; </a:t>
            </a:r>
            <a:r>
              <a:rPr lang="nl-BE" sz="1800" dirty="0"/>
              <a:t>Teller + 1;</a:t>
            </a:r>
          </a:p>
          <a:p>
            <a:pPr marL="0" indent="0">
              <a:buNone/>
            </a:pPr>
            <a:r>
              <a:rPr lang="nl-BE" sz="1800" dirty="0" err="1"/>
              <a:t>aantalDelers</a:t>
            </a:r>
            <a:r>
              <a:rPr lang="nl-BE" sz="1800" dirty="0"/>
              <a:t>(N, Teller, Deler)</a:t>
            </a:r>
          </a:p>
          <a:p>
            <a:pPr marL="0" indent="0">
              <a:buNone/>
            </a:pPr>
            <a:r>
              <a:rPr lang="nl-BE" sz="1800" dirty="0"/>
              <a:t>    </a:t>
            </a:r>
            <a:r>
              <a:rPr lang="nl-BE" sz="1800" dirty="0" err="1"/>
              <a:t>when</a:t>
            </a:r>
            <a:r>
              <a:rPr lang="nl-BE" sz="1800" dirty="0"/>
              <a:t> (N rem Deler) == 0 </a:t>
            </a:r>
            <a:r>
              <a:rPr lang="nl-BE" sz="1800" dirty="0" smtClean="0"/>
              <a:t>		-&gt; </a:t>
            </a:r>
            <a:r>
              <a:rPr lang="nl-BE" sz="1800" dirty="0" err="1"/>
              <a:t>aantalDelers</a:t>
            </a:r>
            <a:r>
              <a:rPr lang="nl-BE" sz="1800" dirty="0"/>
              <a:t>(N, Teller+1, Deler+1);</a:t>
            </a:r>
          </a:p>
          <a:p>
            <a:pPr marL="0" indent="0">
              <a:buNone/>
            </a:pPr>
            <a:r>
              <a:rPr lang="nl-BE" sz="1800" dirty="0" err="1"/>
              <a:t>aantalDelers</a:t>
            </a:r>
            <a:r>
              <a:rPr lang="nl-BE" sz="1800" dirty="0"/>
              <a:t>(N, Teller, Deler) </a:t>
            </a:r>
            <a:r>
              <a:rPr lang="nl-BE" sz="1800" dirty="0" smtClean="0"/>
              <a:t>		-&gt; </a:t>
            </a:r>
            <a:r>
              <a:rPr lang="nl-BE" sz="1800" dirty="0" err="1"/>
              <a:t>aantalDelers</a:t>
            </a:r>
            <a:r>
              <a:rPr lang="nl-BE" sz="1800" dirty="0"/>
              <a:t>(N, Teller, Deler+1).</a:t>
            </a:r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r>
              <a:rPr lang="nl-BE" sz="1800" dirty="0" err="1"/>
              <a:t>aantalDelers</a:t>
            </a:r>
            <a:r>
              <a:rPr lang="nl-BE" sz="1800" dirty="0"/>
              <a:t> getal = </a:t>
            </a:r>
            <a:r>
              <a:rPr lang="nl-BE" sz="1800" dirty="0" err="1"/>
              <a:t>telDelers</a:t>
            </a:r>
            <a:r>
              <a:rPr lang="nl-BE" sz="1800" dirty="0"/>
              <a:t> getal 1 0</a:t>
            </a:r>
          </a:p>
          <a:p>
            <a:pPr marL="0" indent="0">
              <a:buNone/>
            </a:pPr>
            <a:r>
              <a:rPr lang="nl-BE" sz="1800" dirty="0"/>
              <a:t>  </a:t>
            </a:r>
            <a:r>
              <a:rPr lang="nl-BE" sz="1800" dirty="0" err="1"/>
              <a:t>where</a:t>
            </a:r>
            <a:r>
              <a:rPr lang="nl-BE" sz="1800" dirty="0"/>
              <a:t> </a:t>
            </a:r>
            <a:r>
              <a:rPr lang="nl-BE" sz="1800" dirty="0" err="1"/>
              <a:t>telDelers</a:t>
            </a:r>
            <a:r>
              <a:rPr lang="nl-BE" sz="1800" dirty="0"/>
              <a:t> n kandidaat teller</a:t>
            </a:r>
          </a:p>
          <a:p>
            <a:pPr marL="0" indent="0">
              <a:buNone/>
            </a:pPr>
            <a:r>
              <a:rPr lang="nl-BE" sz="1800" dirty="0"/>
              <a:t>          | n == kandidaat </a:t>
            </a:r>
            <a:r>
              <a:rPr lang="nl-BE" sz="1800" dirty="0" smtClean="0"/>
              <a:t>		= </a:t>
            </a:r>
            <a:r>
              <a:rPr lang="nl-BE" sz="1800" dirty="0"/>
              <a:t>1+teller</a:t>
            </a:r>
          </a:p>
          <a:p>
            <a:pPr marL="0" indent="0">
              <a:buNone/>
            </a:pPr>
            <a:r>
              <a:rPr lang="nl-BE" sz="1800" dirty="0"/>
              <a:t>          | </a:t>
            </a:r>
            <a:r>
              <a:rPr lang="nl-BE" sz="1800" dirty="0" err="1"/>
              <a:t>mod</a:t>
            </a:r>
            <a:r>
              <a:rPr lang="nl-BE" sz="1800" dirty="0"/>
              <a:t> n kandidaat == </a:t>
            </a:r>
            <a:r>
              <a:rPr lang="nl-BE" sz="1800" dirty="0" smtClean="0"/>
              <a:t>0 	= </a:t>
            </a:r>
            <a:r>
              <a:rPr lang="nl-BE" sz="1800" dirty="0" err="1"/>
              <a:t>telDelers</a:t>
            </a:r>
            <a:r>
              <a:rPr lang="nl-BE" sz="1800" dirty="0"/>
              <a:t> n (kandidaat+1) (teller+1)</a:t>
            </a:r>
          </a:p>
          <a:p>
            <a:pPr marL="0" indent="0">
              <a:buNone/>
            </a:pPr>
            <a:r>
              <a:rPr lang="nl-BE" sz="1800" dirty="0"/>
              <a:t>          | </a:t>
            </a:r>
            <a:r>
              <a:rPr lang="nl-BE" sz="1800" dirty="0" err="1" smtClean="0"/>
              <a:t>otherwise</a:t>
            </a:r>
            <a:r>
              <a:rPr lang="nl-BE" sz="1800" dirty="0" smtClean="0"/>
              <a:t>		       	= </a:t>
            </a:r>
            <a:r>
              <a:rPr lang="nl-BE" sz="1800" dirty="0" err="1"/>
              <a:t>telDelers</a:t>
            </a:r>
            <a:r>
              <a:rPr lang="nl-BE" sz="1800" dirty="0"/>
              <a:t> n (kandidaat+1) teller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C0EF16-AD8C-45E9-9FAB-5198F79C797A}" type="slidenum">
              <a:rPr lang="en-US" altLang="nl-BE" smtClean="0"/>
              <a:pPr>
                <a:defRPr/>
              </a:pPr>
              <a:t>7</a:t>
            </a:fld>
            <a:endParaRPr lang="en-US" altLang="nl-BE"/>
          </a:p>
        </p:txBody>
      </p:sp>
      <p:sp>
        <p:nvSpPr>
          <p:cNvPr id="5" name="Rechthoek 4"/>
          <p:cNvSpPr/>
          <p:nvPr/>
        </p:nvSpPr>
        <p:spPr>
          <a:xfrm>
            <a:off x="4673325" y="4422775"/>
            <a:ext cx="192668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Lokale functie</a:t>
            </a:r>
            <a:endParaRPr lang="nl-NL" sz="2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8006945" y="4884440"/>
            <a:ext cx="418505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nl-NL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Minder overhead </a:t>
            </a:r>
          </a:p>
          <a:p>
            <a:r>
              <a:rPr lang="nl-NL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 “</a:t>
            </a:r>
            <a:r>
              <a:rPr lang="nl-NL" sz="2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aantalDeler</a:t>
            </a:r>
            <a:r>
              <a:rPr lang="nl-NL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(N, Teller, Deler)”</a:t>
            </a:r>
            <a:endParaRPr lang="nl-NL" sz="2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801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Syntax (4): let </a:t>
            </a:r>
            <a:endParaRPr lang="nl-BE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>
          <a:xfrm>
            <a:off x="838200" y="1825625"/>
            <a:ext cx="4051300" cy="4351338"/>
          </a:xfrm>
        </p:spPr>
        <p:txBody>
          <a:bodyPr/>
          <a:lstStyle/>
          <a:p>
            <a:pPr marL="0" indent="0">
              <a:buNone/>
            </a:pPr>
            <a:r>
              <a:rPr lang="nl-BE" sz="1800" dirty="0" err="1" smtClean="0"/>
              <a:t>myst</a:t>
            </a:r>
            <a:r>
              <a:rPr lang="nl-BE" sz="1800" dirty="0" smtClean="0"/>
              <a:t>(1) -&gt; </a:t>
            </a:r>
            <a:r>
              <a:rPr lang="nl-BE" sz="1800" dirty="0"/>
              <a:t>[1</a:t>
            </a:r>
            <a:r>
              <a:rPr lang="nl-BE" sz="1800" dirty="0" smtClean="0"/>
              <a:t>];</a:t>
            </a:r>
            <a:endParaRPr lang="nl-BE" sz="1800" dirty="0"/>
          </a:p>
          <a:p>
            <a:pPr marL="0" indent="0">
              <a:buNone/>
            </a:pPr>
            <a:r>
              <a:rPr lang="nl-BE" sz="1800" dirty="0" err="1"/>
              <a:t>m</a:t>
            </a:r>
            <a:r>
              <a:rPr lang="nl-BE" sz="1800" dirty="0" err="1" smtClean="0"/>
              <a:t>yst</a:t>
            </a:r>
            <a:r>
              <a:rPr lang="nl-BE" sz="1800" dirty="0" smtClean="0"/>
              <a:t>(N) -&gt; </a:t>
            </a:r>
            <a:endParaRPr lang="nl-BE" sz="1800" dirty="0"/>
          </a:p>
          <a:p>
            <a:pPr marL="0" indent="0">
              <a:buNone/>
            </a:pPr>
            <a:r>
              <a:rPr lang="nl-BE" sz="1800" dirty="0" smtClean="0"/>
              <a:t>      VerderMet2 </a:t>
            </a:r>
            <a:r>
              <a:rPr lang="nl-BE" sz="1800" dirty="0"/>
              <a:t>= </a:t>
            </a:r>
            <a:r>
              <a:rPr lang="nl-BE" sz="1800" dirty="0" err="1"/>
              <a:t>myst</a:t>
            </a:r>
            <a:r>
              <a:rPr lang="nl-BE" sz="1800" dirty="0"/>
              <a:t> </a:t>
            </a:r>
            <a:r>
              <a:rPr lang="nl-BE" sz="1800" dirty="0" smtClean="0"/>
              <a:t>(N div </a:t>
            </a:r>
            <a:r>
              <a:rPr lang="nl-BE" sz="1800" dirty="0"/>
              <a:t>2</a:t>
            </a:r>
            <a:r>
              <a:rPr lang="nl-BE" sz="1800" dirty="0" smtClean="0"/>
              <a:t>),</a:t>
            </a:r>
            <a:endParaRPr lang="nl-BE" sz="1800" dirty="0"/>
          </a:p>
          <a:p>
            <a:pPr marL="0" indent="0">
              <a:buNone/>
            </a:pPr>
            <a:r>
              <a:rPr lang="nl-BE" sz="1800" dirty="0"/>
              <a:t>      </a:t>
            </a:r>
            <a:r>
              <a:rPr lang="nl-BE" sz="1800" dirty="0" smtClean="0"/>
              <a:t>VerderMet3nPlus1 </a:t>
            </a:r>
            <a:r>
              <a:rPr lang="nl-BE" sz="1800" dirty="0"/>
              <a:t>= </a:t>
            </a:r>
            <a:r>
              <a:rPr lang="nl-BE" sz="1800" dirty="0" err="1"/>
              <a:t>myst</a:t>
            </a:r>
            <a:r>
              <a:rPr lang="nl-BE" sz="1800" dirty="0"/>
              <a:t> (</a:t>
            </a:r>
            <a:r>
              <a:rPr lang="nl-BE" sz="1800" dirty="0" smtClean="0"/>
              <a:t>3*N+1),</a:t>
            </a:r>
            <a:endParaRPr lang="nl-BE" sz="1800" dirty="0"/>
          </a:p>
          <a:p>
            <a:pPr marL="0" indent="0">
              <a:buNone/>
            </a:pPr>
            <a:r>
              <a:rPr lang="nl-BE" sz="1800" dirty="0" smtClean="0"/>
              <a:t>      </a:t>
            </a:r>
            <a:r>
              <a:rPr lang="nl-BE" sz="1800" dirty="0" err="1" smtClean="0"/>
              <a:t>if</a:t>
            </a:r>
            <a:r>
              <a:rPr lang="nl-BE" sz="1800" dirty="0" smtClean="0"/>
              <a:t> </a:t>
            </a:r>
            <a:r>
              <a:rPr lang="nl-BE" sz="1800" dirty="0" err="1"/>
              <a:t>mod</a:t>
            </a:r>
            <a:r>
              <a:rPr lang="nl-BE" sz="1800" dirty="0"/>
              <a:t> n 2 == </a:t>
            </a:r>
            <a:r>
              <a:rPr lang="nl-BE" sz="1800" dirty="0" smtClean="0"/>
              <a:t>0 -&gt; [N|VerderMet2];</a:t>
            </a:r>
            <a:endParaRPr lang="nl-BE" sz="1800" dirty="0"/>
          </a:p>
          <a:p>
            <a:pPr marL="0" indent="0">
              <a:buNone/>
            </a:pPr>
            <a:r>
              <a:rPr lang="nl-BE" sz="1800" dirty="0"/>
              <a:t>         </a:t>
            </a:r>
            <a:r>
              <a:rPr lang="nl-BE" sz="1800" dirty="0" err="1" smtClean="0"/>
              <a:t>true</a:t>
            </a:r>
            <a:r>
              <a:rPr lang="nl-BE" sz="1800" dirty="0" smtClean="0"/>
              <a:t> -&gt; [N|VerderMet3nPlus1]</a:t>
            </a:r>
          </a:p>
          <a:p>
            <a:pPr marL="0" indent="0">
              <a:buNone/>
            </a:pPr>
            <a:r>
              <a:rPr lang="nl-BE" sz="1800" dirty="0"/>
              <a:t> </a:t>
            </a:r>
            <a:r>
              <a:rPr lang="nl-BE" sz="1800" dirty="0" smtClean="0"/>
              <a:t>    end.</a:t>
            </a:r>
            <a:endParaRPr lang="nl-BE" sz="180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C0EF16-AD8C-45E9-9FAB-5198F79C797A}" type="slidenum">
              <a:rPr lang="en-US" altLang="nl-BE" smtClean="0"/>
              <a:pPr>
                <a:defRPr/>
              </a:pPr>
              <a:t>8</a:t>
            </a:fld>
            <a:endParaRPr lang="en-US" altLang="nl-BE"/>
          </a:p>
        </p:txBody>
      </p:sp>
      <p:sp>
        <p:nvSpPr>
          <p:cNvPr id="5" name="Tijdelijke aanduiding voor inhoud 8"/>
          <p:cNvSpPr txBox="1">
            <a:spLocks/>
          </p:cNvSpPr>
          <p:nvPr/>
        </p:nvSpPr>
        <p:spPr>
          <a:xfrm>
            <a:off x="5321300" y="1915319"/>
            <a:ext cx="4051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BE" sz="1800" dirty="0" err="1" smtClean="0"/>
              <a:t>myst</a:t>
            </a:r>
            <a:r>
              <a:rPr lang="nl-BE" sz="1800" dirty="0" smtClean="0"/>
              <a:t> 1 = [1]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1800" dirty="0" err="1" smtClean="0"/>
              <a:t>myst</a:t>
            </a:r>
            <a:r>
              <a:rPr lang="nl-BE" sz="1800" dirty="0" smtClean="0"/>
              <a:t> n 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1800" dirty="0" smtClean="0"/>
              <a:t>  let verderMet2 = </a:t>
            </a:r>
            <a:r>
              <a:rPr lang="nl-BE" sz="1800" dirty="0" err="1" smtClean="0"/>
              <a:t>myst</a:t>
            </a:r>
            <a:r>
              <a:rPr lang="nl-BE" sz="1800" dirty="0" smtClean="0"/>
              <a:t> (div n 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1800" dirty="0" smtClean="0"/>
              <a:t>      verderMet3nPlus1 = </a:t>
            </a:r>
            <a:r>
              <a:rPr lang="nl-BE" sz="1800" dirty="0" err="1" smtClean="0"/>
              <a:t>myst</a:t>
            </a:r>
            <a:r>
              <a:rPr lang="nl-BE" sz="1800" dirty="0" smtClean="0"/>
              <a:t> (3*n+1)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1800" dirty="0" smtClean="0"/>
              <a:t>  in </a:t>
            </a:r>
            <a:r>
              <a:rPr lang="nl-BE" sz="1800" dirty="0" err="1" smtClean="0"/>
              <a:t>if</a:t>
            </a:r>
            <a:r>
              <a:rPr lang="nl-BE" sz="1800" dirty="0" smtClean="0"/>
              <a:t> </a:t>
            </a:r>
            <a:r>
              <a:rPr lang="nl-BE" sz="1800" dirty="0" err="1" smtClean="0"/>
              <a:t>mod</a:t>
            </a:r>
            <a:r>
              <a:rPr lang="nl-BE" sz="1800" dirty="0" smtClean="0"/>
              <a:t> n 2 ==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1800" dirty="0" smtClean="0"/>
              <a:t>         </a:t>
            </a:r>
            <a:r>
              <a:rPr lang="nl-BE" sz="1800" dirty="0" err="1" smtClean="0"/>
              <a:t>then</a:t>
            </a:r>
            <a:r>
              <a:rPr lang="nl-BE" sz="1800" dirty="0" smtClean="0"/>
              <a:t> n:verderMet2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1800" dirty="0" smtClean="0"/>
              <a:t>         </a:t>
            </a:r>
            <a:r>
              <a:rPr lang="nl-BE" sz="1800" dirty="0" err="1" smtClean="0"/>
              <a:t>else</a:t>
            </a:r>
            <a:r>
              <a:rPr lang="nl-BE" sz="1800" dirty="0" smtClean="0"/>
              <a:t> n:verderMet3nPlus1</a:t>
            </a:r>
            <a:endParaRPr lang="nl-BE" sz="1800" dirty="0"/>
          </a:p>
        </p:txBody>
      </p:sp>
      <p:sp>
        <p:nvSpPr>
          <p:cNvPr id="6" name="Rechthoek 5"/>
          <p:cNvSpPr/>
          <p:nvPr/>
        </p:nvSpPr>
        <p:spPr>
          <a:xfrm>
            <a:off x="9312728" y="2352675"/>
            <a:ext cx="204107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Explicietere let</a:t>
            </a:r>
          </a:p>
          <a:p>
            <a:pPr algn="ctr"/>
            <a:r>
              <a:rPr lang="nl-NL" sz="2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ipv</a:t>
            </a:r>
            <a:r>
              <a:rPr lang="nl-NL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subtiele ,</a:t>
            </a:r>
            <a:endParaRPr lang="nl-NL" sz="2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8153400" y="3614826"/>
            <a:ext cx="19552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Volwaardige </a:t>
            </a:r>
            <a:r>
              <a:rPr lang="nl-NL" sz="2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if</a:t>
            </a:r>
            <a:endParaRPr lang="nl-NL" sz="2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978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Syntax (5): list </a:t>
            </a:r>
            <a:r>
              <a:rPr lang="nl-BE" dirty="0" err="1" smtClean="0"/>
              <a:t>comprehensions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Erlang</a:t>
            </a:r>
            <a:endParaRPr lang="nl-BE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1800" dirty="0" err="1"/>
              <a:t>qsort</a:t>
            </a:r>
            <a:r>
              <a:rPr lang="nl-BE" sz="1800" dirty="0"/>
              <a:t>([]) -&gt; [];</a:t>
            </a:r>
          </a:p>
          <a:p>
            <a:pPr marL="0" indent="0">
              <a:buNone/>
            </a:pPr>
            <a:r>
              <a:rPr lang="nl-BE" sz="1800" dirty="0" err="1"/>
              <a:t>qsort</a:t>
            </a:r>
            <a:r>
              <a:rPr lang="nl-BE" sz="1800" dirty="0"/>
              <a:t>([X|XS]) -&gt;</a:t>
            </a:r>
          </a:p>
          <a:p>
            <a:pPr marL="0" indent="0">
              <a:buNone/>
            </a:pPr>
            <a:r>
              <a:rPr lang="nl-BE" sz="1800" dirty="0"/>
              <a:t>       </a:t>
            </a:r>
            <a:r>
              <a:rPr lang="nl-BE" sz="1800" dirty="0" err="1"/>
              <a:t>qsort</a:t>
            </a:r>
            <a:r>
              <a:rPr lang="nl-BE" sz="1800" dirty="0"/>
              <a:t>([Y || Y &lt;- XS, Y &lt; X])</a:t>
            </a:r>
          </a:p>
          <a:p>
            <a:pPr marL="0" indent="0">
              <a:buNone/>
            </a:pPr>
            <a:r>
              <a:rPr lang="nl-BE" sz="1800" dirty="0"/>
              <a:t>       ++ [</a:t>
            </a:r>
            <a:r>
              <a:rPr lang="nl-BE" sz="1800" dirty="0" smtClean="0"/>
              <a:t>X| </a:t>
            </a:r>
            <a:r>
              <a:rPr lang="nl-BE" sz="1800" dirty="0" err="1" smtClean="0"/>
              <a:t>qsort</a:t>
            </a:r>
            <a:r>
              <a:rPr lang="nl-BE" sz="1800" dirty="0"/>
              <a:t>([Y || Y &lt;- XS, Y &gt;= X</a:t>
            </a:r>
            <a:r>
              <a:rPr lang="nl-BE" sz="1800" dirty="0" smtClean="0"/>
              <a:t>]].</a:t>
            </a:r>
            <a:endParaRPr lang="nl-BE" sz="1800" dirty="0"/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endParaRPr lang="nl-BE" sz="1800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BE" dirty="0" err="1" smtClean="0"/>
              <a:t>Haskell</a:t>
            </a:r>
            <a:endParaRPr lang="nl-BE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800" dirty="0" err="1"/>
              <a:t>qsort</a:t>
            </a:r>
            <a:r>
              <a:rPr lang="fr-FR" sz="1800" dirty="0"/>
              <a:t> [] = []</a:t>
            </a:r>
          </a:p>
          <a:p>
            <a:pPr marL="0" indent="0">
              <a:buNone/>
            </a:pPr>
            <a:r>
              <a:rPr lang="fr-FR" sz="1800" dirty="0" err="1"/>
              <a:t>qsort</a:t>
            </a:r>
            <a:r>
              <a:rPr lang="fr-FR" sz="1800" dirty="0"/>
              <a:t> (</a:t>
            </a:r>
            <a:r>
              <a:rPr lang="fr-FR" sz="1800" dirty="0" err="1"/>
              <a:t>x:xs</a:t>
            </a:r>
            <a:r>
              <a:rPr lang="fr-FR" sz="1800" dirty="0"/>
              <a:t>) = </a:t>
            </a:r>
            <a:r>
              <a:rPr lang="fr-FR" sz="1800" dirty="0" err="1"/>
              <a:t>kleiner</a:t>
            </a:r>
            <a:r>
              <a:rPr lang="fr-FR" sz="1800" dirty="0"/>
              <a:t> ++ (</a:t>
            </a:r>
            <a:r>
              <a:rPr lang="fr-FR" sz="1800" dirty="0" err="1"/>
              <a:t>x:groter</a:t>
            </a:r>
            <a:r>
              <a:rPr lang="fr-FR" sz="1800" dirty="0"/>
              <a:t>)</a:t>
            </a:r>
          </a:p>
          <a:p>
            <a:pPr marL="0" indent="0">
              <a:buNone/>
            </a:pPr>
            <a:r>
              <a:rPr lang="fr-FR" sz="1800" dirty="0"/>
              <a:t>  </a:t>
            </a:r>
            <a:r>
              <a:rPr lang="fr-FR" sz="1800" dirty="0" err="1"/>
              <a:t>where</a:t>
            </a:r>
            <a:r>
              <a:rPr lang="fr-FR" sz="1800" dirty="0"/>
              <a:t> </a:t>
            </a:r>
          </a:p>
          <a:p>
            <a:pPr marL="0" indent="0">
              <a:buNone/>
            </a:pPr>
            <a:r>
              <a:rPr lang="fr-FR" sz="1800" dirty="0"/>
              <a:t>      </a:t>
            </a:r>
            <a:r>
              <a:rPr lang="fr-FR" sz="1800" dirty="0" err="1"/>
              <a:t>kleiner</a:t>
            </a:r>
            <a:r>
              <a:rPr lang="fr-FR" sz="1800" dirty="0"/>
              <a:t> = </a:t>
            </a:r>
            <a:r>
              <a:rPr lang="fr-FR" sz="1800" dirty="0" err="1"/>
              <a:t>qsort</a:t>
            </a:r>
            <a:r>
              <a:rPr lang="fr-FR" sz="1800" dirty="0"/>
              <a:t> [y | y &lt;- </a:t>
            </a:r>
            <a:r>
              <a:rPr lang="fr-FR" sz="1800" dirty="0" err="1"/>
              <a:t>xs</a:t>
            </a:r>
            <a:r>
              <a:rPr lang="fr-FR" sz="1800" dirty="0"/>
              <a:t>, y &lt; x ]</a:t>
            </a:r>
          </a:p>
          <a:p>
            <a:pPr marL="0" indent="0">
              <a:buNone/>
            </a:pPr>
            <a:r>
              <a:rPr lang="fr-FR" sz="1800" dirty="0"/>
              <a:t>      </a:t>
            </a:r>
            <a:r>
              <a:rPr lang="fr-FR" sz="1800" dirty="0" err="1"/>
              <a:t>groter</a:t>
            </a:r>
            <a:r>
              <a:rPr lang="fr-FR" sz="1800" dirty="0"/>
              <a:t> = </a:t>
            </a:r>
            <a:r>
              <a:rPr lang="fr-FR" sz="1800" dirty="0" err="1"/>
              <a:t>qsort</a:t>
            </a:r>
            <a:r>
              <a:rPr lang="fr-FR" sz="1800" dirty="0"/>
              <a:t> [y | y &lt;- </a:t>
            </a:r>
            <a:r>
              <a:rPr lang="fr-FR" sz="1800" dirty="0" err="1"/>
              <a:t>xs</a:t>
            </a:r>
            <a:r>
              <a:rPr lang="fr-FR" sz="1800" dirty="0"/>
              <a:t>, y &gt;=x]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D7626D-7825-48BB-AEB4-979DED11359D}" type="slidenum">
              <a:rPr lang="en-US" altLang="nl-BE" smtClean="0"/>
              <a:pPr>
                <a:defRPr/>
              </a:pPr>
              <a:t>9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133152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ptx" id="{7EEEBEE9-E05D-466C-B28C-FFB164E1FD82}" vid="{76C17D39-A4C3-439C-93D3-8DA72929C2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IIW template</Template>
  <TotalTime>263</TotalTime>
  <Words>1838</Words>
  <Application>Microsoft Office PowerPoint</Application>
  <PresentationFormat>Breedbeeld</PresentationFormat>
  <Paragraphs>374</Paragraphs>
  <Slides>35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35</vt:i4>
      </vt:variant>
    </vt:vector>
  </HeadingPairs>
  <TitlesOfParts>
    <vt:vector size="41" baseType="lpstr">
      <vt:lpstr>Arial</vt:lpstr>
      <vt:lpstr>Berlin Sans FB</vt:lpstr>
      <vt:lpstr>Calibri</vt:lpstr>
      <vt:lpstr>Calibri Light</vt:lpstr>
      <vt:lpstr>Wingdings</vt:lpstr>
      <vt:lpstr>Kantoorthema</vt:lpstr>
      <vt:lpstr>Erlang vs Haskell</vt:lpstr>
      <vt:lpstr>Waarom vergelijken?</vt:lpstr>
      <vt:lpstr>Wat  zegt  men  op internet?</vt:lpstr>
      <vt:lpstr>Belangrijke verschillen</vt:lpstr>
      <vt:lpstr>Syntax</vt:lpstr>
      <vt:lpstr>Syntax (2)</vt:lpstr>
      <vt:lpstr>Syntax (3)</vt:lpstr>
      <vt:lpstr>Syntax (4): let </vt:lpstr>
      <vt:lpstr>Syntax (5): list comprehensions</vt:lpstr>
      <vt:lpstr>Belangrijke verschillen</vt:lpstr>
      <vt:lpstr>Types</vt:lpstr>
      <vt:lpstr>Erlang: latente types</vt:lpstr>
      <vt:lpstr>Haskell: type inferentie</vt:lpstr>
      <vt:lpstr>Haskell: dit zijn duidelijk polymorfe types!</vt:lpstr>
      <vt:lpstr>Type hierarchie &amp; type classes</vt:lpstr>
      <vt:lpstr>Type classes</vt:lpstr>
      <vt:lpstr>Eigen (recursieve) types</vt:lpstr>
      <vt:lpstr>Eigen (recursieve) types (2)</vt:lpstr>
      <vt:lpstr>Type classes ctd : eigen types</vt:lpstr>
      <vt:lpstr>Type classes &amp; erving</vt:lpstr>
      <vt:lpstr>Belangrijke verschillen</vt:lpstr>
      <vt:lpstr>Strict evaluation</vt:lpstr>
      <vt:lpstr>Lazy (of non-strict) evaluation</vt:lpstr>
      <vt:lpstr>Nadelen van lazy evaluation</vt:lpstr>
      <vt:lpstr>Haskell is lazy non-strict</vt:lpstr>
      <vt:lpstr>Enkele voorbeelden/-delen van laziness</vt:lpstr>
      <vt:lpstr>Enkele voorbeelden/-delen van laziness</vt:lpstr>
      <vt:lpstr>Belangrijke verschillen</vt:lpstr>
      <vt:lpstr>Hogere orde</vt:lpstr>
      <vt:lpstr>Currying (1)</vt:lpstr>
      <vt:lpstr>Currying (2)</vt:lpstr>
      <vt:lpstr>Extra info over Haskell</vt:lpstr>
      <vt:lpstr>Open je geest</vt:lpstr>
      <vt:lpstr>Hoe moet je dit kennen?</vt:lpstr>
      <vt:lpstr>Iets in Java uit FP </vt:lpstr>
    </vt:vector>
  </TitlesOfParts>
  <Company>UC Leuven-Limburg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Erlang vs Haskell</dc:title>
  <dc:creator>Kris Aerts</dc:creator>
  <cp:lastModifiedBy>Kris Aerts</cp:lastModifiedBy>
  <cp:revision>103</cp:revision>
  <dcterms:created xsi:type="dcterms:W3CDTF">2017-10-05T19:34:53Z</dcterms:created>
  <dcterms:modified xsi:type="dcterms:W3CDTF">2017-10-06T13:27:02Z</dcterms:modified>
</cp:coreProperties>
</file>