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88" r:id="rId3"/>
    <p:sldId id="290" r:id="rId4"/>
    <p:sldId id="289" r:id="rId5"/>
    <p:sldId id="294" r:id="rId6"/>
    <p:sldId id="293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91" r:id="rId15"/>
    <p:sldId id="295" r:id="rId16"/>
    <p:sldId id="292" r:id="rId17"/>
    <p:sldId id="265" r:id="rId18"/>
    <p:sldId id="266" r:id="rId19"/>
    <p:sldId id="267" r:id="rId20"/>
    <p:sldId id="268" r:id="rId21"/>
    <p:sldId id="269" r:id="rId22"/>
    <p:sldId id="270" r:id="rId23"/>
    <p:sldId id="272" r:id="rId24"/>
    <p:sldId id="273" r:id="rId25"/>
    <p:sldId id="274" r:id="rId26"/>
    <p:sldId id="275" r:id="rId27"/>
    <p:sldId id="276" r:id="rId28"/>
    <p:sldId id="277" r:id="rId29"/>
    <p:sldId id="298" r:id="rId30"/>
    <p:sldId id="29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96" r:id="rId39"/>
    <p:sldId id="299" r:id="rId40"/>
    <p:sldId id="302" r:id="rId4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0EB45-4C85-422A-908D-349358721107}" type="datetimeFigureOut">
              <a:rPr lang="nl-BE" smtClean="0"/>
              <a:t>29/09/2017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1C8D5-5F8F-495A-9F2A-CF28620C5B9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3444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5850D-2359-471D-8899-6EB262D836BF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87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5850D-2359-471D-8899-6EB262D836BF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161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29/09/2017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159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29/09/2017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943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29/09/2017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08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1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892300" y="6356350"/>
            <a:ext cx="1689100" cy="365125"/>
          </a:xfrm>
        </p:spPr>
        <p:txBody>
          <a:bodyPr/>
          <a:lstStyle/>
          <a:p>
            <a:fld id="{C1AE377C-93B0-4B4C-8ED7-A9C6133CAED8}" type="datetimeFigureOut">
              <a:rPr lang="nl-BE" smtClean="0"/>
              <a:t>29/09/2017</a:t>
            </a:fld>
            <a:endParaRPr lang="nl-BE"/>
          </a:p>
        </p:txBody>
      </p:sp>
      <p:sp>
        <p:nvSpPr>
          <p:cNvPr id="1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50900" y="6356350"/>
            <a:ext cx="584200" cy="365125"/>
          </a:xfrm>
        </p:spPr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429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29/09/2017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669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29/09/2017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12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29/09/2017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18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29/09/2017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83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29/09/2017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47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29/09/2017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01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29/09/2017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211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892300" y="6356350"/>
            <a:ext cx="1689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377C-93B0-4B4C-8ED7-A9C6133CAED8}" type="datetimeFigureOut">
              <a:rPr lang="nl-BE" smtClean="0"/>
              <a:t>29/09/2017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50900" y="6356350"/>
            <a:ext cx="58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  <p:grpSp>
        <p:nvGrpSpPr>
          <p:cNvPr id="14" name="Groep 13"/>
          <p:cNvGrpSpPr/>
          <p:nvPr userDrawn="1"/>
        </p:nvGrpSpPr>
        <p:grpSpPr>
          <a:xfrm>
            <a:off x="8648336" y="6329930"/>
            <a:ext cx="3022964" cy="418983"/>
            <a:chOff x="5663836" y="6329930"/>
            <a:chExt cx="3022964" cy="418983"/>
          </a:xfrm>
        </p:grpSpPr>
        <p:pic>
          <p:nvPicPr>
            <p:cNvPr id="15" name="Picture 2" descr="http://www.kuleuven.be/lucas/Images/Logo/Logo_KULeuven_NIEUW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836" y="6329930"/>
              <a:ext cx="1169128" cy="417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Afbeelding 15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0522" y="6342120"/>
              <a:ext cx="1716278" cy="406793"/>
            </a:xfrm>
            <a:prstGeom prst="rect">
              <a:avLst/>
            </a:prstGeom>
          </p:spPr>
        </p:pic>
      </p:grpSp>
      <p:sp>
        <p:nvSpPr>
          <p:cNvPr id="17" name="Line 8"/>
          <p:cNvSpPr>
            <a:spLocks noChangeShapeType="1"/>
          </p:cNvSpPr>
          <p:nvPr userDrawn="1"/>
        </p:nvSpPr>
        <p:spPr bwMode="auto">
          <a:xfrm>
            <a:off x="107950" y="6237288"/>
            <a:ext cx="11918950" cy="0"/>
          </a:xfrm>
          <a:prstGeom prst="line">
            <a:avLst/>
          </a:prstGeom>
          <a:noFill/>
          <a:ln w="3175">
            <a:solidFill>
              <a:srgbClr val="631D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087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rldocs.com/18.0/stdlib/lists.html" TargetMode="External"/><Relationship Id="rId2" Type="http://schemas.openxmlformats.org/officeDocument/2006/relationships/hyperlink" Target="http://erlang.org/doc/man/lists.html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rldocs.com/18.0/stdlib/lists.html" TargetMode="External"/><Relationship Id="rId2" Type="http://schemas.openxmlformats.org/officeDocument/2006/relationships/hyperlink" Target="http://erlang.org/doc/man/lists.html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rlang.org/doc/man/list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nl-BE" altLang="nl-BE" smtClean="0"/>
              <a:t>Erlang</a:t>
            </a:r>
            <a:endParaRPr lang="en-US" altLang="nl-BE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nl-BE" sz="2600" b="1" i="1" dirty="0" err="1"/>
              <a:t>Deel</a:t>
            </a:r>
            <a:r>
              <a:rPr lang="en-US" altLang="nl-BE" sz="2600" b="1" i="1" dirty="0"/>
              <a:t> 2: </a:t>
            </a:r>
            <a:r>
              <a:rPr lang="en-US" altLang="nl-BE" sz="2600" b="1" i="1" dirty="0" err="1" smtClean="0"/>
              <a:t>hogere</a:t>
            </a:r>
            <a:r>
              <a:rPr lang="en-US" altLang="nl-BE" sz="2600" b="1" i="1" dirty="0" smtClean="0"/>
              <a:t> </a:t>
            </a:r>
            <a:r>
              <a:rPr lang="en-US" altLang="nl-BE" sz="2600" b="1" i="1" dirty="0" err="1" smtClean="0"/>
              <a:t>orde</a:t>
            </a:r>
            <a:r>
              <a:rPr lang="en-US" altLang="nl-BE" sz="2600" b="1" i="1" dirty="0" smtClean="0"/>
              <a:t> </a:t>
            </a:r>
            <a:r>
              <a:rPr lang="en-US" altLang="nl-BE" sz="2600" b="1" i="1" dirty="0" err="1" smtClean="0"/>
              <a:t>functies</a:t>
            </a:r>
            <a:endParaRPr lang="en-US" altLang="nl-BE" sz="2600" b="1" i="1" dirty="0" smtClean="0"/>
          </a:p>
          <a:p>
            <a:pPr eaLnBrk="1" hangingPunct="1"/>
            <a:r>
              <a:rPr lang="en-US" altLang="nl-BE" sz="2600" b="1" i="1" dirty="0" err="1" smtClean="0"/>
              <a:t>Krachtige</a:t>
            </a:r>
            <a:r>
              <a:rPr lang="en-US" altLang="nl-BE" sz="2600" b="1" i="1" dirty="0" smtClean="0"/>
              <a:t> </a:t>
            </a:r>
            <a:r>
              <a:rPr lang="en-US" altLang="nl-BE" sz="2600" b="1" i="1" dirty="0" err="1" smtClean="0"/>
              <a:t>lijst-operaties</a:t>
            </a:r>
            <a:endParaRPr lang="en-US" altLang="nl-BE" sz="2600" b="1" i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133896" y="2440921"/>
            <a:ext cx="2743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nl-BE" altLang="nl-BE" sz="2400" kern="0" dirty="0">
                <a:solidFill>
                  <a:schemeClr val="tx1"/>
                </a:solidFill>
              </a:rPr>
              <a:t>(</a:t>
            </a:r>
            <a:r>
              <a:rPr lang="nl-BE" altLang="nl-BE" sz="2400" kern="0" dirty="0" err="1">
                <a:solidFill>
                  <a:schemeClr val="tx1"/>
                </a:solidFill>
              </a:rPr>
              <a:t>vs</a:t>
            </a:r>
            <a:r>
              <a:rPr lang="nl-BE" altLang="nl-BE" sz="2400" kern="0" dirty="0">
                <a:solidFill>
                  <a:schemeClr val="tx1"/>
                </a:solidFill>
              </a:rPr>
              <a:t> </a:t>
            </a:r>
            <a:r>
              <a:rPr lang="nl-BE" altLang="nl-BE" sz="2400" kern="0" dirty="0" err="1">
                <a:solidFill>
                  <a:schemeClr val="tx1"/>
                </a:solidFill>
              </a:rPr>
              <a:t>Haskell</a:t>
            </a:r>
            <a:r>
              <a:rPr lang="nl-BE" altLang="nl-BE" sz="2400" kern="0" dirty="0">
                <a:solidFill>
                  <a:schemeClr val="tx1"/>
                </a:solidFill>
              </a:rPr>
              <a:t>)</a:t>
            </a:r>
            <a:endParaRPr lang="en-US" altLang="nl-BE" sz="24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736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Quicksort</a:t>
            </a:r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2288272" y="1417984"/>
            <a:ext cx="8109728" cy="25545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([])  -&gt; [];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([X]) -&gt; 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[X];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([X|XS]) -&gt;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S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maller 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([Y || 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XS, 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|| Y 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XS, Y 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maller 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 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X|Larger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200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2EE6-8464-4F2A-86C7-37DF669EE641}" type="slidenum">
              <a:rPr lang="nl-BE" smtClean="0"/>
              <a:pPr/>
              <a:t>10</a:t>
            </a:fld>
            <a:r>
              <a:rPr lang="nl-BE" smtClean="0"/>
              <a:t>/53</a:t>
            </a:r>
            <a:endParaRPr lang="nl-B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524000" y="5627459"/>
            <a:ext cx="9144000" cy="61776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+mn-lt"/>
              </a:rPr>
              <a:t>List comprehensions </a:t>
            </a:r>
            <a:br>
              <a:rPr lang="en-US" sz="5400" b="1" dirty="0">
                <a:solidFill>
                  <a:srgbClr val="FF0000"/>
                </a:solidFill>
                <a:latin typeface="+mn-lt"/>
              </a:rPr>
            </a:br>
            <a:r>
              <a:rPr lang="en-US" sz="5400" b="1" dirty="0">
                <a:solidFill>
                  <a:srgbClr val="FF0000"/>
                </a:solidFill>
                <a:latin typeface="+mn-lt"/>
              </a:rPr>
              <a:t>||</a:t>
            </a:r>
            <a:endParaRPr lang="en-US" sz="54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78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524000" y="2710650"/>
            <a:ext cx="9144000" cy="61776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+mn-lt"/>
              </a:rPr>
              <a:t>Motivating Example 2</a:t>
            </a:r>
            <a:endParaRPr lang="en-US" sz="54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03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768784"/>
          </a:xfrm>
        </p:spPr>
        <p:txBody>
          <a:bodyPr/>
          <a:lstStyle/>
          <a:p>
            <a:r>
              <a:rPr lang="nl-BE" sz="3200" dirty="0" err="1"/>
              <a:t>Calculate</a:t>
            </a:r>
            <a:r>
              <a:rPr lang="nl-BE" sz="3200" dirty="0"/>
              <a:t> Tax Benefit </a:t>
            </a:r>
            <a:r>
              <a:rPr lang="nl-BE" sz="3200" dirty="0" err="1"/>
              <a:t>for</a:t>
            </a:r>
            <a:r>
              <a:rPr lang="nl-BE" sz="3200" dirty="0"/>
              <a:t> employees &gt; 60</a:t>
            </a:r>
            <a:endParaRPr lang="nl-BE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665060" y="2136127"/>
            <a:ext cx="2044182" cy="493952"/>
          </a:xfrm>
        </p:spPr>
        <p:txBody>
          <a:bodyPr/>
          <a:lstStyle/>
          <a:p>
            <a:pPr marL="0" indent="0">
              <a:buNone/>
            </a:pPr>
            <a:r>
              <a:rPr lang="nl-BE" sz="2400" dirty="0" err="1">
                <a:solidFill>
                  <a:srgbClr val="00407A"/>
                </a:solidFill>
                <a:latin typeface="Arial" pitchFamily="34" charset="0"/>
                <a:cs typeface="Arial" pitchFamily="34" charset="0"/>
              </a:rPr>
              <a:t>Older</a:t>
            </a:r>
            <a:r>
              <a:rPr lang="nl-BE" sz="2400" dirty="0">
                <a:solidFill>
                  <a:srgbClr val="00407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BE" sz="2400" dirty="0" err="1">
                <a:solidFill>
                  <a:srgbClr val="00407A"/>
                </a:solidFill>
                <a:latin typeface="Arial" pitchFamily="34" charset="0"/>
                <a:cs typeface="Arial" pitchFamily="34" charset="0"/>
              </a:rPr>
              <a:t>than</a:t>
            </a:r>
            <a:r>
              <a:rPr lang="nl-BE" sz="2400" dirty="0">
                <a:solidFill>
                  <a:srgbClr val="00407A"/>
                </a:solidFill>
                <a:latin typeface="Arial" pitchFamily="34" charset="0"/>
                <a:cs typeface="Arial" pitchFamily="34" charset="0"/>
              </a:rPr>
              <a:t> 60</a:t>
            </a:r>
          </a:p>
        </p:txBody>
      </p:sp>
      <p:sp>
        <p:nvSpPr>
          <p:cNvPr id="5" name="Afgeronde rechthoek 4"/>
          <p:cNvSpPr/>
          <p:nvPr/>
        </p:nvSpPr>
        <p:spPr>
          <a:xfrm rot="5400000">
            <a:off x="5540640" y="-356429"/>
            <a:ext cx="613611" cy="3655355"/>
          </a:xfrm>
          <a:prstGeom prst="roundRect">
            <a:avLst/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6" name="Ovaal 5"/>
          <p:cNvSpPr/>
          <p:nvPr/>
        </p:nvSpPr>
        <p:spPr>
          <a:xfrm rot="5400000">
            <a:off x="7025419" y="1294785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7" name="Ovaal 6"/>
          <p:cNvSpPr/>
          <p:nvPr/>
        </p:nvSpPr>
        <p:spPr>
          <a:xfrm rot="5400000">
            <a:off x="6367692" y="1294785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8" name="Ovaal 7"/>
          <p:cNvSpPr/>
          <p:nvPr/>
        </p:nvSpPr>
        <p:spPr>
          <a:xfrm rot="5400000">
            <a:off x="5709966" y="1294785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9" name="Ovaal 8"/>
          <p:cNvSpPr/>
          <p:nvPr/>
        </p:nvSpPr>
        <p:spPr>
          <a:xfrm rot="5400000">
            <a:off x="5052240" y="1294785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11" name="Afgeronde rechthoek 10"/>
          <p:cNvSpPr/>
          <p:nvPr/>
        </p:nvSpPr>
        <p:spPr>
          <a:xfrm rot="5400000">
            <a:off x="5540639" y="1290857"/>
            <a:ext cx="613611" cy="3655355"/>
          </a:xfrm>
          <a:prstGeom prst="roundRect">
            <a:avLst/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12" name="Ovaal 11"/>
          <p:cNvSpPr/>
          <p:nvPr/>
        </p:nvSpPr>
        <p:spPr>
          <a:xfrm rot="5400000">
            <a:off x="7025418" y="2942070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15" name="Ovaal 14"/>
          <p:cNvSpPr/>
          <p:nvPr/>
        </p:nvSpPr>
        <p:spPr>
          <a:xfrm rot="5400000">
            <a:off x="5052239" y="2942070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7" name="PIJL-RECHTS 26"/>
          <p:cNvSpPr/>
          <p:nvPr/>
        </p:nvSpPr>
        <p:spPr>
          <a:xfrm rot="5400000">
            <a:off x="5236190" y="3710192"/>
            <a:ext cx="779669" cy="504765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50" name="Ovaal 49"/>
          <p:cNvSpPr/>
          <p:nvPr/>
        </p:nvSpPr>
        <p:spPr>
          <a:xfrm rot="5400000">
            <a:off x="4388400" y="1299529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51" name="PIJL-RECHTS 50"/>
          <p:cNvSpPr/>
          <p:nvPr/>
        </p:nvSpPr>
        <p:spPr>
          <a:xfrm rot="5400000">
            <a:off x="5236191" y="2054959"/>
            <a:ext cx="779669" cy="504765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52" name="Tijdelijke aanduiding voor inhoud 2"/>
          <p:cNvSpPr txBox="1">
            <a:spLocks/>
          </p:cNvSpPr>
          <p:nvPr/>
        </p:nvSpPr>
        <p:spPr>
          <a:xfrm>
            <a:off x="3154018" y="3734769"/>
            <a:ext cx="2465383" cy="4939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 err="1"/>
              <a:t>Calculate</a:t>
            </a:r>
            <a:r>
              <a:rPr lang="nl-BE" dirty="0"/>
              <a:t> benefit</a:t>
            </a:r>
            <a:endParaRPr lang="nl-BE" dirty="0"/>
          </a:p>
        </p:txBody>
      </p:sp>
      <p:sp>
        <p:nvSpPr>
          <p:cNvPr id="53" name="Afgeronde rechthoek 52"/>
          <p:cNvSpPr/>
          <p:nvPr/>
        </p:nvSpPr>
        <p:spPr>
          <a:xfrm rot="5400000">
            <a:off x="5520762" y="2940751"/>
            <a:ext cx="613611" cy="3655355"/>
          </a:xfrm>
          <a:prstGeom prst="roundRect">
            <a:avLst/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56" name="Tijdelijke aanduiding voor inhoud 2"/>
          <p:cNvSpPr txBox="1">
            <a:spLocks/>
          </p:cNvSpPr>
          <p:nvPr/>
        </p:nvSpPr>
        <p:spPr>
          <a:xfrm>
            <a:off x="4733306" y="5359208"/>
            <a:ext cx="819365" cy="4939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Total </a:t>
            </a:r>
            <a:endParaRPr lang="nl-BE" dirty="0"/>
          </a:p>
        </p:txBody>
      </p:sp>
      <p:sp>
        <p:nvSpPr>
          <p:cNvPr id="57" name="Tijdelijke aanduiding voor inhoud 2"/>
          <p:cNvSpPr txBox="1">
            <a:spLocks/>
          </p:cNvSpPr>
          <p:nvPr/>
        </p:nvSpPr>
        <p:spPr>
          <a:xfrm>
            <a:off x="5044218" y="4585309"/>
            <a:ext cx="2465383" cy="4939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13K               7.4K </a:t>
            </a:r>
            <a:endParaRPr lang="nl-BE" dirty="0"/>
          </a:p>
        </p:txBody>
      </p:sp>
      <p:sp>
        <p:nvSpPr>
          <p:cNvPr id="58" name="Tijdelijke aanduiding voor inhoud 2"/>
          <p:cNvSpPr txBox="1">
            <a:spLocks/>
          </p:cNvSpPr>
          <p:nvPr/>
        </p:nvSpPr>
        <p:spPr>
          <a:xfrm>
            <a:off x="5209718" y="5989404"/>
            <a:ext cx="819365" cy="4939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20.4K</a:t>
            </a:r>
            <a:endParaRPr lang="nl-BE" dirty="0"/>
          </a:p>
        </p:txBody>
      </p:sp>
      <p:sp>
        <p:nvSpPr>
          <p:cNvPr id="59" name="PIJL-RECHTS 58"/>
          <p:cNvSpPr/>
          <p:nvPr/>
        </p:nvSpPr>
        <p:spPr>
          <a:xfrm rot="5400000">
            <a:off x="5201836" y="5334105"/>
            <a:ext cx="779669" cy="504765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2EE6-8464-4F2A-86C7-37DF669EE641}" type="slidenum">
              <a:rPr lang="nl-BE" smtClean="0"/>
              <a:pPr/>
              <a:t>12</a:t>
            </a:fld>
            <a:r>
              <a:rPr lang="nl-BE" smtClean="0"/>
              <a:t>/53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0209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Erlang</a:t>
            </a:r>
            <a:endParaRPr lang="nl-BE" dirty="0"/>
          </a:p>
        </p:txBody>
      </p:sp>
      <p:sp>
        <p:nvSpPr>
          <p:cNvPr id="5" name="Tijdelijke aanduiding voor inhoud 3"/>
          <p:cNvSpPr txBox="1">
            <a:spLocks/>
          </p:cNvSpPr>
          <p:nvPr/>
        </p:nvSpPr>
        <p:spPr>
          <a:xfrm>
            <a:off x="2064000" y="2039114"/>
            <a:ext cx="8334000" cy="29238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taxBenefit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(ES) -&gt;</a:t>
            </a:r>
          </a:p>
          <a:p>
            <a:pPr marL="0" indent="0">
              <a:buNone/>
            </a:pP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lderFun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(P) -&gt;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(P) &gt; 60 end. ,</a:t>
            </a:r>
          </a:p>
          <a:p>
            <a:pPr marL="0" indent="0">
              <a:buNone/>
            </a:pP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lderES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lists:filter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OlderFun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/1, ES),</a:t>
            </a:r>
          </a:p>
          <a:p>
            <a:pPr marL="0" indent="0">
              <a:buNone/>
            </a:pP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BenefitFun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(P) -&gt; … end. ,  </a:t>
            </a:r>
          </a:p>
          <a:p>
            <a:pPr marL="0" indent="0">
              <a:buNone/>
            </a:pP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BenefitList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lists:map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BenefitFun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/1, 	</a:t>
            </a:r>
          </a:p>
          <a:p>
            <a:pPr marL="0" indent="0">
              <a:buNone/>
            </a:pP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OlderES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lists:fold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(A,B)-&gt; A+B, 0,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BenefitList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    </a:t>
            </a:r>
          </a:p>
          <a:p>
            <a:pPr marL="0" indent="0">
              <a:buNone/>
            </a:pP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2EE6-8464-4F2A-86C7-37DF669EE641}" type="slidenum">
              <a:rPr lang="nl-BE" smtClean="0"/>
              <a:pPr/>
              <a:t>13</a:t>
            </a:fld>
            <a:r>
              <a:rPr lang="nl-BE" smtClean="0"/>
              <a:t>/53</a:t>
            </a:r>
            <a:endParaRPr lang="nl-BE" dirty="0"/>
          </a:p>
        </p:txBody>
      </p:sp>
      <p:sp>
        <p:nvSpPr>
          <p:cNvPr id="3" name="Rechthoek 2"/>
          <p:cNvSpPr/>
          <p:nvPr/>
        </p:nvSpPr>
        <p:spPr>
          <a:xfrm>
            <a:off x="1828801" y="5257801"/>
            <a:ext cx="77724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solidFill>
                  <a:srgbClr val="FF0000"/>
                </a:solidFill>
              </a:rPr>
              <a:t>http://learnyousomeerlang.com/higher-order-functions</a:t>
            </a:r>
            <a:endParaRPr lang="nl-BE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17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List </a:t>
            </a:r>
            <a:r>
              <a:rPr lang="nl-BE" dirty="0" err="1" smtClean="0"/>
              <a:t>comprehensions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Format: [ waarde || generatoren, filters ]</a:t>
            </a:r>
          </a:p>
          <a:p>
            <a:r>
              <a:rPr lang="nl-BE" dirty="0" smtClean="0"/>
              <a:t>Uitleg:</a:t>
            </a:r>
          </a:p>
          <a:p>
            <a:pPr lvl="1"/>
            <a:r>
              <a:rPr lang="nl-BE" dirty="0" smtClean="0"/>
              <a:t>Waarde = variabele(n), bv. X, (X, Y), …</a:t>
            </a:r>
          </a:p>
          <a:p>
            <a:pPr lvl="1"/>
            <a:r>
              <a:rPr lang="nl-BE" dirty="0" smtClean="0"/>
              <a:t>Generatoren = variabele &lt;- lijst, bv. X &lt;- [1,2,3,4]</a:t>
            </a:r>
          </a:p>
          <a:p>
            <a:pPr lvl="2"/>
            <a:r>
              <a:rPr lang="nl-BE" dirty="0" smtClean="0"/>
              <a:t>Er kunnen verschillende generatoren zijn.</a:t>
            </a:r>
          </a:p>
          <a:p>
            <a:pPr lvl="1"/>
            <a:r>
              <a:rPr lang="nl-BE" dirty="0" smtClean="0"/>
              <a:t>Filters = booleaanse expressie met variabele, bv. X &gt; 3</a:t>
            </a:r>
            <a:endParaRPr lang="nl-BE" dirty="0"/>
          </a:p>
          <a:p>
            <a:r>
              <a:rPr lang="nl-BE" dirty="0" smtClean="0"/>
              <a:t>Voorbeelden</a:t>
            </a:r>
          </a:p>
          <a:p>
            <a:pPr lvl="1"/>
            <a:r>
              <a:rPr lang="nl-BE" dirty="0" smtClean="0"/>
              <a:t>[ X || X &lt;- [1,2,3,4,5,6,7,8,9,10], X rem 3 == 0]</a:t>
            </a:r>
          </a:p>
          <a:p>
            <a:pPr lvl="1"/>
            <a:r>
              <a:rPr lang="nl-BE" dirty="0" smtClean="0"/>
              <a:t>[ {X,Y</a:t>
            </a:r>
            <a:r>
              <a:rPr lang="nl-BE" dirty="0"/>
              <a:t>}</a:t>
            </a:r>
            <a:r>
              <a:rPr lang="nl-BE" dirty="0" smtClean="0"/>
              <a:t> </a:t>
            </a:r>
            <a:r>
              <a:rPr lang="nl-BE" dirty="0"/>
              <a:t>|| X &lt;- [1,2,3,4,5,6,7,8,9,10], </a:t>
            </a:r>
            <a:r>
              <a:rPr lang="nl-BE" dirty="0" smtClean="0"/>
              <a:t>Y &lt;- [1,2,3,4,5,6,7,8,9,10], Y &gt; X]</a:t>
            </a:r>
            <a:endParaRPr lang="nl-BE" dirty="0"/>
          </a:p>
          <a:p>
            <a:endParaRPr lang="nl-BE" dirty="0" smtClean="0"/>
          </a:p>
          <a:p>
            <a:r>
              <a:rPr lang="nl-BE" dirty="0"/>
              <a:t>Zie ook </a:t>
            </a:r>
            <a:r>
              <a:rPr lang="nl-BE" sz="2000" b="1" dirty="0">
                <a:solidFill>
                  <a:srgbClr val="FF0000"/>
                </a:solidFill>
              </a:rPr>
              <a:t>http://erlang.org/doc/programming_examples/list_comprehensions.html</a:t>
            </a:r>
            <a:endParaRPr lang="nl-BE" b="1" dirty="0" smtClean="0">
              <a:solidFill>
                <a:srgbClr val="FF0000"/>
              </a:solidFill>
            </a:endParaRP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4450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 Generatoren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Een lijst van a tot b</a:t>
            </a:r>
          </a:p>
          <a:p>
            <a:pPr lvl="1"/>
            <a:r>
              <a:rPr lang="nl-BE" dirty="0" smtClean="0"/>
              <a:t>“functioneel alternatief voor de </a:t>
            </a:r>
            <a:r>
              <a:rPr lang="nl-BE" dirty="0" err="1" smtClean="0"/>
              <a:t>for</a:t>
            </a:r>
            <a:r>
              <a:rPr lang="nl-BE" dirty="0" smtClean="0"/>
              <a:t>”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087" y="2828925"/>
            <a:ext cx="515813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3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Oefeningen op List </a:t>
            </a:r>
            <a:r>
              <a:rPr lang="nl-BE" dirty="0" err="1" smtClean="0"/>
              <a:t>Comprehensions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Functie die enkel positieve waarden in lijst overhoudt</a:t>
            </a:r>
          </a:p>
          <a:p>
            <a:r>
              <a:rPr lang="nl-BE" dirty="0"/>
              <a:t>Functie die </a:t>
            </a:r>
            <a:r>
              <a:rPr lang="nl-BE" dirty="0" smtClean="0"/>
              <a:t>alleen de </a:t>
            </a:r>
            <a:r>
              <a:rPr lang="nl-BE" dirty="0"/>
              <a:t>priemgetallen </a:t>
            </a:r>
            <a:r>
              <a:rPr lang="nl-BE" dirty="0" smtClean="0"/>
              <a:t>overhoudt</a:t>
            </a:r>
          </a:p>
          <a:p>
            <a:r>
              <a:rPr lang="nl-BE" dirty="0" smtClean="0"/>
              <a:t>Functie die een parameter N neemt en dan allemaal </a:t>
            </a:r>
            <a:r>
              <a:rPr lang="nl-BE" dirty="0" err="1" smtClean="0"/>
              <a:t>tuples</a:t>
            </a:r>
            <a:r>
              <a:rPr lang="nl-BE" dirty="0" smtClean="0"/>
              <a:t> geeft met voor het eerste element alle getallen van 1 tot N </a:t>
            </a:r>
            <a:br>
              <a:rPr lang="nl-BE" dirty="0" smtClean="0"/>
            </a:br>
            <a:r>
              <a:rPr lang="nl-BE" dirty="0" smtClean="0"/>
              <a:t>en als 2</a:t>
            </a:r>
            <a:r>
              <a:rPr lang="nl-BE" baseline="30000" dirty="0" smtClean="0"/>
              <a:t>e</a:t>
            </a:r>
            <a:r>
              <a:rPr lang="nl-BE" dirty="0" smtClean="0"/>
              <a:t> element telkens alle delers van het 1</a:t>
            </a:r>
            <a:r>
              <a:rPr lang="nl-BE" baseline="30000" dirty="0" smtClean="0"/>
              <a:t>e</a:t>
            </a:r>
            <a:r>
              <a:rPr lang="nl-BE" dirty="0" smtClean="0"/>
              <a:t> element</a:t>
            </a:r>
          </a:p>
          <a:p>
            <a:pPr lvl="1"/>
            <a:r>
              <a:rPr lang="nl-BE" dirty="0" smtClean="0"/>
              <a:t>Bv. </a:t>
            </a:r>
            <a:r>
              <a:rPr lang="nl-BE" dirty="0" err="1" smtClean="0"/>
              <a:t>alleDelers</a:t>
            </a:r>
            <a:r>
              <a:rPr lang="nl-BE" dirty="0" smtClean="0"/>
              <a:t>(5) -&gt; [{1,1}, {2,1}, {2,2}, {3,1}, {3,3}, {4,1},{4,2},{4,4},{5,1},{5,5} ]</a:t>
            </a:r>
          </a:p>
          <a:p>
            <a:r>
              <a:rPr lang="nl-BE" dirty="0" smtClean="0"/>
              <a:t>Functie die 2 functies en 2 getallen als parameter neemt</a:t>
            </a:r>
            <a:br>
              <a:rPr lang="nl-BE" dirty="0" smtClean="0"/>
            </a:br>
            <a:r>
              <a:rPr lang="nl-BE" dirty="0" smtClean="0"/>
              <a:t>en die alle waardes tussen die 2 getallen neemt die voldoen aan beide functies 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2954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524000" y="1295401"/>
            <a:ext cx="9144000" cy="61776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+mn-lt"/>
              </a:rPr>
              <a:t>Lists Overview</a:t>
            </a:r>
            <a:endParaRPr lang="en-US" sz="5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" name="Rechthoek 1"/>
          <p:cNvSpPr/>
          <p:nvPr/>
        </p:nvSpPr>
        <p:spPr>
          <a:xfrm>
            <a:off x="4054416" y="4876800"/>
            <a:ext cx="40831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>
                <a:hlinkClick r:id="rId2"/>
              </a:rPr>
              <a:t>http://erlang.org/doc/man/lists.html</a:t>
            </a:r>
            <a:endParaRPr lang="nl-BE" b="1" dirty="0"/>
          </a:p>
          <a:p>
            <a:r>
              <a:rPr lang="nl-BE" dirty="0">
                <a:hlinkClick r:id="rId3"/>
              </a:rPr>
              <a:t>http://erldocs.com/18.0/stdlib/lists.html</a:t>
            </a:r>
            <a:endParaRPr lang="nl-BE" dirty="0"/>
          </a:p>
          <a:p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4031669" y="2933319"/>
            <a:ext cx="27277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/>
              <a:t>Operaties uit module list!</a:t>
            </a:r>
          </a:p>
          <a:p>
            <a:r>
              <a:rPr lang="nl-BE" b="1" dirty="0"/>
              <a:t>Dus </a:t>
            </a:r>
            <a:r>
              <a:rPr lang="nl-BE" b="1" dirty="0" err="1"/>
              <a:t>lists:filter</a:t>
            </a:r>
            <a:r>
              <a:rPr lang="nl-BE" b="1" dirty="0"/>
              <a:t>, </a:t>
            </a:r>
            <a:r>
              <a:rPr lang="nl-BE" b="1" dirty="0" err="1"/>
              <a:t>lists:map</a:t>
            </a:r>
            <a:r>
              <a:rPr lang="nl-BE" b="1" dirty="0"/>
              <a:t>, 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966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>
                <a:latin typeface="+mn-lt"/>
              </a:rPr>
              <a:t>Lists Overview</a:t>
            </a:r>
          </a:p>
        </p:txBody>
      </p:sp>
      <p:sp>
        <p:nvSpPr>
          <p:cNvPr id="7" name="Rechthoek 6"/>
          <p:cNvSpPr/>
          <p:nvPr/>
        </p:nvSpPr>
        <p:spPr>
          <a:xfrm>
            <a:off x="1524000" y="1570376"/>
            <a:ext cx="9144000" cy="52876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8519719" y="1570375"/>
            <a:ext cx="2148282" cy="52876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2000"/>
          </a:p>
        </p:txBody>
      </p:sp>
      <p:sp>
        <p:nvSpPr>
          <p:cNvPr id="9" name="Rechthoek 8"/>
          <p:cNvSpPr/>
          <p:nvPr/>
        </p:nvSpPr>
        <p:spPr>
          <a:xfrm>
            <a:off x="4078703" y="1570375"/>
            <a:ext cx="3528387" cy="52876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2000"/>
          </a:p>
        </p:txBody>
      </p:sp>
      <p:grpSp>
        <p:nvGrpSpPr>
          <p:cNvPr id="16" name="Groep 15"/>
          <p:cNvGrpSpPr/>
          <p:nvPr/>
        </p:nvGrpSpPr>
        <p:grpSpPr>
          <a:xfrm>
            <a:off x="3352801" y="2117561"/>
            <a:ext cx="613611" cy="3655355"/>
            <a:chOff x="3352799" y="2117559"/>
            <a:chExt cx="613610" cy="3655354"/>
          </a:xfrm>
        </p:grpSpPr>
        <p:sp>
          <p:nvSpPr>
            <p:cNvPr id="10" name="Afgeronde rechthoek 9"/>
            <p:cNvSpPr/>
            <p:nvPr/>
          </p:nvSpPr>
          <p:spPr>
            <a:xfrm>
              <a:off x="3352799" y="2117559"/>
              <a:ext cx="613610" cy="3655354"/>
            </a:xfrm>
            <a:prstGeom prst="roundRect">
              <a:avLst/>
            </a:prstGeom>
            <a:noFill/>
            <a:ln w="571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1" name="Ovaal 10"/>
            <p:cNvSpPr/>
            <p:nvPr/>
          </p:nvSpPr>
          <p:spPr>
            <a:xfrm>
              <a:off x="3491162" y="2422358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2" name="Ovaal 11"/>
            <p:cNvSpPr/>
            <p:nvPr/>
          </p:nvSpPr>
          <p:spPr>
            <a:xfrm>
              <a:off x="3491162" y="3080084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3" name="Ovaal 12"/>
            <p:cNvSpPr/>
            <p:nvPr/>
          </p:nvSpPr>
          <p:spPr>
            <a:xfrm>
              <a:off x="3491162" y="3737810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4" name="Ovaal 13"/>
            <p:cNvSpPr/>
            <p:nvPr/>
          </p:nvSpPr>
          <p:spPr>
            <a:xfrm>
              <a:off x="3491162" y="4395536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5" name="Ovaal 14"/>
            <p:cNvSpPr/>
            <p:nvPr/>
          </p:nvSpPr>
          <p:spPr>
            <a:xfrm>
              <a:off x="3491162" y="5053262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</p:grpSp>
      <p:grpSp>
        <p:nvGrpSpPr>
          <p:cNvPr id="17" name="Groep 16"/>
          <p:cNvGrpSpPr/>
          <p:nvPr/>
        </p:nvGrpSpPr>
        <p:grpSpPr>
          <a:xfrm>
            <a:off x="5463330" y="2086598"/>
            <a:ext cx="613611" cy="3655355"/>
            <a:chOff x="3352799" y="2117559"/>
            <a:chExt cx="613610" cy="3655354"/>
          </a:xfrm>
          <a:solidFill>
            <a:schemeClr val="bg1"/>
          </a:solidFill>
        </p:grpSpPr>
        <p:sp>
          <p:nvSpPr>
            <p:cNvPr id="18" name="Afgeronde rechthoek 17"/>
            <p:cNvSpPr/>
            <p:nvPr/>
          </p:nvSpPr>
          <p:spPr>
            <a:xfrm>
              <a:off x="3352799" y="2117559"/>
              <a:ext cx="613610" cy="3655354"/>
            </a:xfrm>
            <a:prstGeom prst="roundRect">
              <a:avLst/>
            </a:prstGeom>
            <a:grpFill/>
            <a:ln w="571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9" name="Ovaal 18"/>
            <p:cNvSpPr/>
            <p:nvPr/>
          </p:nvSpPr>
          <p:spPr>
            <a:xfrm>
              <a:off x="3491162" y="2422358"/>
              <a:ext cx="336884" cy="35292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20" name="Ovaal 19"/>
            <p:cNvSpPr/>
            <p:nvPr/>
          </p:nvSpPr>
          <p:spPr>
            <a:xfrm>
              <a:off x="3491162" y="3080084"/>
              <a:ext cx="336884" cy="35292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21" name="Ovaal 20"/>
            <p:cNvSpPr/>
            <p:nvPr/>
          </p:nvSpPr>
          <p:spPr>
            <a:xfrm>
              <a:off x="3491162" y="3737810"/>
              <a:ext cx="336884" cy="35292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22" name="Ovaal 21"/>
            <p:cNvSpPr/>
            <p:nvPr/>
          </p:nvSpPr>
          <p:spPr>
            <a:xfrm>
              <a:off x="3491162" y="4395536"/>
              <a:ext cx="336884" cy="35292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23" name="Ovaal 22"/>
            <p:cNvSpPr/>
            <p:nvPr/>
          </p:nvSpPr>
          <p:spPr>
            <a:xfrm>
              <a:off x="3491162" y="5053262"/>
              <a:ext cx="336884" cy="35292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</p:grpSp>
      <p:grpSp>
        <p:nvGrpSpPr>
          <p:cNvPr id="24" name="Groep 23"/>
          <p:cNvGrpSpPr/>
          <p:nvPr/>
        </p:nvGrpSpPr>
        <p:grpSpPr>
          <a:xfrm>
            <a:off x="7756599" y="2059167"/>
            <a:ext cx="613611" cy="3655355"/>
            <a:chOff x="3352799" y="2117559"/>
            <a:chExt cx="613610" cy="3655354"/>
          </a:xfrm>
        </p:grpSpPr>
        <p:sp>
          <p:nvSpPr>
            <p:cNvPr id="25" name="Afgeronde rechthoek 24"/>
            <p:cNvSpPr/>
            <p:nvPr/>
          </p:nvSpPr>
          <p:spPr>
            <a:xfrm>
              <a:off x="3352799" y="2117559"/>
              <a:ext cx="613610" cy="3655354"/>
            </a:xfrm>
            <a:prstGeom prst="roundRect">
              <a:avLst/>
            </a:prstGeom>
            <a:noFill/>
            <a:ln w="571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26" name="Ovaal 25"/>
            <p:cNvSpPr/>
            <p:nvPr/>
          </p:nvSpPr>
          <p:spPr>
            <a:xfrm>
              <a:off x="3491162" y="2422358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27" name="Ovaal 26"/>
            <p:cNvSpPr/>
            <p:nvPr/>
          </p:nvSpPr>
          <p:spPr>
            <a:xfrm>
              <a:off x="3491162" y="3080084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28" name="Ovaal 27"/>
            <p:cNvSpPr/>
            <p:nvPr/>
          </p:nvSpPr>
          <p:spPr>
            <a:xfrm>
              <a:off x="3491162" y="3737810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29" name="Ovaal 28"/>
            <p:cNvSpPr/>
            <p:nvPr/>
          </p:nvSpPr>
          <p:spPr>
            <a:xfrm>
              <a:off x="3491162" y="4395536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30" name="Ovaal 29"/>
            <p:cNvSpPr/>
            <p:nvPr/>
          </p:nvSpPr>
          <p:spPr>
            <a:xfrm>
              <a:off x="3491162" y="5053262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</p:grpSp>
      <p:sp>
        <p:nvSpPr>
          <p:cNvPr id="31" name="PIJL-RECHTS 30"/>
          <p:cNvSpPr/>
          <p:nvPr/>
        </p:nvSpPr>
        <p:spPr>
          <a:xfrm>
            <a:off x="1890177" y="3450862"/>
            <a:ext cx="924117" cy="854003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5" name="5-puntige ster 34"/>
          <p:cNvSpPr/>
          <p:nvPr/>
        </p:nvSpPr>
        <p:spPr>
          <a:xfrm>
            <a:off x="9786412" y="3530227"/>
            <a:ext cx="670354" cy="65130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6" name="Tekstvak 35"/>
          <p:cNvSpPr txBox="1"/>
          <p:nvPr/>
        </p:nvSpPr>
        <p:spPr>
          <a:xfrm>
            <a:off x="1728206" y="5741952"/>
            <a:ext cx="1044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/>
              <a:t>Produce</a:t>
            </a:r>
          </a:p>
        </p:txBody>
      </p:sp>
      <p:sp>
        <p:nvSpPr>
          <p:cNvPr id="37" name="Tekstvak 36"/>
          <p:cNvSpPr txBox="1"/>
          <p:nvPr/>
        </p:nvSpPr>
        <p:spPr>
          <a:xfrm>
            <a:off x="4048244" y="5676727"/>
            <a:ext cx="1237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/>
              <a:t>Transform</a:t>
            </a:r>
            <a:endParaRPr lang="nl-BE" sz="2000" dirty="0"/>
          </a:p>
        </p:txBody>
      </p:sp>
      <p:sp>
        <p:nvSpPr>
          <p:cNvPr id="38" name="Tekstvak 37"/>
          <p:cNvSpPr txBox="1"/>
          <p:nvPr/>
        </p:nvSpPr>
        <p:spPr>
          <a:xfrm>
            <a:off x="6150135" y="5676727"/>
            <a:ext cx="1237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/>
              <a:t>Transform</a:t>
            </a:r>
            <a:endParaRPr lang="nl-BE" sz="2000" dirty="0"/>
          </a:p>
        </p:txBody>
      </p:sp>
      <p:sp>
        <p:nvSpPr>
          <p:cNvPr id="39" name="Tekstvak 38"/>
          <p:cNvSpPr txBox="1"/>
          <p:nvPr/>
        </p:nvSpPr>
        <p:spPr>
          <a:xfrm>
            <a:off x="8952496" y="5676727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/>
              <a:t>Consume</a:t>
            </a:r>
            <a:endParaRPr lang="nl-BE" sz="2000" dirty="0"/>
          </a:p>
        </p:txBody>
      </p:sp>
      <p:sp>
        <p:nvSpPr>
          <p:cNvPr id="40" name="Ovaal 39"/>
          <p:cNvSpPr/>
          <p:nvPr/>
        </p:nvSpPr>
        <p:spPr>
          <a:xfrm>
            <a:off x="2062240" y="6138392"/>
            <a:ext cx="585537" cy="581823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3200" dirty="0"/>
              <a:t>1</a:t>
            </a:r>
          </a:p>
        </p:txBody>
      </p:sp>
      <p:sp>
        <p:nvSpPr>
          <p:cNvPr id="41" name="Ovaal 40"/>
          <p:cNvSpPr/>
          <p:nvPr/>
        </p:nvSpPr>
        <p:spPr>
          <a:xfrm>
            <a:off x="5477366" y="6151414"/>
            <a:ext cx="585537" cy="581823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3200" dirty="0"/>
              <a:t>2</a:t>
            </a:r>
          </a:p>
        </p:txBody>
      </p:sp>
      <p:sp>
        <p:nvSpPr>
          <p:cNvPr id="42" name="Ovaal 41"/>
          <p:cNvSpPr/>
          <p:nvPr/>
        </p:nvSpPr>
        <p:spPr>
          <a:xfrm>
            <a:off x="9301092" y="6138393"/>
            <a:ext cx="585537" cy="581823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3200" dirty="0"/>
              <a:t>3</a:t>
            </a:r>
          </a:p>
        </p:txBody>
      </p:sp>
      <p:sp>
        <p:nvSpPr>
          <p:cNvPr id="43" name="Tekstvak 42"/>
          <p:cNvSpPr txBox="1"/>
          <p:nvPr/>
        </p:nvSpPr>
        <p:spPr>
          <a:xfrm>
            <a:off x="1756063" y="1578354"/>
            <a:ext cx="895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/>
              <a:t>Source</a:t>
            </a:r>
            <a:endParaRPr lang="nl-BE" sz="2000" dirty="0"/>
          </a:p>
        </p:txBody>
      </p:sp>
      <p:sp>
        <p:nvSpPr>
          <p:cNvPr id="45" name="PIJL-RECHTS 44"/>
          <p:cNvSpPr/>
          <p:nvPr/>
        </p:nvSpPr>
        <p:spPr>
          <a:xfrm>
            <a:off x="4333840" y="3459844"/>
            <a:ext cx="924117" cy="854003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46" name="PIJL-RECHTS 45"/>
          <p:cNvSpPr/>
          <p:nvPr/>
        </p:nvSpPr>
        <p:spPr>
          <a:xfrm>
            <a:off x="6232519" y="3459844"/>
            <a:ext cx="924117" cy="854003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47" name="PIJL-RECHTS 46"/>
          <p:cNvSpPr/>
          <p:nvPr/>
        </p:nvSpPr>
        <p:spPr>
          <a:xfrm>
            <a:off x="8620020" y="3459842"/>
            <a:ext cx="924117" cy="854003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48" name="Tekstvak 47"/>
          <p:cNvSpPr txBox="1"/>
          <p:nvPr/>
        </p:nvSpPr>
        <p:spPr>
          <a:xfrm>
            <a:off x="4179891" y="1563006"/>
            <a:ext cx="2720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/>
              <a:t>Intermediate</a:t>
            </a:r>
            <a:r>
              <a:rPr lang="nl-BE" sz="2000" dirty="0"/>
              <a:t> operations</a:t>
            </a:r>
            <a:endParaRPr lang="nl-BE" sz="2000" dirty="0"/>
          </a:p>
        </p:txBody>
      </p:sp>
      <p:sp>
        <p:nvSpPr>
          <p:cNvPr id="49" name="Tekstvak 48"/>
          <p:cNvSpPr txBox="1"/>
          <p:nvPr/>
        </p:nvSpPr>
        <p:spPr>
          <a:xfrm>
            <a:off x="8446525" y="1561386"/>
            <a:ext cx="2162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/>
              <a:t>Terminal </a:t>
            </a:r>
            <a:r>
              <a:rPr lang="nl-BE" sz="2000" dirty="0" err="1"/>
              <a:t>operation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01338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128" y="351255"/>
            <a:ext cx="9144000" cy="676656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+mn-lt"/>
              </a:rPr>
              <a:t>Producing Lists </a:t>
            </a:r>
            <a:r>
              <a:rPr lang="en-US" sz="4000" dirty="0">
                <a:latin typeface="+mn-lt"/>
              </a:rPr>
              <a:t>from: Elements</a:t>
            </a:r>
            <a:endParaRPr lang="en-US" sz="4000" dirty="0">
              <a:latin typeface="+mn-lt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2873546" y="2334128"/>
            <a:ext cx="6444916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al 5"/>
          <p:cNvSpPr/>
          <p:nvPr/>
        </p:nvSpPr>
        <p:spPr>
          <a:xfrm>
            <a:off x="1685137" y="398672"/>
            <a:ext cx="585537" cy="581823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3200" dirty="0"/>
              <a:t>1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2EE6-8464-4F2A-86C7-37DF669EE641}" type="slidenum">
              <a:rPr lang="nl-BE" smtClean="0"/>
              <a:pPr/>
              <a:t>19</a:t>
            </a:fld>
            <a:r>
              <a:rPr lang="nl-BE" smtClean="0"/>
              <a:t>/53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7710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Hogere orde functies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Functies zijn “first class </a:t>
            </a:r>
            <a:r>
              <a:rPr lang="nl-BE" dirty="0" err="1" smtClean="0"/>
              <a:t>citizens</a:t>
            </a:r>
            <a:r>
              <a:rPr lang="nl-BE" dirty="0" smtClean="0"/>
              <a:t>”</a:t>
            </a:r>
          </a:p>
          <a:p>
            <a:pPr lvl="1"/>
            <a:r>
              <a:rPr lang="nl-BE" dirty="0" smtClean="0"/>
              <a:t>Je kan die gebruiken zoals elke gewone waarde</a:t>
            </a:r>
            <a:endParaRPr lang="nl-BE" dirty="0"/>
          </a:p>
          <a:p>
            <a:r>
              <a:rPr lang="nl-BE" dirty="0" smtClean="0"/>
              <a:t>Net als gewone waarden kan je functies gebruiken als</a:t>
            </a:r>
          </a:p>
          <a:p>
            <a:pPr lvl="1"/>
            <a:r>
              <a:rPr lang="nl-BE" dirty="0" smtClean="0"/>
              <a:t>Parameter</a:t>
            </a:r>
          </a:p>
          <a:p>
            <a:pPr lvl="1"/>
            <a:r>
              <a:rPr lang="nl-BE" dirty="0" smtClean="0"/>
              <a:t>Return waarde</a:t>
            </a:r>
          </a:p>
          <a:p>
            <a:pPr lvl="1"/>
            <a:endParaRPr lang="nl-BE" dirty="0"/>
          </a:p>
          <a:p>
            <a:r>
              <a:rPr lang="nl-BE" dirty="0" smtClean="0"/>
              <a:t>Zie ook </a:t>
            </a:r>
            <a:r>
              <a:rPr lang="nl-BE" b="1" dirty="0">
                <a:solidFill>
                  <a:srgbClr val="FF0000"/>
                </a:solidFill>
              </a:rPr>
              <a:t>http://learnyousomeerlang.com/higher-order-functions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3643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524000" y="1295401"/>
            <a:ext cx="9144000" cy="61776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+mn-lt"/>
              </a:rPr>
              <a:t>Lists transformations</a:t>
            </a:r>
            <a:endParaRPr lang="en-US" sz="5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" name="Rechthoek 1"/>
          <p:cNvSpPr/>
          <p:nvPr/>
        </p:nvSpPr>
        <p:spPr>
          <a:xfrm>
            <a:off x="4054416" y="5638800"/>
            <a:ext cx="40831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>
                <a:hlinkClick r:id="rId2"/>
              </a:rPr>
              <a:t>http://erlang.org/doc/man/lists.html</a:t>
            </a:r>
            <a:endParaRPr lang="nl-BE" b="1" dirty="0"/>
          </a:p>
          <a:p>
            <a:r>
              <a:rPr lang="nl-BE" dirty="0">
                <a:hlinkClick r:id="rId3"/>
              </a:rPr>
              <a:t>http://erldocs.com/18.0/stdlib/lists.html</a:t>
            </a:r>
            <a:endParaRPr lang="nl-BE" dirty="0"/>
          </a:p>
          <a:p>
            <a:endParaRPr lang="nl-BE" dirty="0"/>
          </a:p>
        </p:txBody>
      </p:sp>
      <p:sp>
        <p:nvSpPr>
          <p:cNvPr id="5" name="Tekstvak 4"/>
          <p:cNvSpPr txBox="1"/>
          <p:nvPr/>
        </p:nvSpPr>
        <p:spPr>
          <a:xfrm>
            <a:off x="2209800" y="2530258"/>
            <a:ext cx="7391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l-BE" sz="2800" dirty="0"/>
              <a:t>Extreem populair: 	</a:t>
            </a:r>
            <a:r>
              <a:rPr lang="nl-BE" sz="2800" b="1" dirty="0"/>
              <a:t>filter/map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BE" sz="2800" dirty="0"/>
              <a:t>In stukken hakken: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nl-BE" sz="2400" dirty="0"/>
              <a:t>‘n’ : 		</a:t>
            </a:r>
            <a:r>
              <a:rPr lang="nl-BE" sz="2400" b="1" dirty="0" err="1"/>
              <a:t>sublist</a:t>
            </a:r>
            <a:r>
              <a:rPr lang="nl-BE" sz="2400" b="1" dirty="0"/>
              <a:t>/</a:t>
            </a:r>
            <a:r>
              <a:rPr lang="nl-BE" sz="2400" b="1" dirty="0" err="1"/>
              <a:t>nthtail</a:t>
            </a:r>
            <a:r>
              <a:rPr lang="nl-BE" sz="2400" b="1" dirty="0"/>
              <a:t>/split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nl-BE" sz="2400" dirty="0"/>
              <a:t>‘goed’ : 	</a:t>
            </a:r>
            <a:r>
              <a:rPr lang="nl-BE" sz="2400" b="1" dirty="0" err="1"/>
              <a:t>dropwhile</a:t>
            </a:r>
            <a:r>
              <a:rPr lang="nl-BE" sz="2400" b="1" dirty="0"/>
              <a:t>/</a:t>
            </a:r>
            <a:r>
              <a:rPr lang="nl-BE" sz="2400" b="1" dirty="0" err="1"/>
              <a:t>takewhile</a:t>
            </a:r>
            <a:r>
              <a:rPr lang="nl-BE" sz="2400" b="1" dirty="0"/>
              <a:t>/</a:t>
            </a:r>
            <a:r>
              <a:rPr lang="nl-BE" sz="2400" b="1" dirty="0" err="1"/>
              <a:t>partition</a:t>
            </a:r>
            <a:endParaRPr lang="nl-BE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BE" sz="2800" dirty="0"/>
              <a:t>Combineren: </a:t>
            </a:r>
            <a:r>
              <a:rPr lang="nl-BE" sz="2800" b="1" dirty="0"/>
              <a:t>zip/</a:t>
            </a:r>
            <a:r>
              <a:rPr lang="nl-BE" sz="2800" b="1" dirty="0" err="1"/>
              <a:t>zipwith</a:t>
            </a:r>
            <a:endParaRPr lang="nl-BE" sz="28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9424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31"/>
            <a:ext cx="10515600" cy="66278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Transforming: Filtering</a:t>
            </a:r>
            <a:endParaRPr lang="en-US" sz="4000" dirty="0">
              <a:latin typeface="+mn-lt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524000" y="1363340"/>
            <a:ext cx="9144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3200" dirty="0"/>
              <a:t>f</a:t>
            </a:r>
            <a:r>
              <a:rPr lang="nl-BE" sz="3200" dirty="0"/>
              <a:t>ilter(</a:t>
            </a:r>
            <a:r>
              <a:rPr lang="nl-BE" sz="3200" dirty="0" err="1"/>
              <a:t>Pred</a:t>
            </a:r>
            <a:r>
              <a:rPr lang="nl-BE" sz="3200" dirty="0"/>
              <a:t>, List)</a:t>
            </a:r>
            <a:endParaRPr lang="nl-BE" sz="3200" dirty="0"/>
          </a:p>
        </p:txBody>
      </p:sp>
      <p:sp>
        <p:nvSpPr>
          <p:cNvPr id="6" name="Tekstvak 5"/>
          <p:cNvSpPr txBox="1"/>
          <p:nvPr/>
        </p:nvSpPr>
        <p:spPr>
          <a:xfrm>
            <a:off x="2899998" y="1301784"/>
            <a:ext cx="1944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 err="1"/>
              <a:t>Function</a:t>
            </a:r>
            <a:r>
              <a:rPr lang="nl-BE" sz="3600" dirty="0"/>
              <a:t>:</a:t>
            </a:r>
            <a:endParaRPr lang="nl-BE" sz="3600" dirty="0"/>
          </a:p>
        </p:txBody>
      </p:sp>
      <p:sp>
        <p:nvSpPr>
          <p:cNvPr id="8" name="Tekstvak 7"/>
          <p:cNvSpPr txBox="1"/>
          <p:nvPr/>
        </p:nvSpPr>
        <p:spPr>
          <a:xfrm>
            <a:off x="1841501" y="2009671"/>
            <a:ext cx="8301789" cy="40934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sz="2000" dirty="0">
                <a:latin typeface="+mj-lt"/>
                <a:cs typeface="Courier New" panose="02070309020205020404" pitchFamily="49" charset="0"/>
              </a:rPr>
              <a:t>Implementatie in Erlang</a:t>
            </a:r>
          </a:p>
          <a:p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nl-B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L) -&gt; </a:t>
            </a:r>
            <a:r>
              <a:rPr lang="nl-B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lists:reverse</a:t>
            </a:r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(filter(</a:t>
            </a:r>
            <a:r>
              <a:rPr lang="nl-B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L,[])).</a:t>
            </a:r>
          </a:p>
          <a:p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filter(_, [], </a:t>
            </a:r>
            <a:r>
              <a:rPr lang="nl-B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nl-B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nl-B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[H|T], </a:t>
            </a:r>
            <a:r>
              <a:rPr lang="nl-B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) -&gt;</a:t>
            </a:r>
          </a:p>
          <a:p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nl-B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(H) of</a:t>
            </a:r>
          </a:p>
          <a:p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-&gt; filter(</a:t>
            </a:r>
            <a:r>
              <a:rPr lang="nl-B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T, [</a:t>
            </a:r>
            <a:r>
              <a:rPr lang="nl-B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H|Acc</a:t>
            </a:r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filter(</a:t>
            </a:r>
            <a:r>
              <a:rPr lang="nl-B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T, </a:t>
            </a:r>
            <a:r>
              <a:rPr lang="nl-B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end.</a:t>
            </a:r>
          </a:p>
          <a:p>
            <a:endParaRPr lang="nl-BE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2000" dirty="0">
                <a:cs typeface="Courier New" panose="02070309020205020404" pitchFamily="49" charset="0"/>
              </a:rPr>
              <a:t>Voorbeeld</a:t>
            </a:r>
            <a:endParaRPr lang="nl-BE" sz="2000" dirty="0">
              <a:cs typeface="Courier New" panose="02070309020205020404" pitchFamily="49" charset="0"/>
            </a:endParaRPr>
          </a:p>
          <a:p>
            <a:r>
              <a:rPr lang="nl-B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lists:filter</a:t>
            </a:r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  <a:r>
              <a:rPr lang="nl-B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/1, [1,2,3]) -&gt; [1,3]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al 9"/>
          <p:cNvSpPr/>
          <p:nvPr/>
        </p:nvSpPr>
        <p:spPr>
          <a:xfrm>
            <a:off x="2342535" y="446089"/>
            <a:ext cx="585537" cy="581823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3200" dirty="0"/>
              <a:t>2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2EE6-8464-4F2A-86C7-37DF669EE641}" type="slidenum">
              <a:rPr lang="nl-BE" smtClean="0"/>
              <a:pPr/>
              <a:t>21</a:t>
            </a:fld>
            <a:r>
              <a:rPr lang="nl-BE" dirty="0" smtClean="0"/>
              <a:t>/53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587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524000" y="298151"/>
            <a:ext cx="9144000" cy="72976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Transforming: Mapping</a:t>
            </a:r>
            <a:endParaRPr lang="en-US" sz="4000" dirty="0">
              <a:latin typeface="+mn-lt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523999" y="1221457"/>
            <a:ext cx="9144001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3200" dirty="0"/>
              <a:t>m</a:t>
            </a:r>
            <a:r>
              <a:rPr lang="nl-BE" sz="3200" dirty="0"/>
              <a:t>ap(Fun, List)</a:t>
            </a:r>
            <a:endParaRPr lang="nl-BE" sz="3200" dirty="0"/>
          </a:p>
        </p:txBody>
      </p:sp>
      <p:sp>
        <p:nvSpPr>
          <p:cNvPr id="6" name="Tekstvak 5"/>
          <p:cNvSpPr txBox="1"/>
          <p:nvPr/>
        </p:nvSpPr>
        <p:spPr>
          <a:xfrm>
            <a:off x="2871925" y="1213587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 err="1"/>
              <a:t>Function</a:t>
            </a:r>
            <a:r>
              <a:rPr lang="nl-BE" sz="3200" dirty="0"/>
              <a:t>:</a:t>
            </a:r>
            <a:endParaRPr lang="nl-BE" sz="3200" dirty="0"/>
          </a:p>
        </p:txBody>
      </p:sp>
      <p:sp>
        <p:nvSpPr>
          <p:cNvPr id="8" name="Tekstvak 7"/>
          <p:cNvSpPr txBox="1"/>
          <p:nvPr/>
        </p:nvSpPr>
        <p:spPr>
          <a:xfrm>
            <a:off x="2342534" y="2398877"/>
            <a:ext cx="8173066" cy="37856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sz="2400" dirty="0">
                <a:cs typeface="Courier New" panose="02070309020205020404" pitchFamily="49" charset="0"/>
              </a:rPr>
              <a:t>Implementatie in Erlang</a:t>
            </a:r>
          </a:p>
          <a:p>
            <a:r>
              <a:rPr lang="nl-BE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map(_, []) -&gt; [];</a:t>
            </a:r>
          </a:p>
          <a:p>
            <a:r>
              <a:rPr lang="nl-BE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map(F, [H|T]) -&gt; [F(H)|map(F,T)].</a:t>
            </a:r>
          </a:p>
          <a:p>
            <a:endParaRPr lang="nl-BE" sz="2400" dirty="0">
              <a:cs typeface="Courier New" panose="02070309020205020404" pitchFamily="49" charset="0"/>
            </a:endParaRPr>
          </a:p>
          <a:p>
            <a:r>
              <a:rPr lang="nl-BE" sz="2400" dirty="0">
                <a:cs typeface="Courier New" panose="02070309020205020404" pitchFamily="49" charset="0"/>
              </a:rPr>
              <a:t>Voorbeeld</a:t>
            </a:r>
          </a:p>
          <a:p>
            <a:r>
              <a:rPr lang="nl-BE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double(X) -&gt; X*2.</a:t>
            </a:r>
          </a:p>
          <a:p>
            <a:r>
              <a:rPr lang="nl-BE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map(</a:t>
            </a:r>
            <a:r>
              <a:rPr lang="nl-BE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nl-BE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double/1, [1,2,3]) -&gt; [2,4,6]</a:t>
            </a:r>
          </a:p>
          <a:p>
            <a:endParaRPr lang="nl-BE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doubleL</a:t>
            </a:r>
            <a:r>
              <a:rPr lang="nl-BE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(List) </a:t>
            </a:r>
            <a:br>
              <a:rPr lang="nl-BE" sz="24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-&gt; </a:t>
            </a:r>
            <a:r>
              <a:rPr lang="nl-BE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lists:map</a:t>
            </a:r>
            <a:r>
              <a:rPr lang="nl-BE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nl-BE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(N) -&gt; 2*N end, List).</a:t>
            </a:r>
          </a:p>
        </p:txBody>
      </p:sp>
      <p:sp>
        <p:nvSpPr>
          <p:cNvPr id="10" name="Ovaal 9"/>
          <p:cNvSpPr/>
          <p:nvPr/>
        </p:nvSpPr>
        <p:spPr>
          <a:xfrm>
            <a:off x="2342535" y="446089"/>
            <a:ext cx="585537" cy="581823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3200" dirty="0"/>
              <a:t>2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2EE6-8464-4F2A-86C7-37DF669EE641}" type="slidenum">
              <a:rPr lang="nl-BE" smtClean="0"/>
              <a:pPr/>
              <a:t>22</a:t>
            </a:fld>
            <a:r>
              <a:rPr lang="nl-BE" smtClean="0"/>
              <a:t>/53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050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61421" y="234143"/>
            <a:ext cx="10515600" cy="7937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Transforming: </a:t>
            </a:r>
            <a:r>
              <a:rPr lang="en-US" sz="4000" dirty="0" err="1">
                <a:latin typeface="+mn-lt"/>
              </a:rPr>
              <a:t>subList</a:t>
            </a:r>
            <a:endParaRPr lang="en-US" sz="4000" dirty="0">
              <a:latin typeface="+mn-lt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524000" y="2049909"/>
            <a:ext cx="9144000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/>
              <a:t>sublist</a:t>
            </a:r>
            <a:r>
              <a:rPr lang="nl-BE" sz="3200" dirty="0"/>
              <a:t>(List, N)</a:t>
            </a:r>
            <a:br>
              <a:rPr lang="nl-BE" sz="3200" dirty="0"/>
            </a:br>
            <a:r>
              <a:rPr lang="nl-BE" sz="3200" dirty="0" err="1"/>
              <a:t>sublist</a:t>
            </a:r>
            <a:r>
              <a:rPr lang="nl-BE" sz="3200" dirty="0"/>
              <a:t>(List, Start, Len)</a:t>
            </a:r>
            <a:endParaRPr lang="nl-BE" sz="3200" dirty="0"/>
          </a:p>
        </p:txBody>
      </p:sp>
      <p:grpSp>
        <p:nvGrpSpPr>
          <p:cNvPr id="8" name="Groep 7"/>
          <p:cNvGrpSpPr/>
          <p:nvPr/>
        </p:nvGrpSpPr>
        <p:grpSpPr>
          <a:xfrm rot="5400000">
            <a:off x="5812417" y="1824031"/>
            <a:ext cx="613611" cy="3655355"/>
            <a:chOff x="3352799" y="2117559"/>
            <a:chExt cx="613610" cy="3655354"/>
          </a:xfrm>
        </p:grpSpPr>
        <p:sp>
          <p:nvSpPr>
            <p:cNvPr id="9" name="Afgeronde rechthoek 8"/>
            <p:cNvSpPr/>
            <p:nvPr/>
          </p:nvSpPr>
          <p:spPr>
            <a:xfrm>
              <a:off x="3352799" y="2117559"/>
              <a:ext cx="613610" cy="3655354"/>
            </a:xfrm>
            <a:prstGeom prst="roundRect">
              <a:avLst/>
            </a:prstGeom>
            <a:noFill/>
            <a:ln w="571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0" name="Ovaal 9"/>
            <p:cNvSpPr/>
            <p:nvPr/>
          </p:nvSpPr>
          <p:spPr>
            <a:xfrm>
              <a:off x="3491162" y="2422358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1" name="Ovaal 10"/>
            <p:cNvSpPr/>
            <p:nvPr/>
          </p:nvSpPr>
          <p:spPr>
            <a:xfrm>
              <a:off x="3491162" y="3080084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2" name="Ovaal 11"/>
            <p:cNvSpPr/>
            <p:nvPr/>
          </p:nvSpPr>
          <p:spPr>
            <a:xfrm>
              <a:off x="3491162" y="3737810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3" name="Ovaal 12"/>
            <p:cNvSpPr/>
            <p:nvPr/>
          </p:nvSpPr>
          <p:spPr>
            <a:xfrm>
              <a:off x="3491162" y="4395536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4" name="Ovaal 13"/>
            <p:cNvSpPr/>
            <p:nvPr/>
          </p:nvSpPr>
          <p:spPr>
            <a:xfrm>
              <a:off x="3491162" y="5053262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</p:grpSp>
      <p:sp>
        <p:nvSpPr>
          <p:cNvPr id="15" name="PIJL-RECHTS 14"/>
          <p:cNvSpPr/>
          <p:nvPr/>
        </p:nvSpPr>
        <p:spPr>
          <a:xfrm rot="5400000">
            <a:off x="5631606" y="4301232"/>
            <a:ext cx="975241" cy="978008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grpSp>
        <p:nvGrpSpPr>
          <p:cNvPr id="16" name="Groep 15"/>
          <p:cNvGrpSpPr/>
          <p:nvPr/>
        </p:nvGrpSpPr>
        <p:grpSpPr>
          <a:xfrm rot="5400000">
            <a:off x="5812417" y="4101091"/>
            <a:ext cx="613611" cy="3655355"/>
            <a:chOff x="3352799" y="2117559"/>
            <a:chExt cx="613610" cy="3655354"/>
          </a:xfrm>
        </p:grpSpPr>
        <p:sp>
          <p:nvSpPr>
            <p:cNvPr id="17" name="Afgeronde rechthoek 16"/>
            <p:cNvSpPr/>
            <p:nvPr/>
          </p:nvSpPr>
          <p:spPr>
            <a:xfrm>
              <a:off x="3352799" y="2117559"/>
              <a:ext cx="613610" cy="3655354"/>
            </a:xfrm>
            <a:prstGeom prst="roundRect">
              <a:avLst/>
            </a:prstGeom>
            <a:noFill/>
            <a:ln w="571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20" name="Ovaal 19"/>
            <p:cNvSpPr/>
            <p:nvPr/>
          </p:nvSpPr>
          <p:spPr>
            <a:xfrm>
              <a:off x="3491162" y="3737810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21" name="Ovaal 20"/>
            <p:cNvSpPr/>
            <p:nvPr/>
          </p:nvSpPr>
          <p:spPr>
            <a:xfrm>
              <a:off x="3491162" y="4395536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22" name="Ovaal 21"/>
            <p:cNvSpPr/>
            <p:nvPr/>
          </p:nvSpPr>
          <p:spPr>
            <a:xfrm>
              <a:off x="3491162" y="5053262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</p:grpSp>
      <p:sp>
        <p:nvSpPr>
          <p:cNvPr id="18" name="Ovaal 17"/>
          <p:cNvSpPr/>
          <p:nvPr/>
        </p:nvSpPr>
        <p:spPr>
          <a:xfrm>
            <a:off x="2342535" y="446089"/>
            <a:ext cx="585537" cy="581823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3200" dirty="0"/>
              <a:t>2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2EE6-8464-4F2A-86C7-37DF669EE641}" type="slidenum">
              <a:rPr lang="nl-BE" smtClean="0"/>
              <a:pPr/>
              <a:t>23</a:t>
            </a:fld>
            <a:r>
              <a:rPr lang="nl-BE" smtClean="0"/>
              <a:t>/53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040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1524000" y="2397339"/>
            <a:ext cx="9144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/>
              <a:t>nthtail</a:t>
            </a:r>
            <a:r>
              <a:rPr lang="nl-BE" sz="3200" dirty="0"/>
              <a:t>(N, List)</a:t>
            </a:r>
            <a:endParaRPr lang="nl-BE" sz="3200" dirty="0"/>
          </a:p>
        </p:txBody>
      </p:sp>
      <p:grpSp>
        <p:nvGrpSpPr>
          <p:cNvPr id="10" name="Groep 9"/>
          <p:cNvGrpSpPr/>
          <p:nvPr/>
        </p:nvGrpSpPr>
        <p:grpSpPr>
          <a:xfrm rot="5400000">
            <a:off x="5789197" y="2029771"/>
            <a:ext cx="613611" cy="3655355"/>
            <a:chOff x="3352799" y="2117559"/>
            <a:chExt cx="613610" cy="3655354"/>
          </a:xfrm>
        </p:grpSpPr>
        <p:sp>
          <p:nvSpPr>
            <p:cNvPr id="11" name="Afgeronde rechthoek 10"/>
            <p:cNvSpPr/>
            <p:nvPr/>
          </p:nvSpPr>
          <p:spPr>
            <a:xfrm>
              <a:off x="3352799" y="2117559"/>
              <a:ext cx="613610" cy="3655354"/>
            </a:xfrm>
            <a:prstGeom prst="roundRect">
              <a:avLst/>
            </a:prstGeom>
            <a:noFill/>
            <a:ln w="571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2" name="Ovaal 11"/>
            <p:cNvSpPr/>
            <p:nvPr/>
          </p:nvSpPr>
          <p:spPr>
            <a:xfrm>
              <a:off x="3491162" y="2422358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3" name="Ovaal 12"/>
            <p:cNvSpPr/>
            <p:nvPr/>
          </p:nvSpPr>
          <p:spPr>
            <a:xfrm>
              <a:off x="3491162" y="3080084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4" name="Ovaal 13"/>
            <p:cNvSpPr/>
            <p:nvPr/>
          </p:nvSpPr>
          <p:spPr>
            <a:xfrm>
              <a:off x="3491162" y="3737810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5" name="Ovaal 14"/>
            <p:cNvSpPr/>
            <p:nvPr/>
          </p:nvSpPr>
          <p:spPr>
            <a:xfrm>
              <a:off x="3491162" y="4395536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6" name="Ovaal 15"/>
            <p:cNvSpPr/>
            <p:nvPr/>
          </p:nvSpPr>
          <p:spPr>
            <a:xfrm>
              <a:off x="3491162" y="5053262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</p:grpSp>
      <p:sp>
        <p:nvSpPr>
          <p:cNvPr id="17" name="PIJL-RECHTS 16"/>
          <p:cNvSpPr/>
          <p:nvPr/>
        </p:nvSpPr>
        <p:spPr>
          <a:xfrm rot="5400000">
            <a:off x="5631606" y="4301232"/>
            <a:ext cx="975241" cy="978008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grpSp>
        <p:nvGrpSpPr>
          <p:cNvPr id="18" name="Groep 17"/>
          <p:cNvGrpSpPr/>
          <p:nvPr/>
        </p:nvGrpSpPr>
        <p:grpSpPr>
          <a:xfrm rot="5400000">
            <a:off x="5789197" y="3895351"/>
            <a:ext cx="613611" cy="3655355"/>
            <a:chOff x="3352799" y="2117559"/>
            <a:chExt cx="613610" cy="3655354"/>
          </a:xfrm>
        </p:grpSpPr>
        <p:sp>
          <p:nvSpPr>
            <p:cNvPr id="19" name="Afgeronde rechthoek 18"/>
            <p:cNvSpPr/>
            <p:nvPr/>
          </p:nvSpPr>
          <p:spPr>
            <a:xfrm>
              <a:off x="3352799" y="2117559"/>
              <a:ext cx="613610" cy="3655354"/>
            </a:xfrm>
            <a:prstGeom prst="roundRect">
              <a:avLst/>
            </a:prstGeom>
            <a:noFill/>
            <a:ln w="571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20" name="Ovaal 19"/>
            <p:cNvSpPr/>
            <p:nvPr/>
          </p:nvSpPr>
          <p:spPr>
            <a:xfrm>
              <a:off x="3491162" y="2422358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21" name="Ovaal 20"/>
            <p:cNvSpPr/>
            <p:nvPr/>
          </p:nvSpPr>
          <p:spPr>
            <a:xfrm>
              <a:off x="3491162" y="3080084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22" name="Ovaal 21"/>
            <p:cNvSpPr/>
            <p:nvPr/>
          </p:nvSpPr>
          <p:spPr>
            <a:xfrm>
              <a:off x="3491162" y="3737810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</p:grp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2EE6-8464-4F2A-86C7-37DF669EE641}" type="slidenum">
              <a:rPr lang="nl-BE" smtClean="0"/>
              <a:pPr/>
              <a:t>24</a:t>
            </a:fld>
            <a:r>
              <a:rPr lang="nl-BE" smtClean="0"/>
              <a:t>/53</a:t>
            </a:r>
            <a:endParaRPr lang="nl-BE" dirty="0"/>
          </a:p>
        </p:txBody>
      </p:sp>
      <p:sp>
        <p:nvSpPr>
          <p:cNvPr id="23" name="Titel 1"/>
          <p:cNvSpPr>
            <a:spLocks noGrp="1"/>
          </p:cNvSpPr>
          <p:nvPr>
            <p:ph type="title"/>
          </p:nvPr>
        </p:nvSpPr>
        <p:spPr>
          <a:xfrm>
            <a:off x="1524000" y="298151"/>
            <a:ext cx="9144000" cy="72976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Transforming: </a:t>
            </a:r>
            <a:r>
              <a:rPr lang="en-US" sz="4000" dirty="0" err="1">
                <a:latin typeface="+mn-lt"/>
              </a:rPr>
              <a:t>nthtail</a:t>
            </a:r>
            <a:endParaRPr lang="en-US" sz="4000" dirty="0">
              <a:latin typeface="+mn-lt"/>
            </a:endParaRPr>
          </a:p>
        </p:txBody>
      </p:sp>
      <p:sp>
        <p:nvSpPr>
          <p:cNvPr id="25" name="Ovaal 24"/>
          <p:cNvSpPr/>
          <p:nvPr/>
        </p:nvSpPr>
        <p:spPr>
          <a:xfrm>
            <a:off x="2342535" y="446089"/>
            <a:ext cx="585537" cy="581823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3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8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kstvak 39"/>
          <p:cNvSpPr txBox="1"/>
          <p:nvPr/>
        </p:nvSpPr>
        <p:spPr>
          <a:xfrm>
            <a:off x="1719473" y="5336246"/>
            <a:ext cx="9144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sz="3200" dirty="0"/>
              <a:t>        </a:t>
            </a:r>
            <a:r>
              <a:rPr lang="nl-BE" sz="3200" dirty="0" smtClean="0"/>
              <a:t>{                                   </a:t>
            </a:r>
            <a:r>
              <a:rPr lang="nl-BE" sz="3200" dirty="0"/>
              <a:t>,      </a:t>
            </a:r>
            <a:r>
              <a:rPr lang="nl-BE" sz="3200" dirty="0" smtClean="0"/>
              <a:t>                      </a:t>
            </a:r>
            <a:r>
              <a:rPr lang="nl-BE" sz="3200" dirty="0"/>
              <a:t>}</a:t>
            </a:r>
            <a:endParaRPr lang="nl-BE" sz="320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31"/>
            <a:ext cx="10515600" cy="66278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Transforming: </a:t>
            </a:r>
            <a:r>
              <a:rPr lang="en-US" sz="4000" dirty="0"/>
              <a:t>split</a:t>
            </a:r>
            <a:endParaRPr lang="en-US" sz="4000" dirty="0">
              <a:latin typeface="+mn-lt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524000" y="2249685"/>
            <a:ext cx="9144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3200" dirty="0"/>
              <a:t>split(N, List1) -&gt; { List2, List3 }</a:t>
            </a:r>
            <a:endParaRPr lang="nl-BE" sz="3200" dirty="0"/>
          </a:p>
        </p:txBody>
      </p:sp>
      <p:sp>
        <p:nvSpPr>
          <p:cNvPr id="2" name="Rechthoek 1"/>
          <p:cNvSpPr/>
          <p:nvPr/>
        </p:nvSpPr>
        <p:spPr>
          <a:xfrm>
            <a:off x="7793820" y="3560665"/>
            <a:ext cx="322284" cy="336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5" name="PIJL-RECHTS 24"/>
          <p:cNvSpPr/>
          <p:nvPr/>
        </p:nvSpPr>
        <p:spPr>
          <a:xfrm rot="5400000">
            <a:off x="5608386" y="4197076"/>
            <a:ext cx="975241" cy="978008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6" name="Rechthoek 25"/>
          <p:cNvSpPr/>
          <p:nvPr/>
        </p:nvSpPr>
        <p:spPr>
          <a:xfrm>
            <a:off x="6502287" y="3560665"/>
            <a:ext cx="322284" cy="336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1" name="Ovaal 20"/>
          <p:cNvSpPr/>
          <p:nvPr/>
        </p:nvSpPr>
        <p:spPr>
          <a:xfrm>
            <a:off x="2342535" y="446089"/>
            <a:ext cx="585537" cy="581823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3200" dirty="0"/>
              <a:t>2</a:t>
            </a:r>
          </a:p>
        </p:txBody>
      </p:sp>
      <p:sp>
        <p:nvSpPr>
          <p:cNvPr id="27" name="Afgeronde rechthoek 26"/>
          <p:cNvSpPr/>
          <p:nvPr/>
        </p:nvSpPr>
        <p:spPr>
          <a:xfrm rot="5400000">
            <a:off x="5598693" y="1252610"/>
            <a:ext cx="613611" cy="4953001"/>
          </a:xfrm>
          <a:prstGeom prst="roundRect">
            <a:avLst/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8" name="Ovaal 27"/>
          <p:cNvSpPr/>
          <p:nvPr/>
        </p:nvSpPr>
        <p:spPr>
          <a:xfrm rot="5400000">
            <a:off x="5011641" y="3552645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9" name="Ovaal 28"/>
          <p:cNvSpPr/>
          <p:nvPr/>
        </p:nvSpPr>
        <p:spPr>
          <a:xfrm rot="5400000">
            <a:off x="4353914" y="3552645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0" name="Ovaal 29"/>
          <p:cNvSpPr/>
          <p:nvPr/>
        </p:nvSpPr>
        <p:spPr>
          <a:xfrm rot="5400000">
            <a:off x="3696188" y="3552645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3" name="Rechthoek 32"/>
          <p:cNvSpPr/>
          <p:nvPr/>
        </p:nvSpPr>
        <p:spPr>
          <a:xfrm>
            <a:off x="7148053" y="3560664"/>
            <a:ext cx="322284" cy="336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2EE6-8464-4F2A-86C7-37DF669EE641}" type="slidenum">
              <a:rPr lang="nl-BE" smtClean="0"/>
              <a:pPr/>
              <a:t>25</a:t>
            </a:fld>
            <a:r>
              <a:rPr lang="nl-BE" smtClean="0"/>
              <a:t>/53</a:t>
            </a:r>
            <a:endParaRPr lang="nl-BE" dirty="0"/>
          </a:p>
        </p:txBody>
      </p:sp>
      <p:sp>
        <p:nvSpPr>
          <p:cNvPr id="31" name="Afgeronde rechthoek 30"/>
          <p:cNvSpPr/>
          <p:nvPr/>
        </p:nvSpPr>
        <p:spPr>
          <a:xfrm rot="5400000">
            <a:off x="6940016" y="4550926"/>
            <a:ext cx="613611" cy="2270357"/>
          </a:xfrm>
          <a:prstGeom prst="roundRect">
            <a:avLst/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2" name="Rechthoek 31"/>
          <p:cNvSpPr/>
          <p:nvPr/>
        </p:nvSpPr>
        <p:spPr>
          <a:xfrm>
            <a:off x="7793820" y="5517661"/>
            <a:ext cx="322284" cy="336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4" name="Rechthoek 33"/>
          <p:cNvSpPr/>
          <p:nvPr/>
        </p:nvSpPr>
        <p:spPr>
          <a:xfrm>
            <a:off x="6502287" y="5517661"/>
            <a:ext cx="322284" cy="336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5" name="Afgeronde rechthoek 34"/>
          <p:cNvSpPr/>
          <p:nvPr/>
        </p:nvSpPr>
        <p:spPr>
          <a:xfrm rot="5400000">
            <a:off x="3987902" y="4319470"/>
            <a:ext cx="613611" cy="2733272"/>
          </a:xfrm>
          <a:prstGeom prst="roundRect">
            <a:avLst/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6" name="Ovaal 35"/>
          <p:cNvSpPr/>
          <p:nvPr/>
        </p:nvSpPr>
        <p:spPr>
          <a:xfrm rot="5400000">
            <a:off x="5011641" y="5509641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7" name="Ovaal 36"/>
          <p:cNvSpPr/>
          <p:nvPr/>
        </p:nvSpPr>
        <p:spPr>
          <a:xfrm rot="5400000">
            <a:off x="4353914" y="5509641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8" name="Ovaal 37"/>
          <p:cNvSpPr/>
          <p:nvPr/>
        </p:nvSpPr>
        <p:spPr>
          <a:xfrm rot="5400000">
            <a:off x="3696188" y="5509641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9" name="Rechthoek 38"/>
          <p:cNvSpPr/>
          <p:nvPr/>
        </p:nvSpPr>
        <p:spPr>
          <a:xfrm>
            <a:off x="7148053" y="5517660"/>
            <a:ext cx="322284" cy="336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49" name="Ovaal 48"/>
          <p:cNvSpPr/>
          <p:nvPr/>
        </p:nvSpPr>
        <p:spPr>
          <a:xfrm rot="5400000">
            <a:off x="5730931" y="3552643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50" name="Ovaal 49"/>
          <p:cNvSpPr/>
          <p:nvPr/>
        </p:nvSpPr>
        <p:spPr>
          <a:xfrm rot="5400000">
            <a:off x="3159898" y="5509638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51" name="Tekstvak 50"/>
          <p:cNvSpPr txBox="1"/>
          <p:nvPr/>
        </p:nvSpPr>
        <p:spPr>
          <a:xfrm>
            <a:off x="6610019" y="4365839"/>
            <a:ext cx="1386348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3200" dirty="0"/>
              <a:t>N = 4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5949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61421" y="234143"/>
            <a:ext cx="10515600" cy="7937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Transforming: </a:t>
            </a:r>
            <a:r>
              <a:rPr lang="en-US" sz="4000" dirty="0" err="1">
                <a:latin typeface="+mn-lt"/>
              </a:rPr>
              <a:t>takewhile</a:t>
            </a:r>
            <a:endParaRPr lang="en-US" sz="4000" dirty="0">
              <a:latin typeface="+mn-lt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524000" y="2049909"/>
            <a:ext cx="9144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 smtClean="0"/>
              <a:t>takewhile</a:t>
            </a:r>
            <a:r>
              <a:rPr lang="nl-BE" sz="3200" dirty="0" smtClean="0"/>
              <a:t>(</a:t>
            </a:r>
            <a:r>
              <a:rPr lang="nl-BE" sz="3200" dirty="0" err="1" smtClean="0"/>
              <a:t>Pred</a:t>
            </a:r>
            <a:r>
              <a:rPr lang="nl-BE" sz="3200" dirty="0"/>
              <a:t>, List)</a:t>
            </a:r>
            <a:endParaRPr lang="nl-BE" sz="3200" dirty="0"/>
          </a:p>
        </p:txBody>
      </p:sp>
      <p:grpSp>
        <p:nvGrpSpPr>
          <p:cNvPr id="8" name="Groep 7"/>
          <p:cNvGrpSpPr/>
          <p:nvPr/>
        </p:nvGrpSpPr>
        <p:grpSpPr>
          <a:xfrm rot="5400000">
            <a:off x="5812417" y="1824031"/>
            <a:ext cx="613611" cy="3655355"/>
            <a:chOff x="3352799" y="2117559"/>
            <a:chExt cx="613610" cy="3655354"/>
          </a:xfrm>
        </p:grpSpPr>
        <p:sp>
          <p:nvSpPr>
            <p:cNvPr id="9" name="Afgeronde rechthoek 8"/>
            <p:cNvSpPr/>
            <p:nvPr/>
          </p:nvSpPr>
          <p:spPr>
            <a:xfrm>
              <a:off x="3352799" y="2117559"/>
              <a:ext cx="613610" cy="3655354"/>
            </a:xfrm>
            <a:prstGeom prst="roundRect">
              <a:avLst/>
            </a:prstGeom>
            <a:noFill/>
            <a:ln w="571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0" name="Ovaal 9"/>
            <p:cNvSpPr/>
            <p:nvPr/>
          </p:nvSpPr>
          <p:spPr>
            <a:xfrm>
              <a:off x="3491162" y="2422358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1" name="Ovaal 10"/>
            <p:cNvSpPr/>
            <p:nvPr/>
          </p:nvSpPr>
          <p:spPr>
            <a:xfrm>
              <a:off x="3491162" y="3080084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2" name="Ovaal 11"/>
            <p:cNvSpPr/>
            <p:nvPr/>
          </p:nvSpPr>
          <p:spPr>
            <a:xfrm>
              <a:off x="3491162" y="3737810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3" name="Ovaal 12"/>
            <p:cNvSpPr/>
            <p:nvPr/>
          </p:nvSpPr>
          <p:spPr>
            <a:xfrm>
              <a:off x="3491162" y="4395536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4" name="Ovaal 13"/>
            <p:cNvSpPr/>
            <p:nvPr/>
          </p:nvSpPr>
          <p:spPr>
            <a:xfrm>
              <a:off x="3491162" y="5053262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</p:grpSp>
      <p:sp>
        <p:nvSpPr>
          <p:cNvPr id="15" name="PIJL-RECHTS 14"/>
          <p:cNvSpPr/>
          <p:nvPr/>
        </p:nvSpPr>
        <p:spPr>
          <a:xfrm rot="5400000">
            <a:off x="5631606" y="4301232"/>
            <a:ext cx="975241" cy="978008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grpSp>
        <p:nvGrpSpPr>
          <p:cNvPr id="16" name="Groep 15"/>
          <p:cNvGrpSpPr/>
          <p:nvPr/>
        </p:nvGrpSpPr>
        <p:grpSpPr>
          <a:xfrm rot="5400000">
            <a:off x="5812417" y="3935991"/>
            <a:ext cx="613611" cy="3655355"/>
            <a:chOff x="3352799" y="2117559"/>
            <a:chExt cx="613610" cy="3655354"/>
          </a:xfrm>
        </p:grpSpPr>
        <p:sp>
          <p:nvSpPr>
            <p:cNvPr id="17" name="Afgeronde rechthoek 16"/>
            <p:cNvSpPr/>
            <p:nvPr/>
          </p:nvSpPr>
          <p:spPr>
            <a:xfrm>
              <a:off x="3352799" y="2117559"/>
              <a:ext cx="613610" cy="3655354"/>
            </a:xfrm>
            <a:prstGeom prst="roundRect">
              <a:avLst/>
            </a:prstGeom>
            <a:noFill/>
            <a:ln w="571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20" name="Ovaal 19"/>
            <p:cNvSpPr/>
            <p:nvPr/>
          </p:nvSpPr>
          <p:spPr>
            <a:xfrm>
              <a:off x="3491162" y="3737810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21" name="Ovaal 20"/>
            <p:cNvSpPr/>
            <p:nvPr/>
          </p:nvSpPr>
          <p:spPr>
            <a:xfrm>
              <a:off x="3491162" y="4395536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22" name="Ovaal 21"/>
            <p:cNvSpPr/>
            <p:nvPr/>
          </p:nvSpPr>
          <p:spPr>
            <a:xfrm>
              <a:off x="3491162" y="5053262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</p:grpSp>
      <p:sp>
        <p:nvSpPr>
          <p:cNvPr id="18" name="Ovaal 17"/>
          <p:cNvSpPr/>
          <p:nvPr/>
        </p:nvSpPr>
        <p:spPr>
          <a:xfrm>
            <a:off x="2342535" y="446089"/>
            <a:ext cx="585537" cy="581823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3200" dirty="0"/>
              <a:t>2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2EE6-8464-4F2A-86C7-37DF669EE641}" type="slidenum">
              <a:rPr lang="nl-BE" smtClean="0"/>
              <a:pPr/>
              <a:t>26</a:t>
            </a:fld>
            <a:r>
              <a:rPr lang="nl-BE" smtClean="0"/>
              <a:t>/53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423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1524000" y="2397339"/>
            <a:ext cx="9144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/>
              <a:t>dropwhile</a:t>
            </a:r>
            <a:r>
              <a:rPr lang="nl-BE" sz="3200" dirty="0"/>
              <a:t>(</a:t>
            </a:r>
            <a:r>
              <a:rPr lang="nl-BE" sz="3200" dirty="0" err="1"/>
              <a:t>Pred</a:t>
            </a:r>
            <a:r>
              <a:rPr lang="nl-BE" sz="3200" dirty="0"/>
              <a:t>, List)</a:t>
            </a:r>
            <a:endParaRPr lang="nl-BE" sz="3200" dirty="0"/>
          </a:p>
        </p:txBody>
      </p:sp>
      <p:grpSp>
        <p:nvGrpSpPr>
          <p:cNvPr id="10" name="Groep 9"/>
          <p:cNvGrpSpPr/>
          <p:nvPr/>
        </p:nvGrpSpPr>
        <p:grpSpPr>
          <a:xfrm rot="5400000">
            <a:off x="5789197" y="2029771"/>
            <a:ext cx="613611" cy="3655355"/>
            <a:chOff x="3352799" y="2117559"/>
            <a:chExt cx="613610" cy="3655354"/>
          </a:xfrm>
        </p:grpSpPr>
        <p:sp>
          <p:nvSpPr>
            <p:cNvPr id="11" name="Afgeronde rechthoek 10"/>
            <p:cNvSpPr/>
            <p:nvPr/>
          </p:nvSpPr>
          <p:spPr>
            <a:xfrm>
              <a:off x="3352799" y="2117559"/>
              <a:ext cx="613610" cy="3655354"/>
            </a:xfrm>
            <a:prstGeom prst="roundRect">
              <a:avLst/>
            </a:prstGeom>
            <a:noFill/>
            <a:ln w="571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2" name="Ovaal 11"/>
            <p:cNvSpPr/>
            <p:nvPr/>
          </p:nvSpPr>
          <p:spPr>
            <a:xfrm>
              <a:off x="3491162" y="2422358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3" name="Ovaal 12"/>
            <p:cNvSpPr/>
            <p:nvPr/>
          </p:nvSpPr>
          <p:spPr>
            <a:xfrm>
              <a:off x="3491162" y="3080084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4" name="Ovaal 13"/>
            <p:cNvSpPr/>
            <p:nvPr/>
          </p:nvSpPr>
          <p:spPr>
            <a:xfrm>
              <a:off x="3491162" y="3737810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5" name="Ovaal 14"/>
            <p:cNvSpPr/>
            <p:nvPr/>
          </p:nvSpPr>
          <p:spPr>
            <a:xfrm>
              <a:off x="3491162" y="4395536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6" name="Ovaal 15"/>
            <p:cNvSpPr/>
            <p:nvPr/>
          </p:nvSpPr>
          <p:spPr>
            <a:xfrm>
              <a:off x="3491162" y="5053262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</p:grpSp>
      <p:sp>
        <p:nvSpPr>
          <p:cNvPr id="17" name="PIJL-RECHTS 16"/>
          <p:cNvSpPr/>
          <p:nvPr/>
        </p:nvSpPr>
        <p:spPr>
          <a:xfrm rot="5400000">
            <a:off x="5631606" y="4301232"/>
            <a:ext cx="975241" cy="978008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grpSp>
        <p:nvGrpSpPr>
          <p:cNvPr id="18" name="Groep 17"/>
          <p:cNvGrpSpPr/>
          <p:nvPr/>
        </p:nvGrpSpPr>
        <p:grpSpPr>
          <a:xfrm rot="5400000">
            <a:off x="5789197" y="3895351"/>
            <a:ext cx="613611" cy="3655355"/>
            <a:chOff x="3352799" y="2117559"/>
            <a:chExt cx="613610" cy="3655354"/>
          </a:xfrm>
        </p:grpSpPr>
        <p:sp>
          <p:nvSpPr>
            <p:cNvPr id="19" name="Afgeronde rechthoek 18"/>
            <p:cNvSpPr/>
            <p:nvPr/>
          </p:nvSpPr>
          <p:spPr>
            <a:xfrm>
              <a:off x="3352799" y="2117559"/>
              <a:ext cx="613610" cy="3655354"/>
            </a:xfrm>
            <a:prstGeom prst="roundRect">
              <a:avLst/>
            </a:prstGeom>
            <a:noFill/>
            <a:ln w="571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20" name="Ovaal 19"/>
            <p:cNvSpPr/>
            <p:nvPr/>
          </p:nvSpPr>
          <p:spPr>
            <a:xfrm>
              <a:off x="3491162" y="2422358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21" name="Ovaal 20"/>
            <p:cNvSpPr/>
            <p:nvPr/>
          </p:nvSpPr>
          <p:spPr>
            <a:xfrm>
              <a:off x="3491162" y="3080084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22" name="Ovaal 21"/>
            <p:cNvSpPr/>
            <p:nvPr/>
          </p:nvSpPr>
          <p:spPr>
            <a:xfrm>
              <a:off x="3491162" y="3737810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</p:grp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2EE6-8464-4F2A-86C7-37DF669EE641}" type="slidenum">
              <a:rPr lang="nl-BE" smtClean="0"/>
              <a:pPr/>
              <a:t>27</a:t>
            </a:fld>
            <a:r>
              <a:rPr lang="nl-BE" smtClean="0"/>
              <a:t>/53</a:t>
            </a:r>
            <a:endParaRPr lang="nl-BE" dirty="0"/>
          </a:p>
        </p:txBody>
      </p:sp>
      <p:sp>
        <p:nvSpPr>
          <p:cNvPr id="23" name="Titel 1"/>
          <p:cNvSpPr>
            <a:spLocks noGrp="1"/>
          </p:cNvSpPr>
          <p:nvPr>
            <p:ph type="title"/>
          </p:nvPr>
        </p:nvSpPr>
        <p:spPr>
          <a:xfrm>
            <a:off x="1524000" y="298151"/>
            <a:ext cx="9144000" cy="72976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Transforming: </a:t>
            </a:r>
            <a:r>
              <a:rPr lang="en-US" sz="4000" dirty="0" err="1">
                <a:latin typeface="+mn-lt"/>
              </a:rPr>
              <a:t>dropwhile</a:t>
            </a:r>
            <a:endParaRPr lang="en-US" sz="4000" dirty="0">
              <a:latin typeface="+mn-lt"/>
            </a:endParaRPr>
          </a:p>
        </p:txBody>
      </p:sp>
      <p:sp>
        <p:nvSpPr>
          <p:cNvPr id="25" name="Ovaal 24"/>
          <p:cNvSpPr/>
          <p:nvPr/>
        </p:nvSpPr>
        <p:spPr>
          <a:xfrm>
            <a:off x="2342535" y="446089"/>
            <a:ext cx="585537" cy="581823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3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815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kstvak 39"/>
          <p:cNvSpPr txBox="1"/>
          <p:nvPr/>
        </p:nvSpPr>
        <p:spPr>
          <a:xfrm>
            <a:off x="1719473" y="5336246"/>
            <a:ext cx="9144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sz="3200" dirty="0"/>
              <a:t>        {                 </a:t>
            </a:r>
            <a:r>
              <a:rPr lang="nl-BE" sz="3200" dirty="0" smtClean="0"/>
              <a:t>                  </a:t>
            </a:r>
            <a:r>
              <a:rPr lang="nl-BE" sz="3200" dirty="0"/>
              <a:t>,        </a:t>
            </a:r>
            <a:r>
              <a:rPr lang="nl-BE" sz="3200" dirty="0" smtClean="0"/>
              <a:t>                    </a:t>
            </a:r>
            <a:r>
              <a:rPr lang="nl-BE" sz="3200" dirty="0"/>
              <a:t>}</a:t>
            </a:r>
            <a:endParaRPr lang="nl-BE" sz="320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31"/>
            <a:ext cx="10515600" cy="66278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Transforming: </a:t>
            </a:r>
            <a:r>
              <a:rPr lang="en-US" sz="4000" dirty="0" err="1" smtClean="0"/>
              <a:t>splitwith</a:t>
            </a:r>
            <a:endParaRPr lang="en-US" sz="4000" dirty="0">
              <a:latin typeface="+mn-lt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524000" y="2249685"/>
            <a:ext cx="9144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 smtClean="0"/>
              <a:t>splitwith</a:t>
            </a:r>
            <a:r>
              <a:rPr lang="nl-BE" sz="3200" dirty="0" smtClean="0"/>
              <a:t>(</a:t>
            </a:r>
            <a:r>
              <a:rPr lang="nl-BE" sz="3200" dirty="0" err="1" smtClean="0"/>
              <a:t>Pred</a:t>
            </a:r>
            <a:r>
              <a:rPr lang="nl-BE" sz="3200" dirty="0" smtClean="0"/>
              <a:t>, </a:t>
            </a:r>
            <a:r>
              <a:rPr lang="nl-BE" sz="3200" dirty="0"/>
              <a:t>List1) -&gt; { List2, List3 }</a:t>
            </a:r>
            <a:endParaRPr lang="nl-BE" sz="3200" dirty="0"/>
          </a:p>
        </p:txBody>
      </p:sp>
      <p:sp>
        <p:nvSpPr>
          <p:cNvPr id="2" name="Rechthoek 1"/>
          <p:cNvSpPr/>
          <p:nvPr/>
        </p:nvSpPr>
        <p:spPr>
          <a:xfrm>
            <a:off x="7793820" y="3560665"/>
            <a:ext cx="322284" cy="336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5" name="PIJL-RECHTS 24"/>
          <p:cNvSpPr/>
          <p:nvPr/>
        </p:nvSpPr>
        <p:spPr>
          <a:xfrm rot="5400000">
            <a:off x="5608386" y="4197076"/>
            <a:ext cx="975241" cy="978008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6" name="Rechthoek 25"/>
          <p:cNvSpPr/>
          <p:nvPr/>
        </p:nvSpPr>
        <p:spPr>
          <a:xfrm>
            <a:off x="6502287" y="3560665"/>
            <a:ext cx="322284" cy="336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1" name="Ovaal 20"/>
          <p:cNvSpPr/>
          <p:nvPr/>
        </p:nvSpPr>
        <p:spPr>
          <a:xfrm>
            <a:off x="2342535" y="446089"/>
            <a:ext cx="585537" cy="581823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3200" dirty="0"/>
              <a:t>2</a:t>
            </a:r>
          </a:p>
        </p:txBody>
      </p:sp>
      <p:sp>
        <p:nvSpPr>
          <p:cNvPr id="27" name="Afgeronde rechthoek 26"/>
          <p:cNvSpPr/>
          <p:nvPr/>
        </p:nvSpPr>
        <p:spPr>
          <a:xfrm rot="5400000">
            <a:off x="5598693" y="1252610"/>
            <a:ext cx="613611" cy="4953001"/>
          </a:xfrm>
          <a:prstGeom prst="roundRect">
            <a:avLst/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8" name="Ovaal 27"/>
          <p:cNvSpPr/>
          <p:nvPr/>
        </p:nvSpPr>
        <p:spPr>
          <a:xfrm rot="5400000">
            <a:off x="5011641" y="3552645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9" name="Ovaal 28"/>
          <p:cNvSpPr/>
          <p:nvPr/>
        </p:nvSpPr>
        <p:spPr>
          <a:xfrm rot="5400000">
            <a:off x="4353914" y="3552645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0" name="Ovaal 29"/>
          <p:cNvSpPr/>
          <p:nvPr/>
        </p:nvSpPr>
        <p:spPr>
          <a:xfrm rot="5400000">
            <a:off x="3696188" y="3552645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2EE6-8464-4F2A-86C7-37DF669EE641}" type="slidenum">
              <a:rPr lang="nl-BE" smtClean="0"/>
              <a:pPr/>
              <a:t>28</a:t>
            </a:fld>
            <a:r>
              <a:rPr lang="nl-BE" smtClean="0"/>
              <a:t>/53</a:t>
            </a:r>
            <a:endParaRPr lang="nl-BE" dirty="0"/>
          </a:p>
        </p:txBody>
      </p:sp>
      <p:sp>
        <p:nvSpPr>
          <p:cNvPr id="31" name="Afgeronde rechthoek 30"/>
          <p:cNvSpPr/>
          <p:nvPr/>
        </p:nvSpPr>
        <p:spPr>
          <a:xfrm rot="5400000">
            <a:off x="6940016" y="4550926"/>
            <a:ext cx="613611" cy="2270357"/>
          </a:xfrm>
          <a:prstGeom prst="roundRect">
            <a:avLst/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2" name="Rechthoek 31"/>
          <p:cNvSpPr/>
          <p:nvPr/>
        </p:nvSpPr>
        <p:spPr>
          <a:xfrm>
            <a:off x="7793820" y="5517661"/>
            <a:ext cx="322284" cy="336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4" name="Rechthoek 33"/>
          <p:cNvSpPr/>
          <p:nvPr/>
        </p:nvSpPr>
        <p:spPr>
          <a:xfrm>
            <a:off x="6502287" y="5517661"/>
            <a:ext cx="322284" cy="336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5" name="Afgeronde rechthoek 34"/>
          <p:cNvSpPr/>
          <p:nvPr/>
        </p:nvSpPr>
        <p:spPr>
          <a:xfrm rot="5400000">
            <a:off x="3987902" y="4319470"/>
            <a:ext cx="613611" cy="2733272"/>
          </a:xfrm>
          <a:prstGeom prst="roundRect">
            <a:avLst/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6" name="Ovaal 35"/>
          <p:cNvSpPr/>
          <p:nvPr/>
        </p:nvSpPr>
        <p:spPr>
          <a:xfrm rot="5400000">
            <a:off x="5011641" y="5509641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7" name="Ovaal 36"/>
          <p:cNvSpPr/>
          <p:nvPr/>
        </p:nvSpPr>
        <p:spPr>
          <a:xfrm rot="5400000">
            <a:off x="4353914" y="5509641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8" name="Ovaal 37"/>
          <p:cNvSpPr/>
          <p:nvPr/>
        </p:nvSpPr>
        <p:spPr>
          <a:xfrm rot="5400000">
            <a:off x="3696188" y="5509641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49" name="Ovaal 48"/>
          <p:cNvSpPr/>
          <p:nvPr/>
        </p:nvSpPr>
        <p:spPr>
          <a:xfrm rot="5400000">
            <a:off x="5730931" y="3552643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50" name="Ovaal 49"/>
          <p:cNvSpPr/>
          <p:nvPr/>
        </p:nvSpPr>
        <p:spPr>
          <a:xfrm rot="5400000">
            <a:off x="3159898" y="5509638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51" name="Tekstvak 50"/>
          <p:cNvSpPr txBox="1"/>
          <p:nvPr/>
        </p:nvSpPr>
        <p:spPr>
          <a:xfrm>
            <a:off x="6610019" y="4365839"/>
            <a:ext cx="2838781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/>
              <a:t>Pred</a:t>
            </a:r>
            <a:r>
              <a:rPr lang="nl-BE" sz="3200" dirty="0"/>
              <a:t> = </a:t>
            </a:r>
            <a:r>
              <a:rPr lang="nl-BE" sz="3200" dirty="0" err="1"/>
              <a:t>isCircle</a:t>
            </a:r>
            <a:endParaRPr lang="nl-BE" sz="3200" dirty="0"/>
          </a:p>
        </p:txBody>
      </p:sp>
      <p:sp>
        <p:nvSpPr>
          <p:cNvPr id="41" name="Tekstvak 40"/>
          <p:cNvSpPr txBox="1"/>
          <p:nvPr/>
        </p:nvSpPr>
        <p:spPr>
          <a:xfrm>
            <a:off x="1714683" y="276858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400" i="1" dirty="0" smtClean="0"/>
              <a:t>Combinatie van </a:t>
            </a:r>
            <a:r>
              <a:rPr lang="nl-BE" sz="2400" i="1" dirty="0" err="1" smtClean="0"/>
              <a:t>takewhile</a:t>
            </a:r>
            <a:r>
              <a:rPr lang="nl-BE" sz="2400" i="1" dirty="0" smtClean="0"/>
              <a:t> en </a:t>
            </a:r>
            <a:r>
              <a:rPr lang="nl-BE" sz="2400" i="1" dirty="0" err="1" smtClean="0"/>
              <a:t>dropwhile</a:t>
            </a:r>
            <a:endParaRPr lang="nl-BE" sz="2400" i="1" dirty="0"/>
          </a:p>
        </p:txBody>
      </p:sp>
      <p:sp>
        <p:nvSpPr>
          <p:cNvPr id="42" name="Ovaal 41"/>
          <p:cNvSpPr/>
          <p:nvPr/>
        </p:nvSpPr>
        <p:spPr>
          <a:xfrm rot="5400000">
            <a:off x="7156073" y="3539212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43" name="Ovaal 42"/>
          <p:cNvSpPr/>
          <p:nvPr/>
        </p:nvSpPr>
        <p:spPr>
          <a:xfrm rot="5400000">
            <a:off x="7175078" y="5508287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2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kstvak 39"/>
          <p:cNvSpPr txBox="1"/>
          <p:nvPr/>
        </p:nvSpPr>
        <p:spPr>
          <a:xfrm>
            <a:off x="1719473" y="5336246"/>
            <a:ext cx="9144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sz="3200" dirty="0"/>
              <a:t>        { </a:t>
            </a:r>
            <a:r>
              <a:rPr lang="nl-BE" sz="3200" dirty="0" smtClean="0"/>
              <a:t>                                     ,                  </a:t>
            </a:r>
            <a:r>
              <a:rPr lang="nl-BE" sz="3200" dirty="0"/>
              <a:t>}</a:t>
            </a:r>
            <a:endParaRPr lang="nl-BE" sz="320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31"/>
            <a:ext cx="10515600" cy="66278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Transforming: </a:t>
            </a:r>
            <a:r>
              <a:rPr lang="en-US" sz="4000" dirty="0" smtClean="0"/>
              <a:t>partition</a:t>
            </a:r>
            <a:endParaRPr lang="en-US" sz="4000" dirty="0">
              <a:latin typeface="+mn-lt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524000" y="2249685"/>
            <a:ext cx="9144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 smtClean="0"/>
              <a:t>partition</a:t>
            </a:r>
            <a:r>
              <a:rPr lang="nl-BE" sz="3200" dirty="0" smtClean="0"/>
              <a:t>(</a:t>
            </a:r>
            <a:r>
              <a:rPr lang="nl-BE" sz="3200" dirty="0" err="1" smtClean="0"/>
              <a:t>Pred</a:t>
            </a:r>
            <a:r>
              <a:rPr lang="nl-BE" sz="3200" dirty="0" smtClean="0"/>
              <a:t>, </a:t>
            </a:r>
            <a:r>
              <a:rPr lang="nl-BE" sz="3200" dirty="0"/>
              <a:t>List1) -&gt; { List2, List3 }</a:t>
            </a:r>
            <a:endParaRPr lang="nl-BE" sz="3200" dirty="0"/>
          </a:p>
        </p:txBody>
      </p:sp>
      <p:sp>
        <p:nvSpPr>
          <p:cNvPr id="2" name="Rechthoek 1"/>
          <p:cNvSpPr/>
          <p:nvPr/>
        </p:nvSpPr>
        <p:spPr>
          <a:xfrm>
            <a:off x="7793820" y="3560665"/>
            <a:ext cx="322284" cy="336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5" name="PIJL-RECHTS 24"/>
          <p:cNvSpPr/>
          <p:nvPr/>
        </p:nvSpPr>
        <p:spPr>
          <a:xfrm rot="5400000">
            <a:off x="5608386" y="4197076"/>
            <a:ext cx="975241" cy="978008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6" name="Rechthoek 25"/>
          <p:cNvSpPr/>
          <p:nvPr/>
        </p:nvSpPr>
        <p:spPr>
          <a:xfrm>
            <a:off x="6502287" y="3560665"/>
            <a:ext cx="322284" cy="336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1" name="Ovaal 20"/>
          <p:cNvSpPr/>
          <p:nvPr/>
        </p:nvSpPr>
        <p:spPr>
          <a:xfrm>
            <a:off x="2342535" y="446089"/>
            <a:ext cx="585537" cy="581823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3200" dirty="0"/>
              <a:t>2</a:t>
            </a:r>
          </a:p>
        </p:txBody>
      </p:sp>
      <p:sp>
        <p:nvSpPr>
          <p:cNvPr id="27" name="Afgeronde rechthoek 26"/>
          <p:cNvSpPr/>
          <p:nvPr/>
        </p:nvSpPr>
        <p:spPr>
          <a:xfrm rot="5400000">
            <a:off x="5598693" y="1252610"/>
            <a:ext cx="613611" cy="4953001"/>
          </a:xfrm>
          <a:prstGeom prst="roundRect">
            <a:avLst/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8" name="Ovaal 27"/>
          <p:cNvSpPr/>
          <p:nvPr/>
        </p:nvSpPr>
        <p:spPr>
          <a:xfrm rot="5400000">
            <a:off x="5011641" y="3552645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9" name="Ovaal 28"/>
          <p:cNvSpPr/>
          <p:nvPr/>
        </p:nvSpPr>
        <p:spPr>
          <a:xfrm rot="5400000">
            <a:off x="4353914" y="3552645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0" name="Ovaal 29"/>
          <p:cNvSpPr/>
          <p:nvPr/>
        </p:nvSpPr>
        <p:spPr>
          <a:xfrm rot="5400000">
            <a:off x="3696188" y="3552645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2EE6-8464-4F2A-86C7-37DF669EE641}" type="slidenum">
              <a:rPr lang="nl-BE" smtClean="0"/>
              <a:pPr/>
              <a:t>29</a:t>
            </a:fld>
            <a:r>
              <a:rPr lang="nl-BE" smtClean="0"/>
              <a:t>/53</a:t>
            </a:r>
            <a:endParaRPr lang="nl-BE" dirty="0"/>
          </a:p>
        </p:txBody>
      </p:sp>
      <p:sp>
        <p:nvSpPr>
          <p:cNvPr id="31" name="Afgeronde rechthoek 30"/>
          <p:cNvSpPr/>
          <p:nvPr/>
        </p:nvSpPr>
        <p:spPr>
          <a:xfrm rot="5400000">
            <a:off x="6841247" y="5040338"/>
            <a:ext cx="613611" cy="1291534"/>
          </a:xfrm>
          <a:prstGeom prst="roundRect">
            <a:avLst/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2" name="Rechthoek 31"/>
          <p:cNvSpPr/>
          <p:nvPr/>
        </p:nvSpPr>
        <p:spPr>
          <a:xfrm>
            <a:off x="7285820" y="5517661"/>
            <a:ext cx="322284" cy="336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4" name="Rechthoek 33"/>
          <p:cNvSpPr/>
          <p:nvPr/>
        </p:nvSpPr>
        <p:spPr>
          <a:xfrm>
            <a:off x="6768987" y="5517661"/>
            <a:ext cx="322284" cy="336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5" name="Afgeronde rechthoek 34"/>
          <p:cNvSpPr/>
          <p:nvPr/>
        </p:nvSpPr>
        <p:spPr>
          <a:xfrm rot="5400000">
            <a:off x="4129030" y="4178343"/>
            <a:ext cx="613611" cy="3015528"/>
          </a:xfrm>
          <a:prstGeom prst="roundRect">
            <a:avLst/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6" name="Ovaal 35"/>
          <p:cNvSpPr/>
          <p:nvPr/>
        </p:nvSpPr>
        <p:spPr>
          <a:xfrm rot="5400000">
            <a:off x="4960841" y="5509641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7" name="Ovaal 36"/>
          <p:cNvSpPr/>
          <p:nvPr/>
        </p:nvSpPr>
        <p:spPr>
          <a:xfrm rot="5400000">
            <a:off x="4353914" y="5509641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8" name="Ovaal 37"/>
          <p:cNvSpPr/>
          <p:nvPr/>
        </p:nvSpPr>
        <p:spPr>
          <a:xfrm rot="5400000">
            <a:off x="3696188" y="5509641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49" name="Ovaal 48"/>
          <p:cNvSpPr/>
          <p:nvPr/>
        </p:nvSpPr>
        <p:spPr>
          <a:xfrm rot="5400000">
            <a:off x="5730931" y="3552643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50" name="Ovaal 49"/>
          <p:cNvSpPr/>
          <p:nvPr/>
        </p:nvSpPr>
        <p:spPr>
          <a:xfrm rot="5400000">
            <a:off x="3159898" y="5509638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51" name="Tekstvak 50"/>
          <p:cNvSpPr txBox="1"/>
          <p:nvPr/>
        </p:nvSpPr>
        <p:spPr>
          <a:xfrm>
            <a:off x="6610019" y="4365839"/>
            <a:ext cx="2838781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/>
              <a:t>Pred</a:t>
            </a:r>
            <a:r>
              <a:rPr lang="nl-BE" sz="3200" dirty="0"/>
              <a:t> = </a:t>
            </a:r>
            <a:r>
              <a:rPr lang="nl-BE" sz="3200" dirty="0" err="1"/>
              <a:t>isCircle</a:t>
            </a:r>
            <a:endParaRPr lang="nl-BE" sz="3200" dirty="0"/>
          </a:p>
        </p:txBody>
      </p:sp>
      <p:sp>
        <p:nvSpPr>
          <p:cNvPr id="41" name="Tekstvak 40"/>
          <p:cNvSpPr txBox="1"/>
          <p:nvPr/>
        </p:nvSpPr>
        <p:spPr>
          <a:xfrm>
            <a:off x="1714683" y="276858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400" i="1" dirty="0" smtClean="0"/>
              <a:t>Zuivere verdeling</a:t>
            </a:r>
            <a:endParaRPr lang="nl-BE" sz="2400" i="1" dirty="0"/>
          </a:p>
        </p:txBody>
      </p:sp>
      <p:sp>
        <p:nvSpPr>
          <p:cNvPr id="42" name="Ovaal 41"/>
          <p:cNvSpPr/>
          <p:nvPr/>
        </p:nvSpPr>
        <p:spPr>
          <a:xfrm rot="5400000">
            <a:off x="7156073" y="3539212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3" name="Ovaal 32"/>
          <p:cNvSpPr/>
          <p:nvPr/>
        </p:nvSpPr>
        <p:spPr>
          <a:xfrm rot="5400000">
            <a:off x="5504177" y="5508288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173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713" y="2274887"/>
            <a:ext cx="362268" cy="3667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Vraag 1: hoe maak ik een functie?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Lambda</a:t>
            </a:r>
            <a:r>
              <a:rPr lang="nl-BE" dirty="0" smtClean="0"/>
              <a:t>-calculus =&gt; f :: x -&gt; f(x), bv. dubbel ::  n -&gt; 2*n</a:t>
            </a:r>
          </a:p>
          <a:p>
            <a:pPr lvl="1"/>
            <a:r>
              <a:rPr lang="nl-BE" dirty="0" smtClean="0"/>
              <a:t>Maar ook anoniem      n -&gt; 2*n</a:t>
            </a:r>
          </a:p>
          <a:p>
            <a:pPr lvl="1"/>
            <a:r>
              <a:rPr lang="nl-BE" dirty="0" smtClean="0"/>
              <a:t>Veel programmeertalen: \n -&gt; 2*n</a:t>
            </a:r>
          </a:p>
          <a:p>
            <a:r>
              <a:rPr lang="nl-BE" dirty="0" smtClean="0"/>
              <a:t>Maar in Erlang iets meer </a:t>
            </a:r>
            <a:r>
              <a:rPr lang="nl-BE" dirty="0" err="1" smtClean="0"/>
              <a:t>verboos</a:t>
            </a:r>
            <a:endParaRPr lang="nl-BE" dirty="0" smtClean="0"/>
          </a:p>
          <a:p>
            <a:pPr lvl="1"/>
            <a:r>
              <a:rPr lang="nl-BE" dirty="0" err="1" smtClean="0"/>
              <a:t>fun</a:t>
            </a:r>
            <a:r>
              <a:rPr lang="nl-BE" dirty="0" smtClean="0"/>
              <a:t> (P1, P2, P3, …) -&gt; functiewaarde</a:t>
            </a:r>
          </a:p>
          <a:p>
            <a:pPr lvl="1"/>
            <a:r>
              <a:rPr lang="nl-BE" dirty="0" smtClean="0"/>
              <a:t>Bv.</a:t>
            </a:r>
            <a:endParaRPr lang="nl-BE" dirty="0"/>
          </a:p>
          <a:p>
            <a:pPr lvl="2"/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N*2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2"/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(A,B) -&gt; A*B end.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266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kstvak 39"/>
          <p:cNvSpPr txBox="1"/>
          <p:nvPr/>
        </p:nvSpPr>
        <p:spPr>
          <a:xfrm>
            <a:off x="1719473" y="5336246"/>
            <a:ext cx="9144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sz="3200" dirty="0"/>
              <a:t>        {                 </a:t>
            </a:r>
            <a:r>
              <a:rPr lang="nl-BE" sz="3200" dirty="0" smtClean="0"/>
              <a:t>                  </a:t>
            </a:r>
            <a:r>
              <a:rPr lang="nl-BE" sz="3200" dirty="0"/>
              <a:t>,        </a:t>
            </a:r>
            <a:r>
              <a:rPr lang="nl-BE" sz="3200" dirty="0" smtClean="0"/>
              <a:t>                    </a:t>
            </a:r>
            <a:r>
              <a:rPr lang="nl-BE" sz="3200" dirty="0"/>
              <a:t>}</a:t>
            </a:r>
            <a:endParaRPr lang="nl-BE" sz="320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31"/>
            <a:ext cx="10515600" cy="66278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Transforming: </a:t>
            </a:r>
            <a:r>
              <a:rPr lang="en-US" sz="4000" dirty="0"/>
              <a:t>partition</a:t>
            </a:r>
            <a:endParaRPr lang="en-US" sz="4000" dirty="0">
              <a:latin typeface="+mn-lt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524000" y="2249685"/>
            <a:ext cx="9144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/>
              <a:t>partition</a:t>
            </a:r>
            <a:r>
              <a:rPr lang="nl-BE" sz="3200" dirty="0"/>
              <a:t>(</a:t>
            </a:r>
            <a:r>
              <a:rPr lang="nl-BE" sz="3200" dirty="0" err="1"/>
              <a:t>Pred</a:t>
            </a:r>
            <a:r>
              <a:rPr lang="nl-BE" sz="3200" dirty="0"/>
              <a:t>, List1) -&gt; { List2, List3 }</a:t>
            </a:r>
            <a:endParaRPr lang="nl-BE" sz="3200" dirty="0"/>
          </a:p>
        </p:txBody>
      </p:sp>
      <p:sp>
        <p:nvSpPr>
          <p:cNvPr id="2" name="Rechthoek 1"/>
          <p:cNvSpPr/>
          <p:nvPr/>
        </p:nvSpPr>
        <p:spPr>
          <a:xfrm>
            <a:off x="7793820" y="3560665"/>
            <a:ext cx="322284" cy="336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5" name="PIJL-RECHTS 24"/>
          <p:cNvSpPr/>
          <p:nvPr/>
        </p:nvSpPr>
        <p:spPr>
          <a:xfrm rot="5400000">
            <a:off x="5608386" y="4197076"/>
            <a:ext cx="975241" cy="978008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6" name="Rechthoek 25"/>
          <p:cNvSpPr/>
          <p:nvPr/>
        </p:nvSpPr>
        <p:spPr>
          <a:xfrm>
            <a:off x="6502287" y="3560665"/>
            <a:ext cx="322284" cy="336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1" name="Ovaal 20"/>
          <p:cNvSpPr/>
          <p:nvPr/>
        </p:nvSpPr>
        <p:spPr>
          <a:xfrm>
            <a:off x="2342535" y="446089"/>
            <a:ext cx="585537" cy="581823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3200" dirty="0"/>
              <a:t>2</a:t>
            </a:r>
          </a:p>
        </p:txBody>
      </p:sp>
      <p:sp>
        <p:nvSpPr>
          <p:cNvPr id="27" name="Afgeronde rechthoek 26"/>
          <p:cNvSpPr/>
          <p:nvPr/>
        </p:nvSpPr>
        <p:spPr>
          <a:xfrm rot="5400000">
            <a:off x="5598693" y="1252610"/>
            <a:ext cx="613611" cy="4953001"/>
          </a:xfrm>
          <a:prstGeom prst="roundRect">
            <a:avLst/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8" name="Ovaal 27"/>
          <p:cNvSpPr/>
          <p:nvPr/>
        </p:nvSpPr>
        <p:spPr>
          <a:xfrm rot="5400000">
            <a:off x="5011641" y="3552645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9" name="Ovaal 28"/>
          <p:cNvSpPr/>
          <p:nvPr/>
        </p:nvSpPr>
        <p:spPr>
          <a:xfrm rot="5400000">
            <a:off x="4353914" y="3552645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0" name="Ovaal 29"/>
          <p:cNvSpPr/>
          <p:nvPr/>
        </p:nvSpPr>
        <p:spPr>
          <a:xfrm rot="5400000">
            <a:off x="3696188" y="3552645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3" name="Rechthoek 32"/>
          <p:cNvSpPr/>
          <p:nvPr/>
        </p:nvSpPr>
        <p:spPr>
          <a:xfrm>
            <a:off x="7148053" y="3560664"/>
            <a:ext cx="322284" cy="336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2EE6-8464-4F2A-86C7-37DF669EE641}" type="slidenum">
              <a:rPr lang="nl-BE" smtClean="0"/>
              <a:pPr/>
              <a:t>30</a:t>
            </a:fld>
            <a:r>
              <a:rPr lang="nl-BE" smtClean="0"/>
              <a:t>/53</a:t>
            </a:r>
            <a:endParaRPr lang="nl-BE" dirty="0"/>
          </a:p>
        </p:txBody>
      </p:sp>
      <p:sp>
        <p:nvSpPr>
          <p:cNvPr id="31" name="Afgeronde rechthoek 30"/>
          <p:cNvSpPr/>
          <p:nvPr/>
        </p:nvSpPr>
        <p:spPr>
          <a:xfrm rot="5400000">
            <a:off x="6940016" y="4550926"/>
            <a:ext cx="613611" cy="2270357"/>
          </a:xfrm>
          <a:prstGeom prst="roundRect">
            <a:avLst/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2" name="Rechthoek 31"/>
          <p:cNvSpPr/>
          <p:nvPr/>
        </p:nvSpPr>
        <p:spPr>
          <a:xfrm>
            <a:off x="7793820" y="5517661"/>
            <a:ext cx="322284" cy="336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4" name="Rechthoek 33"/>
          <p:cNvSpPr/>
          <p:nvPr/>
        </p:nvSpPr>
        <p:spPr>
          <a:xfrm>
            <a:off x="6502287" y="5517661"/>
            <a:ext cx="322284" cy="336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5" name="Afgeronde rechthoek 34"/>
          <p:cNvSpPr/>
          <p:nvPr/>
        </p:nvSpPr>
        <p:spPr>
          <a:xfrm rot="5400000">
            <a:off x="3987902" y="4319470"/>
            <a:ext cx="613611" cy="2733272"/>
          </a:xfrm>
          <a:prstGeom prst="roundRect">
            <a:avLst/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6" name="Ovaal 35"/>
          <p:cNvSpPr/>
          <p:nvPr/>
        </p:nvSpPr>
        <p:spPr>
          <a:xfrm rot="5400000">
            <a:off x="5011641" y="5509641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7" name="Ovaal 36"/>
          <p:cNvSpPr/>
          <p:nvPr/>
        </p:nvSpPr>
        <p:spPr>
          <a:xfrm rot="5400000">
            <a:off x="4353914" y="5509641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8" name="Ovaal 37"/>
          <p:cNvSpPr/>
          <p:nvPr/>
        </p:nvSpPr>
        <p:spPr>
          <a:xfrm rot="5400000">
            <a:off x="3696188" y="5509641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9" name="Rechthoek 38"/>
          <p:cNvSpPr/>
          <p:nvPr/>
        </p:nvSpPr>
        <p:spPr>
          <a:xfrm>
            <a:off x="7148053" y="5517660"/>
            <a:ext cx="322284" cy="336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49" name="Ovaal 48"/>
          <p:cNvSpPr/>
          <p:nvPr/>
        </p:nvSpPr>
        <p:spPr>
          <a:xfrm rot="5400000">
            <a:off x="5730931" y="3552643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50" name="Ovaal 49"/>
          <p:cNvSpPr/>
          <p:nvPr/>
        </p:nvSpPr>
        <p:spPr>
          <a:xfrm rot="5400000">
            <a:off x="3159898" y="5509638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51" name="Tekstvak 50"/>
          <p:cNvSpPr txBox="1"/>
          <p:nvPr/>
        </p:nvSpPr>
        <p:spPr>
          <a:xfrm>
            <a:off x="6610019" y="4365839"/>
            <a:ext cx="2838781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/>
              <a:t>Pred</a:t>
            </a:r>
            <a:r>
              <a:rPr lang="nl-BE" sz="3200" dirty="0"/>
              <a:t> = </a:t>
            </a:r>
            <a:r>
              <a:rPr lang="nl-BE" sz="3200" dirty="0" err="1"/>
              <a:t>isCircle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7030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kstvak 39"/>
          <p:cNvSpPr txBox="1"/>
          <p:nvPr/>
        </p:nvSpPr>
        <p:spPr>
          <a:xfrm>
            <a:off x="1719473" y="5336246"/>
            <a:ext cx="9144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sz="3200" dirty="0"/>
              <a:t>                    </a:t>
            </a:r>
            <a:r>
              <a:rPr lang="nl-BE" sz="3200" dirty="0" smtClean="0"/>
              <a:t>[    {    </a:t>
            </a:r>
            <a:r>
              <a:rPr lang="nl-BE" sz="3200" dirty="0"/>
              <a:t>,    </a:t>
            </a:r>
            <a:r>
              <a:rPr lang="nl-BE" sz="3200" dirty="0" smtClean="0"/>
              <a:t>},   {   ,     </a:t>
            </a:r>
            <a:r>
              <a:rPr lang="nl-BE" sz="3200" dirty="0"/>
              <a:t>}, </a:t>
            </a:r>
            <a:r>
              <a:rPr lang="nl-BE" sz="3200" dirty="0" smtClean="0"/>
              <a:t> {    </a:t>
            </a:r>
            <a:r>
              <a:rPr lang="nl-BE" sz="3200" dirty="0"/>
              <a:t>,    }]</a:t>
            </a:r>
            <a:endParaRPr lang="nl-BE" sz="320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31"/>
            <a:ext cx="10515600" cy="66278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Transforming: </a:t>
            </a:r>
            <a:r>
              <a:rPr lang="en-US" sz="4000" dirty="0"/>
              <a:t>zip</a:t>
            </a:r>
            <a:endParaRPr lang="en-US" sz="4000" dirty="0">
              <a:latin typeface="+mn-lt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524000" y="2249685"/>
            <a:ext cx="9144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3200" dirty="0"/>
              <a:t>zip(List1, List2)</a:t>
            </a:r>
            <a:endParaRPr lang="nl-BE" sz="3200" dirty="0"/>
          </a:p>
        </p:txBody>
      </p:sp>
      <p:sp>
        <p:nvSpPr>
          <p:cNvPr id="8" name="Afgeronde rechthoek 7"/>
          <p:cNvSpPr/>
          <p:nvPr/>
        </p:nvSpPr>
        <p:spPr>
          <a:xfrm rot="5400000">
            <a:off x="6940016" y="2593930"/>
            <a:ext cx="613611" cy="2270357"/>
          </a:xfrm>
          <a:prstGeom prst="roundRect">
            <a:avLst/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" name="Rechthoek 1"/>
          <p:cNvSpPr/>
          <p:nvPr/>
        </p:nvSpPr>
        <p:spPr>
          <a:xfrm>
            <a:off x="7793820" y="3560665"/>
            <a:ext cx="322284" cy="336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2" name="Afgeronde rechthoek 21"/>
          <p:cNvSpPr/>
          <p:nvPr/>
        </p:nvSpPr>
        <p:spPr>
          <a:xfrm rot="5400000">
            <a:off x="5904740" y="3448418"/>
            <a:ext cx="613611" cy="4340905"/>
          </a:xfrm>
          <a:prstGeom prst="roundRect">
            <a:avLst/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5" name="PIJL-RECHTS 24"/>
          <p:cNvSpPr/>
          <p:nvPr/>
        </p:nvSpPr>
        <p:spPr>
          <a:xfrm rot="5400000">
            <a:off x="5608386" y="4197076"/>
            <a:ext cx="975241" cy="978008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6" name="Rechthoek 25"/>
          <p:cNvSpPr/>
          <p:nvPr/>
        </p:nvSpPr>
        <p:spPr>
          <a:xfrm>
            <a:off x="6502287" y="3560665"/>
            <a:ext cx="322284" cy="336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1" name="Ovaal 20"/>
          <p:cNvSpPr/>
          <p:nvPr/>
        </p:nvSpPr>
        <p:spPr>
          <a:xfrm>
            <a:off x="2342535" y="446089"/>
            <a:ext cx="585537" cy="581823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3200" dirty="0"/>
              <a:t>2</a:t>
            </a:r>
          </a:p>
        </p:txBody>
      </p:sp>
      <p:sp>
        <p:nvSpPr>
          <p:cNvPr id="27" name="Afgeronde rechthoek 26"/>
          <p:cNvSpPr/>
          <p:nvPr/>
        </p:nvSpPr>
        <p:spPr>
          <a:xfrm rot="5400000">
            <a:off x="4238366" y="2612937"/>
            <a:ext cx="613611" cy="2232344"/>
          </a:xfrm>
          <a:prstGeom prst="roundRect">
            <a:avLst/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8" name="Ovaal 27"/>
          <p:cNvSpPr/>
          <p:nvPr/>
        </p:nvSpPr>
        <p:spPr>
          <a:xfrm rot="5400000">
            <a:off x="5011641" y="3552645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9" name="Ovaal 28"/>
          <p:cNvSpPr/>
          <p:nvPr/>
        </p:nvSpPr>
        <p:spPr>
          <a:xfrm rot="5400000">
            <a:off x="4353914" y="3552645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0" name="Ovaal 29"/>
          <p:cNvSpPr/>
          <p:nvPr/>
        </p:nvSpPr>
        <p:spPr>
          <a:xfrm rot="5400000">
            <a:off x="3696188" y="3552645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3" name="Rechthoek 32"/>
          <p:cNvSpPr/>
          <p:nvPr/>
        </p:nvSpPr>
        <p:spPr>
          <a:xfrm>
            <a:off x="7148053" y="3560664"/>
            <a:ext cx="322284" cy="336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2EE6-8464-4F2A-86C7-37DF669EE641}" type="slidenum">
              <a:rPr lang="nl-BE" smtClean="0"/>
              <a:pPr/>
              <a:t>31</a:t>
            </a:fld>
            <a:r>
              <a:rPr lang="nl-BE" smtClean="0"/>
              <a:t>/53</a:t>
            </a:r>
            <a:endParaRPr lang="nl-BE" dirty="0"/>
          </a:p>
        </p:txBody>
      </p:sp>
      <p:grpSp>
        <p:nvGrpSpPr>
          <p:cNvPr id="3" name="Groep 2"/>
          <p:cNvGrpSpPr/>
          <p:nvPr/>
        </p:nvGrpSpPr>
        <p:grpSpPr>
          <a:xfrm>
            <a:off x="7131238" y="5486400"/>
            <a:ext cx="793563" cy="336885"/>
            <a:chOff x="533401" y="5486400"/>
            <a:chExt cx="793563" cy="336885"/>
          </a:xfrm>
        </p:grpSpPr>
        <p:sp>
          <p:nvSpPr>
            <p:cNvPr id="41" name="Ovaal 40"/>
            <p:cNvSpPr/>
            <p:nvPr/>
          </p:nvSpPr>
          <p:spPr>
            <a:xfrm rot="5400000">
              <a:off x="541421" y="5478380"/>
              <a:ext cx="336885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42" name="Rechthoek 41"/>
            <p:cNvSpPr/>
            <p:nvPr/>
          </p:nvSpPr>
          <p:spPr>
            <a:xfrm>
              <a:off x="1004680" y="5486400"/>
              <a:ext cx="322284" cy="336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</p:grpSp>
      <p:grpSp>
        <p:nvGrpSpPr>
          <p:cNvPr id="43" name="Groep 42"/>
          <p:cNvGrpSpPr/>
          <p:nvPr/>
        </p:nvGrpSpPr>
        <p:grpSpPr>
          <a:xfrm>
            <a:off x="4311838" y="5486401"/>
            <a:ext cx="793563" cy="336885"/>
            <a:chOff x="533401" y="5486400"/>
            <a:chExt cx="793563" cy="336885"/>
          </a:xfrm>
        </p:grpSpPr>
        <p:sp>
          <p:nvSpPr>
            <p:cNvPr id="44" name="Ovaal 43"/>
            <p:cNvSpPr/>
            <p:nvPr/>
          </p:nvSpPr>
          <p:spPr>
            <a:xfrm rot="5400000">
              <a:off x="541421" y="5478380"/>
              <a:ext cx="336885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45" name="Rechthoek 44"/>
            <p:cNvSpPr/>
            <p:nvPr/>
          </p:nvSpPr>
          <p:spPr>
            <a:xfrm>
              <a:off x="1004680" y="5486400"/>
              <a:ext cx="322284" cy="336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</p:grpSp>
      <p:grpSp>
        <p:nvGrpSpPr>
          <p:cNvPr id="46" name="Groep 45"/>
          <p:cNvGrpSpPr/>
          <p:nvPr/>
        </p:nvGrpSpPr>
        <p:grpSpPr>
          <a:xfrm>
            <a:off x="5708725" y="5486401"/>
            <a:ext cx="793563" cy="336885"/>
            <a:chOff x="533401" y="5486400"/>
            <a:chExt cx="793563" cy="336885"/>
          </a:xfrm>
        </p:grpSpPr>
        <p:sp>
          <p:nvSpPr>
            <p:cNvPr id="47" name="Ovaal 46"/>
            <p:cNvSpPr/>
            <p:nvPr/>
          </p:nvSpPr>
          <p:spPr>
            <a:xfrm rot="5400000">
              <a:off x="541421" y="5478380"/>
              <a:ext cx="336885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48" name="Rechthoek 47"/>
            <p:cNvSpPr/>
            <p:nvPr/>
          </p:nvSpPr>
          <p:spPr>
            <a:xfrm>
              <a:off x="1004680" y="5486400"/>
              <a:ext cx="322284" cy="336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17181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31"/>
            <a:ext cx="10515600" cy="66278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Transforming: </a:t>
            </a:r>
            <a:r>
              <a:rPr lang="en-US" sz="4000" dirty="0" err="1"/>
              <a:t>zipwith</a:t>
            </a:r>
            <a:endParaRPr lang="en-US" sz="4000" dirty="0">
              <a:latin typeface="+mn-lt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524000" y="2249685"/>
            <a:ext cx="9144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/>
              <a:t>zipwith</a:t>
            </a:r>
            <a:r>
              <a:rPr lang="nl-BE" sz="3200" dirty="0"/>
              <a:t>(Combine, List1, List2)</a:t>
            </a:r>
            <a:endParaRPr lang="nl-BE" sz="3200" dirty="0"/>
          </a:p>
        </p:txBody>
      </p:sp>
      <p:sp>
        <p:nvSpPr>
          <p:cNvPr id="8" name="Afgeronde rechthoek 7"/>
          <p:cNvSpPr/>
          <p:nvPr/>
        </p:nvSpPr>
        <p:spPr>
          <a:xfrm rot="5400000">
            <a:off x="7632516" y="1901431"/>
            <a:ext cx="613611" cy="3655355"/>
          </a:xfrm>
          <a:prstGeom prst="roundRect">
            <a:avLst/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" name="Rechthoek 1"/>
          <p:cNvSpPr/>
          <p:nvPr/>
        </p:nvSpPr>
        <p:spPr>
          <a:xfrm>
            <a:off x="7793820" y="3560665"/>
            <a:ext cx="322284" cy="336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2" name="Afgeronde rechthoek 21"/>
          <p:cNvSpPr/>
          <p:nvPr/>
        </p:nvSpPr>
        <p:spPr>
          <a:xfrm rot="5400000">
            <a:off x="5804839" y="3791193"/>
            <a:ext cx="613611" cy="3655355"/>
          </a:xfrm>
          <a:prstGeom prst="roundRect">
            <a:avLst/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0" name="Gelijkbenige driehoek 19"/>
          <p:cNvSpPr/>
          <p:nvPr/>
        </p:nvSpPr>
        <p:spPr>
          <a:xfrm>
            <a:off x="5922027" y="5450428"/>
            <a:ext cx="369447" cy="33688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5" name="PIJL-RECHTS 24"/>
          <p:cNvSpPr/>
          <p:nvPr/>
        </p:nvSpPr>
        <p:spPr>
          <a:xfrm rot="5400000">
            <a:off x="5608386" y="4197076"/>
            <a:ext cx="975241" cy="978008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6" name="Rechthoek 25"/>
          <p:cNvSpPr/>
          <p:nvPr/>
        </p:nvSpPr>
        <p:spPr>
          <a:xfrm>
            <a:off x="6502287" y="3560665"/>
            <a:ext cx="322284" cy="336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1" name="Ovaal 20"/>
          <p:cNvSpPr/>
          <p:nvPr/>
        </p:nvSpPr>
        <p:spPr>
          <a:xfrm>
            <a:off x="2342535" y="446089"/>
            <a:ext cx="585537" cy="581823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3200" dirty="0"/>
              <a:t>2</a:t>
            </a:r>
          </a:p>
        </p:txBody>
      </p:sp>
      <p:grpSp>
        <p:nvGrpSpPr>
          <p:cNvPr id="23" name="Groep 22"/>
          <p:cNvGrpSpPr/>
          <p:nvPr/>
        </p:nvGrpSpPr>
        <p:grpSpPr>
          <a:xfrm rot="5400000">
            <a:off x="3526862" y="1901432"/>
            <a:ext cx="613611" cy="3655355"/>
            <a:chOff x="3352799" y="2117559"/>
            <a:chExt cx="613610" cy="3655354"/>
          </a:xfrm>
        </p:grpSpPr>
        <p:sp>
          <p:nvSpPr>
            <p:cNvPr id="27" name="Afgeronde rechthoek 26"/>
            <p:cNvSpPr/>
            <p:nvPr/>
          </p:nvSpPr>
          <p:spPr>
            <a:xfrm>
              <a:off x="3352799" y="2117559"/>
              <a:ext cx="613610" cy="3655354"/>
            </a:xfrm>
            <a:prstGeom prst="roundRect">
              <a:avLst/>
            </a:prstGeom>
            <a:noFill/>
            <a:ln w="571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28" name="Ovaal 27"/>
            <p:cNvSpPr/>
            <p:nvPr/>
          </p:nvSpPr>
          <p:spPr>
            <a:xfrm>
              <a:off x="3491162" y="2422358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29" name="Ovaal 28"/>
            <p:cNvSpPr/>
            <p:nvPr/>
          </p:nvSpPr>
          <p:spPr>
            <a:xfrm>
              <a:off x="3491162" y="3080084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30" name="Ovaal 29"/>
            <p:cNvSpPr/>
            <p:nvPr/>
          </p:nvSpPr>
          <p:spPr>
            <a:xfrm>
              <a:off x="3491162" y="3737810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31" name="Ovaal 30"/>
            <p:cNvSpPr/>
            <p:nvPr/>
          </p:nvSpPr>
          <p:spPr>
            <a:xfrm>
              <a:off x="3491162" y="4395536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32" name="Ovaal 31"/>
            <p:cNvSpPr/>
            <p:nvPr/>
          </p:nvSpPr>
          <p:spPr>
            <a:xfrm>
              <a:off x="3491162" y="5053262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</p:grpSp>
      <p:sp>
        <p:nvSpPr>
          <p:cNvPr id="33" name="Rechthoek 32"/>
          <p:cNvSpPr/>
          <p:nvPr/>
        </p:nvSpPr>
        <p:spPr>
          <a:xfrm>
            <a:off x="7148053" y="3560664"/>
            <a:ext cx="322284" cy="336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4" name="Rechthoek 33"/>
          <p:cNvSpPr/>
          <p:nvPr/>
        </p:nvSpPr>
        <p:spPr>
          <a:xfrm>
            <a:off x="8405261" y="3560663"/>
            <a:ext cx="322284" cy="336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5" name="Rechthoek 34"/>
          <p:cNvSpPr/>
          <p:nvPr/>
        </p:nvSpPr>
        <p:spPr>
          <a:xfrm>
            <a:off x="9016702" y="3568830"/>
            <a:ext cx="322284" cy="336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6" name="Gelijkbenige driehoek 35"/>
          <p:cNvSpPr/>
          <p:nvPr/>
        </p:nvSpPr>
        <p:spPr>
          <a:xfrm>
            <a:off x="5356547" y="5449037"/>
            <a:ext cx="369447" cy="33688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7" name="Gelijkbenige driehoek 36"/>
          <p:cNvSpPr/>
          <p:nvPr/>
        </p:nvSpPr>
        <p:spPr>
          <a:xfrm>
            <a:off x="4761253" y="5449036"/>
            <a:ext cx="369447" cy="33688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8" name="Gelijkbenige driehoek 37"/>
          <p:cNvSpPr/>
          <p:nvPr/>
        </p:nvSpPr>
        <p:spPr>
          <a:xfrm>
            <a:off x="6598471" y="5449036"/>
            <a:ext cx="369447" cy="33688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9" name="Gelijkbenige driehoek 38"/>
          <p:cNvSpPr/>
          <p:nvPr/>
        </p:nvSpPr>
        <p:spPr>
          <a:xfrm>
            <a:off x="7200427" y="5449036"/>
            <a:ext cx="369447" cy="33688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2EE6-8464-4F2A-86C7-37DF669EE641}" type="slidenum">
              <a:rPr lang="nl-BE" smtClean="0"/>
              <a:pPr/>
              <a:t>32</a:t>
            </a:fld>
            <a:r>
              <a:rPr lang="nl-BE" smtClean="0"/>
              <a:t>/53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2172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231392" y="397868"/>
            <a:ext cx="10515600" cy="66278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Consuming: Predefined </a:t>
            </a:r>
            <a:r>
              <a:rPr lang="en-US" sz="4000" dirty="0">
                <a:latin typeface="+mn-lt"/>
              </a:rPr>
              <a:t>Aggregates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1524000" y="2065910"/>
            <a:ext cx="9144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/>
              <a:t>length</a:t>
            </a:r>
            <a:r>
              <a:rPr lang="nl-BE" sz="3200" dirty="0"/>
              <a:t>(List)</a:t>
            </a:r>
            <a:endParaRPr lang="nl-BE" sz="3200" b="1" dirty="0"/>
          </a:p>
        </p:txBody>
      </p:sp>
      <p:sp>
        <p:nvSpPr>
          <p:cNvPr id="6" name="Ovaal 5"/>
          <p:cNvSpPr/>
          <p:nvPr/>
        </p:nvSpPr>
        <p:spPr>
          <a:xfrm>
            <a:off x="1658026" y="444439"/>
            <a:ext cx="585537" cy="581823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3200" dirty="0"/>
              <a:t>3</a:t>
            </a:r>
          </a:p>
        </p:txBody>
      </p:sp>
      <p:grpSp>
        <p:nvGrpSpPr>
          <p:cNvPr id="7" name="Groep 6"/>
          <p:cNvGrpSpPr/>
          <p:nvPr/>
        </p:nvGrpSpPr>
        <p:grpSpPr>
          <a:xfrm rot="5400000">
            <a:off x="5789197" y="1391056"/>
            <a:ext cx="613611" cy="3655355"/>
            <a:chOff x="3352799" y="2117559"/>
            <a:chExt cx="613610" cy="3655354"/>
          </a:xfrm>
        </p:grpSpPr>
        <p:sp>
          <p:nvSpPr>
            <p:cNvPr id="8" name="Afgeronde rechthoek 7"/>
            <p:cNvSpPr/>
            <p:nvPr/>
          </p:nvSpPr>
          <p:spPr>
            <a:xfrm>
              <a:off x="3352799" y="2117559"/>
              <a:ext cx="613610" cy="3655354"/>
            </a:xfrm>
            <a:prstGeom prst="roundRect">
              <a:avLst/>
            </a:prstGeom>
            <a:noFill/>
            <a:ln w="571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9" name="Ovaal 8"/>
            <p:cNvSpPr/>
            <p:nvPr/>
          </p:nvSpPr>
          <p:spPr>
            <a:xfrm>
              <a:off x="3491162" y="2422358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0" name="Ovaal 9"/>
            <p:cNvSpPr/>
            <p:nvPr/>
          </p:nvSpPr>
          <p:spPr>
            <a:xfrm>
              <a:off x="3491162" y="3080084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1" name="Ovaal 10"/>
            <p:cNvSpPr/>
            <p:nvPr/>
          </p:nvSpPr>
          <p:spPr>
            <a:xfrm>
              <a:off x="3491162" y="3737810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2" name="Ovaal 11"/>
            <p:cNvSpPr/>
            <p:nvPr/>
          </p:nvSpPr>
          <p:spPr>
            <a:xfrm>
              <a:off x="3491162" y="4395536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3" name="Ovaal 12"/>
            <p:cNvSpPr/>
            <p:nvPr/>
          </p:nvSpPr>
          <p:spPr>
            <a:xfrm>
              <a:off x="3491162" y="5053262"/>
              <a:ext cx="336884" cy="3529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</p:grpSp>
      <p:sp>
        <p:nvSpPr>
          <p:cNvPr id="14" name="PIJL-RECHTS 13"/>
          <p:cNvSpPr/>
          <p:nvPr/>
        </p:nvSpPr>
        <p:spPr>
          <a:xfrm rot="5400000">
            <a:off x="5608386" y="3657581"/>
            <a:ext cx="975241" cy="978008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15" name="5-puntige ster 14"/>
          <p:cNvSpPr/>
          <p:nvPr/>
        </p:nvSpPr>
        <p:spPr>
          <a:xfrm>
            <a:off x="5499399" y="4919472"/>
            <a:ext cx="1188235" cy="978654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3200" dirty="0">
                <a:solidFill>
                  <a:schemeClr val="tx1"/>
                </a:solidFill>
              </a:rPr>
              <a:t>5</a:t>
            </a:r>
            <a:endParaRPr lang="nl-BE" sz="1400" dirty="0">
              <a:solidFill>
                <a:schemeClr val="tx1"/>
              </a:solidFill>
            </a:endParaRPr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2EE6-8464-4F2A-86C7-37DF669EE641}" type="slidenum">
              <a:rPr lang="nl-BE" smtClean="0"/>
              <a:pPr/>
              <a:t>33</a:t>
            </a:fld>
            <a:r>
              <a:rPr lang="nl-BE" smtClean="0"/>
              <a:t>/53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690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31"/>
            <a:ext cx="10515600" cy="6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+mn-lt"/>
              </a:rPr>
              <a:t>Consuming: Predefined </a:t>
            </a:r>
            <a:r>
              <a:rPr lang="en-US" dirty="0">
                <a:latin typeface="+mn-lt"/>
              </a:rPr>
              <a:t>Aggregates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1524000" y="3020192"/>
            <a:ext cx="9144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/>
              <a:t>s</a:t>
            </a:r>
            <a:r>
              <a:rPr lang="nl-BE" sz="3200" dirty="0" err="1"/>
              <a:t>um</a:t>
            </a:r>
            <a:r>
              <a:rPr lang="nl-BE" sz="3200" dirty="0"/>
              <a:t>(List)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1524000" y="4707070"/>
            <a:ext cx="9144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3200" dirty="0"/>
              <a:t>max(List)</a:t>
            </a:r>
            <a:endParaRPr lang="nl-BE" sz="3200" b="1" dirty="0"/>
          </a:p>
        </p:txBody>
      </p:sp>
      <p:sp>
        <p:nvSpPr>
          <p:cNvPr id="7" name="Tekstvak 6"/>
          <p:cNvSpPr txBox="1"/>
          <p:nvPr/>
        </p:nvSpPr>
        <p:spPr>
          <a:xfrm>
            <a:off x="1524000" y="5201261"/>
            <a:ext cx="9144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3200" dirty="0"/>
              <a:t>min(List)</a:t>
            </a:r>
            <a:endParaRPr lang="nl-BE" sz="3200" b="1" dirty="0"/>
          </a:p>
        </p:txBody>
      </p:sp>
      <p:sp>
        <p:nvSpPr>
          <p:cNvPr id="9" name="Ovaal 8"/>
          <p:cNvSpPr/>
          <p:nvPr/>
        </p:nvSpPr>
        <p:spPr>
          <a:xfrm>
            <a:off x="1658026" y="444439"/>
            <a:ext cx="585537" cy="581823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3200" dirty="0"/>
              <a:t>3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1517376" y="1754607"/>
            <a:ext cx="9144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/>
              <a:t>l</a:t>
            </a:r>
            <a:r>
              <a:rPr lang="nl-BE" sz="3200" dirty="0" err="1"/>
              <a:t>ength</a:t>
            </a:r>
            <a:r>
              <a:rPr lang="nl-BE" sz="3200" dirty="0"/>
              <a:t>(List)</a:t>
            </a:r>
            <a:endParaRPr lang="nl-BE" sz="3200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2EE6-8464-4F2A-86C7-37DF669EE641}" type="slidenum">
              <a:rPr lang="nl-BE" smtClean="0"/>
              <a:pPr/>
              <a:t>34</a:t>
            </a:fld>
            <a:r>
              <a:rPr lang="nl-BE" smtClean="0"/>
              <a:t>/53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309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213104" y="403959"/>
            <a:ext cx="10515600" cy="66278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Consuming: Predefined </a:t>
            </a:r>
            <a:r>
              <a:rPr lang="en-US" sz="4000" dirty="0">
                <a:latin typeface="+mn-lt"/>
              </a:rPr>
              <a:t>Aggregates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1524000" y="1826655"/>
            <a:ext cx="9144000" cy="20621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/>
              <a:t>all</a:t>
            </a:r>
            <a:r>
              <a:rPr lang="nl-BE" sz="3200" dirty="0"/>
              <a:t>(</a:t>
            </a:r>
            <a:r>
              <a:rPr lang="nl-BE" sz="3200" dirty="0" err="1"/>
              <a:t>Pred</a:t>
            </a:r>
            <a:r>
              <a:rPr lang="nl-BE" sz="3200" dirty="0"/>
              <a:t>, List)</a:t>
            </a:r>
          </a:p>
          <a:p>
            <a:pPr algn="ctr"/>
            <a:endParaRPr lang="nl-BE" sz="3200" b="1" dirty="0"/>
          </a:p>
          <a:p>
            <a:pPr algn="ctr"/>
            <a:r>
              <a:rPr lang="nl-BE" sz="3200" dirty="0" err="1"/>
              <a:t>any</a:t>
            </a:r>
            <a:r>
              <a:rPr lang="nl-BE" sz="3200" dirty="0"/>
              <a:t>(</a:t>
            </a:r>
            <a:r>
              <a:rPr lang="nl-BE" sz="3200" dirty="0" err="1"/>
              <a:t>Pred</a:t>
            </a:r>
            <a:r>
              <a:rPr lang="nl-BE" sz="3200" dirty="0"/>
              <a:t>, List)</a:t>
            </a:r>
          </a:p>
          <a:p>
            <a:pPr algn="ctr"/>
            <a:endParaRPr lang="nl-BE" sz="3200" b="1" dirty="0"/>
          </a:p>
        </p:txBody>
      </p:sp>
      <p:sp>
        <p:nvSpPr>
          <p:cNvPr id="12" name="Ovaal 11"/>
          <p:cNvSpPr/>
          <p:nvPr/>
        </p:nvSpPr>
        <p:spPr>
          <a:xfrm>
            <a:off x="1658026" y="444439"/>
            <a:ext cx="585537" cy="581823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3200" dirty="0"/>
              <a:t>3</a:t>
            </a:r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2EE6-8464-4F2A-86C7-37DF669EE641}" type="slidenum">
              <a:rPr lang="nl-BE" smtClean="0"/>
              <a:pPr/>
              <a:t>35</a:t>
            </a:fld>
            <a:r>
              <a:rPr lang="nl-BE" smtClean="0"/>
              <a:t>/53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265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31"/>
            <a:ext cx="10515600" cy="66278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Consuming: Generic </a:t>
            </a:r>
            <a:r>
              <a:rPr lang="en-US" sz="4000" dirty="0">
                <a:latin typeface="+mn-lt"/>
              </a:rPr>
              <a:t>Reduction</a:t>
            </a:r>
          </a:p>
        </p:txBody>
      </p:sp>
      <p:sp>
        <p:nvSpPr>
          <p:cNvPr id="23" name="Tijdelijke aanduiding voor inhoud 2"/>
          <p:cNvSpPr>
            <a:spLocks noGrp="1"/>
          </p:cNvSpPr>
          <p:nvPr>
            <p:ph idx="1"/>
          </p:nvPr>
        </p:nvSpPr>
        <p:spPr>
          <a:xfrm>
            <a:off x="1706243" y="2341620"/>
            <a:ext cx="7298057" cy="4693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66FF"/>
                </a:solidFill>
              </a:rPr>
              <a:t>Example: sum of a list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1524000" y="1242754"/>
            <a:ext cx="9144000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 err="1"/>
              <a:t>foldl</a:t>
            </a:r>
            <a:r>
              <a:rPr lang="nl-BE" sz="3200" dirty="0"/>
              <a:t>(Fun, </a:t>
            </a:r>
            <a:r>
              <a:rPr lang="nl-BE" sz="3200" dirty="0" err="1"/>
              <a:t>S</a:t>
            </a:r>
            <a:r>
              <a:rPr lang="nl-BE" sz="3200" dirty="0" err="1"/>
              <a:t>eed</a:t>
            </a:r>
            <a:r>
              <a:rPr lang="nl-BE" sz="3200" dirty="0"/>
              <a:t>, List)</a:t>
            </a:r>
          </a:p>
          <a:p>
            <a:pPr algn="ctr"/>
            <a:r>
              <a:rPr lang="nl-BE" sz="3200" dirty="0"/>
              <a:t>Fun::(</a:t>
            </a:r>
            <a:r>
              <a:rPr lang="nl-BE" sz="3200" dirty="0" err="1"/>
              <a:t>Elem</a:t>
            </a:r>
            <a:r>
              <a:rPr lang="nl-BE" sz="3200" dirty="0"/>
              <a:t>, </a:t>
            </a:r>
            <a:r>
              <a:rPr lang="nl-BE" sz="3200" dirty="0" err="1"/>
              <a:t>Acc</a:t>
            </a:r>
            <a:r>
              <a:rPr lang="nl-BE" sz="3200" dirty="0"/>
              <a:t>) -&gt; </a:t>
            </a:r>
            <a:r>
              <a:rPr lang="nl-BE" sz="3200" dirty="0" err="1"/>
              <a:t>Acc</a:t>
            </a:r>
            <a:r>
              <a:rPr lang="nl-BE" sz="3200" dirty="0"/>
              <a:t>’</a:t>
            </a:r>
            <a:endParaRPr lang="nl-BE" sz="3200" dirty="0"/>
          </a:p>
        </p:txBody>
      </p:sp>
      <p:sp>
        <p:nvSpPr>
          <p:cNvPr id="6" name="Rechthoek 5"/>
          <p:cNvSpPr/>
          <p:nvPr/>
        </p:nvSpPr>
        <p:spPr>
          <a:xfrm>
            <a:off x="1706242" y="2886784"/>
            <a:ext cx="775526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ist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2, 3, 4, 5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A,Acc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A+Acc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>
                <a:solidFill>
                  <a:srgbClr val="D60093"/>
                </a:solidFill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List).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" name="Groep 21"/>
          <p:cNvGrpSpPr/>
          <p:nvPr/>
        </p:nvGrpSpPr>
        <p:grpSpPr>
          <a:xfrm>
            <a:off x="4143978" y="4409740"/>
            <a:ext cx="3904045" cy="2275774"/>
            <a:chOff x="3987799" y="4509074"/>
            <a:chExt cx="3510281" cy="2070672"/>
          </a:xfrm>
        </p:grpSpPr>
        <p:grpSp>
          <p:nvGrpSpPr>
            <p:cNvPr id="16" name="Groep 15"/>
            <p:cNvGrpSpPr/>
            <p:nvPr/>
          </p:nvGrpSpPr>
          <p:grpSpPr>
            <a:xfrm>
              <a:off x="3987799" y="4509074"/>
              <a:ext cx="3510281" cy="2070672"/>
              <a:chOff x="4058919" y="4478594"/>
              <a:chExt cx="3510281" cy="2070672"/>
            </a:xfrm>
          </p:grpSpPr>
          <p:sp>
            <p:nvSpPr>
              <p:cNvPr id="11" name="Afgeronde rechthoek 10"/>
              <p:cNvSpPr/>
              <p:nvPr/>
            </p:nvSpPr>
            <p:spPr>
              <a:xfrm>
                <a:off x="4058919" y="4478594"/>
                <a:ext cx="1478281" cy="51816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sz="2400" dirty="0">
                    <a:solidFill>
                      <a:schemeClr val="tx1"/>
                    </a:solidFill>
                  </a:rPr>
                  <a:t>2 + </a:t>
                </a:r>
                <a:r>
                  <a:rPr lang="nl-BE" sz="2400" dirty="0">
                    <a:solidFill>
                      <a:srgbClr val="92D050"/>
                    </a:solidFill>
                  </a:rPr>
                  <a:t>1</a:t>
                </a:r>
                <a:r>
                  <a:rPr lang="nl-BE" sz="2400" dirty="0">
                    <a:solidFill>
                      <a:schemeClr val="tx1"/>
                    </a:solidFill>
                  </a:rPr>
                  <a:t> </a:t>
                </a:r>
                <a:r>
                  <a:rPr lang="nl-BE" sz="2400" dirty="0">
                    <a:solidFill>
                      <a:schemeClr val="tx1"/>
                    </a:solidFill>
                  </a:rPr>
                  <a:t>= </a:t>
                </a:r>
                <a:r>
                  <a:rPr lang="nl-BE" sz="2400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13" name="Afgeronde rechthoek 12"/>
              <p:cNvSpPr/>
              <p:nvPr/>
            </p:nvSpPr>
            <p:spPr>
              <a:xfrm>
                <a:off x="4691379" y="5009394"/>
                <a:ext cx="1485901" cy="51816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sz="2400" dirty="0">
                    <a:solidFill>
                      <a:schemeClr val="tx1"/>
                    </a:solidFill>
                  </a:rPr>
                  <a:t>3 + </a:t>
                </a:r>
                <a:r>
                  <a:rPr lang="nl-BE" sz="2400" dirty="0">
                    <a:solidFill>
                      <a:srgbClr val="FF0000"/>
                    </a:solidFill>
                  </a:rPr>
                  <a:t>3</a:t>
                </a:r>
                <a:r>
                  <a:rPr lang="nl-BE" sz="2400" dirty="0">
                    <a:solidFill>
                      <a:schemeClr val="tx1"/>
                    </a:solidFill>
                  </a:rPr>
                  <a:t> </a:t>
                </a:r>
                <a:r>
                  <a:rPr lang="nl-BE" sz="2400" dirty="0">
                    <a:solidFill>
                      <a:schemeClr val="tx1"/>
                    </a:solidFill>
                  </a:rPr>
                  <a:t>= </a:t>
                </a:r>
                <a:r>
                  <a:rPr lang="nl-BE" sz="2400" dirty="0">
                    <a:solidFill>
                      <a:srgbClr val="0070C0"/>
                    </a:solidFill>
                  </a:rPr>
                  <a:t>6</a:t>
                </a:r>
              </a:p>
            </p:txBody>
          </p:sp>
          <p:sp>
            <p:nvSpPr>
              <p:cNvPr id="14" name="Afgeronde rechthoek 13"/>
              <p:cNvSpPr/>
              <p:nvPr/>
            </p:nvSpPr>
            <p:spPr>
              <a:xfrm>
                <a:off x="5323840" y="5514913"/>
                <a:ext cx="1501136" cy="51816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sz="2400" dirty="0">
                    <a:solidFill>
                      <a:schemeClr val="tx1"/>
                    </a:solidFill>
                  </a:rPr>
                  <a:t>4 + </a:t>
                </a:r>
                <a:r>
                  <a:rPr lang="nl-BE" sz="2400" dirty="0">
                    <a:solidFill>
                      <a:srgbClr val="0070C0"/>
                    </a:solidFill>
                  </a:rPr>
                  <a:t>6 </a:t>
                </a:r>
                <a:r>
                  <a:rPr lang="nl-BE" sz="2400" dirty="0">
                    <a:solidFill>
                      <a:schemeClr val="tx1"/>
                    </a:solidFill>
                  </a:rPr>
                  <a:t>= </a:t>
                </a:r>
                <a:r>
                  <a:rPr lang="nl-BE" sz="2400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15" name="Afgeronde rechthoek 14"/>
              <p:cNvSpPr/>
              <p:nvPr/>
            </p:nvSpPr>
            <p:spPr>
              <a:xfrm>
                <a:off x="5956299" y="6031106"/>
                <a:ext cx="1612901" cy="51816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sz="2400" dirty="0">
                    <a:solidFill>
                      <a:schemeClr val="tx1"/>
                    </a:solidFill>
                  </a:rPr>
                  <a:t>5 </a:t>
                </a:r>
                <a:r>
                  <a:rPr lang="nl-BE" sz="2400" dirty="0">
                    <a:solidFill>
                      <a:schemeClr val="tx1"/>
                    </a:solidFill>
                  </a:rPr>
                  <a:t>+ </a:t>
                </a:r>
                <a:r>
                  <a:rPr lang="nl-BE" sz="2400" dirty="0">
                    <a:solidFill>
                      <a:srgbClr val="7030A0"/>
                    </a:solidFill>
                  </a:rPr>
                  <a:t>10</a:t>
                </a:r>
                <a:r>
                  <a:rPr lang="nl-BE" sz="2400" dirty="0">
                    <a:solidFill>
                      <a:schemeClr val="tx1"/>
                    </a:solidFill>
                  </a:rPr>
                  <a:t> = </a:t>
                </a:r>
                <a:r>
                  <a:rPr lang="nl-BE" sz="24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cxnSp>
          <p:nvCxnSpPr>
            <p:cNvPr id="18" name="Gebogen verbindingslijn 17"/>
            <p:cNvCxnSpPr>
              <a:endCxn id="13" idx="1"/>
            </p:cNvCxnSpPr>
            <p:nvPr/>
          </p:nvCxnSpPr>
          <p:spPr>
            <a:xfrm rot="16200000" flipH="1">
              <a:off x="4385309" y="5064004"/>
              <a:ext cx="259082" cy="210818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bogen verbindingslijn 19"/>
            <p:cNvCxnSpPr/>
            <p:nvPr/>
          </p:nvCxnSpPr>
          <p:spPr>
            <a:xfrm rot="16200000" flipH="1">
              <a:off x="5005068" y="5569524"/>
              <a:ext cx="259081" cy="21082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bogen verbindingslijn 20"/>
            <p:cNvCxnSpPr/>
            <p:nvPr/>
          </p:nvCxnSpPr>
          <p:spPr>
            <a:xfrm rot="16200000" flipH="1">
              <a:off x="5657849" y="6086699"/>
              <a:ext cx="259081" cy="21082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Ovaal 16"/>
          <p:cNvSpPr/>
          <p:nvPr/>
        </p:nvSpPr>
        <p:spPr>
          <a:xfrm>
            <a:off x="1658026" y="444439"/>
            <a:ext cx="585537" cy="581823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3200" dirty="0"/>
              <a:t>3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2EE6-8464-4F2A-86C7-37DF669EE641}" type="slidenum">
              <a:rPr lang="nl-BE" smtClean="0"/>
              <a:pPr/>
              <a:t>36</a:t>
            </a:fld>
            <a:r>
              <a:rPr lang="nl-BE" smtClean="0"/>
              <a:t>/53</a:t>
            </a:r>
            <a:endParaRPr lang="nl-BE" dirty="0"/>
          </a:p>
        </p:txBody>
      </p:sp>
      <p:sp>
        <p:nvSpPr>
          <p:cNvPr id="19" name="Afgeronde rechthoek 18"/>
          <p:cNvSpPr/>
          <p:nvPr/>
        </p:nvSpPr>
        <p:spPr>
          <a:xfrm>
            <a:off x="3432096" y="3851533"/>
            <a:ext cx="1644106" cy="5694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tx1"/>
                </a:solidFill>
              </a:rPr>
              <a:t>1 +</a:t>
            </a:r>
            <a:r>
              <a:rPr lang="nl-BE" sz="2400" dirty="0">
                <a:solidFill>
                  <a:srgbClr val="D60093"/>
                </a:solidFill>
              </a:rPr>
              <a:t> </a:t>
            </a:r>
            <a:r>
              <a:rPr lang="nl-BE" sz="2400" dirty="0">
                <a:solidFill>
                  <a:srgbClr val="D60093"/>
                </a:solidFill>
              </a:rPr>
              <a:t>0</a:t>
            </a:r>
            <a:r>
              <a:rPr lang="nl-BE" sz="2400" dirty="0">
                <a:solidFill>
                  <a:schemeClr val="tx1"/>
                </a:solidFill>
              </a:rPr>
              <a:t> </a:t>
            </a:r>
            <a:r>
              <a:rPr lang="nl-BE" sz="2400" dirty="0">
                <a:solidFill>
                  <a:schemeClr val="tx1"/>
                </a:solidFill>
              </a:rPr>
              <a:t>= </a:t>
            </a:r>
            <a:r>
              <a:rPr lang="nl-BE" sz="2400" dirty="0">
                <a:solidFill>
                  <a:srgbClr val="92D050"/>
                </a:solidFill>
              </a:rPr>
              <a:t>1</a:t>
            </a:r>
            <a:endParaRPr lang="nl-BE" sz="2400" dirty="0">
              <a:solidFill>
                <a:srgbClr val="92D050"/>
              </a:solidFill>
            </a:endParaRPr>
          </a:p>
        </p:txBody>
      </p:sp>
      <p:sp>
        <p:nvSpPr>
          <p:cNvPr id="2" name="Rechthoek 1"/>
          <p:cNvSpPr/>
          <p:nvPr/>
        </p:nvSpPr>
        <p:spPr>
          <a:xfrm rot="699743">
            <a:off x="6759268" y="4282206"/>
            <a:ext cx="33618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4000" dirty="0" err="1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staartrecursief</a:t>
            </a:r>
            <a:r>
              <a:rPr lang="nl-NL" sz="400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  <a:endParaRPr lang="nl-NL" sz="400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81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31"/>
            <a:ext cx="10515600" cy="66278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Consuming: Generic </a:t>
            </a:r>
            <a:r>
              <a:rPr lang="en-US" sz="4000" dirty="0">
                <a:latin typeface="+mn-lt"/>
              </a:rPr>
              <a:t>Reduction</a:t>
            </a:r>
          </a:p>
        </p:txBody>
      </p:sp>
      <p:sp>
        <p:nvSpPr>
          <p:cNvPr id="23" name="Tijdelijke aanduiding voor inhoud 2"/>
          <p:cNvSpPr>
            <a:spLocks noGrp="1"/>
          </p:cNvSpPr>
          <p:nvPr>
            <p:ph idx="1"/>
          </p:nvPr>
        </p:nvSpPr>
        <p:spPr>
          <a:xfrm>
            <a:off x="1706243" y="2341620"/>
            <a:ext cx="7298057" cy="4693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66FF"/>
                </a:solidFill>
              </a:rPr>
              <a:t>Example: </a:t>
            </a:r>
            <a:r>
              <a:rPr lang="en-US" sz="3200" dirty="0">
                <a:solidFill>
                  <a:srgbClr val="0066FF"/>
                </a:solidFill>
              </a:rPr>
              <a:t>subtraction </a:t>
            </a:r>
            <a:r>
              <a:rPr lang="en-US" sz="3200" dirty="0">
                <a:solidFill>
                  <a:srgbClr val="0066FF"/>
                </a:solidFill>
              </a:rPr>
              <a:t>of a list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1524000" y="1242754"/>
            <a:ext cx="9144000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 err="1"/>
              <a:t>f</a:t>
            </a:r>
            <a:r>
              <a:rPr lang="nl-BE" sz="3200" b="1" dirty="0" err="1"/>
              <a:t>oldl</a:t>
            </a:r>
            <a:r>
              <a:rPr lang="nl-BE" sz="3200" dirty="0"/>
              <a:t> </a:t>
            </a:r>
            <a:r>
              <a:rPr lang="nl-BE" sz="3200" dirty="0" err="1"/>
              <a:t>vs</a:t>
            </a:r>
            <a:r>
              <a:rPr lang="nl-BE" sz="3200" dirty="0"/>
              <a:t> </a:t>
            </a:r>
            <a:r>
              <a:rPr lang="nl-BE" sz="3200" b="1" dirty="0" err="1"/>
              <a:t>foldr</a:t>
            </a:r>
            <a:endParaRPr lang="nl-BE" sz="3200" b="1" dirty="0"/>
          </a:p>
          <a:p>
            <a:pPr algn="ctr"/>
            <a:r>
              <a:rPr lang="nl-BE" sz="3200" dirty="0"/>
              <a:t>Fun::(</a:t>
            </a:r>
            <a:r>
              <a:rPr lang="nl-BE" sz="3200" dirty="0" err="1"/>
              <a:t>Elem</a:t>
            </a:r>
            <a:r>
              <a:rPr lang="nl-BE" sz="3200" dirty="0"/>
              <a:t>, </a:t>
            </a:r>
            <a:r>
              <a:rPr lang="nl-BE" sz="3200" dirty="0" err="1"/>
              <a:t>Acc</a:t>
            </a:r>
            <a:r>
              <a:rPr lang="nl-BE" sz="3200" dirty="0"/>
              <a:t>) -&gt; </a:t>
            </a:r>
            <a:r>
              <a:rPr lang="nl-BE" sz="3200" dirty="0" err="1"/>
              <a:t>Acc</a:t>
            </a:r>
            <a:r>
              <a:rPr lang="nl-BE" sz="3200" dirty="0"/>
              <a:t>’</a:t>
            </a:r>
            <a:endParaRPr lang="nl-BE" sz="3200" dirty="0"/>
          </a:p>
        </p:txBody>
      </p:sp>
      <p:sp>
        <p:nvSpPr>
          <p:cNvPr id="6" name="Rechthoek 5"/>
          <p:cNvSpPr/>
          <p:nvPr/>
        </p:nvSpPr>
        <p:spPr>
          <a:xfrm>
            <a:off x="1706242" y="2886784"/>
            <a:ext cx="775526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ist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2, 3, 4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A,Acc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A-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>
                <a:solidFill>
                  <a:srgbClr val="D60093"/>
                </a:solidFill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List).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Ovaal 16"/>
          <p:cNvSpPr/>
          <p:nvPr/>
        </p:nvSpPr>
        <p:spPr>
          <a:xfrm>
            <a:off x="1658026" y="444439"/>
            <a:ext cx="585537" cy="581823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3200" dirty="0"/>
              <a:t>3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2EE6-8464-4F2A-86C7-37DF669EE641}" type="slidenum">
              <a:rPr lang="nl-BE" smtClean="0"/>
              <a:pPr/>
              <a:t>37</a:t>
            </a:fld>
            <a:r>
              <a:rPr lang="nl-BE" smtClean="0"/>
              <a:t>/53</a:t>
            </a:r>
            <a:endParaRPr lang="nl-BE" dirty="0"/>
          </a:p>
        </p:txBody>
      </p:sp>
      <p:sp>
        <p:nvSpPr>
          <p:cNvPr id="24" name="Afgeronde rechthoek 23"/>
          <p:cNvSpPr/>
          <p:nvPr/>
        </p:nvSpPr>
        <p:spPr>
          <a:xfrm>
            <a:off x="1767518" y="3851533"/>
            <a:ext cx="5928682" cy="5694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tx1"/>
                </a:solidFill>
              </a:rPr>
              <a:t>foldr</a:t>
            </a:r>
            <a:r>
              <a:rPr lang="nl-BE" sz="2400" dirty="0">
                <a:solidFill>
                  <a:schemeClr val="tx1"/>
                </a:solidFill>
              </a:rPr>
              <a:t> 	1 – (2 – (3 – (4 – 0)))</a:t>
            </a:r>
            <a:endParaRPr lang="nl-BE" sz="2400" dirty="0">
              <a:solidFill>
                <a:srgbClr val="FF0000"/>
              </a:solidFill>
            </a:endParaRPr>
          </a:p>
        </p:txBody>
      </p:sp>
      <p:sp>
        <p:nvSpPr>
          <p:cNvPr id="25" name="Afgeronde rechthoek 24"/>
          <p:cNvSpPr/>
          <p:nvPr/>
        </p:nvSpPr>
        <p:spPr>
          <a:xfrm>
            <a:off x="1767518" y="4763637"/>
            <a:ext cx="5928682" cy="5694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tx1"/>
                </a:solidFill>
              </a:rPr>
              <a:t>foldl</a:t>
            </a:r>
            <a:r>
              <a:rPr lang="nl-BE" sz="2400" dirty="0">
                <a:solidFill>
                  <a:schemeClr val="tx1"/>
                </a:solidFill>
              </a:rPr>
              <a:t> 	4 – (3 – (2 – (1 – 0)))</a:t>
            </a:r>
            <a:endParaRPr lang="nl-BE" sz="2400" dirty="0">
              <a:solidFill>
                <a:srgbClr val="FF0000"/>
              </a:solidFill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7744268" y="4748347"/>
            <a:ext cx="272709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3200" dirty="0" err="1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staartrecursief</a:t>
            </a:r>
            <a:r>
              <a:rPr lang="nl-NL" sz="320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  <a:endParaRPr lang="nl-NL" sz="320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hthoek 26"/>
          <p:cNvSpPr/>
          <p:nvPr/>
        </p:nvSpPr>
        <p:spPr>
          <a:xfrm>
            <a:off x="6887941" y="3836243"/>
            <a:ext cx="35183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Niet </a:t>
            </a:r>
            <a:r>
              <a:rPr lang="nl-NL" sz="32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staartrecursief</a:t>
            </a:r>
            <a:r>
              <a:rPr lang="nl-NL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  <a:endParaRPr lang="nl-NL" sz="32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596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Meer lijstfuncties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Op </a:t>
            </a:r>
            <a:r>
              <a:rPr lang="nl-BE" dirty="0">
                <a:hlinkClick r:id="rId2"/>
              </a:rPr>
              <a:t>http://</a:t>
            </a:r>
            <a:r>
              <a:rPr lang="nl-BE" dirty="0" smtClean="0">
                <a:hlinkClick r:id="rId2"/>
              </a:rPr>
              <a:t>erlang.org/doc/man/lists.html</a:t>
            </a:r>
            <a:endParaRPr lang="nl-BE" dirty="0" smtClean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687" y="1459931"/>
            <a:ext cx="1928813" cy="438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21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Oefeningen met lijstoperaties*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5024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 smtClean="0"/>
              <a:t>Maak een functie die gegeven een lijst van getallen</a:t>
            </a:r>
          </a:p>
          <a:p>
            <a:r>
              <a:rPr lang="nl-BE" dirty="0" smtClean="0"/>
              <a:t>Alle priemgetallen in die lijst optelt</a:t>
            </a:r>
          </a:p>
          <a:p>
            <a:r>
              <a:rPr lang="nl-BE" dirty="0" smtClean="0"/>
              <a:t>Alle perfecte getallen terug geeft</a:t>
            </a:r>
          </a:p>
          <a:p>
            <a:pPr lvl="1"/>
            <a:r>
              <a:rPr lang="nl-BE" dirty="0" smtClean="0"/>
              <a:t>Een getal is perfect wanneer de som van de delers gelijk is aan het getal</a:t>
            </a:r>
          </a:p>
          <a:p>
            <a:r>
              <a:rPr lang="nl-BE" dirty="0" smtClean="0"/>
              <a:t>De lijst opsplitst in enerzijds de perfecte en anderzijds de niet-perfecte getallen</a:t>
            </a:r>
          </a:p>
          <a:p>
            <a:r>
              <a:rPr lang="nl-BE" dirty="0"/>
              <a:t>De lijst opsplitst in enerzijds de perfecte en </a:t>
            </a:r>
            <a:r>
              <a:rPr lang="nl-BE" dirty="0" smtClean="0"/>
              <a:t>anderzijds de overvloedige getallen</a:t>
            </a:r>
          </a:p>
          <a:p>
            <a:pPr lvl="1"/>
            <a:r>
              <a:rPr lang="nl-BE" dirty="0" smtClean="0"/>
              <a:t>Een getal is overvloedig wanneer het kleiner is dan de som van zijn delers</a:t>
            </a:r>
            <a:endParaRPr lang="nl-BE" dirty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236482" y="5665569"/>
            <a:ext cx="10773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* Het is dus verplicht met map, filter, </a:t>
            </a:r>
            <a:r>
              <a:rPr lang="nl-BE" dirty="0" err="1" smtClean="0"/>
              <a:t>join</a:t>
            </a:r>
            <a:r>
              <a:rPr lang="nl-BE" dirty="0" smtClean="0"/>
              <a:t>, … te werken. </a:t>
            </a:r>
            <a:br>
              <a:rPr lang="nl-BE" dirty="0" smtClean="0"/>
            </a:br>
            <a:r>
              <a:rPr lang="nl-BE" dirty="0" smtClean="0"/>
              <a:t>   In het echt kan je ook alles zelf schrijven, maar we willen jullie even verplichten met die lijstoperaties te werken.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2167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Vraag 2: Geef eens wat voorbeelden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telOp</a:t>
            </a:r>
            <a:r>
              <a:rPr lang="nl-BE" dirty="0"/>
              <a:t>(N) -&gt; </a:t>
            </a:r>
            <a:r>
              <a:rPr lang="nl-BE" dirty="0" err="1"/>
              <a:t>fun</a:t>
            </a:r>
            <a:r>
              <a:rPr lang="nl-BE" dirty="0"/>
              <a:t>(M) -&gt; N+M end</a:t>
            </a:r>
            <a:r>
              <a:rPr lang="nl-BE" dirty="0" smtClean="0"/>
              <a:t>.</a:t>
            </a:r>
          </a:p>
          <a:p>
            <a:endParaRPr lang="nl-BE" dirty="0" smtClean="0"/>
          </a:p>
          <a:p>
            <a:r>
              <a:rPr lang="nl-BE" dirty="0" err="1" smtClean="0"/>
              <a:t>maxFunction</a:t>
            </a:r>
            <a:r>
              <a:rPr lang="nl-BE" dirty="0" smtClean="0"/>
              <a:t>(F</a:t>
            </a:r>
            <a:r>
              <a:rPr lang="nl-BE" dirty="0"/>
              <a:t>, G) -&gt; </a:t>
            </a:r>
            <a:r>
              <a:rPr lang="nl-BE" dirty="0" err="1"/>
              <a:t>fun</a:t>
            </a:r>
            <a:r>
              <a:rPr lang="nl-BE" dirty="0"/>
              <a:t>(X) -&gt; max(F(X), G(X)) end</a:t>
            </a:r>
            <a:r>
              <a:rPr lang="nl-BE" dirty="0" smtClean="0"/>
              <a:t>.</a:t>
            </a:r>
          </a:p>
          <a:p>
            <a:endParaRPr lang="fr-FR" dirty="0" smtClean="0"/>
          </a:p>
          <a:p>
            <a:r>
              <a:rPr lang="fr-FR" dirty="0" err="1" smtClean="0"/>
              <a:t>doeAlles</a:t>
            </a:r>
            <a:r>
              <a:rPr lang="fr-FR" dirty="0"/>
              <a:t>([] ,X) -&gt; </a:t>
            </a:r>
            <a:r>
              <a:rPr lang="fr-FR" dirty="0" smtClean="0"/>
              <a:t>X;</a:t>
            </a:r>
            <a:br>
              <a:rPr lang="fr-FR" dirty="0" smtClean="0"/>
            </a:br>
            <a:r>
              <a:rPr lang="fr-FR" dirty="0" err="1" smtClean="0"/>
              <a:t>doeAlles</a:t>
            </a:r>
            <a:r>
              <a:rPr lang="fr-FR" dirty="0"/>
              <a:t>([F|FS],X) -&gt; </a:t>
            </a:r>
            <a:r>
              <a:rPr lang="fr-FR" dirty="0" err="1"/>
              <a:t>doeAlles</a:t>
            </a:r>
            <a:r>
              <a:rPr lang="fr-FR" dirty="0"/>
              <a:t>(FS, F(X)).</a:t>
            </a:r>
          </a:p>
          <a:p>
            <a:endParaRPr lang="nl-NL" dirty="0" smtClean="0"/>
          </a:p>
          <a:p>
            <a:r>
              <a:rPr lang="nl-NL" dirty="0" smtClean="0"/>
              <a:t>herhaal(0</a:t>
            </a:r>
            <a:r>
              <a:rPr lang="nl-NL" dirty="0"/>
              <a:t>, F, Waarde) -&gt; </a:t>
            </a:r>
            <a:r>
              <a:rPr lang="nl-NL" dirty="0" smtClean="0"/>
              <a:t>Waarde;</a:t>
            </a:r>
            <a:br>
              <a:rPr lang="nl-NL" dirty="0" smtClean="0"/>
            </a:br>
            <a:r>
              <a:rPr lang="nl-NL" dirty="0" smtClean="0"/>
              <a:t>herhaal(N</a:t>
            </a:r>
            <a:r>
              <a:rPr lang="nl-NL" dirty="0"/>
              <a:t>, F, Waarde) -&gt; herhaal(N-1, F, F(Waarde)).</a:t>
            </a:r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135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Oefeningen met lijstoperaties*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31423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BE" dirty="0"/>
              <a:t>Maak een functie die gegeven </a:t>
            </a:r>
          </a:p>
          <a:p>
            <a:r>
              <a:rPr lang="nl-BE" dirty="0"/>
              <a:t>Een tekst en een getal N, de tekst N keer herhaalt</a:t>
            </a:r>
          </a:p>
          <a:p>
            <a:pPr lvl="1"/>
            <a:r>
              <a:rPr lang="nl-BE" dirty="0"/>
              <a:t>Herhaal(“ha”, 4) moet dus “</a:t>
            </a:r>
            <a:r>
              <a:rPr lang="nl-BE" dirty="0" err="1"/>
              <a:t>hahahaha</a:t>
            </a:r>
            <a:r>
              <a:rPr lang="nl-BE" dirty="0"/>
              <a:t>” zijn.</a:t>
            </a:r>
          </a:p>
          <a:p>
            <a:pPr lvl="1"/>
            <a:r>
              <a:rPr lang="nl-BE" dirty="0"/>
              <a:t>Tip: “ha” ++ “ha” is gelijk aan “haha”. Tip2: geen lijstoperaties nodig</a:t>
            </a:r>
          </a:p>
          <a:p>
            <a:r>
              <a:rPr lang="nl-BE" dirty="0"/>
              <a:t>Een lijst met teksten en een lijst met getallen elke tekst evenveel keren herhaalt als volgens het bijhorende getal</a:t>
            </a:r>
          </a:p>
          <a:p>
            <a:pPr lvl="1"/>
            <a:r>
              <a:rPr lang="nl-BE" dirty="0"/>
              <a:t>Herhaal([“</a:t>
            </a:r>
            <a:r>
              <a:rPr lang="nl-BE" dirty="0" err="1"/>
              <a:t>ha”,”lo</a:t>
            </a:r>
            <a:r>
              <a:rPr lang="nl-BE" dirty="0"/>
              <a:t>”], [2,3]) is [“haha”,”</a:t>
            </a:r>
            <a:r>
              <a:rPr lang="nl-BE" dirty="0" err="1"/>
              <a:t>lololo</a:t>
            </a:r>
            <a:r>
              <a:rPr lang="nl-BE" dirty="0"/>
              <a:t>”]</a:t>
            </a:r>
          </a:p>
          <a:p>
            <a:r>
              <a:rPr lang="nl-BE" dirty="0"/>
              <a:t>2 lijsten met getallen de som berekent van de producten</a:t>
            </a:r>
          </a:p>
          <a:p>
            <a:pPr lvl="1"/>
            <a:r>
              <a:rPr lang="nl-BE" dirty="0" err="1"/>
              <a:t>somProducten</a:t>
            </a:r>
            <a:r>
              <a:rPr lang="nl-BE" dirty="0"/>
              <a:t>([1,2,3],[4,5,6]) is 1*4+2*5+3*6</a:t>
            </a:r>
          </a:p>
          <a:p>
            <a:r>
              <a:rPr lang="nl-BE" dirty="0"/>
              <a:t>2 lijsten met getallen het product berekent van de sommen</a:t>
            </a:r>
          </a:p>
          <a:p>
            <a:pPr lvl="1"/>
            <a:r>
              <a:rPr lang="nl-BE" dirty="0" err="1"/>
              <a:t>productSommen</a:t>
            </a:r>
            <a:r>
              <a:rPr lang="nl-BE" dirty="0"/>
              <a:t> ([1,2,3],[4,5,6]) is (1+4)*(2+5)*(3+6)</a:t>
            </a:r>
          </a:p>
          <a:p>
            <a:r>
              <a:rPr lang="nl-BE" dirty="0"/>
              <a:t>2 lijsten met getallen het verschil berekent van de sommen</a:t>
            </a:r>
          </a:p>
          <a:p>
            <a:pPr lvl="1"/>
            <a:r>
              <a:rPr lang="nl-BE" dirty="0" err="1"/>
              <a:t>productSommen</a:t>
            </a:r>
            <a:r>
              <a:rPr lang="nl-BE" dirty="0"/>
              <a:t> ([1,2,3],[4,5,6]) is ((1+4)-(2+5))-(3+6) is (5-7)-9 is -11</a:t>
            </a:r>
          </a:p>
          <a:p>
            <a:endParaRPr lang="nl-BE" dirty="0"/>
          </a:p>
          <a:p>
            <a:pPr lvl="1"/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236482" y="5665569"/>
            <a:ext cx="10773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* Het is dus verplicht met map, filter, </a:t>
            </a:r>
            <a:r>
              <a:rPr lang="nl-BE" dirty="0" err="1" smtClean="0"/>
              <a:t>join</a:t>
            </a:r>
            <a:r>
              <a:rPr lang="nl-BE" dirty="0" smtClean="0"/>
              <a:t>, … te werken (behalve in de 1</a:t>
            </a:r>
            <a:r>
              <a:rPr lang="nl-BE" baseline="30000" dirty="0" smtClean="0"/>
              <a:t>e</a:t>
            </a:r>
            <a:r>
              <a:rPr lang="nl-BE" dirty="0" smtClean="0"/>
              <a:t> opgave).</a:t>
            </a:r>
            <a:br>
              <a:rPr lang="nl-BE" dirty="0" smtClean="0"/>
            </a:br>
            <a:r>
              <a:rPr lang="nl-BE" dirty="0" smtClean="0"/>
              <a:t>   In het echt kan je ook alles zelf schrijven, maar we willen jullie even verplichten met die lijstoperaties te werken.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336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Vraag 3: hoe gebruik je dat?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Telop100 = erlang2::</a:t>
            </a:r>
            <a:r>
              <a:rPr lang="nl-BE" dirty="0" err="1" smtClean="0"/>
              <a:t>telOp</a:t>
            </a:r>
            <a:r>
              <a:rPr lang="nl-BE" dirty="0" smtClean="0"/>
              <a:t>(100).</a:t>
            </a:r>
            <a:br>
              <a:rPr lang="nl-BE" dirty="0" smtClean="0"/>
            </a:br>
            <a:r>
              <a:rPr lang="nl-BE" dirty="0" smtClean="0"/>
              <a:t>Telop100(5) is dan  105.</a:t>
            </a:r>
          </a:p>
          <a:p>
            <a:r>
              <a:rPr lang="nl-BE" dirty="0"/>
              <a:t>2 mogelijkheden voor functies als parameter</a:t>
            </a:r>
          </a:p>
          <a:p>
            <a:pPr lvl="1"/>
            <a:r>
              <a:rPr lang="nl-BE" dirty="0"/>
              <a:t>Met </a:t>
            </a:r>
            <a:r>
              <a:rPr lang="nl-BE" dirty="0" err="1"/>
              <a:t>fun</a:t>
            </a:r>
            <a:r>
              <a:rPr lang="nl-BE" dirty="0"/>
              <a:t>(N, …) -&gt; …</a:t>
            </a:r>
          </a:p>
          <a:p>
            <a:pPr lvl="1"/>
            <a:r>
              <a:rPr lang="nl-BE" dirty="0"/>
              <a:t>Of met </a:t>
            </a:r>
            <a:r>
              <a:rPr lang="nl-BE" dirty="0" err="1"/>
              <a:t>fun</a:t>
            </a:r>
            <a:r>
              <a:rPr lang="nl-BE" dirty="0"/>
              <a:t> naam/1</a:t>
            </a:r>
          </a:p>
          <a:p>
            <a:r>
              <a:rPr lang="nl-BE" dirty="0" smtClean="0"/>
              <a:t>Voor </a:t>
            </a:r>
            <a:r>
              <a:rPr lang="nl-BE" dirty="0" err="1" smtClean="0"/>
              <a:t>MaxSpeciaal</a:t>
            </a:r>
            <a:endParaRPr lang="nl-BE" dirty="0" smtClean="0"/>
          </a:p>
          <a:p>
            <a:pPr lvl="1"/>
            <a:r>
              <a:rPr lang="nl-BE" dirty="0" err="1"/>
              <a:t>MaxSpeciaal</a:t>
            </a:r>
            <a:r>
              <a:rPr lang="nl-BE" dirty="0"/>
              <a:t> = </a:t>
            </a:r>
            <a:r>
              <a:rPr lang="nl-BE" dirty="0" smtClean="0"/>
              <a:t>erlang2:maxFunction(</a:t>
            </a:r>
            <a:r>
              <a:rPr lang="nl-BE" dirty="0" err="1" smtClean="0"/>
              <a:t>fun</a:t>
            </a:r>
            <a:r>
              <a:rPr lang="nl-BE" dirty="0" smtClean="0"/>
              <a:t> erlang2:aantalDelers/1</a:t>
            </a:r>
            <a:r>
              <a:rPr lang="nl-BE" dirty="0"/>
              <a:t>, </a:t>
            </a:r>
            <a:r>
              <a:rPr lang="nl-BE" dirty="0" smtClean="0"/>
              <a:t>						</a:t>
            </a:r>
            <a:r>
              <a:rPr lang="nl-BE" dirty="0"/>
              <a:t>	 </a:t>
            </a:r>
            <a:r>
              <a:rPr lang="nl-BE" dirty="0" smtClean="0"/>
              <a:t>         </a:t>
            </a:r>
            <a:r>
              <a:rPr lang="nl-BE" dirty="0" err="1" smtClean="0"/>
              <a:t>fun</a:t>
            </a:r>
            <a:r>
              <a:rPr lang="nl-BE" dirty="0" smtClean="0"/>
              <a:t> erlang2:ietsAnders/1</a:t>
            </a:r>
            <a:r>
              <a:rPr lang="nl-BE" dirty="0"/>
              <a:t>).</a:t>
            </a:r>
            <a:endParaRPr lang="nl-BE" dirty="0" smtClean="0"/>
          </a:p>
          <a:p>
            <a:pPr lvl="1"/>
            <a:r>
              <a:rPr lang="nl-BE" dirty="0" smtClean="0"/>
              <a:t>MaxSpeciaal2 </a:t>
            </a:r>
            <a:r>
              <a:rPr lang="nl-BE" dirty="0"/>
              <a:t>= erlang2:maxFunction(</a:t>
            </a:r>
            <a:r>
              <a:rPr lang="nl-BE" dirty="0" err="1"/>
              <a:t>fun</a:t>
            </a:r>
            <a:r>
              <a:rPr lang="nl-BE" dirty="0"/>
              <a:t>(N) -&gt; erlang2:aantalDelers(N) end, 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			 		            </a:t>
            </a:r>
            <a:r>
              <a:rPr lang="nl-BE" dirty="0" err="1" smtClean="0"/>
              <a:t>fun</a:t>
            </a:r>
            <a:r>
              <a:rPr lang="nl-BE" dirty="0" smtClean="0"/>
              <a:t>(M</a:t>
            </a:r>
            <a:r>
              <a:rPr lang="nl-BE" dirty="0"/>
              <a:t>) -&gt; erlang2:ietsAnders(M) end</a:t>
            </a:r>
            <a:r>
              <a:rPr lang="nl-BE" dirty="0" smtClean="0"/>
              <a:t>).</a:t>
            </a:r>
          </a:p>
          <a:p>
            <a:pPr lvl="1"/>
            <a:r>
              <a:rPr lang="nl-BE" dirty="0" err="1" smtClean="0"/>
              <a:t>MaxSpeciaal</a:t>
            </a:r>
            <a:r>
              <a:rPr lang="nl-BE" dirty="0" smtClean="0"/>
              <a:t>(24) is dan 8.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65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Vraag 4: mag ik oefeningen?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BE" dirty="0" smtClean="0"/>
              <a:t>Maak een functie die</a:t>
            </a:r>
          </a:p>
          <a:p>
            <a:r>
              <a:rPr lang="nl-BE" dirty="0" smtClean="0"/>
              <a:t>Test of 2 functies commutatief zijn voor een bepaalde waarde</a:t>
            </a:r>
          </a:p>
          <a:p>
            <a:pPr lvl="1"/>
            <a:r>
              <a:rPr lang="nl-BE" dirty="0" smtClean="0"/>
              <a:t>Anders gezegd: die test of f(g(x)) == g(f(x))</a:t>
            </a:r>
          </a:p>
          <a:p>
            <a:r>
              <a:rPr lang="nl-BE" dirty="0" err="1" smtClean="0"/>
              <a:t>doeOmgekeerd</a:t>
            </a:r>
            <a:r>
              <a:rPr lang="nl-BE" dirty="0" smtClean="0"/>
              <a:t> van rechts naar links berekent</a:t>
            </a:r>
          </a:p>
          <a:p>
            <a:pPr lvl="1"/>
            <a:r>
              <a:rPr lang="nl-BE" dirty="0" smtClean="0"/>
              <a:t>Anders gezegd </a:t>
            </a:r>
            <a:r>
              <a:rPr lang="nl-BE" dirty="0" err="1" smtClean="0"/>
              <a:t>doeAlles</a:t>
            </a:r>
            <a:r>
              <a:rPr lang="nl-BE" dirty="0" smtClean="0"/>
              <a:t>([F,G], X) berekent  G(F(X))</a:t>
            </a:r>
          </a:p>
          <a:p>
            <a:pPr lvl="1"/>
            <a:r>
              <a:rPr lang="nl-BE" dirty="0" err="1" smtClean="0"/>
              <a:t>doeOmgekeerd</a:t>
            </a:r>
            <a:r>
              <a:rPr lang="nl-BE" dirty="0" smtClean="0"/>
              <a:t> moet F(G(X)) berekenen</a:t>
            </a:r>
          </a:p>
          <a:p>
            <a:r>
              <a:rPr lang="nl-BE" dirty="0" smtClean="0"/>
              <a:t>Als parameter een functie en een default-waarde neemt en als return-waarde een functie geeft die een X neemt en die dan f(X) geeft als dat groter is dan 0, en anders de default waarde</a:t>
            </a:r>
          </a:p>
          <a:p>
            <a:r>
              <a:rPr lang="nl-BE" dirty="0" smtClean="0"/>
              <a:t>2 functies als parameter neemt en voor de rest zoals hierboven, maar uiteindelijk de tweede functie toepast als de eerste functie negatief is</a:t>
            </a:r>
          </a:p>
          <a:p>
            <a:pPr lvl="1"/>
            <a:r>
              <a:rPr lang="nl-BE" dirty="0" smtClean="0"/>
              <a:t>Implementeer dan de opgave hierboven door gebruik te maken van deze opgave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9017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dirty="0" smtClean="0"/>
              <a:t>Dikwijls: operaties op lijsten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81200" y="1981200"/>
            <a:ext cx="8458200" cy="3886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nl-BE" dirty="0">
                <a:latin typeface="Berlin Sans FB" pitchFamily="34" charset="0"/>
              </a:rPr>
              <a:t>Iets berekenen voor élk element van de lijst</a:t>
            </a:r>
          </a:p>
          <a:p>
            <a:pPr lvl="1">
              <a:defRPr/>
            </a:pPr>
            <a:r>
              <a:rPr lang="nl-BE" dirty="0">
                <a:latin typeface="Berlin Sans FB" pitchFamily="34" charset="0"/>
              </a:rPr>
              <a:t>Bv. totaaluitslag van studenten</a:t>
            </a:r>
          </a:p>
          <a:p>
            <a:pPr>
              <a:defRPr/>
            </a:pPr>
            <a:r>
              <a:rPr lang="nl-BE" dirty="0">
                <a:latin typeface="Berlin Sans FB" pitchFamily="34" charset="0"/>
              </a:rPr>
              <a:t>Elementen overhouden die voldoen aan voorwaarde</a:t>
            </a:r>
          </a:p>
          <a:p>
            <a:pPr lvl="1">
              <a:defRPr/>
            </a:pPr>
            <a:r>
              <a:rPr lang="nl-BE" dirty="0">
                <a:latin typeface="Berlin Sans FB" pitchFamily="34" charset="0"/>
              </a:rPr>
              <a:t>Bv. studenten met grote onderscheiding</a:t>
            </a:r>
          </a:p>
          <a:p>
            <a:pPr>
              <a:defRPr/>
            </a:pPr>
            <a:r>
              <a:rPr lang="nl-BE" dirty="0">
                <a:latin typeface="Berlin Sans FB" pitchFamily="34" charset="0"/>
              </a:rPr>
              <a:t>Lijsten combineren</a:t>
            </a:r>
          </a:p>
          <a:p>
            <a:pPr lvl="1">
              <a:defRPr/>
            </a:pPr>
            <a:r>
              <a:rPr lang="nl-BE" dirty="0">
                <a:latin typeface="Berlin Sans FB" pitchFamily="34" charset="0"/>
              </a:rPr>
              <a:t>Bv. studenten met masterproef en promotoren</a:t>
            </a:r>
          </a:p>
          <a:p>
            <a:pPr lvl="1">
              <a:defRPr/>
            </a:pPr>
            <a:endParaRPr lang="nl-BE" dirty="0">
              <a:latin typeface="Berlin Sans FB" pitchFamily="34" charset="0"/>
            </a:endParaRPr>
          </a:p>
          <a:p>
            <a:pPr marL="0" indent="0">
              <a:buNone/>
              <a:defRPr/>
            </a:pPr>
            <a:r>
              <a:rPr lang="nl-BE" i="1" dirty="0">
                <a:solidFill>
                  <a:srgbClr val="FF0000"/>
                </a:solidFill>
                <a:latin typeface="Berlin Sans FB" pitchFamily="34" charset="0"/>
              </a:rPr>
              <a:t>Volgende dia’s komen uit project </a:t>
            </a:r>
            <a:r>
              <a:rPr lang="nl-BE" i="1" dirty="0" err="1">
                <a:solidFill>
                  <a:srgbClr val="FF0000"/>
                </a:solidFill>
                <a:latin typeface="Berlin Sans FB" pitchFamily="34" charset="0"/>
              </a:rPr>
              <a:t>vLambda</a:t>
            </a:r>
            <a:r>
              <a:rPr lang="nl-BE" i="1" dirty="0">
                <a:solidFill>
                  <a:srgbClr val="FF0000"/>
                </a:solidFill>
                <a:latin typeface="Berlin Sans FB" pitchFamily="34" charset="0"/>
              </a:rPr>
              <a:t> </a:t>
            </a:r>
            <a:br>
              <a:rPr lang="nl-BE" i="1" dirty="0">
                <a:solidFill>
                  <a:srgbClr val="FF0000"/>
                </a:solidFill>
                <a:latin typeface="Berlin Sans FB" pitchFamily="34" charset="0"/>
              </a:rPr>
            </a:br>
            <a:r>
              <a:rPr lang="nl-BE" i="1" dirty="0">
                <a:solidFill>
                  <a:srgbClr val="FF0000"/>
                </a:solidFill>
                <a:latin typeface="Berlin Sans FB" pitchFamily="34" charset="0"/>
              </a:rPr>
              <a:t>(met aanpassingen)</a:t>
            </a:r>
          </a:p>
        </p:txBody>
      </p:sp>
    </p:spTree>
    <p:extLst>
      <p:ext uri="{BB962C8B-B14F-4D97-AF65-F5344CB8AC3E}">
        <p14:creationId xmlns:p14="http://schemas.microsoft.com/office/powerpoint/2010/main" val="166116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524000" y="2710650"/>
            <a:ext cx="9144000" cy="61776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+mn-lt"/>
              </a:rPr>
              <a:t>Motivating Example 1</a:t>
            </a:r>
            <a:endParaRPr lang="en-US" sz="54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95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11023" y="72106"/>
            <a:ext cx="8229600" cy="1371600"/>
          </a:xfrm>
        </p:spPr>
        <p:txBody>
          <a:bodyPr/>
          <a:lstStyle/>
          <a:p>
            <a:r>
              <a:rPr lang="nl-BE" dirty="0" err="1" smtClean="0"/>
              <a:t>Quicksort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1702" y="2007619"/>
            <a:ext cx="1530100" cy="493952"/>
          </a:xfrm>
        </p:spPr>
        <p:txBody>
          <a:bodyPr/>
          <a:lstStyle/>
          <a:p>
            <a:pPr marL="0" indent="0">
              <a:buNone/>
            </a:pPr>
            <a:r>
              <a:rPr lang="nl-BE" sz="2400" dirty="0">
                <a:solidFill>
                  <a:srgbClr val="00407A"/>
                </a:solidFill>
                <a:latin typeface="Arial" pitchFamily="34" charset="0"/>
                <a:cs typeface="Arial" pitchFamily="34" charset="0"/>
              </a:rPr>
              <a:t>smaller</a:t>
            </a:r>
          </a:p>
        </p:txBody>
      </p:sp>
      <p:sp>
        <p:nvSpPr>
          <p:cNvPr id="5" name="Afgeronde rechthoek 4"/>
          <p:cNvSpPr/>
          <p:nvPr/>
        </p:nvSpPr>
        <p:spPr>
          <a:xfrm rot="5400000">
            <a:off x="5540640" y="-356429"/>
            <a:ext cx="613611" cy="3655355"/>
          </a:xfrm>
          <a:prstGeom prst="roundRect">
            <a:avLst/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6" name="Ovaal 5"/>
          <p:cNvSpPr/>
          <p:nvPr/>
        </p:nvSpPr>
        <p:spPr>
          <a:xfrm rot="5400000">
            <a:off x="7025419" y="1294785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7" name="Ovaal 6"/>
          <p:cNvSpPr/>
          <p:nvPr/>
        </p:nvSpPr>
        <p:spPr>
          <a:xfrm rot="5400000">
            <a:off x="6367692" y="1294785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8" name="Ovaal 7"/>
          <p:cNvSpPr/>
          <p:nvPr/>
        </p:nvSpPr>
        <p:spPr>
          <a:xfrm rot="5400000">
            <a:off x="5709966" y="1294785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9" name="Ovaal 8"/>
          <p:cNvSpPr/>
          <p:nvPr/>
        </p:nvSpPr>
        <p:spPr>
          <a:xfrm rot="5400000">
            <a:off x="5052240" y="1294785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10" name="Ovaal 9"/>
          <p:cNvSpPr/>
          <p:nvPr/>
        </p:nvSpPr>
        <p:spPr>
          <a:xfrm rot="5400000">
            <a:off x="4394514" y="1294785"/>
            <a:ext cx="336885" cy="352926"/>
          </a:xfrm>
          <a:prstGeom prst="ellipse">
            <a:avLst/>
          </a:prstGeom>
          <a:solidFill>
            <a:srgbClr val="FF66C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11" name="Afgeronde rechthoek 10"/>
          <p:cNvSpPr/>
          <p:nvPr/>
        </p:nvSpPr>
        <p:spPr>
          <a:xfrm rot="5400000">
            <a:off x="3256548" y="1359754"/>
            <a:ext cx="613611" cy="3655355"/>
          </a:xfrm>
          <a:prstGeom prst="roundRect">
            <a:avLst/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12" name="Ovaal 11"/>
          <p:cNvSpPr/>
          <p:nvPr/>
        </p:nvSpPr>
        <p:spPr>
          <a:xfrm rot="5400000">
            <a:off x="4741327" y="3010967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15" name="Ovaal 14"/>
          <p:cNvSpPr/>
          <p:nvPr/>
        </p:nvSpPr>
        <p:spPr>
          <a:xfrm rot="5400000">
            <a:off x="2768148" y="3010967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17" name="Afgeronde rechthoek 16"/>
          <p:cNvSpPr/>
          <p:nvPr/>
        </p:nvSpPr>
        <p:spPr>
          <a:xfrm rot="5400000">
            <a:off x="8010939" y="1354630"/>
            <a:ext cx="613611" cy="3655355"/>
          </a:xfrm>
          <a:prstGeom prst="roundRect">
            <a:avLst/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18" name="Ovaal 17"/>
          <p:cNvSpPr/>
          <p:nvPr/>
        </p:nvSpPr>
        <p:spPr>
          <a:xfrm rot="5400000">
            <a:off x="9495718" y="3005843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1" name="Ovaal 20"/>
          <p:cNvSpPr/>
          <p:nvPr/>
        </p:nvSpPr>
        <p:spPr>
          <a:xfrm rot="5400000">
            <a:off x="7522539" y="3005843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3" name="PIJL-RECHTS 22"/>
          <p:cNvSpPr/>
          <p:nvPr/>
        </p:nvSpPr>
        <p:spPr>
          <a:xfrm rot="7923421">
            <a:off x="4298182" y="2167174"/>
            <a:ext cx="779669" cy="504765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4" name="PIJL-RECHTS 23"/>
          <p:cNvSpPr/>
          <p:nvPr/>
        </p:nvSpPr>
        <p:spPr>
          <a:xfrm rot="2655045">
            <a:off x="6454643" y="2146838"/>
            <a:ext cx="779669" cy="504765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5" name="Ovaal 24"/>
          <p:cNvSpPr/>
          <p:nvPr/>
        </p:nvSpPr>
        <p:spPr>
          <a:xfrm rot="5400000">
            <a:off x="5790049" y="3000354"/>
            <a:ext cx="336885" cy="352926"/>
          </a:xfrm>
          <a:prstGeom prst="ellipse">
            <a:avLst/>
          </a:prstGeom>
          <a:solidFill>
            <a:srgbClr val="FF66C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6" name="Tijdelijke aanduiding voor inhoud 2"/>
          <p:cNvSpPr txBox="1">
            <a:spLocks/>
          </p:cNvSpPr>
          <p:nvPr/>
        </p:nvSpPr>
        <p:spPr>
          <a:xfrm>
            <a:off x="7299826" y="2083815"/>
            <a:ext cx="1086605" cy="4939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 err="1"/>
              <a:t>larger</a:t>
            </a:r>
            <a:endParaRPr lang="nl-BE" dirty="0"/>
          </a:p>
        </p:txBody>
      </p:sp>
      <p:sp>
        <p:nvSpPr>
          <p:cNvPr id="27" name="PIJL-RECHTS 26"/>
          <p:cNvSpPr/>
          <p:nvPr/>
        </p:nvSpPr>
        <p:spPr>
          <a:xfrm rot="5400000">
            <a:off x="3401128" y="3771448"/>
            <a:ext cx="779669" cy="504765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8" name="Tijdelijke aanduiding voor inhoud 2"/>
          <p:cNvSpPr txBox="1">
            <a:spLocks/>
          </p:cNvSpPr>
          <p:nvPr/>
        </p:nvSpPr>
        <p:spPr>
          <a:xfrm>
            <a:off x="2476748" y="3718438"/>
            <a:ext cx="1086605" cy="4939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nl-BE" dirty="0" err="1"/>
              <a:t>q</a:t>
            </a:r>
            <a:r>
              <a:rPr lang="nl-BE" dirty="0" err="1"/>
              <a:t>sort</a:t>
            </a:r>
            <a:endParaRPr lang="nl-BE" dirty="0"/>
          </a:p>
        </p:txBody>
      </p:sp>
      <p:sp>
        <p:nvSpPr>
          <p:cNvPr id="29" name="PIJL-RECHTS 28"/>
          <p:cNvSpPr/>
          <p:nvPr/>
        </p:nvSpPr>
        <p:spPr>
          <a:xfrm rot="5400000">
            <a:off x="7809457" y="3789708"/>
            <a:ext cx="779669" cy="504765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0" name="Tijdelijke aanduiding voor inhoud 2"/>
          <p:cNvSpPr txBox="1">
            <a:spLocks/>
          </p:cNvSpPr>
          <p:nvPr/>
        </p:nvSpPr>
        <p:spPr>
          <a:xfrm>
            <a:off x="6885077" y="3736698"/>
            <a:ext cx="1086605" cy="4939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nl-BE" dirty="0" err="1"/>
              <a:t>q</a:t>
            </a:r>
            <a:r>
              <a:rPr lang="nl-BE" dirty="0" err="1"/>
              <a:t>sort</a:t>
            </a:r>
            <a:endParaRPr lang="nl-BE" dirty="0"/>
          </a:p>
        </p:txBody>
      </p:sp>
      <p:sp>
        <p:nvSpPr>
          <p:cNvPr id="31" name="Afgeronde rechthoek 30"/>
          <p:cNvSpPr/>
          <p:nvPr/>
        </p:nvSpPr>
        <p:spPr>
          <a:xfrm rot="5400000">
            <a:off x="3398722" y="4193050"/>
            <a:ext cx="613611" cy="1421075"/>
          </a:xfrm>
          <a:prstGeom prst="roundRect">
            <a:avLst/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2" name="Ovaal 31"/>
          <p:cNvSpPr/>
          <p:nvPr/>
        </p:nvSpPr>
        <p:spPr>
          <a:xfrm rot="5400000">
            <a:off x="3874693" y="4727124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3" name="Ovaal 32"/>
          <p:cNvSpPr/>
          <p:nvPr/>
        </p:nvSpPr>
        <p:spPr>
          <a:xfrm rot="5400000">
            <a:off x="3216968" y="4727125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7" name="Ovaal 36"/>
          <p:cNvSpPr/>
          <p:nvPr/>
        </p:nvSpPr>
        <p:spPr>
          <a:xfrm rot="5400000">
            <a:off x="5770173" y="4716510"/>
            <a:ext cx="336885" cy="352926"/>
          </a:xfrm>
          <a:prstGeom prst="ellipse">
            <a:avLst/>
          </a:prstGeom>
          <a:solidFill>
            <a:srgbClr val="FF66C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8" name="Afgeronde rechthoek 37"/>
          <p:cNvSpPr/>
          <p:nvPr/>
        </p:nvSpPr>
        <p:spPr>
          <a:xfrm rot="5400000">
            <a:off x="7864898" y="4191210"/>
            <a:ext cx="613611" cy="1421075"/>
          </a:xfrm>
          <a:prstGeom prst="roundRect">
            <a:avLst/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9" name="Ovaal 38"/>
          <p:cNvSpPr/>
          <p:nvPr/>
        </p:nvSpPr>
        <p:spPr>
          <a:xfrm rot="5400000">
            <a:off x="8340869" y="4725284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40" name="Ovaal 39"/>
          <p:cNvSpPr/>
          <p:nvPr/>
        </p:nvSpPr>
        <p:spPr>
          <a:xfrm rot="5400000">
            <a:off x="7683144" y="4725285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41" name="PIJL-RECHTS 40"/>
          <p:cNvSpPr/>
          <p:nvPr/>
        </p:nvSpPr>
        <p:spPr>
          <a:xfrm rot="2655045">
            <a:off x="3002105" y="5549181"/>
            <a:ext cx="779669" cy="504765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42" name="PIJL-RECHTS 41"/>
          <p:cNvSpPr/>
          <p:nvPr/>
        </p:nvSpPr>
        <p:spPr>
          <a:xfrm rot="7923421">
            <a:off x="8119477" y="5603492"/>
            <a:ext cx="779669" cy="504765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43" name="Afgeronde rechthoek 42"/>
          <p:cNvSpPr/>
          <p:nvPr/>
        </p:nvSpPr>
        <p:spPr>
          <a:xfrm rot="5400000">
            <a:off x="5647230" y="4054580"/>
            <a:ext cx="613611" cy="3655355"/>
          </a:xfrm>
          <a:prstGeom prst="roundRect">
            <a:avLst/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44" name="Ovaal 43"/>
          <p:cNvSpPr/>
          <p:nvPr/>
        </p:nvSpPr>
        <p:spPr>
          <a:xfrm rot="5400000">
            <a:off x="7132009" y="5705793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45" name="Ovaal 44"/>
          <p:cNvSpPr/>
          <p:nvPr/>
        </p:nvSpPr>
        <p:spPr>
          <a:xfrm rot="5400000">
            <a:off x="6474282" y="5705793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46" name="Ovaal 45"/>
          <p:cNvSpPr/>
          <p:nvPr/>
        </p:nvSpPr>
        <p:spPr>
          <a:xfrm rot="5400000">
            <a:off x="4570925" y="5705794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47" name="Ovaal 46"/>
          <p:cNvSpPr/>
          <p:nvPr/>
        </p:nvSpPr>
        <p:spPr>
          <a:xfrm rot="5400000">
            <a:off x="5158830" y="5705793"/>
            <a:ext cx="336885" cy="3529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48" name="Ovaal 47"/>
          <p:cNvSpPr/>
          <p:nvPr/>
        </p:nvSpPr>
        <p:spPr>
          <a:xfrm rot="5400000">
            <a:off x="5741574" y="5679410"/>
            <a:ext cx="336885" cy="352926"/>
          </a:xfrm>
          <a:prstGeom prst="ellipse">
            <a:avLst/>
          </a:prstGeom>
          <a:solidFill>
            <a:srgbClr val="FF66C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49" name="Tijdelijke aanduiding voor inhoud 2"/>
          <p:cNvSpPr txBox="1">
            <a:spLocks/>
          </p:cNvSpPr>
          <p:nvPr/>
        </p:nvSpPr>
        <p:spPr>
          <a:xfrm>
            <a:off x="1908385" y="5716318"/>
            <a:ext cx="1086605" cy="4939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nl-BE" dirty="0" err="1"/>
              <a:t>join</a:t>
            </a:r>
            <a:endParaRPr lang="nl-BE" dirty="0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2EE6-8464-4F2A-86C7-37DF669EE641}" type="slidenum">
              <a:rPr lang="nl-BE" smtClean="0"/>
              <a:pPr/>
              <a:t>9</a:t>
            </a:fld>
            <a:r>
              <a:rPr lang="nl-BE" smtClean="0"/>
              <a:t>/53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534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7EEEBEE9-E05D-466C-B28C-FFB164E1FD82}" vid="{76C17D39-A4C3-439C-93D3-8DA72929C2BC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IIW template</Template>
  <TotalTime>342</TotalTime>
  <Words>1387</Words>
  <Application>Microsoft Office PowerPoint</Application>
  <PresentationFormat>Breedbeeld</PresentationFormat>
  <Paragraphs>296</Paragraphs>
  <Slides>40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40</vt:i4>
      </vt:variant>
    </vt:vector>
  </HeadingPairs>
  <TitlesOfParts>
    <vt:vector size="46" baseType="lpstr">
      <vt:lpstr>Arial</vt:lpstr>
      <vt:lpstr>Berlin Sans FB</vt:lpstr>
      <vt:lpstr>Calibri</vt:lpstr>
      <vt:lpstr>Calibri Light</vt:lpstr>
      <vt:lpstr>Courier New</vt:lpstr>
      <vt:lpstr>Kantoorthema</vt:lpstr>
      <vt:lpstr>Erlang</vt:lpstr>
      <vt:lpstr>Hogere orde functies</vt:lpstr>
      <vt:lpstr>Vraag 1: hoe maak ik een functie?</vt:lpstr>
      <vt:lpstr>Vraag 2: Geef eens wat voorbeelden</vt:lpstr>
      <vt:lpstr>Vraag 3: hoe gebruik je dat?</vt:lpstr>
      <vt:lpstr>Vraag 4: mag ik oefeningen?</vt:lpstr>
      <vt:lpstr>Dikwijls: operaties op lijsten</vt:lpstr>
      <vt:lpstr>PowerPoint-presentatie</vt:lpstr>
      <vt:lpstr>Quicksort</vt:lpstr>
      <vt:lpstr>Quicksort</vt:lpstr>
      <vt:lpstr>PowerPoint-presentatie</vt:lpstr>
      <vt:lpstr>Calculate Tax Benefit for employees &gt; 60</vt:lpstr>
      <vt:lpstr>Erlang</vt:lpstr>
      <vt:lpstr>List comprehensions</vt:lpstr>
      <vt:lpstr>Extra Generatoren</vt:lpstr>
      <vt:lpstr>Oefeningen op List Comprehensions</vt:lpstr>
      <vt:lpstr>PowerPoint-presentatie</vt:lpstr>
      <vt:lpstr>Lists Overview</vt:lpstr>
      <vt:lpstr>Producing Lists from: Elements</vt:lpstr>
      <vt:lpstr>PowerPoint-presentatie</vt:lpstr>
      <vt:lpstr>Transforming: Filtering</vt:lpstr>
      <vt:lpstr>Transforming: Mapping</vt:lpstr>
      <vt:lpstr>Transforming: subList</vt:lpstr>
      <vt:lpstr>Transforming: nthtail</vt:lpstr>
      <vt:lpstr>Transforming: split</vt:lpstr>
      <vt:lpstr>Transforming: takewhile</vt:lpstr>
      <vt:lpstr>Transforming: dropwhile</vt:lpstr>
      <vt:lpstr>Transforming: splitwith</vt:lpstr>
      <vt:lpstr>Transforming: partition</vt:lpstr>
      <vt:lpstr>Transforming: partition</vt:lpstr>
      <vt:lpstr>Transforming: zip</vt:lpstr>
      <vt:lpstr>Transforming: zipwith</vt:lpstr>
      <vt:lpstr>Consuming: Predefined Aggregates</vt:lpstr>
      <vt:lpstr>Consuming: Predefined Aggregates</vt:lpstr>
      <vt:lpstr>Consuming: Predefined Aggregates</vt:lpstr>
      <vt:lpstr>Consuming: Generic Reduction</vt:lpstr>
      <vt:lpstr>Consuming: Generic Reduction</vt:lpstr>
      <vt:lpstr>Meer lijstfuncties</vt:lpstr>
      <vt:lpstr>Oefeningen met lijstoperaties*</vt:lpstr>
      <vt:lpstr>Oefeningen met lijstoperaties*</vt:lpstr>
    </vt:vector>
  </TitlesOfParts>
  <Company>UC Leuven-Limburg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Kris Aerts</dc:creator>
  <cp:lastModifiedBy>Kris Aerts</cp:lastModifiedBy>
  <cp:revision>68</cp:revision>
  <dcterms:created xsi:type="dcterms:W3CDTF">2017-09-22T12:35:18Z</dcterms:created>
  <dcterms:modified xsi:type="dcterms:W3CDTF">2017-09-29T11:45:24Z</dcterms:modified>
</cp:coreProperties>
</file>