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83" r:id="rId11"/>
    <p:sldId id="265" r:id="rId12"/>
    <p:sldId id="266" r:id="rId13"/>
    <p:sldId id="267" r:id="rId14"/>
    <p:sldId id="271" r:id="rId15"/>
    <p:sldId id="275" r:id="rId16"/>
    <p:sldId id="276" r:id="rId17"/>
    <p:sldId id="277" r:id="rId18"/>
    <p:sldId id="284" r:id="rId19"/>
    <p:sldId id="285" r:id="rId20"/>
    <p:sldId id="286" r:id="rId21"/>
    <p:sldId id="272" r:id="rId22"/>
    <p:sldId id="273" r:id="rId23"/>
    <p:sldId id="281" r:id="rId24"/>
    <p:sldId id="274" r:id="rId25"/>
    <p:sldId id="282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5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943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0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1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892300" y="6356350"/>
            <a:ext cx="1689100" cy="365125"/>
          </a:xfrm>
        </p:spPr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1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50900" y="6356350"/>
            <a:ext cx="584200" cy="365125"/>
          </a:xfrm>
        </p:spPr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42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6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12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0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21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92300" y="6356350"/>
            <a:ext cx="168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77C-93B0-4B4C-8ED7-A9C6133CAED8}" type="datetimeFigureOut">
              <a:rPr lang="nl-BE" smtClean="0"/>
              <a:t>6/10/2017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0900" y="6356350"/>
            <a:ext cx="58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6BAF5-D3AD-42CA-BD34-9FFB5C8DB631}" type="slidenum">
              <a:rPr lang="nl-BE" smtClean="0"/>
              <a:t>‹nr.›</a:t>
            </a:fld>
            <a:endParaRPr lang="nl-BE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8648336" y="6329930"/>
            <a:ext cx="3022964" cy="418983"/>
            <a:chOff x="5663836" y="6329930"/>
            <a:chExt cx="3022964" cy="418983"/>
          </a:xfrm>
        </p:grpSpPr>
        <p:pic>
          <p:nvPicPr>
            <p:cNvPr id="15" name="Picture 2" descr="http://www.kuleuven.be/lucas/Images/Logo/Logo_KULeuven_NIEUW.png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836" y="6329930"/>
              <a:ext cx="1169128" cy="417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Afbeelding 15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522" y="6342120"/>
              <a:ext cx="1716278" cy="406793"/>
            </a:xfrm>
            <a:prstGeom prst="rect">
              <a:avLst/>
            </a:prstGeom>
          </p:spPr>
        </p:pic>
      </p:grpSp>
      <p:sp>
        <p:nvSpPr>
          <p:cNvPr id="17" name="Line 8"/>
          <p:cNvSpPr>
            <a:spLocks noChangeShapeType="1"/>
          </p:cNvSpPr>
          <p:nvPr userDrawn="1"/>
        </p:nvSpPr>
        <p:spPr bwMode="auto">
          <a:xfrm>
            <a:off x="107950" y="6237288"/>
            <a:ext cx="11918950" cy="0"/>
          </a:xfrm>
          <a:prstGeom prst="line">
            <a:avLst/>
          </a:prstGeom>
          <a:noFill/>
          <a:ln w="3175">
            <a:solidFill>
              <a:srgbClr val="631D1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087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rlang.org/doc/man/io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earnyousomeerlang.com/types-or-lack-thereo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kent.ac.uk/ErlangMasterClasses/" TargetMode="External"/><Relationship Id="rId2" Type="http://schemas.openxmlformats.org/officeDocument/2006/relationships/hyperlink" Target="http://learnyousomeerlang.com/functionally-solving-probl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altLang="nl-BE" smtClean="0"/>
              <a:t>Erlang</a:t>
            </a:r>
            <a:endParaRPr lang="en-US" altLang="nl-BE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nl-BE" sz="2600" b="1" i="1" dirty="0" err="1"/>
              <a:t>Deel</a:t>
            </a:r>
            <a:r>
              <a:rPr lang="en-US" altLang="nl-BE" sz="2600" b="1" i="1" dirty="0"/>
              <a:t> </a:t>
            </a:r>
            <a:r>
              <a:rPr lang="en-US" altLang="nl-BE" sz="2600" b="1" i="1" dirty="0" smtClean="0"/>
              <a:t>3: </a:t>
            </a:r>
            <a:r>
              <a:rPr lang="en-US" altLang="nl-BE" sz="2600" b="1" i="1" dirty="0"/>
              <a:t>types           </a:t>
            </a:r>
          </a:p>
          <a:p>
            <a:pPr eaLnBrk="1" hangingPunct="1"/>
            <a:r>
              <a:rPr lang="en-US" altLang="nl-BE" sz="2600" b="1" i="1" dirty="0"/>
              <a:t>	  records</a:t>
            </a:r>
          </a:p>
          <a:p>
            <a:pPr eaLnBrk="1" hangingPunct="1"/>
            <a:r>
              <a:rPr lang="en-US" altLang="nl-BE" sz="2600" b="1" i="1" dirty="0"/>
              <a:t>	  maps</a:t>
            </a:r>
          </a:p>
          <a:p>
            <a:pPr eaLnBrk="1" hangingPunct="1"/>
            <a:r>
              <a:rPr lang="en-US" altLang="nl-BE" sz="2600" b="1" i="1" dirty="0"/>
              <a:t>          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133896" y="2440921"/>
            <a:ext cx="2743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nl-BE" altLang="nl-BE" sz="2400" kern="0" dirty="0">
                <a:solidFill>
                  <a:schemeClr val="tx1"/>
                </a:solidFill>
              </a:rPr>
              <a:t>(</a:t>
            </a:r>
            <a:r>
              <a:rPr lang="nl-BE" altLang="nl-BE" sz="2400" kern="0" dirty="0" err="1">
                <a:solidFill>
                  <a:schemeClr val="tx1"/>
                </a:solidFill>
              </a:rPr>
              <a:t>vs</a:t>
            </a:r>
            <a:r>
              <a:rPr lang="nl-BE" altLang="nl-BE" sz="2400" kern="0" dirty="0">
                <a:solidFill>
                  <a:schemeClr val="tx1"/>
                </a:solidFill>
              </a:rPr>
              <a:t> </a:t>
            </a:r>
            <a:r>
              <a:rPr lang="nl-BE" altLang="nl-BE" sz="2400" kern="0" dirty="0" err="1">
                <a:solidFill>
                  <a:schemeClr val="tx1"/>
                </a:solidFill>
              </a:rPr>
              <a:t>Haskell</a:t>
            </a:r>
            <a:r>
              <a:rPr lang="nl-BE" altLang="nl-BE" sz="2400" kern="0" dirty="0">
                <a:solidFill>
                  <a:schemeClr val="tx1"/>
                </a:solidFill>
              </a:rPr>
              <a:t>)</a:t>
            </a:r>
            <a:endParaRPr lang="en-US" altLang="nl-BE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36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Conventie in Erlang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Zet type-definities van records in een apart </a:t>
            </a:r>
            <a:r>
              <a:rPr lang="nl-BE" b="1" dirty="0" smtClean="0"/>
              <a:t>.</a:t>
            </a:r>
            <a:r>
              <a:rPr lang="nl-BE" b="1" dirty="0" err="1" smtClean="0"/>
              <a:t>hrl</a:t>
            </a:r>
            <a:r>
              <a:rPr lang="nl-BE" dirty="0" smtClean="0"/>
              <a:t>-bestand</a:t>
            </a:r>
          </a:p>
          <a:p>
            <a:pPr lvl="1"/>
            <a:r>
              <a:rPr lang="nl-BE" dirty="0" smtClean="0"/>
              <a:t>Dit is puur een opsomming van records met niks anders in.</a:t>
            </a:r>
          </a:p>
          <a:p>
            <a:pPr lvl="1"/>
            <a:r>
              <a:rPr lang="nl-BE" dirty="0" smtClean="0"/>
              <a:t>Bijvoorbeeld “</a:t>
            </a:r>
            <a:r>
              <a:rPr lang="nl-BE" dirty="0" err="1" smtClean="0"/>
              <a:t>records.hrl</a:t>
            </a:r>
            <a:r>
              <a:rPr lang="nl-BE" dirty="0" smtClean="0"/>
              <a:t>”</a:t>
            </a:r>
          </a:p>
          <a:p>
            <a:r>
              <a:rPr lang="nl-BE" dirty="0" smtClean="0"/>
              <a:t>En importeer die in al je modules met –</a:t>
            </a:r>
            <a:r>
              <a:rPr lang="nl-BE" dirty="0" err="1" smtClean="0"/>
              <a:t>include</a:t>
            </a:r>
            <a:r>
              <a:rPr lang="nl-BE" dirty="0" smtClean="0"/>
              <a:t>(…).</a:t>
            </a:r>
          </a:p>
          <a:p>
            <a:pPr lvl="1"/>
            <a:r>
              <a:rPr lang="nl-BE" dirty="0" smtClean="0"/>
              <a:t>Bijvoorbeeld –</a:t>
            </a:r>
            <a:r>
              <a:rPr lang="nl-BE" dirty="0" err="1" smtClean="0"/>
              <a:t>include</a:t>
            </a:r>
            <a:r>
              <a:rPr lang="nl-BE" dirty="0" smtClean="0"/>
              <a:t>(“</a:t>
            </a:r>
            <a:r>
              <a:rPr lang="nl-BE" dirty="0" err="1" smtClean="0"/>
              <a:t>records.hrl</a:t>
            </a:r>
            <a:r>
              <a:rPr lang="nl-BE" dirty="0" smtClean="0"/>
              <a:t>”).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88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Maps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76400"/>
            <a:ext cx="10274300" cy="4191000"/>
          </a:xfrm>
        </p:spPr>
        <p:txBody>
          <a:bodyPr/>
          <a:lstStyle/>
          <a:p>
            <a:r>
              <a:rPr lang="nl-BE" dirty="0"/>
              <a:t>Lijst van </a:t>
            </a:r>
            <a:r>
              <a:rPr lang="nl-BE" dirty="0" err="1"/>
              <a:t>Key</a:t>
            </a:r>
            <a:r>
              <a:rPr lang="nl-BE" dirty="0"/>
              <a:t>-Value pairs</a:t>
            </a:r>
          </a:p>
          <a:p>
            <a:pPr lvl="1"/>
            <a:r>
              <a:rPr lang="nl-BE" dirty="0"/>
              <a:t>te vergelijken met associatieve array</a:t>
            </a:r>
          </a:p>
          <a:p>
            <a:pPr lvl="1"/>
            <a:r>
              <a:rPr lang="nl-BE" dirty="0" smtClean="0"/>
              <a:t>Rectors </a:t>
            </a:r>
            <a:r>
              <a:rPr lang="nl-BE" dirty="0"/>
              <a:t>= #{“</a:t>
            </a:r>
            <a:r>
              <a:rPr lang="nl-BE" dirty="0" smtClean="0"/>
              <a:t>UHasselt” </a:t>
            </a:r>
            <a:r>
              <a:rPr lang="nl-BE" dirty="0"/>
              <a:t>=&gt;“Luc De </a:t>
            </a:r>
            <a:r>
              <a:rPr lang="nl-BE" dirty="0" err="1"/>
              <a:t>Schepper",”</a:t>
            </a:r>
            <a:r>
              <a:rPr lang="nl-BE" dirty="0" err="1" smtClean="0"/>
              <a:t>KU</a:t>
            </a:r>
            <a:r>
              <a:rPr lang="nl-BE" dirty="0" smtClean="0"/>
              <a:t> Leuven”=&gt;“Luc Sels"}.</a:t>
            </a:r>
            <a:endParaRPr lang="nl-BE" dirty="0"/>
          </a:p>
          <a:p>
            <a:r>
              <a:rPr lang="nl-BE" dirty="0"/>
              <a:t>Elementen opvragen</a:t>
            </a:r>
          </a:p>
          <a:p>
            <a:pPr lvl="1"/>
            <a:r>
              <a:rPr lang="nl-BE" dirty="0" err="1"/>
              <a:t>maps:get</a:t>
            </a:r>
            <a:r>
              <a:rPr lang="nl-BE" dirty="0"/>
              <a:t>/2 :: (</a:t>
            </a:r>
            <a:r>
              <a:rPr lang="nl-BE" dirty="0" err="1"/>
              <a:t>Key</a:t>
            </a:r>
            <a:r>
              <a:rPr lang="nl-BE" dirty="0"/>
              <a:t>, Map) -&gt; Value</a:t>
            </a:r>
          </a:p>
          <a:p>
            <a:pPr lvl="1"/>
            <a:r>
              <a:rPr lang="nl-BE" dirty="0" err="1"/>
              <a:t>maps:get</a:t>
            </a:r>
            <a:r>
              <a:rPr lang="nl-BE" dirty="0"/>
              <a:t>/3 :: (</a:t>
            </a:r>
            <a:r>
              <a:rPr lang="nl-BE" dirty="0" err="1"/>
              <a:t>Key</a:t>
            </a:r>
            <a:r>
              <a:rPr lang="nl-BE" dirty="0"/>
              <a:t>, Map, Default) -&gt; Value’</a:t>
            </a:r>
          </a:p>
          <a:p>
            <a:pPr lvl="2"/>
            <a:r>
              <a:rPr lang="nl-BE" dirty="0"/>
              <a:t>Geeft bijhorende Value als </a:t>
            </a:r>
            <a:r>
              <a:rPr lang="nl-BE" dirty="0" err="1"/>
              <a:t>Key</a:t>
            </a:r>
            <a:r>
              <a:rPr lang="nl-BE" dirty="0"/>
              <a:t> in Map zit</a:t>
            </a:r>
          </a:p>
          <a:p>
            <a:pPr lvl="2"/>
            <a:r>
              <a:rPr lang="nl-BE" dirty="0"/>
              <a:t>Anders Default</a:t>
            </a:r>
          </a:p>
          <a:p>
            <a:pPr lvl="2"/>
            <a:r>
              <a:rPr lang="nl-BE" dirty="0"/>
              <a:t>Bv. koning(Land, Koninkrijken) -&gt; </a:t>
            </a:r>
            <a:r>
              <a:rPr lang="nl-BE" dirty="0" err="1"/>
              <a:t>maps:get</a:t>
            </a:r>
            <a:r>
              <a:rPr lang="nl-BE" dirty="0"/>
              <a:t>(Land, Koninkrijken, “President”). 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77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Bewerkingen op </a:t>
            </a:r>
            <a:r>
              <a:rPr lang="nl-BE" dirty="0" err="1" smtClean="0"/>
              <a:t>Maps</a:t>
            </a:r>
            <a:r>
              <a:rPr lang="nl-BE" dirty="0" smtClean="0">
                <a:solidFill>
                  <a:srgbClr val="FF0000"/>
                </a:solidFill>
              </a:rPr>
              <a:t>*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new() -&gt; Map</a:t>
            </a:r>
          </a:p>
          <a:p>
            <a:r>
              <a:rPr lang="nl-BE" dirty="0"/>
              <a:t>put(</a:t>
            </a:r>
            <a:r>
              <a:rPr lang="nl-BE" dirty="0" err="1"/>
              <a:t>Key</a:t>
            </a:r>
            <a:r>
              <a:rPr lang="nl-BE" dirty="0"/>
              <a:t>, Value, Map1) -&gt; Map2</a:t>
            </a:r>
          </a:p>
          <a:p>
            <a:r>
              <a:rPr lang="nl-BE" dirty="0"/>
              <a:t>update(</a:t>
            </a:r>
            <a:r>
              <a:rPr lang="nl-BE" dirty="0" err="1"/>
              <a:t>Key</a:t>
            </a:r>
            <a:r>
              <a:rPr lang="nl-BE" dirty="0"/>
              <a:t>, Value, Map1) -&gt; Map2</a:t>
            </a:r>
          </a:p>
          <a:p>
            <a:r>
              <a:rPr lang="nl-BE" dirty="0" err="1"/>
              <a:t>remove</a:t>
            </a:r>
            <a:r>
              <a:rPr lang="nl-BE" dirty="0"/>
              <a:t>(</a:t>
            </a:r>
            <a:r>
              <a:rPr lang="nl-BE" dirty="0" err="1"/>
              <a:t>Key</a:t>
            </a:r>
            <a:r>
              <a:rPr lang="nl-BE" dirty="0"/>
              <a:t>, Map1) -&gt; Map2</a:t>
            </a:r>
          </a:p>
          <a:p>
            <a:pPr marL="0" indent="0">
              <a:buNone/>
            </a:pPr>
            <a:endParaRPr lang="nl-BE" sz="1600" dirty="0"/>
          </a:p>
          <a:p>
            <a:r>
              <a:rPr lang="nl-BE" dirty="0" err="1"/>
              <a:t>merge</a:t>
            </a:r>
            <a:r>
              <a:rPr lang="nl-BE" dirty="0"/>
              <a:t>(Map1, Map2) -&gt; Map3 opvragen</a:t>
            </a:r>
          </a:p>
          <a:p>
            <a:endParaRPr lang="nl-BE" sz="1600" dirty="0"/>
          </a:p>
          <a:p>
            <a:r>
              <a:rPr lang="nl-BE" dirty="0"/>
              <a:t>filter(Fun, Map1) -&gt; Map2</a:t>
            </a:r>
          </a:p>
          <a:p>
            <a:r>
              <a:rPr lang="nl-BE" dirty="0"/>
              <a:t>map(Fun, Map1) -&gt; Map2</a:t>
            </a:r>
            <a:endParaRPr lang="nl-BE" sz="2000" dirty="0"/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* Geven telkens nieuwe map terug!</a:t>
            </a:r>
          </a:p>
        </p:txBody>
      </p:sp>
    </p:spTree>
    <p:extLst>
      <p:ext uri="{BB962C8B-B14F-4D97-AF65-F5344CB8AC3E}">
        <p14:creationId xmlns:p14="http://schemas.microsoft.com/office/powerpoint/2010/main" val="29278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Opvragingen</a:t>
            </a:r>
            <a:r>
              <a:rPr lang="nl-BE" dirty="0" smtClean="0"/>
              <a:t> uit </a:t>
            </a:r>
            <a:r>
              <a:rPr lang="nl-BE" dirty="0" err="1" smtClean="0"/>
              <a:t>Maps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191000"/>
          </a:xfrm>
        </p:spPr>
        <p:txBody>
          <a:bodyPr/>
          <a:lstStyle/>
          <a:p>
            <a:r>
              <a:rPr lang="en-US" dirty="0"/>
              <a:t>size()</a:t>
            </a:r>
          </a:p>
          <a:p>
            <a:r>
              <a:rPr lang="en-US" dirty="0"/>
              <a:t>find(Key, Map) -&gt; {ok, Value} | error</a:t>
            </a:r>
          </a:p>
          <a:p>
            <a:endParaRPr lang="en-US" dirty="0"/>
          </a:p>
          <a:p>
            <a:r>
              <a:rPr lang="en-US" dirty="0"/>
              <a:t>fold(Fun, Seed, Map) -&gt; Value</a:t>
            </a:r>
          </a:p>
        </p:txBody>
      </p:sp>
    </p:spTree>
    <p:extLst>
      <p:ext uri="{BB962C8B-B14F-4D97-AF65-F5344CB8AC3E}">
        <p14:creationId xmlns:p14="http://schemas.microsoft.com/office/powerpoint/2010/main" val="37362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 / </a:t>
            </a:r>
            <a:r>
              <a:rPr lang="nl-BE" dirty="0" err="1" smtClean="0"/>
              <a:t>printf</a:t>
            </a:r>
            <a:r>
              <a:rPr lang="nl-BE" dirty="0" smtClean="0"/>
              <a:t> =&gt; </a:t>
            </a:r>
            <a:r>
              <a:rPr lang="nl-BE" dirty="0" err="1" smtClean="0"/>
              <a:t>io:format</a:t>
            </a:r>
            <a:r>
              <a:rPr lang="nl-BE" dirty="0" smtClean="0"/>
              <a:t>/2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Erlang is weliswaar een functionele taal </a:t>
            </a:r>
          </a:p>
          <a:p>
            <a:pPr lvl="1"/>
            <a:r>
              <a:rPr lang="nl-BE" dirty="0" smtClean="0"/>
              <a:t>En dus in principe geen neveneffecten</a:t>
            </a:r>
          </a:p>
          <a:p>
            <a:pPr lvl="1"/>
            <a:r>
              <a:rPr lang="nl-BE" dirty="0" smtClean="0"/>
              <a:t>Maar tegelijk is Erlang ook een pragmatische taal</a:t>
            </a:r>
          </a:p>
          <a:p>
            <a:pPr lvl="2"/>
            <a:r>
              <a:rPr lang="nl-BE" dirty="0" smtClean="0"/>
              <a:t>En dus wel een beetje neveneffecten, waar het anders te moeilijk wordt</a:t>
            </a:r>
          </a:p>
          <a:p>
            <a:r>
              <a:rPr lang="nl-BE" dirty="0" smtClean="0"/>
              <a:t>Dingen afdrukken is zoiets</a:t>
            </a:r>
          </a:p>
          <a:p>
            <a:pPr lvl="1"/>
            <a:r>
              <a:rPr lang="nl-BE" dirty="0" smtClean="0"/>
              <a:t>Nuttig bij het debuggen, maar ook gewoon als je iets wil meedelen</a:t>
            </a:r>
          </a:p>
          <a:p>
            <a:r>
              <a:rPr lang="nl-BE" dirty="0" smtClean="0"/>
              <a:t>In het algemeen kan je in Erlang I/O overal tussenin zetten</a:t>
            </a:r>
            <a:endParaRPr lang="nl-BE" dirty="0"/>
          </a:p>
          <a:p>
            <a:pPr lvl="1"/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erlang.org/doc/man/io.html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51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 / </a:t>
            </a:r>
            <a:r>
              <a:rPr lang="nl-BE" dirty="0" err="1" smtClean="0"/>
              <a:t>printf</a:t>
            </a:r>
            <a:r>
              <a:rPr lang="nl-BE" dirty="0" smtClean="0"/>
              <a:t> =&gt; </a:t>
            </a:r>
            <a:r>
              <a:rPr lang="nl-BE" dirty="0" err="1" smtClean="0"/>
              <a:t>io:fwrite</a:t>
            </a:r>
            <a:r>
              <a:rPr lang="nl-BE" dirty="0" smtClean="0"/>
              <a:t>/2  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Belangrijke functie is </a:t>
            </a:r>
            <a:r>
              <a:rPr lang="nl-BE" dirty="0" err="1" smtClean="0"/>
              <a:t>io:fwrite</a:t>
            </a:r>
            <a:r>
              <a:rPr lang="nl-BE" dirty="0" smtClean="0"/>
              <a:t>/2</a:t>
            </a:r>
          </a:p>
          <a:p>
            <a:pPr lvl="1"/>
            <a:r>
              <a:rPr lang="nl-BE" dirty="0" smtClean="0"/>
              <a:t>Combineert </a:t>
            </a:r>
            <a:r>
              <a:rPr lang="nl-BE" dirty="0" err="1" smtClean="0"/>
              <a:t>system.out.println</a:t>
            </a:r>
            <a:r>
              <a:rPr lang="nl-BE" dirty="0"/>
              <a:t> </a:t>
            </a:r>
            <a:r>
              <a:rPr lang="nl-BE" dirty="0" smtClean="0"/>
              <a:t>van Java met </a:t>
            </a:r>
            <a:r>
              <a:rPr lang="nl-BE" dirty="0" err="1" smtClean="0"/>
              <a:t>printf</a:t>
            </a:r>
            <a:r>
              <a:rPr lang="nl-BE" dirty="0" smtClean="0"/>
              <a:t> van C++</a:t>
            </a:r>
          </a:p>
          <a:p>
            <a:r>
              <a:rPr lang="nl-BE" dirty="0" smtClean="0"/>
              <a:t>Voorbeeldje</a:t>
            </a:r>
            <a:r>
              <a:rPr lang="nl-BE" dirty="0"/>
              <a:t>: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("1.~nKlaar in 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~b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stappen.~n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[M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/>
              <a:t>io:fwrite</a:t>
            </a:r>
            <a:r>
              <a:rPr lang="nl-BE" dirty="0" smtClean="0"/>
              <a:t> heeft 2 parameters</a:t>
            </a:r>
          </a:p>
          <a:p>
            <a:pPr lvl="1"/>
            <a:r>
              <a:rPr lang="nl-BE" dirty="0" smtClean="0"/>
              <a:t>Geformatteerde string</a:t>
            </a:r>
          </a:p>
          <a:p>
            <a:pPr lvl="1"/>
            <a:r>
              <a:rPr lang="nl-BE" dirty="0" smtClean="0"/>
              <a:t>Lijst van waarden/variabelen</a:t>
            </a:r>
          </a:p>
          <a:p>
            <a:r>
              <a:rPr lang="nl-BE" dirty="0" smtClean="0"/>
              <a:t>Geformatteerde string = string met na de ~ “speciale tekens”</a:t>
            </a:r>
          </a:p>
          <a:p>
            <a:pPr lvl="1"/>
            <a:r>
              <a:rPr lang="nl-BE" dirty="0" smtClean="0"/>
              <a:t>Die tekens geven aan welk soort waarde afgedrukt moet worden</a:t>
            </a:r>
          </a:p>
          <a:p>
            <a:r>
              <a:rPr lang="nl-BE" dirty="0" smtClean="0"/>
              <a:t>Lijst van waarden = de input bij die speciale tekens</a:t>
            </a:r>
          </a:p>
          <a:p>
            <a:pPr lvl="1"/>
            <a:r>
              <a:rPr lang="nl-BE" dirty="0" smtClean="0"/>
              <a:t>Worden gebruikt in de volgorde zoals ze in de geformatteerde string zijn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0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 speciale tekens in </a:t>
            </a:r>
            <a:r>
              <a:rPr lang="nl-BE" dirty="0" err="1" smtClean="0"/>
              <a:t>io:format</a:t>
            </a:r>
            <a:r>
              <a:rPr lang="nl-BE" dirty="0" smtClean="0"/>
              <a:t>/2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~n		</a:t>
            </a:r>
            <a:r>
              <a:rPr lang="nl-BE" dirty="0" err="1" smtClean="0"/>
              <a:t>newline</a:t>
            </a:r>
            <a:r>
              <a:rPr lang="nl-BE" dirty="0" smtClean="0"/>
              <a:t> (géén corresponderende waarde in </a:t>
            </a:r>
            <a:r>
              <a:rPr lang="nl-BE" dirty="0" err="1" smtClean="0"/>
              <a:t>param</a:t>
            </a:r>
            <a:r>
              <a:rPr lang="nl-BE" dirty="0" smtClean="0"/>
              <a:t>/2)</a:t>
            </a:r>
          </a:p>
          <a:p>
            <a:r>
              <a:rPr lang="nl-BE" dirty="0" smtClean="0"/>
              <a:t>~b		drukt een integer af in een zelf te kiezen </a:t>
            </a:r>
            <a:r>
              <a:rPr lang="nl-BE" b="1" dirty="0" smtClean="0"/>
              <a:t>b</a:t>
            </a:r>
            <a:r>
              <a:rPr lang="nl-BE" dirty="0" smtClean="0"/>
              <a:t>ase</a:t>
            </a:r>
          </a:p>
          <a:p>
            <a:pPr lvl="1"/>
            <a:r>
              <a:rPr lang="nl-BE" dirty="0" smtClean="0"/>
              <a:t>Default: base 10: dus decimale getallen</a:t>
            </a:r>
          </a:p>
          <a:p>
            <a:pPr lvl="1"/>
            <a:r>
              <a:rPr lang="nl-BE" dirty="0" smtClean="0"/>
              <a:t>Voorbeelden van andere base: ~.16b of ~.2b, … </a:t>
            </a:r>
          </a:p>
          <a:p>
            <a:r>
              <a:rPr lang="nl-BE" dirty="0" smtClean="0"/>
              <a:t>~f		drukt een </a:t>
            </a:r>
            <a:r>
              <a:rPr lang="nl-BE" dirty="0" err="1" smtClean="0"/>
              <a:t>float</a:t>
            </a:r>
            <a:r>
              <a:rPr lang="nl-BE" dirty="0" smtClean="0"/>
              <a:t> af</a:t>
            </a:r>
          </a:p>
          <a:p>
            <a:r>
              <a:rPr lang="nl-BE" dirty="0" smtClean="0"/>
              <a:t>~e		drukt een </a:t>
            </a:r>
            <a:r>
              <a:rPr lang="nl-BE" dirty="0" err="1" smtClean="0"/>
              <a:t>float</a:t>
            </a:r>
            <a:r>
              <a:rPr lang="nl-BE" dirty="0" smtClean="0"/>
              <a:t> af met </a:t>
            </a:r>
            <a:r>
              <a:rPr lang="nl-BE" dirty="0" err="1" smtClean="0"/>
              <a:t>e+n-notatie</a:t>
            </a:r>
            <a:endParaRPr lang="nl-BE" dirty="0" smtClean="0"/>
          </a:p>
          <a:p>
            <a:r>
              <a:rPr lang="nl-BE" dirty="0" smtClean="0"/>
              <a:t>~g		drukt een </a:t>
            </a:r>
            <a:r>
              <a:rPr lang="nl-BE" dirty="0" err="1" smtClean="0"/>
              <a:t>float</a:t>
            </a:r>
            <a:r>
              <a:rPr lang="nl-BE" dirty="0" smtClean="0"/>
              <a:t> af als ~f voor 0,1..10000 en anders als ~g</a:t>
            </a:r>
          </a:p>
          <a:p>
            <a:r>
              <a:rPr lang="nl-BE" dirty="0" smtClean="0"/>
              <a:t>~s		drukt dingen als een string</a:t>
            </a:r>
          </a:p>
          <a:p>
            <a:r>
              <a:rPr lang="nl-BE" dirty="0" smtClean="0"/>
              <a:t>~w		drukt af als standaard termen</a:t>
            </a:r>
          </a:p>
          <a:p>
            <a:r>
              <a:rPr lang="nl-BE" dirty="0" smtClean="0"/>
              <a:t>Zowat alles heeft nog meer instellingen</a:t>
            </a:r>
          </a:p>
          <a:p>
            <a:pPr lvl="1"/>
            <a:r>
              <a:rPr lang="nl-BE" dirty="0" smtClean="0"/>
              <a:t>Bv. ~16.6f drukt een </a:t>
            </a:r>
            <a:r>
              <a:rPr lang="nl-BE" dirty="0" err="1" smtClean="0"/>
              <a:t>float</a:t>
            </a:r>
            <a:r>
              <a:rPr lang="nl-BE" dirty="0" smtClean="0"/>
              <a:t> af met 16 lettertekens en 6 tekens na de komma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694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Voorbeeld: de mysterieuze functie</a:t>
            </a:r>
            <a:br>
              <a:rPr lang="nl-BE" dirty="0" smtClean="0"/>
            </a:br>
            <a:r>
              <a:rPr lang="nl-BE" dirty="0" smtClean="0"/>
              <a:t>(het vermoeden van </a:t>
            </a:r>
            <a:r>
              <a:rPr lang="nl-BE" dirty="0" err="1" smtClean="0"/>
              <a:t>colla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2558924"/>
            <a:ext cx="941796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BE" altLang="nl-BE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"1.~nKlaar in ~B </a:t>
            </a:r>
            <a:r>
              <a:rPr kumimoji="0" lang="nl-BE" altLang="nl-B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stappen.~n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altLang="nl-B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nl-BE" altLang="nl-BE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"~</a:t>
            </a:r>
            <a:r>
              <a:rPr kumimoji="0" lang="nl-BE" altLang="nl-B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B~n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BE" altLang="nl-B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io:fwrite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"~</a:t>
            </a:r>
            <a:r>
              <a:rPr kumimoji="0" lang="nl-BE" altLang="nl-BE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B~n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kumimoji="0" lang="nl-BE" altLang="nl-B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BE" altLang="nl-B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BE" altLang="nl-BE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kumimoji="0" lang="nl-BE" altLang="nl-B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Constanten definiëren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Tip: </a:t>
            </a:r>
            <a:r>
              <a:rPr lang="nl-BE" dirty="0" err="1" smtClean="0"/>
              <a:t>hardcodeer</a:t>
            </a:r>
            <a:r>
              <a:rPr lang="nl-BE" dirty="0" smtClean="0"/>
              <a:t> in opgaves voor oefeningen en taak test-gegevens</a:t>
            </a:r>
          </a:p>
          <a:p>
            <a:pPr lvl="1"/>
            <a:r>
              <a:rPr lang="nl-BE" dirty="0" smtClean="0"/>
              <a:t>Dit is (spijtig genoeg) redelijk lastig in Erlang.</a:t>
            </a:r>
          </a:p>
          <a:p>
            <a:pPr lvl="1"/>
            <a:endParaRPr lang="nl-BE" dirty="0"/>
          </a:p>
          <a:p>
            <a:r>
              <a:rPr lang="nl-BE" dirty="0" smtClean="0"/>
              <a:t>3 opties</a:t>
            </a:r>
          </a:p>
          <a:p>
            <a:pPr lvl="1"/>
            <a:r>
              <a:rPr lang="nl-BE" dirty="0" smtClean="0"/>
              <a:t>Functies zonder parameter, bv.</a:t>
            </a:r>
          </a:p>
          <a:p>
            <a:pPr lvl="2"/>
            <a:r>
              <a:rPr lang="nl-BE" dirty="0" smtClean="0"/>
              <a:t>voorbeeld1() -&gt; #vector(3,4).</a:t>
            </a:r>
          </a:p>
          <a:p>
            <a:pPr lvl="1"/>
            <a:r>
              <a:rPr lang="nl-BE" dirty="0" smtClean="0"/>
              <a:t>Lokale variabelen in testfunctie, bv.</a:t>
            </a:r>
          </a:p>
          <a:p>
            <a:pPr lvl="2"/>
            <a:r>
              <a:rPr lang="nl-BE" dirty="0" smtClean="0"/>
              <a:t>test1() -&gt; V34 = #vector(3,4),</a:t>
            </a:r>
            <a:br>
              <a:rPr lang="nl-BE" dirty="0" smtClean="0"/>
            </a:br>
            <a:r>
              <a:rPr lang="nl-BE" dirty="0" smtClean="0"/>
              <a:t>		 </a:t>
            </a:r>
            <a:r>
              <a:rPr lang="nl-BE" dirty="0" err="1" smtClean="0"/>
              <a:t>berekenLengte</a:t>
            </a:r>
            <a:r>
              <a:rPr lang="nl-BE" dirty="0" smtClean="0"/>
              <a:t>(V34).</a:t>
            </a:r>
          </a:p>
          <a:p>
            <a:pPr lvl="1"/>
            <a:r>
              <a:rPr lang="nl-BE" dirty="0" smtClean="0"/>
              <a:t>Macro’s, bv.</a:t>
            </a:r>
          </a:p>
          <a:p>
            <a:pPr lvl="2"/>
            <a:r>
              <a:rPr lang="nl-BE" dirty="0" smtClean="0"/>
              <a:t>-</a:t>
            </a:r>
            <a:r>
              <a:rPr lang="nl-BE" dirty="0" err="1" smtClean="0"/>
              <a:t>define</a:t>
            </a:r>
            <a:r>
              <a:rPr lang="nl-BE" dirty="0" smtClean="0"/>
              <a:t>(V34, </a:t>
            </a:r>
            <a:r>
              <a:rPr lang="nl-BE" dirty="0"/>
              <a:t>#vector(3,4)</a:t>
            </a:r>
            <a:r>
              <a:rPr lang="nl-BE" dirty="0" smtClean="0"/>
              <a:t>).</a:t>
            </a:r>
            <a:endParaRPr lang="nl-BE" dirty="0"/>
          </a:p>
          <a:p>
            <a:pPr lvl="2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1325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Constanten definiëren (2)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Alle opties hebben nadelen:</a:t>
            </a:r>
          </a:p>
          <a:p>
            <a:pPr lvl="1"/>
            <a:r>
              <a:rPr lang="nl-BE" dirty="0" smtClean="0"/>
              <a:t>Functies zonder parameter:</a:t>
            </a:r>
          </a:p>
          <a:p>
            <a:pPr lvl="2"/>
            <a:r>
              <a:rPr lang="nl-BE" dirty="0" smtClean="0"/>
              <a:t>Je moet die allemaal exporteren.</a:t>
            </a:r>
          </a:p>
          <a:p>
            <a:pPr lvl="1"/>
            <a:r>
              <a:rPr lang="nl-BE" dirty="0" smtClean="0"/>
              <a:t>Lokale variabelen in testfunctie</a:t>
            </a:r>
          </a:p>
          <a:p>
            <a:pPr lvl="2"/>
            <a:r>
              <a:rPr lang="nl-BE" dirty="0" smtClean="0"/>
              <a:t>Als je zelfde waarden wil gebruiken in andere test, moet je die copy-pasten.</a:t>
            </a:r>
          </a:p>
          <a:p>
            <a:pPr lvl="3"/>
            <a:r>
              <a:rPr lang="nl-BE" dirty="0" smtClean="0"/>
              <a:t>Maar dan ook op veel plaatsen aanpassen als je waarde wil veranderen.</a:t>
            </a:r>
          </a:p>
          <a:p>
            <a:pPr lvl="1"/>
            <a:r>
              <a:rPr lang="nl-BE" dirty="0" smtClean="0"/>
              <a:t>Macro’s, bv.</a:t>
            </a:r>
          </a:p>
          <a:p>
            <a:pPr lvl="2"/>
            <a:r>
              <a:rPr lang="nl-BE" dirty="0" smtClean="0"/>
              <a:t>Hebben we nog niet gezien.</a:t>
            </a:r>
          </a:p>
          <a:p>
            <a:pPr lvl="3"/>
            <a:r>
              <a:rPr lang="nl-BE" dirty="0" smtClean="0"/>
              <a:t>Maar zo dadelijk wel.</a:t>
            </a:r>
            <a:endParaRPr lang="nl-BE" dirty="0"/>
          </a:p>
          <a:p>
            <a:pPr lvl="2"/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43923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Basistypes in Erlang</a:t>
            </a:r>
          </a:p>
        </p:txBody>
      </p:sp>
      <p:sp>
        <p:nvSpPr>
          <p:cNvPr id="11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BE" dirty="0" smtClean="0"/>
              <a:t>Erlang is dynamisch getypeerd</a:t>
            </a:r>
          </a:p>
          <a:p>
            <a:pPr lvl="1"/>
            <a:r>
              <a:rPr lang="nl-BE" altLang="nl-BE" dirty="0" smtClean="0"/>
              <a:t>In principe geen types,</a:t>
            </a:r>
          </a:p>
          <a:p>
            <a:pPr lvl="1"/>
            <a:r>
              <a:rPr lang="nl-BE" altLang="nl-BE" dirty="0" smtClean="0"/>
              <a:t>Behalve wanneer je ze nodig hebt.</a:t>
            </a:r>
          </a:p>
          <a:p>
            <a:pPr lvl="2"/>
            <a:r>
              <a:rPr lang="nl-BE" altLang="nl-BE" dirty="0" smtClean="0"/>
              <a:t>Bv. bij cosinus, +, * </a:t>
            </a:r>
            <a:r>
              <a:rPr lang="nl-BE" altLang="nl-BE" dirty="0" err="1" smtClean="0"/>
              <a:t>abs</a:t>
            </a:r>
            <a:r>
              <a:rPr lang="nl-BE" altLang="nl-BE" dirty="0" smtClean="0"/>
              <a:t>, </a:t>
            </a:r>
            <a:r>
              <a:rPr lang="nl-BE" altLang="nl-BE" dirty="0" err="1" smtClean="0"/>
              <a:t>chr</a:t>
            </a:r>
            <a:r>
              <a:rPr lang="nl-BE" altLang="nl-BE" dirty="0" smtClean="0"/>
              <a:t>, </a:t>
            </a:r>
            <a:r>
              <a:rPr lang="nl-BE" altLang="nl-BE" dirty="0" err="1" smtClean="0"/>
              <a:t>concat</a:t>
            </a:r>
            <a:r>
              <a:rPr lang="nl-BE" altLang="nl-BE" dirty="0" smtClean="0"/>
              <a:t>, ++, …</a:t>
            </a:r>
          </a:p>
          <a:p>
            <a:pPr lvl="1"/>
            <a:r>
              <a:rPr lang="nl-BE" altLang="nl-BE" dirty="0" smtClean="0"/>
              <a:t>Bij misbruik</a:t>
            </a:r>
            <a:r>
              <a:rPr lang="nl-BE" altLang="nl-BE" smtClean="0"/>
              <a:t>: </a:t>
            </a:r>
            <a:r>
              <a:rPr lang="nl-BE" altLang="nl-BE" smtClean="0"/>
              <a:t>run-time </a:t>
            </a:r>
            <a:r>
              <a:rPr lang="nl-BE" altLang="nl-BE" dirty="0" smtClean="0"/>
              <a:t>fout</a:t>
            </a:r>
          </a:p>
          <a:p>
            <a:pPr lvl="2"/>
            <a:r>
              <a:rPr lang="nl-BE" altLang="nl-BE" dirty="0" smtClean="0"/>
              <a:t>Minder veilig, maar pragmatisch </a:t>
            </a:r>
            <a:br>
              <a:rPr lang="nl-BE" altLang="nl-BE" dirty="0" smtClean="0"/>
            </a:br>
            <a:r>
              <a:rPr lang="nl-BE" altLang="nl-BE" dirty="0"/>
              <a:t>(want toen Erlang gemaakt werd, was dat de norm)</a:t>
            </a:r>
          </a:p>
        </p:txBody>
      </p:sp>
      <p:sp>
        <p:nvSpPr>
          <p:cNvPr id="11268" name="Rechthoek 3"/>
          <p:cNvSpPr>
            <a:spLocks noChangeArrowheads="1"/>
          </p:cNvSpPr>
          <p:nvPr/>
        </p:nvSpPr>
        <p:spPr bwMode="auto">
          <a:xfrm>
            <a:off x="3494689" y="1320801"/>
            <a:ext cx="609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nl-BE" altLang="nl-BE" sz="1800">
                <a:hlinkClick r:id="rId2"/>
              </a:rPr>
              <a:t>http://learnyousomeerlang.com/types-or-lack-thereof</a:t>
            </a:r>
            <a:r>
              <a:rPr lang="nl-BE" altLang="nl-BE" sz="1800"/>
              <a:t> 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47" y="4675228"/>
            <a:ext cx="3546042" cy="107787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366" y="4675228"/>
            <a:ext cx="3269104" cy="9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Constanten definiëren via macro’s.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Een macro definieer je met –</a:t>
            </a:r>
            <a:r>
              <a:rPr lang="nl-BE" dirty="0" err="1" smtClean="0"/>
              <a:t>define</a:t>
            </a:r>
            <a:endParaRPr lang="nl-BE" dirty="0" smtClean="0"/>
          </a:p>
          <a:p>
            <a:pPr lvl="1"/>
            <a:r>
              <a:rPr lang="nl-BE" dirty="0"/>
              <a:t>-</a:t>
            </a:r>
            <a:r>
              <a:rPr lang="nl-BE" dirty="0" err="1"/>
              <a:t>define</a:t>
            </a:r>
            <a:r>
              <a:rPr lang="nl-BE" dirty="0"/>
              <a:t>(N, 123).</a:t>
            </a:r>
          </a:p>
          <a:p>
            <a:pPr lvl="1"/>
            <a:r>
              <a:rPr lang="nl-BE" dirty="0"/>
              <a:t>-</a:t>
            </a:r>
            <a:r>
              <a:rPr lang="nl-BE" dirty="0" err="1" smtClean="0"/>
              <a:t>define</a:t>
            </a:r>
            <a:r>
              <a:rPr lang="nl-BE" dirty="0" smtClean="0"/>
              <a:t>(Baarden, [</a:t>
            </a:r>
            <a:r>
              <a:rPr lang="nl-BE" dirty="0"/>
              <a:t>"Jan</a:t>
            </a:r>
            <a:r>
              <a:rPr lang="nl-BE" dirty="0" smtClean="0"/>
              <a:t>",</a:t>
            </a:r>
            <a:r>
              <a:rPr lang="nl-BE" dirty="0"/>
              <a:t> </a:t>
            </a:r>
            <a:r>
              <a:rPr lang="nl-BE" dirty="0" smtClean="0"/>
              <a:t>"Piet", </a:t>
            </a:r>
            <a:r>
              <a:rPr lang="nl-BE" dirty="0"/>
              <a:t>"</a:t>
            </a:r>
            <a:r>
              <a:rPr lang="nl-BE" dirty="0" smtClean="0"/>
              <a:t>Joris", "Korneel"]).</a:t>
            </a:r>
          </a:p>
          <a:p>
            <a:pPr lvl="1"/>
            <a:endParaRPr lang="nl-BE" dirty="0"/>
          </a:p>
          <a:p>
            <a:r>
              <a:rPr lang="nl-BE" dirty="0" smtClean="0"/>
              <a:t>Een macro gebruik je met ?</a:t>
            </a:r>
            <a:r>
              <a:rPr lang="nl-BE" i="1" dirty="0" smtClean="0"/>
              <a:t>macro</a:t>
            </a:r>
          </a:p>
          <a:p>
            <a:pPr lvl="1"/>
            <a:r>
              <a:rPr lang="en-US" dirty="0"/>
              <a:t>test1() -&gt; ?N + ?N.</a:t>
            </a:r>
          </a:p>
          <a:p>
            <a:pPr lvl="1"/>
            <a:r>
              <a:rPr lang="en-US" dirty="0"/>
              <a:t>test2() -&gt; length(?</a:t>
            </a:r>
            <a:r>
              <a:rPr lang="en-US" dirty="0" err="1"/>
              <a:t>Baarden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r>
              <a:rPr lang="en-US" dirty="0" smtClean="0"/>
              <a:t>Macro’s </a:t>
            </a:r>
            <a:r>
              <a:rPr lang="en-US" dirty="0" err="1" smtClean="0"/>
              <a:t>plaats</a:t>
            </a:r>
            <a:r>
              <a:rPr lang="en-US" dirty="0" smtClean="0"/>
              <a:t> je best </a:t>
            </a:r>
            <a:r>
              <a:rPr lang="en-US" dirty="0" err="1" smtClean="0"/>
              <a:t>bij</a:t>
            </a:r>
            <a:r>
              <a:rPr lang="en-US" dirty="0" smtClean="0"/>
              <a:t> je records</a:t>
            </a:r>
            <a:endParaRPr lang="en-US" dirty="0"/>
          </a:p>
          <a:p>
            <a:pPr lvl="1"/>
            <a:endParaRPr lang="nl-BE" dirty="0" smtClean="0"/>
          </a:p>
          <a:p>
            <a:pPr marL="457200" lvl="1" indent="0">
              <a:buNone/>
            </a:pPr>
            <a:endParaRPr lang="nl-BE" dirty="0" smtClean="0"/>
          </a:p>
          <a:p>
            <a:pPr lvl="2"/>
            <a:endParaRPr lang="nl-BE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85" y="3545202"/>
            <a:ext cx="2852615" cy="14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 </a:t>
            </a:r>
            <a:r>
              <a:rPr lang="nl-BE" sz="3200" dirty="0"/>
              <a:t>(m.i.v. </a:t>
            </a:r>
            <a:r>
              <a:rPr lang="nl-BE" sz="3200" dirty="0" smtClean="0"/>
              <a:t>gegevensstructuren</a:t>
            </a:r>
            <a:r>
              <a:rPr lang="nl-BE" sz="3200" dirty="0"/>
              <a:t>) [1]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497" y="1676400"/>
            <a:ext cx="10657489" cy="49135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dirty="0"/>
              <a:t>Pre: maak records </a:t>
            </a:r>
          </a:p>
          <a:p>
            <a:pPr marL="0" indent="0">
              <a:buNone/>
            </a:pPr>
            <a:r>
              <a:rPr lang="nl-BE" dirty="0"/>
              <a:t>- examen: naam van vak + </a:t>
            </a:r>
            <a:r>
              <a:rPr lang="nl-BE" dirty="0" smtClean="0"/>
              <a:t>punt + aantal studiepunten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- student (</a:t>
            </a:r>
            <a:r>
              <a:rPr lang="nl-BE" dirty="0" err="1"/>
              <a:t>naam+lijst</a:t>
            </a:r>
            <a:r>
              <a:rPr lang="nl-BE" dirty="0"/>
              <a:t> examens) </a:t>
            </a:r>
          </a:p>
          <a:p>
            <a:r>
              <a:rPr lang="nl-BE" dirty="0" smtClean="0"/>
              <a:t>En maak een aantal soorten studenten </a:t>
            </a:r>
            <a:endParaRPr lang="nl-BE" dirty="0"/>
          </a:p>
          <a:p>
            <a:r>
              <a:rPr lang="nl-BE" dirty="0" smtClean="0"/>
              <a:t>Schrijf functie die kijkt of student geslaagd is</a:t>
            </a:r>
          </a:p>
          <a:p>
            <a:pPr lvl="1"/>
            <a:r>
              <a:rPr lang="nl-BE" dirty="0" smtClean="0"/>
              <a:t>In master</a:t>
            </a:r>
          </a:p>
          <a:p>
            <a:pPr lvl="2"/>
            <a:r>
              <a:rPr lang="nl-BE" dirty="0" smtClean="0"/>
              <a:t>Ofwel op alles geslaagd</a:t>
            </a:r>
          </a:p>
          <a:p>
            <a:pPr lvl="2"/>
            <a:r>
              <a:rPr lang="nl-BE" dirty="0" smtClean="0"/>
              <a:t>Ofwel geen enkel punt 7 of lager en maximaal 10% van opgenomen studiepunten 8 of 9</a:t>
            </a:r>
          </a:p>
          <a:p>
            <a:pPr lvl="1"/>
            <a:r>
              <a:rPr lang="nl-BE" dirty="0" smtClean="0"/>
              <a:t>In 1BA</a:t>
            </a:r>
          </a:p>
          <a:p>
            <a:pPr lvl="2"/>
            <a:r>
              <a:rPr lang="nl-BE" dirty="0"/>
              <a:t>Ofwel op alles geslaagd</a:t>
            </a:r>
          </a:p>
          <a:p>
            <a:pPr lvl="2"/>
            <a:r>
              <a:rPr lang="nl-BE" dirty="0" smtClean="0"/>
              <a:t>Ofwel geen enkel punt 7 of lager én</a:t>
            </a:r>
          </a:p>
          <a:p>
            <a:pPr lvl="3"/>
            <a:r>
              <a:rPr lang="nl-BE" dirty="0" smtClean="0"/>
              <a:t>Ofwel meer dan 58% en maximaal </a:t>
            </a:r>
            <a:r>
              <a:rPr lang="nl-BE" dirty="0"/>
              <a:t>2</a:t>
            </a:r>
            <a:r>
              <a:rPr lang="nl-BE" dirty="0" smtClean="0"/>
              <a:t>x 8 of 9</a:t>
            </a:r>
          </a:p>
          <a:p>
            <a:pPr lvl="3"/>
            <a:r>
              <a:rPr lang="nl-BE" dirty="0" smtClean="0"/>
              <a:t>Ofwel tussen 54 en 58% en maximaal 1x 8 of 9</a:t>
            </a:r>
            <a:endParaRPr lang="nl-BE" dirty="0"/>
          </a:p>
          <a:p>
            <a:pPr lvl="1"/>
            <a:r>
              <a:rPr lang="nl-BE" dirty="0"/>
              <a:t>Hiervoor hebben we </a:t>
            </a:r>
            <a:r>
              <a:rPr lang="nl-BE" dirty="0" err="1"/>
              <a:t>fold</a:t>
            </a:r>
            <a:r>
              <a:rPr lang="nl-BE" dirty="0"/>
              <a:t> nodig.</a:t>
            </a:r>
          </a:p>
        </p:txBody>
      </p:sp>
    </p:spTree>
    <p:extLst>
      <p:ext uri="{BB962C8B-B14F-4D97-AF65-F5344CB8AC3E}">
        <p14:creationId xmlns:p14="http://schemas.microsoft.com/office/powerpoint/2010/main" val="2262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 </a:t>
            </a:r>
            <a:r>
              <a:rPr lang="nl-BE" sz="3200" dirty="0"/>
              <a:t>(m.i.v. gegevensstructuren) [2]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/>
          <a:lstStyle/>
          <a:p>
            <a:r>
              <a:rPr lang="nl-BE" dirty="0"/>
              <a:t>Veronderstel</a:t>
            </a:r>
          </a:p>
          <a:p>
            <a:pPr lvl="1"/>
            <a:r>
              <a:rPr lang="nl-BE" dirty="0"/>
              <a:t>Lijst A met studenten</a:t>
            </a:r>
          </a:p>
          <a:p>
            <a:pPr lvl="1"/>
            <a:r>
              <a:rPr lang="nl-BE" dirty="0"/>
              <a:t>Lijst B </a:t>
            </a:r>
            <a:r>
              <a:rPr lang="nl-BE" dirty="0" smtClean="0"/>
              <a:t>van lijsten </a:t>
            </a:r>
            <a:r>
              <a:rPr lang="nl-BE" dirty="0"/>
              <a:t>van vakken</a:t>
            </a:r>
          </a:p>
          <a:p>
            <a:pPr lvl="2"/>
            <a:r>
              <a:rPr lang="nl-BE" dirty="0"/>
              <a:t>In dezelfde volgorde als lijst A</a:t>
            </a:r>
          </a:p>
          <a:p>
            <a:pPr lvl="1"/>
            <a:r>
              <a:rPr lang="nl-BE" dirty="0" err="1"/>
              <a:t>Hermaak</a:t>
            </a:r>
            <a:r>
              <a:rPr lang="nl-BE" dirty="0"/>
              <a:t> oefeningen van vorige dia</a:t>
            </a:r>
          </a:p>
          <a:p>
            <a:r>
              <a:rPr lang="nl-BE" dirty="0"/>
              <a:t>Ticketverkoop: persoon  + ticket</a:t>
            </a:r>
          </a:p>
          <a:p>
            <a:pPr lvl="1"/>
            <a:r>
              <a:rPr lang="nl-BE" dirty="0"/>
              <a:t>Veronderstel lijst met personen die ticket willen, en lijst met tickets (vak, rij, stoel).</a:t>
            </a:r>
          </a:p>
          <a:p>
            <a:pPr lvl="1"/>
            <a:r>
              <a:rPr lang="nl-BE" dirty="0"/>
              <a:t>Combineer deze lijst tot tickets op naam van persoon </a:t>
            </a:r>
          </a:p>
        </p:txBody>
      </p:sp>
    </p:spTree>
    <p:extLst>
      <p:ext uri="{BB962C8B-B14F-4D97-AF65-F5344CB8AC3E}">
        <p14:creationId xmlns:p14="http://schemas.microsoft.com/office/powerpoint/2010/main" val="5910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Oefeningen </a:t>
            </a:r>
            <a:r>
              <a:rPr lang="nl-BE" sz="3200" dirty="0" smtClean="0">
                <a:solidFill>
                  <a:srgbClr val="000000"/>
                </a:solidFill>
              </a:rPr>
              <a:t>[3]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Nu eentje met </a:t>
            </a:r>
            <a:r>
              <a:rPr lang="nl-BE" dirty="0" err="1" smtClean="0"/>
              <a:t>maps</a:t>
            </a:r>
            <a:endParaRPr lang="nl-BE" dirty="0" smtClean="0"/>
          </a:p>
          <a:p>
            <a:pPr lvl="1"/>
            <a:r>
              <a:rPr lang="nl-BE" dirty="0" smtClean="0"/>
              <a:t>Sla de gegevens uit de 1</a:t>
            </a:r>
            <a:r>
              <a:rPr lang="nl-BE" baseline="30000" dirty="0" smtClean="0"/>
              <a:t>e</a:t>
            </a:r>
            <a:r>
              <a:rPr lang="nl-BE" dirty="0" smtClean="0"/>
              <a:t> </a:t>
            </a:r>
            <a:r>
              <a:rPr lang="nl-BE" dirty="0" err="1" smtClean="0"/>
              <a:t>oefeningenset</a:t>
            </a:r>
            <a:r>
              <a:rPr lang="nl-BE" dirty="0" smtClean="0"/>
              <a:t> op in een map waarbij de </a:t>
            </a:r>
            <a:r>
              <a:rPr lang="nl-BE" dirty="0" err="1" smtClean="0"/>
              <a:t>key</a:t>
            </a:r>
            <a:r>
              <a:rPr lang="nl-BE" dirty="0" smtClean="0"/>
              <a:t> voor de map het vak is, zodat je dus per vak een lijst met examenuitslagen hebt</a:t>
            </a:r>
          </a:p>
          <a:p>
            <a:pPr lvl="1"/>
            <a:r>
              <a:rPr lang="nl-BE" dirty="0" smtClean="0"/>
              <a:t>Bereken dan per vak het gemiddelde punt</a:t>
            </a:r>
          </a:p>
          <a:p>
            <a:pPr marL="457200" lvl="1" indent="0">
              <a:buNone/>
            </a:pP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54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Slotoefening </a:t>
            </a:r>
            <a:r>
              <a:rPr lang="nl-BE" sz="3200" dirty="0" smtClean="0">
                <a:solidFill>
                  <a:srgbClr val="000000"/>
                </a:solidFill>
              </a:rPr>
              <a:t>[4]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Rechtstreekse </a:t>
            </a:r>
            <a:r>
              <a:rPr lang="nl-BE" dirty="0" err="1"/>
              <a:t>uitschakelingsmatchen</a:t>
            </a:r>
            <a:endParaRPr lang="nl-BE" dirty="0"/>
          </a:p>
          <a:p>
            <a:pPr lvl="1"/>
            <a:r>
              <a:rPr lang="nl-BE" dirty="0"/>
              <a:t>Gegeven lijst met </a:t>
            </a:r>
            <a:r>
              <a:rPr lang="nl-BE" dirty="0" smtClean="0"/>
              <a:t>deelnemers </a:t>
            </a:r>
            <a:r>
              <a:rPr lang="nl-BE" dirty="0"/>
              <a:t>van beste naar slechtste</a:t>
            </a:r>
          </a:p>
          <a:p>
            <a:pPr lvl="1"/>
            <a:r>
              <a:rPr lang="nl-BE" dirty="0"/>
              <a:t>Maak lijst met wedstrijden met rechtstreekse uitschakeling: 1</a:t>
            </a:r>
            <a:r>
              <a:rPr lang="nl-BE" baseline="30000" dirty="0"/>
              <a:t>e</a:t>
            </a:r>
            <a:r>
              <a:rPr lang="nl-BE" dirty="0"/>
              <a:t> tegen laatste, 2</a:t>
            </a:r>
            <a:r>
              <a:rPr lang="nl-BE" baseline="30000" dirty="0"/>
              <a:t>e</a:t>
            </a:r>
            <a:r>
              <a:rPr lang="nl-BE" dirty="0"/>
              <a:t> tegen voorlaatste</a:t>
            </a:r>
          </a:p>
          <a:p>
            <a:pPr lvl="1"/>
            <a:r>
              <a:rPr lang="nl-BE" dirty="0"/>
              <a:t>Variant 1: #deelnemers is 2^n</a:t>
            </a:r>
          </a:p>
          <a:p>
            <a:pPr lvl="1"/>
            <a:r>
              <a:rPr lang="nl-BE" dirty="0"/>
              <a:t>Variant 2: vul aan tot 2^n deelnemers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60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learnyousomeerlang.com/functionally-solving-problems</a:t>
            </a:r>
            <a:endParaRPr lang="nl-BE" dirty="0" smtClean="0"/>
          </a:p>
          <a:p>
            <a:r>
              <a:rPr lang="nl-BE" dirty="0">
                <a:hlinkClick r:id="rId3"/>
              </a:rPr>
              <a:t>https://www.cs.kent.ac.uk/ErlangMasterClasses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6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Bewerkingen met beperkingen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nl-BE" altLang="nl-BE" dirty="0"/>
              <a:t>+,-,*, / : enkel op getallen</a:t>
            </a:r>
          </a:p>
          <a:p>
            <a:pPr lvl="1"/>
            <a:r>
              <a:rPr lang="nl-BE" altLang="nl-BE" dirty="0"/>
              <a:t>/ =&gt; resultaat is 64 bit </a:t>
            </a:r>
            <a:r>
              <a:rPr lang="nl-BE" altLang="nl-BE" dirty="0" err="1"/>
              <a:t>float</a:t>
            </a:r>
            <a:endParaRPr lang="nl-BE" altLang="nl-BE" dirty="0"/>
          </a:p>
          <a:p>
            <a:pPr lvl="1"/>
            <a:r>
              <a:rPr lang="nl-BE" altLang="nl-BE" dirty="0"/>
              <a:t>Gehele getallen: opslag ‘as </a:t>
            </a:r>
            <a:r>
              <a:rPr lang="nl-BE" altLang="nl-BE" dirty="0" err="1"/>
              <a:t>needed</a:t>
            </a:r>
            <a:r>
              <a:rPr lang="nl-BE" altLang="nl-BE" dirty="0"/>
              <a:t>’</a:t>
            </a:r>
          </a:p>
          <a:p>
            <a:pPr lvl="2"/>
            <a:r>
              <a:rPr lang="nl-BE" altLang="nl-BE" dirty="0"/>
              <a:t>Standaard 64 bit int</a:t>
            </a:r>
          </a:p>
          <a:p>
            <a:pPr lvl="2"/>
            <a:r>
              <a:rPr lang="nl-BE" altLang="nl-BE" dirty="0"/>
              <a:t>Indien héél groot: </a:t>
            </a:r>
            <a:r>
              <a:rPr lang="nl-BE" altLang="nl-BE" dirty="0" err="1"/>
              <a:t>bigint</a:t>
            </a:r>
            <a:r>
              <a:rPr lang="nl-BE" altLang="nl-BE" dirty="0"/>
              <a:t> (variabele opslagruimte)</a:t>
            </a:r>
          </a:p>
          <a:p>
            <a:pPr lvl="2"/>
            <a:r>
              <a:rPr lang="nl-BE" altLang="nl-BE" b="1" dirty="0"/>
              <a:t>div</a:t>
            </a:r>
            <a:r>
              <a:rPr lang="nl-BE" altLang="nl-BE" dirty="0"/>
              <a:t> en </a:t>
            </a:r>
            <a:r>
              <a:rPr lang="nl-BE" altLang="nl-BE" b="1" dirty="0"/>
              <a:t>rem</a:t>
            </a:r>
            <a:r>
              <a:rPr lang="nl-BE" altLang="nl-BE" dirty="0"/>
              <a:t> voor gehele deling en rest</a:t>
            </a:r>
          </a:p>
          <a:p>
            <a:pPr lvl="1"/>
            <a:r>
              <a:rPr lang="nl-BE" altLang="nl-BE" dirty="0"/>
              <a:t>Ander talstelsel: </a:t>
            </a:r>
            <a:r>
              <a:rPr lang="nl-BE" altLang="nl-BE" dirty="0" err="1"/>
              <a:t>b#n</a:t>
            </a:r>
            <a:r>
              <a:rPr lang="nl-BE" altLang="nl-BE" dirty="0"/>
              <a:t>, bv. 2#1010, 7#16, 16#ff</a:t>
            </a:r>
          </a:p>
          <a:p>
            <a:r>
              <a:rPr lang="nl-BE" altLang="nl-BE" dirty="0"/>
              <a:t>Let op! </a:t>
            </a:r>
            <a:r>
              <a:rPr lang="nl-BE" altLang="nl-BE" dirty="0" err="1"/>
              <a:t>Char</a:t>
            </a:r>
            <a:r>
              <a:rPr lang="nl-BE" altLang="nl-BE" dirty="0"/>
              <a:t> ($A, $7) zijn ook getal</a:t>
            </a:r>
          </a:p>
          <a:p>
            <a:pPr lvl="1"/>
            <a:r>
              <a:rPr lang="nl-BE" altLang="nl-BE" dirty="0" err="1"/>
              <a:t>Ascii</a:t>
            </a:r>
            <a:r>
              <a:rPr lang="nl-BE" altLang="nl-BE" dirty="0"/>
              <a:t>-code</a:t>
            </a:r>
          </a:p>
          <a:p>
            <a:pPr lvl="1"/>
            <a:r>
              <a:rPr lang="nl-BE" altLang="nl-BE" dirty="0" err="1"/>
              <a:t>Getalbewerkingen</a:t>
            </a:r>
            <a:r>
              <a:rPr lang="nl-BE" altLang="nl-BE" dirty="0"/>
              <a:t> zijn mogelijk!</a:t>
            </a:r>
          </a:p>
        </p:txBody>
      </p:sp>
    </p:spTree>
    <p:extLst>
      <p:ext uri="{BB962C8B-B14F-4D97-AF65-F5344CB8AC3E}">
        <p14:creationId xmlns:p14="http://schemas.microsoft.com/office/powerpoint/2010/main" val="193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Bewerkingen met beperkingen </a:t>
            </a:r>
            <a:r>
              <a:rPr lang="nl-BE" altLang="nl-BE" sz="2000" dirty="0"/>
              <a:t>(2)</a:t>
            </a:r>
            <a:endParaRPr lang="nl-BE" altLang="nl-BE" dirty="0" smtClean="0"/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nl-BE" altLang="nl-BE" sz="2400" dirty="0" err="1"/>
              <a:t>Bitbewerkingen</a:t>
            </a:r>
            <a:endParaRPr lang="nl-BE" altLang="nl-BE" sz="2400" dirty="0"/>
          </a:p>
          <a:p>
            <a:endParaRPr lang="nl-BE" altLang="nl-BE" sz="2400" dirty="0"/>
          </a:p>
          <a:p>
            <a:endParaRPr lang="nl-BE" altLang="nl-BE" sz="2400" dirty="0"/>
          </a:p>
          <a:p>
            <a:endParaRPr lang="nl-BE" altLang="nl-BE" sz="2400" dirty="0"/>
          </a:p>
          <a:p>
            <a:endParaRPr lang="nl-BE" altLang="nl-BE" sz="2400" dirty="0"/>
          </a:p>
          <a:p>
            <a:r>
              <a:rPr lang="nl-BE" altLang="nl-BE" sz="2400" dirty="0" err="1"/>
              <a:t>string:concat</a:t>
            </a:r>
            <a:r>
              <a:rPr lang="nl-BE" altLang="nl-BE" sz="2400" dirty="0"/>
              <a:t>/2, </a:t>
            </a:r>
            <a:r>
              <a:rPr lang="nl-BE" altLang="nl-BE" sz="2400" dirty="0" err="1"/>
              <a:t>string:len</a:t>
            </a:r>
            <a:r>
              <a:rPr lang="nl-BE" altLang="nl-BE" sz="2400" dirty="0"/>
              <a:t>/1, </a:t>
            </a:r>
            <a:r>
              <a:rPr lang="nl-BE" altLang="nl-BE" sz="2400" dirty="0" err="1"/>
              <a:t>string:left</a:t>
            </a:r>
            <a:r>
              <a:rPr lang="nl-BE" altLang="nl-BE" sz="2400" dirty="0"/>
              <a:t>/2, </a:t>
            </a:r>
            <a:r>
              <a:rPr lang="nl-BE" altLang="nl-BE" sz="2400" dirty="0" err="1"/>
              <a:t>string:right</a:t>
            </a:r>
            <a:r>
              <a:rPr lang="nl-BE" altLang="nl-BE" sz="2400" dirty="0"/>
              <a:t>/2, </a:t>
            </a:r>
            <a:r>
              <a:rPr lang="nl-BE" altLang="nl-BE" sz="2400" dirty="0" err="1"/>
              <a:t>string:sub_string</a:t>
            </a:r>
            <a:r>
              <a:rPr lang="nl-BE" altLang="nl-BE" sz="2400" dirty="0"/>
              <a:t>/2, </a:t>
            </a:r>
            <a:r>
              <a:rPr lang="nl-BE" altLang="nl-BE" sz="2400" dirty="0" err="1"/>
              <a:t>string:sub_string</a:t>
            </a:r>
            <a:r>
              <a:rPr lang="nl-BE" altLang="nl-BE" sz="2400" dirty="0"/>
              <a:t>/3, …</a:t>
            </a:r>
          </a:p>
          <a:p>
            <a:pPr lvl="1"/>
            <a:r>
              <a:rPr lang="nl-BE" altLang="nl-BE" sz="2000" dirty="0"/>
              <a:t>Strings worden opgeslagen als lijst van </a:t>
            </a:r>
            <a:r>
              <a:rPr lang="nl-BE" altLang="nl-BE" sz="2000" dirty="0" err="1"/>
              <a:t>char</a:t>
            </a:r>
            <a:endParaRPr lang="nl-BE" altLang="nl-BE" sz="2000" dirty="0"/>
          </a:p>
          <a:p>
            <a:pPr lvl="2"/>
            <a:r>
              <a:rPr lang="nl-BE" altLang="nl-BE" sz="1600" dirty="0"/>
              <a:t>En dus als lijst van </a:t>
            </a:r>
            <a:r>
              <a:rPr lang="nl-BE" altLang="nl-BE" sz="1600" dirty="0" smtClean="0"/>
              <a:t>int</a:t>
            </a:r>
          </a:p>
          <a:p>
            <a:pPr lvl="2"/>
            <a:r>
              <a:rPr lang="nl-BE" altLang="nl-BE" sz="1600" dirty="0" smtClean="0"/>
              <a:t>Daarom wordt een lijst van int soms als string of lijst van </a:t>
            </a:r>
            <a:r>
              <a:rPr lang="nl-BE" altLang="nl-BE" sz="1600" dirty="0" err="1" smtClean="0"/>
              <a:t>char</a:t>
            </a:r>
            <a:r>
              <a:rPr lang="nl-BE" altLang="nl-BE" sz="1600" dirty="0" smtClean="0"/>
              <a:t> terug gegeven</a:t>
            </a:r>
            <a:endParaRPr lang="nl-BE" altLang="nl-BE" sz="1600" dirty="0"/>
          </a:p>
          <a:p>
            <a:endParaRPr lang="nl-BE" altLang="nl-BE" sz="2400" dirty="0"/>
          </a:p>
          <a:p>
            <a:endParaRPr lang="nl-BE" alt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2269895"/>
            <a:ext cx="4484247" cy="1594399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/>
          <a:srcRect b="34380"/>
          <a:stretch/>
        </p:blipFill>
        <p:spPr>
          <a:xfrm>
            <a:off x="4929309" y="5432285"/>
            <a:ext cx="2989262" cy="7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smtClean="0"/>
              <a:t>Keywords van Erlang</a:t>
            </a:r>
          </a:p>
        </p:txBody>
      </p:sp>
      <p:pic>
        <p:nvPicPr>
          <p:cNvPr id="14339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849" y="2133600"/>
            <a:ext cx="6801616" cy="3152775"/>
          </a:xfrm>
        </p:spPr>
      </p:pic>
    </p:spTree>
    <p:extLst>
      <p:ext uri="{BB962C8B-B14F-4D97-AF65-F5344CB8AC3E}">
        <p14:creationId xmlns:p14="http://schemas.microsoft.com/office/powerpoint/2010/main" val="2289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Complexere structuren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Lijsten [a]			: variabel #</a:t>
            </a:r>
          </a:p>
          <a:p>
            <a:r>
              <a:rPr lang="nl-BE" dirty="0" err="1" smtClean="0"/>
              <a:t>Tuples</a:t>
            </a:r>
            <a:r>
              <a:rPr lang="nl-BE" dirty="0" smtClean="0"/>
              <a:t> {</a:t>
            </a:r>
            <a:r>
              <a:rPr lang="nl-BE" dirty="0" err="1" smtClean="0"/>
              <a:t>a,b</a:t>
            </a:r>
            <a:r>
              <a:rPr lang="nl-BE" dirty="0" smtClean="0"/>
              <a:t>}, {</a:t>
            </a:r>
            <a:r>
              <a:rPr lang="nl-BE" dirty="0" err="1" smtClean="0"/>
              <a:t>a,b,c</a:t>
            </a:r>
            <a:r>
              <a:rPr lang="nl-BE" dirty="0" smtClean="0"/>
              <a:t>}, …	: vast #</a:t>
            </a:r>
          </a:p>
          <a:p>
            <a:r>
              <a:rPr lang="nl-BE" dirty="0" smtClean="0"/>
              <a:t>Records 			: </a:t>
            </a:r>
            <a:r>
              <a:rPr lang="nl-BE" dirty="0" err="1" smtClean="0"/>
              <a:t>tuples</a:t>
            </a:r>
            <a:r>
              <a:rPr lang="nl-BE" dirty="0"/>
              <a:t> </a:t>
            </a:r>
            <a:r>
              <a:rPr lang="nl-BE" dirty="0" smtClean="0"/>
              <a:t>met naam</a:t>
            </a:r>
          </a:p>
          <a:p>
            <a:r>
              <a:rPr lang="nl-BE" dirty="0" err="1" smtClean="0"/>
              <a:t>Maps</a:t>
            </a:r>
            <a:r>
              <a:rPr lang="nl-BE" dirty="0" smtClean="0"/>
              <a:t>			: </a:t>
            </a:r>
            <a:r>
              <a:rPr lang="nl-BE" dirty="0" err="1" smtClean="0"/>
              <a:t>key-value</a:t>
            </a:r>
            <a:r>
              <a:rPr lang="nl-BE" dirty="0" smtClean="0"/>
              <a:t> lijst</a:t>
            </a:r>
          </a:p>
          <a:p>
            <a:r>
              <a:rPr lang="nl-BE" dirty="0" smtClean="0"/>
              <a:t>ETS-tabellen		: tijdelijke </a:t>
            </a:r>
            <a:r>
              <a:rPr lang="nl-BE" dirty="0" err="1" smtClean="0"/>
              <a:t>key</a:t>
            </a:r>
            <a:r>
              <a:rPr lang="nl-BE" dirty="0" smtClean="0"/>
              <a:t>-</a:t>
            </a:r>
            <a:r>
              <a:rPr lang="nl-BE" dirty="0" err="1" smtClean="0"/>
              <a:t>value</a:t>
            </a:r>
            <a:r>
              <a:rPr lang="nl-BE" dirty="0" smtClean="0"/>
              <a:t>-database</a:t>
            </a:r>
          </a:p>
          <a:p>
            <a:pPr lvl="1"/>
            <a:r>
              <a:rPr lang="nl-BE" dirty="0" smtClean="0"/>
              <a:t>Zien we later bij Paul &amp; Leo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3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Al gekend: </a:t>
            </a:r>
            <a:r>
              <a:rPr lang="nl-BE" dirty="0" err="1" smtClean="0"/>
              <a:t>tuples</a:t>
            </a:r>
            <a:r>
              <a:rPr lang="nl-BE" dirty="0" smtClean="0"/>
              <a:t> &amp; lijsten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Lijsten [a]			: variabel #</a:t>
            </a:r>
          </a:p>
          <a:p>
            <a:r>
              <a:rPr lang="nl-BE" dirty="0" err="1"/>
              <a:t>Tuples</a:t>
            </a:r>
            <a:r>
              <a:rPr lang="nl-BE" dirty="0"/>
              <a:t> {</a:t>
            </a:r>
            <a:r>
              <a:rPr lang="nl-BE" dirty="0" err="1"/>
              <a:t>a,b</a:t>
            </a:r>
            <a:r>
              <a:rPr lang="nl-BE" dirty="0"/>
              <a:t>}, {</a:t>
            </a:r>
            <a:r>
              <a:rPr lang="nl-BE" dirty="0" err="1"/>
              <a:t>a,b,c</a:t>
            </a:r>
            <a:r>
              <a:rPr lang="nl-BE" dirty="0"/>
              <a:t>}, …	: vast </a:t>
            </a:r>
            <a:r>
              <a:rPr lang="nl-BE" dirty="0" smtClean="0"/>
              <a:t>#</a:t>
            </a:r>
          </a:p>
          <a:p>
            <a:pPr lvl="1"/>
            <a:r>
              <a:rPr lang="nl-BE" dirty="0"/>
              <a:t> </a:t>
            </a:r>
            <a:r>
              <a:rPr lang="nl-BE" dirty="0" smtClean="0"/>
              <a:t>element/2</a:t>
            </a:r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97" y="3267095"/>
            <a:ext cx="3021103" cy="55523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97" y="4179928"/>
            <a:ext cx="4690762" cy="11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Records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Definiëert</a:t>
            </a:r>
            <a:r>
              <a:rPr lang="nl-BE" dirty="0" smtClean="0"/>
              <a:t> een nieuw type</a:t>
            </a:r>
          </a:p>
          <a:p>
            <a:pPr lvl="1"/>
            <a:r>
              <a:rPr lang="nl-BE" dirty="0" smtClean="0"/>
              <a:t>Dat vertaalt wordt naar </a:t>
            </a:r>
            <a:r>
              <a:rPr lang="nl-BE" dirty="0" err="1" smtClean="0"/>
              <a:t>tuple</a:t>
            </a:r>
            <a:endParaRPr lang="nl-BE" dirty="0" smtClean="0"/>
          </a:p>
          <a:p>
            <a:r>
              <a:rPr lang="nl-BE" dirty="0" smtClean="0"/>
              <a:t>-record(&lt;naam&gt;, { [&lt;veldnaam&gt;=&lt;</a:t>
            </a:r>
            <a:r>
              <a:rPr lang="nl-BE" dirty="0" err="1" smtClean="0"/>
              <a:t>init</a:t>
            </a:r>
            <a:r>
              <a:rPr lang="nl-BE" dirty="0" smtClean="0"/>
              <a:t>&gt;] } ).</a:t>
            </a:r>
          </a:p>
          <a:p>
            <a:pPr lvl="1"/>
            <a:r>
              <a:rPr lang="nl-BE" dirty="0" smtClean="0"/>
              <a:t>Nog meer dan het </a:t>
            </a:r>
            <a:r>
              <a:rPr lang="nl-BE" dirty="0" err="1" smtClean="0"/>
              <a:t>tuple</a:t>
            </a:r>
            <a:r>
              <a:rPr lang="nl-BE" dirty="0" smtClean="0"/>
              <a:t> vergelijkbaar met de </a:t>
            </a:r>
            <a:r>
              <a:rPr lang="nl-BE" dirty="0" err="1" smtClean="0"/>
              <a:t>struct</a:t>
            </a:r>
            <a:r>
              <a:rPr lang="nl-BE" dirty="0" smtClean="0"/>
              <a:t> van C</a:t>
            </a:r>
          </a:p>
          <a:p>
            <a:r>
              <a:rPr lang="nl-BE" dirty="0" smtClean="0"/>
              <a:t>Voorbeelden</a:t>
            </a:r>
          </a:p>
          <a:p>
            <a:pPr lvl="1"/>
            <a:r>
              <a:rPr lang="nl-BE" dirty="0" smtClean="0"/>
              <a:t>-record(vector, {x=0, y=0}).</a:t>
            </a:r>
          </a:p>
          <a:p>
            <a:pPr lvl="1"/>
            <a:r>
              <a:rPr lang="nl-BE" dirty="0" smtClean="0"/>
              <a:t>-record(student, {naam, richting} ).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3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Records gebruiken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nl-BE" sz="2400" dirty="0"/>
              <a:t>“</a:t>
            </a:r>
            <a:r>
              <a:rPr lang="nl-BE" sz="2400" dirty="0" err="1"/>
              <a:t>constructor</a:t>
            </a:r>
            <a:r>
              <a:rPr lang="nl-BE" sz="2400" dirty="0"/>
              <a:t>” = #</a:t>
            </a:r>
          </a:p>
          <a:p>
            <a:pPr lvl="1"/>
            <a:r>
              <a:rPr lang="nl-BE" sz="2000" dirty="0"/>
              <a:t>Bv. </a:t>
            </a:r>
            <a:r>
              <a:rPr lang="nl-BE" sz="2000" dirty="0" err="1"/>
              <a:t>diagonalVector</a:t>
            </a:r>
            <a:r>
              <a:rPr lang="nl-BE" sz="2000" dirty="0"/>
              <a:t>(X) -&gt; #vector{x=</a:t>
            </a:r>
            <a:r>
              <a:rPr lang="nl-BE" sz="2000" dirty="0" err="1"/>
              <a:t>X,y</a:t>
            </a:r>
            <a:r>
              <a:rPr lang="nl-BE" sz="2000" dirty="0"/>
              <a:t>=X}.</a:t>
            </a:r>
          </a:p>
          <a:p>
            <a:r>
              <a:rPr lang="nl-BE" sz="2400" dirty="0"/>
              <a:t>”</a:t>
            </a:r>
            <a:r>
              <a:rPr lang="nl-BE" sz="2400" dirty="0" err="1"/>
              <a:t>getters</a:t>
            </a:r>
            <a:r>
              <a:rPr lang="nl-BE" sz="2400" dirty="0"/>
              <a:t>” = &lt;var&gt;#punt.&lt;attribuut&gt;</a:t>
            </a:r>
          </a:p>
          <a:p>
            <a:pPr lvl="1"/>
            <a:r>
              <a:rPr lang="nl-BE" sz="2000" dirty="0"/>
              <a:t>Bv. </a:t>
            </a:r>
            <a:r>
              <a:rPr lang="es-ES" sz="2000" dirty="0" err="1"/>
              <a:t>sizeVector</a:t>
            </a:r>
            <a:r>
              <a:rPr lang="es-ES" sz="2000" dirty="0"/>
              <a:t>(V) -&gt;</a:t>
            </a:r>
          </a:p>
          <a:p>
            <a:pPr marL="457200" lvl="1" indent="0">
              <a:buNone/>
            </a:pPr>
            <a:r>
              <a:rPr lang="es-ES" sz="2000" dirty="0"/>
              <a:t>   	 X = </a:t>
            </a:r>
            <a:r>
              <a:rPr lang="es-ES" sz="2000" dirty="0" err="1"/>
              <a:t>V#vector.x</a:t>
            </a:r>
            <a:r>
              <a:rPr lang="es-ES" sz="2000" dirty="0"/>
              <a:t>,</a:t>
            </a:r>
          </a:p>
          <a:p>
            <a:pPr marL="457200" lvl="1" indent="0">
              <a:buNone/>
            </a:pPr>
            <a:r>
              <a:rPr lang="es-ES" sz="2000" dirty="0"/>
              <a:t>	 Y = </a:t>
            </a:r>
            <a:r>
              <a:rPr lang="es-ES" sz="2000" dirty="0" err="1"/>
              <a:t>V#vector.y</a:t>
            </a:r>
            <a:r>
              <a:rPr lang="es-ES" sz="2000" dirty="0"/>
              <a:t>,</a:t>
            </a:r>
          </a:p>
          <a:p>
            <a:pPr marL="457200" lvl="1" indent="0">
              <a:buNone/>
            </a:pPr>
            <a:r>
              <a:rPr lang="es-ES" sz="2000" dirty="0"/>
              <a:t>	 </a:t>
            </a:r>
            <a:r>
              <a:rPr lang="es-ES" sz="2000" dirty="0" err="1"/>
              <a:t>math:sqrt</a:t>
            </a:r>
            <a:r>
              <a:rPr lang="es-ES" sz="2000" dirty="0"/>
              <a:t>(X*X+Y*Y).</a:t>
            </a:r>
          </a:p>
          <a:p>
            <a:r>
              <a:rPr lang="es-ES" sz="2400" dirty="0" err="1"/>
              <a:t>Pattern</a:t>
            </a:r>
            <a:r>
              <a:rPr lang="es-ES" sz="2400" dirty="0"/>
              <a:t> </a:t>
            </a:r>
            <a:r>
              <a:rPr lang="es-ES" sz="2400" dirty="0" err="1"/>
              <a:t>matching</a:t>
            </a:r>
            <a:endParaRPr lang="es-ES" sz="2400" dirty="0"/>
          </a:p>
          <a:p>
            <a:pPr lvl="1"/>
            <a:r>
              <a:rPr lang="es-ES" sz="2000" dirty="0"/>
              <a:t>sizeVector2(#vector{x=</a:t>
            </a:r>
            <a:r>
              <a:rPr lang="es-ES" sz="2000" dirty="0" err="1"/>
              <a:t>X,y</a:t>
            </a:r>
            <a:r>
              <a:rPr lang="es-ES" sz="2000" dirty="0"/>
              <a:t>=Y}) -&gt; </a:t>
            </a:r>
            <a:r>
              <a:rPr lang="es-ES" sz="2000" dirty="0" err="1"/>
              <a:t>math:sqrt</a:t>
            </a:r>
            <a:r>
              <a:rPr lang="es-ES" sz="2000" dirty="0"/>
              <a:t>(X*X+Y*Y).</a:t>
            </a:r>
          </a:p>
          <a:p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matching</a:t>
            </a:r>
            <a:endParaRPr lang="es-ES" sz="2400" dirty="0"/>
          </a:p>
          <a:p>
            <a:pPr lvl="1"/>
            <a:r>
              <a:rPr lang="es-ES" sz="2000" dirty="0" err="1"/>
              <a:t>polymorf</a:t>
            </a:r>
            <a:r>
              <a:rPr lang="es-ES" sz="2000" dirty="0"/>
              <a:t>(P = #vector{}) -&gt; …,</a:t>
            </a:r>
            <a:br>
              <a:rPr lang="es-ES" sz="2000" dirty="0"/>
            </a:br>
            <a:r>
              <a:rPr lang="es-ES" sz="2000" dirty="0" err="1"/>
              <a:t>polymorf</a:t>
            </a:r>
            <a:r>
              <a:rPr lang="es-ES" sz="2000" dirty="0"/>
              <a:t>(</a:t>
            </a:r>
            <a:r>
              <a:rPr lang="es-ES" sz="2000" dirty="0" err="1"/>
              <a:t>IetsAnders</a:t>
            </a:r>
            <a:r>
              <a:rPr lang="es-ES" sz="2000" dirty="0"/>
              <a:t>) -&gt; …</a:t>
            </a:r>
          </a:p>
          <a:p>
            <a:pPr lvl="1"/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9658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7EEEBEE9-E05D-466C-B28C-FFB164E1FD82}" vid="{76C17D39-A4C3-439C-93D3-8DA72929C2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 template</Template>
  <TotalTime>2362</TotalTime>
  <Words>1111</Words>
  <Application>Microsoft Office PowerPoint</Application>
  <PresentationFormat>Breedbeeld</PresentationFormat>
  <Paragraphs>208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Kantoorthema</vt:lpstr>
      <vt:lpstr>Erlang</vt:lpstr>
      <vt:lpstr>Basistypes in Erlang</vt:lpstr>
      <vt:lpstr>Bewerkingen met beperkingen</vt:lpstr>
      <vt:lpstr>Bewerkingen met beperkingen (2)</vt:lpstr>
      <vt:lpstr>Keywords van Erlang</vt:lpstr>
      <vt:lpstr>Complexere structuren</vt:lpstr>
      <vt:lpstr>Al gekend: tuples &amp; lijsten</vt:lpstr>
      <vt:lpstr>Records</vt:lpstr>
      <vt:lpstr>Records gebruiken</vt:lpstr>
      <vt:lpstr>Conventie in Erlang</vt:lpstr>
      <vt:lpstr>Maps</vt:lpstr>
      <vt:lpstr>Bewerkingen op Maps*</vt:lpstr>
      <vt:lpstr>Opvragingen uit Maps</vt:lpstr>
      <vt:lpstr>Debugging / printf =&gt; io:format/2</vt:lpstr>
      <vt:lpstr>Debugging / printf =&gt; io:fwrite/2  (2)</vt:lpstr>
      <vt:lpstr>De speciale tekens in io:format/2</vt:lpstr>
      <vt:lpstr>Voorbeeld: de mysterieuze functie (het vermoeden van colla)</vt:lpstr>
      <vt:lpstr>Constanten definiëren</vt:lpstr>
      <vt:lpstr>Constanten definiëren (2)</vt:lpstr>
      <vt:lpstr>Constanten definiëren via macro’s.</vt:lpstr>
      <vt:lpstr>Oefeningen (m.i.v. gegevensstructuren) [1]</vt:lpstr>
      <vt:lpstr>Oefeningen (m.i.v. gegevensstructuren) [2]</vt:lpstr>
      <vt:lpstr>Oefeningen [3]</vt:lpstr>
      <vt:lpstr>Slotoefening [4]</vt:lpstr>
      <vt:lpstr>Tip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Aerts</dc:creator>
  <cp:lastModifiedBy>Kris Aerts</cp:lastModifiedBy>
  <cp:revision>161</cp:revision>
  <dcterms:created xsi:type="dcterms:W3CDTF">2017-09-22T12:35:18Z</dcterms:created>
  <dcterms:modified xsi:type="dcterms:W3CDTF">2017-10-06T13:26:10Z</dcterms:modified>
</cp:coreProperties>
</file>