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3" r:id="rId15"/>
    <p:sldId id="274" r:id="rId16"/>
    <p:sldId id="275" r:id="rId17"/>
    <p:sldId id="276" r:id="rId18"/>
    <p:sldId id="277" r:id="rId19"/>
    <p:sldId id="278" r:id="rId20"/>
    <p:sldId id="280" r:id="rId21"/>
    <p:sldId id="282" r:id="rId22"/>
    <p:sldId id="284" r:id="rId23"/>
    <p:sldId id="285" r:id="rId24"/>
    <p:sldId id="286" r:id="rId25"/>
    <p:sldId id="287" r:id="rId26"/>
    <p:sldId id="290" r:id="rId27"/>
    <p:sldId id="291" r:id="rId28"/>
    <p:sldId id="293" r:id="rId29"/>
    <p:sldId id="295" r:id="rId30"/>
    <p:sldId id="298" r:id="rId31"/>
    <p:sldId id="300" r:id="rId32"/>
    <p:sldId id="302" r:id="rId33"/>
    <p:sldId id="303" r:id="rId34"/>
    <p:sldId id="304" r:id="rId35"/>
    <p:sldId id="305" r:id="rId36"/>
    <p:sldId id="306" r:id="rId37"/>
    <p:sldId id="307" r:id="rId38"/>
    <p:sldId id="308" r:id="rId39"/>
    <p:sldId id="309" r:id="rId40"/>
    <p:sldId id="310" r:id="rId41"/>
    <p:sldId id="311" r:id="rId42"/>
    <p:sldId id="312" r:id="rId43"/>
    <p:sldId id="313" r:id="rId44"/>
    <p:sldId id="314" r:id="rId45"/>
    <p:sldId id="315" r:id="rId46"/>
    <p:sldId id="316" r:id="rId47"/>
    <p:sldId id="317" r:id="rId48"/>
    <p:sldId id="318" r:id="rId49"/>
    <p:sldId id="319" r:id="rId50"/>
    <p:sldId id="321" r:id="rId51"/>
    <p:sldId id="320" r:id="rId52"/>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527499-4F2B-4267-B773-160F7502F4B6}" type="datetimeFigureOut">
              <a:rPr lang="nl-BE" smtClean="0"/>
              <a:t>22/09/2017</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E96550-4BC8-4AF4-8000-3F9DAA049E19}" type="slidenum">
              <a:rPr lang="nl-BE" smtClean="0"/>
              <a:t>‹nr.›</a:t>
            </a:fld>
            <a:endParaRPr lang="nl-BE"/>
          </a:p>
        </p:txBody>
      </p:sp>
    </p:spTree>
    <p:extLst>
      <p:ext uri="{BB962C8B-B14F-4D97-AF65-F5344CB8AC3E}">
        <p14:creationId xmlns:p14="http://schemas.microsoft.com/office/powerpoint/2010/main" val="3489514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Functioneel programmeren is een programmeerstijl</a:t>
            </a:r>
            <a:r>
              <a:rPr lang="nl-BE" baseline="0" dirty="0" smtClean="0"/>
              <a:t> waarbij de code word uitgedrukt in de vorm van functies, Waarbij de variabelen binnen de functies liefst niet aangepast worden van buiten uit de functie en het beste is om zoveel mogelijke wijzigbare variables te vermijden,</a:t>
            </a:r>
          </a:p>
          <a:p>
            <a:r>
              <a:rPr lang="nl-BE" baseline="0" dirty="0" smtClean="0"/>
              <a:t>De uitkomst van een functie gaat bij een functionele taal enkel afhangen van de ingangsvariabelen.</a:t>
            </a:r>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5</a:t>
            </a:fld>
            <a:endParaRPr lang="nl-BE"/>
          </a:p>
        </p:txBody>
      </p:sp>
    </p:spTree>
    <p:extLst>
      <p:ext uri="{BB962C8B-B14F-4D97-AF65-F5344CB8AC3E}">
        <p14:creationId xmlns:p14="http://schemas.microsoft.com/office/powerpoint/2010/main" val="1642823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Ruby</a:t>
            </a:r>
            <a:r>
              <a:rPr lang="nl-BE" baseline="0" dirty="0" smtClean="0"/>
              <a:t> on Rails werkt op de JVM</a:t>
            </a:r>
          </a:p>
          <a:p>
            <a:endParaRPr lang="nl-BE" dirty="0" smtClean="0"/>
          </a:p>
          <a:p>
            <a:r>
              <a:rPr lang="nl-BE" dirty="0" smtClean="0"/>
              <a:t>Door verschillende</a:t>
            </a:r>
            <a:r>
              <a:rPr lang="nl-BE" baseline="0" dirty="0" smtClean="0"/>
              <a:t> gebreken zijn de ontwikkelaars opzoek gegaan naar en andere taal die wel correcter is in de zin van minder fout, en beter te onderhouden is, en flexibiliteit is ook een reden waarom ze naar scala zijn gaan kijken als nieuwe ontwikkeltaal (eigenschappen van een functionele programmeertaal) dus zijn ze beginnen kijken naar Scala</a:t>
            </a:r>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32</a:t>
            </a:fld>
            <a:endParaRPr lang="nl-BE"/>
          </a:p>
        </p:txBody>
      </p:sp>
    </p:spTree>
    <p:extLst>
      <p:ext uri="{BB962C8B-B14F-4D97-AF65-F5344CB8AC3E}">
        <p14:creationId xmlns:p14="http://schemas.microsoft.com/office/powerpoint/2010/main" val="2902427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Het is wel nuttig om</a:t>
            </a:r>
            <a:r>
              <a:rPr lang="nl-BE" baseline="0" dirty="0" smtClean="0"/>
              <a:t> type informatie op te geven</a:t>
            </a:r>
          </a:p>
          <a:p>
            <a:r>
              <a:rPr lang="nl-BE" baseline="0" dirty="0" smtClean="0"/>
              <a:t>Ruby simuleert </a:t>
            </a:r>
            <a:r>
              <a:rPr lang="nl-BE" baseline="0" dirty="0" err="1" smtClean="0"/>
              <a:t>threads</a:t>
            </a:r>
            <a:r>
              <a:rPr lang="nl-BE" baseline="0" dirty="0" smtClean="0"/>
              <a:t> op 1 </a:t>
            </a:r>
            <a:r>
              <a:rPr lang="nl-BE" baseline="0" dirty="0" err="1" smtClean="0"/>
              <a:t>core</a:t>
            </a:r>
            <a:r>
              <a:rPr lang="nl-BE" baseline="0" dirty="0" smtClean="0"/>
              <a:t> van een processor, Scala verdeeld </a:t>
            </a:r>
            <a:r>
              <a:rPr lang="nl-BE" baseline="0" dirty="0" err="1" smtClean="0"/>
              <a:t>threads</a:t>
            </a:r>
            <a:r>
              <a:rPr lang="nl-BE" baseline="0" dirty="0" smtClean="0"/>
              <a:t> zodat ze op meerde </a:t>
            </a:r>
            <a:r>
              <a:rPr lang="nl-BE" baseline="0" dirty="0" err="1" smtClean="0"/>
              <a:t>cores</a:t>
            </a:r>
            <a:r>
              <a:rPr lang="nl-BE" baseline="0" dirty="0" smtClean="0"/>
              <a:t> van de processor lopen, ook omdat de </a:t>
            </a:r>
            <a:r>
              <a:rPr lang="nl-BE" baseline="0" dirty="0" err="1" smtClean="0"/>
              <a:t>garbage</a:t>
            </a:r>
            <a:r>
              <a:rPr lang="nl-BE" baseline="0" dirty="0" smtClean="0"/>
              <a:t> </a:t>
            </a:r>
            <a:r>
              <a:rPr lang="nl-BE" baseline="0" dirty="0" err="1" smtClean="0"/>
              <a:t>collection</a:t>
            </a:r>
            <a:r>
              <a:rPr lang="nl-BE" baseline="0" dirty="0" smtClean="0"/>
              <a:t> van </a:t>
            </a:r>
            <a:r>
              <a:rPr lang="nl-BE" baseline="0" dirty="0" err="1" smtClean="0"/>
              <a:t>ruby</a:t>
            </a:r>
            <a:r>
              <a:rPr lang="nl-BE" baseline="0" dirty="0" smtClean="0"/>
              <a:t> niet zo goed is zal elk proces veel geheugen opnemen, waardoor het onmogelijk is om veel processen te laten lopen want dit zal resulteren in een overmatig gebruik van het geheugen</a:t>
            </a:r>
          </a:p>
          <a:p>
            <a:endParaRPr lang="nl-BE" baseline="0" dirty="0" smtClean="0"/>
          </a:p>
          <a:p>
            <a:endParaRPr lang="nl-BE" baseline="0" dirty="0" smtClean="0"/>
          </a:p>
          <a:p>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33</a:t>
            </a:fld>
            <a:endParaRPr lang="nl-BE"/>
          </a:p>
        </p:txBody>
      </p:sp>
    </p:spTree>
    <p:extLst>
      <p:ext uri="{BB962C8B-B14F-4D97-AF65-F5344CB8AC3E}">
        <p14:creationId xmlns:p14="http://schemas.microsoft.com/office/powerpoint/2010/main" val="3640248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Eerst zijn</a:t>
            </a:r>
            <a:r>
              <a:rPr lang="nl-BE" baseline="0" dirty="0" smtClean="0"/>
              <a:t> ze beginnen spelen/testen met Scala, totdat ze het zo leuk vonden dat ze heel de applicatie omgezet hebben naar Scala</a:t>
            </a:r>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34</a:t>
            </a:fld>
            <a:endParaRPr lang="nl-BE"/>
          </a:p>
        </p:txBody>
      </p:sp>
    </p:spTree>
    <p:extLst>
      <p:ext uri="{BB962C8B-B14F-4D97-AF65-F5344CB8AC3E}">
        <p14:creationId xmlns:p14="http://schemas.microsoft.com/office/powerpoint/2010/main" val="913058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lvl="0"/>
            <a:r>
              <a:rPr lang="en-US" sz="1200" kern="1200" dirty="0" smtClean="0">
                <a:solidFill>
                  <a:schemeClr val="tx1"/>
                </a:solidFill>
                <a:effectLst/>
                <a:latin typeface="Arial" pitchFamily="34" charset="0"/>
                <a:ea typeface="+mn-ea"/>
                <a:cs typeface="Arial" pitchFamily="34" charset="0"/>
              </a:rPr>
              <a:t>The client </a:t>
            </a:r>
            <a:r>
              <a:rPr lang="en-US" sz="1200" kern="1200" dirty="0" err="1" smtClean="0">
                <a:solidFill>
                  <a:schemeClr val="tx1"/>
                </a:solidFill>
                <a:effectLst/>
                <a:latin typeface="Arial" pitchFamily="34" charset="0"/>
                <a:ea typeface="+mn-ea"/>
                <a:cs typeface="Arial" pitchFamily="34" charset="0"/>
              </a:rPr>
              <a:t>strema</a:t>
            </a:r>
            <a:r>
              <a:rPr lang="en-US" sz="1200" kern="1200" dirty="0" smtClean="0">
                <a:solidFill>
                  <a:schemeClr val="tx1"/>
                </a:solidFill>
                <a:effectLst/>
                <a:latin typeface="Arial" pitchFamily="34" charset="0"/>
                <a:ea typeface="+mn-ea"/>
                <a:cs typeface="Arial" pitchFamily="34" charset="0"/>
              </a:rPr>
              <a:t> object data</a:t>
            </a:r>
            <a:endParaRPr lang="nl-BE" sz="1200" kern="1200" dirty="0" smtClean="0">
              <a:solidFill>
                <a:schemeClr val="tx1"/>
              </a:solidFill>
              <a:effectLst/>
              <a:latin typeface="Arial" pitchFamily="34" charset="0"/>
              <a:ea typeface="+mn-ea"/>
              <a:cs typeface="Arial" pitchFamily="34" charset="0"/>
            </a:endParaRPr>
          </a:p>
          <a:p>
            <a:pPr lvl="0"/>
            <a:r>
              <a:rPr lang="en-US" sz="1200" kern="1200" dirty="0" smtClean="0">
                <a:solidFill>
                  <a:schemeClr val="tx1"/>
                </a:solidFill>
                <a:effectLst/>
                <a:latin typeface="Arial" pitchFamily="34" charset="0"/>
                <a:ea typeface="+mn-ea"/>
                <a:cs typeface="Arial" pitchFamily="34" charset="0"/>
              </a:rPr>
              <a:t>Encoder generates equations</a:t>
            </a:r>
            <a:endParaRPr lang="nl-BE" sz="1200" kern="1200" dirty="0" smtClean="0">
              <a:solidFill>
                <a:schemeClr val="tx1"/>
              </a:solidFill>
              <a:effectLst/>
              <a:latin typeface="Arial" pitchFamily="34" charset="0"/>
              <a:ea typeface="+mn-ea"/>
              <a:cs typeface="Arial" pitchFamily="34" charset="0"/>
            </a:endParaRPr>
          </a:p>
          <a:p>
            <a:pPr lvl="0"/>
            <a:r>
              <a:rPr lang="en-US" sz="1200" kern="1200" dirty="0" smtClean="0">
                <a:solidFill>
                  <a:schemeClr val="tx1"/>
                </a:solidFill>
                <a:effectLst/>
                <a:latin typeface="Arial" pitchFamily="34" charset="0"/>
                <a:ea typeface="+mn-ea"/>
                <a:cs typeface="Arial" pitchFamily="34" charset="0"/>
              </a:rPr>
              <a:t>Policies determine how many disks</a:t>
            </a:r>
            <a:endParaRPr lang="nl-BE" sz="1200" kern="1200" dirty="0" smtClean="0">
              <a:solidFill>
                <a:schemeClr val="tx1"/>
              </a:solidFill>
              <a:effectLst/>
              <a:latin typeface="Arial" pitchFamily="34" charset="0"/>
              <a:ea typeface="+mn-ea"/>
              <a:cs typeface="Arial" pitchFamily="34" charset="0"/>
            </a:endParaRPr>
          </a:p>
          <a:p>
            <a:pPr lvl="0"/>
            <a:r>
              <a:rPr lang="en-US" sz="1200" kern="1200" dirty="0" smtClean="0">
                <a:solidFill>
                  <a:schemeClr val="tx1"/>
                </a:solidFill>
                <a:effectLst/>
                <a:latin typeface="Arial" pitchFamily="34" charset="0"/>
                <a:ea typeface="+mn-ea"/>
                <a:cs typeface="Arial" pitchFamily="34" charset="0"/>
              </a:rPr>
              <a:t>Provisioning determines which disks</a:t>
            </a:r>
            <a:endParaRPr lang="nl-BE" sz="1200" kern="1200" dirty="0" smtClean="0">
              <a:solidFill>
                <a:schemeClr val="tx1"/>
              </a:solidFill>
              <a:effectLst/>
              <a:latin typeface="Arial" pitchFamily="34" charset="0"/>
              <a:ea typeface="+mn-ea"/>
              <a:cs typeface="Arial" pitchFamily="34" charset="0"/>
            </a:endParaRPr>
          </a:p>
          <a:p>
            <a:pPr lvl="0"/>
            <a:r>
              <a:rPr lang="en-US" sz="1200" kern="1200" dirty="0" smtClean="0">
                <a:solidFill>
                  <a:schemeClr val="tx1"/>
                </a:solidFill>
                <a:effectLst/>
                <a:latin typeface="Arial" pitchFamily="34" charset="0"/>
                <a:ea typeface="+mn-ea"/>
                <a:cs typeface="Arial" pitchFamily="34" charset="0"/>
              </a:rPr>
              <a:t>Send equations to </a:t>
            </a:r>
            <a:r>
              <a:rPr lang="en-US" sz="1200" kern="1200" dirty="0" err="1" smtClean="0">
                <a:solidFill>
                  <a:schemeClr val="tx1"/>
                </a:solidFill>
                <a:effectLst/>
                <a:latin typeface="Arial" pitchFamily="34" charset="0"/>
                <a:ea typeface="+mn-ea"/>
                <a:cs typeface="Arial" pitchFamily="34" charset="0"/>
              </a:rPr>
              <a:t>StorageNodes</a:t>
            </a:r>
            <a:endParaRPr lang="nl-BE" sz="1200" kern="1200" dirty="0" smtClean="0">
              <a:solidFill>
                <a:schemeClr val="tx1"/>
              </a:solidFill>
              <a:effectLst/>
              <a:latin typeface="Arial" pitchFamily="34" charset="0"/>
              <a:ea typeface="+mn-ea"/>
              <a:cs typeface="Arial" pitchFamily="34" charset="0"/>
            </a:endParaRPr>
          </a:p>
          <a:p>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37</a:t>
            </a:fld>
            <a:endParaRPr lang="nl-BE"/>
          </a:p>
        </p:txBody>
      </p:sp>
    </p:spTree>
    <p:extLst>
      <p:ext uri="{BB962C8B-B14F-4D97-AF65-F5344CB8AC3E}">
        <p14:creationId xmlns:p14="http://schemas.microsoft.com/office/powerpoint/2010/main" val="1844688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kern="1200" dirty="0" smtClean="0">
                <a:solidFill>
                  <a:schemeClr val="tx1"/>
                </a:solidFill>
                <a:effectLst/>
                <a:latin typeface="Arial" pitchFamily="34" charset="0"/>
                <a:ea typeface="+mn-ea"/>
                <a:cs typeface="Arial" pitchFamily="34" charset="0"/>
              </a:rPr>
              <a:t>Someone betted that he could rewrite the </a:t>
            </a:r>
            <a:r>
              <a:rPr lang="en-US" sz="1200" kern="1200" dirty="0" err="1" smtClean="0">
                <a:solidFill>
                  <a:schemeClr val="tx1"/>
                </a:solidFill>
                <a:effectLst/>
                <a:latin typeface="Arial" pitchFamily="34" charset="0"/>
                <a:ea typeface="+mn-ea"/>
                <a:cs typeface="Arial" pitchFamily="34" charset="0"/>
              </a:rPr>
              <a:t>storagenode</a:t>
            </a:r>
            <a:r>
              <a:rPr lang="en-US" sz="1200" kern="1200" dirty="0" smtClean="0">
                <a:solidFill>
                  <a:schemeClr val="tx1"/>
                </a:solidFill>
                <a:effectLst/>
                <a:latin typeface="Arial" pitchFamily="34" charset="0"/>
                <a:ea typeface="+mn-ea"/>
                <a:cs typeface="Arial" pitchFamily="34" charset="0"/>
              </a:rPr>
              <a:t> component in </a:t>
            </a:r>
            <a:r>
              <a:rPr lang="en-US" sz="1200" kern="1200" dirty="0" err="1" smtClean="0">
                <a:solidFill>
                  <a:schemeClr val="tx1"/>
                </a:solidFill>
                <a:effectLst/>
                <a:latin typeface="Arial" pitchFamily="34" charset="0"/>
                <a:ea typeface="+mn-ea"/>
                <a:cs typeface="Arial" pitchFamily="34" charset="0"/>
              </a:rPr>
              <a:t>OCaml</a:t>
            </a:r>
            <a:r>
              <a:rPr lang="en-US" sz="1200" kern="1200" dirty="0" smtClean="0">
                <a:solidFill>
                  <a:schemeClr val="tx1"/>
                </a:solidFill>
                <a:effectLst/>
                <a:latin typeface="Arial" pitchFamily="34" charset="0"/>
                <a:ea typeface="+mn-ea"/>
                <a:cs typeface="Arial" pitchFamily="34" charset="0"/>
              </a:rPr>
              <a:t> with</a:t>
            </a:r>
            <a:endParaRPr lang="nl-BE" sz="1200" kern="1200" dirty="0" smtClean="0">
              <a:solidFill>
                <a:schemeClr val="tx1"/>
              </a:solidFill>
              <a:effectLst/>
              <a:latin typeface="Arial" pitchFamily="34" charset="0"/>
              <a:ea typeface="+mn-ea"/>
              <a:cs typeface="Arial" pitchFamily="34" charset="0"/>
            </a:endParaRPr>
          </a:p>
          <a:p>
            <a:pPr lvl="0"/>
            <a:r>
              <a:rPr lang="en-US" sz="1200" kern="1200" dirty="0" smtClean="0">
                <a:solidFill>
                  <a:schemeClr val="tx1"/>
                </a:solidFill>
                <a:effectLst/>
                <a:latin typeface="Arial" pitchFamily="34" charset="0"/>
                <a:ea typeface="+mn-ea"/>
                <a:cs typeface="Arial" pitchFamily="34" charset="0"/>
              </a:rPr>
              <a:t>Functionally identical</a:t>
            </a:r>
            <a:endParaRPr lang="nl-BE" sz="1200" kern="1200" dirty="0" smtClean="0">
              <a:solidFill>
                <a:schemeClr val="tx1"/>
              </a:solidFill>
              <a:effectLst/>
              <a:latin typeface="Arial" pitchFamily="34" charset="0"/>
              <a:ea typeface="+mn-ea"/>
              <a:cs typeface="Arial" pitchFamily="34" charset="0"/>
            </a:endParaRPr>
          </a:p>
          <a:p>
            <a:pPr lvl="0"/>
            <a:r>
              <a:rPr lang="en-US" sz="1200" kern="1200" dirty="0" smtClean="0">
                <a:solidFill>
                  <a:schemeClr val="tx1"/>
                </a:solidFill>
                <a:effectLst/>
                <a:latin typeface="Arial" pitchFamily="34" charset="0"/>
                <a:ea typeface="+mn-ea"/>
                <a:cs typeface="Arial" pitchFamily="34" charset="0"/>
              </a:rPr>
              <a:t>Same </a:t>
            </a:r>
            <a:r>
              <a:rPr lang="en-US" sz="1200" kern="1200" dirty="0" err="1" smtClean="0">
                <a:solidFill>
                  <a:schemeClr val="tx1"/>
                </a:solidFill>
                <a:effectLst/>
                <a:latin typeface="Arial" pitchFamily="34" charset="0"/>
                <a:ea typeface="+mn-ea"/>
                <a:cs typeface="Arial" pitchFamily="34" charset="0"/>
              </a:rPr>
              <a:t>performace</a:t>
            </a:r>
            <a:endParaRPr lang="nl-BE" sz="1200" kern="1200" dirty="0" smtClean="0">
              <a:solidFill>
                <a:schemeClr val="tx1"/>
              </a:solidFill>
              <a:effectLst/>
              <a:latin typeface="Arial" pitchFamily="34" charset="0"/>
              <a:ea typeface="+mn-ea"/>
              <a:cs typeface="Arial" pitchFamily="34" charset="0"/>
            </a:endParaRPr>
          </a:p>
          <a:p>
            <a:pPr lvl="0"/>
            <a:r>
              <a:rPr lang="en-US" sz="1200" kern="1200" dirty="0" smtClean="0">
                <a:solidFill>
                  <a:schemeClr val="tx1"/>
                </a:solidFill>
                <a:effectLst/>
                <a:latin typeface="Arial" pitchFamily="34" charset="0"/>
                <a:ea typeface="+mn-ea"/>
                <a:cs typeface="Arial" pitchFamily="34" charset="0"/>
              </a:rPr>
              <a:t>In 2 days…. </a:t>
            </a:r>
            <a:endParaRPr lang="nl-BE" sz="1200" kern="1200" dirty="0" smtClean="0">
              <a:solidFill>
                <a:schemeClr val="tx1"/>
              </a:solidFill>
              <a:effectLst/>
              <a:latin typeface="Arial" pitchFamily="34" charset="0"/>
              <a:ea typeface="+mn-ea"/>
              <a:cs typeface="Arial" pitchFamily="34" charset="0"/>
            </a:endParaRPr>
          </a:p>
          <a:p>
            <a:r>
              <a:rPr lang="en-US" sz="1200" kern="1200" dirty="0" smtClean="0">
                <a:solidFill>
                  <a:schemeClr val="tx1"/>
                </a:solidFill>
                <a:effectLst/>
                <a:latin typeface="Arial" pitchFamily="34" charset="0"/>
                <a:ea typeface="+mn-ea"/>
                <a:cs typeface="Arial" pitchFamily="34" charset="0"/>
              </a:rPr>
              <a:t>Within 1.5 day the replacement was done. Why so fast? </a:t>
            </a:r>
            <a:endParaRPr lang="nl-BE" sz="1200" kern="1200" dirty="0" smtClean="0">
              <a:solidFill>
                <a:schemeClr val="tx1"/>
              </a:solidFill>
              <a:effectLst/>
              <a:latin typeface="Arial" pitchFamily="34" charset="0"/>
              <a:ea typeface="+mn-ea"/>
              <a:cs typeface="Arial" pitchFamily="34" charset="0"/>
            </a:endParaRPr>
          </a:p>
          <a:p>
            <a:pPr lvl="0"/>
            <a:r>
              <a:rPr lang="en-US" sz="1200" kern="1200" dirty="0" smtClean="0">
                <a:solidFill>
                  <a:schemeClr val="tx1"/>
                </a:solidFill>
                <a:effectLst/>
                <a:latin typeface="Arial" pitchFamily="34" charset="0"/>
                <a:ea typeface="+mn-ea"/>
                <a:cs typeface="Arial" pitchFamily="34" charset="0"/>
              </a:rPr>
              <a:t>Component is very simple</a:t>
            </a:r>
            <a:endParaRPr lang="nl-BE" sz="1200" kern="1200" dirty="0" smtClean="0">
              <a:solidFill>
                <a:schemeClr val="tx1"/>
              </a:solidFill>
              <a:effectLst/>
              <a:latin typeface="Arial" pitchFamily="34" charset="0"/>
              <a:ea typeface="+mn-ea"/>
              <a:cs typeface="Arial" pitchFamily="34" charset="0"/>
            </a:endParaRPr>
          </a:p>
          <a:p>
            <a:pPr lvl="0"/>
            <a:r>
              <a:rPr lang="en-US" sz="1200" kern="1200" dirty="0" err="1" smtClean="0">
                <a:solidFill>
                  <a:schemeClr val="tx1"/>
                </a:solidFill>
                <a:effectLst/>
                <a:latin typeface="Arial" pitchFamily="34" charset="0"/>
                <a:ea typeface="+mn-ea"/>
                <a:cs typeface="Arial" pitchFamily="34" charset="0"/>
              </a:rPr>
              <a:t>OCaml</a:t>
            </a:r>
            <a:r>
              <a:rPr lang="en-US" sz="1200" kern="1200" dirty="0" smtClean="0">
                <a:solidFill>
                  <a:schemeClr val="tx1"/>
                </a:solidFill>
                <a:effectLst/>
                <a:latin typeface="Arial" pitchFamily="34" charset="0"/>
                <a:ea typeface="+mn-ea"/>
                <a:cs typeface="Arial" pitchFamily="34" charset="0"/>
              </a:rPr>
              <a:t> has object orientation</a:t>
            </a:r>
            <a:endParaRPr lang="nl-BE" sz="1200" kern="1200" dirty="0" smtClean="0">
              <a:solidFill>
                <a:schemeClr val="tx1"/>
              </a:solidFill>
              <a:effectLst/>
              <a:latin typeface="Arial" pitchFamily="34" charset="0"/>
              <a:ea typeface="+mn-ea"/>
              <a:cs typeface="Arial" pitchFamily="34" charset="0"/>
            </a:endParaRPr>
          </a:p>
          <a:p>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38</a:t>
            </a:fld>
            <a:endParaRPr lang="nl-BE"/>
          </a:p>
        </p:txBody>
      </p:sp>
    </p:spTree>
    <p:extLst>
      <p:ext uri="{BB962C8B-B14F-4D97-AF65-F5344CB8AC3E}">
        <p14:creationId xmlns:p14="http://schemas.microsoft.com/office/powerpoint/2010/main" val="5586055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baseline="0" dirty="0" smtClean="0"/>
              <a:t>Twee belangrijke aspecten bij het kiezen van een geschikte programmeer taal waren “Strikte typering” en “Functioneel”, </a:t>
            </a:r>
          </a:p>
          <a:p>
            <a:r>
              <a:rPr lang="nl-BE" baseline="0" dirty="0" smtClean="0"/>
              <a:t>Strikte typering (vaste types) : Fouten in het programma kunnen leiden tot het verlies van data (wat ook verlies van $$$ betekend), alsook zal de fouten detectie verplaatst worden van het test/run fase naar de het ontdekken van fouten bij het compileren.</a:t>
            </a:r>
          </a:p>
          <a:p>
            <a:r>
              <a:rPr lang="nl-BE" baseline="0" dirty="0" smtClean="0"/>
              <a:t>Functioneel: bij functioneel programmeren zal er veel code herbruikbaar worden waardoor er minder herhaling in de code voorkomt, de functionele taal is concurrent: veel connecties die gelijktijdig data gaan aanspreken, Bij functioneel programmeren zal de code compacter zijn waardoor het aantal fouten in de code verminderd.</a:t>
            </a:r>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40</a:t>
            </a:fld>
            <a:endParaRPr lang="nl-BE"/>
          </a:p>
        </p:txBody>
      </p:sp>
    </p:spTree>
    <p:extLst>
      <p:ext uri="{BB962C8B-B14F-4D97-AF65-F5344CB8AC3E}">
        <p14:creationId xmlns:p14="http://schemas.microsoft.com/office/powerpoint/2010/main" val="8351076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Zowel Hack als Flow reageren zeer</a:t>
            </a:r>
            <a:r>
              <a:rPr lang="nl-BE" baseline="0" dirty="0" smtClean="0"/>
              <a:t> snel, werken parallel en kunnen real-time source code checken</a:t>
            </a:r>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41</a:t>
            </a:fld>
            <a:endParaRPr lang="nl-BE"/>
          </a:p>
        </p:txBody>
      </p:sp>
    </p:spTree>
    <p:extLst>
      <p:ext uri="{BB962C8B-B14F-4D97-AF65-F5344CB8AC3E}">
        <p14:creationId xmlns:p14="http://schemas.microsoft.com/office/powerpoint/2010/main" val="29553359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Sneller: in de zin van sneller ontwikkelen</a:t>
            </a:r>
            <a:r>
              <a:rPr lang="nl-BE" baseline="0" dirty="0" smtClean="0"/>
              <a:t> als versnellen van programma's </a:t>
            </a:r>
          </a:p>
          <a:p>
            <a:r>
              <a:rPr lang="nl-BE" baseline="0" dirty="0" err="1" smtClean="0"/>
              <a:t>Concurrency</a:t>
            </a:r>
            <a:r>
              <a:rPr lang="nl-BE" baseline="0" dirty="0" smtClean="0"/>
              <a:t>: functies in programma's gelijktijdig laten lopen, waardoor de snelheid verhoogd </a:t>
            </a:r>
          </a:p>
          <a:p>
            <a:endParaRPr lang="nl-BE" baseline="0" dirty="0" smtClean="0"/>
          </a:p>
          <a:p>
            <a:r>
              <a:rPr lang="nl-BE" baseline="0" dirty="0" smtClean="0"/>
              <a:t>Functioneel programmeren is nu ook mogelijk in C# en Java8 met behulp van </a:t>
            </a:r>
            <a:r>
              <a:rPr lang="nl-BE" baseline="0" dirty="0" err="1" smtClean="0"/>
              <a:t>Lambdas</a:t>
            </a:r>
            <a:r>
              <a:rPr lang="nl-BE" baseline="0" dirty="0" smtClean="0"/>
              <a:t>, en heeft dus ook de voordelen van functioneel programmeren. En wij gaan u deze technieken aanleren in C# en Java, </a:t>
            </a:r>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43</a:t>
            </a:fld>
            <a:endParaRPr lang="nl-BE"/>
          </a:p>
        </p:txBody>
      </p:sp>
    </p:spTree>
    <p:extLst>
      <p:ext uri="{BB962C8B-B14F-4D97-AF65-F5344CB8AC3E}">
        <p14:creationId xmlns:p14="http://schemas.microsoft.com/office/powerpoint/2010/main" val="3111382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err="1" smtClean="0"/>
              <a:t>Haskell</a:t>
            </a:r>
            <a:r>
              <a:rPr lang="nl-BE" dirty="0" smtClean="0"/>
              <a:t>:</a:t>
            </a:r>
          </a:p>
          <a:p>
            <a:r>
              <a:rPr lang="nl-BE" dirty="0" smtClean="0"/>
              <a:t>Puur functioneel: gedefinieerde functies kunnen</a:t>
            </a:r>
            <a:r>
              <a:rPr lang="nl-BE" baseline="0" dirty="0" smtClean="0"/>
              <a:t> geen neveneffecten vertonen</a:t>
            </a:r>
          </a:p>
          <a:p>
            <a:r>
              <a:rPr lang="nl-BE" baseline="0" dirty="0" smtClean="0"/>
              <a:t>Statisch getypeerd: de types zijn gekend voor het compileren en daar kunnen de fouten dan al gevonden worden, type fouten kunnen tijdens de uitvoeren van het programma niet optreden</a:t>
            </a:r>
          </a:p>
          <a:p>
            <a:r>
              <a:rPr lang="nl-BE" baseline="0" dirty="0" smtClean="0"/>
              <a:t>Type-interferentie: meestal kunnen types van functies en variabelen door de compiler ontdekt worden</a:t>
            </a:r>
          </a:p>
          <a:p>
            <a:r>
              <a:rPr lang="nl-BE" baseline="0" dirty="0" smtClean="0"/>
              <a:t>Erlang:</a:t>
            </a:r>
          </a:p>
          <a:p>
            <a:r>
              <a:rPr lang="nl-BE" baseline="0" dirty="0" smtClean="0"/>
              <a:t>Strikte evaluatie: de expressie word uitgerekend van het moment dat een variabele </a:t>
            </a:r>
            <a:r>
              <a:rPr lang="nl-BE" baseline="0" dirty="0" err="1" smtClean="0"/>
              <a:t>toegewezeen</a:t>
            </a:r>
            <a:r>
              <a:rPr lang="nl-BE" baseline="0" dirty="0" smtClean="0"/>
              <a:t> is,</a:t>
            </a:r>
          </a:p>
          <a:p>
            <a:r>
              <a:rPr lang="nl-BE" baseline="0" dirty="0" err="1" smtClean="0"/>
              <a:t>Conncurrency</a:t>
            </a:r>
            <a:r>
              <a:rPr lang="nl-BE" baseline="0" dirty="0" smtClean="0"/>
              <a:t>: code zal gelijktijdig uitgevoerd worden,</a:t>
            </a:r>
          </a:p>
          <a:p>
            <a:r>
              <a:rPr lang="nl-BE" baseline="0" dirty="0" smtClean="0"/>
              <a:t>Schaalbaarheid: eenvoudig om </a:t>
            </a:r>
            <a:r>
              <a:rPr lang="nl-BE" baseline="0" dirty="0" err="1" smtClean="0"/>
              <a:t>programmas</a:t>
            </a:r>
            <a:r>
              <a:rPr lang="nl-BE" baseline="0" dirty="0" smtClean="0"/>
              <a:t> uit te breiden, en kan veel gebruikers gelijktijdig aan,</a:t>
            </a:r>
          </a:p>
          <a:p>
            <a:endParaRPr lang="nl-BE" baseline="0" dirty="0" smtClean="0"/>
          </a:p>
          <a:p>
            <a:r>
              <a:rPr lang="nl-BE" baseline="0" dirty="0" smtClean="0"/>
              <a:t>Strikte evaluatie: Expressies worden </a:t>
            </a:r>
            <a:r>
              <a:rPr lang="nl-BE" baseline="0" dirty="0" err="1" smtClean="0"/>
              <a:t>uitegerekend</a:t>
            </a:r>
            <a:r>
              <a:rPr lang="nl-BE" baseline="0" dirty="0" smtClean="0"/>
              <a:t> op het moment dat ze toegekend worden aan een variabele, Deze strategie is efficiënt aangezien er geen complexe datastructuren van </a:t>
            </a:r>
            <a:r>
              <a:rPr lang="nl-BE" baseline="0" dirty="0" err="1" smtClean="0"/>
              <a:t>onuitgerekende</a:t>
            </a:r>
            <a:r>
              <a:rPr lang="nl-BE" baseline="0" dirty="0" smtClean="0"/>
              <a:t> expressies moeten worden </a:t>
            </a:r>
            <a:r>
              <a:rPr lang="nl-BE" baseline="0" dirty="0" err="1" smtClean="0"/>
              <a:t>opgeslaan</a:t>
            </a:r>
            <a:r>
              <a:rPr lang="nl-BE" baseline="0" dirty="0" smtClean="0"/>
              <a:t>,</a:t>
            </a:r>
          </a:p>
          <a:p>
            <a:r>
              <a:rPr lang="nl-BE" baseline="0" dirty="0" err="1" smtClean="0"/>
              <a:t>Concurrency</a:t>
            </a:r>
            <a:r>
              <a:rPr lang="nl-BE" baseline="0" dirty="0" smtClean="0"/>
              <a:t>: geen probleem om duizenden </a:t>
            </a:r>
            <a:r>
              <a:rPr lang="nl-BE" baseline="0" dirty="0" err="1" smtClean="0"/>
              <a:t>threads</a:t>
            </a:r>
            <a:r>
              <a:rPr lang="nl-BE" baseline="0" dirty="0" smtClean="0"/>
              <a:t> te </a:t>
            </a:r>
            <a:r>
              <a:rPr lang="nl-BE" baseline="0" dirty="0" err="1" smtClean="0"/>
              <a:t>creeeren</a:t>
            </a:r>
            <a:endParaRPr lang="nl-BE" baseline="0" dirty="0" smtClean="0"/>
          </a:p>
          <a:p>
            <a:r>
              <a:rPr lang="nl-BE" baseline="0" dirty="0" smtClean="0"/>
              <a:t>Schaalbaarheid: grote systemen met miljoenen regels code werden al geschreven in erlang</a:t>
            </a:r>
          </a:p>
          <a:p>
            <a:endParaRPr lang="nl-BE" baseline="0" dirty="0" smtClean="0"/>
          </a:p>
          <a:p>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46</a:t>
            </a:fld>
            <a:endParaRPr lang="nl-BE"/>
          </a:p>
        </p:txBody>
      </p:sp>
    </p:spTree>
    <p:extLst>
      <p:ext uri="{BB962C8B-B14F-4D97-AF65-F5344CB8AC3E}">
        <p14:creationId xmlns:p14="http://schemas.microsoft.com/office/powerpoint/2010/main" val="3548004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err="1" smtClean="0"/>
              <a:t>Haskell</a:t>
            </a:r>
            <a:r>
              <a:rPr lang="nl-BE" dirty="0" smtClean="0"/>
              <a:t>:</a:t>
            </a:r>
          </a:p>
          <a:p>
            <a:r>
              <a:rPr lang="nl-BE" dirty="0" smtClean="0"/>
              <a:t>Puur functioneel: gedefinieerde functies kunnen</a:t>
            </a:r>
            <a:r>
              <a:rPr lang="nl-BE" baseline="0" dirty="0" smtClean="0"/>
              <a:t> geen neveneffecten vertonen</a:t>
            </a:r>
          </a:p>
          <a:p>
            <a:r>
              <a:rPr lang="nl-BE" baseline="0" dirty="0" smtClean="0"/>
              <a:t>Statisch getypeerd: de types zijn gekend voor het compileren en daar kunnen de fouten dan al gevonden worden, type fouten kunnen tijdens de uitvoeren van het programma niet optreden</a:t>
            </a:r>
          </a:p>
          <a:p>
            <a:r>
              <a:rPr lang="nl-BE" baseline="0" dirty="0" smtClean="0"/>
              <a:t>Type-interferentie: meestal kunnen types van functies en variabelen door de compiler ontdekt worden</a:t>
            </a:r>
          </a:p>
          <a:p>
            <a:r>
              <a:rPr lang="nl-BE" baseline="0" dirty="0" smtClean="0"/>
              <a:t>Erlang:</a:t>
            </a:r>
          </a:p>
          <a:p>
            <a:r>
              <a:rPr lang="nl-BE" baseline="0" dirty="0" smtClean="0"/>
              <a:t>Strikte evaluatie: de expressie word uitgerekend van het moment dat een variabele </a:t>
            </a:r>
            <a:r>
              <a:rPr lang="nl-BE" baseline="0" dirty="0" err="1" smtClean="0"/>
              <a:t>toegewezeen</a:t>
            </a:r>
            <a:r>
              <a:rPr lang="nl-BE" baseline="0" dirty="0" smtClean="0"/>
              <a:t> is,</a:t>
            </a:r>
          </a:p>
          <a:p>
            <a:r>
              <a:rPr lang="nl-BE" baseline="0" dirty="0" err="1" smtClean="0"/>
              <a:t>Conncurrency</a:t>
            </a:r>
            <a:r>
              <a:rPr lang="nl-BE" baseline="0" dirty="0" smtClean="0"/>
              <a:t>: code zal gelijktijdig uitgevoerd worden,</a:t>
            </a:r>
          </a:p>
          <a:p>
            <a:r>
              <a:rPr lang="nl-BE" baseline="0" dirty="0" smtClean="0"/>
              <a:t>Schaalbaarheid: eenvoudig om </a:t>
            </a:r>
            <a:r>
              <a:rPr lang="nl-BE" baseline="0" dirty="0" err="1" smtClean="0"/>
              <a:t>programmas</a:t>
            </a:r>
            <a:r>
              <a:rPr lang="nl-BE" baseline="0" dirty="0" smtClean="0"/>
              <a:t> uit te breiden, en kan veel gebruikers gelijktijdig aan,</a:t>
            </a:r>
          </a:p>
          <a:p>
            <a:endParaRPr lang="nl-BE" baseline="0" dirty="0" smtClean="0"/>
          </a:p>
          <a:p>
            <a:r>
              <a:rPr lang="nl-BE" baseline="0" dirty="0" smtClean="0"/>
              <a:t>Strikte evaluatie: Expressies worden </a:t>
            </a:r>
            <a:r>
              <a:rPr lang="nl-BE" baseline="0" dirty="0" err="1" smtClean="0"/>
              <a:t>uitegerekend</a:t>
            </a:r>
            <a:r>
              <a:rPr lang="nl-BE" baseline="0" dirty="0" smtClean="0"/>
              <a:t> op het moment dat ze toegekend worden aan een variabele, Deze strategie is efficiënt aangezien er geen complexe datastructuren van </a:t>
            </a:r>
            <a:r>
              <a:rPr lang="nl-BE" baseline="0" dirty="0" err="1" smtClean="0"/>
              <a:t>onuitgerekende</a:t>
            </a:r>
            <a:r>
              <a:rPr lang="nl-BE" baseline="0" dirty="0" smtClean="0"/>
              <a:t> expressies moeten worden </a:t>
            </a:r>
            <a:r>
              <a:rPr lang="nl-BE" baseline="0" dirty="0" err="1" smtClean="0"/>
              <a:t>opgeslaan</a:t>
            </a:r>
            <a:r>
              <a:rPr lang="nl-BE" baseline="0" dirty="0" smtClean="0"/>
              <a:t>,</a:t>
            </a:r>
          </a:p>
          <a:p>
            <a:r>
              <a:rPr lang="nl-BE" baseline="0" dirty="0" err="1" smtClean="0"/>
              <a:t>Concurrency</a:t>
            </a:r>
            <a:r>
              <a:rPr lang="nl-BE" baseline="0" dirty="0" smtClean="0"/>
              <a:t>: geen probleem om duizenden </a:t>
            </a:r>
            <a:r>
              <a:rPr lang="nl-BE" baseline="0" dirty="0" err="1" smtClean="0"/>
              <a:t>threads</a:t>
            </a:r>
            <a:r>
              <a:rPr lang="nl-BE" baseline="0" dirty="0" smtClean="0"/>
              <a:t> te </a:t>
            </a:r>
            <a:r>
              <a:rPr lang="nl-BE" baseline="0" dirty="0" err="1" smtClean="0"/>
              <a:t>creeeren</a:t>
            </a:r>
            <a:endParaRPr lang="nl-BE" baseline="0" dirty="0" smtClean="0"/>
          </a:p>
          <a:p>
            <a:r>
              <a:rPr lang="nl-BE" baseline="0" dirty="0" smtClean="0"/>
              <a:t>Schaalbaarheid: grote systemen met miljoenen regels code werden al geschreven in erlang</a:t>
            </a:r>
          </a:p>
          <a:p>
            <a:endParaRPr lang="nl-BE" baseline="0" dirty="0" smtClean="0"/>
          </a:p>
          <a:p>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8</a:t>
            </a:fld>
            <a:endParaRPr lang="nl-BE"/>
          </a:p>
        </p:txBody>
      </p:sp>
    </p:spTree>
    <p:extLst>
      <p:ext uri="{BB962C8B-B14F-4D97-AF65-F5344CB8AC3E}">
        <p14:creationId xmlns:p14="http://schemas.microsoft.com/office/powerpoint/2010/main" val="1084905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err="1" smtClean="0"/>
              <a:t>Phishing</a:t>
            </a:r>
            <a:r>
              <a:rPr lang="nl-BE" dirty="0" smtClean="0"/>
              <a:t>: manier van internet fraude,</a:t>
            </a:r>
            <a:r>
              <a:rPr lang="nl-BE" baseline="0" dirty="0" smtClean="0"/>
              <a:t> mensen lokken naar malafide sides die alleen maar slechte bedoelingen hebben,</a:t>
            </a:r>
          </a:p>
          <a:p>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10</a:t>
            </a:fld>
            <a:endParaRPr lang="nl-BE"/>
          </a:p>
        </p:txBody>
      </p:sp>
    </p:spTree>
    <p:extLst>
      <p:ext uri="{BB962C8B-B14F-4D97-AF65-F5344CB8AC3E}">
        <p14:creationId xmlns:p14="http://schemas.microsoft.com/office/powerpoint/2010/main" val="1663273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12</a:t>
            </a:fld>
            <a:endParaRPr lang="nl-BE"/>
          </a:p>
        </p:txBody>
      </p:sp>
    </p:spTree>
    <p:extLst>
      <p:ext uri="{BB962C8B-B14F-4D97-AF65-F5344CB8AC3E}">
        <p14:creationId xmlns:p14="http://schemas.microsoft.com/office/powerpoint/2010/main" val="2016742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14</a:t>
            </a:fld>
            <a:endParaRPr lang="nl-BE"/>
          </a:p>
        </p:txBody>
      </p:sp>
    </p:spTree>
    <p:extLst>
      <p:ext uri="{BB962C8B-B14F-4D97-AF65-F5344CB8AC3E}">
        <p14:creationId xmlns:p14="http://schemas.microsoft.com/office/powerpoint/2010/main" val="2923062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26</a:t>
            </a:fld>
            <a:endParaRPr lang="nl-BE"/>
          </a:p>
        </p:txBody>
      </p:sp>
    </p:spTree>
    <p:extLst>
      <p:ext uri="{BB962C8B-B14F-4D97-AF65-F5344CB8AC3E}">
        <p14:creationId xmlns:p14="http://schemas.microsoft.com/office/powerpoint/2010/main" val="483094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DM: component</a:t>
            </a:r>
            <a:r>
              <a:rPr lang="nl-BE" baseline="0" dirty="0" smtClean="0"/>
              <a:t> die gaat communiceren met </a:t>
            </a:r>
            <a:r>
              <a:rPr lang="nl-BE" baseline="0" dirty="0" err="1" smtClean="0"/>
              <a:t>motorola</a:t>
            </a:r>
            <a:r>
              <a:rPr lang="nl-BE" baseline="0" dirty="0" smtClean="0"/>
              <a:t> toestellen</a:t>
            </a:r>
          </a:p>
          <a:p>
            <a:r>
              <a:rPr lang="nl-BE" baseline="0" dirty="0" smtClean="0"/>
              <a:t>DCC: verwerkt telefoon gesprekken, dit is een proces dat elk gesprek kan verwerken en schaalbaar is met meerdere servers,</a:t>
            </a:r>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28</a:t>
            </a:fld>
            <a:endParaRPr lang="nl-BE"/>
          </a:p>
        </p:txBody>
      </p:sp>
    </p:spTree>
    <p:extLst>
      <p:ext uri="{BB962C8B-B14F-4D97-AF65-F5344CB8AC3E}">
        <p14:creationId xmlns:p14="http://schemas.microsoft.com/office/powerpoint/2010/main" val="1473674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Erlang DCC</a:t>
            </a:r>
            <a:r>
              <a:rPr lang="nl-BE" baseline="0" dirty="0" smtClean="0"/>
              <a:t> en DM zijn kleiner dan 1/3 van de c++ implementatie</a:t>
            </a:r>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29</a:t>
            </a:fld>
            <a:endParaRPr lang="nl-BE"/>
          </a:p>
        </p:txBody>
      </p:sp>
    </p:spTree>
    <p:extLst>
      <p:ext uri="{BB962C8B-B14F-4D97-AF65-F5344CB8AC3E}">
        <p14:creationId xmlns:p14="http://schemas.microsoft.com/office/powerpoint/2010/main" val="107578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Amazon:</a:t>
            </a:r>
            <a:r>
              <a:rPr lang="nl-BE" baseline="0" dirty="0" smtClean="0"/>
              <a:t> </a:t>
            </a:r>
            <a:r>
              <a:rPr lang="nl-BE" baseline="0" dirty="0" err="1" smtClean="0"/>
              <a:t>uses</a:t>
            </a:r>
            <a:r>
              <a:rPr lang="nl-BE" baseline="0" dirty="0" smtClean="0"/>
              <a:t> erlang </a:t>
            </a:r>
            <a:r>
              <a:rPr lang="nl-BE" baseline="0" dirty="0" err="1" smtClean="0"/>
              <a:t>to</a:t>
            </a:r>
            <a:r>
              <a:rPr lang="nl-BE" baseline="0" dirty="0" smtClean="0"/>
              <a:t> </a:t>
            </a:r>
            <a:r>
              <a:rPr lang="nl-BE" baseline="0" dirty="0" err="1" smtClean="0"/>
              <a:t>implement</a:t>
            </a:r>
            <a:r>
              <a:rPr lang="nl-BE" baseline="0" dirty="0" smtClean="0"/>
              <a:t> </a:t>
            </a:r>
            <a:r>
              <a:rPr lang="nl-BE" baseline="0" dirty="0" err="1" smtClean="0"/>
              <a:t>SimpleDB</a:t>
            </a:r>
            <a:r>
              <a:rPr lang="nl-BE" baseline="0" dirty="0" smtClean="0"/>
              <a:t>, </a:t>
            </a:r>
            <a:r>
              <a:rPr lang="nl-BE" baseline="0" dirty="0" err="1" smtClean="0"/>
              <a:t>providing</a:t>
            </a:r>
            <a:r>
              <a:rPr lang="nl-BE" baseline="0" dirty="0" smtClean="0"/>
              <a:t> database service as a part of </a:t>
            </a:r>
            <a:r>
              <a:rPr lang="nl-BE" baseline="0" dirty="0" err="1" smtClean="0"/>
              <a:t>the</a:t>
            </a:r>
            <a:r>
              <a:rPr lang="nl-BE" baseline="0" dirty="0" smtClean="0"/>
              <a:t> </a:t>
            </a:r>
            <a:r>
              <a:rPr lang="nl-BE" baseline="0" dirty="0" err="1" smtClean="0"/>
              <a:t>amazon</a:t>
            </a:r>
            <a:r>
              <a:rPr lang="nl-BE" baseline="0" dirty="0" smtClean="0"/>
              <a:t> </a:t>
            </a:r>
            <a:r>
              <a:rPr lang="nl-BE" baseline="0" dirty="0" err="1" smtClean="0"/>
              <a:t>elastic</a:t>
            </a:r>
            <a:r>
              <a:rPr lang="nl-BE" baseline="0" dirty="0" smtClean="0"/>
              <a:t> </a:t>
            </a:r>
            <a:r>
              <a:rPr lang="nl-BE" baseline="0" dirty="0" err="1" smtClean="0"/>
              <a:t>compute</a:t>
            </a:r>
            <a:r>
              <a:rPr lang="nl-BE" baseline="0" dirty="0" smtClean="0"/>
              <a:t> </a:t>
            </a:r>
            <a:r>
              <a:rPr lang="nl-BE" baseline="0" dirty="0" err="1" smtClean="0"/>
              <a:t>cloud</a:t>
            </a:r>
            <a:r>
              <a:rPr lang="nl-BE" baseline="0" dirty="0" smtClean="0"/>
              <a:t>, (</a:t>
            </a:r>
            <a:r>
              <a:rPr lang="nl-BE" baseline="0" dirty="0" err="1" smtClean="0"/>
              <a:t>scalable</a:t>
            </a:r>
            <a:r>
              <a:rPr lang="nl-BE" baseline="0" dirty="0" smtClean="0"/>
              <a:t> </a:t>
            </a:r>
            <a:r>
              <a:rPr lang="nl-BE" baseline="0" dirty="0" err="1" smtClean="0"/>
              <a:t>compute</a:t>
            </a:r>
            <a:r>
              <a:rPr lang="nl-BE" baseline="0" dirty="0" smtClean="0"/>
              <a:t> </a:t>
            </a:r>
            <a:r>
              <a:rPr lang="nl-BE" baseline="0" dirty="0" err="1" smtClean="0"/>
              <a:t>sevices</a:t>
            </a:r>
            <a:r>
              <a:rPr lang="nl-BE" baseline="0" dirty="0" smtClean="0"/>
              <a:t>)</a:t>
            </a:r>
          </a:p>
          <a:p>
            <a:endParaRPr lang="nl-BE" baseline="0" dirty="0" smtClean="0"/>
          </a:p>
          <a:p>
            <a:r>
              <a:rPr lang="nl-BE" baseline="0" dirty="0" smtClean="0"/>
              <a:t>T-Mobile: SMS en </a:t>
            </a:r>
            <a:r>
              <a:rPr lang="nl-BE" baseline="0" dirty="0" err="1" smtClean="0"/>
              <a:t>authentication</a:t>
            </a:r>
            <a:r>
              <a:rPr lang="nl-BE" baseline="0" dirty="0" smtClean="0"/>
              <a:t> server</a:t>
            </a:r>
          </a:p>
          <a:p>
            <a:endParaRPr lang="nl-BE" baseline="0" dirty="0" smtClean="0"/>
          </a:p>
          <a:p>
            <a:r>
              <a:rPr lang="nl-BE" baseline="0" dirty="0" smtClean="0"/>
              <a:t>Ericsson: ondersteuning van </a:t>
            </a:r>
            <a:r>
              <a:rPr lang="nl-BE" baseline="0" dirty="0" err="1" smtClean="0"/>
              <a:t>nodes</a:t>
            </a:r>
            <a:r>
              <a:rPr lang="nl-BE" baseline="0" dirty="0" smtClean="0"/>
              <a:t> gebruikt in GPRS en het 3G mobile netwerk over heel de wereld</a:t>
            </a:r>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30</a:t>
            </a:fld>
            <a:endParaRPr lang="nl-BE"/>
          </a:p>
        </p:txBody>
      </p:sp>
    </p:spTree>
    <p:extLst>
      <p:ext uri="{BB962C8B-B14F-4D97-AF65-F5344CB8AC3E}">
        <p14:creationId xmlns:p14="http://schemas.microsoft.com/office/powerpoint/2010/main" val="2612297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smtClean="0"/>
              <a:t>Klik om de stijl te bewerken</a:t>
            </a:r>
            <a:endParaRPr lang="nl-BE"/>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nl-BE"/>
          </a:p>
        </p:txBody>
      </p:sp>
      <p:sp>
        <p:nvSpPr>
          <p:cNvPr id="4" name="Tijdelijke aanduiding voor datum 3"/>
          <p:cNvSpPr>
            <a:spLocks noGrp="1"/>
          </p:cNvSpPr>
          <p:nvPr>
            <p:ph type="dt" sz="half" idx="10"/>
          </p:nvPr>
        </p:nvSpPr>
        <p:spPr/>
        <p:txBody>
          <a:bodyPr/>
          <a:lstStyle/>
          <a:p>
            <a:fld id="{C1AE377C-93B0-4B4C-8ED7-A9C6133CAED8}" type="datetimeFigureOut">
              <a:rPr lang="nl-BE" smtClean="0"/>
              <a:t>22/09/2017</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7C96BAF5-D3AD-42CA-BD34-9FFB5C8DB631}" type="slidenum">
              <a:rPr lang="nl-BE" smtClean="0"/>
              <a:t>‹nr.›</a:t>
            </a:fld>
            <a:endParaRPr lang="nl-BE"/>
          </a:p>
        </p:txBody>
      </p:sp>
    </p:spTree>
    <p:extLst>
      <p:ext uri="{BB962C8B-B14F-4D97-AF65-F5344CB8AC3E}">
        <p14:creationId xmlns:p14="http://schemas.microsoft.com/office/powerpoint/2010/main" val="651596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10"/>
          </p:nvPr>
        </p:nvSpPr>
        <p:spPr/>
        <p:txBody>
          <a:bodyPr/>
          <a:lstStyle/>
          <a:p>
            <a:fld id="{C1AE377C-93B0-4B4C-8ED7-A9C6133CAED8}" type="datetimeFigureOut">
              <a:rPr lang="nl-BE" smtClean="0"/>
              <a:t>22/09/2017</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7C96BAF5-D3AD-42CA-BD34-9FFB5C8DB631}" type="slidenum">
              <a:rPr lang="nl-BE" smtClean="0"/>
              <a:t>‹nr.›</a:t>
            </a:fld>
            <a:endParaRPr lang="nl-BE"/>
          </a:p>
        </p:txBody>
      </p:sp>
    </p:spTree>
    <p:extLst>
      <p:ext uri="{BB962C8B-B14F-4D97-AF65-F5344CB8AC3E}">
        <p14:creationId xmlns:p14="http://schemas.microsoft.com/office/powerpoint/2010/main" val="839431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nl-BE"/>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10"/>
          </p:nvPr>
        </p:nvSpPr>
        <p:spPr/>
        <p:txBody>
          <a:bodyPr/>
          <a:lstStyle/>
          <a:p>
            <a:fld id="{C1AE377C-93B0-4B4C-8ED7-A9C6133CAED8}" type="datetimeFigureOut">
              <a:rPr lang="nl-BE" smtClean="0"/>
              <a:t>22/09/2017</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7C96BAF5-D3AD-42CA-BD34-9FFB5C8DB631}" type="slidenum">
              <a:rPr lang="nl-BE" smtClean="0"/>
              <a:t>‹nr.›</a:t>
            </a:fld>
            <a:endParaRPr lang="nl-BE"/>
          </a:p>
        </p:txBody>
      </p:sp>
    </p:spTree>
    <p:extLst>
      <p:ext uri="{BB962C8B-B14F-4D97-AF65-F5344CB8AC3E}">
        <p14:creationId xmlns:p14="http://schemas.microsoft.com/office/powerpoint/2010/main" val="1602089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inhoud 2"/>
          <p:cNvSpPr>
            <a:spLocks noGrp="1"/>
          </p:cNvSpPr>
          <p:nvPr>
            <p:ph idx="1"/>
          </p:nvPr>
        </p:nvSpPr>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14" name="Tijdelijke aanduiding voor datum 3"/>
          <p:cNvSpPr>
            <a:spLocks noGrp="1"/>
          </p:cNvSpPr>
          <p:nvPr>
            <p:ph type="dt" sz="half" idx="10"/>
          </p:nvPr>
        </p:nvSpPr>
        <p:spPr>
          <a:xfrm>
            <a:off x="1892300" y="6356350"/>
            <a:ext cx="1689100" cy="365125"/>
          </a:xfrm>
        </p:spPr>
        <p:txBody>
          <a:bodyPr/>
          <a:lstStyle/>
          <a:p>
            <a:fld id="{C1AE377C-93B0-4B4C-8ED7-A9C6133CAED8}" type="datetimeFigureOut">
              <a:rPr lang="nl-BE" smtClean="0"/>
              <a:t>22/09/2017</a:t>
            </a:fld>
            <a:endParaRPr lang="nl-BE"/>
          </a:p>
        </p:txBody>
      </p:sp>
      <p:sp>
        <p:nvSpPr>
          <p:cNvPr id="15" name="Tijdelijke aanduiding voor voettekst 4"/>
          <p:cNvSpPr>
            <a:spLocks noGrp="1"/>
          </p:cNvSpPr>
          <p:nvPr>
            <p:ph type="ftr" sz="quarter" idx="11"/>
          </p:nvPr>
        </p:nvSpPr>
        <p:spPr>
          <a:xfrm>
            <a:off x="4038600" y="6356350"/>
            <a:ext cx="4114800" cy="365125"/>
          </a:xfrm>
        </p:spPr>
        <p:txBody>
          <a:bodyPr/>
          <a:lstStyle/>
          <a:p>
            <a:endParaRPr lang="nl-BE"/>
          </a:p>
        </p:txBody>
      </p:sp>
      <p:sp>
        <p:nvSpPr>
          <p:cNvPr id="16" name="Tijdelijke aanduiding voor dianummer 5"/>
          <p:cNvSpPr>
            <a:spLocks noGrp="1"/>
          </p:cNvSpPr>
          <p:nvPr>
            <p:ph type="sldNum" sz="quarter" idx="12"/>
          </p:nvPr>
        </p:nvSpPr>
        <p:spPr>
          <a:xfrm>
            <a:off x="850900" y="6356350"/>
            <a:ext cx="584200" cy="365125"/>
          </a:xfrm>
        </p:spPr>
        <p:txBody>
          <a:bodyPr/>
          <a:lstStyle/>
          <a:p>
            <a:fld id="{7C96BAF5-D3AD-42CA-BD34-9FFB5C8DB631}" type="slidenum">
              <a:rPr lang="nl-BE" smtClean="0"/>
              <a:t>‹nr.›</a:t>
            </a:fld>
            <a:endParaRPr lang="nl-BE"/>
          </a:p>
        </p:txBody>
      </p:sp>
    </p:spTree>
    <p:extLst>
      <p:ext uri="{BB962C8B-B14F-4D97-AF65-F5344CB8AC3E}">
        <p14:creationId xmlns:p14="http://schemas.microsoft.com/office/powerpoint/2010/main" val="3404298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smtClean="0"/>
              <a:t>Klik om de stijl te bewerken</a:t>
            </a:r>
            <a:endParaRPr lang="nl-BE"/>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Tekststijl van het model bewerken</a:t>
            </a:r>
          </a:p>
        </p:txBody>
      </p:sp>
      <p:sp>
        <p:nvSpPr>
          <p:cNvPr id="4" name="Tijdelijke aanduiding voor datum 3"/>
          <p:cNvSpPr>
            <a:spLocks noGrp="1"/>
          </p:cNvSpPr>
          <p:nvPr>
            <p:ph type="dt" sz="half" idx="10"/>
          </p:nvPr>
        </p:nvSpPr>
        <p:spPr/>
        <p:txBody>
          <a:bodyPr/>
          <a:lstStyle/>
          <a:p>
            <a:fld id="{C1AE377C-93B0-4B4C-8ED7-A9C6133CAED8}" type="datetimeFigureOut">
              <a:rPr lang="nl-BE" smtClean="0"/>
              <a:t>22/09/2017</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7C96BAF5-D3AD-42CA-BD34-9FFB5C8DB631}" type="slidenum">
              <a:rPr lang="nl-BE" smtClean="0"/>
              <a:t>‹nr.›</a:t>
            </a:fld>
            <a:endParaRPr lang="nl-BE"/>
          </a:p>
        </p:txBody>
      </p:sp>
    </p:spTree>
    <p:extLst>
      <p:ext uri="{BB962C8B-B14F-4D97-AF65-F5344CB8AC3E}">
        <p14:creationId xmlns:p14="http://schemas.microsoft.com/office/powerpoint/2010/main" val="3176690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5" name="Tijdelijke aanduiding voor datum 4"/>
          <p:cNvSpPr>
            <a:spLocks noGrp="1"/>
          </p:cNvSpPr>
          <p:nvPr>
            <p:ph type="dt" sz="half" idx="10"/>
          </p:nvPr>
        </p:nvSpPr>
        <p:spPr/>
        <p:txBody>
          <a:bodyPr/>
          <a:lstStyle/>
          <a:p>
            <a:fld id="{C1AE377C-93B0-4B4C-8ED7-A9C6133CAED8}" type="datetimeFigureOut">
              <a:rPr lang="nl-BE" smtClean="0"/>
              <a:t>22/09/2017</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7C96BAF5-D3AD-42CA-BD34-9FFB5C8DB631}" type="slidenum">
              <a:rPr lang="nl-BE" smtClean="0"/>
              <a:t>‹nr.›</a:t>
            </a:fld>
            <a:endParaRPr lang="nl-BE"/>
          </a:p>
        </p:txBody>
      </p:sp>
    </p:spTree>
    <p:extLst>
      <p:ext uri="{BB962C8B-B14F-4D97-AF65-F5344CB8AC3E}">
        <p14:creationId xmlns:p14="http://schemas.microsoft.com/office/powerpoint/2010/main" val="1696122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nl-BE"/>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7" name="Tijdelijke aanduiding voor datum 6"/>
          <p:cNvSpPr>
            <a:spLocks noGrp="1"/>
          </p:cNvSpPr>
          <p:nvPr>
            <p:ph type="dt" sz="half" idx="10"/>
          </p:nvPr>
        </p:nvSpPr>
        <p:spPr/>
        <p:txBody>
          <a:bodyPr/>
          <a:lstStyle/>
          <a:p>
            <a:fld id="{C1AE377C-93B0-4B4C-8ED7-A9C6133CAED8}" type="datetimeFigureOut">
              <a:rPr lang="nl-BE" smtClean="0"/>
              <a:t>22/09/2017</a:t>
            </a:fld>
            <a:endParaRPr lang="nl-BE"/>
          </a:p>
        </p:txBody>
      </p:sp>
      <p:sp>
        <p:nvSpPr>
          <p:cNvPr id="8" name="Tijdelijke aanduiding voor voettekst 7"/>
          <p:cNvSpPr>
            <a:spLocks noGrp="1"/>
          </p:cNvSpPr>
          <p:nvPr>
            <p:ph type="ftr" sz="quarter" idx="11"/>
          </p:nvPr>
        </p:nvSpPr>
        <p:spPr/>
        <p:txBody>
          <a:bodyPr/>
          <a:lstStyle/>
          <a:p>
            <a:endParaRPr lang="nl-BE"/>
          </a:p>
        </p:txBody>
      </p:sp>
      <p:sp>
        <p:nvSpPr>
          <p:cNvPr id="9" name="Tijdelijke aanduiding voor dianummer 8"/>
          <p:cNvSpPr>
            <a:spLocks noGrp="1"/>
          </p:cNvSpPr>
          <p:nvPr>
            <p:ph type="sldNum" sz="quarter" idx="12"/>
          </p:nvPr>
        </p:nvSpPr>
        <p:spPr/>
        <p:txBody>
          <a:bodyPr/>
          <a:lstStyle/>
          <a:p>
            <a:fld id="{7C96BAF5-D3AD-42CA-BD34-9FFB5C8DB631}" type="slidenum">
              <a:rPr lang="nl-BE" smtClean="0"/>
              <a:t>‹nr.›</a:t>
            </a:fld>
            <a:endParaRPr lang="nl-BE"/>
          </a:p>
        </p:txBody>
      </p:sp>
    </p:spTree>
    <p:extLst>
      <p:ext uri="{BB962C8B-B14F-4D97-AF65-F5344CB8AC3E}">
        <p14:creationId xmlns:p14="http://schemas.microsoft.com/office/powerpoint/2010/main" val="4101187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datum 2"/>
          <p:cNvSpPr>
            <a:spLocks noGrp="1"/>
          </p:cNvSpPr>
          <p:nvPr>
            <p:ph type="dt" sz="half" idx="10"/>
          </p:nvPr>
        </p:nvSpPr>
        <p:spPr/>
        <p:txBody>
          <a:bodyPr/>
          <a:lstStyle/>
          <a:p>
            <a:fld id="{C1AE377C-93B0-4B4C-8ED7-A9C6133CAED8}" type="datetimeFigureOut">
              <a:rPr lang="nl-BE" smtClean="0"/>
              <a:t>22/09/2017</a:t>
            </a:fld>
            <a:endParaRPr lang="nl-BE"/>
          </a:p>
        </p:txBody>
      </p:sp>
      <p:sp>
        <p:nvSpPr>
          <p:cNvPr id="4" name="Tijdelijke aanduiding voor voettekst 3"/>
          <p:cNvSpPr>
            <a:spLocks noGrp="1"/>
          </p:cNvSpPr>
          <p:nvPr>
            <p:ph type="ftr" sz="quarter" idx="11"/>
          </p:nvPr>
        </p:nvSpPr>
        <p:spPr/>
        <p:txBody>
          <a:bodyPr/>
          <a:lstStyle/>
          <a:p>
            <a:endParaRPr lang="nl-BE"/>
          </a:p>
        </p:txBody>
      </p:sp>
      <p:sp>
        <p:nvSpPr>
          <p:cNvPr id="5" name="Tijdelijke aanduiding voor dianummer 4"/>
          <p:cNvSpPr>
            <a:spLocks noGrp="1"/>
          </p:cNvSpPr>
          <p:nvPr>
            <p:ph type="sldNum" sz="quarter" idx="12"/>
          </p:nvPr>
        </p:nvSpPr>
        <p:spPr/>
        <p:txBody>
          <a:bodyPr/>
          <a:lstStyle/>
          <a:p>
            <a:fld id="{7C96BAF5-D3AD-42CA-BD34-9FFB5C8DB631}" type="slidenum">
              <a:rPr lang="nl-BE" smtClean="0"/>
              <a:t>‹nr.›</a:t>
            </a:fld>
            <a:endParaRPr lang="nl-BE"/>
          </a:p>
        </p:txBody>
      </p:sp>
    </p:spTree>
    <p:extLst>
      <p:ext uri="{BB962C8B-B14F-4D97-AF65-F5344CB8AC3E}">
        <p14:creationId xmlns:p14="http://schemas.microsoft.com/office/powerpoint/2010/main" val="309831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C1AE377C-93B0-4B4C-8ED7-A9C6133CAED8}" type="datetimeFigureOut">
              <a:rPr lang="nl-BE" smtClean="0"/>
              <a:t>22/09/2017</a:t>
            </a:fld>
            <a:endParaRPr lang="nl-BE"/>
          </a:p>
        </p:txBody>
      </p:sp>
      <p:sp>
        <p:nvSpPr>
          <p:cNvPr id="3" name="Tijdelijke aanduiding voor voettekst 2"/>
          <p:cNvSpPr>
            <a:spLocks noGrp="1"/>
          </p:cNvSpPr>
          <p:nvPr>
            <p:ph type="ftr" sz="quarter" idx="11"/>
          </p:nvPr>
        </p:nvSpPr>
        <p:spPr/>
        <p:txBody>
          <a:bodyPr/>
          <a:lstStyle/>
          <a:p>
            <a:endParaRPr lang="nl-BE"/>
          </a:p>
        </p:txBody>
      </p:sp>
      <p:sp>
        <p:nvSpPr>
          <p:cNvPr id="4" name="Tijdelijke aanduiding voor dianummer 3"/>
          <p:cNvSpPr>
            <a:spLocks noGrp="1"/>
          </p:cNvSpPr>
          <p:nvPr>
            <p:ph type="sldNum" sz="quarter" idx="12"/>
          </p:nvPr>
        </p:nvSpPr>
        <p:spPr/>
        <p:txBody>
          <a:bodyPr/>
          <a:lstStyle/>
          <a:p>
            <a:fld id="{7C96BAF5-D3AD-42CA-BD34-9FFB5C8DB631}" type="slidenum">
              <a:rPr lang="nl-BE" smtClean="0"/>
              <a:t>‹nr.›</a:t>
            </a:fld>
            <a:endParaRPr lang="nl-BE"/>
          </a:p>
        </p:txBody>
      </p:sp>
    </p:spTree>
    <p:extLst>
      <p:ext uri="{BB962C8B-B14F-4D97-AF65-F5344CB8AC3E}">
        <p14:creationId xmlns:p14="http://schemas.microsoft.com/office/powerpoint/2010/main" val="1285472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B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Tekststijl van het model bewerken</a:t>
            </a:r>
          </a:p>
        </p:txBody>
      </p:sp>
      <p:sp>
        <p:nvSpPr>
          <p:cNvPr id="5" name="Tijdelijke aanduiding voor datum 4"/>
          <p:cNvSpPr>
            <a:spLocks noGrp="1"/>
          </p:cNvSpPr>
          <p:nvPr>
            <p:ph type="dt" sz="half" idx="10"/>
          </p:nvPr>
        </p:nvSpPr>
        <p:spPr/>
        <p:txBody>
          <a:bodyPr/>
          <a:lstStyle/>
          <a:p>
            <a:fld id="{C1AE377C-93B0-4B4C-8ED7-A9C6133CAED8}" type="datetimeFigureOut">
              <a:rPr lang="nl-BE" smtClean="0"/>
              <a:t>22/09/2017</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7C96BAF5-D3AD-42CA-BD34-9FFB5C8DB631}" type="slidenum">
              <a:rPr lang="nl-BE" smtClean="0"/>
              <a:t>‹nr.›</a:t>
            </a:fld>
            <a:endParaRPr lang="nl-BE"/>
          </a:p>
        </p:txBody>
      </p:sp>
    </p:spTree>
    <p:extLst>
      <p:ext uri="{BB962C8B-B14F-4D97-AF65-F5344CB8AC3E}">
        <p14:creationId xmlns:p14="http://schemas.microsoft.com/office/powerpoint/2010/main" val="2889010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BE"/>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Tekststijl van het model bewerken</a:t>
            </a:r>
          </a:p>
        </p:txBody>
      </p:sp>
      <p:sp>
        <p:nvSpPr>
          <p:cNvPr id="5" name="Tijdelijke aanduiding voor datum 4"/>
          <p:cNvSpPr>
            <a:spLocks noGrp="1"/>
          </p:cNvSpPr>
          <p:nvPr>
            <p:ph type="dt" sz="half" idx="10"/>
          </p:nvPr>
        </p:nvSpPr>
        <p:spPr/>
        <p:txBody>
          <a:bodyPr/>
          <a:lstStyle/>
          <a:p>
            <a:fld id="{C1AE377C-93B0-4B4C-8ED7-A9C6133CAED8}" type="datetimeFigureOut">
              <a:rPr lang="nl-BE" smtClean="0"/>
              <a:t>22/09/2017</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7C96BAF5-D3AD-42CA-BD34-9FFB5C8DB631}" type="slidenum">
              <a:rPr lang="nl-BE" smtClean="0"/>
              <a:t>‹nr.›</a:t>
            </a:fld>
            <a:endParaRPr lang="nl-BE"/>
          </a:p>
        </p:txBody>
      </p:sp>
    </p:spTree>
    <p:extLst>
      <p:ext uri="{BB962C8B-B14F-4D97-AF65-F5344CB8AC3E}">
        <p14:creationId xmlns:p14="http://schemas.microsoft.com/office/powerpoint/2010/main" val="2842113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smtClean="0"/>
              <a:t>Klik om de stijl te bewerken</a:t>
            </a:r>
            <a:endParaRPr lang="nl-BE"/>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2"/>
          </p:nvPr>
        </p:nvSpPr>
        <p:spPr>
          <a:xfrm>
            <a:off x="1892300" y="6356350"/>
            <a:ext cx="1689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AE377C-93B0-4B4C-8ED7-A9C6133CAED8}" type="datetimeFigureOut">
              <a:rPr lang="nl-BE" smtClean="0"/>
              <a:t>22/09/2017</a:t>
            </a:fld>
            <a:endParaRPr lang="nl-BE"/>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Tijdelijke aanduiding voor dianummer 5"/>
          <p:cNvSpPr>
            <a:spLocks noGrp="1"/>
          </p:cNvSpPr>
          <p:nvPr>
            <p:ph type="sldNum" sz="quarter" idx="4"/>
          </p:nvPr>
        </p:nvSpPr>
        <p:spPr>
          <a:xfrm>
            <a:off x="850900" y="6356350"/>
            <a:ext cx="584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96BAF5-D3AD-42CA-BD34-9FFB5C8DB631}" type="slidenum">
              <a:rPr lang="nl-BE" smtClean="0"/>
              <a:t>‹nr.›</a:t>
            </a:fld>
            <a:endParaRPr lang="nl-BE"/>
          </a:p>
        </p:txBody>
      </p:sp>
      <p:grpSp>
        <p:nvGrpSpPr>
          <p:cNvPr id="14" name="Groep 13"/>
          <p:cNvGrpSpPr/>
          <p:nvPr userDrawn="1"/>
        </p:nvGrpSpPr>
        <p:grpSpPr>
          <a:xfrm>
            <a:off x="8648336" y="6329930"/>
            <a:ext cx="3022964" cy="418983"/>
            <a:chOff x="5663836" y="6329930"/>
            <a:chExt cx="3022964" cy="418983"/>
          </a:xfrm>
        </p:grpSpPr>
        <p:pic>
          <p:nvPicPr>
            <p:cNvPr id="15" name="Picture 2" descr="http://www.kuleuven.be/lucas/Images/Logo/Logo_KULeuven_NIEUW.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5663836" y="6329930"/>
              <a:ext cx="1169128" cy="417963"/>
            </a:xfrm>
            <a:prstGeom prst="rect">
              <a:avLst/>
            </a:prstGeom>
            <a:noFill/>
            <a:extLst>
              <a:ext uri="{909E8E84-426E-40DD-AFC4-6F175D3DCCD1}">
                <a14:hiddenFill xmlns:a14="http://schemas.microsoft.com/office/drawing/2010/main">
                  <a:solidFill>
                    <a:srgbClr val="FFFFFF"/>
                  </a:solidFill>
                </a14:hiddenFill>
              </a:ext>
            </a:extLst>
          </p:spPr>
        </p:pic>
        <p:pic>
          <p:nvPicPr>
            <p:cNvPr id="16" name="Afbeelding 15"/>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6970522" y="6342120"/>
              <a:ext cx="1716278" cy="406793"/>
            </a:xfrm>
            <a:prstGeom prst="rect">
              <a:avLst/>
            </a:prstGeom>
          </p:spPr>
        </p:pic>
      </p:grpSp>
      <p:sp>
        <p:nvSpPr>
          <p:cNvPr id="17" name="Line 8"/>
          <p:cNvSpPr>
            <a:spLocks noChangeShapeType="1"/>
          </p:cNvSpPr>
          <p:nvPr userDrawn="1"/>
        </p:nvSpPr>
        <p:spPr bwMode="auto">
          <a:xfrm>
            <a:off x="107950" y="6237288"/>
            <a:ext cx="11918950" cy="0"/>
          </a:xfrm>
          <a:prstGeom prst="line">
            <a:avLst/>
          </a:prstGeom>
          <a:noFill/>
          <a:ln w="3175">
            <a:solidFill>
              <a:srgbClr val="631D1D"/>
            </a:solidFill>
            <a:round/>
            <a:headEnd/>
            <a:tailEnd/>
          </a:ln>
          <a:extLst>
            <a:ext uri="{909E8E84-426E-40DD-AFC4-6F175D3DCCD1}">
              <a14:hiddenFill xmlns:a14="http://schemas.microsoft.com/office/drawing/2010/main">
                <a:noFill/>
              </a14:hiddenFill>
            </a:ext>
          </a:extLst>
        </p:spPr>
        <p:txBody>
          <a:bodyPr wrap="none" anchor="ctr"/>
          <a:lstStyle/>
          <a:p>
            <a:endParaRPr lang="nl-BE"/>
          </a:p>
        </p:txBody>
      </p:sp>
    </p:spTree>
    <p:extLst>
      <p:ext uri="{BB962C8B-B14F-4D97-AF65-F5344CB8AC3E}">
        <p14:creationId xmlns:p14="http://schemas.microsoft.com/office/powerpoint/2010/main" val="3740870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eo.Rutten@kuleuven.be" TargetMode="External"/><Relationship Id="rId2" Type="http://schemas.openxmlformats.org/officeDocument/2006/relationships/hyperlink" Target="mailto:Kris.Aerts@kuleuven.be" TargetMode="External"/><Relationship Id="rId1" Type="http://schemas.openxmlformats.org/officeDocument/2006/relationships/slideLayout" Target="../slideLayouts/slideLayout1.xml"/><Relationship Id="rId5" Type="http://schemas.openxmlformats.org/officeDocument/2006/relationships/hyperlink" Target="mailto:Stijn.Schildermans@kuleuven.be" TargetMode="External"/><Relationship Id="rId4" Type="http://schemas.openxmlformats.org/officeDocument/2006/relationships/hyperlink" Target="mailto:Paul.Valckenaers@ucll.b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4.jpeg"/></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gif"/><Relationship Id="rId7" Type="http://schemas.openxmlformats.org/officeDocument/2006/relationships/image" Target="../media/image29.png"/><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5.emf"/><Relationship Id="rId5" Type="http://schemas.openxmlformats.org/officeDocument/2006/relationships/oleObject" Target="../embeddings/oleObject1.bin"/><Relationship Id="rId4" Type="http://schemas.openxmlformats.org/officeDocument/2006/relationships/image" Target="../media/image3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38.jpeg"/><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jpeg"/><Relationship Id="rId5" Type="http://schemas.openxmlformats.org/officeDocument/2006/relationships/image" Target="../media/image45.jpeg"/><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jpe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Rectangle 4"/>
          <p:cNvSpPr>
            <a:spLocks noGrp="1" noChangeArrowheads="1"/>
          </p:cNvSpPr>
          <p:nvPr>
            <p:ph type="ctrTitle"/>
          </p:nvPr>
        </p:nvSpPr>
        <p:spPr>
          <a:xfrm>
            <a:off x="1343472" y="469900"/>
            <a:ext cx="8642350" cy="723430"/>
          </a:xfrm>
        </p:spPr>
        <p:txBody>
          <a:bodyPr>
            <a:normAutofit/>
          </a:bodyPr>
          <a:lstStyle/>
          <a:p>
            <a:r>
              <a:rPr lang="en-US" sz="4400" dirty="0">
                <a:solidFill>
                  <a:srgbClr val="FF0000"/>
                </a:solidFill>
              </a:rPr>
              <a:t>Ma EA-ICT - TAGP</a:t>
            </a:r>
          </a:p>
        </p:txBody>
      </p:sp>
      <p:sp>
        <p:nvSpPr>
          <p:cNvPr id="106501" name="Rectangle 5"/>
          <p:cNvSpPr>
            <a:spLocks noGrp="1" noChangeArrowheads="1"/>
          </p:cNvSpPr>
          <p:nvPr>
            <p:ph type="subTitle" idx="1"/>
          </p:nvPr>
        </p:nvSpPr>
        <p:spPr>
          <a:xfrm>
            <a:off x="2063552" y="1514872"/>
            <a:ext cx="7488832" cy="2880320"/>
          </a:xfrm>
        </p:spPr>
        <p:txBody>
          <a:bodyPr anchor="ctr" anchorCtr="0">
            <a:normAutofit fontScale="92500" lnSpcReduction="10000"/>
          </a:bodyPr>
          <a:lstStyle/>
          <a:p>
            <a:r>
              <a:rPr lang="nl-BE" sz="6000" dirty="0">
                <a:latin typeface="Berlin Sans FB Demi" pitchFamily="34" charset="0"/>
              </a:rPr>
              <a:t>Toepassingen en Algoritmes van Geavanceerde Programmeertalen</a:t>
            </a:r>
          </a:p>
        </p:txBody>
      </p:sp>
      <p:sp>
        <p:nvSpPr>
          <p:cNvPr id="4" name="Titel 1"/>
          <p:cNvSpPr txBox="1">
            <a:spLocks/>
          </p:cNvSpPr>
          <p:nvPr/>
        </p:nvSpPr>
        <p:spPr>
          <a:xfrm>
            <a:off x="1847528" y="4259808"/>
            <a:ext cx="7920880" cy="1899692"/>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l"/>
            <a:r>
              <a:rPr lang="nl-BE" sz="2400" dirty="0"/>
              <a:t>Docenten:   </a:t>
            </a:r>
            <a:r>
              <a:rPr lang="nl-BE" sz="2400" dirty="0" smtClean="0"/>
              <a:t>	</a:t>
            </a:r>
            <a:r>
              <a:rPr lang="nl-BE" sz="2400" b="0" dirty="0" smtClean="0">
                <a:hlinkClick r:id="rId2"/>
              </a:rPr>
              <a:t>Kris.Aerts@kuleuven.be</a:t>
            </a:r>
            <a:r>
              <a:rPr lang="nl-BE" sz="2400" b="0" dirty="0"/>
              <a:t>			</a:t>
            </a:r>
          </a:p>
          <a:p>
            <a:pPr algn="l"/>
            <a:r>
              <a:rPr lang="nl-BE" sz="2400" b="0" dirty="0"/>
              <a:t>                      </a:t>
            </a:r>
            <a:r>
              <a:rPr lang="nl-BE" sz="2400" b="0" dirty="0" smtClean="0"/>
              <a:t>	</a:t>
            </a:r>
            <a:r>
              <a:rPr lang="nl-BE" sz="2400" b="0" dirty="0" smtClean="0">
                <a:hlinkClick r:id="rId3"/>
              </a:rPr>
              <a:t>Leo.Rutten@kuleuven.be</a:t>
            </a:r>
            <a:endParaRPr lang="nl-BE" sz="2400" b="0" dirty="0"/>
          </a:p>
          <a:p>
            <a:pPr algn="l"/>
            <a:r>
              <a:rPr lang="nl-BE" sz="2400" b="0" dirty="0"/>
              <a:t>	         </a:t>
            </a:r>
            <a:r>
              <a:rPr lang="nl-BE" sz="2400" b="0" dirty="0" smtClean="0"/>
              <a:t>	</a:t>
            </a:r>
            <a:r>
              <a:rPr lang="nl-BE" sz="2400" b="0" dirty="0" smtClean="0">
                <a:hlinkClick r:id="rId4"/>
              </a:rPr>
              <a:t>Paul.Valckenaers@ucll.be</a:t>
            </a:r>
            <a:endParaRPr lang="nl-BE" sz="2400" b="0" dirty="0" smtClean="0"/>
          </a:p>
          <a:p>
            <a:pPr algn="l"/>
            <a:r>
              <a:rPr lang="nl-BE" sz="2400" b="0" dirty="0"/>
              <a:t>		</a:t>
            </a:r>
            <a:r>
              <a:rPr lang="nl-BE" sz="2400" b="0" dirty="0" smtClean="0">
                <a:hlinkClick r:id="rId5"/>
              </a:rPr>
              <a:t>Stijn.Schildermans@kuleuven.be</a:t>
            </a:r>
            <a:r>
              <a:rPr lang="nl-BE" sz="2400" b="0" dirty="0" smtClean="0"/>
              <a:t> </a:t>
            </a:r>
            <a:endParaRPr lang="nl-BE" sz="2400" b="0" dirty="0"/>
          </a:p>
        </p:txBody>
      </p:sp>
    </p:spTree>
    <p:extLst>
      <p:ext uri="{BB962C8B-B14F-4D97-AF65-F5344CB8AC3E}">
        <p14:creationId xmlns:p14="http://schemas.microsoft.com/office/powerpoint/2010/main" val="3339671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smtClean="0"/>
              <a:t>Haskell</a:t>
            </a:r>
            <a:r>
              <a:rPr lang="nl-BE" dirty="0" smtClean="0"/>
              <a:t> in het werkveld:</a:t>
            </a:r>
            <a:endParaRPr lang="nl-BE" dirty="0"/>
          </a:p>
        </p:txBody>
      </p:sp>
      <p:sp>
        <p:nvSpPr>
          <p:cNvPr id="3" name="Tijdelijke aanduiding voor inhoud 2"/>
          <p:cNvSpPr>
            <a:spLocks noGrp="1"/>
          </p:cNvSpPr>
          <p:nvPr>
            <p:ph idx="1"/>
          </p:nvPr>
        </p:nvSpPr>
        <p:spPr/>
        <p:txBody>
          <a:bodyPr>
            <a:normAutofit/>
          </a:bodyPr>
          <a:lstStyle/>
          <a:p>
            <a:r>
              <a:rPr lang="nl-BE" dirty="0" smtClean="0"/>
              <a:t>“Sigma” identificeert kwaadaardige acties:</a:t>
            </a:r>
          </a:p>
          <a:p>
            <a:pPr lvl="1"/>
            <a:r>
              <a:rPr lang="nl-BE" dirty="0" smtClean="0"/>
              <a:t>Spam</a:t>
            </a:r>
          </a:p>
          <a:p>
            <a:pPr lvl="1"/>
            <a:r>
              <a:rPr lang="nl-BE" dirty="0" err="1" smtClean="0"/>
              <a:t>Phishing</a:t>
            </a:r>
            <a:r>
              <a:rPr lang="nl-BE" dirty="0" smtClean="0"/>
              <a:t>-aanvallen</a:t>
            </a:r>
          </a:p>
          <a:p>
            <a:pPr lvl="1"/>
            <a:r>
              <a:rPr lang="nl-BE" dirty="0" smtClean="0"/>
              <a:t>Posten van links naar malware</a:t>
            </a:r>
          </a:p>
          <a:p>
            <a:r>
              <a:rPr lang="nl-BE" dirty="0" smtClean="0"/>
              <a:t>Werking</a:t>
            </a:r>
          </a:p>
          <a:p>
            <a:pPr lvl="1"/>
            <a:r>
              <a:rPr lang="nl-BE" dirty="0"/>
              <a:t>Overloopt een set van regels</a:t>
            </a:r>
          </a:p>
          <a:p>
            <a:pPr lvl="1"/>
            <a:r>
              <a:rPr lang="nl-BE" dirty="0"/>
              <a:t>Evalueren van </a:t>
            </a:r>
            <a:r>
              <a:rPr lang="nl-BE" dirty="0" err="1"/>
              <a:t>policies</a:t>
            </a:r>
            <a:r>
              <a:rPr lang="nl-BE" dirty="0"/>
              <a:t> bij een specifieke interactie</a:t>
            </a:r>
          </a:p>
          <a:p>
            <a:pPr lvl="1"/>
            <a:r>
              <a:rPr lang="nl-BE" dirty="0"/>
              <a:t>Blokkeert verdachte </a:t>
            </a:r>
            <a:r>
              <a:rPr lang="nl-BE" dirty="0" smtClean="0"/>
              <a:t>interacties</a:t>
            </a:r>
            <a:endParaRPr lang="nl-BE" dirty="0"/>
          </a:p>
          <a:p>
            <a:r>
              <a:rPr lang="nl-BE" dirty="0" smtClean="0"/>
              <a:t>Vorige versie werkte met FXL, maar kon niet volgen</a:t>
            </a:r>
          </a:p>
        </p:txBody>
      </p:sp>
      <p:pic>
        <p:nvPicPr>
          <p:cNvPr id="5" name="Picture 24" descr="http://blog.adstage.io/wp-content/uploads/2014/07/facebook-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0038" y="365125"/>
            <a:ext cx="3252063" cy="1223396"/>
          </a:xfrm>
          <a:prstGeom prst="rect">
            <a:avLst/>
          </a:prstGeom>
          <a:noFill/>
          <a:extLst>
            <a:ext uri="{909E8E84-426E-40DD-AFC4-6F175D3DCCD1}">
              <a14:hiddenFill xmlns:a14="http://schemas.microsoft.com/office/drawing/2010/main">
                <a:solidFill>
                  <a:srgbClr val="FFFFFF"/>
                </a:solidFill>
              </a14:hiddenFill>
            </a:ext>
          </a:extLst>
        </p:spPr>
      </p:pic>
      <p:sp>
        <p:nvSpPr>
          <p:cNvPr id="6" name="Tekstvak 5"/>
          <p:cNvSpPr txBox="1"/>
          <p:nvPr/>
        </p:nvSpPr>
        <p:spPr>
          <a:xfrm>
            <a:off x="1524000" y="6469196"/>
            <a:ext cx="9144000" cy="369332"/>
          </a:xfrm>
          <a:prstGeom prst="rect">
            <a:avLst/>
          </a:prstGeom>
          <a:noFill/>
        </p:spPr>
        <p:txBody>
          <a:bodyPr wrap="square" rtlCol="0">
            <a:spAutoFit/>
          </a:bodyPr>
          <a:lstStyle/>
          <a:p>
            <a:r>
              <a:rPr lang="nl-BE" dirty="0">
                <a:solidFill>
                  <a:schemeClr val="bg2"/>
                </a:solidFill>
              </a:rPr>
              <a:t>Bron: https://code.facebook.com/posts/745068642270222/fighting-spam-with-haskell/</a:t>
            </a:r>
          </a:p>
        </p:txBody>
      </p:sp>
    </p:spTree>
    <p:extLst>
      <p:ext uri="{BB962C8B-B14F-4D97-AF65-F5344CB8AC3E}">
        <p14:creationId xmlns:p14="http://schemas.microsoft.com/office/powerpoint/2010/main" val="3713361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Haskell</a:t>
            </a:r>
            <a:r>
              <a:rPr lang="nl-BE" dirty="0"/>
              <a:t> in het werkveld:</a:t>
            </a:r>
          </a:p>
        </p:txBody>
      </p:sp>
      <p:sp>
        <p:nvSpPr>
          <p:cNvPr id="3" name="Tijdelijke aanduiding voor inhoud 2"/>
          <p:cNvSpPr>
            <a:spLocks noGrp="1"/>
          </p:cNvSpPr>
          <p:nvPr>
            <p:ph idx="1"/>
          </p:nvPr>
        </p:nvSpPr>
        <p:spPr/>
        <p:txBody>
          <a:bodyPr/>
          <a:lstStyle/>
          <a:p>
            <a:r>
              <a:rPr lang="nl-BE" dirty="0" smtClean="0"/>
              <a:t>Waarom de overgang FXL </a:t>
            </a:r>
            <a:r>
              <a:rPr lang="nl-BE" dirty="0"/>
              <a:t>→ </a:t>
            </a:r>
            <a:r>
              <a:rPr lang="nl-BE" dirty="0" err="1" smtClean="0"/>
              <a:t>Haskell</a:t>
            </a:r>
            <a:endParaRPr lang="nl-BE" dirty="0" smtClean="0"/>
          </a:p>
          <a:p>
            <a:r>
              <a:rPr lang="nl-BE" dirty="0" smtClean="0"/>
              <a:t>Groeiende schaal en complexiteit</a:t>
            </a:r>
          </a:p>
          <a:p>
            <a:r>
              <a:rPr lang="nl-BE" dirty="0" smtClean="0"/>
              <a:t>Vereisten:</a:t>
            </a:r>
          </a:p>
          <a:p>
            <a:pPr marL="816837" lvl="1" indent="-457200">
              <a:buFont typeface="+mj-lt"/>
              <a:buAutoNum type="arabicPeriod"/>
            </a:pPr>
            <a:r>
              <a:rPr lang="nl-BE" dirty="0" smtClean="0"/>
              <a:t>Puur functioneel en strikte types</a:t>
            </a:r>
          </a:p>
          <a:p>
            <a:pPr marL="816837" lvl="1" indent="-457200">
              <a:buFont typeface="+mj-lt"/>
              <a:buAutoNum type="arabicPeriod"/>
            </a:pPr>
            <a:r>
              <a:rPr lang="nl-BE" dirty="0" smtClean="0"/>
              <a:t>Automatisch updaten</a:t>
            </a:r>
          </a:p>
          <a:p>
            <a:pPr marL="816837" lvl="1" indent="-457200">
              <a:buFont typeface="+mj-lt"/>
              <a:buAutoNum type="arabicPeriod"/>
            </a:pPr>
            <a:r>
              <a:rPr lang="nl-BE" dirty="0" smtClean="0"/>
              <a:t>Snel uploaden van updates</a:t>
            </a:r>
          </a:p>
          <a:p>
            <a:pPr marL="816837" lvl="1" indent="-457200">
              <a:buFont typeface="+mj-lt"/>
              <a:buAutoNum type="arabicPeriod"/>
            </a:pPr>
            <a:r>
              <a:rPr lang="nl-BE" dirty="0" smtClean="0"/>
              <a:t>Hoge prestaties</a:t>
            </a:r>
          </a:p>
          <a:p>
            <a:pPr marL="816837" lvl="1" indent="-457200">
              <a:buFont typeface="+mj-lt"/>
              <a:buAutoNum type="arabicPeriod"/>
            </a:pPr>
            <a:r>
              <a:rPr lang="nl-BE" dirty="0" smtClean="0"/>
              <a:t>Ondersteuning van interactief ontwikkelen</a:t>
            </a:r>
            <a:endParaRPr lang="nl-BE" dirty="0"/>
          </a:p>
        </p:txBody>
      </p:sp>
      <p:pic>
        <p:nvPicPr>
          <p:cNvPr id="4" name="Picture 24" descr="http://blog.adstage.io/wp-content/uploads/2014/07/facebook-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72065" y="126603"/>
            <a:ext cx="3252063" cy="1223396"/>
          </a:xfrm>
          <a:prstGeom prst="rect">
            <a:avLst/>
          </a:prstGeom>
          <a:noFill/>
          <a:extLst>
            <a:ext uri="{909E8E84-426E-40DD-AFC4-6F175D3DCCD1}">
              <a14:hiddenFill xmlns:a14="http://schemas.microsoft.com/office/drawing/2010/main">
                <a:solidFill>
                  <a:srgbClr val="FFFFFF"/>
                </a:solidFill>
              </a14:hiddenFill>
            </a:ext>
          </a:extLst>
        </p:spPr>
      </p:pic>
      <p:sp>
        <p:nvSpPr>
          <p:cNvPr id="6" name="Tekstvak 5"/>
          <p:cNvSpPr txBox="1"/>
          <p:nvPr/>
        </p:nvSpPr>
        <p:spPr>
          <a:xfrm>
            <a:off x="1524000" y="6469196"/>
            <a:ext cx="9144000" cy="369332"/>
          </a:xfrm>
          <a:prstGeom prst="rect">
            <a:avLst/>
          </a:prstGeom>
          <a:noFill/>
        </p:spPr>
        <p:txBody>
          <a:bodyPr wrap="square" rtlCol="0">
            <a:spAutoFit/>
          </a:bodyPr>
          <a:lstStyle/>
          <a:p>
            <a:r>
              <a:rPr lang="nl-BE" dirty="0">
                <a:solidFill>
                  <a:schemeClr val="bg2"/>
                </a:solidFill>
              </a:rPr>
              <a:t>Bron: https://code.facebook.com/posts/745068642270222/fighting-spam-with-haskell/</a:t>
            </a:r>
          </a:p>
        </p:txBody>
      </p:sp>
    </p:spTree>
    <p:extLst>
      <p:ext uri="{BB962C8B-B14F-4D97-AF65-F5344CB8AC3E}">
        <p14:creationId xmlns:p14="http://schemas.microsoft.com/office/powerpoint/2010/main" val="1664551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marL="0" indent="0">
              <a:buNone/>
            </a:pPr>
            <a:r>
              <a:rPr lang="nl-BE" dirty="0" smtClean="0"/>
              <a:t>Oplossing: </a:t>
            </a:r>
            <a:r>
              <a:rPr lang="nl-BE" dirty="0" err="1" smtClean="0"/>
              <a:t>Haskell</a:t>
            </a:r>
            <a:endParaRPr lang="nl-BE" dirty="0" smtClean="0"/>
          </a:p>
          <a:p>
            <a:r>
              <a:rPr lang="nl-BE" dirty="0" smtClean="0"/>
              <a:t>Is puur functioneel en strikte types</a:t>
            </a:r>
          </a:p>
          <a:p>
            <a:r>
              <a:rPr lang="nl-BE" dirty="0" smtClean="0"/>
              <a:t>Interactieve omgeving en goede compiler</a:t>
            </a:r>
          </a:p>
          <a:p>
            <a:r>
              <a:rPr lang="nl-BE" dirty="0" smtClean="0"/>
              <a:t>Grote hoeveelheid </a:t>
            </a:r>
            <a:r>
              <a:rPr lang="nl-BE" dirty="0" err="1" smtClean="0"/>
              <a:t>libraries</a:t>
            </a:r>
            <a:endParaRPr lang="nl-BE" dirty="0" smtClean="0"/>
          </a:p>
          <a:p>
            <a:r>
              <a:rPr lang="nl-BE" dirty="0" smtClean="0"/>
              <a:t>Actieve </a:t>
            </a:r>
            <a:r>
              <a:rPr lang="nl-BE" dirty="0" err="1" smtClean="0"/>
              <a:t>developer</a:t>
            </a:r>
            <a:r>
              <a:rPr lang="nl-BE" dirty="0" smtClean="0"/>
              <a:t> community</a:t>
            </a:r>
          </a:p>
          <a:p>
            <a:r>
              <a:rPr lang="nl-BE" dirty="0" smtClean="0"/>
              <a:t>Hot-swapping van gecompileerde code</a:t>
            </a:r>
          </a:p>
          <a:p>
            <a:pPr lvl="1"/>
            <a:endParaRPr lang="nl-BE" dirty="0"/>
          </a:p>
        </p:txBody>
      </p:sp>
      <p:sp>
        <p:nvSpPr>
          <p:cNvPr id="4" name="Titel 1"/>
          <p:cNvSpPr>
            <a:spLocks noGrp="1"/>
          </p:cNvSpPr>
          <p:nvPr>
            <p:ph type="title"/>
          </p:nvPr>
        </p:nvSpPr>
        <p:spPr/>
        <p:txBody>
          <a:bodyPr/>
          <a:lstStyle/>
          <a:p>
            <a:r>
              <a:rPr lang="nl-BE" dirty="0" err="1"/>
              <a:t>Haskell</a:t>
            </a:r>
            <a:r>
              <a:rPr lang="nl-BE" dirty="0"/>
              <a:t> in het werkveld:</a:t>
            </a:r>
          </a:p>
        </p:txBody>
      </p:sp>
      <p:pic>
        <p:nvPicPr>
          <p:cNvPr id="5" name="Picture 24" descr="http://blog.adstage.io/wp-content/uploads/2014/07/facebook-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2065" y="126603"/>
            <a:ext cx="3252063" cy="1223396"/>
          </a:xfrm>
          <a:prstGeom prst="rect">
            <a:avLst/>
          </a:prstGeom>
          <a:noFill/>
          <a:extLst>
            <a:ext uri="{909E8E84-426E-40DD-AFC4-6F175D3DCCD1}">
              <a14:hiddenFill xmlns:a14="http://schemas.microsoft.com/office/drawing/2010/main">
                <a:solidFill>
                  <a:srgbClr val="FFFFFF"/>
                </a:solidFill>
              </a14:hiddenFill>
            </a:ext>
          </a:extLst>
        </p:spPr>
      </p:pic>
      <p:sp>
        <p:nvSpPr>
          <p:cNvPr id="7" name="Tekstvak 6"/>
          <p:cNvSpPr txBox="1"/>
          <p:nvPr/>
        </p:nvSpPr>
        <p:spPr>
          <a:xfrm>
            <a:off x="1524000" y="6469196"/>
            <a:ext cx="9144000" cy="369332"/>
          </a:xfrm>
          <a:prstGeom prst="rect">
            <a:avLst/>
          </a:prstGeom>
          <a:noFill/>
        </p:spPr>
        <p:txBody>
          <a:bodyPr wrap="square" rtlCol="0">
            <a:spAutoFit/>
          </a:bodyPr>
          <a:lstStyle/>
          <a:p>
            <a:r>
              <a:rPr lang="nl-BE" dirty="0">
                <a:solidFill>
                  <a:schemeClr val="bg2"/>
                </a:solidFill>
              </a:rPr>
              <a:t>Bron: https://code.facebook.com/posts/745068642270222/fighting-spam-with-haskell/</a:t>
            </a:r>
          </a:p>
        </p:txBody>
      </p:sp>
    </p:spTree>
    <p:extLst>
      <p:ext uri="{BB962C8B-B14F-4D97-AF65-F5344CB8AC3E}">
        <p14:creationId xmlns:p14="http://schemas.microsoft.com/office/powerpoint/2010/main" val="3406184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Haskell</a:t>
            </a:r>
            <a:r>
              <a:rPr lang="nl-BE" dirty="0"/>
              <a:t> in het werkveld:</a:t>
            </a:r>
          </a:p>
        </p:txBody>
      </p:sp>
      <p:sp>
        <p:nvSpPr>
          <p:cNvPr id="3" name="Tijdelijke aanduiding voor inhoud 2"/>
          <p:cNvSpPr>
            <a:spLocks noGrp="1"/>
          </p:cNvSpPr>
          <p:nvPr>
            <p:ph idx="1"/>
          </p:nvPr>
        </p:nvSpPr>
        <p:spPr/>
        <p:txBody>
          <a:bodyPr>
            <a:normAutofit/>
          </a:bodyPr>
          <a:lstStyle/>
          <a:p>
            <a:r>
              <a:rPr lang="nl-BE" dirty="0" smtClean="0"/>
              <a:t>Oplossing = </a:t>
            </a:r>
            <a:r>
              <a:rPr lang="nl-BE" dirty="0" err="1" smtClean="0"/>
              <a:t>Haxl</a:t>
            </a:r>
            <a:endParaRPr lang="nl-BE" dirty="0"/>
          </a:p>
          <a:p>
            <a:pPr lvl="1"/>
            <a:r>
              <a:rPr lang="nl-BE" dirty="0" err="1"/>
              <a:t>Haskell</a:t>
            </a:r>
            <a:r>
              <a:rPr lang="nl-BE" dirty="0"/>
              <a:t> bibliotheek</a:t>
            </a:r>
          </a:p>
          <a:p>
            <a:pPr lvl="1"/>
            <a:r>
              <a:rPr lang="nl-BE" dirty="0"/>
              <a:t>Middleware</a:t>
            </a:r>
          </a:p>
          <a:p>
            <a:pPr lvl="1"/>
            <a:r>
              <a:rPr lang="nl-BE" dirty="0" smtClean="0"/>
              <a:t>Database / web-</a:t>
            </a:r>
            <a:r>
              <a:rPr lang="nl-BE" dirty="0" err="1" smtClean="0"/>
              <a:t>based</a:t>
            </a:r>
            <a:endParaRPr lang="nl-BE" dirty="0" smtClean="0"/>
          </a:p>
          <a:p>
            <a:r>
              <a:rPr lang="nl-BE" dirty="0" smtClean="0"/>
              <a:t>Eigenschappen</a:t>
            </a:r>
          </a:p>
          <a:p>
            <a:pPr lvl="1"/>
            <a:r>
              <a:rPr lang="nl-BE" dirty="0"/>
              <a:t>Gelijktijdig ophalen van data</a:t>
            </a:r>
          </a:p>
          <a:p>
            <a:pPr lvl="1"/>
            <a:r>
              <a:rPr lang="nl-BE" dirty="0"/>
              <a:t>Goed CPU en geheugen gebruik</a:t>
            </a:r>
          </a:p>
          <a:p>
            <a:r>
              <a:rPr lang="nl-BE" dirty="0" smtClean="0"/>
              <a:t>Betere performantie</a:t>
            </a:r>
          </a:p>
          <a:p>
            <a:pPr lvl="1"/>
            <a:r>
              <a:rPr lang="nl-BE" dirty="0" smtClean="0"/>
              <a:t>20 tot 30% meer </a:t>
            </a:r>
            <a:r>
              <a:rPr lang="nl-BE" dirty="0" err="1" smtClean="0"/>
              <a:t>requests</a:t>
            </a:r>
            <a:endParaRPr lang="nl-BE" dirty="0" smtClean="0"/>
          </a:p>
          <a:p>
            <a:pPr lvl="1"/>
            <a:r>
              <a:rPr lang="nl-BE" dirty="0" smtClean="0"/>
              <a:t>&gt;1 </a:t>
            </a:r>
            <a:r>
              <a:rPr lang="nl-BE" dirty="0"/>
              <a:t>miljoen </a:t>
            </a:r>
            <a:r>
              <a:rPr lang="nl-BE" dirty="0" smtClean="0"/>
              <a:t>aanvragen/sec.</a:t>
            </a:r>
            <a:endParaRPr lang="nl-BE" dirty="0"/>
          </a:p>
        </p:txBody>
      </p:sp>
      <p:pic>
        <p:nvPicPr>
          <p:cNvPr id="5" name="Picture 24" descr="http://blog.adstage.io/wp-content/uploads/2014/07/facebook-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72065" y="126603"/>
            <a:ext cx="3252063" cy="1223396"/>
          </a:xfrm>
          <a:prstGeom prst="rect">
            <a:avLst/>
          </a:prstGeom>
          <a:noFill/>
          <a:extLst>
            <a:ext uri="{909E8E84-426E-40DD-AFC4-6F175D3DCCD1}">
              <a14:hiddenFill xmlns:a14="http://schemas.microsoft.com/office/drawing/2010/main">
                <a:solidFill>
                  <a:srgbClr val="FFFFFF"/>
                </a:solidFill>
              </a14:hiddenFill>
            </a:ext>
          </a:extLst>
        </p:spPr>
      </p:pic>
      <p:pic>
        <p:nvPicPr>
          <p:cNvPr id="6" name="Afbeelding 5"/>
          <p:cNvPicPr/>
          <p:nvPr/>
        </p:nvPicPr>
        <p:blipFill rotWithShape="1">
          <a:blip r:embed="rId3"/>
          <a:srcRect l="3307" t="35039" r="54100" b="22398"/>
          <a:stretch/>
        </p:blipFill>
        <p:spPr bwMode="auto">
          <a:xfrm>
            <a:off x="5639024" y="1787578"/>
            <a:ext cx="6552976" cy="4427431"/>
          </a:xfrm>
          <a:prstGeom prst="rect">
            <a:avLst/>
          </a:prstGeom>
          <a:ln>
            <a:noFill/>
          </a:ln>
          <a:extLst>
            <a:ext uri="{53640926-AAD7-44D8-BBD7-CCE9431645EC}">
              <a14:shadowObscured xmlns:a14="http://schemas.microsoft.com/office/drawing/2010/main"/>
            </a:ext>
          </a:extLst>
        </p:spPr>
      </p:pic>
      <p:sp>
        <p:nvSpPr>
          <p:cNvPr id="7" name="Tekstvak 6"/>
          <p:cNvSpPr txBox="1"/>
          <p:nvPr/>
        </p:nvSpPr>
        <p:spPr>
          <a:xfrm>
            <a:off x="1524000" y="6469196"/>
            <a:ext cx="9144000" cy="369332"/>
          </a:xfrm>
          <a:prstGeom prst="rect">
            <a:avLst/>
          </a:prstGeom>
          <a:noFill/>
        </p:spPr>
        <p:txBody>
          <a:bodyPr wrap="square" rtlCol="0">
            <a:spAutoFit/>
          </a:bodyPr>
          <a:lstStyle/>
          <a:p>
            <a:r>
              <a:rPr lang="nl-BE" dirty="0">
                <a:solidFill>
                  <a:schemeClr val="bg2"/>
                </a:solidFill>
              </a:rPr>
              <a:t>Bron: https://code.facebook.com/posts/745068642270222/fighting-spam-with-haskell/</a:t>
            </a:r>
          </a:p>
        </p:txBody>
      </p:sp>
    </p:spTree>
    <p:extLst>
      <p:ext uri="{BB962C8B-B14F-4D97-AF65-F5344CB8AC3E}">
        <p14:creationId xmlns:p14="http://schemas.microsoft.com/office/powerpoint/2010/main" val="2402429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Haskell</a:t>
            </a:r>
            <a:r>
              <a:rPr lang="nl-BE" dirty="0"/>
              <a:t> in het werkveld:</a:t>
            </a:r>
          </a:p>
        </p:txBody>
      </p:sp>
      <p:sp>
        <p:nvSpPr>
          <p:cNvPr id="3" name="Tijdelijke aanduiding voor inhoud 2"/>
          <p:cNvSpPr>
            <a:spLocks noGrp="1"/>
          </p:cNvSpPr>
          <p:nvPr>
            <p:ph idx="1"/>
          </p:nvPr>
        </p:nvSpPr>
        <p:spPr/>
        <p:txBody>
          <a:bodyPr/>
          <a:lstStyle/>
          <a:p>
            <a:pPr marL="0" indent="0">
              <a:buNone/>
            </a:pPr>
            <a:r>
              <a:rPr lang="nl-BE" dirty="0" err="1" smtClean="0"/>
              <a:t>Haskell</a:t>
            </a:r>
            <a:r>
              <a:rPr lang="nl-BE" dirty="0" smtClean="0"/>
              <a:t> project:</a:t>
            </a:r>
          </a:p>
          <a:p>
            <a:r>
              <a:rPr lang="nl-BE" dirty="0" smtClean="0"/>
              <a:t>Berekenen van verschillende kleuren in een afbeelding</a:t>
            </a:r>
          </a:p>
          <a:p>
            <a:pPr lvl="1"/>
            <a:endParaRPr lang="nl-BE" dirty="0"/>
          </a:p>
        </p:txBody>
      </p:sp>
      <p:pic>
        <p:nvPicPr>
          <p:cNvPr id="4" name="Picture 14" descr="http://usa.specialisterne.com/files/2012/11/NYTimes-banner.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051"/>
          <a:stretch/>
        </p:blipFill>
        <p:spPr bwMode="auto">
          <a:xfrm>
            <a:off x="6888088" y="319666"/>
            <a:ext cx="3312368" cy="1060566"/>
          </a:xfrm>
          <a:prstGeom prst="rect">
            <a:avLst/>
          </a:prstGeom>
          <a:noFill/>
          <a:extLst>
            <a:ext uri="{909E8E84-426E-40DD-AFC4-6F175D3DCCD1}">
              <a14:hiddenFill xmlns:a14="http://schemas.microsoft.com/office/drawing/2010/main">
                <a:solidFill>
                  <a:srgbClr val="FFFFFF"/>
                </a:solidFill>
              </a14:hiddenFill>
            </a:ext>
          </a:extLst>
        </p:spPr>
      </p:pic>
      <p:pic>
        <p:nvPicPr>
          <p:cNvPr id="5" name="Afbeelding 4" descr="How to Fingerprint Fashion"/>
          <p:cNvPicPr/>
          <p:nvPr/>
        </p:nvPicPr>
        <p:blipFill>
          <a:blip r:embed="rId4">
            <a:extLst>
              <a:ext uri="{28A0092B-C50C-407E-A947-70E740481C1C}">
                <a14:useLocalDpi xmlns:a14="http://schemas.microsoft.com/office/drawing/2010/main" val="0"/>
              </a:ext>
            </a:extLst>
          </a:blip>
          <a:srcRect/>
          <a:stretch>
            <a:fillRect/>
          </a:stretch>
        </p:blipFill>
        <p:spPr bwMode="auto">
          <a:xfrm>
            <a:off x="5523898" y="2904625"/>
            <a:ext cx="4530080" cy="3137912"/>
          </a:xfrm>
          <a:prstGeom prst="rect">
            <a:avLst/>
          </a:prstGeom>
          <a:noFill/>
          <a:ln>
            <a:noFill/>
          </a:ln>
        </p:spPr>
      </p:pic>
      <p:sp>
        <p:nvSpPr>
          <p:cNvPr id="7" name="Tekstvak 6"/>
          <p:cNvSpPr txBox="1"/>
          <p:nvPr/>
        </p:nvSpPr>
        <p:spPr>
          <a:xfrm>
            <a:off x="1524000" y="6469196"/>
            <a:ext cx="9144000" cy="369332"/>
          </a:xfrm>
          <a:prstGeom prst="rect">
            <a:avLst/>
          </a:prstGeom>
          <a:noFill/>
        </p:spPr>
        <p:txBody>
          <a:bodyPr wrap="square" rtlCol="0">
            <a:spAutoFit/>
          </a:bodyPr>
          <a:lstStyle/>
          <a:p>
            <a:r>
              <a:rPr lang="nl-BE" dirty="0">
                <a:solidFill>
                  <a:schemeClr val="bg2"/>
                </a:solidFill>
              </a:rPr>
              <a:t>Bron: https://source.opennews.org/en-US/articles/model-analysis/</a:t>
            </a:r>
          </a:p>
        </p:txBody>
      </p:sp>
      <p:pic>
        <p:nvPicPr>
          <p:cNvPr id="5122" name="Picture 2" descr="http://api.ning.com/files/kV4MbYiv7oSSWl3XdDnxOZwPt99CWSeAEDiTB-IVPUyG*pIY5se09gWH49Na2poBhSMV191iGUWNwxCZKyNEjhOmV4tU-0yl/1082093045.jpeg"/>
          <p:cNvPicPr>
            <a:picLocks noChangeAspect="1" noChangeArrowheads="1"/>
          </p:cNvPicPr>
          <p:nvPr/>
        </p:nvPicPr>
        <p:blipFill rotWithShape="1">
          <a:blip r:embed="rId5">
            <a:extLst>
              <a:ext uri="{28A0092B-C50C-407E-A947-70E740481C1C}">
                <a14:useLocalDpi xmlns:a14="http://schemas.microsoft.com/office/drawing/2010/main" val="0"/>
              </a:ext>
            </a:extLst>
          </a:blip>
          <a:srcRect r="23994"/>
          <a:stretch/>
        </p:blipFill>
        <p:spPr bwMode="auto">
          <a:xfrm>
            <a:off x="1914930" y="2904626"/>
            <a:ext cx="3392944" cy="3157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223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Haskell</a:t>
            </a:r>
            <a:r>
              <a:rPr lang="nl-BE" dirty="0"/>
              <a:t> in het werkveld:</a:t>
            </a:r>
          </a:p>
        </p:txBody>
      </p:sp>
      <p:sp>
        <p:nvSpPr>
          <p:cNvPr id="3" name="Tijdelijke aanduiding voor inhoud 2"/>
          <p:cNvSpPr>
            <a:spLocks noGrp="1"/>
          </p:cNvSpPr>
          <p:nvPr>
            <p:ph idx="1"/>
          </p:nvPr>
        </p:nvSpPr>
        <p:spPr/>
        <p:txBody>
          <a:bodyPr/>
          <a:lstStyle/>
          <a:p>
            <a:r>
              <a:rPr lang="nl-BE" dirty="0" smtClean="0"/>
              <a:t>Waarom </a:t>
            </a:r>
            <a:r>
              <a:rPr lang="nl-BE" dirty="0" err="1" smtClean="0"/>
              <a:t>Haskell</a:t>
            </a:r>
            <a:r>
              <a:rPr lang="nl-BE" dirty="0" smtClean="0"/>
              <a:t>?</a:t>
            </a:r>
          </a:p>
          <a:p>
            <a:pPr lvl="1"/>
            <a:r>
              <a:rPr lang="nl-BE" dirty="0" smtClean="0"/>
              <a:t>Veel kleine aanpassingen doen </a:t>
            </a:r>
          </a:p>
          <a:p>
            <a:pPr lvl="1"/>
            <a:r>
              <a:rPr lang="nl-BE" dirty="0" smtClean="0"/>
              <a:t>Niet op 1 collectie maar op 170</a:t>
            </a:r>
          </a:p>
          <a:p>
            <a:pPr lvl="1"/>
            <a:r>
              <a:rPr lang="nl-BE" dirty="0" smtClean="0"/>
              <a:t>Veel sneller dan Ruby prototype</a:t>
            </a:r>
          </a:p>
          <a:p>
            <a:pPr lvl="1"/>
            <a:r>
              <a:rPr lang="nl-BE" dirty="0" smtClean="0"/>
              <a:t>Maximaal CPU gebruik</a:t>
            </a:r>
          </a:p>
          <a:p>
            <a:pPr lvl="1"/>
            <a:r>
              <a:rPr lang="nl-BE" dirty="0" smtClean="0"/>
              <a:t>Automatisch gebruik van meerdere CPU </a:t>
            </a:r>
            <a:r>
              <a:rPr lang="nl-BE" dirty="0" err="1" smtClean="0"/>
              <a:t>cores</a:t>
            </a:r>
            <a:endParaRPr lang="nl-BE" dirty="0"/>
          </a:p>
        </p:txBody>
      </p:sp>
      <p:pic>
        <p:nvPicPr>
          <p:cNvPr id="5" name="Picture 14" descr="http://usa.specialisterne.com/files/2012/11/NYTimes-banner.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051"/>
          <a:stretch/>
        </p:blipFill>
        <p:spPr bwMode="auto">
          <a:xfrm>
            <a:off x="6888088" y="319666"/>
            <a:ext cx="3312368" cy="1060566"/>
          </a:xfrm>
          <a:prstGeom prst="rect">
            <a:avLst/>
          </a:prstGeom>
          <a:noFill/>
          <a:extLst>
            <a:ext uri="{909E8E84-426E-40DD-AFC4-6F175D3DCCD1}">
              <a14:hiddenFill xmlns:a14="http://schemas.microsoft.com/office/drawing/2010/main">
                <a:solidFill>
                  <a:srgbClr val="FFFFFF"/>
                </a:solidFill>
              </a14:hiddenFill>
            </a:ext>
          </a:extLst>
        </p:spPr>
      </p:pic>
      <p:pic>
        <p:nvPicPr>
          <p:cNvPr id="6" name="Afbeelding 5" descr="How to Fingerprint Fashion"/>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672465"/>
            <a:ext cx="5322168" cy="2084367"/>
          </a:xfrm>
          <a:prstGeom prst="rect">
            <a:avLst/>
          </a:prstGeom>
          <a:noFill/>
          <a:ln>
            <a:noFill/>
          </a:ln>
        </p:spPr>
      </p:pic>
      <p:sp>
        <p:nvSpPr>
          <p:cNvPr id="7" name="Tekstvak 6"/>
          <p:cNvSpPr txBox="1"/>
          <p:nvPr/>
        </p:nvSpPr>
        <p:spPr>
          <a:xfrm>
            <a:off x="1524000" y="6469196"/>
            <a:ext cx="9144000" cy="369332"/>
          </a:xfrm>
          <a:prstGeom prst="rect">
            <a:avLst/>
          </a:prstGeom>
          <a:noFill/>
        </p:spPr>
        <p:txBody>
          <a:bodyPr wrap="square" rtlCol="0">
            <a:spAutoFit/>
          </a:bodyPr>
          <a:lstStyle/>
          <a:p>
            <a:r>
              <a:rPr lang="nl-BE" dirty="0">
                <a:solidFill>
                  <a:schemeClr val="bg2"/>
                </a:solidFill>
              </a:rPr>
              <a:t>Bron: https://source.opennews.org/en-US/articles/model-analysis/</a:t>
            </a:r>
          </a:p>
        </p:txBody>
      </p:sp>
    </p:spTree>
    <p:extLst>
      <p:ext uri="{BB962C8B-B14F-4D97-AF65-F5344CB8AC3E}">
        <p14:creationId xmlns:p14="http://schemas.microsoft.com/office/powerpoint/2010/main" val="2316116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Haskell</a:t>
            </a:r>
            <a:r>
              <a:rPr lang="nl-BE" dirty="0"/>
              <a:t> in het werkveld</a:t>
            </a:r>
            <a:r>
              <a:rPr lang="nl-BE" dirty="0" smtClean="0"/>
              <a:t>: Utrecht</a:t>
            </a:r>
            <a:endParaRPr lang="nl-BE" dirty="0"/>
          </a:p>
        </p:txBody>
      </p:sp>
      <p:sp>
        <p:nvSpPr>
          <p:cNvPr id="3" name="Tijdelijke aanduiding voor inhoud 2"/>
          <p:cNvSpPr>
            <a:spLocks noGrp="1"/>
          </p:cNvSpPr>
          <p:nvPr>
            <p:ph idx="1"/>
          </p:nvPr>
        </p:nvSpPr>
        <p:spPr/>
        <p:txBody>
          <a:bodyPr/>
          <a:lstStyle/>
          <a:p>
            <a:pPr marL="0" indent="0">
              <a:buNone/>
            </a:pPr>
            <a:r>
              <a:rPr lang="nl-BE" dirty="0" err="1" smtClean="0"/>
              <a:t>Parkingaanwijssysteem</a:t>
            </a:r>
            <a:r>
              <a:rPr lang="nl-BE" dirty="0" smtClean="0"/>
              <a:t> voor fietsers in Utrecht</a:t>
            </a:r>
          </a:p>
          <a:p>
            <a:pPr marL="0" indent="0">
              <a:buNone/>
            </a:pPr>
            <a:endParaRPr lang="nl-BE" dirty="0" smtClean="0"/>
          </a:p>
          <a:p>
            <a:pPr marL="0" indent="0">
              <a:buNone/>
            </a:pPr>
            <a:r>
              <a:rPr lang="nl-BE" dirty="0" err="1" smtClean="0"/>
              <a:t>Haskell</a:t>
            </a:r>
            <a:r>
              <a:rPr lang="nl-BE" dirty="0" smtClean="0"/>
              <a:t>:</a:t>
            </a:r>
          </a:p>
          <a:p>
            <a:r>
              <a:rPr lang="nl-BE" dirty="0" smtClean="0"/>
              <a:t>Interactieve web cliënt voor kalibratie</a:t>
            </a:r>
          </a:p>
          <a:p>
            <a:r>
              <a:rPr lang="nl-BE" dirty="0" smtClean="0"/>
              <a:t>Management centrale server</a:t>
            </a:r>
          </a:p>
          <a:p>
            <a:r>
              <a:rPr lang="nl-BE" dirty="0" smtClean="0"/>
              <a:t>Implementatie van binaire protocollen</a:t>
            </a:r>
            <a:endParaRPr lang="nl-BE" dirty="0"/>
          </a:p>
        </p:txBody>
      </p:sp>
      <p:pic>
        <p:nvPicPr>
          <p:cNvPr id="1026" name="Picture 2" descr="senso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5216" y="1795943"/>
            <a:ext cx="3550208" cy="20704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p-utrech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6104" y="3971612"/>
            <a:ext cx="3888432" cy="2061509"/>
          </a:xfrm>
          <a:prstGeom prst="rect">
            <a:avLst/>
          </a:prstGeom>
          <a:noFill/>
          <a:extLst>
            <a:ext uri="{909E8E84-426E-40DD-AFC4-6F175D3DCCD1}">
              <a14:hiddenFill xmlns:a14="http://schemas.microsoft.com/office/drawing/2010/main">
                <a:solidFill>
                  <a:srgbClr val="FFFFFF"/>
                </a:solidFill>
              </a14:hiddenFill>
            </a:ext>
          </a:extLst>
        </p:spPr>
      </p:pic>
      <p:sp>
        <p:nvSpPr>
          <p:cNvPr id="8" name="Rechthoek 7"/>
          <p:cNvSpPr/>
          <p:nvPr/>
        </p:nvSpPr>
        <p:spPr>
          <a:xfrm>
            <a:off x="1919536" y="6449492"/>
            <a:ext cx="5085366" cy="646331"/>
          </a:xfrm>
          <a:prstGeom prst="rect">
            <a:avLst/>
          </a:prstGeom>
        </p:spPr>
        <p:txBody>
          <a:bodyPr wrap="none">
            <a:spAutoFit/>
          </a:bodyPr>
          <a:lstStyle/>
          <a:p>
            <a:r>
              <a:rPr lang="nl-BE" dirty="0">
                <a:solidFill>
                  <a:schemeClr val="bg2"/>
                </a:solidFill>
              </a:rPr>
              <a:t>Bron: https://goo.gl/XuSv88</a:t>
            </a:r>
            <a:r>
              <a:rPr lang="nl-BE" dirty="0"/>
              <a:t> </a:t>
            </a:r>
            <a:r>
              <a:rPr lang="nl-BE" dirty="0">
                <a:solidFill>
                  <a:schemeClr val="bg2"/>
                </a:solidFill>
              </a:rPr>
              <a:t>en</a:t>
            </a:r>
            <a:r>
              <a:rPr lang="nl-BE" dirty="0"/>
              <a:t> </a:t>
            </a:r>
            <a:r>
              <a:rPr lang="en-US" dirty="0">
                <a:solidFill>
                  <a:schemeClr val="bg2"/>
                </a:solidFill>
              </a:rPr>
              <a:t>https://goo.gl/cxaasj</a:t>
            </a:r>
            <a:endParaRPr lang="nl-BE" dirty="0">
              <a:solidFill>
                <a:schemeClr val="bg2"/>
              </a:solidFill>
            </a:endParaRPr>
          </a:p>
          <a:p>
            <a:r>
              <a:rPr lang="nl-BE" dirty="0">
                <a:solidFill>
                  <a:schemeClr val="bg2"/>
                </a:solidFill>
              </a:rPr>
              <a:t> </a:t>
            </a:r>
          </a:p>
        </p:txBody>
      </p:sp>
      <p:pic>
        <p:nvPicPr>
          <p:cNvPr id="6146" name="Picture 2" descr="http://www.duic.nl/wp-content/uploads/2012/05/Logo_gemeente_Utrecht.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88218" y="382472"/>
            <a:ext cx="1924203" cy="1443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127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vanillaplus.com/wp-content/uploads/2015/08/Qualcomm-Logo.8.1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13554" y="3736774"/>
            <a:ext cx="2784446" cy="139305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www.microsoft.com/global/learning/en-us/PublishingImages/ms-logo-site-share.png"/>
          <p:cNvPicPr>
            <a:picLocks noChangeAspect="1" noChangeArrowheads="1"/>
          </p:cNvPicPr>
          <p:nvPr/>
        </p:nvPicPr>
        <p:blipFill rotWithShape="1">
          <a:blip r:embed="rId3">
            <a:extLst>
              <a:ext uri="{28A0092B-C50C-407E-A947-70E740481C1C}">
                <a14:useLocalDpi xmlns:a14="http://schemas.microsoft.com/office/drawing/2010/main" val="0"/>
              </a:ext>
            </a:extLst>
          </a:blip>
          <a:srcRect l="-718" t="36719" r="718" b="34219"/>
          <a:stretch/>
        </p:blipFill>
        <p:spPr bwMode="auto">
          <a:xfrm>
            <a:off x="5015432" y="3166396"/>
            <a:ext cx="3333750" cy="96884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nl-BE" dirty="0" err="1"/>
              <a:t>Haskell</a:t>
            </a:r>
            <a:r>
              <a:rPr lang="nl-BE" dirty="0"/>
              <a:t> in het werkveld:</a:t>
            </a:r>
          </a:p>
        </p:txBody>
      </p:sp>
      <p:sp>
        <p:nvSpPr>
          <p:cNvPr id="3" name="Tijdelijke aanduiding voor inhoud 2"/>
          <p:cNvSpPr>
            <a:spLocks noGrp="1"/>
          </p:cNvSpPr>
          <p:nvPr>
            <p:ph idx="1"/>
          </p:nvPr>
        </p:nvSpPr>
        <p:spPr/>
        <p:txBody>
          <a:bodyPr/>
          <a:lstStyle/>
          <a:p>
            <a:pPr marL="0" indent="0">
              <a:buNone/>
            </a:pPr>
            <a:r>
              <a:rPr lang="nl-BE" dirty="0" smtClean="0"/>
              <a:t>Nog meer bedrijven: </a:t>
            </a:r>
          </a:p>
          <a:p>
            <a:r>
              <a:rPr lang="nl-BE" dirty="0" smtClean="0"/>
              <a:t>Alcatel-Lucent</a:t>
            </a:r>
          </a:p>
          <a:p>
            <a:r>
              <a:rPr lang="nl-BE" dirty="0" smtClean="0"/>
              <a:t>Google</a:t>
            </a:r>
          </a:p>
          <a:p>
            <a:r>
              <a:rPr lang="nl-BE" dirty="0" smtClean="0"/>
              <a:t>Microsoft</a:t>
            </a:r>
          </a:p>
          <a:p>
            <a:r>
              <a:rPr lang="nl-BE" dirty="0" smtClean="0"/>
              <a:t>NVIDIA</a:t>
            </a:r>
          </a:p>
          <a:p>
            <a:r>
              <a:rPr lang="nl-BE" dirty="0" smtClean="0"/>
              <a:t>Intel</a:t>
            </a:r>
          </a:p>
          <a:p>
            <a:r>
              <a:rPr lang="nl-BE" dirty="0" smtClean="0"/>
              <a:t>AT&amp;T</a:t>
            </a:r>
          </a:p>
          <a:p>
            <a:r>
              <a:rPr lang="nl-BE" dirty="0" err="1" smtClean="0"/>
              <a:t>Qualcomm</a:t>
            </a:r>
            <a:endParaRPr lang="nl-BE" dirty="0"/>
          </a:p>
        </p:txBody>
      </p:sp>
      <p:pic>
        <p:nvPicPr>
          <p:cNvPr id="1026" name="Picture 2" descr="https://upload.wikimedia.org/wikipedia/commons/thumb/a/a9/Alcatel_Lucent_Logo.svg/2000px-Alcatel_Lucent_Logo.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39787" y="1734606"/>
            <a:ext cx="2789832" cy="5844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oogle"/>
          <p:cNvPicPr>
            <a:picLocks noChangeAspect="1" noChangeArrowheads="1"/>
          </p:cNvPicPr>
          <p:nvPr/>
        </p:nvPicPr>
        <p:blipFill rotWithShape="1">
          <a:blip r:embed="rId5">
            <a:extLst>
              <a:ext uri="{28A0092B-C50C-407E-A947-70E740481C1C}">
                <a14:useLocalDpi xmlns:a14="http://schemas.microsoft.com/office/drawing/2010/main" val="0"/>
              </a:ext>
            </a:extLst>
          </a:blip>
          <a:srcRect l="10909" t="-742" r="12728" b="90373"/>
          <a:stretch/>
        </p:blipFill>
        <p:spPr bwMode="auto">
          <a:xfrm>
            <a:off x="6888088" y="2441678"/>
            <a:ext cx="2763800" cy="92126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gamersnet.nl/images/games/nvidia_geforce/packshots/nvidia-logo.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39167" y="4810193"/>
            <a:ext cx="1331640" cy="133164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basblogstorage.blob.core.windows.net/dixons-content/2015/04/intel-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84233" y="4712159"/>
            <a:ext cx="2133117" cy="16194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6" descr="http://i.forbesimg.com/media/lists/companies/att_416x416.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801128" y="4457197"/>
            <a:ext cx="1423815" cy="1423815"/>
          </a:xfrm>
          <a:prstGeom prst="rect">
            <a:avLst/>
          </a:prstGeom>
          <a:noFill/>
          <a:extLst>
            <a:ext uri="{909E8E84-426E-40DD-AFC4-6F175D3DCCD1}">
              <a14:hiddenFill xmlns:a14="http://schemas.microsoft.com/office/drawing/2010/main">
                <a:solidFill>
                  <a:srgbClr val="FFFFFF"/>
                </a:solidFill>
              </a14:hiddenFill>
            </a:ext>
          </a:extLst>
        </p:spPr>
      </p:pic>
      <p:sp>
        <p:nvSpPr>
          <p:cNvPr id="5" name="Tekstvak 4"/>
          <p:cNvSpPr txBox="1"/>
          <p:nvPr/>
        </p:nvSpPr>
        <p:spPr>
          <a:xfrm>
            <a:off x="1667448" y="6448214"/>
            <a:ext cx="9000552" cy="369332"/>
          </a:xfrm>
          <a:prstGeom prst="rect">
            <a:avLst/>
          </a:prstGeom>
          <a:noFill/>
        </p:spPr>
        <p:txBody>
          <a:bodyPr wrap="square" rtlCol="0">
            <a:spAutoFit/>
          </a:bodyPr>
          <a:lstStyle/>
          <a:p>
            <a:r>
              <a:rPr lang="nl-BE" dirty="0">
                <a:solidFill>
                  <a:schemeClr val="bg2"/>
                </a:solidFill>
              </a:rPr>
              <a:t>Bron: https://wiki.haskell.org/Haskell_in_industry</a:t>
            </a:r>
          </a:p>
        </p:txBody>
      </p:sp>
      <p:pic>
        <p:nvPicPr>
          <p:cNvPr id="12" name="Picture 6" descr="http://homepages.cwi.nl/~jve/images/haskell-logo-with-name.jpg"/>
          <p:cNvPicPr>
            <a:picLocks noChangeAspect="1" noChangeArrowheads="1"/>
          </p:cNvPicPr>
          <p:nvPr/>
        </p:nvPicPr>
        <p:blipFill rotWithShape="1">
          <a:blip r:embed="rId9">
            <a:clrChange>
              <a:clrFrom>
                <a:srgbClr val="EEECED"/>
              </a:clrFrom>
              <a:clrTo>
                <a:srgbClr val="EEECED">
                  <a:alpha val="0"/>
                </a:srgbClr>
              </a:clrTo>
            </a:clrChange>
            <a:extLst>
              <a:ext uri="{28A0092B-C50C-407E-A947-70E740481C1C}">
                <a14:useLocalDpi xmlns:a14="http://schemas.microsoft.com/office/drawing/2010/main" val="0"/>
              </a:ext>
            </a:extLst>
          </a:blip>
          <a:srcRect l="24638" t="22889" r="23188" b="22038"/>
          <a:stretch/>
        </p:blipFill>
        <p:spPr bwMode="auto">
          <a:xfrm>
            <a:off x="6888088" y="174766"/>
            <a:ext cx="2592288"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110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Erlang </a:t>
            </a:r>
            <a:r>
              <a:rPr lang="nl-BE" dirty="0"/>
              <a:t>in het werkveld:</a:t>
            </a:r>
          </a:p>
        </p:txBody>
      </p:sp>
      <p:sp>
        <p:nvSpPr>
          <p:cNvPr id="3" name="Tijdelijke aanduiding voor inhoud 2"/>
          <p:cNvSpPr>
            <a:spLocks noGrp="1"/>
          </p:cNvSpPr>
          <p:nvPr>
            <p:ph idx="1"/>
          </p:nvPr>
        </p:nvSpPr>
        <p:spPr/>
        <p:txBody>
          <a:bodyPr/>
          <a:lstStyle/>
          <a:p>
            <a:r>
              <a:rPr lang="nl-BE" dirty="0" smtClean="0"/>
              <a:t>Gok website met meer dan 11 miljoen gebruikers</a:t>
            </a:r>
          </a:p>
          <a:p>
            <a:r>
              <a:rPr lang="nl-BE" dirty="0" smtClean="0"/>
              <a:t>Oorspronkelijk Java</a:t>
            </a:r>
          </a:p>
          <a:p>
            <a:r>
              <a:rPr lang="nl-BE" dirty="0" smtClean="0"/>
              <a:t>Problemen:</a:t>
            </a:r>
          </a:p>
          <a:p>
            <a:pPr lvl="1"/>
            <a:r>
              <a:rPr lang="nl-BE" dirty="0" smtClean="0"/>
              <a:t>Constante </a:t>
            </a:r>
            <a:r>
              <a:rPr lang="nl-BE" dirty="0" smtClean="0"/>
              <a:t>groei van gebruikers</a:t>
            </a:r>
            <a:endParaRPr lang="nl-BE" dirty="0"/>
          </a:p>
          <a:p>
            <a:pPr lvl="1"/>
            <a:r>
              <a:rPr lang="nl-BE" dirty="0" smtClean="0"/>
              <a:t>Capaciteitslimiet</a:t>
            </a:r>
          </a:p>
          <a:p>
            <a:pPr lvl="1"/>
            <a:r>
              <a:rPr lang="nl-BE" dirty="0" smtClean="0"/>
              <a:t>Upgrade was nodig om alle </a:t>
            </a:r>
            <a:r>
              <a:rPr lang="nl-BE" dirty="0" err="1" smtClean="0"/>
              <a:t>requests</a:t>
            </a:r>
            <a:r>
              <a:rPr lang="nl-BE" dirty="0" smtClean="0"/>
              <a:t> te kunnen verwerken</a:t>
            </a:r>
          </a:p>
          <a:p>
            <a:pPr lvl="1"/>
            <a:endParaRPr lang="nl-BE" dirty="0"/>
          </a:p>
        </p:txBody>
      </p:sp>
      <p:pic>
        <p:nvPicPr>
          <p:cNvPr id="4" name="Picture 18" descr="https://upload.wikimedia.org/wikipedia/commons/thumb/d/dc/Bet365_Logo.svg/2000px-Bet365_Logo.svg.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2592" t="23841" r="11852" b="26776"/>
          <a:stretch/>
        </p:blipFill>
        <p:spPr bwMode="auto">
          <a:xfrm>
            <a:off x="6744072" y="445601"/>
            <a:ext cx="2016224" cy="672074"/>
          </a:xfrm>
          <a:prstGeom prst="rect">
            <a:avLst/>
          </a:prstGeom>
          <a:noFill/>
          <a:extLst>
            <a:ext uri="{909E8E84-426E-40DD-AFC4-6F175D3DCCD1}">
              <a14:hiddenFill xmlns:a14="http://schemas.microsoft.com/office/drawing/2010/main">
                <a:solidFill>
                  <a:srgbClr val="FFFFFF"/>
                </a:solidFill>
              </a14:hiddenFill>
            </a:ext>
          </a:extLst>
        </p:spPr>
      </p:pic>
      <p:sp>
        <p:nvSpPr>
          <p:cNvPr id="5" name="Tekstvak 4"/>
          <p:cNvSpPr txBox="1"/>
          <p:nvPr/>
        </p:nvSpPr>
        <p:spPr>
          <a:xfrm>
            <a:off x="1631504" y="6403777"/>
            <a:ext cx="6624736" cy="369332"/>
          </a:xfrm>
          <a:prstGeom prst="rect">
            <a:avLst/>
          </a:prstGeom>
          <a:noFill/>
        </p:spPr>
        <p:txBody>
          <a:bodyPr wrap="square" rtlCol="0">
            <a:spAutoFit/>
          </a:bodyPr>
          <a:lstStyle/>
          <a:p>
            <a:r>
              <a:rPr lang="nl-BE" dirty="0">
                <a:solidFill>
                  <a:schemeClr val="bg2"/>
                </a:solidFill>
              </a:rPr>
              <a:t>Bron: https://goo.gl/bAzJYT</a:t>
            </a:r>
          </a:p>
        </p:txBody>
      </p:sp>
    </p:spTree>
    <p:extLst>
      <p:ext uri="{BB962C8B-B14F-4D97-AF65-F5344CB8AC3E}">
        <p14:creationId xmlns:p14="http://schemas.microsoft.com/office/powerpoint/2010/main" val="1539324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Erlang in het werkveld:</a:t>
            </a:r>
          </a:p>
        </p:txBody>
      </p:sp>
      <p:sp>
        <p:nvSpPr>
          <p:cNvPr id="3" name="Tijdelijke aanduiding voor inhoud 2"/>
          <p:cNvSpPr>
            <a:spLocks noGrp="1"/>
          </p:cNvSpPr>
          <p:nvPr>
            <p:ph sz="half" idx="1"/>
          </p:nvPr>
        </p:nvSpPr>
        <p:spPr>
          <a:xfrm>
            <a:off x="838200" y="1825625"/>
            <a:ext cx="5765800" cy="4351338"/>
          </a:xfrm>
        </p:spPr>
        <p:txBody>
          <a:bodyPr>
            <a:normAutofit fontScale="92500"/>
          </a:bodyPr>
          <a:lstStyle/>
          <a:p>
            <a:r>
              <a:rPr lang="nl-BE" dirty="0" smtClean="0"/>
              <a:t>Vereisten:</a:t>
            </a:r>
          </a:p>
          <a:p>
            <a:pPr lvl="1"/>
            <a:r>
              <a:rPr lang="nl-BE" dirty="0" smtClean="0"/>
              <a:t>Andere aanpak als het huidige systeem</a:t>
            </a:r>
          </a:p>
          <a:p>
            <a:pPr lvl="1"/>
            <a:r>
              <a:rPr lang="nl-BE" dirty="0" smtClean="0"/>
              <a:t>Ondersteuning van snelle innovatie</a:t>
            </a:r>
          </a:p>
          <a:p>
            <a:pPr lvl="1"/>
            <a:r>
              <a:rPr lang="nl-BE" dirty="0" smtClean="0"/>
              <a:t>Hoge betrouwbaarheid (weinig fouten)</a:t>
            </a:r>
          </a:p>
          <a:p>
            <a:pPr lvl="1"/>
            <a:r>
              <a:rPr lang="nl-BE" dirty="0" smtClean="0"/>
              <a:t>Betrouwbare technologie</a:t>
            </a:r>
          </a:p>
          <a:p>
            <a:pPr lvl="1"/>
            <a:r>
              <a:rPr lang="nl-BE" dirty="0" smtClean="0"/>
              <a:t>Open source</a:t>
            </a:r>
          </a:p>
          <a:p>
            <a:pPr lvl="1"/>
            <a:r>
              <a:rPr lang="nl-BE" dirty="0" smtClean="0"/>
              <a:t>Niet te complex</a:t>
            </a:r>
            <a:endParaRPr lang="nl-BE" dirty="0"/>
          </a:p>
        </p:txBody>
      </p:sp>
      <p:sp>
        <p:nvSpPr>
          <p:cNvPr id="6" name="Tijdelijke aanduiding voor inhoud 5"/>
          <p:cNvSpPr>
            <a:spLocks noGrp="1"/>
          </p:cNvSpPr>
          <p:nvPr>
            <p:ph sz="half" idx="2"/>
          </p:nvPr>
        </p:nvSpPr>
        <p:spPr>
          <a:xfrm>
            <a:off x="6744072" y="1825625"/>
            <a:ext cx="4609728" cy="4351338"/>
          </a:xfrm>
        </p:spPr>
        <p:txBody>
          <a:bodyPr>
            <a:normAutofit fontScale="92500"/>
          </a:bodyPr>
          <a:lstStyle/>
          <a:p>
            <a:r>
              <a:rPr lang="nl-BE" dirty="0"/>
              <a:t>Oplossing: Erlang</a:t>
            </a:r>
          </a:p>
          <a:p>
            <a:pPr lvl="1"/>
            <a:r>
              <a:rPr lang="nl-BE" dirty="0"/>
              <a:t>Simpele en compacte </a:t>
            </a:r>
            <a:r>
              <a:rPr lang="nl-BE" dirty="0" smtClean="0"/>
              <a:t>taal</a:t>
            </a:r>
          </a:p>
          <a:p>
            <a:pPr lvl="2"/>
            <a:r>
              <a:rPr lang="nl-BE" dirty="0" smtClean="0"/>
              <a:t>Minder regels code</a:t>
            </a:r>
          </a:p>
          <a:p>
            <a:pPr lvl="2"/>
            <a:r>
              <a:rPr lang="nl-BE" dirty="0"/>
              <a:t>Goedkoper om te ontwikkelen en te </a:t>
            </a:r>
            <a:r>
              <a:rPr lang="nl-BE" dirty="0" smtClean="0"/>
              <a:t>onderhouden</a:t>
            </a:r>
            <a:endParaRPr lang="nl-BE" dirty="0"/>
          </a:p>
          <a:p>
            <a:pPr lvl="1"/>
            <a:r>
              <a:rPr lang="nl-BE" dirty="0" err="1" smtClean="0"/>
              <a:t>Concurrency</a:t>
            </a:r>
            <a:r>
              <a:rPr lang="nl-BE" dirty="0" smtClean="0"/>
              <a:t> / Multi-</a:t>
            </a:r>
            <a:r>
              <a:rPr lang="nl-BE" dirty="0" err="1" smtClean="0"/>
              <a:t>core</a:t>
            </a:r>
            <a:endParaRPr lang="nl-BE" dirty="0"/>
          </a:p>
          <a:p>
            <a:pPr lvl="1"/>
            <a:r>
              <a:rPr lang="nl-BE" dirty="0"/>
              <a:t>Hoge performantie / real-time</a:t>
            </a:r>
          </a:p>
          <a:p>
            <a:pPr lvl="1"/>
            <a:r>
              <a:rPr lang="nl-BE" dirty="0" smtClean="0"/>
              <a:t>Onveranderlijk</a:t>
            </a:r>
            <a:endParaRPr lang="nl-BE" dirty="0"/>
          </a:p>
          <a:p>
            <a:pPr lvl="1"/>
            <a:r>
              <a:rPr lang="nl-BE" dirty="0"/>
              <a:t>OTP </a:t>
            </a:r>
            <a:r>
              <a:rPr lang="nl-BE" dirty="0" smtClean="0"/>
              <a:t>bibliotheken</a:t>
            </a:r>
          </a:p>
          <a:p>
            <a:pPr lvl="1"/>
            <a:r>
              <a:rPr lang="nl-BE" dirty="0" smtClean="0"/>
              <a:t>Heel betrouwbaar</a:t>
            </a:r>
          </a:p>
          <a:p>
            <a:pPr lvl="2"/>
            <a:r>
              <a:rPr lang="nl-BE" dirty="0" err="1" smtClean="0"/>
              <a:t>Foutoplossend</a:t>
            </a:r>
            <a:r>
              <a:rPr lang="nl-BE" dirty="0" smtClean="0"/>
              <a:t> vermogen</a:t>
            </a:r>
          </a:p>
          <a:p>
            <a:pPr lvl="1"/>
            <a:r>
              <a:rPr lang="nl-BE" dirty="0" smtClean="0"/>
              <a:t>Open source</a:t>
            </a:r>
          </a:p>
          <a:p>
            <a:pPr lvl="1"/>
            <a:endParaRPr lang="nl-BE" dirty="0"/>
          </a:p>
          <a:p>
            <a:pPr lvl="1"/>
            <a:endParaRPr lang="nl-BE" dirty="0"/>
          </a:p>
          <a:p>
            <a:endParaRPr lang="nl-BE" dirty="0"/>
          </a:p>
        </p:txBody>
      </p:sp>
      <p:pic>
        <p:nvPicPr>
          <p:cNvPr id="4" name="Picture 18" descr="https://upload.wikimedia.org/wikipedia/commons/thumb/d/dc/Bet365_Logo.svg/2000px-Bet365_Logo.svg.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2592" t="23841" r="11852" b="26776"/>
          <a:stretch/>
        </p:blipFill>
        <p:spPr bwMode="auto">
          <a:xfrm>
            <a:off x="6744072" y="445601"/>
            <a:ext cx="2016224" cy="672074"/>
          </a:xfrm>
          <a:prstGeom prst="rect">
            <a:avLst/>
          </a:prstGeom>
          <a:noFill/>
          <a:extLst>
            <a:ext uri="{909E8E84-426E-40DD-AFC4-6F175D3DCCD1}">
              <a14:hiddenFill xmlns:a14="http://schemas.microsoft.com/office/drawing/2010/main">
                <a:solidFill>
                  <a:srgbClr val="FFFFFF"/>
                </a:solidFill>
              </a14:hiddenFill>
            </a:ext>
          </a:extLst>
        </p:spPr>
      </p:pic>
      <p:sp>
        <p:nvSpPr>
          <p:cNvPr id="5" name="Tekstvak 4"/>
          <p:cNvSpPr txBox="1"/>
          <p:nvPr/>
        </p:nvSpPr>
        <p:spPr>
          <a:xfrm>
            <a:off x="1631504" y="6403777"/>
            <a:ext cx="6624736" cy="369332"/>
          </a:xfrm>
          <a:prstGeom prst="rect">
            <a:avLst/>
          </a:prstGeom>
          <a:noFill/>
        </p:spPr>
        <p:txBody>
          <a:bodyPr wrap="square" rtlCol="0">
            <a:spAutoFit/>
          </a:bodyPr>
          <a:lstStyle/>
          <a:p>
            <a:r>
              <a:rPr lang="nl-BE" dirty="0">
                <a:solidFill>
                  <a:schemeClr val="bg2"/>
                </a:solidFill>
              </a:rPr>
              <a:t>Bron: https://goo.gl/bAzJYT</a:t>
            </a:r>
          </a:p>
        </p:txBody>
      </p:sp>
    </p:spTree>
    <p:extLst>
      <p:ext uri="{BB962C8B-B14F-4D97-AF65-F5344CB8AC3E}">
        <p14:creationId xmlns:p14="http://schemas.microsoft.com/office/powerpoint/2010/main" val="1496526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BE" dirty="0" smtClean="0"/>
              <a:t>Waarom geavanceerde programmeertalen?</a:t>
            </a:r>
            <a:endParaRPr lang="nl-BE" dirty="0"/>
          </a:p>
        </p:txBody>
      </p:sp>
      <p:sp>
        <p:nvSpPr>
          <p:cNvPr id="3" name="Tijdelijke aanduiding voor inhoud 2"/>
          <p:cNvSpPr>
            <a:spLocks noGrp="1"/>
          </p:cNvSpPr>
          <p:nvPr>
            <p:ph idx="1"/>
          </p:nvPr>
        </p:nvSpPr>
        <p:spPr/>
        <p:txBody>
          <a:bodyPr>
            <a:normAutofit/>
          </a:bodyPr>
          <a:lstStyle/>
          <a:p>
            <a:r>
              <a:rPr lang="nl-BE" dirty="0" smtClean="0"/>
              <a:t>Is Java al niet geavanceerd genoeg?</a:t>
            </a:r>
          </a:p>
          <a:p>
            <a:r>
              <a:rPr lang="nl-BE" dirty="0" smtClean="0"/>
              <a:t>Jazeker: Java is geweldig</a:t>
            </a:r>
          </a:p>
          <a:p>
            <a:pPr lvl="1"/>
            <a:r>
              <a:rPr lang="nl-BE" dirty="0"/>
              <a:t>Goede tools</a:t>
            </a:r>
          </a:p>
          <a:p>
            <a:pPr lvl="1"/>
            <a:r>
              <a:rPr lang="nl-BE" dirty="0"/>
              <a:t>Open Source</a:t>
            </a:r>
          </a:p>
          <a:p>
            <a:pPr lvl="1"/>
            <a:r>
              <a:rPr lang="nl-BE" dirty="0"/>
              <a:t>Zowel </a:t>
            </a:r>
            <a:r>
              <a:rPr lang="nl-BE" dirty="0" err="1"/>
              <a:t>academia</a:t>
            </a:r>
            <a:r>
              <a:rPr lang="nl-BE" dirty="0"/>
              <a:t> als business</a:t>
            </a:r>
          </a:p>
          <a:p>
            <a:pPr lvl="1"/>
            <a:r>
              <a:rPr lang="nl-BE" dirty="0"/>
              <a:t>Taal blijft up2date</a:t>
            </a:r>
          </a:p>
          <a:p>
            <a:pPr lvl="1"/>
            <a:r>
              <a:rPr lang="nl-BE" dirty="0"/>
              <a:t>Toepasbaar in veel situaties</a:t>
            </a:r>
          </a:p>
          <a:p>
            <a:pPr lvl="2"/>
            <a:r>
              <a:rPr lang="nl-BE" dirty="0"/>
              <a:t>Veel Java-varianten (SE, EE, Android)</a:t>
            </a:r>
          </a:p>
          <a:p>
            <a:pPr lvl="1"/>
            <a:r>
              <a:rPr lang="nl-BE" dirty="0">
                <a:solidFill>
                  <a:srgbClr val="FF0000"/>
                </a:solidFill>
              </a:rPr>
              <a:t>Flexibiliteit kan nog hoger</a:t>
            </a:r>
          </a:p>
          <a:p>
            <a:pPr lvl="2"/>
            <a:r>
              <a:rPr lang="nl-BE" dirty="0">
                <a:solidFill>
                  <a:srgbClr val="FF0000"/>
                </a:solidFill>
              </a:rPr>
              <a:t>“</a:t>
            </a:r>
            <a:r>
              <a:rPr lang="nl-BE" dirty="0" err="1">
                <a:solidFill>
                  <a:srgbClr val="FF0000"/>
                </a:solidFill>
              </a:rPr>
              <a:t>One</a:t>
            </a:r>
            <a:r>
              <a:rPr lang="nl-BE" dirty="0">
                <a:solidFill>
                  <a:srgbClr val="FF0000"/>
                </a:solidFill>
              </a:rPr>
              <a:t> </a:t>
            </a:r>
            <a:r>
              <a:rPr lang="nl-BE" dirty="0" err="1">
                <a:solidFill>
                  <a:srgbClr val="FF0000"/>
                </a:solidFill>
              </a:rPr>
              <a:t>size</a:t>
            </a:r>
            <a:r>
              <a:rPr lang="nl-BE" dirty="0">
                <a:solidFill>
                  <a:srgbClr val="FF0000"/>
                </a:solidFill>
              </a:rPr>
              <a:t> fits </a:t>
            </a:r>
            <a:r>
              <a:rPr lang="nl-BE" dirty="0" err="1">
                <a:solidFill>
                  <a:srgbClr val="FF0000"/>
                </a:solidFill>
              </a:rPr>
              <a:t>all</a:t>
            </a:r>
            <a:r>
              <a:rPr lang="nl-BE" dirty="0">
                <a:solidFill>
                  <a:srgbClr val="FF0000"/>
                </a:solidFill>
              </a:rPr>
              <a:t>” klopt niet!</a:t>
            </a:r>
          </a:p>
          <a:p>
            <a:endParaRPr lang="nl-BE" dirty="0"/>
          </a:p>
        </p:txBody>
      </p:sp>
      <p:sp>
        <p:nvSpPr>
          <p:cNvPr id="4" name="Tijdelijke aanduiding voor datum 3"/>
          <p:cNvSpPr>
            <a:spLocks noGrp="1"/>
          </p:cNvSpPr>
          <p:nvPr>
            <p:ph type="dt" sz="half" idx="10"/>
          </p:nvPr>
        </p:nvSpPr>
        <p:spPr/>
        <p:txBody>
          <a:bodyPr/>
          <a:lstStyle/>
          <a:p>
            <a:fld id="{7F162C4C-A59E-439C-8549-E9E1788DC64A}" type="datetime1">
              <a:rPr lang="nl-NL" smtClean="0"/>
              <a:pPr/>
              <a:t>22-9-2017</a:t>
            </a:fld>
            <a:r>
              <a:rPr lang="nl-NL" smtClean="0"/>
              <a:t> dia </a:t>
            </a:r>
            <a:fld id="{45328D65-CE7A-41DF-A78B-931F7F2D3B82}" type="slidenum">
              <a:rPr lang="nl-NL" smtClean="0"/>
              <a:pPr/>
              <a:t>2</a:t>
            </a:fld>
            <a:endParaRPr lang="nl-NL"/>
          </a:p>
        </p:txBody>
      </p:sp>
    </p:spTree>
    <p:extLst>
      <p:ext uri="{BB962C8B-B14F-4D97-AF65-F5344CB8AC3E}">
        <p14:creationId xmlns:p14="http://schemas.microsoft.com/office/powerpoint/2010/main" val="4059797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Erlang in het werkveld:</a:t>
            </a:r>
          </a:p>
        </p:txBody>
      </p:sp>
      <p:sp>
        <p:nvSpPr>
          <p:cNvPr id="3" name="Tijdelijke aanduiding voor inhoud 2"/>
          <p:cNvSpPr>
            <a:spLocks noGrp="1"/>
          </p:cNvSpPr>
          <p:nvPr>
            <p:ph idx="1"/>
          </p:nvPr>
        </p:nvSpPr>
        <p:spPr/>
        <p:txBody>
          <a:bodyPr/>
          <a:lstStyle/>
          <a:p>
            <a:r>
              <a:rPr lang="nl-BE" dirty="0" smtClean="0"/>
              <a:t>Concept gemaakt in 2 maanden tijd:</a:t>
            </a:r>
          </a:p>
          <a:p>
            <a:pPr lvl="1"/>
            <a:r>
              <a:rPr lang="nl-BE" dirty="0" smtClean="0"/>
              <a:t>Dezelfde functionaliteit als de bestaande code</a:t>
            </a:r>
          </a:p>
          <a:p>
            <a:pPr lvl="1"/>
            <a:r>
              <a:rPr lang="nl-BE" dirty="0" smtClean="0"/>
              <a:t>10 keer meer gebruikers mogelijk</a:t>
            </a:r>
          </a:p>
          <a:p>
            <a:pPr lvl="1"/>
            <a:r>
              <a:rPr lang="nl-BE" dirty="0" smtClean="0"/>
              <a:t>4 keer sneller data veranderen </a:t>
            </a:r>
          </a:p>
          <a:p>
            <a:pPr lvl="1"/>
            <a:endParaRPr lang="nl-BE" dirty="0"/>
          </a:p>
        </p:txBody>
      </p:sp>
      <p:pic>
        <p:nvPicPr>
          <p:cNvPr id="4" name="Picture 18" descr="https://upload.wikimedia.org/wikipedia/commons/thumb/d/dc/Bet365_Logo.svg/2000px-Bet365_Logo.svg.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2592" t="23841" r="11852" b="26776"/>
          <a:stretch/>
        </p:blipFill>
        <p:spPr bwMode="auto">
          <a:xfrm>
            <a:off x="6744072" y="445601"/>
            <a:ext cx="2016224" cy="672074"/>
          </a:xfrm>
          <a:prstGeom prst="rect">
            <a:avLst/>
          </a:prstGeom>
          <a:noFill/>
          <a:extLst>
            <a:ext uri="{909E8E84-426E-40DD-AFC4-6F175D3DCCD1}">
              <a14:hiddenFill xmlns:a14="http://schemas.microsoft.com/office/drawing/2010/main">
                <a:solidFill>
                  <a:srgbClr val="FFFFFF"/>
                </a:solidFill>
              </a14:hiddenFill>
            </a:ext>
          </a:extLst>
        </p:spPr>
      </p:pic>
      <p:sp>
        <p:nvSpPr>
          <p:cNvPr id="5" name="Tekstvak 4"/>
          <p:cNvSpPr txBox="1"/>
          <p:nvPr/>
        </p:nvSpPr>
        <p:spPr>
          <a:xfrm>
            <a:off x="1631504" y="6403777"/>
            <a:ext cx="6624736" cy="369332"/>
          </a:xfrm>
          <a:prstGeom prst="rect">
            <a:avLst/>
          </a:prstGeom>
          <a:noFill/>
        </p:spPr>
        <p:txBody>
          <a:bodyPr wrap="square" rtlCol="0">
            <a:spAutoFit/>
          </a:bodyPr>
          <a:lstStyle/>
          <a:p>
            <a:r>
              <a:rPr lang="nl-BE" dirty="0">
                <a:solidFill>
                  <a:schemeClr val="bg2"/>
                </a:solidFill>
              </a:rPr>
              <a:t>Bron: https://goo.gl/bAzJYT</a:t>
            </a:r>
          </a:p>
        </p:txBody>
      </p:sp>
    </p:spTree>
    <p:extLst>
      <p:ext uri="{BB962C8B-B14F-4D97-AF65-F5344CB8AC3E}">
        <p14:creationId xmlns:p14="http://schemas.microsoft.com/office/powerpoint/2010/main" val="1565875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Erlang in het werkveld: </a:t>
            </a:r>
          </a:p>
        </p:txBody>
      </p:sp>
      <p:sp>
        <p:nvSpPr>
          <p:cNvPr id="3" name="Tijdelijke aanduiding voor inhoud 2"/>
          <p:cNvSpPr>
            <a:spLocks noGrp="1"/>
          </p:cNvSpPr>
          <p:nvPr>
            <p:ph idx="1"/>
          </p:nvPr>
        </p:nvSpPr>
        <p:spPr/>
        <p:txBody>
          <a:bodyPr>
            <a:normAutofit/>
          </a:bodyPr>
          <a:lstStyle/>
          <a:p>
            <a:r>
              <a:rPr lang="nl-BE" dirty="0" smtClean="0"/>
              <a:t>Yahoo! </a:t>
            </a:r>
            <a:r>
              <a:rPr lang="nl-BE" dirty="0" err="1" smtClean="0"/>
              <a:t>Harverster</a:t>
            </a:r>
            <a:endParaRPr lang="nl-BE" dirty="0"/>
          </a:p>
          <a:p>
            <a:r>
              <a:rPr lang="nl-BE" dirty="0" smtClean="0"/>
              <a:t>Data acquisitie component</a:t>
            </a:r>
          </a:p>
          <a:p>
            <a:pPr lvl="1"/>
            <a:r>
              <a:rPr lang="nl-BE" dirty="0" err="1" smtClean="0"/>
              <a:t>Worker</a:t>
            </a:r>
            <a:r>
              <a:rPr lang="nl-BE" dirty="0" smtClean="0"/>
              <a:t>, Foreman, Conductor</a:t>
            </a:r>
          </a:p>
          <a:p>
            <a:r>
              <a:rPr lang="nl-BE" dirty="0" smtClean="0"/>
              <a:t>Haalt data op </a:t>
            </a:r>
            <a:br>
              <a:rPr lang="nl-BE" dirty="0" smtClean="0"/>
            </a:br>
            <a:r>
              <a:rPr lang="nl-BE" dirty="0" smtClean="0"/>
              <a:t>bij verschillende providers</a:t>
            </a:r>
          </a:p>
          <a:p>
            <a:endParaRPr lang="nl-BE" dirty="0" smtClean="0"/>
          </a:p>
        </p:txBody>
      </p:sp>
      <p:pic>
        <p:nvPicPr>
          <p:cNvPr id="4" name="Picture 22" descr="http://images.techhive.com/images/article/2013/02/yahoo_purple_logo-100026202-larg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44072" y="198384"/>
            <a:ext cx="2307332" cy="1066147"/>
          </a:xfrm>
          <a:prstGeom prst="rect">
            <a:avLst/>
          </a:prstGeom>
          <a:noFill/>
          <a:extLst>
            <a:ext uri="{909E8E84-426E-40DD-AFC4-6F175D3DCCD1}">
              <a14:hiddenFill xmlns:a14="http://schemas.microsoft.com/office/drawing/2010/main">
                <a:solidFill>
                  <a:srgbClr val="FFFFFF"/>
                </a:solidFill>
              </a14:hiddenFill>
            </a:ext>
          </a:extLst>
        </p:spPr>
      </p:pic>
      <p:sp>
        <p:nvSpPr>
          <p:cNvPr id="5" name="Tekstvak 4"/>
          <p:cNvSpPr txBox="1"/>
          <p:nvPr/>
        </p:nvSpPr>
        <p:spPr>
          <a:xfrm>
            <a:off x="1631504" y="6392472"/>
            <a:ext cx="2880320" cy="369332"/>
          </a:xfrm>
          <a:prstGeom prst="rect">
            <a:avLst/>
          </a:prstGeom>
          <a:noFill/>
        </p:spPr>
        <p:txBody>
          <a:bodyPr wrap="square" rtlCol="0">
            <a:spAutoFit/>
          </a:bodyPr>
          <a:lstStyle/>
          <a:p>
            <a:r>
              <a:rPr lang="nl-BE" dirty="0">
                <a:solidFill>
                  <a:schemeClr val="bg2"/>
                </a:solidFill>
              </a:rPr>
              <a:t>Bron: http://goo.gl/4YeCtZ</a:t>
            </a:r>
          </a:p>
        </p:txBody>
      </p:sp>
      <p:pic>
        <p:nvPicPr>
          <p:cNvPr id="6" name="Afbeelding 5"/>
          <p:cNvPicPr/>
          <p:nvPr/>
        </p:nvPicPr>
        <p:blipFill rotWithShape="1">
          <a:blip r:embed="rId3"/>
          <a:srcRect l="6613" t="20458" r="22619" b="15814"/>
          <a:stretch/>
        </p:blipFill>
        <p:spPr bwMode="auto">
          <a:xfrm>
            <a:off x="5461000" y="1536700"/>
            <a:ext cx="6223000" cy="468975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55676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Erlang in het werkveld</a:t>
            </a:r>
            <a:r>
              <a:rPr lang="nl-BE" dirty="0" smtClean="0"/>
              <a:t>: </a:t>
            </a:r>
            <a:endParaRPr lang="nl-BE" dirty="0"/>
          </a:p>
        </p:txBody>
      </p:sp>
      <p:sp>
        <p:nvSpPr>
          <p:cNvPr id="3" name="Tijdelijke aanduiding voor inhoud 2"/>
          <p:cNvSpPr>
            <a:spLocks noGrp="1"/>
          </p:cNvSpPr>
          <p:nvPr>
            <p:ph sz="half" idx="1"/>
          </p:nvPr>
        </p:nvSpPr>
        <p:spPr>
          <a:xfrm>
            <a:off x="838200" y="1825625"/>
            <a:ext cx="4000500" cy="4351338"/>
          </a:xfrm>
        </p:spPr>
        <p:txBody>
          <a:bodyPr/>
          <a:lstStyle/>
          <a:p>
            <a:r>
              <a:rPr lang="nl-BE" dirty="0" smtClean="0"/>
              <a:t>Voordelen Perl:</a:t>
            </a:r>
          </a:p>
          <a:p>
            <a:pPr lvl="1"/>
            <a:r>
              <a:rPr lang="nl-BE" dirty="0" smtClean="0"/>
              <a:t>Geïsoleerde processen</a:t>
            </a:r>
          </a:p>
          <a:p>
            <a:pPr lvl="1"/>
            <a:r>
              <a:rPr lang="nl-BE" dirty="0" smtClean="0"/>
              <a:t>Goede schaalbaarheid</a:t>
            </a:r>
          </a:p>
          <a:p>
            <a:pPr lvl="1"/>
            <a:r>
              <a:rPr lang="nl-BE" dirty="0" smtClean="0"/>
              <a:t>Geen punt van falen</a:t>
            </a:r>
          </a:p>
          <a:p>
            <a:r>
              <a:rPr lang="nl-BE" dirty="0" smtClean="0"/>
              <a:t>Nadelen Perl:</a:t>
            </a:r>
          </a:p>
          <a:p>
            <a:pPr lvl="1"/>
            <a:r>
              <a:rPr lang="nl-BE" dirty="0" smtClean="0"/>
              <a:t>Zware processen</a:t>
            </a:r>
          </a:p>
          <a:p>
            <a:pPr lvl="1"/>
            <a:r>
              <a:rPr lang="nl-BE" dirty="0" smtClean="0"/>
              <a:t>Upgraden is moeilijk</a:t>
            </a:r>
          </a:p>
          <a:p>
            <a:pPr lvl="1"/>
            <a:r>
              <a:rPr lang="nl-BE" dirty="0" smtClean="0"/>
              <a:t>SLA soms niet behaald</a:t>
            </a:r>
          </a:p>
          <a:p>
            <a:endParaRPr lang="nl-BE" dirty="0"/>
          </a:p>
        </p:txBody>
      </p:sp>
      <p:sp>
        <p:nvSpPr>
          <p:cNvPr id="4" name="Tijdelijke aanduiding voor inhoud 3"/>
          <p:cNvSpPr>
            <a:spLocks noGrp="1"/>
          </p:cNvSpPr>
          <p:nvPr>
            <p:ph sz="half" idx="2"/>
          </p:nvPr>
        </p:nvSpPr>
        <p:spPr>
          <a:xfrm>
            <a:off x="5181600" y="1825625"/>
            <a:ext cx="6172200" cy="4351338"/>
          </a:xfrm>
        </p:spPr>
        <p:txBody>
          <a:bodyPr/>
          <a:lstStyle/>
          <a:p>
            <a:r>
              <a:rPr lang="nl-BE" dirty="0"/>
              <a:t>Vereisten nieuwe taal:</a:t>
            </a:r>
          </a:p>
          <a:p>
            <a:pPr lvl="1"/>
            <a:r>
              <a:rPr lang="nl-BE" dirty="0"/>
              <a:t>Simpele parallelle processen</a:t>
            </a:r>
          </a:p>
          <a:p>
            <a:pPr lvl="1"/>
            <a:r>
              <a:rPr lang="nl-BE" dirty="0"/>
              <a:t>Horizontaal schaalbaar</a:t>
            </a:r>
          </a:p>
          <a:p>
            <a:pPr lvl="1"/>
            <a:r>
              <a:rPr lang="nl-BE" dirty="0"/>
              <a:t>Betrouwbaar </a:t>
            </a:r>
            <a:r>
              <a:rPr lang="nl-BE" dirty="0" smtClean="0"/>
              <a:t>foutdetectie-mechanisme</a:t>
            </a:r>
            <a:endParaRPr lang="nl-BE" dirty="0"/>
          </a:p>
          <a:p>
            <a:pPr lvl="1"/>
            <a:r>
              <a:rPr lang="nl-BE" dirty="0"/>
              <a:t>Upgrade code zonder downtime</a:t>
            </a:r>
          </a:p>
          <a:p>
            <a:pPr lvl="1"/>
            <a:r>
              <a:rPr lang="nl-BE" dirty="0"/>
              <a:t>Multi-</a:t>
            </a:r>
            <a:r>
              <a:rPr lang="nl-BE" dirty="0" err="1"/>
              <a:t>core</a:t>
            </a:r>
            <a:r>
              <a:rPr lang="nl-BE" dirty="0"/>
              <a:t> processing</a:t>
            </a:r>
          </a:p>
          <a:p>
            <a:pPr lvl="1"/>
            <a:r>
              <a:rPr lang="nl-BE" dirty="0"/>
              <a:t>Gemakkelijk te integreren met huidige software</a:t>
            </a:r>
          </a:p>
          <a:p>
            <a:endParaRPr lang="nl-BE" dirty="0"/>
          </a:p>
        </p:txBody>
      </p:sp>
      <p:pic>
        <p:nvPicPr>
          <p:cNvPr id="6" name="Picture 22" descr="http://images.techhive.com/images/article/2013/02/yahoo_purple_logo-100026202-larg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44072" y="198384"/>
            <a:ext cx="2307332" cy="1066147"/>
          </a:xfrm>
          <a:prstGeom prst="rect">
            <a:avLst/>
          </a:prstGeom>
          <a:noFill/>
          <a:extLst>
            <a:ext uri="{909E8E84-426E-40DD-AFC4-6F175D3DCCD1}">
              <a14:hiddenFill xmlns:a14="http://schemas.microsoft.com/office/drawing/2010/main">
                <a:solidFill>
                  <a:srgbClr val="FFFFFF"/>
                </a:solidFill>
              </a14:hiddenFill>
            </a:ext>
          </a:extLst>
        </p:spPr>
      </p:pic>
      <p:sp>
        <p:nvSpPr>
          <p:cNvPr id="5" name="Tekstvak 4"/>
          <p:cNvSpPr txBox="1"/>
          <p:nvPr/>
        </p:nvSpPr>
        <p:spPr>
          <a:xfrm>
            <a:off x="1631504" y="6392472"/>
            <a:ext cx="2880320" cy="369332"/>
          </a:xfrm>
          <a:prstGeom prst="rect">
            <a:avLst/>
          </a:prstGeom>
          <a:noFill/>
        </p:spPr>
        <p:txBody>
          <a:bodyPr wrap="square" rtlCol="0">
            <a:spAutoFit/>
          </a:bodyPr>
          <a:lstStyle/>
          <a:p>
            <a:r>
              <a:rPr lang="nl-BE" dirty="0">
                <a:solidFill>
                  <a:schemeClr val="bg2"/>
                </a:solidFill>
              </a:rPr>
              <a:t>Bron: http://goo.gl/4YeCtZ</a:t>
            </a:r>
          </a:p>
        </p:txBody>
      </p:sp>
    </p:spTree>
    <p:extLst>
      <p:ext uri="{BB962C8B-B14F-4D97-AF65-F5344CB8AC3E}">
        <p14:creationId xmlns:p14="http://schemas.microsoft.com/office/powerpoint/2010/main" val="672003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Erlang in het werkveld: </a:t>
            </a:r>
          </a:p>
        </p:txBody>
      </p:sp>
      <p:sp>
        <p:nvSpPr>
          <p:cNvPr id="3" name="Tijdelijke aanduiding voor inhoud 2"/>
          <p:cNvSpPr>
            <a:spLocks noGrp="1"/>
          </p:cNvSpPr>
          <p:nvPr>
            <p:ph idx="1"/>
          </p:nvPr>
        </p:nvSpPr>
        <p:spPr/>
        <p:txBody>
          <a:bodyPr/>
          <a:lstStyle/>
          <a:p>
            <a:r>
              <a:rPr lang="nl-BE" dirty="0" smtClean="0"/>
              <a:t>Vereisten nieuwe taal:</a:t>
            </a:r>
          </a:p>
          <a:p>
            <a:pPr lvl="1"/>
            <a:r>
              <a:rPr lang="nl-BE" dirty="0" smtClean="0"/>
              <a:t>Simpele parallelle processen</a:t>
            </a:r>
          </a:p>
          <a:p>
            <a:pPr lvl="1"/>
            <a:r>
              <a:rPr lang="nl-BE" dirty="0" smtClean="0"/>
              <a:t>Horizontaal schaalbaar</a:t>
            </a:r>
          </a:p>
          <a:p>
            <a:pPr lvl="1"/>
            <a:r>
              <a:rPr lang="nl-BE" dirty="0" smtClean="0"/>
              <a:t>Betrouwbaar foutdetectie mechanisme</a:t>
            </a:r>
          </a:p>
          <a:p>
            <a:pPr lvl="1"/>
            <a:r>
              <a:rPr lang="nl-BE" dirty="0" smtClean="0"/>
              <a:t>Upgrade code zonder downtime</a:t>
            </a:r>
          </a:p>
          <a:p>
            <a:pPr lvl="1"/>
            <a:r>
              <a:rPr lang="nl-BE" dirty="0" smtClean="0"/>
              <a:t>Multi-</a:t>
            </a:r>
            <a:r>
              <a:rPr lang="nl-BE" dirty="0" err="1" smtClean="0"/>
              <a:t>core</a:t>
            </a:r>
            <a:r>
              <a:rPr lang="nl-BE" dirty="0" smtClean="0"/>
              <a:t> processing</a:t>
            </a:r>
          </a:p>
          <a:p>
            <a:pPr lvl="1"/>
            <a:r>
              <a:rPr lang="nl-BE" dirty="0" smtClean="0"/>
              <a:t>Gemakkelijk te integreren met huidige software</a:t>
            </a:r>
            <a:endParaRPr lang="nl-BE" dirty="0"/>
          </a:p>
        </p:txBody>
      </p:sp>
      <p:pic>
        <p:nvPicPr>
          <p:cNvPr id="4" name="Picture 22" descr="http://images.techhive.com/images/article/2013/02/yahoo_purple_logo-100026202-larg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44072" y="198384"/>
            <a:ext cx="2307332" cy="1066147"/>
          </a:xfrm>
          <a:prstGeom prst="rect">
            <a:avLst/>
          </a:prstGeom>
          <a:noFill/>
          <a:extLst>
            <a:ext uri="{909E8E84-426E-40DD-AFC4-6F175D3DCCD1}">
              <a14:hiddenFill xmlns:a14="http://schemas.microsoft.com/office/drawing/2010/main">
                <a:solidFill>
                  <a:srgbClr val="FFFFFF"/>
                </a:solidFill>
              </a14:hiddenFill>
            </a:ext>
          </a:extLst>
        </p:spPr>
      </p:pic>
      <p:sp>
        <p:nvSpPr>
          <p:cNvPr id="5" name="Tekstvak 4"/>
          <p:cNvSpPr txBox="1"/>
          <p:nvPr/>
        </p:nvSpPr>
        <p:spPr>
          <a:xfrm>
            <a:off x="1631504" y="6392472"/>
            <a:ext cx="2880320" cy="369332"/>
          </a:xfrm>
          <a:prstGeom prst="rect">
            <a:avLst/>
          </a:prstGeom>
          <a:noFill/>
        </p:spPr>
        <p:txBody>
          <a:bodyPr wrap="square" rtlCol="0">
            <a:spAutoFit/>
          </a:bodyPr>
          <a:lstStyle/>
          <a:p>
            <a:r>
              <a:rPr lang="nl-BE" dirty="0">
                <a:solidFill>
                  <a:schemeClr val="bg2"/>
                </a:solidFill>
              </a:rPr>
              <a:t>Bron: http://goo.gl/4YeCtZ</a:t>
            </a:r>
          </a:p>
        </p:txBody>
      </p:sp>
    </p:spTree>
    <p:extLst>
      <p:ext uri="{BB962C8B-B14F-4D97-AF65-F5344CB8AC3E}">
        <p14:creationId xmlns:p14="http://schemas.microsoft.com/office/powerpoint/2010/main" val="2743377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Erlang in het werkveld: </a:t>
            </a:r>
          </a:p>
        </p:txBody>
      </p:sp>
      <p:sp>
        <p:nvSpPr>
          <p:cNvPr id="3" name="Tijdelijke aanduiding voor inhoud 2"/>
          <p:cNvSpPr>
            <a:spLocks noGrp="1"/>
          </p:cNvSpPr>
          <p:nvPr>
            <p:ph idx="1"/>
          </p:nvPr>
        </p:nvSpPr>
        <p:spPr/>
        <p:txBody>
          <a:bodyPr>
            <a:normAutofit/>
          </a:bodyPr>
          <a:lstStyle/>
          <a:p>
            <a:r>
              <a:rPr lang="nl-BE" dirty="0" smtClean="0"/>
              <a:t>Eerst Java oplossing </a:t>
            </a:r>
          </a:p>
          <a:p>
            <a:r>
              <a:rPr lang="nl-BE" dirty="0" smtClean="0"/>
              <a:t>Daarna Erlang:</a:t>
            </a:r>
          </a:p>
          <a:p>
            <a:pPr lvl="1"/>
            <a:r>
              <a:rPr lang="nl-BE" dirty="0" smtClean="0"/>
              <a:t>High </a:t>
            </a:r>
            <a:r>
              <a:rPr lang="nl-BE" dirty="0"/>
              <a:t>level </a:t>
            </a:r>
            <a:r>
              <a:rPr lang="nl-BE" dirty="0" err="1"/>
              <a:t>concurrency</a:t>
            </a:r>
            <a:r>
              <a:rPr lang="nl-BE" dirty="0"/>
              <a:t> </a:t>
            </a:r>
          </a:p>
          <a:p>
            <a:pPr lvl="1"/>
            <a:r>
              <a:rPr lang="nl-BE" dirty="0" smtClean="0"/>
              <a:t>Betrouwbaar</a:t>
            </a:r>
            <a:endParaRPr lang="nl-BE" dirty="0"/>
          </a:p>
          <a:p>
            <a:pPr lvl="1"/>
            <a:r>
              <a:rPr lang="nl-BE" dirty="0"/>
              <a:t>Foutbestendig</a:t>
            </a:r>
          </a:p>
          <a:p>
            <a:pPr lvl="1"/>
            <a:r>
              <a:rPr lang="nl-BE" dirty="0" smtClean="0"/>
              <a:t>Schaalbaar</a:t>
            </a:r>
            <a:endParaRPr lang="nl-BE" dirty="0"/>
          </a:p>
          <a:p>
            <a:pPr lvl="1"/>
            <a:r>
              <a:rPr lang="nl-BE" dirty="0" err="1" smtClean="0"/>
              <a:t>Concurrency</a:t>
            </a:r>
            <a:endParaRPr lang="nl-BE" dirty="0" smtClean="0"/>
          </a:p>
          <a:p>
            <a:pPr lvl="1"/>
            <a:r>
              <a:rPr lang="nl-BE" dirty="0" smtClean="0"/>
              <a:t>Lichte processen</a:t>
            </a:r>
          </a:p>
          <a:p>
            <a:pPr lvl="1"/>
            <a:r>
              <a:rPr lang="nl-BE" dirty="0" smtClean="0"/>
              <a:t>Zeer snel start van processen</a:t>
            </a:r>
          </a:p>
          <a:p>
            <a:r>
              <a:rPr lang="nl-BE" dirty="0" smtClean="0"/>
              <a:t>Ook toegepast in:</a:t>
            </a:r>
          </a:p>
        </p:txBody>
      </p:sp>
      <p:pic>
        <p:nvPicPr>
          <p:cNvPr id="4" name="Picture 22" descr="http://images.techhive.com/images/article/2013/02/yahoo_purple_logo-100026202-larg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44072" y="198384"/>
            <a:ext cx="2307332" cy="106614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searchengineland.com/figz/wp-content/seloads/2009/12/mybloglo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0656" y="5574261"/>
            <a:ext cx="1809750" cy="5715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upcity.com/blog/wp-content/uploads/2015/01/delicious-logo.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20974"/>
          <a:stretch/>
        </p:blipFill>
        <p:spPr bwMode="auto">
          <a:xfrm>
            <a:off x="3885875" y="5513527"/>
            <a:ext cx="1584176" cy="59517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kara.allthingsd.com/files/2008/07/yahoo_boss_logo_340x14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5133" y="5525201"/>
            <a:ext cx="1399323" cy="60088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venturebeat.com/wp-content/uploads/2008/03/fireeagle3.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15859" y="5025177"/>
            <a:ext cx="2001653" cy="1100910"/>
          </a:xfrm>
          <a:prstGeom prst="rect">
            <a:avLst/>
          </a:prstGeom>
          <a:noFill/>
          <a:extLst>
            <a:ext uri="{909E8E84-426E-40DD-AFC4-6F175D3DCCD1}">
              <a14:hiddenFill xmlns:a14="http://schemas.microsoft.com/office/drawing/2010/main">
                <a:solidFill>
                  <a:srgbClr val="FFFFFF"/>
                </a:solidFill>
              </a14:hiddenFill>
            </a:ext>
          </a:extLst>
        </p:spPr>
      </p:pic>
      <p:pic>
        <p:nvPicPr>
          <p:cNvPr id="5" name="Afbeelding 4"/>
          <p:cNvPicPr>
            <a:picLocks noChangeAspect="1"/>
          </p:cNvPicPr>
          <p:nvPr/>
        </p:nvPicPr>
        <p:blipFill>
          <a:blip r:embed="rId7"/>
          <a:stretch>
            <a:fillRect/>
          </a:stretch>
        </p:blipFill>
        <p:spPr>
          <a:xfrm>
            <a:off x="4677963" y="2117940"/>
            <a:ext cx="6439549" cy="1883354"/>
          </a:xfrm>
          <a:prstGeom prst="rect">
            <a:avLst/>
          </a:prstGeom>
        </p:spPr>
      </p:pic>
      <p:sp>
        <p:nvSpPr>
          <p:cNvPr id="10" name="Tekstvak 9"/>
          <p:cNvSpPr txBox="1"/>
          <p:nvPr/>
        </p:nvSpPr>
        <p:spPr>
          <a:xfrm>
            <a:off x="1631504" y="6392472"/>
            <a:ext cx="2880320" cy="369332"/>
          </a:xfrm>
          <a:prstGeom prst="rect">
            <a:avLst/>
          </a:prstGeom>
          <a:noFill/>
        </p:spPr>
        <p:txBody>
          <a:bodyPr wrap="square" rtlCol="0">
            <a:spAutoFit/>
          </a:bodyPr>
          <a:lstStyle/>
          <a:p>
            <a:r>
              <a:rPr lang="nl-BE" dirty="0">
                <a:solidFill>
                  <a:schemeClr val="bg2"/>
                </a:solidFill>
              </a:rPr>
              <a:t>Bron: http://goo.gl/4YeCtZ</a:t>
            </a:r>
          </a:p>
        </p:txBody>
      </p:sp>
    </p:spTree>
    <p:extLst>
      <p:ext uri="{BB962C8B-B14F-4D97-AF65-F5344CB8AC3E}">
        <p14:creationId xmlns:p14="http://schemas.microsoft.com/office/powerpoint/2010/main" val="2869108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Erlang </a:t>
            </a:r>
            <a:r>
              <a:rPr lang="nl-BE" dirty="0"/>
              <a:t>in het werkveld:</a:t>
            </a:r>
          </a:p>
        </p:txBody>
      </p:sp>
      <p:sp>
        <p:nvSpPr>
          <p:cNvPr id="3" name="Tijdelijke aanduiding voor inhoud 2"/>
          <p:cNvSpPr>
            <a:spLocks noGrp="1"/>
          </p:cNvSpPr>
          <p:nvPr>
            <p:ph idx="1"/>
          </p:nvPr>
        </p:nvSpPr>
        <p:spPr/>
        <p:txBody>
          <a:bodyPr>
            <a:normAutofit/>
          </a:bodyPr>
          <a:lstStyle/>
          <a:p>
            <a:r>
              <a:rPr lang="nl-BE" dirty="0" smtClean="0"/>
              <a:t>Gedeelte van de Facebook chat: Erlang</a:t>
            </a:r>
          </a:p>
          <a:p>
            <a:pPr lvl="1"/>
            <a:r>
              <a:rPr lang="nl-BE" dirty="0" smtClean="0"/>
              <a:t>User interface (Ajax)</a:t>
            </a:r>
          </a:p>
          <a:p>
            <a:pPr lvl="1"/>
            <a:r>
              <a:rPr lang="nl-BE" dirty="0" smtClean="0"/>
              <a:t>Back end</a:t>
            </a:r>
          </a:p>
          <a:p>
            <a:pPr lvl="1"/>
            <a:endParaRPr lang="nl-BE" dirty="0"/>
          </a:p>
          <a:p>
            <a:r>
              <a:rPr lang="nl-BE" dirty="0" smtClean="0"/>
              <a:t>Voordelen Erlang:</a:t>
            </a:r>
            <a:endParaRPr lang="nl-BE" dirty="0"/>
          </a:p>
          <a:p>
            <a:pPr lvl="1"/>
            <a:r>
              <a:rPr lang="nl-BE" dirty="0" err="1"/>
              <a:t>Concurrency</a:t>
            </a:r>
            <a:endParaRPr lang="nl-BE" dirty="0"/>
          </a:p>
          <a:p>
            <a:pPr lvl="1"/>
            <a:r>
              <a:rPr lang="nl-BE" dirty="0"/>
              <a:t>Distributie</a:t>
            </a:r>
          </a:p>
          <a:p>
            <a:pPr lvl="1"/>
            <a:r>
              <a:rPr lang="nl-BE" dirty="0" smtClean="0"/>
              <a:t>Foutenisolatie</a:t>
            </a:r>
            <a:endParaRPr lang="nl-BE" dirty="0"/>
          </a:p>
          <a:p>
            <a:pPr lvl="1"/>
            <a:r>
              <a:rPr lang="nl-BE" dirty="0"/>
              <a:t>Hot </a:t>
            </a:r>
            <a:r>
              <a:rPr lang="nl-BE" dirty="0" smtClean="0"/>
              <a:t>code-swapping</a:t>
            </a:r>
            <a:endParaRPr lang="nl-BE" dirty="0"/>
          </a:p>
          <a:p>
            <a:pPr lvl="1"/>
            <a:r>
              <a:rPr lang="nl-BE" dirty="0"/>
              <a:t>Remote </a:t>
            </a:r>
            <a:r>
              <a:rPr lang="nl-BE" dirty="0" smtClean="0"/>
              <a:t>shell</a:t>
            </a:r>
          </a:p>
          <a:p>
            <a:pPr lvl="1"/>
            <a:endParaRPr lang="nl-BE" dirty="0" smtClean="0"/>
          </a:p>
          <a:p>
            <a:endParaRPr lang="nl-BE" dirty="0"/>
          </a:p>
        </p:txBody>
      </p:sp>
      <p:pic>
        <p:nvPicPr>
          <p:cNvPr id="4" name="Picture 24" descr="http://blog.adstage.io/wp-content/uploads/2014/07/facebook-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72065" y="126603"/>
            <a:ext cx="3252063" cy="1223396"/>
          </a:xfrm>
          <a:prstGeom prst="rect">
            <a:avLst/>
          </a:prstGeom>
          <a:noFill/>
          <a:extLst>
            <a:ext uri="{909E8E84-426E-40DD-AFC4-6F175D3DCCD1}">
              <a14:hiddenFill xmlns:a14="http://schemas.microsoft.com/office/drawing/2010/main">
                <a:solidFill>
                  <a:srgbClr val="FFFFFF"/>
                </a:solidFill>
              </a14:hiddenFill>
            </a:ext>
          </a:extLst>
        </p:spPr>
      </p:pic>
      <p:pic>
        <p:nvPicPr>
          <p:cNvPr id="5" name="Afbeelding 4"/>
          <p:cNvPicPr>
            <a:picLocks noChangeAspect="1"/>
          </p:cNvPicPr>
          <p:nvPr/>
        </p:nvPicPr>
        <p:blipFill>
          <a:blip r:embed="rId3"/>
          <a:stretch>
            <a:fillRect/>
          </a:stretch>
        </p:blipFill>
        <p:spPr>
          <a:xfrm>
            <a:off x="4943871" y="2527300"/>
            <a:ext cx="5883433" cy="3112026"/>
          </a:xfrm>
          <a:prstGeom prst="rect">
            <a:avLst/>
          </a:prstGeom>
        </p:spPr>
      </p:pic>
      <p:sp>
        <p:nvSpPr>
          <p:cNvPr id="6" name="Tekstvak 5"/>
          <p:cNvSpPr txBox="1"/>
          <p:nvPr/>
        </p:nvSpPr>
        <p:spPr>
          <a:xfrm>
            <a:off x="1551928" y="6453336"/>
            <a:ext cx="3175920" cy="369332"/>
          </a:xfrm>
          <a:prstGeom prst="rect">
            <a:avLst/>
          </a:prstGeom>
          <a:noFill/>
        </p:spPr>
        <p:txBody>
          <a:bodyPr wrap="square" rtlCol="0">
            <a:spAutoFit/>
          </a:bodyPr>
          <a:lstStyle/>
          <a:p>
            <a:r>
              <a:rPr lang="nl-BE" dirty="0">
                <a:solidFill>
                  <a:schemeClr val="bg2"/>
                </a:solidFill>
              </a:rPr>
              <a:t>Bron: https://goo.gl/Y6DNuR</a:t>
            </a:r>
          </a:p>
        </p:txBody>
      </p:sp>
    </p:spTree>
    <p:extLst>
      <p:ext uri="{BB962C8B-B14F-4D97-AF65-F5344CB8AC3E}">
        <p14:creationId xmlns:p14="http://schemas.microsoft.com/office/powerpoint/2010/main" val="2100272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064000" y="64486"/>
            <a:ext cx="8334000" cy="900000"/>
          </a:xfrm>
        </p:spPr>
        <p:txBody>
          <a:bodyPr/>
          <a:lstStyle/>
          <a:p>
            <a:r>
              <a:rPr lang="nl-BE" dirty="0"/>
              <a:t>Erlang in het werkveld:</a:t>
            </a:r>
          </a:p>
        </p:txBody>
      </p:sp>
      <p:sp>
        <p:nvSpPr>
          <p:cNvPr id="3" name="Tijdelijke aanduiding voor inhoud 2"/>
          <p:cNvSpPr>
            <a:spLocks noGrp="1"/>
          </p:cNvSpPr>
          <p:nvPr>
            <p:ph idx="1"/>
          </p:nvPr>
        </p:nvSpPr>
        <p:spPr>
          <a:xfrm>
            <a:off x="2064000" y="1036827"/>
            <a:ext cx="8334000" cy="4428000"/>
          </a:xfrm>
        </p:spPr>
        <p:txBody>
          <a:bodyPr/>
          <a:lstStyle/>
          <a:p>
            <a:r>
              <a:rPr lang="nl-BE" dirty="0" smtClean="0"/>
              <a:t>Initiële server: 200k connecties</a:t>
            </a:r>
          </a:p>
          <a:p>
            <a:r>
              <a:rPr lang="nl-BE" dirty="0" smtClean="0"/>
              <a:t>Problemen:</a:t>
            </a:r>
          </a:p>
          <a:p>
            <a:pPr lvl="1"/>
            <a:r>
              <a:rPr lang="nl-BE" dirty="0" smtClean="0"/>
              <a:t>Aantal connecties verhogen</a:t>
            </a:r>
          </a:p>
          <a:p>
            <a:pPr lvl="1"/>
            <a:r>
              <a:rPr lang="nl-BE" dirty="0" smtClean="0"/>
              <a:t>Cluster is schadelijk voor storingen en overbelasting</a:t>
            </a:r>
          </a:p>
          <a:p>
            <a:pPr lvl="1"/>
            <a:r>
              <a:rPr lang="nl-BE" dirty="0" smtClean="0"/>
              <a:t>Hoger data transport</a:t>
            </a:r>
          </a:p>
          <a:p>
            <a:pPr lvl="1"/>
            <a:endParaRPr lang="nl-BE" dirty="0" smtClean="0"/>
          </a:p>
          <a:p>
            <a:pPr lvl="1"/>
            <a:endParaRPr lang="nl-BE" dirty="0"/>
          </a:p>
        </p:txBody>
      </p:sp>
      <p:pic>
        <p:nvPicPr>
          <p:cNvPr id="23554" name="Picture 2" descr="http://www.anbo.nl/sites/default/files/imagecache/main-image-707x217/main-images/whatsapp.jpg?14395409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7384" y="1199351"/>
            <a:ext cx="3220617" cy="988507"/>
          </a:xfrm>
          <a:prstGeom prst="rect">
            <a:avLst/>
          </a:prstGeom>
          <a:noFill/>
          <a:extLst>
            <a:ext uri="{909E8E84-426E-40DD-AFC4-6F175D3DCCD1}">
              <a14:hiddenFill xmlns:a14="http://schemas.microsoft.com/office/drawing/2010/main">
                <a:solidFill>
                  <a:srgbClr val="FFFFFF"/>
                </a:solidFill>
              </a14:hiddenFill>
            </a:ext>
          </a:extLst>
        </p:spPr>
      </p:pic>
      <p:sp>
        <p:nvSpPr>
          <p:cNvPr id="5" name="Tekstvak 4"/>
          <p:cNvSpPr txBox="1"/>
          <p:nvPr/>
        </p:nvSpPr>
        <p:spPr>
          <a:xfrm>
            <a:off x="1602544" y="6457882"/>
            <a:ext cx="8820472" cy="369332"/>
          </a:xfrm>
          <a:prstGeom prst="rect">
            <a:avLst/>
          </a:prstGeom>
          <a:noFill/>
        </p:spPr>
        <p:txBody>
          <a:bodyPr wrap="square" rtlCol="0">
            <a:spAutoFit/>
          </a:bodyPr>
          <a:lstStyle/>
          <a:p>
            <a:r>
              <a:rPr lang="nl-BE" dirty="0">
                <a:solidFill>
                  <a:schemeClr val="bg2"/>
                </a:solidFill>
              </a:rPr>
              <a:t>Bron: http://goo.gl/QbLDSR</a:t>
            </a:r>
          </a:p>
        </p:txBody>
      </p:sp>
      <p:pic>
        <p:nvPicPr>
          <p:cNvPr id="6" name="Afbeelding 5"/>
          <p:cNvPicPr>
            <a:picLocks noChangeAspect="1"/>
          </p:cNvPicPr>
          <p:nvPr/>
        </p:nvPicPr>
        <p:blipFill rotWithShape="1">
          <a:blip r:embed="rId4"/>
          <a:srcRect t="2259" b="1778"/>
          <a:stretch/>
        </p:blipFill>
        <p:spPr>
          <a:xfrm>
            <a:off x="3146426" y="3302000"/>
            <a:ext cx="5387974" cy="2893270"/>
          </a:xfrm>
          <a:prstGeom prst="rect">
            <a:avLst/>
          </a:prstGeom>
        </p:spPr>
      </p:pic>
    </p:spTree>
    <p:extLst>
      <p:ext uri="{BB962C8B-B14F-4D97-AF65-F5344CB8AC3E}">
        <p14:creationId xmlns:p14="http://schemas.microsoft.com/office/powerpoint/2010/main" val="927344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Erlang in het werkveld:</a:t>
            </a:r>
          </a:p>
        </p:txBody>
      </p:sp>
      <p:sp>
        <p:nvSpPr>
          <p:cNvPr id="3" name="Tijdelijke aanduiding voor inhoud 2"/>
          <p:cNvSpPr>
            <a:spLocks noGrp="1"/>
          </p:cNvSpPr>
          <p:nvPr>
            <p:ph idx="1"/>
          </p:nvPr>
        </p:nvSpPr>
        <p:spPr/>
        <p:txBody>
          <a:bodyPr/>
          <a:lstStyle/>
          <a:p>
            <a:r>
              <a:rPr lang="nl-BE" dirty="0" smtClean="0"/>
              <a:t>Vereisten</a:t>
            </a:r>
          </a:p>
          <a:p>
            <a:pPr lvl="1"/>
            <a:r>
              <a:rPr lang="nl-BE" dirty="0" smtClean="0"/>
              <a:t>Connecties verhogen tot 1M</a:t>
            </a:r>
          </a:p>
          <a:p>
            <a:pPr lvl="1"/>
            <a:r>
              <a:rPr lang="nl-BE" dirty="0" smtClean="0"/>
              <a:t>Bestendig tegen storingen</a:t>
            </a:r>
          </a:p>
          <a:p>
            <a:pPr lvl="1"/>
            <a:r>
              <a:rPr lang="nl-BE" dirty="0" smtClean="0"/>
              <a:t>Afhandelen van grote evenementen</a:t>
            </a:r>
          </a:p>
          <a:p>
            <a:r>
              <a:rPr lang="nl-BE" dirty="0" smtClean="0"/>
              <a:t>Na </a:t>
            </a:r>
            <a:r>
              <a:rPr lang="nl-BE" dirty="0"/>
              <a:t>verbetering met Erlang:</a:t>
            </a:r>
          </a:p>
          <a:p>
            <a:pPr lvl="1"/>
            <a:r>
              <a:rPr lang="nl-BE" dirty="0"/>
              <a:t>Verbeterde schaalbaarheid: &gt;85% CPU gebruik</a:t>
            </a:r>
          </a:p>
          <a:p>
            <a:pPr lvl="1"/>
            <a:r>
              <a:rPr lang="nl-BE" dirty="0"/>
              <a:t>Tussen 200K en 2M zijn alle problemen opgelost</a:t>
            </a:r>
          </a:p>
          <a:p>
            <a:endParaRPr lang="nl-BE" dirty="0"/>
          </a:p>
          <a:p>
            <a:endParaRPr lang="nl-BE" dirty="0" smtClean="0"/>
          </a:p>
          <a:p>
            <a:endParaRPr lang="nl-BE" dirty="0"/>
          </a:p>
        </p:txBody>
      </p:sp>
      <p:pic>
        <p:nvPicPr>
          <p:cNvPr id="4" name="Picture 2" descr="http://www.anbo.nl/sites/default/files/imagecache/main-image-707x217/main-images/whatsapp.jpg?14395409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6080" y="332657"/>
            <a:ext cx="3220617" cy="988507"/>
          </a:xfrm>
          <a:prstGeom prst="rect">
            <a:avLst/>
          </a:prstGeom>
          <a:noFill/>
          <a:extLst>
            <a:ext uri="{909E8E84-426E-40DD-AFC4-6F175D3DCCD1}">
              <a14:hiddenFill xmlns:a14="http://schemas.microsoft.com/office/drawing/2010/main">
                <a:solidFill>
                  <a:srgbClr val="FFFFFF"/>
                </a:solidFill>
              </a14:hiddenFill>
            </a:ext>
          </a:extLst>
        </p:spPr>
      </p:pic>
      <p:sp>
        <p:nvSpPr>
          <p:cNvPr id="5" name="Tekstvak 4"/>
          <p:cNvSpPr txBox="1"/>
          <p:nvPr/>
        </p:nvSpPr>
        <p:spPr>
          <a:xfrm>
            <a:off x="1602544" y="6426557"/>
            <a:ext cx="8820472" cy="369332"/>
          </a:xfrm>
          <a:prstGeom prst="rect">
            <a:avLst/>
          </a:prstGeom>
          <a:noFill/>
        </p:spPr>
        <p:txBody>
          <a:bodyPr wrap="square" rtlCol="0">
            <a:spAutoFit/>
          </a:bodyPr>
          <a:lstStyle/>
          <a:p>
            <a:r>
              <a:rPr lang="nl-BE" dirty="0">
                <a:solidFill>
                  <a:schemeClr val="bg2"/>
                </a:solidFill>
              </a:rPr>
              <a:t>Bron: http://goo.gl/QbLDSR</a:t>
            </a:r>
          </a:p>
        </p:txBody>
      </p:sp>
      <p:pic>
        <p:nvPicPr>
          <p:cNvPr id="7" name="Picture 2" descr="http://nl.pcmweb.s3-eu-west-1.amazonaws.com/articles/whatsapp.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86460" y="1825625"/>
            <a:ext cx="3681413" cy="245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390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835512" y="588060"/>
            <a:ext cx="8334000" cy="900000"/>
          </a:xfrm>
        </p:spPr>
        <p:txBody>
          <a:bodyPr/>
          <a:lstStyle/>
          <a:p>
            <a:r>
              <a:rPr lang="nl-BE" dirty="0"/>
              <a:t>Erlang in het werkveld:</a:t>
            </a:r>
          </a:p>
        </p:txBody>
      </p:sp>
      <p:sp>
        <p:nvSpPr>
          <p:cNvPr id="3" name="Tijdelijke aanduiding voor inhoud 2"/>
          <p:cNvSpPr>
            <a:spLocks noGrp="1"/>
          </p:cNvSpPr>
          <p:nvPr>
            <p:ph idx="1"/>
          </p:nvPr>
        </p:nvSpPr>
        <p:spPr/>
        <p:txBody>
          <a:bodyPr>
            <a:normAutofit/>
          </a:bodyPr>
          <a:lstStyle/>
          <a:p>
            <a:r>
              <a:rPr lang="nl-BE" dirty="0" smtClean="0"/>
              <a:t>Vergelijkende studie tussen C++ en Erlang:</a:t>
            </a:r>
          </a:p>
          <a:p>
            <a:pPr lvl="1"/>
            <a:r>
              <a:rPr lang="nl-BE" dirty="0" smtClean="0"/>
              <a:t>Data </a:t>
            </a:r>
            <a:r>
              <a:rPr lang="nl-BE" dirty="0" err="1" smtClean="0"/>
              <a:t>Mobiliteits</a:t>
            </a:r>
            <a:r>
              <a:rPr lang="nl-BE" dirty="0" smtClean="0"/>
              <a:t> Component (DM) &amp; Dispatch call controller (DCC)</a:t>
            </a:r>
            <a:endParaRPr lang="nl-BE" dirty="0"/>
          </a:p>
          <a:p>
            <a:r>
              <a:rPr lang="nl-BE" dirty="0" smtClean="0"/>
              <a:t>Drie implementaties: C++ / enkel Erlang / Erlang met C++</a:t>
            </a:r>
          </a:p>
          <a:p>
            <a:r>
              <a:rPr lang="nl-BE" dirty="0" smtClean="0"/>
              <a:t>Performance</a:t>
            </a:r>
            <a:r>
              <a:rPr lang="nl-BE" dirty="0"/>
              <a:t>: </a:t>
            </a:r>
            <a:r>
              <a:rPr lang="nl-BE" dirty="0" smtClean="0"/>
              <a:t>Max Throughput van DM bij </a:t>
            </a:r>
            <a:r>
              <a:rPr lang="nl-BE" dirty="0"/>
              <a:t>100% </a:t>
            </a:r>
            <a:r>
              <a:rPr lang="nl-BE" dirty="0" err="1"/>
              <a:t>QoS</a:t>
            </a:r>
            <a:endParaRPr lang="nl-BE" dirty="0"/>
          </a:p>
          <a:p>
            <a:endParaRPr lang="nl-BE" dirty="0"/>
          </a:p>
          <a:p>
            <a:endParaRPr lang="nl-BE" dirty="0"/>
          </a:p>
          <a:p>
            <a:pPr marL="0" indent="0">
              <a:buNone/>
            </a:pPr>
            <a:endParaRPr lang="nl-BE" dirty="0"/>
          </a:p>
          <a:p>
            <a:pPr lvl="1"/>
            <a:r>
              <a:rPr lang="nl-BE" dirty="0"/>
              <a:t>Pure Erlang: 2 keer </a:t>
            </a:r>
            <a:r>
              <a:rPr lang="nl-BE" dirty="0" smtClean="0"/>
              <a:t>sneller dan C++</a:t>
            </a:r>
            <a:endParaRPr lang="nl-BE" dirty="0"/>
          </a:p>
          <a:p>
            <a:pPr lvl="1"/>
            <a:r>
              <a:rPr lang="nl-BE" dirty="0"/>
              <a:t>Gecombineerd: ½ keer trager</a:t>
            </a:r>
          </a:p>
          <a:p>
            <a:endParaRPr lang="nl-BE" dirty="0" smtClean="0"/>
          </a:p>
          <a:p>
            <a:endParaRPr lang="nl-BE" dirty="0"/>
          </a:p>
        </p:txBody>
      </p:sp>
      <p:pic>
        <p:nvPicPr>
          <p:cNvPr id="3074" name="Picture 2" descr="http://img.talkandroid.com/uploads/2010/07/motorola-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2724" y="659690"/>
            <a:ext cx="3541076" cy="756741"/>
          </a:xfrm>
          <a:prstGeom prst="rect">
            <a:avLst/>
          </a:prstGeom>
          <a:noFill/>
          <a:extLst>
            <a:ext uri="{909E8E84-426E-40DD-AFC4-6F175D3DCCD1}">
              <a14:hiddenFill xmlns:a14="http://schemas.microsoft.com/office/drawing/2010/main">
                <a:solidFill>
                  <a:srgbClr val="FFFFFF"/>
                </a:solidFill>
              </a14:hiddenFill>
            </a:ext>
          </a:extLst>
        </p:spPr>
      </p:pic>
      <p:sp>
        <p:nvSpPr>
          <p:cNvPr id="6" name="Rechthoek 5"/>
          <p:cNvSpPr/>
          <p:nvPr/>
        </p:nvSpPr>
        <p:spPr>
          <a:xfrm>
            <a:off x="1525928" y="6453336"/>
            <a:ext cx="2837224" cy="369332"/>
          </a:xfrm>
          <a:prstGeom prst="rect">
            <a:avLst/>
          </a:prstGeom>
        </p:spPr>
        <p:txBody>
          <a:bodyPr wrap="square">
            <a:spAutoFit/>
          </a:bodyPr>
          <a:lstStyle/>
          <a:p>
            <a:r>
              <a:rPr lang="nl-BE" dirty="0">
                <a:solidFill>
                  <a:schemeClr val="bg2"/>
                </a:solidFill>
              </a:rPr>
              <a:t>Bron: http://goo.gl/0tiK2G</a:t>
            </a:r>
          </a:p>
        </p:txBody>
      </p:sp>
      <p:graphicFrame>
        <p:nvGraphicFramePr>
          <p:cNvPr id="7" name="Group 19"/>
          <p:cNvGraphicFramePr>
            <a:graphicFrameLocks/>
          </p:cNvGraphicFramePr>
          <p:nvPr>
            <p:extLst>
              <p:ext uri="{D42A27DB-BD31-4B8C-83A1-F6EECF244321}">
                <p14:modId xmlns:p14="http://schemas.microsoft.com/office/powerpoint/2010/main" val="667089957"/>
              </p:ext>
            </p:extLst>
          </p:nvPr>
        </p:nvGraphicFramePr>
        <p:xfrm>
          <a:off x="2208897" y="3911477"/>
          <a:ext cx="5603827" cy="1155824"/>
        </p:xfrm>
        <a:graphic>
          <a:graphicData uri="http://schemas.openxmlformats.org/drawingml/2006/table">
            <a:tbl>
              <a:tblPr/>
              <a:tblGrid>
                <a:gridCol w="1867942">
                  <a:extLst>
                    <a:ext uri="{9D8B030D-6E8A-4147-A177-3AD203B41FA5}">
                      <a16:colId xmlns:a16="http://schemas.microsoft.com/office/drawing/2014/main" val="20000"/>
                    </a:ext>
                  </a:extLst>
                </a:gridCol>
                <a:gridCol w="1867943">
                  <a:extLst>
                    <a:ext uri="{9D8B030D-6E8A-4147-A177-3AD203B41FA5}">
                      <a16:colId xmlns:a16="http://schemas.microsoft.com/office/drawing/2014/main" val="20001"/>
                    </a:ext>
                  </a:extLst>
                </a:gridCol>
                <a:gridCol w="1867942">
                  <a:extLst>
                    <a:ext uri="{9D8B030D-6E8A-4147-A177-3AD203B41FA5}">
                      <a16:colId xmlns:a16="http://schemas.microsoft.com/office/drawing/2014/main" val="20002"/>
                    </a:ext>
                  </a:extLst>
                </a:gridCol>
              </a:tblGrid>
              <a:tr h="577912">
                <a:tc>
                  <a:txBody>
                    <a:bodyPr/>
                    <a:lstStyle>
                      <a:lvl1pPr defTabSz="449263">
                        <a:lnSpc>
                          <a:spcPts val="2400"/>
                        </a:lnSpc>
                        <a:spcBef>
                          <a:spcPts val="600"/>
                        </a:spcBef>
                        <a:buClr>
                          <a:srgbClr val="000000"/>
                        </a:buClr>
                        <a:buSzPct val="100000"/>
                        <a:buFont typeface="Arial" panose="020B0604020202020204" pitchFamily="34" charset="0"/>
                        <a:defRPr sz="2000" b="1">
                          <a:solidFill>
                            <a:srgbClr val="000000"/>
                          </a:solidFill>
                          <a:latin typeface="Arial" panose="020B0604020202020204" pitchFamily="34" charset="0"/>
                        </a:defRPr>
                      </a:lvl1pPr>
                      <a:lvl2pPr defTabSz="449263">
                        <a:lnSpc>
                          <a:spcPct val="101000"/>
                        </a:lnSpc>
                        <a:spcBef>
                          <a:spcPts val="600"/>
                        </a:spcBef>
                        <a:buClr>
                          <a:srgbClr val="000000"/>
                        </a:buClr>
                        <a:buSzPct val="100000"/>
                        <a:buFont typeface="Arial" panose="020B0604020202020204" pitchFamily="34" charset="0"/>
                        <a:defRPr sz="2000">
                          <a:solidFill>
                            <a:srgbClr val="000000"/>
                          </a:solidFill>
                          <a:latin typeface="Arial" panose="020B0604020202020204" pitchFamily="34" charset="0"/>
                        </a:defRPr>
                      </a:lvl2pPr>
                      <a:lvl3pPr defTabSz="449263">
                        <a:lnSpc>
                          <a:spcPct val="101000"/>
                        </a:lnSpc>
                        <a:spcBef>
                          <a:spcPts val="500"/>
                        </a:spcBef>
                        <a:buClr>
                          <a:srgbClr val="000000"/>
                        </a:buClr>
                        <a:buSzPct val="100000"/>
                        <a:buFont typeface="Arial" panose="020B0604020202020204" pitchFamily="34" charset="0"/>
                        <a:defRPr b="1">
                          <a:solidFill>
                            <a:srgbClr val="000000"/>
                          </a:solidFill>
                          <a:latin typeface="Arial" panose="020B0604020202020204" pitchFamily="34" charset="0"/>
                        </a:defRPr>
                      </a:lvl3pPr>
                      <a:lvl4pPr defTabSz="449263">
                        <a:lnSpc>
                          <a:spcPct val="101000"/>
                        </a:lnSpc>
                        <a:spcBef>
                          <a:spcPts val="500"/>
                        </a:spcBef>
                        <a:buClr>
                          <a:srgbClr val="000000"/>
                        </a:buClr>
                        <a:buSzPct val="100000"/>
                        <a:buFont typeface="Arial" panose="020B0604020202020204" pitchFamily="34" charset="0"/>
                        <a:defRPr>
                          <a:solidFill>
                            <a:srgbClr val="000000"/>
                          </a:solidFill>
                          <a:latin typeface="Arial" panose="020B0604020202020204" pitchFamily="34" charset="0"/>
                        </a:defRPr>
                      </a:lvl4pPr>
                      <a:lvl5pPr defTabSz="449263">
                        <a:lnSpc>
                          <a:spcPct val="101000"/>
                        </a:lnSpc>
                        <a:spcBef>
                          <a:spcPts val="400"/>
                        </a:spcBef>
                        <a:buClr>
                          <a:srgbClr val="000000"/>
                        </a:buClr>
                        <a:buSzPct val="100000"/>
                        <a:buFont typeface="Arial" panose="020B0604020202020204" pitchFamily="34" charset="0"/>
                        <a:defRPr sz="1400">
                          <a:solidFill>
                            <a:srgbClr val="000000"/>
                          </a:solidFill>
                          <a:latin typeface="Arial" panose="020B0604020202020204" pitchFamily="34" charset="0"/>
                        </a:defRPr>
                      </a:lvl5pPr>
                      <a:lvl6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6pPr>
                      <a:lvl7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7pPr>
                      <a:lvl8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8pPr>
                      <a:lvl9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9pPr>
                    </a:lstStyle>
                    <a:p>
                      <a:pPr marL="0" marR="0" lvl="0" indent="0" algn="l" defTabSz="449263" rtl="0" eaLnBrk="1" fontAlgn="base" latinLnBrk="0" hangingPunct="1">
                        <a:lnSpc>
                          <a:spcPts val="2400"/>
                        </a:lnSpc>
                        <a:spcBef>
                          <a:spcPts val="600"/>
                        </a:spcBef>
                        <a:spcAft>
                          <a:spcPct val="0"/>
                        </a:spcAft>
                        <a:buClr>
                          <a:srgbClr val="000000"/>
                        </a:buClr>
                        <a:buSzPct val="100000"/>
                        <a:buFont typeface="Arial" panose="020B0604020202020204" pitchFamily="34" charset="0"/>
                        <a:buNone/>
                        <a:tabLst/>
                      </a:pPr>
                      <a:r>
                        <a:rPr kumimoji="0" lang="en-GB" altLang="nl-BE" sz="1600" b="1" i="0" u="none" strike="noStrike" cap="none" normalizeH="0" baseline="0" dirty="0" smtClean="0">
                          <a:ln>
                            <a:noFill/>
                          </a:ln>
                          <a:solidFill>
                            <a:srgbClr val="000000"/>
                          </a:solidFill>
                          <a:effectLst/>
                          <a:latin typeface="Arial" panose="020B0604020202020204" pitchFamily="34"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ts val="2400"/>
                        </a:lnSpc>
                        <a:spcBef>
                          <a:spcPts val="600"/>
                        </a:spcBef>
                        <a:buClr>
                          <a:srgbClr val="000000"/>
                        </a:buClr>
                        <a:buSzPct val="100000"/>
                        <a:buFont typeface="Arial" panose="020B0604020202020204" pitchFamily="34" charset="0"/>
                        <a:defRPr sz="2000" b="1">
                          <a:solidFill>
                            <a:srgbClr val="000000"/>
                          </a:solidFill>
                          <a:latin typeface="Arial" panose="020B0604020202020204" pitchFamily="34" charset="0"/>
                        </a:defRPr>
                      </a:lvl1pPr>
                      <a:lvl2pPr defTabSz="449263">
                        <a:lnSpc>
                          <a:spcPct val="101000"/>
                        </a:lnSpc>
                        <a:spcBef>
                          <a:spcPts val="600"/>
                        </a:spcBef>
                        <a:buClr>
                          <a:srgbClr val="000000"/>
                        </a:buClr>
                        <a:buSzPct val="100000"/>
                        <a:buFont typeface="Arial" panose="020B0604020202020204" pitchFamily="34" charset="0"/>
                        <a:defRPr sz="2000">
                          <a:solidFill>
                            <a:srgbClr val="000000"/>
                          </a:solidFill>
                          <a:latin typeface="Arial" panose="020B0604020202020204" pitchFamily="34" charset="0"/>
                        </a:defRPr>
                      </a:lvl2pPr>
                      <a:lvl3pPr defTabSz="449263">
                        <a:lnSpc>
                          <a:spcPct val="101000"/>
                        </a:lnSpc>
                        <a:spcBef>
                          <a:spcPts val="500"/>
                        </a:spcBef>
                        <a:buClr>
                          <a:srgbClr val="000000"/>
                        </a:buClr>
                        <a:buSzPct val="100000"/>
                        <a:buFont typeface="Arial" panose="020B0604020202020204" pitchFamily="34" charset="0"/>
                        <a:defRPr b="1">
                          <a:solidFill>
                            <a:srgbClr val="000000"/>
                          </a:solidFill>
                          <a:latin typeface="Arial" panose="020B0604020202020204" pitchFamily="34" charset="0"/>
                        </a:defRPr>
                      </a:lvl3pPr>
                      <a:lvl4pPr defTabSz="449263">
                        <a:lnSpc>
                          <a:spcPct val="101000"/>
                        </a:lnSpc>
                        <a:spcBef>
                          <a:spcPts val="500"/>
                        </a:spcBef>
                        <a:buClr>
                          <a:srgbClr val="000000"/>
                        </a:buClr>
                        <a:buSzPct val="100000"/>
                        <a:buFont typeface="Arial" panose="020B0604020202020204" pitchFamily="34" charset="0"/>
                        <a:defRPr>
                          <a:solidFill>
                            <a:srgbClr val="000000"/>
                          </a:solidFill>
                          <a:latin typeface="Arial" panose="020B0604020202020204" pitchFamily="34" charset="0"/>
                        </a:defRPr>
                      </a:lvl4pPr>
                      <a:lvl5pPr defTabSz="449263">
                        <a:lnSpc>
                          <a:spcPct val="101000"/>
                        </a:lnSpc>
                        <a:spcBef>
                          <a:spcPts val="400"/>
                        </a:spcBef>
                        <a:buClr>
                          <a:srgbClr val="000000"/>
                        </a:buClr>
                        <a:buSzPct val="100000"/>
                        <a:buFont typeface="Arial" panose="020B0604020202020204" pitchFamily="34" charset="0"/>
                        <a:defRPr sz="1400">
                          <a:solidFill>
                            <a:srgbClr val="000000"/>
                          </a:solidFill>
                          <a:latin typeface="Arial" panose="020B0604020202020204" pitchFamily="34" charset="0"/>
                        </a:defRPr>
                      </a:lvl5pPr>
                      <a:lvl6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6pPr>
                      <a:lvl7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7pPr>
                      <a:lvl8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8pPr>
                      <a:lvl9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9pPr>
                    </a:lstStyle>
                    <a:p>
                      <a:pPr marL="0" marR="0" lvl="0" indent="0" algn="l" defTabSz="449263" rtl="0" eaLnBrk="1" fontAlgn="base" latinLnBrk="0" hangingPunct="1">
                        <a:lnSpc>
                          <a:spcPts val="2400"/>
                        </a:lnSpc>
                        <a:spcBef>
                          <a:spcPts val="600"/>
                        </a:spcBef>
                        <a:spcAft>
                          <a:spcPct val="0"/>
                        </a:spcAft>
                        <a:buClr>
                          <a:srgbClr val="000000"/>
                        </a:buClr>
                        <a:buSzPct val="100000"/>
                        <a:buFont typeface="Arial" panose="020B0604020202020204" pitchFamily="34" charset="0"/>
                        <a:buNone/>
                        <a:tabLst/>
                      </a:pPr>
                      <a:r>
                        <a:rPr kumimoji="0" lang="en-GB" altLang="nl-BE" sz="1600" b="1" i="0" u="none" strike="noStrike" cap="none" normalizeH="0" baseline="0" dirty="0" err="1" smtClean="0">
                          <a:ln>
                            <a:noFill/>
                          </a:ln>
                          <a:solidFill>
                            <a:srgbClr val="000000"/>
                          </a:solidFill>
                          <a:effectLst/>
                          <a:latin typeface="Arial" panose="020B0604020202020204" pitchFamily="34" charset="0"/>
                        </a:rPr>
                        <a:t>Erlang</a:t>
                      </a:r>
                      <a:r>
                        <a:rPr kumimoji="0" lang="en-GB" altLang="nl-BE" sz="1600" b="1" i="0" u="none" strike="noStrike" cap="none" normalizeH="0" baseline="0" dirty="0" smtClean="0">
                          <a:ln>
                            <a:noFill/>
                          </a:ln>
                          <a:solidFill>
                            <a:srgbClr val="000000"/>
                          </a:solidFill>
                          <a:effectLst/>
                          <a:latin typeface="Arial" panose="020B0604020202020204" pitchFamily="34" charset="0"/>
                        </a:rPr>
                        <a:t> met 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ts val="2400"/>
                        </a:lnSpc>
                        <a:spcBef>
                          <a:spcPts val="600"/>
                        </a:spcBef>
                        <a:buClr>
                          <a:srgbClr val="000000"/>
                        </a:buClr>
                        <a:buSzPct val="100000"/>
                        <a:buFont typeface="Arial" panose="020B0604020202020204" pitchFamily="34" charset="0"/>
                        <a:defRPr sz="2000" b="1">
                          <a:solidFill>
                            <a:srgbClr val="000000"/>
                          </a:solidFill>
                          <a:latin typeface="Arial" panose="020B0604020202020204" pitchFamily="34" charset="0"/>
                        </a:defRPr>
                      </a:lvl1pPr>
                      <a:lvl2pPr defTabSz="449263">
                        <a:lnSpc>
                          <a:spcPct val="101000"/>
                        </a:lnSpc>
                        <a:spcBef>
                          <a:spcPts val="600"/>
                        </a:spcBef>
                        <a:buClr>
                          <a:srgbClr val="000000"/>
                        </a:buClr>
                        <a:buSzPct val="100000"/>
                        <a:buFont typeface="Arial" panose="020B0604020202020204" pitchFamily="34" charset="0"/>
                        <a:defRPr sz="2000">
                          <a:solidFill>
                            <a:srgbClr val="000000"/>
                          </a:solidFill>
                          <a:latin typeface="Arial" panose="020B0604020202020204" pitchFamily="34" charset="0"/>
                        </a:defRPr>
                      </a:lvl2pPr>
                      <a:lvl3pPr defTabSz="449263">
                        <a:lnSpc>
                          <a:spcPct val="101000"/>
                        </a:lnSpc>
                        <a:spcBef>
                          <a:spcPts val="500"/>
                        </a:spcBef>
                        <a:buClr>
                          <a:srgbClr val="000000"/>
                        </a:buClr>
                        <a:buSzPct val="100000"/>
                        <a:buFont typeface="Arial" panose="020B0604020202020204" pitchFamily="34" charset="0"/>
                        <a:defRPr b="1">
                          <a:solidFill>
                            <a:srgbClr val="000000"/>
                          </a:solidFill>
                          <a:latin typeface="Arial" panose="020B0604020202020204" pitchFamily="34" charset="0"/>
                        </a:defRPr>
                      </a:lvl3pPr>
                      <a:lvl4pPr defTabSz="449263">
                        <a:lnSpc>
                          <a:spcPct val="101000"/>
                        </a:lnSpc>
                        <a:spcBef>
                          <a:spcPts val="500"/>
                        </a:spcBef>
                        <a:buClr>
                          <a:srgbClr val="000000"/>
                        </a:buClr>
                        <a:buSzPct val="100000"/>
                        <a:buFont typeface="Arial" panose="020B0604020202020204" pitchFamily="34" charset="0"/>
                        <a:defRPr>
                          <a:solidFill>
                            <a:srgbClr val="000000"/>
                          </a:solidFill>
                          <a:latin typeface="Arial" panose="020B0604020202020204" pitchFamily="34" charset="0"/>
                        </a:defRPr>
                      </a:lvl4pPr>
                      <a:lvl5pPr defTabSz="449263">
                        <a:lnSpc>
                          <a:spcPct val="101000"/>
                        </a:lnSpc>
                        <a:spcBef>
                          <a:spcPts val="400"/>
                        </a:spcBef>
                        <a:buClr>
                          <a:srgbClr val="000000"/>
                        </a:buClr>
                        <a:buSzPct val="100000"/>
                        <a:buFont typeface="Arial" panose="020B0604020202020204" pitchFamily="34" charset="0"/>
                        <a:defRPr sz="1400">
                          <a:solidFill>
                            <a:srgbClr val="000000"/>
                          </a:solidFill>
                          <a:latin typeface="Arial" panose="020B0604020202020204" pitchFamily="34" charset="0"/>
                        </a:defRPr>
                      </a:lvl5pPr>
                      <a:lvl6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6pPr>
                      <a:lvl7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7pPr>
                      <a:lvl8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8pPr>
                      <a:lvl9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9pPr>
                    </a:lstStyle>
                    <a:p>
                      <a:pPr marL="0" marR="0" lvl="0" indent="0" algn="l" defTabSz="449263" rtl="0" eaLnBrk="1" fontAlgn="base" latinLnBrk="0" hangingPunct="1">
                        <a:lnSpc>
                          <a:spcPts val="2400"/>
                        </a:lnSpc>
                        <a:spcBef>
                          <a:spcPts val="600"/>
                        </a:spcBef>
                        <a:spcAft>
                          <a:spcPct val="0"/>
                        </a:spcAft>
                        <a:buClr>
                          <a:srgbClr val="000000"/>
                        </a:buClr>
                        <a:buSzPct val="100000"/>
                        <a:buFont typeface="Arial" panose="020B0604020202020204" pitchFamily="34" charset="0"/>
                        <a:buNone/>
                        <a:tabLst/>
                      </a:pPr>
                      <a:r>
                        <a:rPr kumimoji="0" lang="en-GB" altLang="nl-BE" sz="1600" b="1" i="0" u="none" strike="noStrike" cap="none" normalizeH="0" baseline="0" dirty="0" err="1" smtClean="0">
                          <a:ln>
                            <a:noFill/>
                          </a:ln>
                          <a:solidFill>
                            <a:srgbClr val="000000"/>
                          </a:solidFill>
                          <a:effectLst/>
                          <a:latin typeface="Arial" panose="020B0604020202020204" pitchFamily="34" charset="0"/>
                        </a:rPr>
                        <a:t>Zuiver</a:t>
                      </a:r>
                      <a:r>
                        <a:rPr kumimoji="0" lang="en-GB" altLang="nl-BE" sz="1600" b="1" i="0" u="none" strike="noStrike" cap="none" normalizeH="0" baseline="0" dirty="0" smtClean="0">
                          <a:ln>
                            <a:noFill/>
                          </a:ln>
                          <a:solidFill>
                            <a:srgbClr val="000000"/>
                          </a:solidFill>
                          <a:effectLst/>
                          <a:latin typeface="Arial" panose="020B0604020202020204" pitchFamily="34" charset="0"/>
                        </a:rPr>
                        <a:t> </a:t>
                      </a:r>
                      <a:r>
                        <a:rPr kumimoji="0" lang="en-GB" altLang="nl-BE" sz="1600" b="1" i="0" u="none" strike="noStrike" cap="none" normalizeH="0" baseline="0" dirty="0" err="1" smtClean="0">
                          <a:ln>
                            <a:noFill/>
                          </a:ln>
                          <a:solidFill>
                            <a:srgbClr val="000000"/>
                          </a:solidFill>
                          <a:effectLst/>
                          <a:latin typeface="Arial" panose="020B0604020202020204" pitchFamily="34" charset="0"/>
                        </a:rPr>
                        <a:t>Erlang</a:t>
                      </a:r>
                      <a:endParaRPr kumimoji="0" lang="en-GB" altLang="nl-BE" sz="1600" b="1" i="0" u="none" strike="noStrike" cap="none" normalizeH="0" baseline="0" dirty="0" smtClean="0">
                        <a:ln>
                          <a:noFill/>
                        </a:ln>
                        <a:solidFill>
                          <a:srgbClr val="000000"/>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7912">
                <a:tc>
                  <a:txBody>
                    <a:bodyPr/>
                    <a:lstStyle>
                      <a:lvl1pPr defTabSz="449263">
                        <a:lnSpc>
                          <a:spcPts val="2400"/>
                        </a:lnSpc>
                        <a:spcBef>
                          <a:spcPts val="600"/>
                        </a:spcBef>
                        <a:buClr>
                          <a:srgbClr val="000000"/>
                        </a:buClr>
                        <a:buSzPct val="100000"/>
                        <a:buFont typeface="Arial" panose="020B0604020202020204" pitchFamily="34" charset="0"/>
                        <a:defRPr sz="2000" b="1">
                          <a:solidFill>
                            <a:srgbClr val="000000"/>
                          </a:solidFill>
                          <a:latin typeface="Arial" panose="020B0604020202020204" pitchFamily="34" charset="0"/>
                        </a:defRPr>
                      </a:lvl1pPr>
                      <a:lvl2pPr defTabSz="449263">
                        <a:lnSpc>
                          <a:spcPct val="101000"/>
                        </a:lnSpc>
                        <a:spcBef>
                          <a:spcPts val="600"/>
                        </a:spcBef>
                        <a:buClr>
                          <a:srgbClr val="000000"/>
                        </a:buClr>
                        <a:buSzPct val="100000"/>
                        <a:buFont typeface="Arial" panose="020B0604020202020204" pitchFamily="34" charset="0"/>
                        <a:defRPr sz="2000">
                          <a:solidFill>
                            <a:srgbClr val="000000"/>
                          </a:solidFill>
                          <a:latin typeface="Arial" panose="020B0604020202020204" pitchFamily="34" charset="0"/>
                        </a:defRPr>
                      </a:lvl2pPr>
                      <a:lvl3pPr defTabSz="449263">
                        <a:lnSpc>
                          <a:spcPct val="101000"/>
                        </a:lnSpc>
                        <a:spcBef>
                          <a:spcPts val="500"/>
                        </a:spcBef>
                        <a:buClr>
                          <a:srgbClr val="000000"/>
                        </a:buClr>
                        <a:buSzPct val="100000"/>
                        <a:buFont typeface="Arial" panose="020B0604020202020204" pitchFamily="34" charset="0"/>
                        <a:defRPr b="1">
                          <a:solidFill>
                            <a:srgbClr val="000000"/>
                          </a:solidFill>
                          <a:latin typeface="Arial" panose="020B0604020202020204" pitchFamily="34" charset="0"/>
                        </a:defRPr>
                      </a:lvl3pPr>
                      <a:lvl4pPr defTabSz="449263">
                        <a:lnSpc>
                          <a:spcPct val="101000"/>
                        </a:lnSpc>
                        <a:spcBef>
                          <a:spcPts val="500"/>
                        </a:spcBef>
                        <a:buClr>
                          <a:srgbClr val="000000"/>
                        </a:buClr>
                        <a:buSzPct val="100000"/>
                        <a:buFont typeface="Arial" panose="020B0604020202020204" pitchFamily="34" charset="0"/>
                        <a:defRPr>
                          <a:solidFill>
                            <a:srgbClr val="000000"/>
                          </a:solidFill>
                          <a:latin typeface="Arial" panose="020B0604020202020204" pitchFamily="34" charset="0"/>
                        </a:defRPr>
                      </a:lvl4pPr>
                      <a:lvl5pPr defTabSz="449263">
                        <a:lnSpc>
                          <a:spcPct val="101000"/>
                        </a:lnSpc>
                        <a:spcBef>
                          <a:spcPts val="400"/>
                        </a:spcBef>
                        <a:buClr>
                          <a:srgbClr val="000000"/>
                        </a:buClr>
                        <a:buSzPct val="100000"/>
                        <a:buFont typeface="Arial" panose="020B0604020202020204" pitchFamily="34" charset="0"/>
                        <a:defRPr sz="1400">
                          <a:solidFill>
                            <a:srgbClr val="000000"/>
                          </a:solidFill>
                          <a:latin typeface="Arial" panose="020B0604020202020204" pitchFamily="34" charset="0"/>
                        </a:defRPr>
                      </a:lvl5pPr>
                      <a:lvl6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6pPr>
                      <a:lvl7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7pPr>
                      <a:lvl8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8pPr>
                      <a:lvl9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9pPr>
                    </a:lstStyle>
                    <a:p>
                      <a:pPr marL="0" marR="0" lvl="0" indent="0" algn="l" defTabSz="449263" rtl="0" eaLnBrk="1" fontAlgn="base" latinLnBrk="0" hangingPunct="1">
                        <a:lnSpc>
                          <a:spcPts val="2400"/>
                        </a:lnSpc>
                        <a:spcBef>
                          <a:spcPts val="600"/>
                        </a:spcBef>
                        <a:spcAft>
                          <a:spcPct val="0"/>
                        </a:spcAft>
                        <a:buClr>
                          <a:srgbClr val="000000"/>
                        </a:buClr>
                        <a:buSzPct val="100000"/>
                        <a:buFont typeface="Arial" panose="020B0604020202020204" pitchFamily="34" charset="0"/>
                        <a:buNone/>
                        <a:tabLst/>
                      </a:pPr>
                      <a:r>
                        <a:rPr kumimoji="0" lang="en-GB" altLang="nl-BE" sz="1600" b="1" i="0" u="none" strike="noStrike" cap="none" normalizeH="0" baseline="0" smtClean="0">
                          <a:ln>
                            <a:noFill/>
                          </a:ln>
                          <a:solidFill>
                            <a:srgbClr val="000000"/>
                          </a:solidFill>
                          <a:effectLst/>
                          <a:latin typeface="Arial" panose="020B0604020202020204" pitchFamily="34" charset="0"/>
                        </a:rPr>
                        <a:t>480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ts val="2400"/>
                        </a:lnSpc>
                        <a:spcBef>
                          <a:spcPts val="600"/>
                        </a:spcBef>
                        <a:buClr>
                          <a:srgbClr val="000000"/>
                        </a:buClr>
                        <a:buSzPct val="100000"/>
                        <a:buFont typeface="Arial" panose="020B0604020202020204" pitchFamily="34" charset="0"/>
                        <a:defRPr sz="2000" b="1">
                          <a:solidFill>
                            <a:srgbClr val="000000"/>
                          </a:solidFill>
                          <a:latin typeface="Arial" panose="020B0604020202020204" pitchFamily="34" charset="0"/>
                        </a:defRPr>
                      </a:lvl1pPr>
                      <a:lvl2pPr defTabSz="449263">
                        <a:lnSpc>
                          <a:spcPct val="101000"/>
                        </a:lnSpc>
                        <a:spcBef>
                          <a:spcPts val="600"/>
                        </a:spcBef>
                        <a:buClr>
                          <a:srgbClr val="000000"/>
                        </a:buClr>
                        <a:buSzPct val="100000"/>
                        <a:buFont typeface="Arial" panose="020B0604020202020204" pitchFamily="34" charset="0"/>
                        <a:defRPr sz="2000">
                          <a:solidFill>
                            <a:srgbClr val="000000"/>
                          </a:solidFill>
                          <a:latin typeface="Arial" panose="020B0604020202020204" pitchFamily="34" charset="0"/>
                        </a:defRPr>
                      </a:lvl2pPr>
                      <a:lvl3pPr defTabSz="449263">
                        <a:lnSpc>
                          <a:spcPct val="101000"/>
                        </a:lnSpc>
                        <a:spcBef>
                          <a:spcPts val="500"/>
                        </a:spcBef>
                        <a:buClr>
                          <a:srgbClr val="000000"/>
                        </a:buClr>
                        <a:buSzPct val="100000"/>
                        <a:buFont typeface="Arial" panose="020B0604020202020204" pitchFamily="34" charset="0"/>
                        <a:defRPr b="1">
                          <a:solidFill>
                            <a:srgbClr val="000000"/>
                          </a:solidFill>
                          <a:latin typeface="Arial" panose="020B0604020202020204" pitchFamily="34" charset="0"/>
                        </a:defRPr>
                      </a:lvl3pPr>
                      <a:lvl4pPr defTabSz="449263">
                        <a:lnSpc>
                          <a:spcPct val="101000"/>
                        </a:lnSpc>
                        <a:spcBef>
                          <a:spcPts val="500"/>
                        </a:spcBef>
                        <a:buClr>
                          <a:srgbClr val="000000"/>
                        </a:buClr>
                        <a:buSzPct val="100000"/>
                        <a:buFont typeface="Arial" panose="020B0604020202020204" pitchFamily="34" charset="0"/>
                        <a:defRPr>
                          <a:solidFill>
                            <a:srgbClr val="000000"/>
                          </a:solidFill>
                          <a:latin typeface="Arial" panose="020B0604020202020204" pitchFamily="34" charset="0"/>
                        </a:defRPr>
                      </a:lvl4pPr>
                      <a:lvl5pPr defTabSz="449263">
                        <a:lnSpc>
                          <a:spcPct val="101000"/>
                        </a:lnSpc>
                        <a:spcBef>
                          <a:spcPts val="400"/>
                        </a:spcBef>
                        <a:buClr>
                          <a:srgbClr val="000000"/>
                        </a:buClr>
                        <a:buSzPct val="100000"/>
                        <a:buFont typeface="Arial" panose="020B0604020202020204" pitchFamily="34" charset="0"/>
                        <a:defRPr sz="1400">
                          <a:solidFill>
                            <a:srgbClr val="000000"/>
                          </a:solidFill>
                          <a:latin typeface="Arial" panose="020B0604020202020204" pitchFamily="34" charset="0"/>
                        </a:defRPr>
                      </a:lvl5pPr>
                      <a:lvl6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6pPr>
                      <a:lvl7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7pPr>
                      <a:lvl8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8pPr>
                      <a:lvl9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9pPr>
                    </a:lstStyle>
                    <a:p>
                      <a:pPr marL="0" marR="0" lvl="0" indent="0" algn="l" defTabSz="449263" rtl="0" eaLnBrk="1" fontAlgn="base" latinLnBrk="0" hangingPunct="1">
                        <a:lnSpc>
                          <a:spcPts val="2400"/>
                        </a:lnSpc>
                        <a:spcBef>
                          <a:spcPts val="600"/>
                        </a:spcBef>
                        <a:spcAft>
                          <a:spcPct val="0"/>
                        </a:spcAft>
                        <a:buClr>
                          <a:srgbClr val="000000"/>
                        </a:buClr>
                        <a:buSzPct val="100000"/>
                        <a:buFont typeface="Arial" panose="020B0604020202020204" pitchFamily="34" charset="0"/>
                        <a:buNone/>
                        <a:tabLst/>
                      </a:pPr>
                      <a:r>
                        <a:rPr kumimoji="0" lang="en-GB" altLang="nl-BE" sz="1600" b="1" i="0" u="none" strike="noStrike" cap="none" normalizeH="0" baseline="0" dirty="0" smtClean="0">
                          <a:ln>
                            <a:noFill/>
                          </a:ln>
                          <a:solidFill>
                            <a:srgbClr val="000000"/>
                          </a:solidFill>
                          <a:effectLst/>
                          <a:latin typeface="Arial" panose="020B0604020202020204" pitchFamily="34" charset="0"/>
                        </a:rPr>
                        <a:t>230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ts val="2400"/>
                        </a:lnSpc>
                        <a:spcBef>
                          <a:spcPts val="600"/>
                        </a:spcBef>
                        <a:buClr>
                          <a:srgbClr val="000000"/>
                        </a:buClr>
                        <a:buSzPct val="100000"/>
                        <a:buFont typeface="Arial" panose="020B0604020202020204" pitchFamily="34" charset="0"/>
                        <a:defRPr sz="2000" b="1">
                          <a:solidFill>
                            <a:srgbClr val="000000"/>
                          </a:solidFill>
                          <a:latin typeface="Arial" panose="020B0604020202020204" pitchFamily="34" charset="0"/>
                        </a:defRPr>
                      </a:lvl1pPr>
                      <a:lvl2pPr defTabSz="449263">
                        <a:lnSpc>
                          <a:spcPct val="101000"/>
                        </a:lnSpc>
                        <a:spcBef>
                          <a:spcPts val="600"/>
                        </a:spcBef>
                        <a:buClr>
                          <a:srgbClr val="000000"/>
                        </a:buClr>
                        <a:buSzPct val="100000"/>
                        <a:buFont typeface="Arial" panose="020B0604020202020204" pitchFamily="34" charset="0"/>
                        <a:defRPr sz="2000">
                          <a:solidFill>
                            <a:srgbClr val="000000"/>
                          </a:solidFill>
                          <a:latin typeface="Arial" panose="020B0604020202020204" pitchFamily="34" charset="0"/>
                        </a:defRPr>
                      </a:lvl2pPr>
                      <a:lvl3pPr defTabSz="449263">
                        <a:lnSpc>
                          <a:spcPct val="101000"/>
                        </a:lnSpc>
                        <a:spcBef>
                          <a:spcPts val="500"/>
                        </a:spcBef>
                        <a:buClr>
                          <a:srgbClr val="000000"/>
                        </a:buClr>
                        <a:buSzPct val="100000"/>
                        <a:buFont typeface="Arial" panose="020B0604020202020204" pitchFamily="34" charset="0"/>
                        <a:defRPr b="1">
                          <a:solidFill>
                            <a:srgbClr val="000000"/>
                          </a:solidFill>
                          <a:latin typeface="Arial" panose="020B0604020202020204" pitchFamily="34" charset="0"/>
                        </a:defRPr>
                      </a:lvl3pPr>
                      <a:lvl4pPr defTabSz="449263">
                        <a:lnSpc>
                          <a:spcPct val="101000"/>
                        </a:lnSpc>
                        <a:spcBef>
                          <a:spcPts val="500"/>
                        </a:spcBef>
                        <a:buClr>
                          <a:srgbClr val="000000"/>
                        </a:buClr>
                        <a:buSzPct val="100000"/>
                        <a:buFont typeface="Arial" panose="020B0604020202020204" pitchFamily="34" charset="0"/>
                        <a:defRPr>
                          <a:solidFill>
                            <a:srgbClr val="000000"/>
                          </a:solidFill>
                          <a:latin typeface="Arial" panose="020B0604020202020204" pitchFamily="34" charset="0"/>
                        </a:defRPr>
                      </a:lvl4pPr>
                      <a:lvl5pPr defTabSz="449263">
                        <a:lnSpc>
                          <a:spcPct val="101000"/>
                        </a:lnSpc>
                        <a:spcBef>
                          <a:spcPts val="400"/>
                        </a:spcBef>
                        <a:buClr>
                          <a:srgbClr val="000000"/>
                        </a:buClr>
                        <a:buSzPct val="100000"/>
                        <a:buFont typeface="Arial" panose="020B0604020202020204" pitchFamily="34" charset="0"/>
                        <a:defRPr sz="1400">
                          <a:solidFill>
                            <a:srgbClr val="000000"/>
                          </a:solidFill>
                          <a:latin typeface="Arial" panose="020B0604020202020204" pitchFamily="34" charset="0"/>
                        </a:defRPr>
                      </a:lvl5pPr>
                      <a:lvl6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6pPr>
                      <a:lvl7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7pPr>
                      <a:lvl8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8pPr>
                      <a:lvl9pPr defTabSz="449263" fontAlgn="base">
                        <a:lnSpc>
                          <a:spcPct val="101000"/>
                        </a:lnSpc>
                        <a:spcBef>
                          <a:spcPts val="400"/>
                        </a:spcBef>
                        <a:spcAft>
                          <a:spcPct val="0"/>
                        </a:spcAft>
                        <a:buClr>
                          <a:srgbClr val="000000"/>
                        </a:buClr>
                        <a:buSzPct val="100000"/>
                        <a:buFont typeface="Arial" panose="020B0604020202020204" pitchFamily="34" charset="0"/>
                        <a:defRPr sz="1400">
                          <a:solidFill>
                            <a:srgbClr val="000000"/>
                          </a:solidFill>
                          <a:latin typeface="Arial" panose="020B0604020202020204" pitchFamily="34" charset="0"/>
                        </a:defRPr>
                      </a:lvl9pPr>
                    </a:lstStyle>
                    <a:p>
                      <a:pPr marL="0" marR="0" lvl="0" indent="0" algn="l" defTabSz="449263" rtl="0" eaLnBrk="1" fontAlgn="base" latinLnBrk="0" hangingPunct="1">
                        <a:lnSpc>
                          <a:spcPts val="2400"/>
                        </a:lnSpc>
                        <a:spcBef>
                          <a:spcPts val="600"/>
                        </a:spcBef>
                        <a:spcAft>
                          <a:spcPct val="0"/>
                        </a:spcAft>
                        <a:buClr>
                          <a:srgbClr val="000000"/>
                        </a:buClr>
                        <a:buSzPct val="100000"/>
                        <a:buFont typeface="Arial" panose="020B0604020202020204" pitchFamily="34" charset="0"/>
                        <a:buNone/>
                        <a:tabLst/>
                      </a:pPr>
                      <a:r>
                        <a:rPr kumimoji="0" lang="en-GB" altLang="nl-BE" sz="1600" b="1" i="0" u="none" strike="noStrike" cap="none" normalizeH="0" baseline="0" dirty="0" smtClean="0">
                          <a:ln>
                            <a:noFill/>
                          </a:ln>
                          <a:solidFill>
                            <a:srgbClr val="000000"/>
                          </a:solidFill>
                          <a:effectLst/>
                          <a:latin typeface="Arial" panose="020B0604020202020204" pitchFamily="34" charset="0"/>
                        </a:rPr>
                        <a:t>940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21861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Erlang in het werkveld:</a:t>
            </a:r>
          </a:p>
        </p:txBody>
      </p:sp>
      <p:sp>
        <p:nvSpPr>
          <p:cNvPr id="3" name="Tijdelijke aanduiding voor inhoud 2"/>
          <p:cNvSpPr>
            <a:spLocks noGrp="1"/>
          </p:cNvSpPr>
          <p:nvPr>
            <p:ph idx="1"/>
          </p:nvPr>
        </p:nvSpPr>
        <p:spPr>
          <a:xfrm>
            <a:off x="838200" y="1544584"/>
            <a:ext cx="10515600" cy="4351338"/>
          </a:xfrm>
        </p:spPr>
        <p:txBody>
          <a:bodyPr/>
          <a:lstStyle/>
          <a:p>
            <a:pPr marL="0" indent="0">
              <a:buNone/>
            </a:pPr>
            <a:r>
              <a:rPr lang="nl-BE" dirty="0" smtClean="0"/>
              <a:t>Productiviteit en onderhoud: kortere programma's zijn:</a:t>
            </a:r>
          </a:p>
          <a:p>
            <a:pPr lvl="1"/>
            <a:r>
              <a:rPr lang="nl-BE" dirty="0" smtClean="0"/>
              <a:t>Sneller te ontwikkelen</a:t>
            </a:r>
          </a:p>
          <a:p>
            <a:pPr lvl="1"/>
            <a:r>
              <a:rPr lang="nl-BE" dirty="0" smtClean="0"/>
              <a:t>Bevatten minder fouten</a:t>
            </a:r>
          </a:p>
          <a:p>
            <a:pPr lvl="1"/>
            <a:r>
              <a:rPr lang="nl-BE" dirty="0" smtClean="0"/>
              <a:t>makkelijker </a:t>
            </a:r>
            <a:br>
              <a:rPr lang="nl-BE" dirty="0" smtClean="0"/>
            </a:br>
            <a:r>
              <a:rPr lang="nl-BE" dirty="0" smtClean="0"/>
              <a:t>te onderhouden</a:t>
            </a:r>
          </a:p>
          <a:p>
            <a:pPr lvl="1"/>
            <a:endParaRPr lang="nl-BE" dirty="0"/>
          </a:p>
          <a:p>
            <a:pPr lvl="1"/>
            <a:endParaRPr lang="nl-BE" dirty="0" smtClean="0"/>
          </a:p>
        </p:txBody>
      </p:sp>
      <p:pic>
        <p:nvPicPr>
          <p:cNvPr id="5" name="Picture 2" descr="http://img.talkandroid.com/uploads/2010/07/motorola-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72064" y="476673"/>
            <a:ext cx="3541076" cy="756741"/>
          </a:xfrm>
          <a:prstGeom prst="rect">
            <a:avLst/>
          </a:prstGeom>
          <a:noFill/>
          <a:extLst>
            <a:ext uri="{909E8E84-426E-40DD-AFC4-6F175D3DCCD1}">
              <a14:hiddenFill xmlns:a14="http://schemas.microsoft.com/office/drawing/2010/main">
                <a:solidFill>
                  <a:srgbClr val="FFFFFF"/>
                </a:solidFill>
              </a14:hiddenFill>
            </a:ext>
          </a:extLst>
        </p:spPr>
      </p:pic>
      <p:sp>
        <p:nvSpPr>
          <p:cNvPr id="6" name="Rechthoek 5"/>
          <p:cNvSpPr/>
          <p:nvPr/>
        </p:nvSpPr>
        <p:spPr>
          <a:xfrm>
            <a:off x="1525928" y="6453336"/>
            <a:ext cx="2837224" cy="369332"/>
          </a:xfrm>
          <a:prstGeom prst="rect">
            <a:avLst/>
          </a:prstGeom>
        </p:spPr>
        <p:txBody>
          <a:bodyPr wrap="square">
            <a:spAutoFit/>
          </a:bodyPr>
          <a:lstStyle/>
          <a:p>
            <a:r>
              <a:rPr lang="nl-BE" dirty="0">
                <a:solidFill>
                  <a:schemeClr val="bg2"/>
                </a:solidFill>
              </a:rPr>
              <a:t>Bron: http://goo.gl/0tiK2G</a:t>
            </a:r>
          </a:p>
        </p:txBody>
      </p:sp>
      <p:graphicFrame>
        <p:nvGraphicFramePr>
          <p:cNvPr id="11" name="Object 3"/>
          <p:cNvGraphicFramePr>
            <a:graphicFrameLocks noChangeAspect="1"/>
          </p:cNvGraphicFramePr>
          <p:nvPr>
            <p:extLst>
              <p:ext uri="{D42A27DB-BD31-4B8C-83A1-F6EECF244321}">
                <p14:modId xmlns:p14="http://schemas.microsoft.com/office/powerpoint/2010/main" val="854728729"/>
              </p:ext>
            </p:extLst>
          </p:nvPr>
        </p:nvGraphicFramePr>
        <p:xfrm>
          <a:off x="4914108" y="2336461"/>
          <a:ext cx="6101808" cy="3838168"/>
        </p:xfrm>
        <a:graphic>
          <a:graphicData uri="http://schemas.openxmlformats.org/presentationml/2006/ole">
            <mc:AlternateContent xmlns:mc="http://schemas.openxmlformats.org/markup-compatibility/2006">
              <mc:Choice xmlns:v="urn:schemas-microsoft-com:vml" Requires="v">
                <p:oleObj spid="_x0000_s2062" name="Chart" r:id="rId5" imgW="6496127" imgH="4438518" progId="MSGraph.Chart.8">
                  <p:embed followColorScheme="full"/>
                </p:oleObj>
              </mc:Choice>
              <mc:Fallback>
                <p:oleObj name="Chart" r:id="rId5" imgW="6496127" imgH="4438518" progId="MSGraph.Chart.8">
                  <p:embed followColorScheme="full"/>
                  <p:pic>
                    <p:nvPicPr>
                      <p:cNvPr id="8" name="Object 3"/>
                      <p:cNvPicPr>
                        <a:picLocks noChangeAspect="1" noChangeArrowheads="1"/>
                      </p:cNvPicPr>
                      <p:nvPr/>
                    </p:nvPicPr>
                    <p:blipFill>
                      <a:blip r:embed="rId6"/>
                      <a:srcRect/>
                      <a:stretch>
                        <a:fillRect/>
                      </a:stretch>
                    </p:blipFill>
                    <p:spPr bwMode="auto">
                      <a:xfrm>
                        <a:off x="4914108" y="2336461"/>
                        <a:ext cx="6101808" cy="3838168"/>
                      </a:xfrm>
                      <a:prstGeom prst="rect">
                        <a:avLst/>
                      </a:prstGeom>
                      <a:noFill/>
                      <a:extLst/>
                    </p:spPr>
                  </p:pic>
                </p:oleObj>
              </mc:Fallback>
            </mc:AlternateContent>
          </a:graphicData>
        </a:graphic>
      </p:graphicFrame>
    </p:spTree>
    <p:extLst>
      <p:ext uri="{BB962C8B-B14F-4D97-AF65-F5344CB8AC3E}">
        <p14:creationId xmlns:p14="http://schemas.microsoft.com/office/powerpoint/2010/main" val="2580250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BE" dirty="0"/>
              <a:t>Java 8 </a:t>
            </a:r>
            <a:br>
              <a:rPr lang="nl-BE" dirty="0"/>
            </a:br>
            <a:r>
              <a:rPr lang="nl-BE" dirty="0"/>
              <a:t>heeft op zich laten wachten</a:t>
            </a:r>
          </a:p>
        </p:txBody>
      </p:sp>
      <p:sp>
        <p:nvSpPr>
          <p:cNvPr id="3" name="Tijdelijke aanduiding voor inhoud 2"/>
          <p:cNvSpPr>
            <a:spLocks noGrp="1"/>
          </p:cNvSpPr>
          <p:nvPr>
            <p:ph idx="1"/>
          </p:nvPr>
        </p:nvSpPr>
        <p:spPr/>
        <p:txBody>
          <a:bodyPr/>
          <a:lstStyle/>
          <a:p>
            <a:r>
              <a:rPr lang="nl-BE" dirty="0"/>
              <a:t>Toffe dingen zoals default implementaties in een interface</a:t>
            </a:r>
          </a:p>
          <a:p>
            <a:r>
              <a:rPr lang="nl-BE" dirty="0"/>
              <a:t>Belangrijke innovatie = </a:t>
            </a:r>
            <a:r>
              <a:rPr lang="nl-BE" dirty="0" err="1"/>
              <a:t>Lambda</a:t>
            </a:r>
            <a:r>
              <a:rPr lang="nl-BE" dirty="0"/>
              <a:t> </a:t>
            </a:r>
          </a:p>
          <a:p>
            <a:pPr lvl="1"/>
            <a:r>
              <a:rPr lang="nl-BE" dirty="0"/>
              <a:t>centraal concept in functioneel programmeren</a:t>
            </a:r>
          </a:p>
          <a:p>
            <a:pPr lvl="1"/>
            <a:r>
              <a:rPr lang="nl-BE" dirty="0"/>
              <a:t>Release uitgesteld </a:t>
            </a:r>
            <a:br>
              <a:rPr lang="nl-BE" dirty="0"/>
            </a:br>
            <a:r>
              <a:rPr lang="nl-BE" dirty="0">
                <a:solidFill>
                  <a:srgbClr val="FF0000"/>
                </a:solidFill>
              </a:rPr>
              <a:t>speciaal om dit te kunnen toevoegen</a:t>
            </a:r>
            <a:r>
              <a:rPr lang="nl-BE" dirty="0"/>
              <a:t>!</a:t>
            </a:r>
          </a:p>
          <a:p>
            <a:endParaRPr lang="nl-BE" dirty="0"/>
          </a:p>
        </p:txBody>
      </p:sp>
      <p:sp>
        <p:nvSpPr>
          <p:cNvPr id="4" name="Tijdelijke aanduiding voor datum 3"/>
          <p:cNvSpPr>
            <a:spLocks noGrp="1"/>
          </p:cNvSpPr>
          <p:nvPr>
            <p:ph type="dt" sz="half" idx="10"/>
          </p:nvPr>
        </p:nvSpPr>
        <p:spPr/>
        <p:txBody>
          <a:bodyPr/>
          <a:lstStyle/>
          <a:p>
            <a:fld id="{7F162C4C-A59E-439C-8549-E9E1788DC64A}" type="datetime1">
              <a:rPr lang="nl-NL" smtClean="0"/>
              <a:pPr/>
              <a:t>22-9-2017</a:t>
            </a:fld>
            <a:r>
              <a:rPr lang="nl-NL" smtClean="0"/>
              <a:t> dia </a:t>
            </a:r>
            <a:fld id="{45328D65-CE7A-41DF-A78B-931F7F2D3B82}" type="slidenum">
              <a:rPr lang="nl-NL" smtClean="0"/>
              <a:pPr/>
              <a:t>3</a:t>
            </a:fld>
            <a:endParaRPr lang="nl-NL"/>
          </a:p>
        </p:txBody>
      </p:sp>
    </p:spTree>
    <p:extLst>
      <p:ext uri="{BB962C8B-B14F-4D97-AF65-F5344CB8AC3E}">
        <p14:creationId xmlns:p14="http://schemas.microsoft.com/office/powerpoint/2010/main" val="3427961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Erlang in het werkveld:</a:t>
            </a:r>
          </a:p>
        </p:txBody>
      </p:sp>
      <p:sp>
        <p:nvSpPr>
          <p:cNvPr id="3" name="Tijdelijke aanduiding voor inhoud 2"/>
          <p:cNvSpPr>
            <a:spLocks noGrp="1"/>
          </p:cNvSpPr>
          <p:nvPr>
            <p:ph idx="1"/>
          </p:nvPr>
        </p:nvSpPr>
        <p:spPr/>
        <p:txBody>
          <a:bodyPr/>
          <a:lstStyle/>
          <a:p>
            <a:pPr marL="0" indent="0">
              <a:buNone/>
            </a:pPr>
            <a:r>
              <a:rPr lang="nl-BE" dirty="0" smtClean="0"/>
              <a:t>Nog meer bedrijven:</a:t>
            </a:r>
          </a:p>
          <a:p>
            <a:r>
              <a:rPr lang="nl-BE" dirty="0" smtClean="0"/>
              <a:t>Amazon</a:t>
            </a:r>
          </a:p>
          <a:p>
            <a:r>
              <a:rPr lang="nl-BE" dirty="0" smtClean="0"/>
              <a:t>T-Mobile</a:t>
            </a:r>
          </a:p>
          <a:p>
            <a:r>
              <a:rPr lang="nl-BE" dirty="0" smtClean="0"/>
              <a:t>Ericsson</a:t>
            </a:r>
          </a:p>
          <a:p>
            <a:endParaRPr lang="nl-BE" dirty="0"/>
          </a:p>
        </p:txBody>
      </p:sp>
      <p:pic>
        <p:nvPicPr>
          <p:cNvPr id="4" name="Picture 20" descr="http://amazonpickingchallenge.org/amazon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92577" y="2012071"/>
            <a:ext cx="2549573" cy="90553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www.brightone.nl/wp-content/uploads/2015/03/T-Mobile-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94637" y="2936764"/>
            <a:ext cx="3272726"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rcrwireless.com/wp-content/uploads/2015/07/Ericsson_logo.jpg"/>
          <p:cNvPicPr>
            <a:picLocks noChangeAspect="1" noChangeArrowheads="1"/>
          </p:cNvPicPr>
          <p:nvPr/>
        </p:nvPicPr>
        <p:blipFill rotWithShape="1">
          <a:blip r:embed="rId5">
            <a:extLst>
              <a:ext uri="{28A0092B-C50C-407E-A947-70E740481C1C}">
                <a14:useLocalDpi xmlns:a14="http://schemas.microsoft.com/office/drawing/2010/main" val="0"/>
              </a:ext>
            </a:extLst>
          </a:blip>
          <a:srcRect t="27586" b="27586"/>
          <a:stretch/>
        </p:blipFill>
        <p:spPr bwMode="auto">
          <a:xfrm>
            <a:off x="2182770" y="4394004"/>
            <a:ext cx="4021990" cy="1368153"/>
          </a:xfrm>
          <a:prstGeom prst="rect">
            <a:avLst/>
          </a:prstGeom>
          <a:noFill/>
          <a:extLst>
            <a:ext uri="{909E8E84-426E-40DD-AFC4-6F175D3DCCD1}">
              <a14:hiddenFill xmlns:a14="http://schemas.microsoft.com/office/drawing/2010/main">
                <a:solidFill>
                  <a:srgbClr val="FFFFFF"/>
                </a:solidFill>
              </a14:hiddenFill>
            </a:ext>
          </a:extLst>
        </p:spPr>
      </p:pic>
      <p:sp>
        <p:nvSpPr>
          <p:cNvPr id="5" name="Tekstvak 4"/>
          <p:cNvSpPr txBox="1"/>
          <p:nvPr/>
        </p:nvSpPr>
        <p:spPr>
          <a:xfrm>
            <a:off x="1543291" y="6418565"/>
            <a:ext cx="4464496" cy="369332"/>
          </a:xfrm>
          <a:prstGeom prst="rect">
            <a:avLst/>
          </a:prstGeom>
          <a:noFill/>
        </p:spPr>
        <p:txBody>
          <a:bodyPr wrap="square" rtlCol="0">
            <a:spAutoFit/>
          </a:bodyPr>
          <a:lstStyle/>
          <a:p>
            <a:r>
              <a:rPr lang="nl-BE" dirty="0">
                <a:solidFill>
                  <a:schemeClr val="bg2"/>
                </a:solidFill>
              </a:rPr>
              <a:t>Bron: http://goo.gl/NChUfn</a:t>
            </a:r>
          </a:p>
        </p:txBody>
      </p:sp>
      <p:pic>
        <p:nvPicPr>
          <p:cNvPr id="8" name="Picture 4" descr="http://www.erlang-factory.com/upload/sponsor/119/Erlang-logo-4-col.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95255" y="297168"/>
            <a:ext cx="1944216" cy="971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1201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Scala in het werkveld:</a:t>
            </a:r>
          </a:p>
        </p:txBody>
      </p:sp>
      <p:sp>
        <p:nvSpPr>
          <p:cNvPr id="3" name="Tijdelijke aanduiding voor inhoud 2"/>
          <p:cNvSpPr>
            <a:spLocks noGrp="1"/>
          </p:cNvSpPr>
          <p:nvPr>
            <p:ph idx="1"/>
          </p:nvPr>
        </p:nvSpPr>
        <p:spPr/>
        <p:txBody>
          <a:bodyPr>
            <a:normAutofit lnSpcReduction="10000"/>
          </a:bodyPr>
          <a:lstStyle/>
          <a:p>
            <a:r>
              <a:rPr lang="nl-BE" dirty="0" smtClean="0"/>
              <a:t>Zoekmachine Norbert, geschreven in Scala</a:t>
            </a:r>
          </a:p>
          <a:p>
            <a:pPr lvl="1"/>
            <a:r>
              <a:rPr lang="nl-BE" dirty="0" smtClean="0"/>
              <a:t>15M query's/dag of 250query's/seconde</a:t>
            </a:r>
          </a:p>
          <a:p>
            <a:pPr lvl="1"/>
            <a:r>
              <a:rPr lang="nl-BE" dirty="0" smtClean="0"/>
              <a:t>Efficiënte berichten routing en resource management</a:t>
            </a:r>
          </a:p>
          <a:p>
            <a:pPr lvl="1"/>
            <a:r>
              <a:rPr lang="nl-BE" dirty="0" smtClean="0"/>
              <a:t>Betrouwbaar 24/7 zonder fouten</a:t>
            </a:r>
          </a:p>
          <a:p>
            <a:r>
              <a:rPr lang="nl-BE" dirty="0"/>
              <a:t>Voordelen </a:t>
            </a:r>
            <a:r>
              <a:rPr lang="nl-BE" dirty="0" smtClean="0"/>
              <a:t>technologie:</a:t>
            </a:r>
            <a:endParaRPr lang="nl-BE" dirty="0"/>
          </a:p>
          <a:p>
            <a:pPr lvl="1"/>
            <a:r>
              <a:rPr lang="nl-BE" dirty="0"/>
              <a:t>Asynchrone applicaties</a:t>
            </a:r>
          </a:p>
          <a:p>
            <a:pPr lvl="1"/>
            <a:r>
              <a:rPr lang="nl-BE" dirty="0"/>
              <a:t>Specifieke routing en load </a:t>
            </a:r>
            <a:r>
              <a:rPr lang="nl-BE" dirty="0" err="1" smtClean="0"/>
              <a:t>balancing</a:t>
            </a:r>
            <a:endParaRPr lang="nl-BE" dirty="0"/>
          </a:p>
          <a:p>
            <a:r>
              <a:rPr lang="nl-BE" dirty="0"/>
              <a:t>Voordelen ontwikkelaars:</a:t>
            </a:r>
          </a:p>
          <a:p>
            <a:pPr lvl="1"/>
            <a:r>
              <a:rPr lang="nl-BE" dirty="0"/>
              <a:t>Concurrent support</a:t>
            </a:r>
          </a:p>
          <a:p>
            <a:pPr lvl="1"/>
            <a:r>
              <a:rPr lang="nl-BE" dirty="0"/>
              <a:t>Hergebruik van code aanmoedigen</a:t>
            </a:r>
          </a:p>
          <a:p>
            <a:pPr lvl="1"/>
            <a:r>
              <a:rPr lang="nl-BE" dirty="0" err="1" smtClean="0"/>
              <a:t>Self</a:t>
            </a:r>
            <a:r>
              <a:rPr lang="nl-BE" dirty="0" smtClean="0"/>
              <a:t>-types</a:t>
            </a:r>
          </a:p>
        </p:txBody>
      </p:sp>
      <p:pic>
        <p:nvPicPr>
          <p:cNvPr id="6" name="Picture 2" descr="https://upload.wikimedia.org/wikipedia/commons/thumb/0/01/LinkedIn_Logo.svg/1280px-LinkedIn_Logo.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44734" y="645081"/>
            <a:ext cx="2824294" cy="765650"/>
          </a:xfrm>
          <a:prstGeom prst="rect">
            <a:avLst/>
          </a:prstGeom>
          <a:noFill/>
          <a:extLst>
            <a:ext uri="{909E8E84-426E-40DD-AFC4-6F175D3DCCD1}">
              <a14:hiddenFill xmlns:a14="http://schemas.microsoft.com/office/drawing/2010/main">
                <a:solidFill>
                  <a:srgbClr val="FFFFFF"/>
                </a:solidFill>
              </a14:hiddenFill>
            </a:ext>
          </a:extLst>
        </p:spPr>
      </p:pic>
      <p:sp>
        <p:nvSpPr>
          <p:cNvPr id="9" name="Rechthoek 8"/>
          <p:cNvSpPr/>
          <p:nvPr/>
        </p:nvSpPr>
        <p:spPr>
          <a:xfrm>
            <a:off x="1524001" y="6462712"/>
            <a:ext cx="4903971" cy="369332"/>
          </a:xfrm>
          <a:prstGeom prst="rect">
            <a:avLst/>
          </a:prstGeom>
        </p:spPr>
        <p:txBody>
          <a:bodyPr wrap="none">
            <a:spAutoFit/>
          </a:bodyPr>
          <a:lstStyle/>
          <a:p>
            <a:r>
              <a:rPr lang="nl-BE" dirty="0">
                <a:solidFill>
                  <a:schemeClr val="bg2"/>
                </a:solidFill>
              </a:rPr>
              <a:t>Bron: http://www.scala-lang.org/old/node/6436</a:t>
            </a:r>
          </a:p>
        </p:txBody>
      </p:sp>
    </p:spTree>
    <p:extLst>
      <p:ext uri="{BB962C8B-B14F-4D97-AF65-F5344CB8AC3E}">
        <p14:creationId xmlns:p14="http://schemas.microsoft.com/office/powerpoint/2010/main" val="2599846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Scala in het werkveld:</a:t>
            </a:r>
          </a:p>
        </p:txBody>
      </p:sp>
      <p:sp>
        <p:nvSpPr>
          <p:cNvPr id="3" name="Tijdelijke aanduiding voor inhoud 2"/>
          <p:cNvSpPr>
            <a:spLocks noGrp="1"/>
          </p:cNvSpPr>
          <p:nvPr>
            <p:ph idx="1"/>
          </p:nvPr>
        </p:nvSpPr>
        <p:spPr/>
        <p:txBody>
          <a:bodyPr/>
          <a:lstStyle/>
          <a:p>
            <a:pPr marL="0" indent="0">
              <a:buNone/>
            </a:pPr>
            <a:r>
              <a:rPr lang="nl-BE" dirty="0" smtClean="0"/>
              <a:t>Overgang van Ruby on Rails → Scala</a:t>
            </a:r>
          </a:p>
          <a:p>
            <a:r>
              <a:rPr lang="nl-BE" dirty="0" smtClean="0"/>
              <a:t>Goed voor front end web ontwikkeling</a:t>
            </a:r>
          </a:p>
          <a:p>
            <a:r>
              <a:rPr lang="nl-BE" dirty="0" smtClean="0"/>
              <a:t>Beperkingen voor zware </a:t>
            </a:r>
            <a:r>
              <a:rPr lang="nl-BE" dirty="0" err="1" smtClean="0"/>
              <a:t>back-end</a:t>
            </a:r>
            <a:r>
              <a:rPr lang="nl-BE" dirty="0" smtClean="0"/>
              <a:t> verwerking</a:t>
            </a:r>
          </a:p>
          <a:p>
            <a:endParaRPr lang="nl-BE" dirty="0"/>
          </a:p>
          <a:p>
            <a:pPr marL="0" indent="0">
              <a:buNone/>
            </a:pPr>
            <a:r>
              <a:rPr lang="nl-BE" dirty="0" smtClean="0"/>
              <a:t>Gebreken van Ruby:</a:t>
            </a:r>
          </a:p>
          <a:p>
            <a:r>
              <a:rPr lang="nl-BE" dirty="0" smtClean="0"/>
              <a:t>Hoge </a:t>
            </a:r>
            <a:r>
              <a:rPr lang="nl-BE" dirty="0" err="1" smtClean="0"/>
              <a:t>performantie</a:t>
            </a:r>
            <a:endParaRPr lang="nl-BE" dirty="0" smtClean="0"/>
          </a:p>
          <a:p>
            <a:r>
              <a:rPr lang="nl-BE" dirty="0" smtClean="0"/>
              <a:t>Betrouwbaarheid</a:t>
            </a:r>
          </a:p>
          <a:p>
            <a:endParaRPr lang="nl-BE" dirty="0"/>
          </a:p>
        </p:txBody>
      </p:sp>
      <p:sp>
        <p:nvSpPr>
          <p:cNvPr id="4" name="Rechthoek 3"/>
          <p:cNvSpPr/>
          <p:nvPr/>
        </p:nvSpPr>
        <p:spPr>
          <a:xfrm>
            <a:off x="1524000" y="6455063"/>
            <a:ext cx="7470576" cy="369332"/>
          </a:xfrm>
          <a:prstGeom prst="rect">
            <a:avLst/>
          </a:prstGeom>
        </p:spPr>
        <p:txBody>
          <a:bodyPr wrap="square">
            <a:spAutoFit/>
          </a:bodyPr>
          <a:lstStyle/>
          <a:p>
            <a:r>
              <a:rPr lang="nl-BE" dirty="0">
                <a:solidFill>
                  <a:schemeClr val="bg2"/>
                </a:solidFill>
              </a:rPr>
              <a:t>Bron: http://www.artima.com/scalazine/articles/twitter_on_scala.html</a:t>
            </a:r>
          </a:p>
        </p:txBody>
      </p:sp>
      <p:pic>
        <p:nvPicPr>
          <p:cNvPr id="5" name="Picture 40" descr="http://www.vanderboorautomotive.nl/images/twitter.jpg"/>
          <p:cNvPicPr>
            <a:picLocks noChangeAspect="1" noChangeArrowheads="1"/>
          </p:cNvPicPr>
          <p:nvPr/>
        </p:nvPicPr>
        <p:blipFill rotWithShape="1">
          <a:blip r:embed="rId3" cstate="print">
            <a:clrChange>
              <a:clrFrom>
                <a:srgbClr val="FEFFFF"/>
              </a:clrFrom>
              <a:clrTo>
                <a:srgbClr val="FEFFFF">
                  <a:alpha val="0"/>
                </a:srgbClr>
              </a:clrTo>
            </a:clrChange>
            <a:extLst>
              <a:ext uri="{28A0092B-C50C-407E-A947-70E740481C1C}">
                <a14:useLocalDpi xmlns:a14="http://schemas.microsoft.com/office/drawing/2010/main" val="0"/>
              </a:ext>
            </a:extLst>
          </a:blip>
          <a:srcRect t="25572" b="28073"/>
          <a:stretch/>
        </p:blipFill>
        <p:spPr bwMode="auto">
          <a:xfrm>
            <a:off x="6744072" y="304110"/>
            <a:ext cx="3528392" cy="92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58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Scala in het werkveld:</a:t>
            </a:r>
          </a:p>
        </p:txBody>
      </p:sp>
      <p:sp>
        <p:nvSpPr>
          <p:cNvPr id="3" name="Tijdelijke aanduiding voor inhoud 2"/>
          <p:cNvSpPr>
            <a:spLocks noGrp="1"/>
          </p:cNvSpPr>
          <p:nvPr>
            <p:ph idx="1"/>
          </p:nvPr>
        </p:nvSpPr>
        <p:spPr/>
        <p:txBody>
          <a:bodyPr/>
          <a:lstStyle/>
          <a:p>
            <a:pPr marL="0" indent="0">
              <a:buNone/>
            </a:pPr>
            <a:r>
              <a:rPr lang="nl-BE" dirty="0" smtClean="0"/>
              <a:t>Voordelen Scala:</a:t>
            </a:r>
          </a:p>
          <a:p>
            <a:r>
              <a:rPr lang="nl-BE" dirty="0" smtClean="0"/>
              <a:t>Goede basis servers met een lange levensduur</a:t>
            </a:r>
          </a:p>
          <a:p>
            <a:r>
              <a:rPr lang="nl-BE" dirty="0" smtClean="0"/>
              <a:t>Simpele statische typering</a:t>
            </a:r>
          </a:p>
          <a:p>
            <a:r>
              <a:rPr lang="nl-BE" dirty="0" smtClean="0"/>
              <a:t>Goede ondersteuning van </a:t>
            </a:r>
            <a:r>
              <a:rPr lang="nl-BE" dirty="0" err="1" smtClean="0"/>
              <a:t>threads</a:t>
            </a:r>
            <a:endParaRPr lang="nl-BE" dirty="0" smtClean="0"/>
          </a:p>
          <a:p>
            <a:endParaRPr lang="nl-BE" dirty="0" smtClean="0"/>
          </a:p>
          <a:p>
            <a:pPr marL="0" indent="0">
              <a:buNone/>
            </a:pPr>
            <a:r>
              <a:rPr lang="nl-BE" dirty="0" smtClean="0"/>
              <a:t>Omschakeling ontwikkelaars:</a:t>
            </a:r>
          </a:p>
          <a:p>
            <a:r>
              <a:rPr lang="nl-BE" dirty="0" smtClean="0"/>
              <a:t>Ruby mentaliteit → Scala mentaliteit</a:t>
            </a:r>
          </a:p>
          <a:p>
            <a:r>
              <a:rPr lang="nl-BE" dirty="0" smtClean="0"/>
              <a:t>Meer functioneel en onveranderlijk denken</a:t>
            </a:r>
          </a:p>
          <a:p>
            <a:endParaRPr lang="nl-BE" dirty="0"/>
          </a:p>
        </p:txBody>
      </p:sp>
      <p:pic>
        <p:nvPicPr>
          <p:cNvPr id="4" name="Picture 40" descr="http://www.vanderboorautomotive.nl/images/twitter.jpg"/>
          <p:cNvPicPr>
            <a:picLocks noChangeAspect="1" noChangeArrowheads="1"/>
          </p:cNvPicPr>
          <p:nvPr/>
        </p:nvPicPr>
        <p:blipFill rotWithShape="1">
          <a:blip r:embed="rId3" cstate="print">
            <a:clrChange>
              <a:clrFrom>
                <a:srgbClr val="FEFFFF"/>
              </a:clrFrom>
              <a:clrTo>
                <a:srgbClr val="FEFFFF">
                  <a:alpha val="0"/>
                </a:srgbClr>
              </a:clrTo>
            </a:clrChange>
            <a:extLst>
              <a:ext uri="{28A0092B-C50C-407E-A947-70E740481C1C}">
                <a14:useLocalDpi xmlns:a14="http://schemas.microsoft.com/office/drawing/2010/main" val="0"/>
              </a:ext>
            </a:extLst>
          </a:blip>
          <a:srcRect t="25572" b="28073"/>
          <a:stretch/>
        </p:blipFill>
        <p:spPr bwMode="auto">
          <a:xfrm>
            <a:off x="6744072" y="304110"/>
            <a:ext cx="3528392" cy="920450"/>
          </a:xfrm>
          <a:prstGeom prst="rect">
            <a:avLst/>
          </a:prstGeom>
          <a:noFill/>
          <a:extLst>
            <a:ext uri="{909E8E84-426E-40DD-AFC4-6F175D3DCCD1}">
              <a14:hiddenFill xmlns:a14="http://schemas.microsoft.com/office/drawing/2010/main">
                <a:solidFill>
                  <a:srgbClr val="FFFFFF"/>
                </a:solidFill>
              </a14:hiddenFill>
            </a:ext>
          </a:extLst>
        </p:spPr>
      </p:pic>
      <p:sp>
        <p:nvSpPr>
          <p:cNvPr id="5" name="Rechthoek 4"/>
          <p:cNvSpPr/>
          <p:nvPr/>
        </p:nvSpPr>
        <p:spPr>
          <a:xfrm>
            <a:off x="1524000" y="6455063"/>
            <a:ext cx="7470576" cy="369332"/>
          </a:xfrm>
          <a:prstGeom prst="rect">
            <a:avLst/>
          </a:prstGeom>
        </p:spPr>
        <p:txBody>
          <a:bodyPr wrap="square">
            <a:spAutoFit/>
          </a:bodyPr>
          <a:lstStyle/>
          <a:p>
            <a:r>
              <a:rPr lang="nl-BE" dirty="0">
                <a:solidFill>
                  <a:schemeClr val="bg2"/>
                </a:solidFill>
              </a:rPr>
              <a:t>Bron: http://www.artima.com/scalazine/articles/twitter_on_scala.html</a:t>
            </a:r>
          </a:p>
        </p:txBody>
      </p:sp>
    </p:spTree>
    <p:extLst>
      <p:ext uri="{BB962C8B-B14F-4D97-AF65-F5344CB8AC3E}">
        <p14:creationId xmlns:p14="http://schemas.microsoft.com/office/powerpoint/2010/main" val="2954071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Scala in het werkveld:</a:t>
            </a:r>
          </a:p>
        </p:txBody>
      </p:sp>
      <p:sp>
        <p:nvSpPr>
          <p:cNvPr id="3" name="Tijdelijke aanduiding voor inhoud 2"/>
          <p:cNvSpPr>
            <a:spLocks noGrp="1"/>
          </p:cNvSpPr>
          <p:nvPr>
            <p:ph idx="1"/>
          </p:nvPr>
        </p:nvSpPr>
        <p:spPr/>
        <p:txBody>
          <a:bodyPr/>
          <a:lstStyle/>
          <a:p>
            <a:pPr marL="0" indent="0">
              <a:buNone/>
            </a:pPr>
            <a:r>
              <a:rPr lang="nl-BE" dirty="0" smtClean="0"/>
              <a:t>Overgeschakeld Java → Scala</a:t>
            </a:r>
          </a:p>
          <a:p>
            <a:r>
              <a:rPr lang="nl-BE" dirty="0" smtClean="0"/>
              <a:t>Database: 350 tabellen</a:t>
            </a:r>
          </a:p>
          <a:p>
            <a:r>
              <a:rPr lang="nl-BE" dirty="0" smtClean="0"/>
              <a:t>Real-time content </a:t>
            </a:r>
            <a:r>
              <a:rPr lang="nl-BE" dirty="0" err="1" smtClean="0"/>
              <a:t>searching</a:t>
            </a:r>
            <a:endParaRPr lang="nl-BE" dirty="0" smtClean="0"/>
          </a:p>
          <a:p>
            <a:r>
              <a:rPr lang="nl-BE" dirty="0" smtClean="0"/>
              <a:t>Verlagen ontwikkeltijd: 20h → 1h</a:t>
            </a:r>
          </a:p>
          <a:p>
            <a:r>
              <a:rPr lang="nl-BE" dirty="0" smtClean="0"/>
              <a:t>Testfase</a:t>
            </a:r>
            <a:endParaRPr lang="nl-BE" dirty="0"/>
          </a:p>
        </p:txBody>
      </p:sp>
      <p:sp>
        <p:nvSpPr>
          <p:cNvPr id="4" name="Rechthoek 3"/>
          <p:cNvSpPr/>
          <p:nvPr/>
        </p:nvSpPr>
        <p:spPr>
          <a:xfrm>
            <a:off x="1557144" y="6488668"/>
            <a:ext cx="6750496" cy="369332"/>
          </a:xfrm>
          <a:prstGeom prst="rect">
            <a:avLst/>
          </a:prstGeom>
        </p:spPr>
        <p:txBody>
          <a:bodyPr wrap="square">
            <a:spAutoFit/>
          </a:bodyPr>
          <a:lstStyle/>
          <a:p>
            <a:r>
              <a:rPr lang="nl-BE" dirty="0">
                <a:solidFill>
                  <a:schemeClr val="bg2"/>
                </a:solidFill>
              </a:rPr>
              <a:t>Bron: http://www.slideshare.net/tackers/java-to-scala</a:t>
            </a:r>
          </a:p>
        </p:txBody>
      </p:sp>
      <p:sp>
        <p:nvSpPr>
          <p:cNvPr id="5" name="AutoShape 2" descr="data:image/jpeg;base64,/9j/4AAQSkZJRgABAQAAAQABAAD/2wCEAAkGBxQTERUSEhQTFhUWFBQbFxcWFxoWGBsZGhkYFxcYGBcZHSggGRolHBUXITEiJSkrLi4yGCAzODMsNygtLiwBCgoKDg0OGxAQGy8lICQsLCwtLDQsLCw0LCwsLCwsLCwsLCwsLCwsLCwsLCwsLCwsLCwsLCwsLCwsLCwsLCwsLP/AABEIAHsBmgMBEQACEQEDEQH/xAAcAAEAAgMBAQEAAAAAAAAAAAAABQcDBAYIAgH/xABKEAACAQMBBAUIBgYHBwUAAAABAgADBBESBQYhMQcTQVFhIjJxcoGRobEzNHOSssEUQlJUdOEVFoKzwsPRFyNik6LT8DVDU2PS/8QAGgEBAAMBAQEAAAAAAAAAAAAAAAIDBQQBBv/EADARAQACAQMCBAUEAgIDAAAAAAABAgMEETESIRMyQXEFFDNRgSJCUsEjYaHwFbHR/9oADAMBAAIRAxEAPwC8Y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H4zAcyB6YH5TqBhlSCPA5g3fUBAQEBAQEBAQEBAQEBAQEBAQEBAQEBAQEBAQED5WoCSAQSOeDy9MD9JgfFKureaytjngg/KJiYebskPSAgICAgICAgICAgICAgIGN7hBzZR6SBPdpebw/aNZWGVII7xExsRO6O2zQqEakYgAHIBI8c+MlSY9UbxPo548efH0y9S6Ld/6I+sfylGTldj4ScgmQEBAQEBAQEBAQEBAQEBAQEBAQEBAQEBAQOU6Qad+aKHZ7EEM3WBdGorjhp1jvzyIPpnRp5xdX+RRn8Tp/xqQvNuXNXPWXFds9hqNj7ucfCa9cVK8RDGtmyW5lZHQb5t2f8Aio/KpODX/t/LQ0E7xbf/AF/b76a9qVUWhboStOoKjPjhq0lQFJ7vKzjt4TzQ0rMzafR7rslqxER6qz2FtSra10rUCQwYeSv64zxQjtB5fzmhkpW9ZizPxZLUtEw9NzAb5AQEBAQEBAQEBAQEBAQNPaFwoR1LLnS3DIzy7pKsTujaY2ctidDnTuxrtFp4ZlB1HgTKbxMyupMRCQrVQ1JipBGluI9BkIjaUpneHJCdLndFsA4pHP7TflKcnK7Hwz1NqUhwLj2An5CRilkuuGW2vEfzGB8OR9x4zyazHL2LRPDPPHr4q1lUZYgDxOIiJl5M7NQ7Xo/t/wDS3+kl0WR66s9C7R/NYHw7fdPJiY5Si0Szzx6/CYHObQ382fRbS9yhPdTV6vvNNSBL66bLbiFNtRjrO0y+bHf7Z9U6VuVB/wDsV6XxdQPjFtNlrzBXUY7cS3r7eqzpfSXNEeAcMfcuTIVw5LcRKVstK8yzbG27QuqRrUXzTDFdTKycRjPBwD2zy+O1J6bcva3raN4YbzemzpefdUB4awT7hkz2uHJbiJeTlpHMs2w9vULtWe2fWqNpY6WXysA48sDPAjiOE8yY7Y52tD2mSt43rLZur+lTGalSmnrsF+ZkYrM8QlNojlDXG/NghCm5pkkgAIGqcScDzAcS2NPlnvsrnPjidt3RSlaiNp7zWluSK1xSUj9XVlvurk/CWUxXtxCu2WleZRH+0vZv7w3/ACa//blvymb7f8wr+axfyS+yN57S5OKFem7H9XOl/uNhvhKr4b080LKZaX8speVrEfe7btqP0teimOxnUH3ZzJ1x2txCM3rHMo2334saldLenXD1HbChUcrnBPn6dPZ3yc6fJFeqY7IRnxzO0S3Nt7y2tpj9IrKhPJeLPjv0IC2PHEjjxXv5Ye3y0p5pb2z71K9JK1I6kdQynBXIPI4YAj2iQtWaztKcTExvDT2tvFa23CvXpocZ0k5bHqDLfCTpivfywjfJSnmlGWfSBs6owRblQTy1pUpj7zqB8ZO2lyxG8whGoxTO0S8+TbYK2Ogzzbv1qPyqTN1/Nfy0/h/Fvx/brt87CyuaPV3dWnTKnKPrVXU9pGrmD2jH5TmwWyUnekOvNSl42s4HZNjsazrLVqXhuGVsoq02ZAcjST1akEjxOPCdl7ajJXaK7OSlNPjtv1brimY0UVtPeS0tzitcUkP7JYFvujJ+EsrivbywhbLSvMob/aXs394b/k1v+3LflM32/wCYVfNYv5JbZO9NpckLQr02Y8lyVf7jAN8JVfDenmhZTLS/llMStY07zatCl9LWpJ6zqvzMlFLTxCM2iOZRI34sDUSktwru7KqhFdwSSAAWVSBxPaZZ8vl232Q8fHvtuktrbbt7YZr1qdPPIMeJ9C8z7JCmO1/LCVr1r5pQdPpH2azBRcYz2mlVUe1igA9Jls6TNHp/6V/M4v5Oot66uodGDKwyGU5BHeCOcomJidpXRO/DJPHpAQEBAg9pbMYs9TK454454D+UtreOFVqTyhpaqb1nsxqi6gVAyRxzITeInZOKTMJijbmnbshIJCvy8cn85XM723WRG1dnMiXqG/Z2dSqmFICBjwJ7eHYBxkLWiJTiszDBeWbUyA2OPIjlPa2iXlqzDHb1Crqw5gj+c9mN4eRO0upvrkU0Lc+4d57Jz1jednRadoctXrM7amOT/wCcB3CdEREOeZ3dDT2PTC4IyccWyc58JT1zuu6I2c6wKsePFSeI7wcS7lS6bZd11lME8xwPpHb8pRaNpX1neFTdLW9NR67WVNitKnjrMHGtyM4bHNQGHDvznkJpaPDEV655Zutzzv0QiejLd2neXTCsC1KlT1FQSMsSAoJHHHnH2CWavLOOn6eZVaPDGS0zbiEn0rbqUbTqa1umhHLI65JGoAMpGeWQGz6BK9HntfetlutwVpEWrDkd3LSjWrpRrl0FRgq1Ex5LngupSPKUkgcMEZBzznVltateqvo5cNa3t029Vg7U6MH/AENE69C1Bq7DKEKyvpPHiSrDR485w01kdcztzs0LaSfDisTwqlZpMmVy9CP1Sv8AxH+Wky9f549mtoPpz7uG6QN0DY1Q/WLUWs1QqcYcEEEhuw+cOIPsE69NnjJG23Dl1eGaT1b9pc3YfS0/tE/EJffyy5sXnj3eid9WI2ddkEgi2rYI4HzDMTB9Svu3cvklQ26OxxdXlG3IOlmy+OHkKCzcezIGM+ImxnydFJsxcFPEyRErH3t6M7ZbapVtesSpTRmCli6sF4kHVkg4Bxgzhw6y/VEW4aGbR06ZmvaVRKcEEEggggjgQRyIPYZpsmJmJ3hfW4e02vtm4rNl8VKLsOZ4YDHP62lhnxzMbUUjFl7e7cwX8XF3VHvnut/R9ZaWsOrJqUhdJxkjDDlnh2fCaWDN4td9mZqsM47c77tDd/aP6Pc0rgjV1bFsd50sB7MkZlmWnXSa/dXhvFLxaWne37VajVar6qjnLMTxJ/IdgHYBiSrWKxtCN+u89UrN2lvc1psiyo0DitWoKdY46EHAsP8AiJOB6D3CZ9MEZM1ptxEtLLnnFirEc7K1oUnrVQoy9So4AyclmY4BLHxPMzQmYrG/pDNiLZLbesrct+iK26sB61c1McWUoF1eClCdPpOfGZk6++/aI2acaDHt3mVOTUZC1+g3zbv1qPyqTN1/Nfy1Ph/Fvx/blOkDc/8AQKiuKgdKzVCPJ0sCMEg44HzufD0Tp02fxI224UavD0Tvvy5Wl5w9I+c6Z4cleXpHe9iNn3ZBIItbggjgQerbiDMHD9SvvD6C/ln2UDursn9JvKNv+q7jVjh5A8p/QdIPHxm1mv0UmzEwU8TJESs3ebovthbu9t1lOoiMwBcurYGcENk8QMAgj2zPxay/VEW7w0cujpNf09pU6rciPAg/IjxmoyImYlfXRttl7ywPXMWqIzUmftPAFSe86XHHtxMbVY4x5O3u3NNknJj3lU++u6X9HVUp9YKi1FLKdOlsAgYYcs8eY+E0tPn8WN9mbqcM4553ROyGqC4pdVjrOtp6M8tZYBc57M4luTbpnfhRi36425drtHoy2g4avUq0qtUjJBdy7HuDFcZ7hwE466zFH6YjaHbfR5bd5neVfTuZ/C3OhC+ZqVxQJ8mm1Nl8Os16gPDNPPpJmZr6xFot92roLTNJifRZ04HeQEBAQMF/9E/qN8p7Xl5bhyM6XM6PYH0X9ppRk5X4+G5d/Rv6rfIyMcpTw5CdLmdDu99EfXPyEoycrsfDDvH+p/a/KSx+rzIhRzlitM7xv5i+sfkB+crxrMiHpnBB7iPnLFacO3l7Ef4f6yrw5W+JCErPqZm72J95zLY4VTyl93G88eqfn/pK8nosxqV6RrJqW0rgN+uwqKe9XAOfeGH9maultE4oZOrrMZZdF0I1wLmuh85qKkehWwfxiUa+P0xLo+Hz3mEx04VwLe3p58o1mYDwVCCfe6++V6CP1TP+luvmOiI/2qzY1o1a4o0k856qAe8ZPsAJ9k0MlorSZlm4aza8RD0ttD6Kp9m/4TMGvMN+3EvLich6BPoXzk8rl6Efqlf+I/y0mXr/ADx7NbQfTn3afTl5tr61b5U5LQc2R1/lhV1h9LT+0T8QmhfyyzsXnj3enby2SrTanUUMjqVZTyKkYIPsmBEzE7w+gmN42lDW+yNn2LGsq0Lc6ca2YJwJHDLHvA90tm+XJ27yrimPH34R23d+rAUaiC4R2ZHUCmGfiVIHFQRjxk6abLMx2RvqMcR3lQomywpXT0K/Uqv8Q34EmVrvqR7NfQ/T/Lm+m363R+w/xtL9B5Z91HxDmHI7o0Ve+tkdQytXpgqwyCM8iDzE6c8zGOZj7ObTRE5YiXpCjRVRhVVR3KAB7hMOZmW5tsoHpOui+0647E6tFHcAik/9TMfbNnSV2xQxtZbfLL46NKQbalsDyDVD92lUI+IEaqdsVv8Avq80f1YehJitt5VE+ifNLY6DPNu/Wo/KpM3X81/LU+H8W/H9nTn5tp61f5U40HNvw9+IeWFU0vOHpHzmlPDMry9R3dutRGp1AGR1ZWU8irDDA+BBM+eiZid4fRzG6Ft9jbPsW65UoUG0ka2YJwOMjLHwEtnJlydu8qopjx9+GntXfywVHX9JRiVYf7sNU44I5qCJKmmyzPCF9RjiO8vP6DAA8BNphzPdc3Qj9Ur/AMSf7unMvX+ePZr6H6f5QnTh9Ytvsqn4llug8tlPxD0cNu59ctv4ih/eLOzL5Le0uLD9Svu9MzAfQPL21B/v632tX8bT6Cnlj2fPZfPKyegvzrz0Wvzrzg+Ift/P9ND4f5bLYmc0SAgICBgv/on9RvlPa8vLcORnS5nR7A+i/tNKMnK/Hw3Lz6N/Vb5GRjlKeHITpczod3voj65+QlGTldj4Yd4+Selvyksfq8yIUc5YrTO8acUPrD5H/WV41mRDZlqp1VK1pMAwRMEZHkic8zMOiIiX1+g0/wD40+6J51T93vTDJSoKvmqozzwMRMzJERDgel97PqFFfP6Rg9RoxrHeXz/7eRxz7OM7NH4nV+nj1/793JrPD6P1c+jhthbl7RNOld22F1AlCKmhwOwnOBhh2ZORznXk1GLeaWceLTZYiL1SNxuDtW6qBrl0yBjVUq6sDuUIDj4SEarBjjasLLaXNkn9cu63K3DpWJ61m62uRjWRpCg8wi5OM8snj6MkTjz6m2XtxDrwaauLvzLqNo/Q1Ps3/CZz15h0W4l5cTkPQJ9C+cnlcvQj9Ur/AMR/lpMvX+ePZraD6c+7T6cvNtfWrfKnJaDmyOv8sKusPpaf2ifiE0L+WWdi88e69ek3eF7O0BonFWq+hW/ZGCWYZ7cDA9OeyZGlxRkv34hs6nLOOm8KHr1WqPqdmd2PFmJYk+JPGbERFY7MXe17d5Xbb9H9nb2b66S1awouWqPk+WFJyq5woB5Y+POZNtVktftO0Nmmmx1rwo4TXYkrp6FfqVT+Ib8CTK131I9mvofpub6bfrdH7D/G0v0Hln3UfEPNDlNyv/ULX7en850aj6VvZzaX6sPSEw26889I9IrtS5B7XQj0NTQzb0s74qsTVx/ll+9G1YJtS2J5FnX2tSdR8SI1Ub4rf99TRz/lh6FmI23lUT6J82tjoM8279aj8qkzdfzX8tP4fxb8f2dOfm2nrVvlTjQc2/D34h5YVTS84ekfOaU8MyvK/OkreF7Oz1UuFWo4RG4HTkFmbB4EgLw8SJi6XFGS+08Q29TlnHTeOVC3Nd6jF6jM7nmzMWJ9pmzERWNoYs2tee8ru2V0fWdG1zUpLVq9XlnfJ8rTnyVzhQDy+OZk31WS1+07Q2KabHWvCi6Z4D0Ca7GtzK5+hH6pX/iT/d05l6/zx7NbQ/T/AChOnD6xbfZVPxLLdB5bKfiHo4bdz65bfxFD+8WdmXyW9pcWH6lfd6ZmA+geX9q/T1vtqv42n0FPLHs+ey+eVkdBfnXnotfnXnBr/wBv5/pofD/LZbEzmiQEBAQMdenqVl7wR7xPY7S8mN4ceykcDwI5jxnQ529s/aZpArp1AnPPGPhI2pulW+zeqbXU0jkEFtQAHHsxknh3yHRMSn17wgpcqTOwrxVHVnOSxI4cOQ4fCVZKzyspaOGHbd4rkKufJJyeXhw909pWYeXtEo0SaDo3ZbmkQuQRjmORlPekru1oc9VpFSVYYI/89suid1Mxsz2l+9Pgp4dx4j+U8msS9i0w2Ttyp3J7j/rI+HCXiSltl1HZNVTmTw4Y4YGOHvldtt+yyu+3dQ3SN1n9J3HW5zqGnPLq9I0afDHxz25mxpdvCjZjavq8Wd2ts7e+9oUxSpXDqi+auFbHbgFlJx4SVtPjtO8wjXU5KxtEtn+v20f3p/uU/wD8Tz5XF9nvzeX7tuw6Sr+mwLVFqjtWoi8fagBEhbR4p47J11uSOe63919u07+1FVRpzqSomclWx5S57eBBB7iJmZcc4r7NTFkjLTeHn3bOy3tq9S3qAhqbEelf1WHgRgzax3i9YtDEzY5peYlI7r723Fjr6goVfBZKgLLkfrDDAg44ePDuEhlwUy+ZPDqLYt9m1vXty8vaNK4uERaIdkplFKhmIBbGpiWGFHHl2c8yOHHjx2mtZ7rM+TJkpFrR2c3QqaWVuelgceg5l8xvGzlrPTMSsne3a42ts41qNN1e1qK1VDhsKysCysPOAxnkOAM4MNPAy7WnnhpZr+Pi3r6KymgzI7LFo9J1xVoC1FstSs69WHDHyiRpz1YHnf2sTgnR1i3Vv2aVdba0dMV7uC2hZPQqvRqDD02KsPEdx7R2+2dtLRaItDPyUmlprKxuiTeihRQ2lXWr1KpZDpypyoGnI4g+SeYx4zh1mG1p644aOizViOieXO9I+8lG+uEqUNehKenUw06uJbIU8QOPbg+Ev0uG2OsxZz6zLXJb9PogtgXwoXNGuwLCnUViBjJAOcDPDMuy066TWPVRhvFLxaXoLdreahfIzUC3kEB1ZSpUnOPA8jyJmLlw2xztZuY8tckb1cV0wbsPU03tFSxRdNYDidAOVcDuGWB8CD2GdWizRX9E/hya3BNo6o9FTUapVg6khlIKkcwQcgg94ImnMbxtLLiZrO8LLs+l2roVHtVqVeAylQqGbkMJoJyT2AzPtoY336uzSrr5nt091aVqRRmRhhlYhgewg4I9hE0IneN4ZtomJ2l2vRfvSlnValURitw9JQynzWyVXKnmCX5g8Mcj2cmrwzkjePR2aLNFJ6Z9WXpV3no3b0qdDWepaqGYrpBJ0jCg8eGg8wJHR4bUiZn1S1uat9qx6ODU4IPcRO2XBE7StjfbaFPauzTXtQ5NtVDVEZSGClGDeDYDBuBPAGZuCs4MvTf1a2eYz4t6eipppMlYtn0pVzbrb/o61KxUIHDHyjjSCaYXix8COPdOG2ir1dW+0NGuttNenbu4K/sHoVXoVBh6Z0sOfH09oxg58Z2VtFo6ocOSk1tMSsHom3poW6ta1iytWrgo2kspLKiBTjiDleeMcec4tZhteeqPSHfos9ax0Tyh+kzeWje16bW+srTRl1MunVkg5UHjjh2gS3SYbY6z1eqnWZq5Jjp9HMbLuRSr0qpBIp1abkDmQrBiBnt4TovHVWYcuO3TaJle77+2YtBeaqmg1OrC6G19ZpL6McvNBOc6fGY/y2Tr6PXlt/MU6OvfsoS8q66juBgM7sAezUxOPjNmsbREMS9uq0y7Los3mo2dWstfWBX6kKyrqAKGp5wHHj1g5A8pyavDbJETX03dmizVpvW3qvKZLWICAgICBq3NhTc5ZePeOB+ElFphGaxLEmyKQ/VJ9JM965edEMz2FM4yi8OXCR6pe9MPn+jaX7Cz3qk6K/Z9U7CmpBCAEcjHVJ0w/Ds6kTkovGOqTpj7Pz+jaX7Cx1SdFfszULdUzoUDPPE8mZnl7ERHBXt1cYZQfT+XdETMcExE8tQ7Hpdx+8ZLrlHohmobPppxVRnvPE/HlPJtMvYrEMl5dLSpvVqHSiKWY9wAyTPIiZnaHsztG8qN3334W94La0gqghalQE1gPAqwC+g6hNfBppx/u/8AjJz6qMnaKpe36IazIrNcU1YqCV6snSSOIzqGcSqdfWJ7Qsj4f27y+z0PVf3qn/y2H+KefPx/F7/4/wD2r/a+zntq9ShUxrptg4OQeAIIPcQQfbO6l4vWLQ4MmOcdprK0ug4HqLnu61Pfo4/DTM7X+aPZp6DyS7bbu7dtdgfpFJXIGA3FXA7gy4OPDlOTHlvj8suu+Ot/NCJtOjnZ9NtXUa/Co7OvtUnB9ssnV5Z9VddNiid4hK7a3bt7pKdOtTylM5RVJQDhp5KRwx2SumW9JmazynfHW8bWhq0Nx9npytKJ9ca/x5kp1GWf3S8jBjjiEvY7Oo0QVo0qdMHmKaKgPpCiV2ta3M7pxWK8Q5+/6PNn1WLmhpJ59WzUx91TgewS6uqy1jbdVbTYrTvMJDYe6tpaHVQoqr4xrOWfHaNTZIHokL5r380p0xUp5YfG3d0LS7bXXogvgDWpKMQOQJUjPtjHnvTtWXl8NL+aGDZW4tjbsHp0AXHJnZnI8RqJwfGSvqMl42mXlMGOk7xD6G42z/3Sj7v5zz5jL/J74GP7P3+o+z/3Sj7o+Yy/yPAx/ZI7J2Jb2wYW9JKYfGrSMZxnGfeZC+S1/NO6daVrxCQkEnM7T3BsK7F2oBWJJJplqeSeZIUgZ9kvrqctY2iVN9PjtO8wz7F3Ns7Vg9Giuscncl2HqlidPsnl8+S8bTL2mDHTvWGA7g2BdnagGZ2ZmLO54sSx4asczPfmcu227z5fHM7zDftN17OkQ1O1t1YHIYUl1A94bGZCc2SebSnGKkejWfcmwJJNrRJJJJxzJ4k85KNRkj9yM4cc+j8/qPs/90o+6PmMv8jwMf2SWydi0LYMtvSSmGILBRjJAwM+yQvktfzSnWla8QhdodH1hWcu1AKScnq2amCe/Spx8JbXVZaxtEqrabHad5hvbE3TtLU6qFFQ/wC2cu/sZskeyQvmvfzSnTDSnlh+bd3StLttdekC+ANako2ByBZSMj0xjz3p2rLy+Gl/NDW2ZuHYUGDpQBYEFS7M+CORGokAjmD2SVtTktG0y8pp8dZ3iH2Nxtn/ALpR938558xl/k98DH9n7/UfZ/7pR90fMZf5HgY/szndSz6kUP0el1QqdYExw16dOr06TieeNk36t+73wqbbbdmD+o2z/wB0o+7+c9+Yy/yeeBj+wu5Gzwci0o5Hh/OPmMv8jwMf2dDKVpAQEBAQEBAQEBAQEBAQEBA0dubOFxb1aBOnrKbLnuyMAyVLdNot9kb16qzDzrt3YFxaMUuKbKM41gE028Vfkfn4CbmPLTJG9ZYeTBfHPeFg7F6XNNNVuaDs4ABekV8rxKsRg+g+7lOK+h771l2018bfqju2b3pgpaT1NtVLdnWMqr7dJYyNdBbfvKVtfXbtCvLTZ91tG4d6aGo9RyXfBFNSePFuSgdg54Axmd03phrtM8OGMeTNffZfG6WwFsrZaCnUeLO2ManPnHHdwAHgBMfNlnJbqls4scY69MJmVLCAgICAgICAgICAgICAgICAgICAgICAgICAgICAgICAgICAgICAgICAgICAgICB8ugIwQCD2HiIEVcbrWTnLWtuT39Wv5CWRmyRxaVc4qTzD8obq2SHK2tuD39Wv5iJzZJ5tJGKkcQlkQKAAAAOQAwPdK1j6gICAgICAgICAgICAgICAgICAgICAgICAgICAgICAgICAgICAgICAgICAgICAgICAgICAgICAgICAgICAgICAgICAgICAgICAgICAgICAgICAgICAgICAgICAgICAgICAgICAgICAgICAgICAgICAgICAgICAgICAgICAgICAgICAgICAgICAgIH/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pic>
        <p:nvPicPr>
          <p:cNvPr id="11268" name="Picture 4" descr="http://tonerpave.com.au/wp-content/uploads/2015/06/guardia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344" y="160338"/>
            <a:ext cx="3888432" cy="1167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041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Scala in het werkveld:</a:t>
            </a:r>
          </a:p>
        </p:txBody>
      </p:sp>
      <p:sp>
        <p:nvSpPr>
          <p:cNvPr id="3" name="Tijdelijke aanduiding voor inhoud 2"/>
          <p:cNvSpPr>
            <a:spLocks noGrp="1"/>
          </p:cNvSpPr>
          <p:nvPr>
            <p:ph idx="1"/>
          </p:nvPr>
        </p:nvSpPr>
        <p:spPr/>
        <p:txBody>
          <a:bodyPr/>
          <a:lstStyle/>
          <a:p>
            <a:pPr marL="0" indent="0">
              <a:buNone/>
            </a:pPr>
            <a:r>
              <a:rPr lang="nl-BE" dirty="0" smtClean="0"/>
              <a:t>Nog meer bedrijven:</a:t>
            </a:r>
          </a:p>
          <a:p>
            <a:r>
              <a:rPr lang="nl-BE" dirty="0" err="1" smtClean="0"/>
              <a:t>Foursquare</a:t>
            </a:r>
            <a:endParaRPr lang="nl-BE" dirty="0" smtClean="0"/>
          </a:p>
          <a:p>
            <a:r>
              <a:rPr lang="nl-BE" dirty="0" smtClean="0"/>
              <a:t>Tumblr</a:t>
            </a:r>
          </a:p>
          <a:p>
            <a:r>
              <a:rPr lang="nl-BE" dirty="0" smtClean="0"/>
              <a:t>Apple</a:t>
            </a:r>
          </a:p>
          <a:p>
            <a:r>
              <a:rPr lang="nl-BE" dirty="0" smtClean="0"/>
              <a:t>Siemens</a:t>
            </a:r>
          </a:p>
          <a:p>
            <a:r>
              <a:rPr lang="nl-BE" dirty="0" smtClean="0"/>
              <a:t>Sony</a:t>
            </a:r>
            <a:endParaRPr lang="nl-BE" dirty="0"/>
          </a:p>
        </p:txBody>
      </p:sp>
      <p:sp>
        <p:nvSpPr>
          <p:cNvPr id="5" name="Tekstvak 4"/>
          <p:cNvSpPr txBox="1"/>
          <p:nvPr/>
        </p:nvSpPr>
        <p:spPr>
          <a:xfrm>
            <a:off x="1543291" y="6464285"/>
            <a:ext cx="8854709" cy="369332"/>
          </a:xfrm>
          <a:prstGeom prst="rect">
            <a:avLst/>
          </a:prstGeom>
          <a:noFill/>
        </p:spPr>
        <p:txBody>
          <a:bodyPr wrap="square" rtlCol="0">
            <a:spAutoFit/>
          </a:bodyPr>
          <a:lstStyle/>
          <a:p>
            <a:r>
              <a:rPr lang="nl-BE" dirty="0">
                <a:solidFill>
                  <a:schemeClr val="bg2"/>
                </a:solidFill>
              </a:rPr>
              <a:t>Bron: </a:t>
            </a:r>
            <a:r>
              <a:rPr lang="en-US" dirty="0">
                <a:solidFill>
                  <a:schemeClr val="bg2"/>
                </a:solidFill>
              </a:rPr>
              <a:t>http://www.scala-lang.org/old/node/1658</a:t>
            </a:r>
            <a:endParaRPr lang="nl-BE" dirty="0">
              <a:solidFill>
                <a:schemeClr val="bg2"/>
              </a:solidFill>
            </a:endParaRPr>
          </a:p>
        </p:txBody>
      </p:sp>
      <p:pic>
        <p:nvPicPr>
          <p:cNvPr id="7" name="Picture 32" descr="https://playfoursquare.s3.amazonaws.com/press/2014/foursquare-wordmar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60488" y="1464837"/>
            <a:ext cx="4507512" cy="118948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2" descr="http://www.sociobits.org/wp-content/uploads/2015/09/tumblr-logo-201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6776" y="4929935"/>
            <a:ext cx="2112177" cy="132399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ttp://www.machouse.nl/files/2014/09/apple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43873" y="4279136"/>
            <a:ext cx="1610271" cy="1610272"/>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4" descr="Afbeeldingsresultaat voor siemens"/>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10" name="AutoShape 6" descr="Afbeeldingsresultaat voor siemens"/>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pic>
        <p:nvPicPr>
          <p:cNvPr id="5128" name="Picture 8" descr="http://cdn.hearingreview.com/hearingr/2014/05/SiemensLogo.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97062" y="2889625"/>
            <a:ext cx="3625918" cy="845375"/>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http://www.logospike.com/wp-content/uploads/2014/11/Sony_logo-4.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892" t="23154" r="3177" b="37160"/>
          <a:stretch/>
        </p:blipFill>
        <p:spPr bwMode="auto">
          <a:xfrm>
            <a:off x="6600056" y="3736047"/>
            <a:ext cx="3672408" cy="110869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eng.trueaccord.com/wp-content/uploads/2014/10/scala-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20136" y="90997"/>
            <a:ext cx="2592288" cy="1151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275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064000" y="180000"/>
            <a:ext cx="8334000" cy="900000"/>
          </a:xfrm>
        </p:spPr>
        <p:txBody>
          <a:bodyPr/>
          <a:lstStyle/>
          <a:p>
            <a:r>
              <a:rPr lang="nl-BE" dirty="0" err="1"/>
              <a:t>OCaml</a:t>
            </a:r>
            <a:r>
              <a:rPr lang="nl-BE" dirty="0"/>
              <a:t> in het werkveld:</a:t>
            </a:r>
          </a:p>
        </p:txBody>
      </p:sp>
      <p:sp>
        <p:nvSpPr>
          <p:cNvPr id="3" name="Tijdelijke aanduiding voor inhoud 2"/>
          <p:cNvSpPr>
            <a:spLocks noGrp="1"/>
          </p:cNvSpPr>
          <p:nvPr>
            <p:ph idx="1"/>
          </p:nvPr>
        </p:nvSpPr>
        <p:spPr/>
        <p:txBody>
          <a:bodyPr/>
          <a:lstStyle/>
          <a:p>
            <a:pPr marL="0" indent="0">
              <a:buNone/>
            </a:pPr>
            <a:r>
              <a:rPr lang="nl-BE" dirty="0" smtClean="0"/>
              <a:t>Waarom </a:t>
            </a:r>
            <a:r>
              <a:rPr lang="nl-BE" dirty="0" err="1" smtClean="0"/>
              <a:t>Ocaml</a:t>
            </a:r>
            <a:r>
              <a:rPr lang="nl-BE" dirty="0" smtClean="0"/>
              <a:t>?</a:t>
            </a:r>
          </a:p>
          <a:p>
            <a:r>
              <a:rPr lang="nl-BE" dirty="0" smtClean="0"/>
              <a:t>Simpel aan te leren</a:t>
            </a:r>
          </a:p>
          <a:p>
            <a:r>
              <a:rPr lang="nl-BE" dirty="0" smtClean="0"/>
              <a:t>Functionele taal</a:t>
            </a:r>
          </a:p>
          <a:p>
            <a:r>
              <a:rPr lang="nl-BE" dirty="0" smtClean="0"/>
              <a:t>Goede </a:t>
            </a:r>
            <a:r>
              <a:rPr lang="nl-BE" dirty="0" err="1" smtClean="0"/>
              <a:t>performantie</a:t>
            </a:r>
            <a:endParaRPr lang="nl-BE" dirty="0" smtClean="0"/>
          </a:p>
          <a:p>
            <a:r>
              <a:rPr lang="nl-BE" dirty="0" smtClean="0"/>
              <a:t>Goede leesbaarheid</a:t>
            </a:r>
          </a:p>
          <a:p>
            <a:endParaRPr lang="nl-BE" dirty="0"/>
          </a:p>
        </p:txBody>
      </p:sp>
      <p:pic>
        <p:nvPicPr>
          <p:cNvPr id="6146" name="Picture 2" descr="http://www.mit.edu/afs.new/athena/activity/h/hmmt/www/images/janestree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44072" y="1397495"/>
            <a:ext cx="3024336" cy="804345"/>
          </a:xfrm>
          <a:prstGeom prst="rect">
            <a:avLst/>
          </a:prstGeom>
          <a:noFill/>
          <a:extLst>
            <a:ext uri="{909E8E84-426E-40DD-AFC4-6F175D3DCCD1}">
              <a14:hiddenFill xmlns:a14="http://schemas.microsoft.com/office/drawing/2010/main">
                <a:solidFill>
                  <a:srgbClr val="FFFFFF"/>
                </a:solidFill>
              </a14:hiddenFill>
            </a:ext>
          </a:extLst>
        </p:spPr>
      </p:pic>
      <p:sp>
        <p:nvSpPr>
          <p:cNvPr id="4" name="Rechthoek 3"/>
          <p:cNvSpPr/>
          <p:nvPr/>
        </p:nvSpPr>
        <p:spPr>
          <a:xfrm>
            <a:off x="1524001" y="6460413"/>
            <a:ext cx="4801379" cy="369332"/>
          </a:xfrm>
          <a:prstGeom prst="rect">
            <a:avLst/>
          </a:prstGeom>
        </p:spPr>
        <p:txBody>
          <a:bodyPr wrap="none">
            <a:spAutoFit/>
          </a:bodyPr>
          <a:lstStyle/>
          <a:p>
            <a:r>
              <a:rPr lang="nl-BE" dirty="0">
                <a:solidFill>
                  <a:schemeClr val="bg1"/>
                </a:solidFill>
              </a:rPr>
              <a:t>Bron: https://www.janestreet.com/technology/</a:t>
            </a:r>
          </a:p>
        </p:txBody>
      </p:sp>
      <p:pic>
        <p:nvPicPr>
          <p:cNvPr id="5" name="Afbeelding 4"/>
          <p:cNvPicPr>
            <a:picLocks noChangeAspect="1"/>
          </p:cNvPicPr>
          <p:nvPr/>
        </p:nvPicPr>
        <p:blipFill>
          <a:blip r:embed="rId3"/>
          <a:stretch>
            <a:fillRect/>
          </a:stretch>
        </p:blipFill>
        <p:spPr>
          <a:xfrm>
            <a:off x="2064001" y="4394367"/>
            <a:ext cx="3495201" cy="1368152"/>
          </a:xfrm>
          <a:prstGeom prst="rect">
            <a:avLst/>
          </a:prstGeom>
        </p:spPr>
      </p:pic>
    </p:spTree>
    <p:extLst>
      <p:ext uri="{BB962C8B-B14F-4D97-AF65-F5344CB8AC3E}">
        <p14:creationId xmlns:p14="http://schemas.microsoft.com/office/powerpoint/2010/main" val="789021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BE" dirty="0" err="1"/>
              <a:t>OCaml</a:t>
            </a:r>
            <a:r>
              <a:rPr lang="nl-BE" dirty="0"/>
              <a:t> in het werkveld</a:t>
            </a:r>
            <a:r>
              <a:rPr lang="nl-BE" dirty="0" smtClean="0"/>
              <a:t>: Gent IT </a:t>
            </a:r>
            <a:r>
              <a:rPr lang="nl-BE" dirty="0" err="1" smtClean="0"/>
              <a:t>Valley</a:t>
            </a:r>
            <a:endParaRPr lang="nl-BE" dirty="0"/>
          </a:p>
        </p:txBody>
      </p:sp>
      <p:sp>
        <p:nvSpPr>
          <p:cNvPr id="3" name="Tijdelijke aanduiding voor inhoud 2"/>
          <p:cNvSpPr>
            <a:spLocks noGrp="1"/>
          </p:cNvSpPr>
          <p:nvPr>
            <p:ph idx="1"/>
          </p:nvPr>
        </p:nvSpPr>
        <p:spPr/>
        <p:txBody>
          <a:bodyPr/>
          <a:lstStyle/>
          <a:p>
            <a:pPr marL="0" indent="0">
              <a:buNone/>
            </a:pPr>
            <a:r>
              <a:rPr lang="nl-BE" dirty="0" smtClean="0"/>
              <a:t>Project voor </a:t>
            </a:r>
            <a:r>
              <a:rPr lang="nl-BE" dirty="0" err="1" smtClean="0"/>
              <a:t>Amplidata</a:t>
            </a:r>
            <a:endParaRPr lang="nl-BE" dirty="0"/>
          </a:p>
          <a:p>
            <a:r>
              <a:rPr lang="nl-BE" dirty="0" smtClean="0"/>
              <a:t>Cloud storage </a:t>
            </a:r>
            <a:r>
              <a:rPr lang="nl-BE" dirty="0" err="1" smtClean="0"/>
              <a:t>solutions</a:t>
            </a:r>
            <a:endParaRPr lang="nl-BE" dirty="0" smtClean="0"/>
          </a:p>
        </p:txBody>
      </p:sp>
      <p:sp>
        <p:nvSpPr>
          <p:cNvPr id="4" name="Rechthoek 3"/>
          <p:cNvSpPr/>
          <p:nvPr/>
        </p:nvSpPr>
        <p:spPr>
          <a:xfrm>
            <a:off x="1550059" y="6488668"/>
            <a:ext cx="5958408" cy="369332"/>
          </a:xfrm>
          <a:prstGeom prst="rect">
            <a:avLst/>
          </a:prstGeom>
        </p:spPr>
        <p:txBody>
          <a:bodyPr wrap="square">
            <a:spAutoFit/>
          </a:bodyPr>
          <a:lstStyle/>
          <a:p>
            <a:r>
              <a:rPr lang="nl-BE" dirty="0">
                <a:solidFill>
                  <a:schemeClr val="bg1"/>
                </a:solidFill>
              </a:rPr>
              <a:t>Bron: http://www.slideshare.net/toolslive/cufp-2012-talk</a:t>
            </a:r>
          </a:p>
        </p:txBody>
      </p:sp>
      <p:pic>
        <p:nvPicPr>
          <p:cNvPr id="5" name="Afbeelding 4"/>
          <p:cNvPicPr/>
          <p:nvPr/>
        </p:nvPicPr>
        <p:blipFill>
          <a:blip r:embed="rId3"/>
          <a:stretch>
            <a:fillRect/>
          </a:stretch>
        </p:blipFill>
        <p:spPr>
          <a:xfrm>
            <a:off x="4731048" y="2283715"/>
            <a:ext cx="6048672" cy="3435158"/>
          </a:xfrm>
          <a:prstGeom prst="rect">
            <a:avLst/>
          </a:prstGeom>
        </p:spPr>
      </p:pic>
    </p:spTree>
    <p:extLst>
      <p:ext uri="{BB962C8B-B14F-4D97-AF65-F5344CB8AC3E}">
        <p14:creationId xmlns:p14="http://schemas.microsoft.com/office/powerpoint/2010/main" val="3905003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BE" dirty="0" err="1"/>
              <a:t>OCaml</a:t>
            </a:r>
            <a:r>
              <a:rPr lang="nl-BE" dirty="0"/>
              <a:t> in het werkveld: </a:t>
            </a:r>
            <a:r>
              <a:rPr lang="nl-BE" dirty="0" err="1"/>
              <a:t>Ghent</a:t>
            </a:r>
            <a:r>
              <a:rPr lang="nl-BE" dirty="0"/>
              <a:t> IT </a:t>
            </a:r>
            <a:r>
              <a:rPr lang="nl-BE" dirty="0" err="1"/>
              <a:t>Valley</a:t>
            </a:r>
            <a:endParaRPr lang="nl-BE" dirty="0"/>
          </a:p>
        </p:txBody>
      </p:sp>
      <p:sp>
        <p:nvSpPr>
          <p:cNvPr id="3" name="Tijdelijke aanduiding voor inhoud 2"/>
          <p:cNvSpPr>
            <a:spLocks noGrp="1"/>
          </p:cNvSpPr>
          <p:nvPr>
            <p:ph idx="1"/>
          </p:nvPr>
        </p:nvSpPr>
        <p:spPr/>
        <p:txBody>
          <a:bodyPr>
            <a:normAutofit fontScale="92500" lnSpcReduction="20000"/>
          </a:bodyPr>
          <a:lstStyle/>
          <a:p>
            <a:pPr marL="0" indent="0">
              <a:buNone/>
            </a:pPr>
            <a:r>
              <a:rPr lang="nl-BE" dirty="0" smtClean="0"/>
              <a:t>Nadelen:</a:t>
            </a:r>
          </a:p>
          <a:p>
            <a:r>
              <a:rPr lang="nl-BE" dirty="0" smtClean="0"/>
              <a:t>Moeilijk resource management</a:t>
            </a:r>
          </a:p>
          <a:p>
            <a:r>
              <a:rPr lang="nl-BE" dirty="0" smtClean="0"/>
              <a:t>Data corruptie</a:t>
            </a:r>
          </a:p>
          <a:p>
            <a:r>
              <a:rPr lang="nl-BE" dirty="0" smtClean="0"/>
              <a:t>Objecten</a:t>
            </a:r>
          </a:p>
          <a:p>
            <a:r>
              <a:rPr lang="nl-BE" dirty="0" err="1" smtClean="0"/>
              <a:t>Threads</a:t>
            </a:r>
            <a:endParaRPr lang="nl-BE" dirty="0" smtClean="0"/>
          </a:p>
          <a:p>
            <a:pPr marL="0" indent="0">
              <a:buNone/>
            </a:pPr>
            <a:endParaRPr lang="nl-BE" dirty="0"/>
          </a:p>
          <a:p>
            <a:pPr marL="0" indent="0">
              <a:buNone/>
            </a:pPr>
            <a:r>
              <a:rPr lang="nl-BE" dirty="0" smtClean="0"/>
              <a:t>Voordelen van </a:t>
            </a:r>
            <a:r>
              <a:rPr lang="nl-BE" dirty="0" err="1" smtClean="0"/>
              <a:t>Ocaml</a:t>
            </a:r>
            <a:endParaRPr lang="nl-BE" dirty="0" smtClean="0"/>
          </a:p>
          <a:p>
            <a:r>
              <a:rPr lang="nl-BE" dirty="0" smtClean="0"/>
              <a:t>Super snelle compiler</a:t>
            </a:r>
          </a:p>
          <a:p>
            <a:r>
              <a:rPr lang="nl-BE" dirty="0" smtClean="0"/>
              <a:t>Snel coderen</a:t>
            </a:r>
          </a:p>
          <a:p>
            <a:r>
              <a:rPr lang="nl-BE" dirty="0" smtClean="0"/>
              <a:t>Goede integratie met C</a:t>
            </a:r>
          </a:p>
          <a:p>
            <a:pPr marL="0" indent="0">
              <a:buNone/>
            </a:pPr>
            <a:endParaRPr lang="nl-BE" dirty="0"/>
          </a:p>
        </p:txBody>
      </p:sp>
      <p:sp>
        <p:nvSpPr>
          <p:cNvPr id="5" name="Rechthoek 4"/>
          <p:cNvSpPr/>
          <p:nvPr/>
        </p:nvSpPr>
        <p:spPr>
          <a:xfrm>
            <a:off x="1550059" y="6488668"/>
            <a:ext cx="5958408" cy="369332"/>
          </a:xfrm>
          <a:prstGeom prst="rect">
            <a:avLst/>
          </a:prstGeom>
        </p:spPr>
        <p:txBody>
          <a:bodyPr wrap="square">
            <a:spAutoFit/>
          </a:bodyPr>
          <a:lstStyle/>
          <a:p>
            <a:r>
              <a:rPr lang="nl-BE" dirty="0">
                <a:solidFill>
                  <a:schemeClr val="bg1"/>
                </a:solidFill>
              </a:rPr>
              <a:t>Bron: http://www.slideshare.net/toolslive/cufp-2012-talk</a:t>
            </a:r>
          </a:p>
        </p:txBody>
      </p:sp>
    </p:spTree>
    <p:extLst>
      <p:ext uri="{BB962C8B-B14F-4D97-AF65-F5344CB8AC3E}">
        <p14:creationId xmlns:p14="http://schemas.microsoft.com/office/powerpoint/2010/main" val="2339780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OCaml</a:t>
            </a:r>
            <a:r>
              <a:rPr lang="nl-BE" dirty="0"/>
              <a:t> in het werkveld:</a:t>
            </a:r>
          </a:p>
        </p:txBody>
      </p:sp>
      <p:sp>
        <p:nvSpPr>
          <p:cNvPr id="3" name="Tijdelijke aanduiding voor inhoud 2"/>
          <p:cNvSpPr>
            <a:spLocks noGrp="1"/>
          </p:cNvSpPr>
          <p:nvPr>
            <p:ph idx="1"/>
          </p:nvPr>
        </p:nvSpPr>
        <p:spPr>
          <a:xfrm>
            <a:off x="1902551" y="1867792"/>
            <a:ext cx="8334000" cy="3824310"/>
          </a:xfrm>
        </p:spPr>
        <p:txBody>
          <a:bodyPr/>
          <a:lstStyle/>
          <a:p>
            <a:pPr marL="0" indent="0">
              <a:buNone/>
            </a:pPr>
            <a:r>
              <a:rPr lang="nl-BE" dirty="0" smtClean="0"/>
              <a:t>Vb. 45 jaar  </a:t>
            </a:r>
            <a:r>
              <a:rPr lang="nl-BE" dirty="0" err="1" smtClean="0"/>
              <a:t>Montreux</a:t>
            </a:r>
            <a:r>
              <a:rPr lang="nl-BE" dirty="0" smtClean="0"/>
              <a:t> jazz festivals:</a:t>
            </a:r>
          </a:p>
          <a:p>
            <a:r>
              <a:rPr lang="nl-BE" dirty="0" smtClean="0"/>
              <a:t>5000h audio en video</a:t>
            </a:r>
          </a:p>
          <a:p>
            <a:endParaRPr lang="nl-BE" dirty="0" smtClean="0"/>
          </a:p>
          <a:p>
            <a:pPr marL="0" indent="0">
              <a:buNone/>
            </a:pPr>
            <a:r>
              <a:rPr lang="nl-BE" dirty="0" smtClean="0"/>
              <a:t>Doel:</a:t>
            </a:r>
          </a:p>
          <a:p>
            <a:r>
              <a:rPr lang="nl-BE" dirty="0" smtClean="0"/>
              <a:t>Toegang van de data in jazz cafés</a:t>
            </a:r>
          </a:p>
          <a:p>
            <a:r>
              <a:rPr lang="nl-BE" dirty="0" smtClean="0"/>
              <a:t>Opslaan tot 100 jaar</a:t>
            </a:r>
          </a:p>
          <a:p>
            <a:r>
              <a:rPr lang="nl-BE" dirty="0" smtClean="0"/>
              <a:t>Toegankelijk voor onderzoek</a:t>
            </a:r>
          </a:p>
        </p:txBody>
      </p:sp>
      <p:sp>
        <p:nvSpPr>
          <p:cNvPr id="5" name="Rechthoek 4"/>
          <p:cNvSpPr/>
          <p:nvPr/>
        </p:nvSpPr>
        <p:spPr>
          <a:xfrm>
            <a:off x="1499937" y="6488668"/>
            <a:ext cx="10062864" cy="369332"/>
          </a:xfrm>
          <a:prstGeom prst="rect">
            <a:avLst/>
          </a:prstGeom>
        </p:spPr>
        <p:txBody>
          <a:bodyPr wrap="square">
            <a:spAutoFit/>
          </a:bodyPr>
          <a:lstStyle/>
          <a:p>
            <a:r>
              <a:rPr lang="nl-BE" dirty="0">
                <a:solidFill>
                  <a:schemeClr val="bg1"/>
                </a:solidFill>
              </a:rPr>
              <a:t>Bron: http://people.cs.kuleuven.be/~tom.schrijvers/Research/talks/lhug4b.pdf</a:t>
            </a:r>
          </a:p>
        </p:txBody>
      </p:sp>
      <p:pic>
        <p:nvPicPr>
          <p:cNvPr id="6" name="Afbeelding 5"/>
          <p:cNvPicPr>
            <a:picLocks noChangeAspect="1"/>
          </p:cNvPicPr>
          <p:nvPr/>
        </p:nvPicPr>
        <p:blipFill>
          <a:blip r:embed="rId2"/>
          <a:stretch>
            <a:fillRect/>
          </a:stretch>
        </p:blipFill>
        <p:spPr>
          <a:xfrm>
            <a:off x="7032105" y="1910211"/>
            <a:ext cx="3204447" cy="1533162"/>
          </a:xfrm>
          <a:prstGeom prst="rect">
            <a:avLst/>
          </a:prstGeom>
        </p:spPr>
      </p:pic>
      <p:pic>
        <p:nvPicPr>
          <p:cNvPr id="7170" name="Picture 2" descr="http://amplidata.com/wp-content/uploads/2015/04/amplidata_logo-anHGSTco-websit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2104" y="424424"/>
            <a:ext cx="3048000" cy="790576"/>
          </a:xfrm>
          <a:prstGeom prst="rect">
            <a:avLst/>
          </a:prstGeom>
          <a:noFill/>
          <a:extLst>
            <a:ext uri="{909E8E84-426E-40DD-AFC4-6F175D3DCCD1}">
              <a14:hiddenFill xmlns:a14="http://schemas.microsoft.com/office/drawing/2010/main">
                <a:solidFill>
                  <a:srgbClr val="FFFFFF"/>
                </a:solidFill>
              </a14:hiddenFill>
            </a:ext>
          </a:extLst>
        </p:spPr>
      </p:pic>
      <p:pic>
        <p:nvPicPr>
          <p:cNvPr id="4" name="Afbeelding 3"/>
          <p:cNvPicPr>
            <a:picLocks noChangeAspect="1"/>
          </p:cNvPicPr>
          <p:nvPr/>
        </p:nvPicPr>
        <p:blipFill>
          <a:blip r:embed="rId4"/>
          <a:stretch>
            <a:fillRect/>
          </a:stretch>
        </p:blipFill>
        <p:spPr>
          <a:xfrm>
            <a:off x="7392145" y="3390864"/>
            <a:ext cx="1559695" cy="2233691"/>
          </a:xfrm>
          <a:prstGeom prst="rect">
            <a:avLst/>
          </a:prstGeom>
        </p:spPr>
      </p:pic>
    </p:spTree>
    <p:extLst>
      <p:ext uri="{BB962C8B-B14F-4D97-AF65-F5344CB8AC3E}">
        <p14:creationId xmlns:p14="http://schemas.microsoft.com/office/powerpoint/2010/main" val="2310516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Zijn </a:t>
            </a:r>
            <a:r>
              <a:rPr lang="nl-BE" dirty="0" err="1" smtClean="0"/>
              <a:t>lambda’s</a:t>
            </a:r>
            <a:r>
              <a:rPr lang="nl-BE" dirty="0" smtClean="0"/>
              <a:t> echt zo belangrijk?</a:t>
            </a:r>
            <a:endParaRPr lang="nl-BE" dirty="0"/>
          </a:p>
        </p:txBody>
      </p:sp>
      <p:sp>
        <p:nvSpPr>
          <p:cNvPr id="3" name="Tijdelijke aanduiding voor inhoud 2"/>
          <p:cNvSpPr>
            <a:spLocks noGrp="1"/>
          </p:cNvSpPr>
          <p:nvPr>
            <p:ph idx="1"/>
          </p:nvPr>
        </p:nvSpPr>
        <p:spPr/>
        <p:txBody>
          <a:bodyPr/>
          <a:lstStyle/>
          <a:p>
            <a:r>
              <a:rPr lang="nl-BE" dirty="0" smtClean="0"/>
              <a:t>Praktisch gevolg van 55 jaar academisch onderzoek</a:t>
            </a:r>
          </a:p>
          <a:p>
            <a:r>
              <a:rPr lang="nl-BE" dirty="0" smtClean="0"/>
              <a:t>Reeds sinds 2007 in C# en 2011 in C++</a:t>
            </a:r>
          </a:p>
          <a:p>
            <a:r>
              <a:rPr lang="nl-BE" dirty="0" smtClean="0"/>
              <a:t>Zie ook F# = functionele taal van .NET</a:t>
            </a:r>
          </a:p>
          <a:p>
            <a:pPr lvl="1"/>
            <a:r>
              <a:rPr lang="nl-BE" dirty="0" smtClean="0">
                <a:solidFill>
                  <a:srgbClr val="FF0000"/>
                </a:solidFill>
              </a:rPr>
              <a:t>Microsoft </a:t>
            </a:r>
            <a:r>
              <a:rPr lang="nl-BE" dirty="0">
                <a:solidFill>
                  <a:srgbClr val="FF0000"/>
                </a:solidFill>
              </a:rPr>
              <a:t>experimenteert</a:t>
            </a:r>
            <a:r>
              <a:rPr lang="nl-BE" dirty="0" smtClean="0">
                <a:solidFill>
                  <a:srgbClr val="FF0000"/>
                </a:solidFill>
              </a:rPr>
              <a:t> niet zomaar!</a:t>
            </a:r>
          </a:p>
          <a:p>
            <a:pPr lvl="2"/>
            <a:r>
              <a:rPr lang="nl-BE" dirty="0" smtClean="0"/>
              <a:t>Moet dus een belangrijke meerwaarde hebben</a:t>
            </a:r>
          </a:p>
          <a:p>
            <a:r>
              <a:rPr lang="nl-BE" dirty="0" smtClean="0"/>
              <a:t>Al in </a:t>
            </a:r>
            <a:r>
              <a:rPr lang="nl-BE" dirty="0"/>
              <a:t>i</a:t>
            </a:r>
            <a:r>
              <a:rPr lang="nl-BE" dirty="0" smtClean="0"/>
              <a:t>nternationale, innovatieve bedrijven</a:t>
            </a:r>
          </a:p>
          <a:p>
            <a:pPr lvl="1"/>
            <a:r>
              <a:rPr lang="nl-BE" dirty="0">
                <a:solidFill>
                  <a:srgbClr val="FF0000"/>
                </a:solidFill>
              </a:rPr>
              <a:t>ABN Amro, AT&amp;T, Alcatel-Lucent, The New York Times, </a:t>
            </a:r>
            <a:r>
              <a:rPr lang="nl-BE" dirty="0" smtClean="0">
                <a:solidFill>
                  <a:srgbClr val="FF0000"/>
                </a:solidFill>
              </a:rPr>
              <a:t>Intel</a:t>
            </a:r>
            <a:r>
              <a:rPr lang="nl-BE" dirty="0">
                <a:solidFill>
                  <a:srgbClr val="FF0000"/>
                </a:solidFill>
              </a:rPr>
              <a:t>, </a:t>
            </a:r>
            <a:r>
              <a:rPr lang="nl-BE" dirty="0" smtClean="0">
                <a:solidFill>
                  <a:srgbClr val="FF0000"/>
                </a:solidFill>
              </a:rPr>
              <a:t>…</a:t>
            </a:r>
          </a:p>
          <a:p>
            <a:pPr lvl="1"/>
            <a:r>
              <a:rPr lang="nl-BE" dirty="0" smtClean="0">
                <a:solidFill>
                  <a:srgbClr val="FF0000"/>
                </a:solidFill>
              </a:rPr>
              <a:t>Maar ook Facebook, </a:t>
            </a:r>
            <a:r>
              <a:rPr lang="nl-BE" dirty="0" err="1" smtClean="0">
                <a:solidFill>
                  <a:srgbClr val="FF0000"/>
                </a:solidFill>
              </a:rPr>
              <a:t>Whatsapp</a:t>
            </a:r>
            <a:r>
              <a:rPr lang="nl-BE" dirty="0" smtClean="0">
                <a:solidFill>
                  <a:srgbClr val="FF0000"/>
                </a:solidFill>
              </a:rPr>
              <a:t>, Twitter, Bet365, …</a:t>
            </a:r>
          </a:p>
          <a:p>
            <a:r>
              <a:rPr lang="nl-BE" dirty="0" smtClean="0"/>
              <a:t>En functioneel programmeren is meer dan </a:t>
            </a:r>
            <a:r>
              <a:rPr lang="nl-BE" dirty="0" err="1" smtClean="0"/>
              <a:t>lambda’s</a:t>
            </a:r>
            <a:r>
              <a:rPr lang="nl-BE" dirty="0" smtClean="0"/>
              <a:t>!</a:t>
            </a:r>
            <a:endParaRPr lang="nl-BE" dirty="0">
              <a:solidFill>
                <a:srgbClr val="FF0000"/>
              </a:solidFill>
            </a:endParaRPr>
          </a:p>
        </p:txBody>
      </p:sp>
    </p:spTree>
    <p:extLst>
      <p:ext uri="{BB962C8B-B14F-4D97-AF65-F5344CB8AC3E}">
        <p14:creationId xmlns:p14="http://schemas.microsoft.com/office/powerpoint/2010/main" val="4170288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OCaml</a:t>
            </a:r>
            <a:r>
              <a:rPr lang="nl-BE" dirty="0"/>
              <a:t> in het werkveld:</a:t>
            </a:r>
          </a:p>
        </p:txBody>
      </p:sp>
      <p:sp>
        <p:nvSpPr>
          <p:cNvPr id="3" name="Tijdelijke aanduiding voor inhoud 2"/>
          <p:cNvSpPr>
            <a:spLocks noGrp="1"/>
          </p:cNvSpPr>
          <p:nvPr>
            <p:ph idx="1"/>
          </p:nvPr>
        </p:nvSpPr>
        <p:spPr/>
        <p:txBody>
          <a:bodyPr/>
          <a:lstStyle/>
          <a:p>
            <a:pPr marL="0" indent="0">
              <a:buNone/>
            </a:pPr>
            <a:r>
              <a:rPr lang="nl-BE" dirty="0" smtClean="0"/>
              <a:t>Strikte typering</a:t>
            </a:r>
          </a:p>
          <a:p>
            <a:r>
              <a:rPr lang="nl-BE" dirty="0" smtClean="0"/>
              <a:t>Minder data verlies</a:t>
            </a:r>
          </a:p>
          <a:p>
            <a:r>
              <a:rPr lang="nl-BE" dirty="0" smtClean="0"/>
              <a:t>Fout detectie verplaatsen van </a:t>
            </a:r>
            <a:r>
              <a:rPr lang="nl-BE" dirty="0" err="1" smtClean="0"/>
              <a:t>runtime</a:t>
            </a:r>
            <a:r>
              <a:rPr lang="nl-BE" dirty="0" smtClean="0"/>
              <a:t> → </a:t>
            </a:r>
            <a:r>
              <a:rPr lang="nl-BE" dirty="0" err="1" smtClean="0"/>
              <a:t>compile</a:t>
            </a:r>
            <a:r>
              <a:rPr lang="nl-BE" dirty="0" smtClean="0"/>
              <a:t> time</a:t>
            </a:r>
          </a:p>
          <a:p>
            <a:endParaRPr lang="nl-BE" dirty="0"/>
          </a:p>
          <a:p>
            <a:pPr marL="0" indent="0">
              <a:buNone/>
            </a:pPr>
            <a:r>
              <a:rPr lang="nl-BE" dirty="0" smtClean="0"/>
              <a:t>Functioneel</a:t>
            </a:r>
          </a:p>
          <a:p>
            <a:r>
              <a:rPr lang="nl-BE" dirty="0" smtClean="0"/>
              <a:t>Meer herbruikbaar, minder herhaling</a:t>
            </a:r>
          </a:p>
          <a:p>
            <a:r>
              <a:rPr lang="nl-BE" dirty="0" err="1" smtClean="0"/>
              <a:t>Concurrency</a:t>
            </a:r>
            <a:endParaRPr lang="nl-BE" dirty="0" smtClean="0"/>
          </a:p>
          <a:p>
            <a:r>
              <a:rPr lang="nl-BE" dirty="0" smtClean="0"/>
              <a:t>Minder fouten</a:t>
            </a:r>
          </a:p>
          <a:p>
            <a:endParaRPr lang="nl-BE" dirty="0" smtClean="0"/>
          </a:p>
        </p:txBody>
      </p:sp>
      <p:pic>
        <p:nvPicPr>
          <p:cNvPr id="5" name="Picture 2" descr="http://amplidata.com/wp-content/uploads/2015/04/amplidata_logo-anHGSTco-websit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2104" y="424424"/>
            <a:ext cx="3048000" cy="790576"/>
          </a:xfrm>
          <a:prstGeom prst="rect">
            <a:avLst/>
          </a:prstGeom>
          <a:noFill/>
          <a:extLst>
            <a:ext uri="{909E8E84-426E-40DD-AFC4-6F175D3DCCD1}">
              <a14:hiddenFill xmlns:a14="http://schemas.microsoft.com/office/drawing/2010/main">
                <a:solidFill>
                  <a:srgbClr val="FFFFFF"/>
                </a:solidFill>
              </a14:hiddenFill>
            </a:ext>
          </a:extLst>
        </p:spPr>
      </p:pic>
      <p:sp>
        <p:nvSpPr>
          <p:cNvPr id="6" name="Rechthoek 5"/>
          <p:cNvSpPr/>
          <p:nvPr/>
        </p:nvSpPr>
        <p:spPr>
          <a:xfrm>
            <a:off x="1499937" y="6488668"/>
            <a:ext cx="10062864" cy="369332"/>
          </a:xfrm>
          <a:prstGeom prst="rect">
            <a:avLst/>
          </a:prstGeom>
        </p:spPr>
        <p:txBody>
          <a:bodyPr wrap="square">
            <a:spAutoFit/>
          </a:bodyPr>
          <a:lstStyle/>
          <a:p>
            <a:r>
              <a:rPr lang="nl-BE" dirty="0">
                <a:solidFill>
                  <a:schemeClr val="bg1"/>
                </a:solidFill>
              </a:rPr>
              <a:t>Bron: http://people.cs.kuleuven.be/~tom.schrijvers/Research/talks/lhug4b.pdf</a:t>
            </a:r>
          </a:p>
        </p:txBody>
      </p:sp>
    </p:spTree>
    <p:extLst>
      <p:ext uri="{BB962C8B-B14F-4D97-AF65-F5344CB8AC3E}">
        <p14:creationId xmlns:p14="http://schemas.microsoft.com/office/powerpoint/2010/main" val="3740629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OCaml</a:t>
            </a:r>
            <a:r>
              <a:rPr lang="nl-BE" dirty="0"/>
              <a:t> in het werkveld</a:t>
            </a:r>
            <a:r>
              <a:rPr lang="nl-BE" dirty="0" smtClean="0"/>
              <a:t>: </a:t>
            </a:r>
            <a:endParaRPr lang="nl-BE" dirty="0"/>
          </a:p>
        </p:txBody>
      </p:sp>
      <p:sp>
        <p:nvSpPr>
          <p:cNvPr id="3" name="Tijdelijke aanduiding voor inhoud 2"/>
          <p:cNvSpPr>
            <a:spLocks noGrp="1"/>
          </p:cNvSpPr>
          <p:nvPr>
            <p:ph idx="1"/>
          </p:nvPr>
        </p:nvSpPr>
        <p:spPr/>
        <p:txBody>
          <a:bodyPr/>
          <a:lstStyle/>
          <a:p>
            <a:r>
              <a:rPr lang="nl-BE" dirty="0" smtClean="0"/>
              <a:t>Hack</a:t>
            </a:r>
          </a:p>
          <a:p>
            <a:pPr lvl="1"/>
            <a:r>
              <a:rPr lang="nl-BE" dirty="0" smtClean="0"/>
              <a:t>PHP</a:t>
            </a:r>
          </a:p>
          <a:p>
            <a:pPr lvl="1"/>
            <a:r>
              <a:rPr lang="nl-BE" dirty="0" smtClean="0"/>
              <a:t>Dynamische types -&gt; Statische types</a:t>
            </a:r>
          </a:p>
          <a:p>
            <a:r>
              <a:rPr lang="nl-BE" dirty="0" smtClean="0"/>
              <a:t>Flow</a:t>
            </a:r>
          </a:p>
          <a:p>
            <a:pPr lvl="1"/>
            <a:r>
              <a:rPr lang="nl-BE" dirty="0" err="1" smtClean="0"/>
              <a:t>Static</a:t>
            </a:r>
            <a:r>
              <a:rPr lang="nl-BE" dirty="0" smtClean="0"/>
              <a:t> type checker voor Javascript</a:t>
            </a:r>
          </a:p>
          <a:p>
            <a:r>
              <a:rPr lang="nl-BE" dirty="0" smtClean="0"/>
              <a:t>Pfff</a:t>
            </a:r>
          </a:p>
          <a:p>
            <a:pPr lvl="1"/>
            <a:r>
              <a:rPr lang="nl-BE" dirty="0" smtClean="0"/>
              <a:t>Code te analyseren</a:t>
            </a:r>
          </a:p>
          <a:p>
            <a:pPr lvl="1"/>
            <a:r>
              <a:rPr lang="nl-BE" dirty="0" smtClean="0"/>
              <a:t>Visualiseren</a:t>
            </a:r>
          </a:p>
        </p:txBody>
      </p:sp>
      <p:pic>
        <p:nvPicPr>
          <p:cNvPr id="4" name="Picture 24" descr="http://blog.adstage.io/wp-content/uploads/2014/07/facebook-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2065" y="126603"/>
            <a:ext cx="3252063" cy="1223396"/>
          </a:xfrm>
          <a:prstGeom prst="rect">
            <a:avLst/>
          </a:prstGeom>
          <a:noFill/>
          <a:extLst>
            <a:ext uri="{909E8E84-426E-40DD-AFC4-6F175D3DCCD1}">
              <a14:hiddenFill xmlns:a14="http://schemas.microsoft.com/office/drawing/2010/main">
                <a:solidFill>
                  <a:srgbClr val="FFFFFF"/>
                </a:solidFill>
              </a14:hiddenFill>
            </a:ext>
          </a:extLst>
        </p:spPr>
      </p:pic>
      <p:sp>
        <p:nvSpPr>
          <p:cNvPr id="5" name="Rechthoek 4"/>
          <p:cNvSpPr/>
          <p:nvPr/>
        </p:nvSpPr>
        <p:spPr>
          <a:xfrm>
            <a:off x="1499937" y="6488668"/>
            <a:ext cx="10062864" cy="369332"/>
          </a:xfrm>
          <a:prstGeom prst="rect">
            <a:avLst/>
          </a:prstGeom>
        </p:spPr>
        <p:txBody>
          <a:bodyPr wrap="square">
            <a:spAutoFit/>
          </a:bodyPr>
          <a:lstStyle/>
          <a:p>
            <a:r>
              <a:rPr lang="nl-BE" dirty="0">
                <a:solidFill>
                  <a:schemeClr val="bg1"/>
                </a:solidFill>
              </a:rPr>
              <a:t>Bron: https://ocaml.org/learn/companies.html - Facebook</a:t>
            </a:r>
          </a:p>
        </p:txBody>
      </p:sp>
      <p:pic>
        <p:nvPicPr>
          <p:cNvPr id="9218" name="Picture 2" descr="http://flowtype.org/static/flow-og-imag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92711" y="3933057"/>
            <a:ext cx="3168352" cy="165582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s://codingsec.net/wp-content/uploads/2015/03/hack-programming-language-facebook-cod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28249" y="1538164"/>
            <a:ext cx="1832815" cy="1132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305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smtClean="0"/>
              <a:t>OCaml</a:t>
            </a:r>
            <a:r>
              <a:rPr lang="nl-BE" dirty="0" smtClean="0"/>
              <a:t> in </a:t>
            </a:r>
            <a:r>
              <a:rPr lang="nl-BE" dirty="0"/>
              <a:t>het werkveld:</a:t>
            </a:r>
          </a:p>
        </p:txBody>
      </p:sp>
      <p:sp>
        <p:nvSpPr>
          <p:cNvPr id="3" name="Tijdelijke aanduiding voor inhoud 2"/>
          <p:cNvSpPr>
            <a:spLocks noGrp="1"/>
          </p:cNvSpPr>
          <p:nvPr>
            <p:ph idx="1"/>
          </p:nvPr>
        </p:nvSpPr>
        <p:spPr/>
        <p:txBody>
          <a:bodyPr/>
          <a:lstStyle/>
          <a:p>
            <a:pPr marL="0" indent="0">
              <a:buNone/>
            </a:pPr>
            <a:r>
              <a:rPr lang="nl-BE" dirty="0" smtClean="0"/>
              <a:t>Nog enkele bedrijven:</a:t>
            </a:r>
          </a:p>
          <a:p>
            <a:r>
              <a:rPr lang="nl-BE" dirty="0" smtClean="0"/>
              <a:t>Microsoft</a:t>
            </a:r>
          </a:p>
          <a:p>
            <a:r>
              <a:rPr lang="nl-BE" dirty="0" smtClean="0"/>
              <a:t>Intel</a:t>
            </a:r>
          </a:p>
          <a:p>
            <a:endParaRPr lang="nl-BE" dirty="0"/>
          </a:p>
        </p:txBody>
      </p:sp>
      <p:sp>
        <p:nvSpPr>
          <p:cNvPr id="4" name="Rechthoek 3"/>
          <p:cNvSpPr/>
          <p:nvPr/>
        </p:nvSpPr>
        <p:spPr>
          <a:xfrm>
            <a:off x="1524001" y="6480283"/>
            <a:ext cx="4565609" cy="369332"/>
          </a:xfrm>
          <a:prstGeom prst="rect">
            <a:avLst/>
          </a:prstGeom>
        </p:spPr>
        <p:txBody>
          <a:bodyPr wrap="none">
            <a:spAutoFit/>
          </a:bodyPr>
          <a:lstStyle/>
          <a:p>
            <a:r>
              <a:rPr lang="nl-BE" dirty="0">
                <a:solidFill>
                  <a:schemeClr val="bg1"/>
                </a:solidFill>
              </a:rPr>
              <a:t>Bron: https://ocaml.org/learn/companies.html</a:t>
            </a:r>
          </a:p>
        </p:txBody>
      </p:sp>
      <p:pic>
        <p:nvPicPr>
          <p:cNvPr id="5122" name="Picture 2" descr="https://tctechcrunch2011.files.wordpress.com/2013/07/ht_microsoft_cc_120823_wg.jpg?w=4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1984" y="3855700"/>
            <a:ext cx="3753596" cy="211139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0" descr="https://upload.wikimedia.org/wikipedia/commons/thumb/c/c9/Intel-logo.svg/150px-Intel-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625" y="4096818"/>
            <a:ext cx="2091851" cy="138062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ocaml.org/logo/Colour/PNG/colour-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33704" y="413682"/>
            <a:ext cx="2424692" cy="666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873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Tussenconclusie</a:t>
            </a:r>
            <a:endParaRPr lang="nl-BE" dirty="0"/>
          </a:p>
        </p:txBody>
      </p:sp>
      <p:sp>
        <p:nvSpPr>
          <p:cNvPr id="3" name="Tijdelijke aanduiding voor inhoud 2"/>
          <p:cNvSpPr>
            <a:spLocks noGrp="1"/>
          </p:cNvSpPr>
          <p:nvPr>
            <p:ph idx="1"/>
          </p:nvPr>
        </p:nvSpPr>
        <p:spPr/>
        <p:txBody>
          <a:bodyPr>
            <a:normAutofit lnSpcReduction="10000"/>
          </a:bodyPr>
          <a:lstStyle/>
          <a:p>
            <a:pPr marL="0" indent="0">
              <a:buNone/>
            </a:pPr>
            <a:r>
              <a:rPr lang="nl-BE" dirty="0" smtClean="0"/>
              <a:t>Veel Functionele bedrijven</a:t>
            </a:r>
          </a:p>
          <a:p>
            <a:r>
              <a:rPr lang="nl-BE" dirty="0" smtClean="0"/>
              <a:t>Puur functioneel</a:t>
            </a:r>
          </a:p>
          <a:p>
            <a:r>
              <a:rPr lang="nl-BE" dirty="0" smtClean="0"/>
              <a:t>Overgeschakeld naar functioneel</a:t>
            </a:r>
          </a:p>
          <a:p>
            <a:endParaRPr lang="nl-BE" dirty="0" smtClean="0"/>
          </a:p>
          <a:p>
            <a:pPr marL="0" indent="0">
              <a:buNone/>
            </a:pPr>
            <a:r>
              <a:rPr lang="nl-BE" dirty="0" smtClean="0"/>
              <a:t>Globale voordelen:</a:t>
            </a:r>
          </a:p>
          <a:p>
            <a:r>
              <a:rPr lang="nl-BE" dirty="0" smtClean="0"/>
              <a:t>Compacte code</a:t>
            </a:r>
          </a:p>
          <a:p>
            <a:r>
              <a:rPr lang="nl-BE" dirty="0" smtClean="0"/>
              <a:t>Minder fouten</a:t>
            </a:r>
          </a:p>
          <a:p>
            <a:r>
              <a:rPr lang="nl-BE" dirty="0"/>
              <a:t>S</a:t>
            </a:r>
            <a:r>
              <a:rPr lang="nl-BE" dirty="0" smtClean="0"/>
              <a:t>neller</a:t>
            </a:r>
          </a:p>
          <a:p>
            <a:r>
              <a:rPr lang="nl-BE" dirty="0" err="1" smtClean="0"/>
              <a:t>Concurrency</a:t>
            </a:r>
            <a:endParaRPr lang="nl-BE" dirty="0"/>
          </a:p>
          <a:p>
            <a:pPr marL="0" indent="0">
              <a:buNone/>
            </a:pPr>
            <a:endParaRPr lang="nl-BE" dirty="0" smtClean="0"/>
          </a:p>
        </p:txBody>
      </p:sp>
    </p:spTree>
    <p:extLst>
      <p:ext uri="{BB962C8B-B14F-4D97-AF65-F5344CB8AC3E}">
        <p14:creationId xmlns:p14="http://schemas.microsoft.com/office/powerpoint/2010/main" val="3273505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Voordelen van FP</a:t>
            </a:r>
            <a:endParaRPr lang="nl-BE" dirty="0"/>
          </a:p>
        </p:txBody>
      </p:sp>
      <p:sp>
        <p:nvSpPr>
          <p:cNvPr id="4" name="Tijdelijke aanduiding voor datum 3"/>
          <p:cNvSpPr>
            <a:spLocks noGrp="1"/>
          </p:cNvSpPr>
          <p:nvPr>
            <p:ph type="dt" sz="half" idx="10"/>
          </p:nvPr>
        </p:nvSpPr>
        <p:spPr/>
        <p:txBody>
          <a:bodyPr/>
          <a:lstStyle/>
          <a:p>
            <a:fld id="{7F162C4C-A59E-439C-8549-E9E1788DC64A}" type="datetime1">
              <a:rPr lang="nl-NL" smtClean="0"/>
              <a:pPr/>
              <a:t>22-9-2017</a:t>
            </a:fld>
            <a:r>
              <a:rPr lang="nl-NL" smtClean="0"/>
              <a:t> dia </a:t>
            </a:r>
            <a:fld id="{45328D65-CE7A-41DF-A78B-931F7F2D3B82}" type="slidenum">
              <a:rPr lang="nl-NL" smtClean="0"/>
              <a:pPr/>
              <a:t>44</a:t>
            </a:fld>
            <a:endParaRPr lang="nl-NL"/>
          </a:p>
        </p:txBody>
      </p:sp>
      <p:pic>
        <p:nvPicPr>
          <p:cNvPr id="6" name="Tijdelijke aanduiding voor inhoud 5"/>
          <p:cNvPicPr>
            <a:picLocks noGrp="1" noChangeAspect="1"/>
          </p:cNvPicPr>
          <p:nvPr>
            <p:ph idx="1"/>
          </p:nvPr>
        </p:nvPicPr>
        <p:blipFill>
          <a:blip r:embed="rId2"/>
          <a:stretch>
            <a:fillRect/>
          </a:stretch>
        </p:blipFill>
        <p:spPr>
          <a:xfrm>
            <a:off x="2254300" y="1426533"/>
            <a:ext cx="7149186" cy="4485317"/>
          </a:xfrm>
          <a:prstGeom prst="rect">
            <a:avLst/>
          </a:prstGeom>
        </p:spPr>
      </p:pic>
    </p:spTree>
    <p:extLst>
      <p:ext uri="{BB962C8B-B14F-4D97-AF65-F5344CB8AC3E}">
        <p14:creationId xmlns:p14="http://schemas.microsoft.com/office/powerpoint/2010/main" val="1318904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smtClean="0"/>
              <a:t>Efficientieverhoging</a:t>
            </a:r>
            <a:endParaRPr lang="nl-BE" dirty="0"/>
          </a:p>
        </p:txBody>
      </p:sp>
      <p:pic>
        <p:nvPicPr>
          <p:cNvPr id="5" name="Tijdelijke aanduiding voor inhoud 4"/>
          <p:cNvPicPr>
            <a:picLocks noGrp="1" noChangeAspect="1"/>
          </p:cNvPicPr>
          <p:nvPr>
            <p:ph idx="1"/>
          </p:nvPr>
        </p:nvPicPr>
        <p:blipFill>
          <a:blip r:embed="rId2"/>
          <a:stretch>
            <a:fillRect/>
          </a:stretch>
        </p:blipFill>
        <p:spPr>
          <a:xfrm>
            <a:off x="2927648" y="1690688"/>
            <a:ext cx="6336703" cy="4284604"/>
          </a:xfrm>
          <a:prstGeom prst="rect">
            <a:avLst/>
          </a:prstGeom>
        </p:spPr>
      </p:pic>
      <p:sp>
        <p:nvSpPr>
          <p:cNvPr id="4" name="Tijdelijke aanduiding voor datum 3"/>
          <p:cNvSpPr>
            <a:spLocks noGrp="1"/>
          </p:cNvSpPr>
          <p:nvPr>
            <p:ph type="dt" sz="half" idx="10"/>
          </p:nvPr>
        </p:nvSpPr>
        <p:spPr/>
        <p:txBody>
          <a:bodyPr/>
          <a:lstStyle/>
          <a:p>
            <a:fld id="{7F162C4C-A59E-439C-8549-E9E1788DC64A}" type="datetime1">
              <a:rPr lang="nl-NL" smtClean="0"/>
              <a:pPr/>
              <a:t>22-9-2017</a:t>
            </a:fld>
            <a:r>
              <a:rPr lang="nl-NL" smtClean="0"/>
              <a:t> dia </a:t>
            </a:r>
            <a:fld id="{45328D65-CE7A-41DF-A78B-931F7F2D3B82}" type="slidenum">
              <a:rPr lang="nl-NL" smtClean="0"/>
              <a:pPr/>
              <a:t>45</a:t>
            </a:fld>
            <a:endParaRPr lang="nl-NL"/>
          </a:p>
        </p:txBody>
      </p:sp>
    </p:spTree>
    <p:extLst>
      <p:ext uri="{BB962C8B-B14F-4D97-AF65-F5344CB8AC3E}">
        <p14:creationId xmlns:p14="http://schemas.microsoft.com/office/powerpoint/2010/main" val="1346535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BE" dirty="0" smtClean="0"/>
              <a:t>In TAGP: </a:t>
            </a:r>
            <a:r>
              <a:rPr lang="nl-BE" dirty="0" err="1" smtClean="0"/>
              <a:t>Haskell</a:t>
            </a:r>
            <a:r>
              <a:rPr lang="nl-BE" dirty="0" smtClean="0"/>
              <a:t> &amp; Erlang</a:t>
            </a:r>
            <a:endParaRPr lang="nl-BE" dirty="0"/>
          </a:p>
        </p:txBody>
      </p:sp>
      <p:sp>
        <p:nvSpPr>
          <p:cNvPr id="3" name="Tijdelijke aanduiding voor inhoud 2"/>
          <p:cNvSpPr>
            <a:spLocks noGrp="1"/>
          </p:cNvSpPr>
          <p:nvPr>
            <p:ph idx="1"/>
          </p:nvPr>
        </p:nvSpPr>
        <p:spPr/>
        <p:txBody>
          <a:bodyPr/>
          <a:lstStyle/>
          <a:p>
            <a:r>
              <a:rPr lang="nl-BE" dirty="0" err="1" smtClean="0"/>
              <a:t>Haskell</a:t>
            </a:r>
            <a:r>
              <a:rPr lang="nl-BE" dirty="0" smtClean="0"/>
              <a:t>:</a:t>
            </a:r>
          </a:p>
          <a:p>
            <a:pPr lvl="1"/>
            <a:r>
              <a:rPr lang="nl-BE" dirty="0" smtClean="0"/>
              <a:t>Puur functionele taal </a:t>
            </a:r>
          </a:p>
          <a:p>
            <a:pPr lvl="1"/>
            <a:r>
              <a:rPr lang="nl-BE" dirty="0" smtClean="0"/>
              <a:t>Statisch getypeerd</a:t>
            </a:r>
          </a:p>
          <a:p>
            <a:pPr lvl="1"/>
            <a:r>
              <a:rPr lang="nl-BE" dirty="0" smtClean="0"/>
              <a:t>Type-interferentie</a:t>
            </a:r>
          </a:p>
          <a:p>
            <a:r>
              <a:rPr lang="nl-BE" dirty="0" smtClean="0"/>
              <a:t>Erlang:</a:t>
            </a:r>
          </a:p>
          <a:p>
            <a:pPr lvl="1"/>
            <a:r>
              <a:rPr lang="nl-BE" dirty="0" smtClean="0"/>
              <a:t>Strikte evaluatie</a:t>
            </a:r>
          </a:p>
          <a:p>
            <a:pPr lvl="1"/>
            <a:r>
              <a:rPr lang="nl-BE" b="1" dirty="0" err="1" smtClean="0"/>
              <a:t>Concurrency</a:t>
            </a:r>
            <a:endParaRPr lang="nl-BE" b="1" dirty="0" smtClean="0"/>
          </a:p>
          <a:p>
            <a:pPr lvl="1"/>
            <a:r>
              <a:rPr lang="nl-BE" dirty="0" smtClean="0"/>
              <a:t>Schaalbaarheid	</a:t>
            </a:r>
          </a:p>
        </p:txBody>
      </p:sp>
      <p:pic>
        <p:nvPicPr>
          <p:cNvPr id="2052" name="Picture 4" descr="http://www.erlang-factory.com/upload/sponsor/119/Erlang-logo-4-co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1855" y="4054710"/>
            <a:ext cx="1848124" cy="92343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homepages.cwi.nl/~jve/images/haskell-logo-with-name.jpg"/>
          <p:cNvPicPr>
            <a:picLocks noChangeAspect="1" noChangeArrowheads="1"/>
          </p:cNvPicPr>
          <p:nvPr/>
        </p:nvPicPr>
        <p:blipFill rotWithShape="1">
          <a:blip r:embed="rId4">
            <a:clrChange>
              <a:clrFrom>
                <a:srgbClr val="EEECED"/>
              </a:clrFrom>
              <a:clrTo>
                <a:srgbClr val="EEECED">
                  <a:alpha val="0"/>
                </a:srgbClr>
              </a:clrTo>
            </a:clrChange>
            <a:extLst>
              <a:ext uri="{28A0092B-C50C-407E-A947-70E740481C1C}">
                <a14:useLocalDpi xmlns:a14="http://schemas.microsoft.com/office/drawing/2010/main" val="0"/>
              </a:ext>
            </a:extLst>
          </a:blip>
          <a:srcRect l="24638" t="22889" r="23188" b="22038"/>
          <a:stretch/>
        </p:blipFill>
        <p:spPr bwMode="auto">
          <a:xfrm>
            <a:off x="5711855" y="1971577"/>
            <a:ext cx="2592288" cy="1368152"/>
          </a:xfrm>
          <a:prstGeom prst="rect">
            <a:avLst/>
          </a:prstGeom>
          <a:noFill/>
          <a:extLst>
            <a:ext uri="{909E8E84-426E-40DD-AFC4-6F175D3DCCD1}">
              <a14:hiddenFill xmlns:a14="http://schemas.microsoft.com/office/drawing/2010/main">
                <a:solidFill>
                  <a:srgbClr val="FFFFFF"/>
                </a:solidFill>
              </a14:hiddenFill>
            </a:ext>
          </a:extLst>
        </p:spPr>
      </p:pic>
      <p:sp>
        <p:nvSpPr>
          <p:cNvPr id="4" name="Rechthoek 3"/>
          <p:cNvSpPr/>
          <p:nvPr/>
        </p:nvSpPr>
        <p:spPr>
          <a:xfrm rot="20535147">
            <a:off x="6655845" y="2193989"/>
            <a:ext cx="3543726" cy="923330"/>
          </a:xfrm>
          <a:prstGeom prst="rect">
            <a:avLst/>
          </a:prstGeom>
          <a:noFill/>
        </p:spPr>
        <p:txBody>
          <a:bodyPr wrap="none" lIns="91440" tIns="45720" rIns="91440" bIns="45720">
            <a:spAutoFit/>
          </a:bodyPr>
          <a:lstStyle/>
          <a:p>
            <a:pPr algn="ctr"/>
            <a:r>
              <a:rPr lang="nl-NL"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academisch</a:t>
            </a:r>
          </a:p>
        </p:txBody>
      </p:sp>
      <p:sp>
        <p:nvSpPr>
          <p:cNvPr id="7" name="Rechthoek 6"/>
          <p:cNvSpPr/>
          <p:nvPr/>
        </p:nvSpPr>
        <p:spPr>
          <a:xfrm rot="20535147">
            <a:off x="6372643" y="4047699"/>
            <a:ext cx="3704091" cy="1754326"/>
          </a:xfrm>
          <a:prstGeom prst="rect">
            <a:avLst/>
          </a:prstGeom>
          <a:noFill/>
        </p:spPr>
        <p:txBody>
          <a:bodyPr wrap="none" lIns="91440" tIns="45720" rIns="91440" bIns="45720">
            <a:spAutoFit/>
          </a:bodyPr>
          <a:lstStyle/>
          <a:p>
            <a:pPr algn="ctr"/>
            <a:r>
              <a:rPr lang="nl-NL"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pragmatisch</a:t>
            </a:r>
          </a:p>
          <a:p>
            <a:pPr algn="ctr"/>
            <a:r>
              <a:rPr lang="nl-NL"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industrieel</a:t>
            </a:r>
          </a:p>
        </p:txBody>
      </p:sp>
    </p:spTree>
    <p:extLst>
      <p:ext uri="{BB962C8B-B14F-4D97-AF65-F5344CB8AC3E}">
        <p14:creationId xmlns:p14="http://schemas.microsoft.com/office/powerpoint/2010/main" val="636926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Concrete aanpak</a:t>
            </a:r>
            <a:endParaRPr lang="nl-BE" dirty="0"/>
          </a:p>
        </p:txBody>
      </p:sp>
      <p:sp>
        <p:nvSpPr>
          <p:cNvPr id="3" name="Tijdelijke aanduiding voor inhoud 2"/>
          <p:cNvSpPr>
            <a:spLocks noGrp="1"/>
          </p:cNvSpPr>
          <p:nvPr>
            <p:ph idx="1"/>
          </p:nvPr>
        </p:nvSpPr>
        <p:spPr/>
        <p:txBody>
          <a:bodyPr>
            <a:normAutofit fontScale="92500" lnSpcReduction="20000"/>
          </a:bodyPr>
          <a:lstStyle/>
          <a:p>
            <a:r>
              <a:rPr lang="nl-BE" dirty="0" smtClean="0"/>
              <a:t>Toepassingen zijn belangrijk (meer dan de taal)</a:t>
            </a:r>
          </a:p>
          <a:p>
            <a:r>
              <a:rPr lang="nl-BE" dirty="0" smtClean="0"/>
              <a:t>Voornamelijk programmeren in Erlang</a:t>
            </a:r>
          </a:p>
          <a:p>
            <a:pPr lvl="1"/>
            <a:r>
              <a:rPr lang="nl-BE" dirty="0" smtClean="0"/>
              <a:t>Functioneel en </a:t>
            </a:r>
            <a:r>
              <a:rPr lang="nl-BE" dirty="0" err="1" smtClean="0"/>
              <a:t>multi-threaded</a:t>
            </a:r>
            <a:endParaRPr lang="nl-BE" dirty="0" smtClean="0"/>
          </a:p>
          <a:p>
            <a:pPr marL="393192" lvl="1" indent="0">
              <a:buNone/>
            </a:pPr>
            <a:endParaRPr lang="nl-BE" dirty="0" smtClean="0"/>
          </a:p>
          <a:p>
            <a:r>
              <a:rPr lang="nl-BE" dirty="0" smtClean="0"/>
              <a:t>Conceptueel vergelijken met </a:t>
            </a:r>
            <a:r>
              <a:rPr lang="nl-BE" dirty="0" err="1" smtClean="0"/>
              <a:t>Haskell</a:t>
            </a:r>
            <a:endParaRPr lang="nl-BE" dirty="0" smtClean="0"/>
          </a:p>
          <a:p>
            <a:endParaRPr lang="nl-BE" dirty="0" smtClean="0"/>
          </a:p>
          <a:p>
            <a:r>
              <a:rPr lang="nl-BE" dirty="0" smtClean="0"/>
              <a:t>En laten zien hoe het in Java gebeurt</a:t>
            </a:r>
          </a:p>
          <a:p>
            <a:endParaRPr lang="nl-BE" dirty="0" smtClean="0"/>
          </a:p>
          <a:p>
            <a:r>
              <a:rPr lang="nl-BE" dirty="0" smtClean="0"/>
              <a:t>En ook algoritmische inzichten</a:t>
            </a:r>
          </a:p>
          <a:p>
            <a:pPr lvl="1"/>
            <a:r>
              <a:rPr lang="nl-BE" dirty="0" smtClean="0"/>
              <a:t>Tijdscomplexiteit van algoritmes</a:t>
            </a:r>
          </a:p>
          <a:p>
            <a:pPr lvl="1"/>
            <a:r>
              <a:rPr lang="nl-BE" dirty="0" smtClean="0"/>
              <a:t>Recursie en backtracking</a:t>
            </a:r>
            <a:endParaRPr lang="nl-BE" dirty="0"/>
          </a:p>
          <a:p>
            <a:endParaRPr lang="nl-BE" dirty="0" smtClean="0"/>
          </a:p>
          <a:p>
            <a:endParaRPr lang="nl-BE" dirty="0"/>
          </a:p>
          <a:p>
            <a:endParaRPr lang="nl-BE" dirty="0"/>
          </a:p>
        </p:txBody>
      </p:sp>
      <p:sp>
        <p:nvSpPr>
          <p:cNvPr id="4" name="Tijdelijke aanduiding voor datum 3"/>
          <p:cNvSpPr>
            <a:spLocks noGrp="1"/>
          </p:cNvSpPr>
          <p:nvPr>
            <p:ph type="dt" sz="half" idx="10"/>
          </p:nvPr>
        </p:nvSpPr>
        <p:spPr/>
        <p:txBody>
          <a:bodyPr/>
          <a:lstStyle/>
          <a:p>
            <a:fld id="{7F162C4C-A59E-439C-8549-E9E1788DC64A}" type="datetime1">
              <a:rPr lang="nl-NL" smtClean="0"/>
              <a:pPr/>
              <a:t>22-9-2017</a:t>
            </a:fld>
            <a:r>
              <a:rPr lang="nl-NL" smtClean="0"/>
              <a:t> dia </a:t>
            </a:r>
            <a:fld id="{45328D65-CE7A-41DF-A78B-931F7F2D3B82}" type="slidenum">
              <a:rPr lang="nl-NL" smtClean="0"/>
              <a:pPr/>
              <a:t>47</a:t>
            </a:fld>
            <a:endParaRPr lang="nl-NL"/>
          </a:p>
        </p:txBody>
      </p:sp>
    </p:spTree>
    <p:extLst>
      <p:ext uri="{BB962C8B-B14F-4D97-AF65-F5344CB8AC3E}">
        <p14:creationId xmlns:p14="http://schemas.microsoft.com/office/powerpoint/2010/main" val="3424547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Belangrijk voordeel van Erlang</a:t>
            </a:r>
            <a:endParaRPr lang="nl-BE" dirty="0"/>
          </a:p>
        </p:txBody>
      </p:sp>
      <p:sp>
        <p:nvSpPr>
          <p:cNvPr id="3" name="Tijdelijke aanduiding voor inhoud 2"/>
          <p:cNvSpPr>
            <a:spLocks noGrp="1"/>
          </p:cNvSpPr>
          <p:nvPr>
            <p:ph idx="1"/>
          </p:nvPr>
        </p:nvSpPr>
        <p:spPr/>
        <p:txBody>
          <a:bodyPr/>
          <a:lstStyle/>
          <a:p>
            <a:r>
              <a:rPr lang="nl-BE" dirty="0" smtClean="0"/>
              <a:t>Massieve </a:t>
            </a:r>
            <a:r>
              <a:rPr lang="nl-BE" dirty="0" err="1" smtClean="0"/>
              <a:t>concurrency</a:t>
            </a:r>
            <a:r>
              <a:rPr lang="nl-BE" dirty="0" smtClean="0"/>
              <a:t> via het actor-model</a:t>
            </a:r>
          </a:p>
          <a:p>
            <a:pPr lvl="1"/>
            <a:r>
              <a:rPr lang="nl-BE" dirty="0" smtClean="0"/>
              <a:t>Lichtgewicht </a:t>
            </a:r>
            <a:r>
              <a:rPr lang="nl-BE" dirty="0" err="1" smtClean="0"/>
              <a:t>inter</a:t>
            </a:r>
            <a:r>
              <a:rPr lang="nl-BE" dirty="0" smtClean="0"/>
              <a:t>-proces-communicatie</a:t>
            </a:r>
          </a:p>
          <a:p>
            <a:pPr lvl="1"/>
            <a:r>
              <a:rPr lang="nl-BE" dirty="0" smtClean="0"/>
              <a:t>Ondersteuning voor falende processen</a:t>
            </a:r>
          </a:p>
          <a:p>
            <a:pPr lvl="1"/>
            <a:endParaRPr lang="nl-BE" dirty="0"/>
          </a:p>
          <a:p>
            <a:r>
              <a:rPr lang="nl-BE" dirty="0" smtClean="0"/>
              <a:t>Krijgt bijzondere aandacht in dit vak</a:t>
            </a:r>
          </a:p>
          <a:p>
            <a:pPr lvl="1"/>
            <a:endParaRPr lang="nl-BE" dirty="0"/>
          </a:p>
        </p:txBody>
      </p:sp>
      <p:sp>
        <p:nvSpPr>
          <p:cNvPr id="4" name="Tijdelijke aanduiding voor datum 3"/>
          <p:cNvSpPr>
            <a:spLocks noGrp="1"/>
          </p:cNvSpPr>
          <p:nvPr>
            <p:ph type="dt" sz="half" idx="10"/>
          </p:nvPr>
        </p:nvSpPr>
        <p:spPr/>
        <p:txBody>
          <a:bodyPr/>
          <a:lstStyle/>
          <a:p>
            <a:fld id="{7F162C4C-A59E-439C-8549-E9E1788DC64A}" type="datetime1">
              <a:rPr lang="nl-NL" smtClean="0"/>
              <a:pPr/>
              <a:t>22-9-2017</a:t>
            </a:fld>
            <a:r>
              <a:rPr lang="nl-NL" smtClean="0"/>
              <a:t> dia </a:t>
            </a:r>
            <a:fld id="{45328D65-CE7A-41DF-A78B-931F7F2D3B82}" type="slidenum">
              <a:rPr lang="nl-NL" smtClean="0"/>
              <a:pPr/>
              <a:t>48</a:t>
            </a:fld>
            <a:endParaRPr lang="nl-NL"/>
          </a:p>
        </p:txBody>
      </p:sp>
    </p:spTree>
    <p:extLst>
      <p:ext uri="{BB962C8B-B14F-4D97-AF65-F5344CB8AC3E}">
        <p14:creationId xmlns:p14="http://schemas.microsoft.com/office/powerpoint/2010/main" val="1469490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Taakverdeling docenten</a:t>
            </a:r>
            <a:endParaRPr lang="nl-BE" dirty="0"/>
          </a:p>
        </p:txBody>
      </p:sp>
      <p:sp>
        <p:nvSpPr>
          <p:cNvPr id="3" name="Tijdelijke aanduiding voor inhoud 2"/>
          <p:cNvSpPr>
            <a:spLocks noGrp="1"/>
          </p:cNvSpPr>
          <p:nvPr>
            <p:ph idx="1"/>
          </p:nvPr>
        </p:nvSpPr>
        <p:spPr/>
        <p:txBody>
          <a:bodyPr>
            <a:normAutofit lnSpcReduction="10000"/>
          </a:bodyPr>
          <a:lstStyle/>
          <a:p>
            <a:r>
              <a:rPr lang="nl-BE" dirty="0" smtClean="0"/>
              <a:t>Kris Aerts &amp; Stijn Schildermans</a:t>
            </a:r>
          </a:p>
          <a:p>
            <a:pPr lvl="1"/>
            <a:r>
              <a:rPr lang="nl-BE" dirty="0" smtClean="0"/>
              <a:t>Functioneel programmeren in Erlang, beetje in </a:t>
            </a:r>
            <a:r>
              <a:rPr lang="nl-BE" dirty="0" err="1" smtClean="0"/>
              <a:t>Haskell</a:t>
            </a:r>
            <a:r>
              <a:rPr lang="nl-BE" dirty="0" smtClean="0"/>
              <a:t>, en ook in Java</a:t>
            </a:r>
          </a:p>
          <a:p>
            <a:pPr lvl="2"/>
            <a:r>
              <a:rPr lang="nl-BE" dirty="0" smtClean="0"/>
              <a:t>m.i.v. recursie en backtracking</a:t>
            </a:r>
          </a:p>
          <a:p>
            <a:pPr lvl="1"/>
            <a:r>
              <a:rPr lang="nl-BE" dirty="0" smtClean="0"/>
              <a:t>Tijdscomplexiteit</a:t>
            </a:r>
          </a:p>
          <a:p>
            <a:pPr lvl="1"/>
            <a:r>
              <a:rPr lang="nl-BE" dirty="0" smtClean="0"/>
              <a:t>Evaluatie via specifieke deeltaken &amp; examen</a:t>
            </a:r>
          </a:p>
          <a:p>
            <a:r>
              <a:rPr lang="nl-BE" dirty="0" smtClean="0"/>
              <a:t>Paul Valckenaers &amp; Leo Rutten</a:t>
            </a:r>
          </a:p>
          <a:p>
            <a:pPr lvl="1"/>
            <a:r>
              <a:rPr lang="nl-BE" dirty="0" smtClean="0"/>
              <a:t>Multi-</a:t>
            </a:r>
            <a:r>
              <a:rPr lang="nl-BE" dirty="0" err="1" smtClean="0"/>
              <a:t>threading</a:t>
            </a:r>
            <a:r>
              <a:rPr lang="nl-BE" dirty="0" smtClean="0"/>
              <a:t> via actor model </a:t>
            </a:r>
          </a:p>
          <a:p>
            <a:pPr lvl="1"/>
            <a:r>
              <a:rPr lang="nl-BE" dirty="0" smtClean="0"/>
              <a:t>Evaluatie via grote overkoepelende taak</a:t>
            </a:r>
          </a:p>
          <a:p>
            <a:r>
              <a:rPr lang="nl-BE" dirty="0" smtClean="0"/>
              <a:t>Leo Rutten &amp; Stijn Schildermans</a:t>
            </a:r>
          </a:p>
          <a:p>
            <a:pPr lvl="1"/>
            <a:r>
              <a:rPr lang="nl-BE" dirty="0" smtClean="0"/>
              <a:t>Webservertechnologie in Erlang: Cowboy</a:t>
            </a:r>
          </a:p>
          <a:p>
            <a:pPr lvl="1"/>
            <a:r>
              <a:rPr lang="nl-BE" dirty="0" smtClean="0"/>
              <a:t>Evaluatie via de taak van het actor-model</a:t>
            </a:r>
            <a:endParaRPr lang="nl-BE" dirty="0"/>
          </a:p>
          <a:p>
            <a:endParaRPr lang="nl-BE" dirty="0" smtClean="0"/>
          </a:p>
          <a:p>
            <a:pPr lvl="1"/>
            <a:endParaRPr lang="nl-BE" dirty="0" smtClean="0"/>
          </a:p>
          <a:p>
            <a:pPr lvl="1"/>
            <a:endParaRPr lang="nl-BE" dirty="0"/>
          </a:p>
        </p:txBody>
      </p:sp>
      <p:sp>
        <p:nvSpPr>
          <p:cNvPr id="4" name="Tijdelijke aanduiding voor datum 3"/>
          <p:cNvSpPr>
            <a:spLocks noGrp="1"/>
          </p:cNvSpPr>
          <p:nvPr>
            <p:ph type="dt" sz="half" idx="10"/>
          </p:nvPr>
        </p:nvSpPr>
        <p:spPr/>
        <p:txBody>
          <a:bodyPr/>
          <a:lstStyle/>
          <a:p>
            <a:fld id="{7F162C4C-A59E-439C-8549-E9E1788DC64A}" type="datetime1">
              <a:rPr lang="nl-NL" smtClean="0"/>
              <a:pPr/>
              <a:t>22-9-2017</a:t>
            </a:fld>
            <a:r>
              <a:rPr lang="nl-NL" smtClean="0"/>
              <a:t> dia </a:t>
            </a:r>
            <a:fld id="{45328D65-CE7A-41DF-A78B-931F7F2D3B82}" type="slidenum">
              <a:rPr lang="nl-NL" smtClean="0"/>
              <a:pPr/>
              <a:t>49</a:t>
            </a:fld>
            <a:endParaRPr lang="nl-NL"/>
          </a:p>
        </p:txBody>
      </p:sp>
    </p:spTree>
    <p:extLst>
      <p:ext uri="{BB962C8B-B14F-4D97-AF65-F5344CB8AC3E}">
        <p14:creationId xmlns:p14="http://schemas.microsoft.com/office/powerpoint/2010/main" val="1283740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BE" dirty="0" smtClean="0"/>
              <a:t>Wat is functioneel programmeren? </a:t>
            </a:r>
            <a:endParaRPr lang="nl-BE" dirty="0"/>
          </a:p>
        </p:txBody>
      </p:sp>
      <p:sp>
        <p:nvSpPr>
          <p:cNvPr id="3" name="Tijdelijke aanduiding voor inhoud 2"/>
          <p:cNvSpPr>
            <a:spLocks noGrp="1"/>
          </p:cNvSpPr>
          <p:nvPr>
            <p:ph idx="1"/>
          </p:nvPr>
        </p:nvSpPr>
        <p:spPr/>
        <p:txBody>
          <a:bodyPr>
            <a:normAutofit/>
          </a:bodyPr>
          <a:lstStyle/>
          <a:p>
            <a:r>
              <a:rPr lang="nl-BE" dirty="0" smtClean="0"/>
              <a:t>Programmeerstijl</a:t>
            </a:r>
          </a:p>
          <a:p>
            <a:r>
              <a:rPr lang="nl-BE" dirty="0" smtClean="0"/>
              <a:t>In de vorm van functies van input naar output</a:t>
            </a:r>
          </a:p>
          <a:p>
            <a:pPr lvl="1"/>
            <a:r>
              <a:rPr lang="nl-BE" dirty="0" smtClean="0"/>
              <a:t>Géén onderliggende (verborgen) toestandsvariabelen</a:t>
            </a:r>
          </a:p>
          <a:p>
            <a:pPr lvl="1"/>
            <a:r>
              <a:rPr lang="nl-BE" dirty="0" smtClean="0"/>
              <a:t>Gebaseerd op </a:t>
            </a:r>
            <a:r>
              <a:rPr lang="nl-BE" dirty="0" err="1" smtClean="0"/>
              <a:t>lambda</a:t>
            </a:r>
            <a:r>
              <a:rPr lang="nl-BE" dirty="0" smtClean="0"/>
              <a:t>-calculus</a:t>
            </a:r>
          </a:p>
          <a:p>
            <a:r>
              <a:rPr lang="nl-BE" dirty="0" smtClean="0"/>
              <a:t>Voordelen</a:t>
            </a:r>
          </a:p>
          <a:p>
            <a:pPr lvl="1"/>
            <a:r>
              <a:rPr lang="nl-BE" dirty="0"/>
              <a:t>Beknopte code: tot 10x minder</a:t>
            </a:r>
          </a:p>
          <a:p>
            <a:pPr lvl="1"/>
            <a:r>
              <a:rPr lang="nl-BE" dirty="0"/>
              <a:t>Sneller codering</a:t>
            </a:r>
          </a:p>
          <a:p>
            <a:pPr lvl="1"/>
            <a:r>
              <a:rPr lang="nl-BE" dirty="0"/>
              <a:t>Strikte typering</a:t>
            </a:r>
          </a:p>
          <a:p>
            <a:pPr lvl="1"/>
            <a:r>
              <a:rPr lang="nl-BE" dirty="0"/>
              <a:t>Minder fouten en snellere fout detectie</a:t>
            </a:r>
          </a:p>
          <a:p>
            <a:pPr lvl="1"/>
            <a:r>
              <a:rPr lang="nl-BE" dirty="0"/>
              <a:t>Gemakkelijk concurrent code schrijven</a:t>
            </a:r>
          </a:p>
          <a:p>
            <a:pPr lvl="1"/>
            <a:endParaRPr lang="nl-BE" dirty="0" smtClean="0"/>
          </a:p>
          <a:p>
            <a:endParaRPr lang="nl-BE" dirty="0" smtClean="0"/>
          </a:p>
          <a:p>
            <a:endParaRPr lang="nl-BE" dirty="0"/>
          </a:p>
          <a:p>
            <a:endParaRPr lang="nl-BE" dirty="0" smtClean="0"/>
          </a:p>
        </p:txBody>
      </p:sp>
    </p:spTree>
    <p:extLst>
      <p:ext uri="{BB962C8B-B14F-4D97-AF65-F5344CB8AC3E}">
        <p14:creationId xmlns:p14="http://schemas.microsoft.com/office/powerpoint/2010/main" val="2928915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Timing</a:t>
            </a:r>
            <a:endParaRPr lang="nl-BE" dirty="0"/>
          </a:p>
        </p:txBody>
      </p:sp>
      <p:sp>
        <p:nvSpPr>
          <p:cNvPr id="3" name="Tijdelijke aanduiding voor inhoud 2"/>
          <p:cNvSpPr>
            <a:spLocks noGrp="1"/>
          </p:cNvSpPr>
          <p:nvPr>
            <p:ph idx="1"/>
          </p:nvPr>
        </p:nvSpPr>
        <p:spPr/>
        <p:txBody>
          <a:bodyPr>
            <a:normAutofit lnSpcReduction="10000"/>
          </a:bodyPr>
          <a:lstStyle/>
          <a:p>
            <a:r>
              <a:rPr lang="nl-BE" dirty="0" smtClean="0"/>
              <a:t>Week 1, 2, 3: functioneel programmeren in Erlang</a:t>
            </a:r>
          </a:p>
          <a:p>
            <a:r>
              <a:rPr lang="nl-BE" dirty="0" smtClean="0"/>
              <a:t>Week 4: intro actor-model</a:t>
            </a:r>
          </a:p>
          <a:p>
            <a:r>
              <a:rPr lang="nl-BE" dirty="0" smtClean="0"/>
              <a:t>Week 5: FP in </a:t>
            </a:r>
            <a:r>
              <a:rPr lang="nl-BE" dirty="0" err="1" smtClean="0"/>
              <a:t>Haskell</a:t>
            </a:r>
            <a:r>
              <a:rPr lang="nl-BE" dirty="0" smtClean="0"/>
              <a:t> en Java + tijdscomplexiteit</a:t>
            </a:r>
          </a:p>
          <a:p>
            <a:r>
              <a:rPr lang="nl-BE" dirty="0" smtClean="0"/>
              <a:t>Week 6-12: actor-model &amp; cowboy</a:t>
            </a:r>
          </a:p>
          <a:p>
            <a:endParaRPr lang="nl-BE" dirty="0"/>
          </a:p>
          <a:p>
            <a:pPr marL="0" indent="0">
              <a:buNone/>
            </a:pPr>
            <a:r>
              <a:rPr lang="nl-BE" dirty="0" smtClean="0"/>
              <a:t>Taken &amp; deadlines</a:t>
            </a:r>
          </a:p>
          <a:p>
            <a:r>
              <a:rPr lang="nl-BE" dirty="0" smtClean="0"/>
              <a:t>Functioneel programmeren in Erlang: </a:t>
            </a:r>
            <a:r>
              <a:rPr lang="nl-BE" dirty="0" smtClean="0"/>
              <a:t>do 9/11/2017</a:t>
            </a:r>
            <a:endParaRPr lang="nl-BE" dirty="0" smtClean="0"/>
          </a:p>
          <a:p>
            <a:r>
              <a:rPr lang="nl-BE" dirty="0" smtClean="0"/>
              <a:t>Functioneel programmeren in Java: week </a:t>
            </a:r>
            <a:r>
              <a:rPr lang="nl-BE" dirty="0" smtClean="0"/>
              <a:t>13</a:t>
            </a:r>
            <a:endParaRPr lang="nl-BE" dirty="0" smtClean="0"/>
          </a:p>
          <a:p>
            <a:r>
              <a:rPr lang="nl-BE" dirty="0" smtClean="0"/>
              <a:t>Actor-model: examen</a:t>
            </a:r>
            <a:endParaRPr lang="nl-BE" dirty="0"/>
          </a:p>
        </p:txBody>
      </p:sp>
    </p:spTree>
    <p:extLst>
      <p:ext uri="{BB962C8B-B14F-4D97-AF65-F5344CB8AC3E}">
        <p14:creationId xmlns:p14="http://schemas.microsoft.com/office/powerpoint/2010/main" val="35968529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1" name="Rectangle 5"/>
          <p:cNvSpPr>
            <a:spLocks noGrp="1" noChangeArrowheads="1"/>
          </p:cNvSpPr>
          <p:nvPr>
            <p:ph type="subTitle" idx="1"/>
          </p:nvPr>
        </p:nvSpPr>
        <p:spPr>
          <a:xfrm>
            <a:off x="1725092" y="1349772"/>
            <a:ext cx="7488832" cy="2880320"/>
          </a:xfrm>
        </p:spPr>
        <p:txBody>
          <a:bodyPr anchor="ctr" anchorCtr="0">
            <a:normAutofit fontScale="92500" lnSpcReduction="10000"/>
          </a:bodyPr>
          <a:lstStyle/>
          <a:p>
            <a:r>
              <a:rPr lang="nl-BE" sz="6000" dirty="0">
                <a:latin typeface="Berlin Sans FB Demi" pitchFamily="34" charset="0"/>
              </a:rPr>
              <a:t>Toepassingen en algoritmes van geavanceerde programmeertalen</a:t>
            </a:r>
          </a:p>
        </p:txBody>
      </p:sp>
      <p:sp>
        <p:nvSpPr>
          <p:cNvPr id="106500" name="Rectangle 4"/>
          <p:cNvSpPr>
            <a:spLocks noGrp="1" noChangeArrowheads="1"/>
          </p:cNvSpPr>
          <p:nvPr>
            <p:ph type="ctrTitle"/>
          </p:nvPr>
        </p:nvSpPr>
        <p:spPr>
          <a:xfrm rot="1329698">
            <a:off x="2035267" y="4597140"/>
            <a:ext cx="8640960" cy="1109985"/>
          </a:xfrm>
        </p:spPr>
        <p:txBody>
          <a:bodyPr>
            <a:noAutofit/>
          </a:bodyPr>
          <a:lstStyle/>
          <a:p>
            <a:pPr algn="ctr"/>
            <a:r>
              <a:rPr lang="en-US" sz="8000" dirty="0" err="1">
                <a:solidFill>
                  <a:srgbClr val="FF0000"/>
                </a:solidFill>
              </a:rPr>
              <a:t>Vragen</a:t>
            </a:r>
            <a:r>
              <a:rPr lang="en-US" sz="8000" dirty="0">
                <a:solidFill>
                  <a:srgbClr val="FF0000"/>
                </a:solidFill>
              </a:rPr>
              <a:t>?</a:t>
            </a:r>
          </a:p>
        </p:txBody>
      </p:sp>
    </p:spTree>
    <p:extLst>
      <p:ext uri="{BB962C8B-B14F-4D97-AF65-F5344CB8AC3E}">
        <p14:creationId xmlns:p14="http://schemas.microsoft.com/office/powerpoint/2010/main" val="2279027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el 1"/>
          <p:cNvSpPr>
            <a:spLocks noGrp="1"/>
          </p:cNvSpPr>
          <p:nvPr>
            <p:ph type="title"/>
          </p:nvPr>
        </p:nvSpPr>
        <p:spPr/>
        <p:txBody>
          <a:bodyPr/>
          <a:lstStyle/>
          <a:p>
            <a:r>
              <a:rPr lang="nl-BE" altLang="nl-BE" smtClean="0"/>
              <a:t>Lambda calculus</a:t>
            </a:r>
          </a:p>
        </p:txBody>
      </p:sp>
      <p:sp>
        <p:nvSpPr>
          <p:cNvPr id="3" name="Tijdelijke aanduiding voor inhoud 2"/>
          <p:cNvSpPr>
            <a:spLocks noGrp="1"/>
          </p:cNvSpPr>
          <p:nvPr>
            <p:ph idx="1"/>
          </p:nvPr>
        </p:nvSpPr>
        <p:spPr/>
        <p:txBody>
          <a:bodyPr/>
          <a:lstStyle/>
          <a:p>
            <a:pPr>
              <a:defRPr/>
            </a:pPr>
            <a:r>
              <a:rPr lang="nl-BE" dirty="0"/>
              <a:t>Elke expressie heeft één waarde die nooit verandert </a:t>
            </a:r>
            <a:r>
              <a:rPr lang="nl-BE" dirty="0" smtClean="0"/>
              <a:t/>
            </a:r>
            <a:br>
              <a:rPr lang="nl-BE" dirty="0" smtClean="0"/>
            </a:br>
            <a:r>
              <a:rPr lang="nl-BE" dirty="0" smtClean="0"/>
              <a:t>↔ (</a:t>
            </a:r>
            <a:r>
              <a:rPr lang="nl-BE" dirty="0" err="1" smtClean="0"/>
              <a:t>mutable</a:t>
            </a:r>
            <a:r>
              <a:rPr lang="nl-BE" dirty="0" smtClean="0"/>
              <a:t>) variabelen </a:t>
            </a:r>
            <a:r>
              <a:rPr lang="nl-BE" dirty="0"/>
              <a:t>in imperatieve talen</a:t>
            </a:r>
          </a:p>
          <a:p>
            <a:pPr lvl="1">
              <a:defRPr/>
            </a:pPr>
            <a:r>
              <a:rPr lang="nl-BE" dirty="0" err="1"/>
              <a:t>z</a:t>
            </a:r>
            <a:r>
              <a:rPr lang="nl-BE" dirty="0"/>
              <a:t> = 18</a:t>
            </a:r>
          </a:p>
          <a:p>
            <a:pPr lvl="1">
              <a:defRPr/>
            </a:pPr>
            <a:r>
              <a:rPr lang="nl-BE" dirty="0"/>
              <a:t>y = </a:t>
            </a:r>
            <a:r>
              <a:rPr lang="nl-BE" dirty="0" err="1"/>
              <a:t>sin</a:t>
            </a:r>
            <a:r>
              <a:rPr lang="nl-BE" dirty="0"/>
              <a:t>(</a:t>
            </a:r>
            <a:r>
              <a:rPr lang="nl-BE" dirty="0" err="1"/>
              <a:t>z</a:t>
            </a:r>
            <a:r>
              <a:rPr lang="nl-BE" dirty="0"/>
              <a:t>)</a:t>
            </a:r>
          </a:p>
          <a:p>
            <a:pPr>
              <a:defRPr/>
            </a:pPr>
            <a:r>
              <a:rPr lang="nl-BE" dirty="0"/>
              <a:t>Complexe expressies oplossen door evaluatie/substitutie van deelexpressies</a:t>
            </a:r>
          </a:p>
          <a:p>
            <a:pPr lvl="1">
              <a:defRPr/>
            </a:pPr>
            <a:r>
              <a:rPr lang="nl-BE" dirty="0"/>
              <a:t>(</a:t>
            </a:r>
            <a:r>
              <a:rPr lang="nl-BE" dirty="0" err="1"/>
              <a:t>z</a:t>
            </a:r>
            <a:r>
              <a:rPr lang="nl-BE" dirty="0"/>
              <a:t> + </a:t>
            </a:r>
            <a:r>
              <a:rPr lang="nl-BE" dirty="0" err="1"/>
              <a:t>sin</a:t>
            </a:r>
            <a:r>
              <a:rPr lang="nl-BE" dirty="0"/>
              <a:t>(</a:t>
            </a:r>
            <a:r>
              <a:rPr lang="nl-BE" dirty="0" err="1"/>
              <a:t>z</a:t>
            </a:r>
            <a:r>
              <a:rPr lang="nl-BE" dirty="0"/>
              <a:t>))*(</a:t>
            </a:r>
            <a:r>
              <a:rPr lang="nl-BE" dirty="0" err="1"/>
              <a:t>y+cos</a:t>
            </a:r>
            <a:r>
              <a:rPr lang="nl-BE" dirty="0"/>
              <a:t>(y)) </a:t>
            </a:r>
          </a:p>
          <a:p>
            <a:pPr>
              <a:defRPr/>
            </a:pPr>
            <a:r>
              <a:rPr lang="nl-BE" dirty="0"/>
              <a:t>Functie-oproepen evalueren op dezelfde manier</a:t>
            </a:r>
          </a:p>
          <a:p>
            <a:pPr marL="0" indent="0">
              <a:buNone/>
              <a:defRPr/>
            </a:pPr>
            <a:endParaRPr lang="nl-BE" dirty="0"/>
          </a:p>
          <a:p>
            <a:pPr marL="0" indent="0">
              <a:buNone/>
              <a:defRPr/>
            </a:pPr>
            <a:endParaRPr lang="nl-BE" dirty="0"/>
          </a:p>
        </p:txBody>
      </p:sp>
    </p:spTree>
    <p:extLst>
      <p:ext uri="{BB962C8B-B14F-4D97-AF65-F5344CB8AC3E}">
        <p14:creationId xmlns:p14="http://schemas.microsoft.com/office/powerpoint/2010/main" val="38149042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el 1"/>
          <p:cNvSpPr>
            <a:spLocks noGrp="1"/>
          </p:cNvSpPr>
          <p:nvPr>
            <p:ph type="title"/>
          </p:nvPr>
        </p:nvSpPr>
        <p:spPr/>
        <p:txBody>
          <a:bodyPr/>
          <a:lstStyle/>
          <a:p>
            <a:r>
              <a:rPr lang="nl-BE" altLang="nl-BE" smtClean="0"/>
              <a:t>Lambda Calculus (2)</a:t>
            </a:r>
          </a:p>
        </p:txBody>
      </p:sp>
      <p:sp>
        <p:nvSpPr>
          <p:cNvPr id="6147" name="Tijdelijke aanduiding voor inhoud 2"/>
          <p:cNvSpPr>
            <a:spLocks noGrp="1"/>
          </p:cNvSpPr>
          <p:nvPr>
            <p:ph idx="1"/>
          </p:nvPr>
        </p:nvSpPr>
        <p:spPr/>
        <p:txBody>
          <a:bodyPr/>
          <a:lstStyle/>
          <a:p>
            <a:r>
              <a:rPr lang="nl-BE" altLang="nl-BE" dirty="0" smtClean="0"/>
              <a:t>f x = g(3+x)+x</a:t>
            </a:r>
          </a:p>
          <a:p>
            <a:r>
              <a:rPr lang="nl-BE" altLang="nl-BE" dirty="0" smtClean="0"/>
              <a:t>g y = y+1</a:t>
            </a:r>
          </a:p>
          <a:p>
            <a:r>
              <a:rPr lang="nl-BE" altLang="nl-BE" dirty="0" err="1" smtClean="0"/>
              <a:t>z</a:t>
            </a:r>
            <a:r>
              <a:rPr lang="nl-BE" altLang="nl-BE" dirty="0" smtClean="0"/>
              <a:t> = 5</a:t>
            </a:r>
          </a:p>
          <a:p>
            <a:endParaRPr lang="nl-BE" altLang="nl-BE" dirty="0" smtClean="0"/>
          </a:p>
          <a:p>
            <a:r>
              <a:rPr lang="nl-BE" altLang="nl-BE" dirty="0" smtClean="0"/>
              <a:t>f </a:t>
            </a:r>
            <a:r>
              <a:rPr lang="nl-BE" altLang="nl-BE" dirty="0" err="1" smtClean="0"/>
              <a:t>z</a:t>
            </a:r>
            <a:r>
              <a:rPr lang="nl-BE" altLang="nl-BE" dirty="0" smtClean="0"/>
              <a:t> + g </a:t>
            </a:r>
            <a:r>
              <a:rPr lang="nl-BE" altLang="nl-BE" dirty="0" err="1" smtClean="0"/>
              <a:t>z</a:t>
            </a:r>
            <a:endParaRPr lang="nl-BE" altLang="nl-BE" dirty="0" smtClean="0"/>
          </a:p>
          <a:p>
            <a:endParaRPr lang="nl-BE" altLang="nl-BE" dirty="0" smtClean="0"/>
          </a:p>
          <a:p>
            <a:endParaRPr lang="nl-BE" altLang="nl-BE" dirty="0" smtClean="0"/>
          </a:p>
        </p:txBody>
      </p:sp>
      <p:sp>
        <p:nvSpPr>
          <p:cNvPr id="2" name="Rechthoek 1"/>
          <p:cNvSpPr/>
          <p:nvPr/>
        </p:nvSpPr>
        <p:spPr>
          <a:xfrm rot="20351310">
            <a:off x="4675525" y="3919610"/>
            <a:ext cx="3589316" cy="923330"/>
          </a:xfrm>
          <a:prstGeom prst="rect">
            <a:avLst/>
          </a:prstGeom>
          <a:noFill/>
        </p:spPr>
        <p:txBody>
          <a:bodyPr wrap="none" lIns="91440" tIns="45720" rIns="91440" bIns="45720">
            <a:spAutoFit/>
          </a:bodyPr>
          <a:lstStyle/>
          <a:p>
            <a:pPr algn="ctr"/>
            <a:r>
              <a:rPr lang="nl-NL"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Straks meer</a:t>
            </a:r>
          </a:p>
        </p:txBody>
      </p:sp>
    </p:spTree>
    <p:extLst>
      <p:ext uri="{BB962C8B-B14F-4D97-AF65-F5344CB8AC3E}">
        <p14:creationId xmlns:p14="http://schemas.microsoft.com/office/powerpoint/2010/main" val="3760036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Functionele programmeertalen</a:t>
            </a:r>
            <a:endParaRPr lang="nl-BE" dirty="0"/>
          </a:p>
        </p:txBody>
      </p:sp>
      <p:sp>
        <p:nvSpPr>
          <p:cNvPr id="3" name="Tijdelijke aanduiding voor inhoud 2"/>
          <p:cNvSpPr>
            <a:spLocks noGrp="1"/>
          </p:cNvSpPr>
          <p:nvPr>
            <p:ph idx="1"/>
          </p:nvPr>
        </p:nvSpPr>
        <p:spPr/>
        <p:txBody>
          <a:bodyPr/>
          <a:lstStyle/>
          <a:p>
            <a:r>
              <a:rPr lang="nl-BE" dirty="0" err="1" smtClean="0"/>
              <a:t>Haskell</a:t>
            </a:r>
            <a:r>
              <a:rPr lang="nl-BE" dirty="0" smtClean="0"/>
              <a:t>:</a:t>
            </a:r>
          </a:p>
          <a:p>
            <a:pPr lvl="1"/>
            <a:r>
              <a:rPr lang="nl-BE" dirty="0" smtClean="0"/>
              <a:t>Puur functionele taal </a:t>
            </a:r>
          </a:p>
          <a:p>
            <a:pPr lvl="1"/>
            <a:r>
              <a:rPr lang="nl-BE" dirty="0" smtClean="0"/>
              <a:t>Statisch getypeerd</a:t>
            </a:r>
          </a:p>
          <a:p>
            <a:pPr lvl="1"/>
            <a:r>
              <a:rPr lang="nl-BE" dirty="0" smtClean="0"/>
              <a:t>Type-interferentie</a:t>
            </a:r>
          </a:p>
          <a:p>
            <a:r>
              <a:rPr lang="nl-BE" dirty="0" smtClean="0"/>
              <a:t>Erlang:</a:t>
            </a:r>
          </a:p>
          <a:p>
            <a:pPr lvl="1"/>
            <a:r>
              <a:rPr lang="nl-BE" dirty="0" smtClean="0"/>
              <a:t>Strikte evaluatie</a:t>
            </a:r>
          </a:p>
          <a:p>
            <a:pPr lvl="1"/>
            <a:r>
              <a:rPr lang="nl-BE" dirty="0" err="1" smtClean="0"/>
              <a:t>Concurrency</a:t>
            </a:r>
            <a:endParaRPr lang="nl-BE" dirty="0" smtClean="0"/>
          </a:p>
          <a:p>
            <a:pPr lvl="1"/>
            <a:r>
              <a:rPr lang="nl-BE" dirty="0" smtClean="0"/>
              <a:t>Schaalbaarheid	</a:t>
            </a:r>
          </a:p>
        </p:txBody>
      </p:sp>
      <p:pic>
        <p:nvPicPr>
          <p:cNvPr id="2052" name="Picture 4" descr="http://www.erlang-factory.com/upload/sponsor/119/Erlang-logo-4-co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6823" y="4130040"/>
            <a:ext cx="1848124" cy="92343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homepages.cwi.nl/~jve/images/haskell-logo-with-name.jpg"/>
          <p:cNvPicPr>
            <a:picLocks noChangeAspect="1" noChangeArrowheads="1"/>
          </p:cNvPicPr>
          <p:nvPr/>
        </p:nvPicPr>
        <p:blipFill rotWithShape="1">
          <a:blip r:embed="rId4">
            <a:clrChange>
              <a:clrFrom>
                <a:srgbClr val="EEECED"/>
              </a:clrFrom>
              <a:clrTo>
                <a:srgbClr val="EEECED">
                  <a:alpha val="0"/>
                </a:srgbClr>
              </a:clrTo>
            </a:clrChange>
            <a:extLst>
              <a:ext uri="{28A0092B-C50C-407E-A947-70E740481C1C}">
                <a14:useLocalDpi xmlns:a14="http://schemas.microsoft.com/office/drawing/2010/main" val="0"/>
              </a:ext>
            </a:extLst>
          </a:blip>
          <a:srcRect l="24638" t="22889" r="23188" b="22038"/>
          <a:stretch/>
        </p:blipFill>
        <p:spPr bwMode="auto">
          <a:xfrm>
            <a:off x="6364741" y="2376016"/>
            <a:ext cx="2592288"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092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smtClean="0"/>
              <a:t>Haskell</a:t>
            </a:r>
            <a:r>
              <a:rPr lang="nl-BE" dirty="0" smtClean="0"/>
              <a:t> in het werkveld:</a:t>
            </a:r>
            <a:endParaRPr lang="nl-BE" dirty="0"/>
          </a:p>
        </p:txBody>
      </p:sp>
      <p:sp>
        <p:nvSpPr>
          <p:cNvPr id="3" name="Tijdelijke aanduiding voor inhoud 2"/>
          <p:cNvSpPr>
            <a:spLocks noGrp="1"/>
          </p:cNvSpPr>
          <p:nvPr>
            <p:ph idx="1"/>
          </p:nvPr>
        </p:nvSpPr>
        <p:spPr/>
        <p:txBody>
          <a:bodyPr>
            <a:normAutofit lnSpcReduction="10000"/>
          </a:bodyPr>
          <a:lstStyle/>
          <a:p>
            <a:r>
              <a:rPr lang="nl-BE" dirty="0" err="1" smtClean="0"/>
              <a:t>Haskell</a:t>
            </a:r>
            <a:r>
              <a:rPr lang="nl-BE" dirty="0" smtClean="0"/>
              <a:t> project</a:t>
            </a:r>
          </a:p>
          <a:p>
            <a:r>
              <a:rPr lang="nl-BE" dirty="0" smtClean="0"/>
              <a:t>Counterparty credit risk </a:t>
            </a:r>
            <a:r>
              <a:rPr lang="nl-BE" dirty="0" err="1" smtClean="0"/>
              <a:t>calculation</a:t>
            </a:r>
            <a:endParaRPr lang="nl-BE" dirty="0" smtClean="0"/>
          </a:p>
          <a:p>
            <a:r>
              <a:rPr lang="nl-BE" dirty="0" smtClean="0"/>
              <a:t>“</a:t>
            </a:r>
            <a:r>
              <a:rPr lang="nl-BE" dirty="0" err="1" smtClean="0"/>
              <a:t>Exion</a:t>
            </a:r>
            <a:r>
              <a:rPr lang="nl-BE" dirty="0" smtClean="0"/>
              <a:t>” (Monte </a:t>
            </a:r>
            <a:r>
              <a:rPr lang="nl-BE" dirty="0" err="1" smtClean="0"/>
              <a:t>carlo</a:t>
            </a:r>
            <a:r>
              <a:rPr lang="nl-BE" dirty="0" smtClean="0"/>
              <a:t> simulatie)</a:t>
            </a:r>
          </a:p>
          <a:p>
            <a:endParaRPr lang="nl-BE" dirty="0" smtClean="0"/>
          </a:p>
          <a:p>
            <a:r>
              <a:rPr lang="nl-BE" dirty="0" smtClean="0"/>
              <a:t>Voordelen</a:t>
            </a:r>
          </a:p>
          <a:p>
            <a:pPr lvl="1"/>
            <a:r>
              <a:rPr lang="nl-BE" dirty="0" smtClean="0"/>
              <a:t>Gemakkelijke notatie</a:t>
            </a:r>
          </a:p>
          <a:p>
            <a:pPr lvl="1"/>
            <a:r>
              <a:rPr lang="nl-BE" dirty="0" smtClean="0"/>
              <a:t>Minder debuggen</a:t>
            </a:r>
          </a:p>
          <a:p>
            <a:pPr lvl="1"/>
            <a:r>
              <a:rPr lang="nl-BE" dirty="0" smtClean="0"/>
              <a:t>Sneller coderen</a:t>
            </a:r>
          </a:p>
          <a:p>
            <a:r>
              <a:rPr lang="nl-BE" dirty="0" smtClean="0"/>
              <a:t>Nadeel</a:t>
            </a:r>
          </a:p>
          <a:p>
            <a:pPr lvl="1"/>
            <a:r>
              <a:rPr lang="nl-BE" dirty="0" smtClean="0"/>
              <a:t>Trager systeem</a:t>
            </a:r>
          </a:p>
          <a:p>
            <a:endParaRPr lang="nl-BE" dirty="0"/>
          </a:p>
          <a:p>
            <a:pPr lvl="1"/>
            <a:endParaRPr lang="nl-BE" dirty="0" smtClean="0"/>
          </a:p>
        </p:txBody>
      </p:sp>
      <p:pic>
        <p:nvPicPr>
          <p:cNvPr id="4" name="Picture 2" descr="http://allestoringen.nl/i/logo/abnamr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7929" y="4444779"/>
            <a:ext cx="4839123" cy="1353472"/>
          </a:xfrm>
          <a:prstGeom prst="rect">
            <a:avLst/>
          </a:prstGeom>
          <a:noFill/>
          <a:extLst>
            <a:ext uri="{909E8E84-426E-40DD-AFC4-6F175D3DCCD1}">
              <a14:hiddenFill xmlns:a14="http://schemas.microsoft.com/office/drawing/2010/main">
                <a:solidFill>
                  <a:srgbClr val="FFFFFF"/>
                </a:solidFill>
              </a14:hiddenFill>
            </a:ext>
          </a:extLst>
        </p:spPr>
      </p:pic>
      <p:sp>
        <p:nvSpPr>
          <p:cNvPr id="6" name="Tekstvak 5"/>
          <p:cNvSpPr txBox="1"/>
          <p:nvPr/>
        </p:nvSpPr>
        <p:spPr>
          <a:xfrm>
            <a:off x="1775520" y="6453336"/>
            <a:ext cx="6192688" cy="369332"/>
          </a:xfrm>
          <a:prstGeom prst="rect">
            <a:avLst/>
          </a:prstGeom>
          <a:noFill/>
        </p:spPr>
        <p:txBody>
          <a:bodyPr wrap="square" rtlCol="0">
            <a:spAutoFit/>
          </a:bodyPr>
          <a:lstStyle/>
          <a:p>
            <a:r>
              <a:rPr lang="nl-BE" dirty="0">
                <a:solidFill>
                  <a:schemeClr val="bg2"/>
                </a:solidFill>
              </a:rPr>
              <a:t>Bron: www.cufp.org/archive/2007/slides/CyrilSchmidt.ppt</a:t>
            </a:r>
          </a:p>
        </p:txBody>
      </p:sp>
    </p:spTree>
    <p:extLst>
      <p:ext uri="{BB962C8B-B14F-4D97-AF65-F5344CB8AC3E}">
        <p14:creationId xmlns:p14="http://schemas.microsoft.com/office/powerpoint/2010/main" val="954949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pptx" id="{7EEEBEE9-E05D-466C-B28C-FFB164E1FD82}" vid="{76C17D39-A4C3-439C-93D3-8DA72929C2BC}"/>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IIW template</Template>
  <TotalTime>97</TotalTime>
  <Words>2633</Words>
  <Application>Microsoft Office PowerPoint</Application>
  <PresentationFormat>Breedbeeld</PresentationFormat>
  <Paragraphs>548</Paragraphs>
  <Slides>51</Slides>
  <Notes>18</Notes>
  <HiddenSlides>0</HiddenSlides>
  <MMClips>0</MMClips>
  <ScaleCrop>false</ScaleCrop>
  <HeadingPairs>
    <vt:vector size="8" baseType="variant">
      <vt:variant>
        <vt:lpstr>Gebruikte lettertypen</vt:lpstr>
      </vt:variant>
      <vt:variant>
        <vt:i4>4</vt:i4>
      </vt:variant>
      <vt:variant>
        <vt:lpstr>Thema</vt:lpstr>
      </vt:variant>
      <vt:variant>
        <vt:i4>1</vt:i4>
      </vt:variant>
      <vt:variant>
        <vt:lpstr>Ingesloten OLE-bronprogramma's</vt:lpstr>
      </vt:variant>
      <vt:variant>
        <vt:i4>1</vt:i4>
      </vt:variant>
      <vt:variant>
        <vt:lpstr>Diatitels</vt:lpstr>
      </vt:variant>
      <vt:variant>
        <vt:i4>51</vt:i4>
      </vt:variant>
    </vt:vector>
  </HeadingPairs>
  <TitlesOfParts>
    <vt:vector size="57" baseType="lpstr">
      <vt:lpstr>Arial</vt:lpstr>
      <vt:lpstr>Berlin Sans FB Demi</vt:lpstr>
      <vt:lpstr>Calibri</vt:lpstr>
      <vt:lpstr>Calibri Light</vt:lpstr>
      <vt:lpstr>Kantoorthema</vt:lpstr>
      <vt:lpstr>Chart</vt:lpstr>
      <vt:lpstr>Ma EA-ICT - TAGP</vt:lpstr>
      <vt:lpstr>Waarom geavanceerde programmeertalen?</vt:lpstr>
      <vt:lpstr>Java 8  heeft op zich laten wachten</vt:lpstr>
      <vt:lpstr>Zijn lambda’s echt zo belangrijk?</vt:lpstr>
      <vt:lpstr>Wat is functioneel programmeren? </vt:lpstr>
      <vt:lpstr>Lambda calculus</vt:lpstr>
      <vt:lpstr>Lambda Calculus (2)</vt:lpstr>
      <vt:lpstr>Functionele programmeertalen</vt:lpstr>
      <vt:lpstr>Haskell in het werkveld:</vt:lpstr>
      <vt:lpstr>Haskell in het werkveld:</vt:lpstr>
      <vt:lpstr>Haskell in het werkveld:</vt:lpstr>
      <vt:lpstr>Haskell in het werkveld:</vt:lpstr>
      <vt:lpstr>Haskell in het werkveld:</vt:lpstr>
      <vt:lpstr>Haskell in het werkveld:</vt:lpstr>
      <vt:lpstr>Haskell in het werkveld:</vt:lpstr>
      <vt:lpstr>Haskell in het werkveld: Utrecht</vt:lpstr>
      <vt:lpstr>Haskell in het werkveld:</vt:lpstr>
      <vt:lpstr>Erlang in het werkveld:</vt:lpstr>
      <vt:lpstr>Erlang in het werkveld:</vt:lpstr>
      <vt:lpstr>Erlang in het werkveld:</vt:lpstr>
      <vt:lpstr>Erlang in het werkveld: </vt:lpstr>
      <vt:lpstr>Erlang in het werkveld: </vt:lpstr>
      <vt:lpstr>Erlang in het werkveld: </vt:lpstr>
      <vt:lpstr>Erlang in het werkveld: </vt:lpstr>
      <vt:lpstr>Erlang in het werkveld:</vt:lpstr>
      <vt:lpstr>Erlang in het werkveld:</vt:lpstr>
      <vt:lpstr>Erlang in het werkveld:</vt:lpstr>
      <vt:lpstr>Erlang in het werkveld:</vt:lpstr>
      <vt:lpstr>Erlang in het werkveld:</vt:lpstr>
      <vt:lpstr>Erlang in het werkveld:</vt:lpstr>
      <vt:lpstr>Scala in het werkveld:</vt:lpstr>
      <vt:lpstr>Scala in het werkveld:</vt:lpstr>
      <vt:lpstr>Scala in het werkveld:</vt:lpstr>
      <vt:lpstr>Scala in het werkveld:</vt:lpstr>
      <vt:lpstr>Scala in het werkveld:</vt:lpstr>
      <vt:lpstr>OCaml in het werkveld:</vt:lpstr>
      <vt:lpstr>OCaml in het werkveld: Gent IT Valley</vt:lpstr>
      <vt:lpstr>OCaml in het werkveld: Ghent IT Valley</vt:lpstr>
      <vt:lpstr>OCaml in het werkveld:</vt:lpstr>
      <vt:lpstr>OCaml in het werkveld:</vt:lpstr>
      <vt:lpstr>OCaml in het werkveld: </vt:lpstr>
      <vt:lpstr>OCaml in het werkveld:</vt:lpstr>
      <vt:lpstr>Tussenconclusie</vt:lpstr>
      <vt:lpstr>Voordelen van FP</vt:lpstr>
      <vt:lpstr>Efficientieverhoging</vt:lpstr>
      <vt:lpstr>In TAGP: Haskell &amp; Erlang</vt:lpstr>
      <vt:lpstr>Concrete aanpak</vt:lpstr>
      <vt:lpstr>Belangrijk voordeel van Erlang</vt:lpstr>
      <vt:lpstr>Taakverdeling docenten</vt:lpstr>
      <vt:lpstr>Timing</vt:lpstr>
      <vt:lpstr>Vragen?</vt:lpstr>
    </vt:vector>
  </TitlesOfParts>
  <Company>UC Leuven-Limburg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Kris Aerts</dc:creator>
  <cp:lastModifiedBy>Kris Aerts</cp:lastModifiedBy>
  <cp:revision>47</cp:revision>
  <dcterms:created xsi:type="dcterms:W3CDTF">2017-09-22T06:14:54Z</dcterms:created>
  <dcterms:modified xsi:type="dcterms:W3CDTF">2017-09-22T08:48:29Z</dcterms:modified>
</cp:coreProperties>
</file>