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48" r:id="rId2"/>
    <p:sldMasterId id="2147483666" r:id="rId3"/>
  </p:sldMasterIdLst>
  <p:notesMasterIdLst>
    <p:notesMasterId r:id="rId8"/>
  </p:notesMasterIdLst>
  <p:handoutMasterIdLst>
    <p:handoutMasterId r:id="rId9"/>
  </p:handoutMasterIdLst>
  <p:sldIdLst>
    <p:sldId id="454" r:id="rId4"/>
    <p:sldId id="797" r:id="rId5"/>
    <p:sldId id="798" r:id="rId6"/>
    <p:sldId id="799" r:id="rId7"/>
  </p:sldIdLst>
  <p:sldSz cx="12192000" cy="6858000"/>
  <p:notesSz cx="6867525" cy="9994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738337-DCA7-0843-87E1-52F377C8511A}">
          <p14:sldIdLst>
            <p14:sldId id="454"/>
            <p14:sldId id="797"/>
            <p14:sldId id="798"/>
            <p14:sldId id="7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95" userDrawn="1">
          <p15:clr>
            <a:srgbClr val="A4A3A4"/>
          </p15:clr>
        </p15:guide>
        <p15:guide id="2" orient="horz" pos="63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32" userDrawn="1">
          <p15:clr>
            <a:srgbClr val="A4A3A4"/>
          </p15:clr>
        </p15:guide>
        <p15:guide id="6" pos="7348" userDrawn="1">
          <p15:clr>
            <a:srgbClr val="A4A3A4"/>
          </p15:clr>
        </p15:guide>
        <p15:guide id="7" orient="horz" pos="2263" userDrawn="1">
          <p15:clr>
            <a:srgbClr val="A4A3A4"/>
          </p15:clr>
        </p15:guide>
        <p15:guide id="8" pos="41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pannett@gmail.com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2E"/>
    <a:srgbClr val="486474"/>
    <a:srgbClr val="7A84A3"/>
    <a:srgbClr val="CDCDCD"/>
    <a:srgbClr val="595959"/>
    <a:srgbClr val="06C245"/>
    <a:srgbClr val="E7E8E8"/>
    <a:srgbClr val="006163"/>
    <a:srgbClr val="E8660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4" autoAdjust="0"/>
    <p:restoredTop sz="95853" autoAdjust="0"/>
  </p:normalViewPr>
  <p:slideViewPr>
    <p:cSldViewPr>
      <p:cViewPr>
        <p:scale>
          <a:sx n="95" d="100"/>
          <a:sy n="95" d="100"/>
        </p:scale>
        <p:origin x="1080" y="856"/>
      </p:cViewPr>
      <p:guideLst>
        <p:guide orient="horz" pos="3995"/>
        <p:guide orient="horz" pos="630"/>
        <p:guide orient="horz" pos="2160"/>
        <p:guide pos="3840"/>
        <p:guide pos="332"/>
        <p:guide pos="7348"/>
        <p:guide orient="horz" pos="2263"/>
        <p:guide pos="4117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3148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226DF-6D00-4FC8-A8C1-F4D0F17CB338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325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9375" y="949325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61713-BC67-40AB-A537-68D572ADF1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26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D44351A7-A5F8-4379-A39C-DE1D295608C4}" type="datetimeFigureOut">
              <a:rPr lang="en-US" smtClean="0"/>
              <a:pPr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49300"/>
            <a:ext cx="66611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2A49B8F6-E1A7-467A-91FF-E2BD23D828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49300"/>
            <a:ext cx="6661150" cy="3748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B8F6-E1A7-467A-91FF-E2BD23D828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3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49300"/>
            <a:ext cx="6661150" cy="3748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B8F6-E1A7-467A-91FF-E2BD23D828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5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49300"/>
            <a:ext cx="6661150" cy="3748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B8F6-E1A7-467A-91FF-E2BD23D828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00724" y="5373216"/>
            <a:ext cx="10866472" cy="468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Click </a:t>
            </a:r>
            <a:r>
              <a:rPr lang="pt-BR" dirty="0" err="1"/>
              <a:t>here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subtitle</a:t>
            </a:r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191344" y="4293096"/>
            <a:ext cx="10875852" cy="5293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Click </a:t>
            </a:r>
            <a:r>
              <a:rPr lang="pt-BR" dirty="0" err="1" smtClean="0"/>
              <a:t>here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71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051" y="44624"/>
            <a:ext cx="1090567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AU" noProof="0" dirty="0"/>
            </a:lvl1pPr>
          </a:lstStyle>
          <a:p>
            <a:pPr lvl="0"/>
            <a:r>
              <a:rPr lang="en-AU" noProof="0" dirty="0"/>
              <a:t>CLICK HERE TO ADD A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1F96CC50-ADF6-AE48-9DC4-FA134C9B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980732"/>
            <a:ext cx="11137900" cy="51454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altLang="en-US" dirty="0"/>
            </a:lvl1pPr>
            <a:lvl2pPr>
              <a:defRPr lang="en-US" altLang="en-US" dirty="0"/>
            </a:lvl2pPr>
            <a:lvl3pPr>
              <a:defRPr lang="en-US" altLang="en-US" dirty="0"/>
            </a:lvl3pPr>
            <a:lvl4pPr>
              <a:defRPr lang="en-US" altLang="en-US" dirty="0"/>
            </a:lvl4pPr>
            <a:lvl5pPr>
              <a:defRPr lang="en-GB" altLang="en-US" dirty="0"/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147" y="2114550"/>
            <a:ext cx="11143159" cy="40513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52752" y="914400"/>
            <a:ext cx="11150600" cy="1085850"/>
          </a:xfr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>
              <a:defRPr lang="pt-BR" sz="2000" baseline="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t-BR" dirty="0"/>
              <a:t>Header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4243" y="44624"/>
            <a:ext cx="119513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CLIQUE AQUI PARA ADICIONAR UM 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7055" y="981076"/>
            <a:ext cx="5453556" cy="514509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1063" y="981076"/>
            <a:ext cx="5453556" cy="514509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  <a:p>
            <a:pPr lvl="0"/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3287" y="44624"/>
            <a:ext cx="119513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CLIQUE PARA ADICIONAR UM TÍTULO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7" y="981078"/>
            <a:ext cx="6815667" cy="5184775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0420" y="981078"/>
            <a:ext cx="4095749" cy="5184775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71121" y="44624"/>
            <a:ext cx="1086484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CLIQUE PARA ADICIONAR O TÍTULO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2547" y="980728"/>
            <a:ext cx="545250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CLIQUE PARA ADICIONAR TEXTO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98" y="989038"/>
            <a:ext cx="5438321" cy="639762"/>
          </a:xfr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aseline="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CLIQUE PARA ADICIONAR TEXTO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509123" y="1700808"/>
            <a:ext cx="5453556" cy="4425362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1063" y="1700808"/>
            <a:ext cx="5453556" cy="4425362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6593" y="44624"/>
            <a:ext cx="1086484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CLIQUE PARA ADICIONAR UM TÍTULO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208026" y="1412776"/>
            <a:ext cx="7775948" cy="2664296"/>
            <a:chOff x="1278279" y="620688"/>
            <a:chExt cx="9563470" cy="316835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36"/>
            <a:stretch/>
          </p:blipFill>
          <p:spPr>
            <a:xfrm>
              <a:off x="1278279" y="620688"/>
              <a:ext cx="3089529" cy="316835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9"/>
            <a:stretch/>
          </p:blipFill>
          <p:spPr>
            <a:xfrm>
              <a:off x="4151784" y="620688"/>
              <a:ext cx="6689965" cy="3168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680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051" y="44624"/>
            <a:ext cx="921712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980732"/>
            <a:ext cx="11137900" cy="51454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348345" y="6350629"/>
            <a:ext cx="2723319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100" b="1" kern="1200" baseline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1" charset="-128"/>
                <a:cs typeface="Arial" panose="020B0604020202020204" pitchFamily="34" charset="0"/>
              </a:rPr>
              <a:t>Celebrate WA | CRM Implementation</a:t>
            </a:r>
            <a:endParaRPr lang="en-GB" sz="1100" b="1" kern="1200">
              <a:solidFill>
                <a:schemeClr val="tx2"/>
              </a:solidFill>
              <a:latin typeface="Calibri" panose="020F050202020403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 userDrawn="1"/>
        </p:nvCxnSpPr>
        <p:spPr>
          <a:xfrm>
            <a:off x="465728" y="6350629"/>
            <a:ext cx="111992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7">
            <a:extLst>
              <a:ext uri="{FF2B5EF4-FFF2-40B4-BE49-F238E27FC236}">
                <a16:creationId xmlns="" xmlns:a16="http://schemas.microsoft.com/office/drawing/2014/main" id="{D50B21DC-C9BA-934A-B4E5-BD6AF8AF7416}"/>
              </a:ext>
            </a:extLst>
          </p:cNvPr>
          <p:cNvSpPr/>
          <p:nvPr userDrawn="1"/>
        </p:nvSpPr>
        <p:spPr>
          <a:xfrm>
            <a:off x="4703679" y="6350629"/>
            <a:ext cx="2723319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fld id="{02CDD154-4B5C-C245-9296-2A50A159B031}" type="slidenum">
              <a:rPr lang="en-GB" sz="1100" b="1" kern="120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1" charset="-128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GB" sz="1100" b="1" kern="1200">
              <a:solidFill>
                <a:schemeClr val="tx2"/>
              </a:solidFill>
              <a:latin typeface="Calibri" panose="020F050202020403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2" name="Retângulo 7">
            <a:extLst>
              <a:ext uri="{FF2B5EF4-FFF2-40B4-BE49-F238E27FC236}">
                <a16:creationId xmlns="" xmlns:a16="http://schemas.microsoft.com/office/drawing/2014/main" id="{5A2D6019-652A-9749-B8C9-F972FA68A05E}"/>
              </a:ext>
            </a:extLst>
          </p:cNvPr>
          <p:cNvSpPr/>
          <p:nvPr userDrawn="1"/>
        </p:nvSpPr>
        <p:spPr>
          <a:xfrm>
            <a:off x="8950612" y="6350629"/>
            <a:ext cx="2723319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1100" b="1" kern="1200" baseline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1" charset="-128"/>
                <a:cs typeface="Arial" panose="020B0604020202020204" pitchFamily="34" charset="0"/>
              </a:rPr>
              <a:t>Project Status Report</a:t>
            </a:r>
            <a:endParaRPr lang="en-GB" sz="1100" b="1" kern="1200">
              <a:solidFill>
                <a:schemeClr val="tx2"/>
              </a:solidFill>
              <a:latin typeface="Calibri" panose="020F050202020403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129580"/>
            <a:ext cx="2016224" cy="662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6" r:id="rId4"/>
    <p:sldLayoutId id="2147483653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baseline="0" dirty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>
              <a:lumMod val="90000"/>
              <a:lumOff val="1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47675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accent1">
              <a:lumMod val="90000"/>
              <a:lumOff val="1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9625" indent="-2667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‒"/>
        <a:defRPr sz="1600" kern="1200">
          <a:solidFill>
            <a:schemeClr val="accent1">
              <a:lumMod val="90000"/>
              <a:lumOff val="1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62050" indent="-2667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▪"/>
        <a:defRPr sz="1400" kern="1200">
          <a:solidFill>
            <a:schemeClr val="accent1">
              <a:lumMod val="90000"/>
              <a:lumOff val="1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24000" indent="-2667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400" kern="1200">
          <a:solidFill>
            <a:schemeClr val="accent1">
              <a:lumMod val="90000"/>
              <a:lumOff val="1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00" y="2204864"/>
            <a:ext cx="3024336" cy="170118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6EAFBC-F36A-3244-B2DF-CF504D8C6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938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24" y="4797152"/>
            <a:ext cx="8077200" cy="533400"/>
          </a:xfrm>
        </p:spPr>
        <p:txBody>
          <a:bodyPr>
            <a:normAutofit/>
          </a:bodyPr>
          <a:lstStyle/>
          <a:p>
            <a:r>
              <a:rPr lang="en-GB" dirty="0"/>
              <a:t>Project Status Report</a:t>
            </a:r>
            <a:endParaRPr lang="en-AU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2798" y="5340737"/>
            <a:ext cx="8082032" cy="468356"/>
          </a:xfrm>
        </p:spPr>
        <p:txBody>
          <a:bodyPr>
            <a:normAutofit/>
          </a:bodyPr>
          <a:lstStyle/>
          <a:p>
            <a:r>
              <a:rPr lang="en-AU" dirty="0" smtClean="0"/>
              <a:t>UWA | Exchange Unit Approval Process</a:t>
            </a:r>
            <a:endParaRPr lang="en-AU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911424" y="5733256"/>
            <a:ext cx="8082032" cy="4683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 smtClean="0"/>
              <a:t>10th September 2018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6040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Project Status Report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400" dirty="0"/>
              <a:t>UWA | Exchange Unit Approval </a:t>
            </a:r>
            <a:r>
              <a:rPr lang="en-AU" sz="2400" dirty="0" smtClean="0"/>
              <a:t>Process</a:t>
            </a:r>
            <a:endParaRPr lang="en-AU" sz="2000" dirty="0"/>
          </a:p>
        </p:txBody>
      </p:sp>
      <p:sp>
        <p:nvSpPr>
          <p:cNvPr id="55" name="Retângulo de cantos arredondados 22">
            <a:extLst>
              <a:ext uri="{FF2B5EF4-FFF2-40B4-BE49-F238E27FC236}">
                <a16:creationId xmlns="" xmlns:a16="http://schemas.microsoft.com/office/drawing/2014/main" id="{1796074E-5183-5843-A1BF-9B7E53906A83}"/>
              </a:ext>
            </a:extLst>
          </p:cNvPr>
          <p:cNvSpPr/>
          <p:nvPr/>
        </p:nvSpPr>
        <p:spPr bwMode="auto">
          <a:xfrm>
            <a:off x="6735856" y="1984288"/>
            <a:ext cx="1966071" cy="180000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graphicFrame>
        <p:nvGraphicFramePr>
          <p:cNvPr id="56" name="Tabela 1">
            <a:extLst>
              <a:ext uri="{FF2B5EF4-FFF2-40B4-BE49-F238E27FC236}">
                <a16:creationId xmlns="" xmlns:a16="http://schemas.microsoft.com/office/drawing/2014/main" id="{C3FCFE60-3152-1D4D-BE8B-73FDC626C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17539"/>
              </p:ext>
            </p:extLst>
          </p:nvPr>
        </p:nvGraphicFramePr>
        <p:xfrm>
          <a:off x="930978" y="948715"/>
          <a:ext cx="9775278" cy="2472576"/>
        </p:xfrm>
        <a:graphic>
          <a:graphicData uri="http://schemas.openxmlformats.org/drawingml/2006/table">
            <a:tbl>
              <a:tblPr firstRow="1" bandRow="1"/>
              <a:tblGrid>
                <a:gridCol w="2223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8089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3172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AU" sz="1100" noProof="0" dirty="0">
                        <a:latin typeface="+mj-lt"/>
                      </a:endParaRPr>
                    </a:p>
                  </a:txBody>
                  <a:tcPr marL="62895" marR="62895" marT="31448" marB="31448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9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Weeks</a:t>
                      </a: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5170682"/>
                  </a:ext>
                </a:extLst>
              </a:tr>
              <a:tr h="317268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/>
                      <a:r>
                        <a:rPr lang="en-AU" sz="11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Activities                                      Weeks</a:t>
                      </a:r>
                      <a:endParaRPr lang="en-AU" sz="11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7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Break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11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lvl="0" indent="-272415"/>
                      <a:r>
                        <a:rPr lang="en-AU" sz="1000" b="1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Unit Nomination Form</a:t>
                      </a:r>
                      <a:endParaRPr lang="en-AU" sz="1000" b="1" kern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340">
                <a:tc>
                  <a:txBody>
                    <a:bodyPr/>
                    <a:lstStyle/>
                    <a:p>
                      <a:pPr marL="0" lvl="0" indent="-272415"/>
                      <a:endParaRPr lang="en-AU" sz="1000" b="1" kern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lvl="0" indent="-272415"/>
                      <a:r>
                        <a:rPr lang="en-AU" sz="1000" b="1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Unit Approval Management</a:t>
                      </a:r>
                      <a:r>
                        <a:rPr lang="en-AU" sz="1000" b="1" baseline="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 System</a:t>
                      </a:r>
                      <a:endParaRPr lang="en-AU" sz="1000" b="1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lvl="0" indent="-262890" algn="l" defTabSz="914400" rtl="0" eaLnBrk="1" latinLnBrk="0" hangingPunct="1"/>
                      <a:r>
                        <a:rPr lang="en-AU" sz="1000" b="1" kern="12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Unit Equivalence Decision</a:t>
                      </a:r>
                      <a:r>
                        <a:rPr lang="en-AU" sz="1000" b="1" kern="1200" baseline="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000" b="1" kern="12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Form</a:t>
                      </a:r>
                      <a:endParaRPr lang="en-AU" sz="1000" b="1" kern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lvl="0" indent="-262890" algn="l" defTabSz="914400" rtl="0" eaLnBrk="1" latinLnBrk="0" hangingPunct="1"/>
                      <a:r>
                        <a:rPr lang="en-AU" sz="1000" b="1" kern="12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Unit Approvals Database</a:t>
                      </a:r>
                      <a:endParaRPr lang="en-AU" sz="1000" b="1" kern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lvl="0" indent="-272415"/>
                      <a:r>
                        <a:rPr lang="en-AU" sz="1000" b="1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Training,</a:t>
                      </a:r>
                      <a:r>
                        <a:rPr lang="en-AU" sz="1000" b="1" baseline="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 Testing and Documentation</a:t>
                      </a:r>
                      <a:endParaRPr lang="en-AU" sz="1000" b="1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7857450"/>
                  </a:ext>
                </a:extLst>
              </a:tr>
            </a:tbl>
          </a:graphicData>
        </a:graphic>
      </p:graphicFrame>
      <p:sp>
        <p:nvSpPr>
          <p:cNvPr id="57" name="Retângulo de cantos arredondados 20">
            <a:extLst>
              <a:ext uri="{FF2B5EF4-FFF2-40B4-BE49-F238E27FC236}">
                <a16:creationId xmlns="" xmlns:a16="http://schemas.microsoft.com/office/drawing/2014/main" id="{4E760873-96DF-B04A-9CAD-04ABC4F8394F}"/>
              </a:ext>
            </a:extLst>
          </p:cNvPr>
          <p:cNvSpPr/>
          <p:nvPr/>
        </p:nvSpPr>
        <p:spPr bwMode="auto">
          <a:xfrm>
            <a:off x="5554887" y="1668795"/>
            <a:ext cx="1288645" cy="180000"/>
          </a:xfrm>
          <a:prstGeom prst="roundRect">
            <a:avLst/>
          </a:prstGeom>
          <a:solidFill>
            <a:srgbClr val="47647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614277" y="1314210"/>
            <a:ext cx="647934" cy="2351581"/>
            <a:chOff x="6809745" y="1758464"/>
            <a:chExt cx="647934" cy="2243812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6B6401EF-2C8A-9F45-B091-63E8269F06E6}"/>
                </a:ext>
              </a:extLst>
            </p:cNvPr>
            <p:cNvSpPr/>
            <p:nvPr/>
          </p:nvSpPr>
          <p:spPr>
            <a:xfrm>
              <a:off x="6809745" y="3756055"/>
              <a:ext cx="647934" cy="24622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b="1" dirty="0">
                  <a:solidFill>
                    <a:schemeClr val="tx2"/>
                  </a:solidFill>
                  <a:latin typeface="Trebuchet MS"/>
                  <a:cs typeface="Arial" charset="0"/>
                </a:rPr>
                <a:t>Current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369E3E88-CBB9-9040-B4D0-2501977F6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3712" y="1981482"/>
              <a:ext cx="0" cy="1820739"/>
            </a:xfrm>
            <a:prstGeom prst="line">
              <a:avLst/>
            </a:prstGeom>
            <a:noFill/>
            <a:ln w="28575" cap="flat" cmpd="sng" algn="ctr">
              <a:solidFill>
                <a:schemeClr val="tx2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B117704F-D557-5545-BACB-51792BC4CA82}"/>
                </a:ext>
              </a:extLst>
            </p:cNvPr>
            <p:cNvSpPr/>
            <p:nvPr/>
          </p:nvSpPr>
          <p:spPr>
            <a:xfrm>
              <a:off x="6976474" y="1758464"/>
              <a:ext cx="314476" cy="214888"/>
            </a:xfrm>
            <a:prstGeom prst="ellips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5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62" name="Retângulo de cantos arredondados 20">
            <a:extLst>
              <a:ext uri="{FF2B5EF4-FFF2-40B4-BE49-F238E27FC236}">
                <a16:creationId xmlns="" xmlns:a16="http://schemas.microsoft.com/office/drawing/2014/main" id="{4E760873-96DF-B04A-9CAD-04ABC4F8394F}"/>
              </a:ext>
            </a:extLst>
          </p:cNvPr>
          <p:cNvSpPr/>
          <p:nvPr/>
        </p:nvSpPr>
        <p:spPr bwMode="auto">
          <a:xfrm>
            <a:off x="7108369" y="2234094"/>
            <a:ext cx="1830894" cy="17977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sp>
        <p:nvSpPr>
          <p:cNvPr id="63" name="Retângulo de cantos arredondados 20">
            <a:extLst>
              <a:ext uri="{FF2B5EF4-FFF2-40B4-BE49-F238E27FC236}">
                <a16:creationId xmlns="" xmlns:a16="http://schemas.microsoft.com/office/drawing/2014/main" id="{4E760873-96DF-B04A-9CAD-04ABC4F8394F}"/>
              </a:ext>
            </a:extLst>
          </p:cNvPr>
          <p:cNvSpPr/>
          <p:nvPr/>
        </p:nvSpPr>
        <p:spPr bwMode="auto">
          <a:xfrm>
            <a:off x="8422029" y="2532891"/>
            <a:ext cx="733258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sp>
        <p:nvSpPr>
          <p:cNvPr id="64" name="Retângulo de cantos arredondados 20">
            <a:extLst>
              <a:ext uri="{FF2B5EF4-FFF2-40B4-BE49-F238E27FC236}">
                <a16:creationId xmlns="" xmlns:a16="http://schemas.microsoft.com/office/drawing/2014/main" id="{4E760873-96DF-B04A-9CAD-04ABC4F8394F}"/>
              </a:ext>
            </a:extLst>
          </p:cNvPr>
          <p:cNvSpPr/>
          <p:nvPr/>
        </p:nvSpPr>
        <p:spPr bwMode="auto">
          <a:xfrm>
            <a:off x="9151121" y="2820923"/>
            <a:ext cx="1015989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155011" y="1556792"/>
            <a:ext cx="631904" cy="2264166"/>
            <a:chOff x="5336084" y="2089480"/>
            <a:chExt cx="631904" cy="194675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69E3E88-CBB9-9040-B4D0-2501977F6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4323" y="2089480"/>
              <a:ext cx="0" cy="1575026"/>
            </a:xfrm>
            <a:prstGeom prst="line">
              <a:avLst/>
            </a:prstGeom>
            <a:noFill/>
            <a:ln w="285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6B6401EF-2C8A-9F45-B091-63E8269F06E6}"/>
                </a:ext>
              </a:extLst>
            </p:cNvPr>
            <p:cNvSpPr/>
            <p:nvPr/>
          </p:nvSpPr>
          <p:spPr>
            <a:xfrm>
              <a:off x="5336084" y="3636122"/>
              <a:ext cx="6319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Trebuchet MS"/>
                  <a:cs typeface="Arial" charset="0"/>
                </a:rPr>
                <a:t>Sprint 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Trebuchet MS"/>
                  <a:cs typeface="Arial" charset="0"/>
                </a:rPr>
                <a:t>End</a:t>
              </a:r>
              <a:endParaRPr lang="en-AU" sz="1000" dirty="0">
                <a:solidFill>
                  <a:srgbClr val="000000">
                    <a:lumMod val="50000"/>
                    <a:lumOff val="50000"/>
                  </a:srgbClr>
                </a:solidFill>
                <a:latin typeface="Trebuchet MS"/>
                <a:cs typeface="Arial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120280" y="1625419"/>
            <a:ext cx="631904" cy="2207795"/>
            <a:chOff x="5351149" y="2089480"/>
            <a:chExt cx="631904" cy="195156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369E3E88-CBB9-9040-B4D0-2501977F6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4323" y="2089480"/>
              <a:ext cx="0" cy="1575026"/>
            </a:xfrm>
            <a:prstGeom prst="line">
              <a:avLst/>
            </a:prstGeom>
            <a:noFill/>
            <a:ln w="285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6B6401EF-2C8A-9F45-B091-63E8269F06E6}"/>
                </a:ext>
              </a:extLst>
            </p:cNvPr>
            <p:cNvSpPr/>
            <p:nvPr/>
          </p:nvSpPr>
          <p:spPr>
            <a:xfrm>
              <a:off x="5351149" y="3640939"/>
              <a:ext cx="6319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Trebuchet MS"/>
                  <a:cs typeface="Arial" charset="0"/>
                </a:rPr>
                <a:t>Sprint 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Trebuchet MS"/>
                  <a:cs typeface="Arial" charset="0"/>
                </a:rPr>
                <a:t>End</a:t>
              </a:r>
              <a:endParaRPr lang="en-AU" sz="1000" dirty="0">
                <a:solidFill>
                  <a:srgbClr val="000000">
                    <a:lumMod val="50000"/>
                    <a:lumOff val="50000"/>
                  </a:srgbClr>
                </a:solidFill>
                <a:latin typeface="Trebuchet MS"/>
                <a:cs typeface="Arial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990664" y="1617892"/>
            <a:ext cx="631904" cy="2251035"/>
            <a:chOff x="5348371" y="2089480"/>
            <a:chExt cx="631904" cy="195010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369E3E88-CBB9-9040-B4D0-2501977F6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4323" y="2089480"/>
              <a:ext cx="0" cy="1582553"/>
            </a:xfrm>
            <a:prstGeom prst="line">
              <a:avLst/>
            </a:prstGeom>
            <a:noFill/>
            <a:ln w="285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6B6401EF-2C8A-9F45-B091-63E8269F06E6}"/>
                </a:ext>
              </a:extLst>
            </p:cNvPr>
            <p:cNvSpPr/>
            <p:nvPr/>
          </p:nvSpPr>
          <p:spPr>
            <a:xfrm>
              <a:off x="5348371" y="3639475"/>
              <a:ext cx="6319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Trebuchet MS"/>
                  <a:cs typeface="Arial" charset="0"/>
                </a:rPr>
                <a:t>Sprint 3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Trebuchet MS"/>
                  <a:cs typeface="Arial" charset="0"/>
                </a:rPr>
                <a:t>End</a:t>
              </a:r>
              <a:endParaRPr lang="en-AU" sz="1000" dirty="0">
                <a:solidFill>
                  <a:srgbClr val="000000">
                    <a:lumMod val="50000"/>
                    <a:lumOff val="50000"/>
                  </a:srgbClr>
                </a:solidFill>
                <a:latin typeface="Trebuchet MS"/>
                <a:cs typeface="Arial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58386759-8FD0-C741-A30C-C42348912273}"/>
              </a:ext>
            </a:extLst>
          </p:cNvPr>
          <p:cNvGrpSpPr/>
          <p:nvPr/>
        </p:nvGrpSpPr>
        <p:grpSpPr>
          <a:xfrm>
            <a:off x="968035" y="4043038"/>
            <a:ext cx="1944000" cy="468294"/>
            <a:chOff x="3431704" y="4049003"/>
            <a:chExt cx="1440160" cy="468294"/>
          </a:xfrm>
        </p:grpSpPr>
        <p:sp>
          <p:nvSpPr>
            <p:cNvPr id="75" name="Rectangle 74">
              <a:hlinkClick r:id="" action="ppaction://noaction"/>
              <a:extLst>
                <a:ext uri="{FF2B5EF4-FFF2-40B4-BE49-F238E27FC236}">
                  <a16:creationId xmlns="" xmlns:a16="http://schemas.microsoft.com/office/drawing/2014/main" id="{A2035E23-27A3-9D44-9C8B-5CD4E95E32CF}"/>
                </a:ext>
              </a:extLst>
            </p:cNvPr>
            <p:cNvSpPr/>
            <p:nvPr/>
          </p:nvSpPr>
          <p:spPr>
            <a:xfrm>
              <a:off x="3575720" y="4049003"/>
              <a:ext cx="1296144" cy="46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Unit Nomination Form</a:t>
              </a:r>
              <a:endParaRPr lang="en-US" sz="1100" dirty="0">
                <a:solidFill>
                  <a:schemeClr val="accent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658DDE54-0BEE-6E48-87AC-2D0289DB5E9F}"/>
                </a:ext>
              </a:extLst>
            </p:cNvPr>
            <p:cNvSpPr/>
            <p:nvPr/>
          </p:nvSpPr>
          <p:spPr>
            <a:xfrm>
              <a:off x="3431704" y="4049003"/>
              <a:ext cx="144016" cy="468294"/>
            </a:xfrm>
            <a:prstGeom prst="rect">
              <a:avLst/>
            </a:prstGeom>
            <a:solidFill>
              <a:srgbClr val="486474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58386759-8FD0-C741-A30C-C42348912273}"/>
              </a:ext>
            </a:extLst>
          </p:cNvPr>
          <p:cNvGrpSpPr/>
          <p:nvPr/>
        </p:nvGrpSpPr>
        <p:grpSpPr>
          <a:xfrm>
            <a:off x="2984259" y="4043038"/>
            <a:ext cx="1944000" cy="468294"/>
            <a:chOff x="3431704" y="4049003"/>
            <a:chExt cx="1440160" cy="468294"/>
          </a:xfrm>
        </p:grpSpPr>
        <p:sp>
          <p:nvSpPr>
            <p:cNvPr id="78" name="Rectangle 77">
              <a:hlinkClick r:id="" action="ppaction://noaction"/>
              <a:extLst>
                <a:ext uri="{FF2B5EF4-FFF2-40B4-BE49-F238E27FC236}">
                  <a16:creationId xmlns="" xmlns:a16="http://schemas.microsoft.com/office/drawing/2014/main" id="{A2035E23-27A3-9D44-9C8B-5CD4E95E32CF}"/>
                </a:ext>
              </a:extLst>
            </p:cNvPr>
            <p:cNvSpPr/>
            <p:nvPr/>
          </p:nvSpPr>
          <p:spPr>
            <a:xfrm>
              <a:off x="3575720" y="4049003"/>
              <a:ext cx="1296144" cy="46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Unit Approval Management System</a:t>
              </a:r>
              <a:endParaRPr lang="en-US" sz="1100" dirty="0">
                <a:solidFill>
                  <a:schemeClr val="accent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658DDE54-0BEE-6E48-87AC-2D0289DB5E9F}"/>
                </a:ext>
              </a:extLst>
            </p:cNvPr>
            <p:cNvSpPr/>
            <p:nvPr/>
          </p:nvSpPr>
          <p:spPr>
            <a:xfrm>
              <a:off x="3431704" y="4049003"/>
              <a:ext cx="144016" cy="4682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58386759-8FD0-C741-A30C-C42348912273}"/>
              </a:ext>
            </a:extLst>
          </p:cNvPr>
          <p:cNvGrpSpPr/>
          <p:nvPr/>
        </p:nvGrpSpPr>
        <p:grpSpPr>
          <a:xfrm>
            <a:off x="5008937" y="4043038"/>
            <a:ext cx="1944000" cy="468294"/>
            <a:chOff x="3431704" y="4049003"/>
            <a:chExt cx="1440160" cy="468294"/>
          </a:xfrm>
        </p:grpSpPr>
        <p:sp>
          <p:nvSpPr>
            <p:cNvPr id="81" name="Rectangle 80">
              <a:hlinkClick r:id="" action="ppaction://noaction"/>
              <a:extLst>
                <a:ext uri="{FF2B5EF4-FFF2-40B4-BE49-F238E27FC236}">
                  <a16:creationId xmlns="" xmlns:a16="http://schemas.microsoft.com/office/drawing/2014/main" id="{A2035E23-27A3-9D44-9C8B-5CD4E95E32CF}"/>
                </a:ext>
              </a:extLst>
            </p:cNvPr>
            <p:cNvSpPr/>
            <p:nvPr/>
          </p:nvSpPr>
          <p:spPr>
            <a:xfrm>
              <a:off x="3575720" y="4049003"/>
              <a:ext cx="1296144" cy="46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Unit Equivalence Decision Form</a:t>
              </a:r>
              <a:endParaRPr lang="en-US" sz="1100" dirty="0">
                <a:solidFill>
                  <a:schemeClr val="accent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658DDE54-0BEE-6E48-87AC-2D0289DB5E9F}"/>
                </a:ext>
              </a:extLst>
            </p:cNvPr>
            <p:cNvSpPr/>
            <p:nvPr/>
          </p:nvSpPr>
          <p:spPr>
            <a:xfrm>
              <a:off x="3431704" y="4049003"/>
              <a:ext cx="144016" cy="468294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58386759-8FD0-C741-A30C-C42348912273}"/>
              </a:ext>
            </a:extLst>
          </p:cNvPr>
          <p:cNvGrpSpPr/>
          <p:nvPr/>
        </p:nvGrpSpPr>
        <p:grpSpPr>
          <a:xfrm>
            <a:off x="7025078" y="4043038"/>
            <a:ext cx="1944000" cy="468294"/>
            <a:chOff x="3431704" y="4049003"/>
            <a:chExt cx="1440160" cy="468294"/>
          </a:xfrm>
        </p:grpSpPr>
        <p:sp>
          <p:nvSpPr>
            <p:cNvPr id="84" name="Rectangle 83">
              <a:hlinkClick r:id="" action="ppaction://noaction"/>
              <a:extLst>
                <a:ext uri="{FF2B5EF4-FFF2-40B4-BE49-F238E27FC236}">
                  <a16:creationId xmlns="" xmlns:a16="http://schemas.microsoft.com/office/drawing/2014/main" id="{A2035E23-27A3-9D44-9C8B-5CD4E95E32CF}"/>
                </a:ext>
              </a:extLst>
            </p:cNvPr>
            <p:cNvSpPr/>
            <p:nvPr/>
          </p:nvSpPr>
          <p:spPr>
            <a:xfrm>
              <a:off x="3575720" y="4049003"/>
              <a:ext cx="1296144" cy="46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Unit Approvals Database</a:t>
              </a:r>
              <a:endParaRPr lang="en-US" sz="1100" dirty="0">
                <a:solidFill>
                  <a:schemeClr val="accent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658DDE54-0BEE-6E48-87AC-2D0289DB5E9F}"/>
                </a:ext>
              </a:extLst>
            </p:cNvPr>
            <p:cNvSpPr/>
            <p:nvPr/>
          </p:nvSpPr>
          <p:spPr>
            <a:xfrm>
              <a:off x="3431704" y="4049003"/>
              <a:ext cx="144016" cy="468294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58386759-8FD0-C741-A30C-C42348912273}"/>
              </a:ext>
            </a:extLst>
          </p:cNvPr>
          <p:cNvGrpSpPr/>
          <p:nvPr/>
        </p:nvGrpSpPr>
        <p:grpSpPr>
          <a:xfrm>
            <a:off x="9049756" y="4043038"/>
            <a:ext cx="1944000" cy="468294"/>
            <a:chOff x="3431704" y="4049003"/>
            <a:chExt cx="1440160" cy="468294"/>
          </a:xfrm>
        </p:grpSpPr>
        <p:sp>
          <p:nvSpPr>
            <p:cNvPr id="87" name="Rectangle 86">
              <a:hlinkClick r:id="" action="ppaction://noaction"/>
              <a:extLst>
                <a:ext uri="{FF2B5EF4-FFF2-40B4-BE49-F238E27FC236}">
                  <a16:creationId xmlns="" xmlns:a16="http://schemas.microsoft.com/office/drawing/2014/main" id="{A2035E23-27A3-9D44-9C8B-5CD4E95E32CF}"/>
                </a:ext>
              </a:extLst>
            </p:cNvPr>
            <p:cNvSpPr/>
            <p:nvPr/>
          </p:nvSpPr>
          <p:spPr>
            <a:xfrm>
              <a:off x="3575720" y="4049003"/>
              <a:ext cx="1296144" cy="46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Training, Testing and Documentation</a:t>
              </a:r>
              <a:endParaRPr lang="en-US" sz="1100" dirty="0">
                <a:solidFill>
                  <a:schemeClr val="accent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658DDE54-0BEE-6E48-87AC-2D0289DB5E9F}"/>
                </a:ext>
              </a:extLst>
            </p:cNvPr>
            <p:cNvSpPr/>
            <p:nvPr/>
          </p:nvSpPr>
          <p:spPr>
            <a:xfrm>
              <a:off x="3431704" y="4049003"/>
              <a:ext cx="144016" cy="468294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911424" y="3923916"/>
            <a:ext cx="10153128" cy="188356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0" name="Group 89"/>
          <p:cNvGrpSpPr/>
          <p:nvPr/>
        </p:nvGrpSpPr>
        <p:grpSpPr>
          <a:xfrm>
            <a:off x="7334649" y="5862464"/>
            <a:ext cx="3801911" cy="230832"/>
            <a:chOff x="7050413" y="6016375"/>
            <a:chExt cx="3801911" cy="230832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67CF6598-381C-064B-884F-A429AC217A0C}"/>
                </a:ext>
              </a:extLst>
            </p:cNvPr>
            <p:cNvSpPr/>
            <p:nvPr/>
          </p:nvSpPr>
          <p:spPr>
            <a:xfrm>
              <a:off x="7050413" y="6016375"/>
              <a:ext cx="559769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</a:rPr>
                <a:t>Legend: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7639366" y="6016375"/>
              <a:ext cx="848066" cy="230832"/>
              <a:chOff x="7573853" y="6016375"/>
              <a:chExt cx="848066" cy="23083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="" xmlns:a16="http://schemas.microsoft.com/office/drawing/2014/main" id="{3A2AE289-D40F-234A-AAFF-5EAD77165017}"/>
                  </a:ext>
                </a:extLst>
              </p:cNvPr>
              <p:cNvSpPr/>
              <p:nvPr/>
            </p:nvSpPr>
            <p:spPr>
              <a:xfrm>
                <a:off x="7695438" y="6016375"/>
                <a:ext cx="72648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Not Started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1D57E69B-BE7D-E047-ADC1-F743A1E90F9D}"/>
                  </a:ext>
                </a:extLst>
              </p:cNvPr>
              <p:cNvSpPr/>
              <p:nvPr/>
            </p:nvSpPr>
            <p:spPr>
              <a:xfrm>
                <a:off x="7573853" y="6052089"/>
                <a:ext cx="144016" cy="1440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2895" tIns="31448" rIns="62895" bIns="31448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28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51" kern="0">
                  <a:solidFill>
                    <a:srgbClr val="000000"/>
                  </a:solidFill>
                  <a:latin typeface="Times" charset="0"/>
                  <a:cs typeface="Arial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200456" y="6016375"/>
              <a:ext cx="651868" cy="230832"/>
              <a:chOff x="10200456" y="6016375"/>
              <a:chExt cx="651868" cy="230832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ED4BFD88-7D84-7642-917C-78AA64165B8C}"/>
                  </a:ext>
                </a:extLst>
              </p:cNvPr>
              <p:cNvSpPr/>
              <p:nvPr/>
            </p:nvSpPr>
            <p:spPr>
              <a:xfrm>
                <a:off x="10200456" y="6059783"/>
                <a:ext cx="144016" cy="144016"/>
              </a:xfrm>
              <a:prstGeom prst="rect">
                <a:avLst/>
              </a:prstGeom>
              <a:pattFill prst="ltUpDiag">
                <a:fgClr>
                  <a:schemeClr val="bg1"/>
                </a:fgClr>
                <a:bgClr>
                  <a:schemeClr val="tx1">
                    <a:lumMod val="50000"/>
                  </a:schemeClr>
                </a:bgClr>
              </a:pattFill>
              <a:ln w="38100" cap="flat" cmpd="sng" algn="ctr">
                <a:noFill/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2895" tIns="31448" rIns="62895" bIns="31448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28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51" kern="0">
                  <a:solidFill>
                    <a:srgbClr val="000000"/>
                  </a:solidFill>
                  <a:latin typeface="Times" charset="0"/>
                  <a:cs typeface="Arial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53DDC07C-5E58-1D4E-89C4-AA9BE1E58E0B}"/>
                  </a:ext>
                </a:extLst>
              </p:cNvPr>
              <p:cNvSpPr/>
              <p:nvPr/>
            </p:nvSpPr>
            <p:spPr>
              <a:xfrm>
                <a:off x="10286143" y="6016375"/>
                <a:ext cx="56618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Delayed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369821" y="6016375"/>
              <a:ext cx="801451" cy="230832"/>
              <a:chOff x="9359685" y="6016375"/>
              <a:chExt cx="801451" cy="23083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E02BA42B-C113-E94B-8149-C28025EAD687}"/>
                  </a:ext>
                </a:extLst>
              </p:cNvPr>
              <p:cNvSpPr/>
              <p:nvPr/>
            </p:nvSpPr>
            <p:spPr>
              <a:xfrm>
                <a:off x="9458700" y="6016375"/>
                <a:ext cx="70243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Completed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2EE42D4A-4108-F747-9796-C1B63375F5FA}"/>
                  </a:ext>
                </a:extLst>
              </p:cNvPr>
              <p:cNvSpPr/>
              <p:nvPr/>
            </p:nvSpPr>
            <p:spPr>
              <a:xfrm>
                <a:off x="9359685" y="6059783"/>
                <a:ext cx="144016" cy="144016"/>
              </a:xfrm>
              <a:prstGeom prst="rect">
                <a:avLst/>
              </a:prstGeom>
              <a:solidFill>
                <a:srgbClr val="48647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2895" tIns="31448" rIns="62895" bIns="31448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28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51" kern="0">
                  <a:solidFill>
                    <a:srgbClr val="000000"/>
                  </a:solidFill>
                  <a:latin typeface="Times" charset="0"/>
                  <a:cs typeface="Arial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516616" y="6016375"/>
              <a:ext cx="824021" cy="230832"/>
              <a:chOff x="8457334" y="6016375"/>
              <a:chExt cx="824021" cy="23083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3A2AE289-D40F-234A-AAFF-5EAD77165017}"/>
                  </a:ext>
                </a:extLst>
              </p:cNvPr>
              <p:cNvSpPr/>
              <p:nvPr/>
            </p:nvSpPr>
            <p:spPr>
              <a:xfrm>
                <a:off x="8578919" y="6016375"/>
                <a:ext cx="70243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In Progress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1D57E69B-BE7D-E047-ADC1-F743A1E90F9D}"/>
                  </a:ext>
                </a:extLst>
              </p:cNvPr>
              <p:cNvSpPr/>
              <p:nvPr/>
            </p:nvSpPr>
            <p:spPr>
              <a:xfrm>
                <a:off x="8457334" y="6059783"/>
                <a:ext cx="144016" cy="144016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2895" tIns="31448" rIns="62895" bIns="31448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28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51" kern="0">
                  <a:solidFill>
                    <a:srgbClr val="000000"/>
                  </a:solidFill>
                  <a:latin typeface="Times" charset="0"/>
                  <a:cs typeface="Arial" charset="0"/>
                </a:endParaRPr>
              </a:p>
            </p:txBody>
          </p:sp>
        </p:grpSp>
      </p:grp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8023"/>
              </p:ext>
            </p:extLst>
          </p:nvPr>
        </p:nvGraphicFramePr>
        <p:xfrm>
          <a:off x="911423" y="4511332"/>
          <a:ext cx="10153130" cy="129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626"/>
                <a:gridCol w="2030626"/>
                <a:gridCol w="2030626"/>
                <a:gridCol w="2030626"/>
                <a:gridCol w="2030626"/>
              </a:tblGrid>
              <a:tr h="1296143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dirty="0" smtClean="0">
                          <a:solidFill>
                            <a:srgbClr val="2E302E"/>
                          </a:solidFill>
                        </a:rPr>
                        <a:t>Request </a:t>
                      </a: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form is implemented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May be further modified for usability when implemented with full system</a:t>
                      </a:r>
                      <a:endParaRPr lang="en-AU" sz="1200" b="0" dirty="0">
                        <a:solidFill>
                          <a:srgbClr val="2E302E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dirty="0" smtClean="0">
                          <a:solidFill>
                            <a:srgbClr val="2E302E"/>
                          </a:solidFill>
                        </a:rPr>
                        <a:t>Mock-ups</a:t>
                      </a: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 complete, needs to be validated with users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Development started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AU" sz="1200" b="0" dirty="0">
                        <a:solidFill>
                          <a:srgbClr val="2E302E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dirty="0" smtClean="0">
                          <a:solidFill>
                            <a:srgbClr val="2E302E"/>
                          </a:solidFill>
                        </a:rPr>
                        <a:t>Meeting</a:t>
                      </a: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 with unit coordinator booked to define user flow</a:t>
                      </a:r>
                      <a:endParaRPr lang="en-AU" sz="1200" b="0" dirty="0">
                        <a:solidFill>
                          <a:srgbClr val="2E302E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AU" sz="1200" b="0" dirty="0">
                        <a:solidFill>
                          <a:srgbClr val="2E302E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AU" sz="1200" dirty="0">
                        <a:solidFill>
                          <a:srgbClr val="2E302E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9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Project Status Report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400" dirty="0"/>
              <a:t>UWA | Exchange Unit Approval </a:t>
            </a:r>
            <a:r>
              <a:rPr lang="en-AU" sz="2400" dirty="0" smtClean="0"/>
              <a:t>Process</a:t>
            </a:r>
            <a:endParaRPr lang="en-AU" sz="2000" dirty="0"/>
          </a:p>
        </p:txBody>
      </p:sp>
      <p:sp>
        <p:nvSpPr>
          <p:cNvPr id="53" name="Title 2"/>
          <p:cNvSpPr txBox="1">
            <a:spLocks/>
          </p:cNvSpPr>
          <p:nvPr/>
        </p:nvSpPr>
        <p:spPr>
          <a:xfrm>
            <a:off x="643161" y="1228989"/>
            <a:ext cx="10905679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AU" sz="2800" b="1" kern="1200" baseline="0" noProof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AU" sz="22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Components Overview</a:t>
            </a:r>
            <a:endParaRPr lang="en-AU" sz="20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160" y="1591488"/>
            <a:ext cx="10905680" cy="3853736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1538015" y="1836242"/>
            <a:ext cx="9115971" cy="3364229"/>
            <a:chOff x="801700" y="1835012"/>
            <a:chExt cx="9115971" cy="3364229"/>
          </a:xfrm>
        </p:grpSpPr>
        <p:sp>
          <p:nvSpPr>
            <p:cNvPr id="2" name="Rounded Rectangle 1"/>
            <p:cNvSpPr/>
            <p:nvPr/>
          </p:nvSpPr>
          <p:spPr>
            <a:xfrm>
              <a:off x="801700" y="1835012"/>
              <a:ext cx="2298810" cy="12299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Unit Nomination Form</a:t>
              </a:r>
              <a:endParaRPr lang="en-AU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4207164" y="1837471"/>
              <a:ext cx="2298810" cy="12299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Unit Approval Management System</a:t>
              </a:r>
              <a:endParaRPr lang="en-AU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618861" y="1835012"/>
              <a:ext cx="2298810" cy="12299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Unit Equivalence Decision Form</a:t>
              </a:r>
              <a:endParaRPr lang="en-AU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233404" y="3969325"/>
              <a:ext cx="2298810" cy="12299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Unit Approval Management System</a:t>
              </a:r>
              <a:endParaRPr lang="en-AU" dirty="0"/>
            </a:p>
          </p:txBody>
        </p:sp>
        <p:cxnSp>
          <p:nvCxnSpPr>
            <p:cNvPr id="6" name="Straight Arrow Connector 5"/>
            <p:cNvCxnSpPr>
              <a:stCxn id="2" idx="3"/>
              <a:endCxn id="105" idx="1"/>
            </p:cNvCxnSpPr>
            <p:nvPr/>
          </p:nvCxnSpPr>
          <p:spPr>
            <a:xfrm>
              <a:off x="3100510" y="2449969"/>
              <a:ext cx="1106654" cy="2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505974" y="2247443"/>
              <a:ext cx="1112887" cy="2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499741" y="2634942"/>
              <a:ext cx="1112887" cy="246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07" idx="0"/>
            </p:cNvCxnSpPr>
            <p:nvPr/>
          </p:nvCxnSpPr>
          <p:spPr>
            <a:xfrm flipV="1">
              <a:off x="5382810" y="3064927"/>
              <a:ext cx="0" cy="904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Project Status Report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400" dirty="0"/>
              <a:t>UWA | </a:t>
            </a:r>
            <a:r>
              <a:rPr lang="en-AU" sz="2400" dirty="0" smtClean="0"/>
              <a:t>Unit Nomination Form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908720"/>
            <a:ext cx="10441160" cy="5349710"/>
          </a:xfrm>
          <a:prstGeom prst="rect">
            <a:avLst/>
          </a:prstGeom>
          <a:ln w="3175">
            <a:solidFill>
              <a:schemeClr val="accent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29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ítulo">
  <a:themeElements>
    <a:clrScheme name="CelebrateWA">
      <a:dk1>
        <a:srgbClr val="00A9EC"/>
      </a:dk1>
      <a:lt1>
        <a:srgbClr val="FFFFFF"/>
      </a:lt1>
      <a:dk2>
        <a:srgbClr val="0082BE"/>
      </a:dk2>
      <a:lt2>
        <a:srgbClr val="FFFFFF"/>
      </a:lt2>
      <a:accent1>
        <a:srgbClr val="171817"/>
      </a:accent1>
      <a:accent2>
        <a:srgbClr val="01A9ED"/>
      </a:accent2>
      <a:accent3>
        <a:srgbClr val="EB008C"/>
      </a:accent3>
      <a:accent4>
        <a:srgbClr val="9151B6"/>
      </a:accent4>
      <a:accent5>
        <a:srgbClr val="FDD301"/>
      </a:accent5>
      <a:accent6>
        <a:srgbClr val="36D14A"/>
      </a:accent6>
      <a:hlink>
        <a:srgbClr val="FFFFFF"/>
      </a:hlink>
      <a:folHlink>
        <a:srgbClr val="211915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e WA Template_v2" id="{3CFDFC37-71B0-884C-8F56-43B9FC0F6D0A}" vid="{BD0E77C5-47E4-E740-85F8-08474D3067DE}"/>
    </a:ext>
  </a:extLst>
</a:theme>
</file>

<file path=ppt/theme/theme2.xml><?xml version="1.0" encoding="utf-8"?>
<a:theme xmlns:a="http://schemas.openxmlformats.org/drawingml/2006/main" name="Visagio PowerPoint Template - 131017">
  <a:themeElements>
    <a:clrScheme name="CelebrateWA">
      <a:dk1>
        <a:srgbClr val="00A9EC"/>
      </a:dk1>
      <a:lt1>
        <a:srgbClr val="FFFFFF"/>
      </a:lt1>
      <a:dk2>
        <a:srgbClr val="0082BE"/>
      </a:dk2>
      <a:lt2>
        <a:srgbClr val="FFFFFF"/>
      </a:lt2>
      <a:accent1>
        <a:srgbClr val="171817"/>
      </a:accent1>
      <a:accent2>
        <a:srgbClr val="01A9ED"/>
      </a:accent2>
      <a:accent3>
        <a:srgbClr val="EB008C"/>
      </a:accent3>
      <a:accent4>
        <a:srgbClr val="9151B6"/>
      </a:accent4>
      <a:accent5>
        <a:srgbClr val="FDD301"/>
      </a:accent5>
      <a:accent6>
        <a:srgbClr val="36D14A"/>
      </a:accent6>
      <a:hlink>
        <a:srgbClr val="FFFFFF"/>
      </a:hlink>
      <a:folHlink>
        <a:srgbClr val="2119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e WA Template_v2" id="{3CFDFC37-71B0-884C-8F56-43B9FC0F6D0A}" vid="{A292EE33-2AF6-254A-952E-303FFEC39B64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e WA Template_v2" id="{3CFDFC37-71B0-884C-8F56-43B9FC0F6D0A}" vid="{259C715D-7669-4444-B263-B5B28316C73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21991</TotalTime>
  <Words>148</Words>
  <Application>Microsoft Macintosh PowerPoint</Application>
  <PresentationFormat>Widescreen</PresentationFormat>
  <Paragraphs>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ＭＳ Ｐゴシック</vt:lpstr>
      <vt:lpstr>Times</vt:lpstr>
      <vt:lpstr>Trebuchet MS</vt:lpstr>
      <vt:lpstr>Wingdings</vt:lpstr>
      <vt:lpstr>Título</vt:lpstr>
      <vt:lpstr>Visagio PowerPoint Template - 131017</vt:lpstr>
      <vt:lpstr>Personalizar design</vt:lpstr>
      <vt:lpstr>Project Status Report</vt:lpstr>
      <vt:lpstr>Project Status Report UWA | Exchange Unit Approval Process</vt:lpstr>
      <vt:lpstr>Project Status Report UWA | Exchange Unit Approval Process</vt:lpstr>
      <vt:lpstr>Project Status Report UWA | Unit Nomination Form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lenpannett@gmail.com</dc:creator>
  <cp:lastModifiedBy>Josh Ellis</cp:lastModifiedBy>
  <cp:revision>719</cp:revision>
  <dcterms:created xsi:type="dcterms:W3CDTF">2013-10-17T19:10:00Z</dcterms:created>
  <dcterms:modified xsi:type="dcterms:W3CDTF">2018-09-09T12:30:02Z</dcterms:modified>
</cp:coreProperties>
</file>