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48" r:id="rId2"/>
    <p:sldMasterId id="2147483666" r:id="rId3"/>
  </p:sldMasterIdLst>
  <p:notesMasterIdLst>
    <p:notesMasterId r:id="rId7"/>
  </p:notesMasterIdLst>
  <p:handoutMasterIdLst>
    <p:handoutMasterId r:id="rId8"/>
  </p:handoutMasterIdLst>
  <p:sldIdLst>
    <p:sldId id="454" r:id="rId4"/>
    <p:sldId id="797" r:id="rId5"/>
    <p:sldId id="798" r:id="rId6"/>
  </p:sldIdLst>
  <p:sldSz cx="12192000" cy="6858000"/>
  <p:notesSz cx="6867525" cy="9994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738337-DCA7-0843-87E1-52F377C8511A}">
          <p14:sldIdLst>
            <p14:sldId id="454"/>
            <p14:sldId id="797"/>
            <p14:sldId id="7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95" userDrawn="1">
          <p15:clr>
            <a:srgbClr val="A4A3A4"/>
          </p15:clr>
        </p15:guide>
        <p15:guide id="2" orient="horz" pos="63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332" userDrawn="1">
          <p15:clr>
            <a:srgbClr val="A4A3A4"/>
          </p15:clr>
        </p15:guide>
        <p15:guide id="6" pos="7348" userDrawn="1">
          <p15:clr>
            <a:srgbClr val="A4A3A4"/>
          </p15:clr>
        </p15:guide>
        <p15:guide id="7" orient="horz" pos="2263" userDrawn="1">
          <p15:clr>
            <a:srgbClr val="A4A3A4"/>
          </p15:clr>
        </p15:guide>
        <p15:guide id="8" pos="41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8">
          <p15:clr>
            <a:srgbClr val="A4A3A4"/>
          </p15:clr>
        </p15:guide>
        <p15:guide id="2" pos="216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pannett@gmail.com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02E"/>
    <a:srgbClr val="486474"/>
    <a:srgbClr val="7A84A3"/>
    <a:srgbClr val="CDCDCD"/>
    <a:srgbClr val="595959"/>
    <a:srgbClr val="06C245"/>
    <a:srgbClr val="E7E8E8"/>
    <a:srgbClr val="006163"/>
    <a:srgbClr val="E8660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4" autoAdjust="0"/>
    <p:restoredTop sz="95853" autoAdjust="0"/>
  </p:normalViewPr>
  <p:slideViewPr>
    <p:cSldViewPr>
      <p:cViewPr>
        <p:scale>
          <a:sx n="111" d="100"/>
          <a:sy n="111" d="100"/>
        </p:scale>
        <p:origin x="496" y="544"/>
      </p:cViewPr>
      <p:guideLst>
        <p:guide orient="horz" pos="3995"/>
        <p:guide orient="horz" pos="630"/>
        <p:guide orient="horz" pos="2160"/>
        <p:guide pos="3840"/>
        <p:guide pos="332"/>
        <p:guide pos="7348"/>
        <p:guide orient="horz" pos="2263"/>
        <p:guide pos="4117"/>
      </p:guideLst>
    </p:cSldViewPr>
  </p:slideViewPr>
  <p:outlineViewPr>
    <p:cViewPr>
      <p:scale>
        <a:sx n="33" d="100"/>
        <a:sy n="33" d="100"/>
      </p:scale>
      <p:origin x="0" y="13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994" y="-96"/>
      </p:cViewPr>
      <p:guideLst>
        <p:guide orient="horz" pos="3148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9375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226DF-6D00-4FC8-A8C1-F4D0F17CB338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325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9375" y="949325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61713-BC67-40AB-A537-68D572ADF1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226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D44351A7-A5F8-4379-A39C-DE1D295608C4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49300"/>
            <a:ext cx="66611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2A49B8F6-E1A7-467A-91FF-E2BD23D828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0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49300"/>
            <a:ext cx="6661150" cy="3748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9B8F6-E1A7-467A-91FF-E2BD23D8282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38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3188" y="749300"/>
            <a:ext cx="6661150" cy="3748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9B8F6-E1A7-467A-91FF-E2BD23D8282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5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00724" y="5373216"/>
            <a:ext cx="10866472" cy="46835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Click </a:t>
            </a:r>
            <a:r>
              <a:rPr lang="pt-BR" dirty="0" err="1"/>
              <a:t>here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</a:t>
            </a:r>
            <a:r>
              <a:rPr lang="pt-BR" dirty="0" err="1"/>
              <a:t>subtitle</a:t>
            </a:r>
            <a:endParaRPr lang="pt-BR" dirty="0"/>
          </a:p>
        </p:txBody>
      </p:sp>
      <p:sp>
        <p:nvSpPr>
          <p:cNvPr id="7" name="Título 6"/>
          <p:cNvSpPr>
            <a:spLocks noGrp="1"/>
          </p:cNvSpPr>
          <p:nvPr>
            <p:ph type="title" hasCustomPrompt="1"/>
          </p:nvPr>
        </p:nvSpPr>
        <p:spPr>
          <a:xfrm>
            <a:off x="191344" y="4293096"/>
            <a:ext cx="10875852" cy="52936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Click </a:t>
            </a:r>
            <a:r>
              <a:rPr lang="pt-BR" dirty="0" err="1" smtClean="0"/>
              <a:t>here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edit</a:t>
            </a:r>
            <a:r>
              <a:rPr lang="pt-BR" dirty="0" smtClean="0"/>
              <a:t> </a:t>
            </a:r>
            <a:r>
              <a:rPr lang="pt-BR" dirty="0" err="1" smtClean="0"/>
              <a:t>title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171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7051" y="44624"/>
            <a:ext cx="1090567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AU" noProof="0" dirty="0"/>
            </a:lvl1pPr>
          </a:lstStyle>
          <a:p>
            <a:pPr lvl="0"/>
            <a:r>
              <a:rPr lang="en-AU" noProof="0" dirty="0"/>
              <a:t>CLICK HERE TO ADD A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1F96CC50-ADF6-AE48-9DC4-FA134C9B8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1" y="980732"/>
            <a:ext cx="11137900" cy="51454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altLang="en-US" dirty="0"/>
            </a:lvl1pPr>
            <a:lvl2pPr>
              <a:defRPr lang="en-US" altLang="en-US" dirty="0"/>
            </a:lvl2pPr>
            <a:lvl3pPr>
              <a:defRPr lang="en-US" altLang="en-US" dirty="0"/>
            </a:lvl3pPr>
            <a:lvl4pPr>
              <a:defRPr lang="en-US" altLang="en-US" dirty="0"/>
            </a:lvl4pPr>
            <a:lvl5pPr>
              <a:defRPr lang="en-GB" altLang="en-US" dirty="0"/>
            </a:lvl5pPr>
          </a:lstStyle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1147" y="2114550"/>
            <a:ext cx="11143159" cy="40513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  <a:p>
            <a:pPr lvl="3"/>
            <a:r>
              <a:rPr lang="en-US" dirty="0"/>
              <a:t>Fourth level text</a:t>
            </a:r>
          </a:p>
          <a:p>
            <a:pPr lvl="4"/>
            <a:r>
              <a:rPr lang="en-US" dirty="0"/>
              <a:t>Fifth level text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52752" y="914400"/>
            <a:ext cx="11150600" cy="1085850"/>
          </a:xfr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>
              <a:defRPr lang="pt-BR" sz="2000" baseline="0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pt-BR" dirty="0"/>
              <a:t>Header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4243" y="44624"/>
            <a:ext cx="11951335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CLIQUE AQUI PARA ADICIONAR UM TÍTULO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27055" y="981076"/>
            <a:ext cx="5453556" cy="5145094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  <a:p>
            <a:pPr lvl="3"/>
            <a:r>
              <a:rPr lang="en-US" dirty="0"/>
              <a:t>Fourth level text</a:t>
            </a:r>
          </a:p>
          <a:p>
            <a:pPr lvl="4"/>
            <a:r>
              <a:rPr lang="en-US" dirty="0"/>
              <a:t>Fifth level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1063" y="981076"/>
            <a:ext cx="5453556" cy="5145094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  <a:p>
            <a:pPr lvl="3"/>
            <a:r>
              <a:rPr lang="en-US" dirty="0"/>
              <a:t>Fourth level text</a:t>
            </a:r>
          </a:p>
          <a:p>
            <a:pPr lvl="4"/>
            <a:r>
              <a:rPr lang="en-US" dirty="0"/>
              <a:t>Fifth level text</a:t>
            </a:r>
          </a:p>
          <a:p>
            <a:pPr lvl="0"/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3287" y="44624"/>
            <a:ext cx="11951335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CLIQUE PARA ADICIONAR UM TÍTULO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7" y="981078"/>
            <a:ext cx="6815667" cy="5184775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  <a:p>
            <a:pPr lvl="3"/>
            <a:r>
              <a:rPr lang="en-US" dirty="0"/>
              <a:t>Fourth level text</a:t>
            </a:r>
          </a:p>
          <a:p>
            <a:pPr lvl="4"/>
            <a:r>
              <a:rPr lang="en-US" dirty="0"/>
              <a:t>Fifth level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0420" y="981078"/>
            <a:ext cx="4095749" cy="5184775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Clique para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71121" y="44624"/>
            <a:ext cx="1086484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CLIQUE PARA ADICIONAR O TÍTULO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2547" y="980728"/>
            <a:ext cx="5452504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CLIQUE PARA ADICIONAR TEXTO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798" y="989038"/>
            <a:ext cx="5438321" cy="639762"/>
          </a:xfr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000" baseline="0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CLIQUE PARA ADICIONAR TEXTO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509123" y="1700808"/>
            <a:ext cx="5453556" cy="4425362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  <a:p>
            <a:pPr lvl="3"/>
            <a:r>
              <a:rPr lang="en-US" dirty="0"/>
              <a:t>Fourth level text</a:t>
            </a:r>
          </a:p>
          <a:p>
            <a:pPr lvl="4"/>
            <a:r>
              <a:rPr lang="en-US" dirty="0"/>
              <a:t>Fifth level text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1063" y="1700808"/>
            <a:ext cx="5453556" cy="4425362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  <a:p>
            <a:pPr lvl="3"/>
            <a:r>
              <a:rPr lang="en-US" dirty="0"/>
              <a:t>Fourth level text</a:t>
            </a:r>
          </a:p>
          <a:p>
            <a:pPr lvl="4"/>
            <a:r>
              <a:rPr lang="en-US" dirty="0"/>
              <a:t>Fifth level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6593" y="44624"/>
            <a:ext cx="10864849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CLIQUE PARA ADICIONAR UM TÍTULO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2208026" y="1412776"/>
            <a:ext cx="7775948" cy="2664296"/>
            <a:chOff x="1278279" y="620688"/>
            <a:chExt cx="9563470" cy="3168352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936"/>
            <a:stretch/>
          </p:blipFill>
          <p:spPr>
            <a:xfrm>
              <a:off x="1278279" y="620688"/>
              <a:ext cx="3089529" cy="316835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69"/>
            <a:stretch/>
          </p:blipFill>
          <p:spPr>
            <a:xfrm>
              <a:off x="4151784" y="620688"/>
              <a:ext cx="6689965" cy="31683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1680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7051" y="44624"/>
            <a:ext cx="921712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051" y="980732"/>
            <a:ext cx="11137900" cy="51454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348345" y="6350629"/>
            <a:ext cx="2723319" cy="2616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100" b="1" kern="1200" baseline="0">
                <a:solidFill>
                  <a:schemeClr val="tx2"/>
                </a:solidFill>
                <a:latin typeface="Calibri" panose="020F0502020204030204" pitchFamily="34" charset="0"/>
                <a:ea typeface="ＭＳ Ｐゴシック" pitchFamily="1" charset="-128"/>
                <a:cs typeface="Arial" panose="020B0604020202020204" pitchFamily="34" charset="0"/>
              </a:rPr>
              <a:t>Celebrate WA | CRM Implementation</a:t>
            </a:r>
            <a:endParaRPr lang="en-GB" sz="1100" b="1" kern="1200">
              <a:solidFill>
                <a:schemeClr val="tx2"/>
              </a:solidFill>
              <a:latin typeface="Calibri" panose="020F0502020204030204" pitchFamily="34" charset="0"/>
              <a:ea typeface="ＭＳ Ｐゴシック" pitchFamily="1" charset="-128"/>
              <a:cs typeface="Arial" panose="020B0604020202020204" pitchFamily="34" charset="0"/>
            </a:endParaRPr>
          </a:p>
        </p:txBody>
      </p:sp>
      <p:cxnSp>
        <p:nvCxnSpPr>
          <p:cNvPr id="5" name="Conector reto 4"/>
          <p:cNvCxnSpPr/>
          <p:nvPr userDrawn="1"/>
        </p:nvCxnSpPr>
        <p:spPr>
          <a:xfrm>
            <a:off x="465728" y="6350629"/>
            <a:ext cx="111992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7">
            <a:extLst>
              <a:ext uri="{FF2B5EF4-FFF2-40B4-BE49-F238E27FC236}">
                <a16:creationId xmlns:a16="http://schemas.microsoft.com/office/drawing/2014/main" xmlns="" id="{D50B21DC-C9BA-934A-B4E5-BD6AF8AF7416}"/>
              </a:ext>
            </a:extLst>
          </p:cNvPr>
          <p:cNvSpPr/>
          <p:nvPr userDrawn="1"/>
        </p:nvSpPr>
        <p:spPr>
          <a:xfrm>
            <a:off x="4703679" y="6350629"/>
            <a:ext cx="2723319" cy="2616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fld id="{02CDD154-4B5C-C245-9296-2A50A159B031}" type="slidenum">
              <a:rPr lang="en-GB" sz="1100" b="1" kern="1200" smtClean="0">
                <a:solidFill>
                  <a:schemeClr val="tx2"/>
                </a:solidFill>
                <a:latin typeface="Calibri" panose="020F0502020204030204" pitchFamily="34" charset="0"/>
                <a:ea typeface="ＭＳ Ｐゴシック" pitchFamily="1" charset="-128"/>
                <a:cs typeface="Arial" panose="020B0604020202020204" pitchFamily="34" charset="0"/>
              </a:rPr>
              <a:pPr algn="ctr">
                <a:defRPr/>
              </a:pPr>
              <a:t>‹#›</a:t>
            </a:fld>
            <a:endParaRPr lang="en-GB" sz="1100" b="1" kern="1200">
              <a:solidFill>
                <a:schemeClr val="tx2"/>
              </a:solidFill>
              <a:latin typeface="Calibri" panose="020F0502020204030204" pitchFamily="34" charset="0"/>
              <a:ea typeface="ＭＳ Ｐゴシック" pitchFamily="1" charset="-128"/>
              <a:cs typeface="Arial" panose="020B0604020202020204" pitchFamily="34" charset="0"/>
            </a:endParaRPr>
          </a:p>
        </p:txBody>
      </p:sp>
      <p:sp>
        <p:nvSpPr>
          <p:cNvPr id="12" name="Retângulo 7">
            <a:extLst>
              <a:ext uri="{FF2B5EF4-FFF2-40B4-BE49-F238E27FC236}">
                <a16:creationId xmlns:a16="http://schemas.microsoft.com/office/drawing/2014/main" xmlns="" id="{5A2D6019-652A-9749-B8C9-F972FA68A05E}"/>
              </a:ext>
            </a:extLst>
          </p:cNvPr>
          <p:cNvSpPr/>
          <p:nvPr userDrawn="1"/>
        </p:nvSpPr>
        <p:spPr>
          <a:xfrm>
            <a:off x="8950612" y="6350629"/>
            <a:ext cx="2723319" cy="2616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GB" sz="1100" b="1" kern="1200" baseline="0">
                <a:solidFill>
                  <a:schemeClr val="tx2"/>
                </a:solidFill>
                <a:latin typeface="Calibri" panose="020F0502020204030204" pitchFamily="34" charset="0"/>
                <a:ea typeface="ＭＳ Ｐゴシック" pitchFamily="1" charset="-128"/>
                <a:cs typeface="Arial" panose="020B0604020202020204" pitchFamily="34" charset="0"/>
              </a:rPr>
              <a:t>Project Status Report</a:t>
            </a:r>
            <a:endParaRPr lang="en-GB" sz="1100" b="1" kern="1200">
              <a:solidFill>
                <a:schemeClr val="tx2"/>
              </a:solidFill>
              <a:latin typeface="Calibri" panose="020F0502020204030204" pitchFamily="34" charset="0"/>
              <a:ea typeface="ＭＳ Ｐゴシック" pitchFamily="1" charset="-128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424" y="129580"/>
            <a:ext cx="2016224" cy="6629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6" r:id="rId4"/>
    <p:sldLayoutId id="2147483653" r:id="rId5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 baseline="0" dirty="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1">
              <a:lumMod val="90000"/>
              <a:lumOff val="1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47675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>
          <a:solidFill>
            <a:schemeClr val="accent1">
              <a:lumMod val="90000"/>
              <a:lumOff val="1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09625" indent="-2667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‒"/>
        <a:defRPr sz="1600" kern="1200">
          <a:solidFill>
            <a:schemeClr val="accent1">
              <a:lumMod val="90000"/>
              <a:lumOff val="1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162050" indent="-2667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▪"/>
        <a:defRPr sz="1400" kern="1200">
          <a:solidFill>
            <a:schemeClr val="accent1">
              <a:lumMod val="90000"/>
              <a:lumOff val="1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524000" indent="-266700" algn="l" defTabSz="914400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400" kern="1200">
          <a:solidFill>
            <a:schemeClr val="accent1">
              <a:lumMod val="90000"/>
              <a:lumOff val="1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5800" y="2204864"/>
            <a:ext cx="3024336" cy="1701189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56EAFBC-F36A-3244-B2DF-CF504D8C6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19387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1424" y="4797152"/>
            <a:ext cx="8077200" cy="533400"/>
          </a:xfrm>
        </p:spPr>
        <p:txBody>
          <a:bodyPr>
            <a:normAutofit/>
          </a:bodyPr>
          <a:lstStyle/>
          <a:p>
            <a:r>
              <a:rPr lang="en-GB" dirty="0"/>
              <a:t>Project Status Report</a:t>
            </a:r>
            <a:endParaRPr lang="en-AU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2798" y="5340737"/>
            <a:ext cx="8082032" cy="468356"/>
          </a:xfrm>
        </p:spPr>
        <p:txBody>
          <a:bodyPr>
            <a:normAutofit/>
          </a:bodyPr>
          <a:lstStyle/>
          <a:p>
            <a:r>
              <a:rPr lang="en-AU" dirty="0" smtClean="0"/>
              <a:t>UWA | Exchange Unit Approval Process</a:t>
            </a:r>
            <a:endParaRPr lang="en-AU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911424" y="5733256"/>
            <a:ext cx="8082032" cy="4683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dirty="0" smtClean="0"/>
              <a:t>17th </a:t>
            </a:r>
            <a:r>
              <a:rPr lang="en-AU" sz="1600" dirty="0" smtClean="0"/>
              <a:t>September 2018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6040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ela 1">
            <a:extLst>
              <a:ext uri="{FF2B5EF4-FFF2-40B4-BE49-F238E27FC236}">
                <a16:creationId xmlns:a16="http://schemas.microsoft.com/office/drawing/2014/main" xmlns="" id="{C3FCFE60-3152-1D4D-BE8B-73FDC626C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394103"/>
              </p:ext>
            </p:extLst>
          </p:nvPr>
        </p:nvGraphicFramePr>
        <p:xfrm>
          <a:off x="930978" y="948715"/>
          <a:ext cx="9775278" cy="2533932"/>
        </p:xfrm>
        <a:graphic>
          <a:graphicData uri="http://schemas.openxmlformats.org/drawingml/2006/table">
            <a:tbl>
              <a:tblPr firstRow="1" bandRow="1"/>
              <a:tblGrid>
                <a:gridCol w="22236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08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08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08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089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089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8089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8089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8089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8089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8089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80891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80891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8089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</a:tblGrid>
              <a:tr h="3172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endParaRPr lang="en-AU" sz="1100" noProof="0" dirty="0">
                        <a:latin typeface="+mj-lt"/>
                      </a:endParaRPr>
                    </a:p>
                  </a:txBody>
                  <a:tcPr marL="62895" marR="62895" marT="31448" marB="31448"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AU" sz="900" b="1" noProof="0" dirty="0">
                          <a:solidFill>
                            <a:schemeClr val="bg1"/>
                          </a:solidFill>
                          <a:latin typeface="+mj-lt"/>
                        </a:rPr>
                        <a:t>Weeks</a:t>
                      </a: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050" noProof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7F7F7F"/>
                      </a:solidFill>
                    </a:lnT>
                    <a:lnB w="12700" cmpd="sng">
                      <a:solidFill>
                        <a:srgbClr val="7F7F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050" noProof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7F7F7F"/>
                      </a:solidFill>
                    </a:lnT>
                    <a:lnB w="12700" cmpd="sng">
                      <a:solidFill>
                        <a:srgbClr val="7F7F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050" noProof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7F7F7F"/>
                      </a:solidFill>
                    </a:lnT>
                    <a:lnB w="12700" cmpd="sng">
                      <a:solidFill>
                        <a:srgbClr val="7F7F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050" noProof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7F7F7F"/>
                      </a:solidFill>
                    </a:lnT>
                    <a:lnB w="12700" cmpd="sng">
                      <a:solidFill>
                        <a:srgbClr val="7F7F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050" noProof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7F7F7F"/>
                      </a:solidFill>
                    </a:lnT>
                    <a:lnB w="12700" cmpd="sng">
                      <a:solidFill>
                        <a:srgbClr val="7F7F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050" noProof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7F7F7F"/>
                      </a:solidFill>
                    </a:lnT>
                    <a:lnB w="12700" cmpd="sng">
                      <a:solidFill>
                        <a:srgbClr val="7F7F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050" noProof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7F7F7F"/>
                      </a:solidFill>
                    </a:lnT>
                    <a:lnB w="12700" cmpd="sng">
                      <a:solidFill>
                        <a:srgbClr val="7F7F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050" noProof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7F7F7F"/>
                      </a:solidFill>
                    </a:lnT>
                    <a:lnB w="12700" cmpd="sng">
                      <a:solidFill>
                        <a:srgbClr val="7F7F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050" noProof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7F7F7F"/>
                      </a:solidFill>
                    </a:lnT>
                    <a:lnB w="12700" cmpd="sng">
                      <a:solidFill>
                        <a:srgbClr val="7F7F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050" noProof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7F7F7F"/>
                      </a:solidFill>
                    </a:lnT>
                    <a:lnB w="12700" cmpd="sng">
                      <a:solidFill>
                        <a:srgbClr val="7F7F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050" noProof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7F7F7F"/>
                      </a:solidFill>
                    </a:lnT>
                    <a:lnB w="12700" cmpd="sng">
                      <a:solidFill>
                        <a:srgbClr val="7F7F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050" noProof="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7F7F7F"/>
                      </a:solidFill>
                    </a:lnT>
                    <a:lnB w="12700" cmpd="sng">
                      <a:solidFill>
                        <a:srgbClr val="7F7F7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95170682"/>
                  </a:ext>
                </a:extLst>
              </a:tr>
              <a:tr h="317268"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/>
                      <a:r>
                        <a:rPr lang="en-AU" sz="11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Activities                                      Weeks</a:t>
                      </a:r>
                      <a:endParaRPr lang="en-AU" sz="11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 anchor="ctr">
                    <a:lnL>
                      <a:noFill/>
                    </a:lnL>
                    <a:lnR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AU" sz="7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en-AU" sz="7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AU" sz="7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en-AU" sz="7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AU" sz="7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en-AU" sz="7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AU" sz="7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en-AU" sz="7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AU" sz="7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en-AU" sz="7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AU" sz="7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6</a:t>
                      </a:r>
                      <a:endParaRPr lang="en-AU" sz="7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AU" sz="7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7</a:t>
                      </a:r>
                      <a:endParaRPr lang="en-AU" sz="7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AU" sz="7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8</a:t>
                      </a:r>
                      <a:endParaRPr lang="en-AU" sz="7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AU" sz="7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Break</a:t>
                      </a:r>
                      <a:endParaRPr lang="en-AU" sz="7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AU" sz="7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9</a:t>
                      </a:r>
                      <a:endParaRPr lang="en-AU" sz="7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AU" sz="7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10</a:t>
                      </a:r>
                      <a:endParaRPr lang="en-AU" sz="7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AU" sz="7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11</a:t>
                      </a:r>
                      <a:endParaRPr lang="en-AU" sz="7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AU" sz="7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12</a:t>
                      </a:r>
                      <a:endParaRPr lang="en-AU" sz="7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340"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lvl="0" indent="-272415"/>
                      <a:r>
                        <a:rPr lang="en-AU" sz="1000" b="1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Unit </a:t>
                      </a:r>
                      <a:r>
                        <a:rPr lang="en-AU" sz="1000" b="1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Search Interface</a:t>
                      </a:r>
                      <a:endParaRPr lang="en-AU" sz="1000" b="1" kern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340"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lvl="0" indent="-272415"/>
                      <a:r>
                        <a:rPr lang="en-AU" sz="1000" b="1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Unit </a:t>
                      </a:r>
                      <a:r>
                        <a:rPr lang="en-AU" sz="1000" b="1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Application Form</a:t>
                      </a:r>
                      <a:endParaRPr lang="en-AU" sz="1000" b="1" kern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>
                        <a:alpha val="20000"/>
                      </a:srgbClr>
                    </a:solidFill>
                  </a:tcPr>
                </a:tc>
              </a:tr>
              <a:tr h="306340"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lvl="0" indent="-272415"/>
                      <a:r>
                        <a:rPr lang="en-AU" sz="1000" b="1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Staff Portal</a:t>
                      </a:r>
                      <a:endParaRPr lang="en-AU" sz="1000" b="1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340"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lvl="0" indent="-262890" algn="l" defTabSz="914400" rtl="0" eaLnBrk="1" latinLnBrk="0" hangingPunct="1"/>
                      <a:r>
                        <a:rPr lang="en-AU" sz="1000" b="1" kern="12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Unit Approvals Database</a:t>
                      </a: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340"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lvl="0" indent="-262890" algn="l" defTabSz="914400" rtl="0" eaLnBrk="1" latinLnBrk="0" hangingPunct="1"/>
                      <a:r>
                        <a:rPr lang="en-AU" sz="1000" b="1" kern="1200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Testing</a:t>
                      </a:r>
                      <a:endParaRPr lang="en-AU" sz="1000" b="1" kern="1200" noProof="0" dirty="0" smtClean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06340">
                <a:tc>
                  <a:txBody>
                    <a:bodyPr/>
                    <a:lstStyle>
                      <a:lvl1pPr marL="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72009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144018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216027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288036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360045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432054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504063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5760720" algn="l" defTabSz="1440180" rtl="0" eaLnBrk="1" latinLnBrk="0" hangingPunct="1">
                        <a:defRPr sz="2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-26289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b="1" noProof="0" dirty="0" smtClean="0">
                          <a:solidFill>
                            <a:schemeClr val="accent1">
                              <a:lumMod val="90000"/>
                              <a:lumOff val="10000"/>
                            </a:schemeClr>
                          </a:solidFill>
                          <a:latin typeface="+mj-lt"/>
                        </a:rPr>
                        <a:t>User Acceptance Testing, </a:t>
                      </a:r>
                      <a:r>
                        <a:rPr kumimoji="0" lang="en-AU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171817">
                              <a:lumMod val="90000"/>
                              <a:lumOff val="10000"/>
                            </a:srgbClr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Training and Documentation</a:t>
                      </a:r>
                    </a:p>
                  </a:txBody>
                  <a:tcPr marL="62895" marR="62895" marT="31448" marB="31448" anchor="ctr">
                    <a:lnL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AU" sz="1200" noProof="0" dirty="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  <a:latin typeface="+mj-lt"/>
                      </a:endParaRPr>
                    </a:p>
                  </a:txBody>
                  <a:tcPr marL="62895" marR="62895" marT="31448" marB="31448">
                    <a:lnL w="12700" cap="flat" cmpd="sng" algn="ctr">
                      <a:solidFill>
                        <a:srgbClr val="7F7F7F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5785745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1600" dirty="0" smtClean="0"/>
              <a:t>Project Status Report</a:t>
            </a:r>
            <a:r>
              <a:rPr lang="en-AU" sz="2000" dirty="0" smtClean="0"/>
              <a:t/>
            </a:r>
            <a:br>
              <a:rPr lang="en-AU" sz="2000" dirty="0" smtClean="0"/>
            </a:br>
            <a:r>
              <a:rPr lang="en-AU" sz="2400" dirty="0"/>
              <a:t>UWA | Exchange Unit Approval </a:t>
            </a:r>
            <a:r>
              <a:rPr lang="en-AU" sz="2400" dirty="0" smtClean="0"/>
              <a:t>Process</a:t>
            </a:r>
            <a:endParaRPr lang="en-AU" sz="2000" dirty="0"/>
          </a:p>
        </p:txBody>
      </p:sp>
      <p:sp>
        <p:nvSpPr>
          <p:cNvPr id="55" name="Retângulo de cantos arredondados 22">
            <a:extLst>
              <a:ext uri="{FF2B5EF4-FFF2-40B4-BE49-F238E27FC236}">
                <a16:creationId xmlns:a16="http://schemas.microsoft.com/office/drawing/2014/main" xmlns="" id="{1796074E-5183-5843-A1BF-9B7E53906A83}"/>
              </a:ext>
            </a:extLst>
          </p:cNvPr>
          <p:cNvSpPr/>
          <p:nvPr/>
        </p:nvSpPr>
        <p:spPr bwMode="auto">
          <a:xfrm>
            <a:off x="6819530" y="2551733"/>
            <a:ext cx="1966071" cy="180000"/>
          </a:xfrm>
          <a:prstGeom prst="round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2895" tIns="31448" rIns="62895" bIns="31448" numCol="1" rtlCol="0" anchor="t" anchorCtr="0" compatLnSpc="1">
            <a:prstTxWarp prst="textNoShape">
              <a:avLst/>
            </a:prstTxWarp>
          </a:bodyPr>
          <a:lstStyle/>
          <a:p>
            <a:pPr defTabSz="628924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651" kern="0" dirty="0">
              <a:solidFill>
                <a:srgbClr val="000000"/>
              </a:solidFill>
              <a:latin typeface="Times" charset="0"/>
              <a:cs typeface="Arial" charset="0"/>
            </a:endParaRPr>
          </a:p>
        </p:txBody>
      </p:sp>
      <p:sp>
        <p:nvSpPr>
          <p:cNvPr id="57" name="Retângulo de cantos arredondados 20">
            <a:extLst>
              <a:ext uri="{FF2B5EF4-FFF2-40B4-BE49-F238E27FC236}">
                <a16:creationId xmlns:a16="http://schemas.microsoft.com/office/drawing/2014/main" xmlns="" id="{4E760873-96DF-B04A-9CAD-04ABC4F8394F}"/>
              </a:ext>
            </a:extLst>
          </p:cNvPr>
          <p:cNvSpPr/>
          <p:nvPr/>
        </p:nvSpPr>
        <p:spPr bwMode="auto">
          <a:xfrm>
            <a:off x="5554887" y="1668795"/>
            <a:ext cx="1288645" cy="180000"/>
          </a:xfrm>
          <a:prstGeom prst="roundRect">
            <a:avLst/>
          </a:prstGeom>
          <a:solidFill>
            <a:srgbClr val="47647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2895" tIns="31448" rIns="62895" bIns="31448" numCol="1" rtlCol="0" anchor="t" anchorCtr="0" compatLnSpc="1">
            <a:prstTxWarp prst="textNoShape">
              <a:avLst/>
            </a:prstTxWarp>
          </a:bodyPr>
          <a:lstStyle/>
          <a:p>
            <a:pPr defTabSz="628924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651" kern="0" dirty="0">
              <a:solidFill>
                <a:srgbClr val="000000"/>
              </a:solidFill>
              <a:latin typeface="Times" charset="0"/>
              <a:cs typeface="Arial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7161370" y="1293528"/>
            <a:ext cx="647934" cy="2408484"/>
            <a:chOff x="6809745" y="1758464"/>
            <a:chExt cx="647934" cy="229810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6B6401EF-2C8A-9F45-B091-63E8269F06E6}"/>
                </a:ext>
              </a:extLst>
            </p:cNvPr>
            <p:cNvSpPr/>
            <p:nvPr/>
          </p:nvSpPr>
          <p:spPr>
            <a:xfrm>
              <a:off x="6809745" y="3810350"/>
              <a:ext cx="647934" cy="246221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00" b="1" dirty="0">
                  <a:solidFill>
                    <a:schemeClr val="tx2"/>
                  </a:solidFill>
                  <a:latin typeface="Trebuchet MS"/>
                  <a:cs typeface="Arial" charset="0"/>
                </a:rPr>
                <a:t>Current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369E3E88-CBB9-9040-B4D0-2501977F6C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3712" y="1981482"/>
              <a:ext cx="0" cy="1820739"/>
            </a:xfrm>
            <a:prstGeom prst="line">
              <a:avLst/>
            </a:prstGeom>
            <a:noFill/>
            <a:ln w="28575" cap="flat" cmpd="sng" algn="ctr">
              <a:solidFill>
                <a:schemeClr val="tx2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B117704F-D557-5545-BACB-51792BC4CA82}"/>
                </a:ext>
              </a:extLst>
            </p:cNvPr>
            <p:cNvSpPr/>
            <p:nvPr/>
          </p:nvSpPr>
          <p:spPr>
            <a:xfrm>
              <a:off x="6976474" y="1758464"/>
              <a:ext cx="314476" cy="214888"/>
            </a:xfrm>
            <a:prstGeom prst="ellipse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651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</p:grpSp>
      <p:sp>
        <p:nvSpPr>
          <p:cNvPr id="62" name="Retângulo de cantos arredondados 20">
            <a:extLst>
              <a:ext uri="{FF2B5EF4-FFF2-40B4-BE49-F238E27FC236}">
                <a16:creationId xmlns:a16="http://schemas.microsoft.com/office/drawing/2014/main" xmlns="" id="{4E760873-96DF-B04A-9CAD-04ABC4F8394F}"/>
              </a:ext>
            </a:extLst>
          </p:cNvPr>
          <p:cNvSpPr/>
          <p:nvPr/>
        </p:nvSpPr>
        <p:spPr bwMode="auto">
          <a:xfrm>
            <a:off x="6947792" y="2871135"/>
            <a:ext cx="2333811" cy="180000"/>
          </a:xfrm>
          <a:prstGeom prst="round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2895" tIns="31448" rIns="62895" bIns="31448" numCol="1" rtlCol="0" anchor="t" anchorCtr="0" compatLnSpc="1">
            <a:prstTxWarp prst="textNoShape">
              <a:avLst/>
            </a:prstTxWarp>
          </a:bodyPr>
          <a:lstStyle/>
          <a:p>
            <a:pPr defTabSz="628924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651" kern="0" dirty="0">
              <a:solidFill>
                <a:srgbClr val="000000"/>
              </a:solidFill>
              <a:latin typeface="Times" charset="0"/>
              <a:cs typeface="Arial" charset="0"/>
            </a:endParaRPr>
          </a:p>
        </p:txBody>
      </p:sp>
      <p:sp>
        <p:nvSpPr>
          <p:cNvPr id="64" name="Retângulo de cantos arredondados 20">
            <a:extLst>
              <a:ext uri="{FF2B5EF4-FFF2-40B4-BE49-F238E27FC236}">
                <a16:creationId xmlns:a16="http://schemas.microsoft.com/office/drawing/2014/main" xmlns="" id="{4E760873-96DF-B04A-9CAD-04ABC4F8394F}"/>
              </a:ext>
            </a:extLst>
          </p:cNvPr>
          <p:cNvSpPr/>
          <p:nvPr/>
        </p:nvSpPr>
        <p:spPr bwMode="auto">
          <a:xfrm>
            <a:off x="9281603" y="3167513"/>
            <a:ext cx="1015989" cy="18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2895" tIns="31448" rIns="62895" bIns="31448" numCol="1" rtlCol="0" anchor="t" anchorCtr="0" compatLnSpc="1">
            <a:prstTxWarp prst="textNoShape">
              <a:avLst/>
            </a:prstTxWarp>
          </a:bodyPr>
          <a:lstStyle/>
          <a:p>
            <a:pPr defTabSz="628924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651" kern="0" dirty="0">
              <a:solidFill>
                <a:srgbClr val="000000"/>
              </a:solidFill>
              <a:latin typeface="Times" charset="0"/>
              <a:cs typeface="Arial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5138865" y="1556793"/>
            <a:ext cx="631904" cy="2399881"/>
            <a:chOff x="5319938" y="2089481"/>
            <a:chExt cx="631904" cy="2063441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69E3E88-CBB9-9040-B4D0-2501977F6C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4323" y="2089481"/>
              <a:ext cx="0" cy="1663331"/>
            </a:xfrm>
            <a:prstGeom prst="line">
              <a:avLst/>
            </a:prstGeom>
            <a:noFill/>
            <a:ln w="285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6B6401EF-2C8A-9F45-B091-63E8269F06E6}"/>
                </a:ext>
              </a:extLst>
            </p:cNvPr>
            <p:cNvSpPr/>
            <p:nvPr/>
          </p:nvSpPr>
          <p:spPr>
            <a:xfrm>
              <a:off x="5319938" y="3752812"/>
              <a:ext cx="6319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00" dirty="0" smtClean="0">
                  <a:solidFill>
                    <a:srgbClr val="000000">
                      <a:lumMod val="50000"/>
                      <a:lumOff val="50000"/>
                    </a:srgbClr>
                  </a:solidFill>
                  <a:latin typeface="Trebuchet MS"/>
                  <a:cs typeface="Arial" charset="0"/>
                </a:rPr>
                <a:t>Sprint 1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00" dirty="0" smtClean="0">
                  <a:solidFill>
                    <a:srgbClr val="000000">
                      <a:lumMod val="50000"/>
                      <a:lumOff val="50000"/>
                    </a:srgbClr>
                  </a:solidFill>
                  <a:latin typeface="Trebuchet MS"/>
                  <a:cs typeface="Arial" charset="0"/>
                </a:rPr>
                <a:t>End</a:t>
              </a:r>
              <a:endParaRPr lang="en-AU" sz="1000" dirty="0">
                <a:solidFill>
                  <a:srgbClr val="000000">
                    <a:lumMod val="50000"/>
                    <a:lumOff val="50000"/>
                  </a:srgbClr>
                </a:solidFill>
                <a:latin typeface="Trebuchet MS"/>
                <a:cs typeface="Arial" charset="0"/>
              </a:endParaRP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6B6401EF-2C8A-9F45-B091-63E8269F06E6}"/>
              </a:ext>
            </a:extLst>
          </p:cNvPr>
          <p:cNvSpPr/>
          <p:nvPr/>
        </p:nvSpPr>
        <p:spPr>
          <a:xfrm>
            <a:off x="7177401" y="3588538"/>
            <a:ext cx="631904" cy="452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AU" sz="1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Trebuchet MS"/>
                <a:cs typeface="Arial" charset="0"/>
              </a:rPr>
              <a:t>Sprint 2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AU" sz="1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Trebuchet MS"/>
                <a:cs typeface="Arial" charset="0"/>
              </a:rPr>
              <a:t>End</a:t>
            </a:r>
            <a:endParaRPr lang="en-AU" sz="1000" dirty="0">
              <a:solidFill>
                <a:srgbClr val="000000">
                  <a:lumMod val="50000"/>
                  <a:lumOff val="50000"/>
                </a:srgbClr>
              </a:solidFill>
              <a:latin typeface="Trebuchet MS"/>
              <a:cs typeface="Arial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9990664" y="1617892"/>
            <a:ext cx="631904" cy="2373661"/>
            <a:chOff x="5348371" y="2089480"/>
            <a:chExt cx="631904" cy="2056338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369E3E88-CBB9-9040-B4D0-2501977F6C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4323" y="2089480"/>
              <a:ext cx="0" cy="1582553"/>
            </a:xfrm>
            <a:prstGeom prst="line">
              <a:avLst/>
            </a:prstGeom>
            <a:noFill/>
            <a:ln w="285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6B6401EF-2C8A-9F45-B091-63E8269F06E6}"/>
                </a:ext>
              </a:extLst>
            </p:cNvPr>
            <p:cNvSpPr/>
            <p:nvPr/>
          </p:nvSpPr>
          <p:spPr>
            <a:xfrm>
              <a:off x="5348371" y="3745708"/>
              <a:ext cx="6319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00" dirty="0" smtClean="0">
                  <a:solidFill>
                    <a:srgbClr val="000000">
                      <a:lumMod val="50000"/>
                      <a:lumOff val="50000"/>
                    </a:srgbClr>
                  </a:solidFill>
                  <a:latin typeface="Trebuchet MS"/>
                  <a:cs typeface="Arial" charset="0"/>
                </a:rPr>
                <a:t>Sprint 3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AU" sz="1000" dirty="0" smtClean="0">
                  <a:solidFill>
                    <a:srgbClr val="000000">
                      <a:lumMod val="50000"/>
                      <a:lumOff val="50000"/>
                    </a:srgbClr>
                  </a:solidFill>
                  <a:latin typeface="Trebuchet MS"/>
                  <a:cs typeface="Arial" charset="0"/>
                </a:rPr>
                <a:t>End</a:t>
              </a:r>
              <a:endParaRPr lang="en-AU" sz="1000" dirty="0">
                <a:solidFill>
                  <a:srgbClr val="000000">
                    <a:lumMod val="50000"/>
                    <a:lumOff val="50000"/>
                  </a:srgbClr>
                </a:solidFill>
                <a:latin typeface="Trebuchet MS"/>
                <a:cs typeface="Arial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58386759-8FD0-C741-A30C-C42348912273}"/>
              </a:ext>
            </a:extLst>
          </p:cNvPr>
          <p:cNvGrpSpPr/>
          <p:nvPr/>
        </p:nvGrpSpPr>
        <p:grpSpPr>
          <a:xfrm>
            <a:off x="968035" y="4043038"/>
            <a:ext cx="1944000" cy="468294"/>
            <a:chOff x="3431704" y="4049003"/>
            <a:chExt cx="1440160" cy="468294"/>
          </a:xfrm>
        </p:grpSpPr>
        <p:sp>
          <p:nvSpPr>
            <p:cNvPr id="75" name="Rectangle 74">
              <a:hlinkClick r:id="" action="ppaction://noaction"/>
              <a:extLst>
                <a:ext uri="{FF2B5EF4-FFF2-40B4-BE49-F238E27FC236}">
                  <a16:creationId xmlns:a16="http://schemas.microsoft.com/office/drawing/2014/main" xmlns="" id="{A2035E23-27A3-9D44-9C8B-5CD4E95E32CF}"/>
                </a:ext>
              </a:extLst>
            </p:cNvPr>
            <p:cNvSpPr/>
            <p:nvPr/>
          </p:nvSpPr>
          <p:spPr>
            <a:xfrm>
              <a:off x="3575720" y="4049003"/>
              <a:ext cx="1296144" cy="468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100" dirty="0" smtClean="0">
                  <a:solidFill>
                    <a:schemeClr val="accent1">
                      <a:lumMod val="90000"/>
                      <a:lumOff val="10000"/>
                    </a:schemeClr>
                  </a:solidFill>
                </a:rPr>
                <a:t>Unit </a:t>
              </a:r>
              <a:r>
                <a:rPr lang="en-AU" sz="1100" dirty="0" smtClean="0">
                  <a:solidFill>
                    <a:schemeClr val="accent1">
                      <a:lumMod val="90000"/>
                      <a:lumOff val="10000"/>
                    </a:schemeClr>
                  </a:solidFill>
                </a:rPr>
                <a:t>Search Interface /</a:t>
              </a:r>
            </a:p>
            <a:p>
              <a:pPr algn="ctr"/>
              <a:r>
                <a:rPr lang="en-AU" sz="1100" dirty="0" smtClean="0">
                  <a:solidFill>
                    <a:schemeClr val="accent1">
                      <a:lumMod val="90000"/>
                      <a:lumOff val="10000"/>
                    </a:schemeClr>
                  </a:solidFill>
                </a:rPr>
                <a:t>Unit Application Form</a:t>
              </a:r>
              <a:endParaRPr lang="en-US" sz="1100" dirty="0">
                <a:solidFill>
                  <a:schemeClr val="accent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658DDE54-0BEE-6E48-87AC-2D0289DB5E9F}"/>
                </a:ext>
              </a:extLst>
            </p:cNvPr>
            <p:cNvSpPr/>
            <p:nvPr/>
          </p:nvSpPr>
          <p:spPr>
            <a:xfrm>
              <a:off x="3431704" y="4049003"/>
              <a:ext cx="144016" cy="468294"/>
            </a:xfrm>
            <a:prstGeom prst="rect">
              <a:avLst/>
            </a:prstGeom>
            <a:solidFill>
              <a:srgbClr val="486474"/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58386759-8FD0-C741-A30C-C42348912273}"/>
              </a:ext>
            </a:extLst>
          </p:cNvPr>
          <p:cNvGrpSpPr/>
          <p:nvPr/>
        </p:nvGrpSpPr>
        <p:grpSpPr>
          <a:xfrm>
            <a:off x="2984259" y="4043038"/>
            <a:ext cx="1944000" cy="468294"/>
            <a:chOff x="3431704" y="4049003"/>
            <a:chExt cx="1440160" cy="468294"/>
          </a:xfrm>
        </p:grpSpPr>
        <p:sp>
          <p:nvSpPr>
            <p:cNvPr id="78" name="Rectangle 77">
              <a:hlinkClick r:id="" action="ppaction://noaction"/>
              <a:extLst>
                <a:ext uri="{FF2B5EF4-FFF2-40B4-BE49-F238E27FC236}">
                  <a16:creationId xmlns:a16="http://schemas.microsoft.com/office/drawing/2014/main" xmlns="" id="{A2035E23-27A3-9D44-9C8B-5CD4E95E32CF}"/>
                </a:ext>
              </a:extLst>
            </p:cNvPr>
            <p:cNvSpPr/>
            <p:nvPr/>
          </p:nvSpPr>
          <p:spPr>
            <a:xfrm>
              <a:off x="3575720" y="4049003"/>
              <a:ext cx="1296144" cy="468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100" dirty="0" smtClean="0">
                  <a:solidFill>
                    <a:schemeClr val="accent1">
                      <a:lumMod val="90000"/>
                      <a:lumOff val="10000"/>
                    </a:schemeClr>
                  </a:solidFill>
                </a:rPr>
                <a:t>Staff Portal</a:t>
              </a:r>
              <a:endParaRPr lang="en-US" sz="1100" dirty="0">
                <a:solidFill>
                  <a:schemeClr val="accent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658DDE54-0BEE-6E48-87AC-2D0289DB5E9F}"/>
                </a:ext>
              </a:extLst>
            </p:cNvPr>
            <p:cNvSpPr/>
            <p:nvPr/>
          </p:nvSpPr>
          <p:spPr>
            <a:xfrm>
              <a:off x="3431704" y="4049003"/>
              <a:ext cx="144016" cy="46829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58386759-8FD0-C741-A30C-C42348912273}"/>
              </a:ext>
            </a:extLst>
          </p:cNvPr>
          <p:cNvGrpSpPr/>
          <p:nvPr/>
        </p:nvGrpSpPr>
        <p:grpSpPr>
          <a:xfrm>
            <a:off x="5008937" y="4043038"/>
            <a:ext cx="1944000" cy="468294"/>
            <a:chOff x="3431704" y="4049003"/>
            <a:chExt cx="1440160" cy="468294"/>
          </a:xfrm>
        </p:grpSpPr>
        <p:sp>
          <p:nvSpPr>
            <p:cNvPr id="81" name="Rectangle 80">
              <a:hlinkClick r:id="" action="ppaction://noaction"/>
              <a:extLst>
                <a:ext uri="{FF2B5EF4-FFF2-40B4-BE49-F238E27FC236}">
                  <a16:creationId xmlns:a16="http://schemas.microsoft.com/office/drawing/2014/main" xmlns="" id="{A2035E23-27A3-9D44-9C8B-5CD4E95E32CF}"/>
                </a:ext>
              </a:extLst>
            </p:cNvPr>
            <p:cNvSpPr/>
            <p:nvPr/>
          </p:nvSpPr>
          <p:spPr>
            <a:xfrm>
              <a:off x="3575720" y="4049003"/>
              <a:ext cx="1296144" cy="468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100" dirty="0" smtClean="0">
                  <a:solidFill>
                    <a:schemeClr val="accent1">
                      <a:lumMod val="90000"/>
                      <a:lumOff val="10000"/>
                    </a:schemeClr>
                  </a:solidFill>
                </a:rPr>
                <a:t>Unit Equivalence Decision Form</a:t>
              </a:r>
              <a:endParaRPr lang="en-US" sz="1100" dirty="0">
                <a:solidFill>
                  <a:schemeClr val="accent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658DDE54-0BEE-6E48-87AC-2D0289DB5E9F}"/>
                </a:ext>
              </a:extLst>
            </p:cNvPr>
            <p:cNvSpPr/>
            <p:nvPr/>
          </p:nvSpPr>
          <p:spPr>
            <a:xfrm>
              <a:off x="3431704" y="4049003"/>
              <a:ext cx="144016" cy="46829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58386759-8FD0-C741-A30C-C42348912273}"/>
              </a:ext>
            </a:extLst>
          </p:cNvPr>
          <p:cNvGrpSpPr/>
          <p:nvPr/>
        </p:nvGrpSpPr>
        <p:grpSpPr>
          <a:xfrm>
            <a:off x="7025078" y="4043038"/>
            <a:ext cx="1944000" cy="468294"/>
            <a:chOff x="3431704" y="4049003"/>
            <a:chExt cx="1440160" cy="468294"/>
          </a:xfrm>
        </p:grpSpPr>
        <p:sp>
          <p:nvSpPr>
            <p:cNvPr id="84" name="Rectangle 83">
              <a:hlinkClick r:id="" action="ppaction://noaction"/>
              <a:extLst>
                <a:ext uri="{FF2B5EF4-FFF2-40B4-BE49-F238E27FC236}">
                  <a16:creationId xmlns:a16="http://schemas.microsoft.com/office/drawing/2014/main" xmlns="" id="{A2035E23-27A3-9D44-9C8B-5CD4E95E32CF}"/>
                </a:ext>
              </a:extLst>
            </p:cNvPr>
            <p:cNvSpPr/>
            <p:nvPr/>
          </p:nvSpPr>
          <p:spPr>
            <a:xfrm>
              <a:off x="3575720" y="4049003"/>
              <a:ext cx="1296144" cy="468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100" dirty="0" smtClean="0">
                  <a:solidFill>
                    <a:schemeClr val="accent1">
                      <a:lumMod val="90000"/>
                      <a:lumOff val="10000"/>
                    </a:schemeClr>
                  </a:solidFill>
                </a:rPr>
                <a:t>Unit Approvals Database</a:t>
              </a:r>
              <a:endParaRPr lang="en-US" sz="1100" dirty="0">
                <a:solidFill>
                  <a:schemeClr val="accent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658DDE54-0BEE-6E48-87AC-2D0289DB5E9F}"/>
                </a:ext>
              </a:extLst>
            </p:cNvPr>
            <p:cNvSpPr/>
            <p:nvPr/>
          </p:nvSpPr>
          <p:spPr>
            <a:xfrm>
              <a:off x="3431704" y="4049003"/>
              <a:ext cx="144016" cy="46829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58386759-8FD0-C741-A30C-C42348912273}"/>
              </a:ext>
            </a:extLst>
          </p:cNvPr>
          <p:cNvGrpSpPr/>
          <p:nvPr/>
        </p:nvGrpSpPr>
        <p:grpSpPr>
          <a:xfrm>
            <a:off x="9049756" y="4043038"/>
            <a:ext cx="1944000" cy="468294"/>
            <a:chOff x="3431704" y="4049003"/>
            <a:chExt cx="1440160" cy="468294"/>
          </a:xfrm>
        </p:grpSpPr>
        <p:sp>
          <p:nvSpPr>
            <p:cNvPr id="87" name="Rectangle 86">
              <a:hlinkClick r:id="" action="ppaction://noaction"/>
              <a:extLst>
                <a:ext uri="{FF2B5EF4-FFF2-40B4-BE49-F238E27FC236}">
                  <a16:creationId xmlns:a16="http://schemas.microsoft.com/office/drawing/2014/main" xmlns="" id="{A2035E23-27A3-9D44-9C8B-5CD4E95E32CF}"/>
                </a:ext>
              </a:extLst>
            </p:cNvPr>
            <p:cNvSpPr/>
            <p:nvPr/>
          </p:nvSpPr>
          <p:spPr>
            <a:xfrm>
              <a:off x="3575720" y="4049003"/>
              <a:ext cx="1296144" cy="468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AU" sz="1100" dirty="0" smtClean="0">
                  <a:solidFill>
                    <a:schemeClr val="accent1">
                      <a:lumMod val="90000"/>
                      <a:lumOff val="10000"/>
                    </a:schemeClr>
                  </a:solidFill>
                </a:rPr>
                <a:t>Training, Testing and Documentation</a:t>
              </a:r>
              <a:endParaRPr lang="en-US" sz="1100" dirty="0">
                <a:solidFill>
                  <a:schemeClr val="accent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658DDE54-0BEE-6E48-87AC-2D0289DB5E9F}"/>
                </a:ext>
              </a:extLst>
            </p:cNvPr>
            <p:cNvSpPr/>
            <p:nvPr/>
          </p:nvSpPr>
          <p:spPr>
            <a:xfrm>
              <a:off x="3431704" y="4049003"/>
              <a:ext cx="144016" cy="468294"/>
            </a:xfrm>
            <a:prstGeom prst="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solidFill>
                <a:schemeClr val="accent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sp>
        <p:nvSpPr>
          <p:cNvPr id="89" name="Rectangle 88"/>
          <p:cNvSpPr/>
          <p:nvPr/>
        </p:nvSpPr>
        <p:spPr>
          <a:xfrm>
            <a:off x="911424" y="3923916"/>
            <a:ext cx="10153128" cy="1883560"/>
          </a:xfrm>
          <a:prstGeom prst="rect">
            <a:avLst/>
          </a:prstGeom>
          <a:noFill/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67CF6598-381C-064B-884F-A429AC217A0C}"/>
              </a:ext>
            </a:extLst>
          </p:cNvPr>
          <p:cNvSpPr/>
          <p:nvPr/>
        </p:nvSpPr>
        <p:spPr>
          <a:xfrm>
            <a:off x="6081740" y="5858961"/>
            <a:ext cx="559769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Legend: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6670693" y="5858961"/>
            <a:ext cx="848066" cy="230832"/>
            <a:chOff x="7573853" y="6016375"/>
            <a:chExt cx="848066" cy="230832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3A2AE289-D40F-234A-AAFF-5EAD77165017}"/>
                </a:ext>
              </a:extLst>
            </p:cNvPr>
            <p:cNvSpPr/>
            <p:nvPr/>
          </p:nvSpPr>
          <p:spPr>
            <a:xfrm>
              <a:off x="7695438" y="6016375"/>
              <a:ext cx="726481" cy="2308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Not Started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1D57E69B-BE7D-E047-ADC1-F743A1E90F9D}"/>
                </a:ext>
              </a:extLst>
            </p:cNvPr>
            <p:cNvSpPr/>
            <p:nvPr/>
          </p:nvSpPr>
          <p:spPr>
            <a:xfrm>
              <a:off x="7573853" y="6052089"/>
              <a:ext cx="144016" cy="1440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2895" tIns="31448" rIns="62895" bIns="31448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2892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51" kern="0">
                <a:solidFill>
                  <a:srgbClr val="000000"/>
                </a:solidFill>
                <a:latin typeface="Times" charset="0"/>
                <a:cs typeface="Arial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9231783" y="5858961"/>
            <a:ext cx="651868" cy="230832"/>
            <a:chOff x="10200456" y="6016375"/>
            <a:chExt cx="651868" cy="230832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ED4BFD88-7D84-7642-917C-78AA64165B8C}"/>
                </a:ext>
              </a:extLst>
            </p:cNvPr>
            <p:cNvSpPr/>
            <p:nvPr/>
          </p:nvSpPr>
          <p:spPr>
            <a:xfrm>
              <a:off x="10200456" y="6059783"/>
              <a:ext cx="144016" cy="144016"/>
            </a:xfrm>
            <a:prstGeom prst="rect">
              <a:avLst/>
            </a:prstGeom>
            <a:pattFill prst="ltUpDiag">
              <a:fgClr>
                <a:schemeClr val="bg1"/>
              </a:fgClr>
              <a:bgClr>
                <a:schemeClr val="tx1">
                  <a:lumMod val="50000"/>
                </a:schemeClr>
              </a:bgClr>
            </a:pattFill>
            <a:ln w="381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2895" tIns="31448" rIns="62895" bIns="31448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2892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51" kern="0">
                <a:solidFill>
                  <a:srgbClr val="000000"/>
                </a:solidFill>
                <a:latin typeface="Times" charset="0"/>
                <a:cs typeface="Arial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53DDC07C-5E58-1D4E-89C4-AA9BE1E58E0B}"/>
                </a:ext>
              </a:extLst>
            </p:cNvPr>
            <p:cNvSpPr/>
            <p:nvPr/>
          </p:nvSpPr>
          <p:spPr>
            <a:xfrm>
              <a:off x="10286143" y="6016375"/>
              <a:ext cx="566181" cy="2308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Delayed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401148" y="5858961"/>
            <a:ext cx="801451" cy="230832"/>
            <a:chOff x="9359685" y="6016375"/>
            <a:chExt cx="801451" cy="230832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E02BA42B-C113-E94B-8149-C28025EAD687}"/>
                </a:ext>
              </a:extLst>
            </p:cNvPr>
            <p:cNvSpPr/>
            <p:nvPr/>
          </p:nvSpPr>
          <p:spPr>
            <a:xfrm>
              <a:off x="9458700" y="6016375"/>
              <a:ext cx="702436" cy="2308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Completed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2EE42D4A-4108-F747-9796-C1B63375F5FA}"/>
                </a:ext>
              </a:extLst>
            </p:cNvPr>
            <p:cNvSpPr/>
            <p:nvPr/>
          </p:nvSpPr>
          <p:spPr>
            <a:xfrm>
              <a:off x="9359685" y="6059783"/>
              <a:ext cx="144016" cy="144016"/>
            </a:xfrm>
            <a:prstGeom prst="rect">
              <a:avLst/>
            </a:prstGeom>
            <a:solidFill>
              <a:srgbClr val="48647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2895" tIns="31448" rIns="62895" bIns="31448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2892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51" kern="0">
                <a:solidFill>
                  <a:srgbClr val="000000"/>
                </a:solidFill>
                <a:latin typeface="Times" charset="0"/>
                <a:cs typeface="Arial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547943" y="5858961"/>
            <a:ext cx="824021" cy="230832"/>
            <a:chOff x="8457334" y="6016375"/>
            <a:chExt cx="824021" cy="230832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A2AE289-D40F-234A-AAFF-5EAD77165017}"/>
                </a:ext>
              </a:extLst>
            </p:cNvPr>
            <p:cNvSpPr/>
            <p:nvPr/>
          </p:nvSpPr>
          <p:spPr>
            <a:xfrm>
              <a:off x="8578919" y="6016375"/>
              <a:ext cx="702436" cy="2308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In Progress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1D57E69B-BE7D-E047-ADC1-F743A1E90F9D}"/>
                </a:ext>
              </a:extLst>
            </p:cNvPr>
            <p:cNvSpPr/>
            <p:nvPr/>
          </p:nvSpPr>
          <p:spPr>
            <a:xfrm>
              <a:off x="8457334" y="6059783"/>
              <a:ext cx="144016" cy="144016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2895" tIns="31448" rIns="62895" bIns="31448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2892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51" kern="0">
                <a:solidFill>
                  <a:srgbClr val="000000"/>
                </a:solidFill>
                <a:latin typeface="Times" charset="0"/>
                <a:cs typeface="Arial" charset="0"/>
              </a:endParaRPr>
            </a:p>
          </p:txBody>
        </p:sp>
      </p:grp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206986"/>
              </p:ext>
            </p:extLst>
          </p:nvPr>
        </p:nvGraphicFramePr>
        <p:xfrm>
          <a:off x="911423" y="4511332"/>
          <a:ext cx="10153130" cy="1296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626"/>
                <a:gridCol w="2030626"/>
                <a:gridCol w="2030626"/>
                <a:gridCol w="2030626"/>
                <a:gridCol w="2030626"/>
              </a:tblGrid>
              <a:tr h="1296143"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AU" sz="1200" b="0" dirty="0" smtClean="0">
                          <a:solidFill>
                            <a:srgbClr val="2E302E"/>
                          </a:solidFill>
                        </a:rPr>
                        <a:t>Fully implemented</a:t>
                      </a:r>
                      <a:endParaRPr lang="en-AU" sz="1200" b="0" baseline="0" dirty="0" smtClean="0">
                        <a:solidFill>
                          <a:srgbClr val="2E302E"/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AU" sz="1200" b="0" baseline="0" dirty="0" smtClean="0">
                          <a:solidFill>
                            <a:srgbClr val="2E302E"/>
                          </a:solidFill>
                        </a:rPr>
                        <a:t>Student is unable to submit application as of yet</a:t>
                      </a:r>
                      <a:endParaRPr lang="en-AU" sz="1200" b="0" dirty="0">
                        <a:solidFill>
                          <a:srgbClr val="2E302E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AU" sz="1200" b="0" baseline="0" dirty="0" smtClean="0">
                          <a:solidFill>
                            <a:srgbClr val="2E302E"/>
                          </a:solidFill>
                        </a:rPr>
                        <a:t>Development started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AU" sz="1200" b="0" baseline="0" dirty="0" smtClean="0">
                          <a:solidFill>
                            <a:srgbClr val="2E302E"/>
                          </a:solidFill>
                        </a:rPr>
                        <a:t>Scope expanded, more requirements to be met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AU" sz="1200" b="0" baseline="0" dirty="0" smtClean="0">
                        <a:solidFill>
                          <a:srgbClr val="2E302E"/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AU" sz="1200" b="0" dirty="0">
                        <a:solidFill>
                          <a:srgbClr val="2E302E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AU" sz="1200" b="0" dirty="0" smtClean="0">
                          <a:solidFill>
                            <a:srgbClr val="2E302E"/>
                          </a:solidFill>
                        </a:rPr>
                        <a:t>Abandoned in</a:t>
                      </a:r>
                      <a:r>
                        <a:rPr lang="en-AU" sz="1200" b="0" baseline="0" dirty="0" smtClean="0">
                          <a:solidFill>
                            <a:srgbClr val="2E302E"/>
                          </a:solidFill>
                        </a:rPr>
                        <a:t> favour of additional staff portal scope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AU" sz="1200" b="0" baseline="0" dirty="0" smtClean="0">
                          <a:solidFill>
                            <a:srgbClr val="2E302E"/>
                          </a:solidFill>
                        </a:rPr>
                        <a:t>Being replaced by clipboard functionality to paste into emails</a:t>
                      </a:r>
                      <a:endParaRPr lang="en-AU" sz="1200" b="0" dirty="0">
                        <a:solidFill>
                          <a:srgbClr val="2E302E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AU" sz="1200" b="0" dirty="0" smtClean="0">
                          <a:solidFill>
                            <a:srgbClr val="2E302E"/>
                          </a:solidFill>
                        </a:rPr>
                        <a:t>Database received from Arts</a:t>
                      </a:r>
                      <a:r>
                        <a:rPr lang="en-AU" sz="1200" b="0" baseline="0" dirty="0" smtClean="0">
                          <a:solidFill>
                            <a:srgbClr val="2E302E"/>
                          </a:solidFill>
                        </a:rPr>
                        <a:t> Faculty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AU" sz="1200" b="0" baseline="0" dirty="0" smtClean="0">
                          <a:solidFill>
                            <a:srgbClr val="2E302E"/>
                          </a:solidFill>
                        </a:rPr>
                        <a:t>Implemented into system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AU" sz="1200" b="0" baseline="0" dirty="0" smtClean="0">
                          <a:solidFill>
                            <a:srgbClr val="2E302E"/>
                          </a:solidFill>
                        </a:rPr>
                        <a:t>Queries to read DB complete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AU" sz="1200" b="0" dirty="0" smtClean="0">
                          <a:solidFill>
                            <a:srgbClr val="2E302E"/>
                          </a:solidFill>
                        </a:rPr>
                        <a:t>Basic</a:t>
                      </a:r>
                      <a:r>
                        <a:rPr lang="en-AU" sz="1200" b="0" baseline="0" dirty="0" smtClean="0">
                          <a:solidFill>
                            <a:srgbClr val="2E302E"/>
                          </a:solidFill>
                        </a:rPr>
                        <a:t> automated testing in development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Retângulo de cantos arredondados 20">
            <a:extLst>
              <a:ext uri="{FF2B5EF4-FFF2-40B4-BE49-F238E27FC236}">
                <a16:creationId xmlns:a16="http://schemas.microsoft.com/office/drawing/2014/main" xmlns="" id="{4E760873-96DF-B04A-9CAD-04ABC4F8394F}"/>
              </a:ext>
            </a:extLst>
          </p:cNvPr>
          <p:cNvSpPr/>
          <p:nvPr/>
        </p:nvSpPr>
        <p:spPr bwMode="auto">
          <a:xfrm>
            <a:off x="6196693" y="1933860"/>
            <a:ext cx="1022785" cy="206391"/>
          </a:xfrm>
          <a:prstGeom prst="roundRect">
            <a:avLst/>
          </a:prstGeom>
          <a:solidFill>
            <a:srgbClr val="47647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2895" tIns="31448" rIns="62895" bIns="31448" numCol="1" rtlCol="0" anchor="t" anchorCtr="0" compatLnSpc="1">
            <a:prstTxWarp prst="textNoShape">
              <a:avLst/>
            </a:prstTxWarp>
          </a:bodyPr>
          <a:lstStyle/>
          <a:p>
            <a:pPr defTabSz="628924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651" kern="0" dirty="0">
              <a:solidFill>
                <a:srgbClr val="000000"/>
              </a:solidFill>
              <a:latin typeface="Times" charset="0"/>
              <a:cs typeface="Arial" charset="0"/>
            </a:endParaRPr>
          </a:p>
        </p:txBody>
      </p:sp>
      <p:sp>
        <p:nvSpPr>
          <p:cNvPr id="54" name="Retângulo de cantos arredondados 22">
            <a:extLst>
              <a:ext uri="{FF2B5EF4-FFF2-40B4-BE49-F238E27FC236}">
                <a16:creationId xmlns:a16="http://schemas.microsoft.com/office/drawing/2014/main" xmlns="" id="{1796074E-5183-5843-A1BF-9B7E53906A83}"/>
              </a:ext>
            </a:extLst>
          </p:cNvPr>
          <p:cNvSpPr/>
          <p:nvPr/>
        </p:nvSpPr>
        <p:spPr bwMode="auto">
          <a:xfrm>
            <a:off x="6654049" y="2254310"/>
            <a:ext cx="2898336" cy="175556"/>
          </a:xfrm>
          <a:prstGeom prst="round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62895" tIns="31448" rIns="62895" bIns="31448" numCol="1" rtlCol="0" anchor="t" anchorCtr="0" compatLnSpc="1">
            <a:prstTxWarp prst="textNoShape">
              <a:avLst/>
            </a:prstTxWarp>
          </a:bodyPr>
          <a:lstStyle/>
          <a:p>
            <a:pPr defTabSz="628924" eaLnBrk="0" fontAlgn="base" hangingPunct="0">
              <a:spcBef>
                <a:spcPct val="0"/>
              </a:spcBef>
              <a:spcAft>
                <a:spcPct val="0"/>
              </a:spcAft>
            </a:pPr>
            <a:endParaRPr lang="en-AU" sz="1651" kern="0" dirty="0">
              <a:solidFill>
                <a:srgbClr val="000000"/>
              </a:solidFill>
              <a:latin typeface="Times" charset="0"/>
              <a:cs typeface="Arial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9898929" y="5851267"/>
            <a:ext cx="815374" cy="230832"/>
            <a:chOff x="10200456" y="6016375"/>
            <a:chExt cx="815374" cy="230832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ED4BFD88-7D84-7642-917C-78AA64165B8C}"/>
                </a:ext>
              </a:extLst>
            </p:cNvPr>
            <p:cNvSpPr/>
            <p:nvPr/>
          </p:nvSpPr>
          <p:spPr>
            <a:xfrm>
              <a:off x="10200456" y="6059783"/>
              <a:ext cx="144016" cy="144016"/>
            </a:xfrm>
            <a:prstGeom prst="rect">
              <a:avLst/>
            </a:prstGeom>
            <a:solidFill>
              <a:srgbClr val="C00000"/>
            </a:solidFill>
            <a:ln w="381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2895" tIns="31448" rIns="62895" bIns="31448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2892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51" kern="0">
                <a:solidFill>
                  <a:srgbClr val="000000"/>
                </a:solidFill>
                <a:latin typeface="Times" charset="0"/>
                <a:cs typeface="Arial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53DDC07C-5E58-1D4E-89C4-AA9BE1E58E0B}"/>
                </a:ext>
              </a:extLst>
            </p:cNvPr>
            <p:cNvSpPr/>
            <p:nvPr/>
          </p:nvSpPr>
          <p:spPr>
            <a:xfrm>
              <a:off x="10286143" y="6016375"/>
              <a:ext cx="729687" cy="2308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Abandoned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49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1600" dirty="0" smtClean="0"/>
              <a:t>Project Status Report</a:t>
            </a:r>
            <a:r>
              <a:rPr lang="en-AU" sz="2000" dirty="0" smtClean="0"/>
              <a:t/>
            </a:r>
            <a:br>
              <a:rPr lang="en-AU" sz="2000" dirty="0" smtClean="0"/>
            </a:br>
            <a:r>
              <a:rPr lang="en-AU" sz="2400" dirty="0"/>
              <a:t>UWA | Exchange Unit Approval </a:t>
            </a:r>
            <a:r>
              <a:rPr lang="en-AU" sz="2400" dirty="0" smtClean="0"/>
              <a:t>Process</a:t>
            </a:r>
            <a:endParaRPr lang="en-AU" sz="2000" dirty="0"/>
          </a:p>
        </p:txBody>
      </p:sp>
      <p:sp>
        <p:nvSpPr>
          <p:cNvPr id="53" name="Title 2"/>
          <p:cNvSpPr txBox="1">
            <a:spLocks/>
          </p:cNvSpPr>
          <p:nvPr/>
        </p:nvSpPr>
        <p:spPr>
          <a:xfrm>
            <a:off x="643161" y="1228989"/>
            <a:ext cx="10905679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AU" sz="2800" b="1" kern="1200" baseline="0" noProof="0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AU" sz="2200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Components Overview</a:t>
            </a:r>
            <a:endParaRPr lang="en-AU" sz="2000" dirty="0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3160" y="1591488"/>
            <a:ext cx="10905680" cy="3853736"/>
          </a:xfrm>
          <a:prstGeom prst="rect">
            <a:avLst/>
          </a:prstGeom>
          <a:noFill/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" name="Group 13"/>
          <p:cNvGrpSpPr/>
          <p:nvPr/>
        </p:nvGrpSpPr>
        <p:grpSpPr>
          <a:xfrm>
            <a:off x="1543590" y="1838700"/>
            <a:ext cx="9557823" cy="3412406"/>
            <a:chOff x="807275" y="1837470"/>
            <a:chExt cx="9557823" cy="3412406"/>
          </a:xfrm>
        </p:grpSpPr>
        <p:sp>
          <p:nvSpPr>
            <p:cNvPr id="2" name="Rounded Rectangle 1"/>
            <p:cNvSpPr/>
            <p:nvPr/>
          </p:nvSpPr>
          <p:spPr>
            <a:xfrm>
              <a:off x="807275" y="2166063"/>
              <a:ext cx="2298810" cy="1229916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mtClean="0"/>
                <a:t>Studen</a:t>
              </a:r>
              <a:r>
                <a:rPr lang="en-AU" smtClean="0"/>
                <a:t>t Application Form</a:t>
              </a:r>
              <a:endParaRPr lang="en-AU" dirty="0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3775509" y="1837470"/>
              <a:ext cx="3168352" cy="1887102"/>
            </a:xfrm>
            <a:prstGeom prst="round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b="1" dirty="0" smtClean="0">
                  <a:solidFill>
                    <a:schemeClr val="tx2"/>
                  </a:solidFill>
                </a:rPr>
                <a:t>Staff Portal</a:t>
              </a:r>
              <a:endParaRPr lang="en-AU" b="1" dirty="0">
                <a:solidFill>
                  <a:schemeClr val="tx2"/>
                </a:solidFill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8066288" y="2160270"/>
              <a:ext cx="2298810" cy="1229916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Unit Equivalence Decision Form</a:t>
              </a:r>
              <a:endParaRPr lang="en-AU" dirty="0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4210280" y="4019960"/>
              <a:ext cx="2298810" cy="122991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Unit Approvals Database</a:t>
              </a:r>
              <a:endParaRPr lang="en-AU" dirty="0"/>
            </a:p>
          </p:txBody>
        </p:sp>
        <p:cxnSp>
          <p:nvCxnSpPr>
            <p:cNvPr id="6" name="Straight Arrow Connector 5"/>
            <p:cNvCxnSpPr>
              <a:stCxn id="2" idx="3"/>
              <a:endCxn id="105" idx="1"/>
            </p:cNvCxnSpPr>
            <p:nvPr/>
          </p:nvCxnSpPr>
          <p:spPr>
            <a:xfrm>
              <a:off x="3106085" y="2781021"/>
              <a:ext cx="6694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3"/>
              <a:endCxn id="106" idx="1"/>
            </p:cNvCxnSpPr>
            <p:nvPr/>
          </p:nvCxnSpPr>
          <p:spPr>
            <a:xfrm flipV="1">
              <a:off x="6943861" y="2775228"/>
              <a:ext cx="1122427" cy="5793"/>
            </a:xfrm>
            <a:prstGeom prst="straightConnector1">
              <a:avLst/>
            </a:prstGeom>
            <a:ln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07" idx="0"/>
              <a:endCxn id="105" idx="2"/>
            </p:cNvCxnSpPr>
            <p:nvPr/>
          </p:nvCxnSpPr>
          <p:spPr>
            <a:xfrm flipV="1">
              <a:off x="5359685" y="3724572"/>
              <a:ext cx="0" cy="295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/>
          <p:cNvSpPr/>
          <p:nvPr/>
        </p:nvSpPr>
        <p:spPr>
          <a:xfrm>
            <a:off x="1538015" y="4021190"/>
            <a:ext cx="2298810" cy="122991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Unit </a:t>
            </a:r>
            <a:r>
              <a:rPr lang="en-AU" dirty="0" smtClean="0"/>
              <a:t>Search Interface</a:t>
            </a:r>
            <a:endParaRPr lang="en-AU" dirty="0"/>
          </a:p>
        </p:txBody>
      </p:sp>
      <p:cxnSp>
        <p:nvCxnSpPr>
          <p:cNvPr id="16" name="Straight Connector 15"/>
          <p:cNvCxnSpPr>
            <a:stCxn id="15" idx="0"/>
            <a:endCxn id="2" idx="2"/>
          </p:cNvCxnSpPr>
          <p:nvPr/>
        </p:nvCxnSpPr>
        <p:spPr>
          <a:xfrm flipV="1">
            <a:off x="2687420" y="3397209"/>
            <a:ext cx="5575" cy="62398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3"/>
            <a:endCxn id="107" idx="1"/>
          </p:cNvCxnSpPr>
          <p:nvPr/>
        </p:nvCxnSpPr>
        <p:spPr>
          <a:xfrm>
            <a:off x="3836825" y="4636148"/>
            <a:ext cx="110977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67CF6598-381C-064B-884F-A429AC217A0C}"/>
              </a:ext>
            </a:extLst>
          </p:cNvPr>
          <p:cNvSpPr/>
          <p:nvPr/>
        </p:nvSpPr>
        <p:spPr>
          <a:xfrm>
            <a:off x="6081740" y="5858961"/>
            <a:ext cx="559769" cy="2308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 dirty="0">
                <a:solidFill>
                  <a:schemeClr val="bg1">
                    <a:lumMod val="50000"/>
                  </a:schemeClr>
                </a:solidFill>
              </a:rPr>
              <a:t>Legend: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670693" y="5858961"/>
            <a:ext cx="848066" cy="230832"/>
            <a:chOff x="7573853" y="6016375"/>
            <a:chExt cx="848066" cy="23083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3A2AE289-D40F-234A-AAFF-5EAD77165017}"/>
                </a:ext>
              </a:extLst>
            </p:cNvPr>
            <p:cNvSpPr/>
            <p:nvPr/>
          </p:nvSpPr>
          <p:spPr>
            <a:xfrm>
              <a:off x="7695438" y="6016375"/>
              <a:ext cx="726481" cy="2308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Not Started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1D57E69B-BE7D-E047-ADC1-F743A1E90F9D}"/>
                </a:ext>
              </a:extLst>
            </p:cNvPr>
            <p:cNvSpPr/>
            <p:nvPr/>
          </p:nvSpPr>
          <p:spPr>
            <a:xfrm>
              <a:off x="7573853" y="6052089"/>
              <a:ext cx="144016" cy="1440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2895" tIns="31448" rIns="62895" bIns="31448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2892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51" kern="0">
                <a:solidFill>
                  <a:srgbClr val="000000"/>
                </a:solidFill>
                <a:latin typeface="Times" charset="0"/>
                <a:cs typeface="Arial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231783" y="5858961"/>
            <a:ext cx="651868" cy="230832"/>
            <a:chOff x="10200456" y="6016375"/>
            <a:chExt cx="651868" cy="23083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ED4BFD88-7D84-7642-917C-78AA64165B8C}"/>
                </a:ext>
              </a:extLst>
            </p:cNvPr>
            <p:cNvSpPr/>
            <p:nvPr/>
          </p:nvSpPr>
          <p:spPr>
            <a:xfrm>
              <a:off x="10200456" y="6059783"/>
              <a:ext cx="144016" cy="144016"/>
            </a:xfrm>
            <a:prstGeom prst="rect">
              <a:avLst/>
            </a:prstGeom>
            <a:pattFill prst="ltUpDiag">
              <a:fgClr>
                <a:schemeClr val="bg1"/>
              </a:fgClr>
              <a:bgClr>
                <a:schemeClr val="tx1">
                  <a:lumMod val="50000"/>
                </a:schemeClr>
              </a:bgClr>
            </a:pattFill>
            <a:ln w="381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2895" tIns="31448" rIns="62895" bIns="31448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2892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51" kern="0">
                <a:solidFill>
                  <a:srgbClr val="000000"/>
                </a:solidFill>
                <a:latin typeface="Times" charset="0"/>
                <a:cs typeface="Arial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53DDC07C-5E58-1D4E-89C4-AA9BE1E58E0B}"/>
                </a:ext>
              </a:extLst>
            </p:cNvPr>
            <p:cNvSpPr/>
            <p:nvPr/>
          </p:nvSpPr>
          <p:spPr>
            <a:xfrm>
              <a:off x="10286143" y="6016375"/>
              <a:ext cx="566181" cy="2308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Delayed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401148" y="5858961"/>
            <a:ext cx="801451" cy="230832"/>
            <a:chOff x="9359685" y="6016375"/>
            <a:chExt cx="801451" cy="23083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E02BA42B-C113-E94B-8149-C28025EAD687}"/>
                </a:ext>
              </a:extLst>
            </p:cNvPr>
            <p:cNvSpPr/>
            <p:nvPr/>
          </p:nvSpPr>
          <p:spPr>
            <a:xfrm>
              <a:off x="9458700" y="6016375"/>
              <a:ext cx="702436" cy="2308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Completed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2EE42D4A-4108-F747-9796-C1B63375F5FA}"/>
                </a:ext>
              </a:extLst>
            </p:cNvPr>
            <p:cNvSpPr/>
            <p:nvPr/>
          </p:nvSpPr>
          <p:spPr>
            <a:xfrm>
              <a:off x="9359685" y="6059783"/>
              <a:ext cx="144016" cy="144016"/>
            </a:xfrm>
            <a:prstGeom prst="rect">
              <a:avLst/>
            </a:prstGeom>
            <a:solidFill>
              <a:srgbClr val="48647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2895" tIns="31448" rIns="62895" bIns="31448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2892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51" kern="0">
                <a:solidFill>
                  <a:srgbClr val="000000"/>
                </a:solidFill>
                <a:latin typeface="Times" charset="0"/>
                <a:cs typeface="Arial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547943" y="5858961"/>
            <a:ext cx="824021" cy="230832"/>
            <a:chOff x="8457334" y="6016375"/>
            <a:chExt cx="824021" cy="23083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3A2AE289-D40F-234A-AAFF-5EAD77165017}"/>
                </a:ext>
              </a:extLst>
            </p:cNvPr>
            <p:cNvSpPr/>
            <p:nvPr/>
          </p:nvSpPr>
          <p:spPr>
            <a:xfrm>
              <a:off x="8578919" y="6016375"/>
              <a:ext cx="702436" cy="2308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In Progress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1D57E69B-BE7D-E047-ADC1-F743A1E90F9D}"/>
                </a:ext>
              </a:extLst>
            </p:cNvPr>
            <p:cNvSpPr/>
            <p:nvPr/>
          </p:nvSpPr>
          <p:spPr>
            <a:xfrm>
              <a:off x="8457334" y="6059783"/>
              <a:ext cx="144016" cy="144016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2895" tIns="31448" rIns="62895" bIns="31448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2892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51" kern="0">
                <a:solidFill>
                  <a:srgbClr val="000000"/>
                </a:solidFill>
                <a:latin typeface="Times" charset="0"/>
                <a:cs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898929" y="5851267"/>
            <a:ext cx="815374" cy="230832"/>
            <a:chOff x="10200456" y="6016375"/>
            <a:chExt cx="815374" cy="23083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ED4BFD88-7D84-7642-917C-78AA64165B8C}"/>
                </a:ext>
              </a:extLst>
            </p:cNvPr>
            <p:cNvSpPr/>
            <p:nvPr/>
          </p:nvSpPr>
          <p:spPr>
            <a:xfrm>
              <a:off x="10200456" y="6059783"/>
              <a:ext cx="144016" cy="144016"/>
            </a:xfrm>
            <a:prstGeom prst="rect">
              <a:avLst/>
            </a:prstGeom>
            <a:solidFill>
              <a:srgbClr val="C00000"/>
            </a:solidFill>
            <a:ln w="381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2895" tIns="31448" rIns="62895" bIns="31448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2892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51" kern="0">
                <a:solidFill>
                  <a:srgbClr val="000000"/>
                </a:solidFill>
                <a:latin typeface="Times" charset="0"/>
                <a:cs typeface="Arial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53DDC07C-5E58-1D4E-89C4-AA9BE1E58E0B}"/>
                </a:ext>
              </a:extLst>
            </p:cNvPr>
            <p:cNvSpPr/>
            <p:nvPr/>
          </p:nvSpPr>
          <p:spPr>
            <a:xfrm>
              <a:off x="10286143" y="6016375"/>
              <a:ext cx="729687" cy="2308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chemeClr val="bg1">
                      <a:lumMod val="50000"/>
                    </a:schemeClr>
                  </a:solidFill>
                </a:rPr>
                <a:t>Abandoned</a:t>
              </a:r>
              <a:endParaRPr lang="en-US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4726003" y="2368341"/>
            <a:ext cx="1225981" cy="82630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Approvals Inbox</a:t>
            </a:r>
            <a:endParaRPr lang="en-AU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6197643" y="2363305"/>
            <a:ext cx="1225981" cy="82630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Application Overview</a:t>
            </a:r>
            <a:endParaRPr lang="en-AU" sz="12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691959" y="2924944"/>
            <a:ext cx="1110643" cy="1096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8758635" y="3999968"/>
            <a:ext cx="1225981" cy="82630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/>
              <a:t>Clipboard to Email</a:t>
            </a:r>
          </a:p>
        </p:txBody>
      </p:sp>
    </p:spTree>
    <p:extLst>
      <p:ext uri="{BB962C8B-B14F-4D97-AF65-F5344CB8AC3E}">
        <p14:creationId xmlns:p14="http://schemas.microsoft.com/office/powerpoint/2010/main" val="34029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ítulo">
  <a:themeElements>
    <a:clrScheme name="CelebrateWA">
      <a:dk1>
        <a:srgbClr val="00A9EC"/>
      </a:dk1>
      <a:lt1>
        <a:srgbClr val="FFFFFF"/>
      </a:lt1>
      <a:dk2>
        <a:srgbClr val="0082BE"/>
      </a:dk2>
      <a:lt2>
        <a:srgbClr val="FFFFFF"/>
      </a:lt2>
      <a:accent1>
        <a:srgbClr val="171817"/>
      </a:accent1>
      <a:accent2>
        <a:srgbClr val="01A9ED"/>
      </a:accent2>
      <a:accent3>
        <a:srgbClr val="EB008C"/>
      </a:accent3>
      <a:accent4>
        <a:srgbClr val="9151B6"/>
      </a:accent4>
      <a:accent5>
        <a:srgbClr val="FDD301"/>
      </a:accent5>
      <a:accent6>
        <a:srgbClr val="36D14A"/>
      </a:accent6>
      <a:hlink>
        <a:srgbClr val="FFFFFF"/>
      </a:hlink>
      <a:folHlink>
        <a:srgbClr val="211915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e WA Template_v2" id="{3CFDFC37-71B0-884C-8F56-43B9FC0F6D0A}" vid="{BD0E77C5-47E4-E740-85F8-08474D3067DE}"/>
    </a:ext>
  </a:extLst>
</a:theme>
</file>

<file path=ppt/theme/theme2.xml><?xml version="1.0" encoding="utf-8"?>
<a:theme xmlns:a="http://schemas.openxmlformats.org/drawingml/2006/main" name="Visagio PowerPoint Template - 131017">
  <a:themeElements>
    <a:clrScheme name="CelebrateWA">
      <a:dk1>
        <a:srgbClr val="00A9EC"/>
      </a:dk1>
      <a:lt1>
        <a:srgbClr val="FFFFFF"/>
      </a:lt1>
      <a:dk2>
        <a:srgbClr val="0082BE"/>
      </a:dk2>
      <a:lt2>
        <a:srgbClr val="FFFFFF"/>
      </a:lt2>
      <a:accent1>
        <a:srgbClr val="171817"/>
      </a:accent1>
      <a:accent2>
        <a:srgbClr val="01A9ED"/>
      </a:accent2>
      <a:accent3>
        <a:srgbClr val="EB008C"/>
      </a:accent3>
      <a:accent4>
        <a:srgbClr val="9151B6"/>
      </a:accent4>
      <a:accent5>
        <a:srgbClr val="FDD301"/>
      </a:accent5>
      <a:accent6>
        <a:srgbClr val="36D14A"/>
      </a:accent6>
      <a:hlink>
        <a:srgbClr val="FFFFFF"/>
      </a:hlink>
      <a:folHlink>
        <a:srgbClr val="2119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st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e WA Template_v2" id="{3CFDFC37-71B0-884C-8F56-43B9FC0F6D0A}" vid="{A292EE33-2AF6-254A-952E-303FFEC39B64}"/>
    </a:ext>
  </a:extLst>
</a:theme>
</file>

<file path=ppt/theme/theme3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e WA Template_v2" id="{3CFDFC37-71B0-884C-8F56-43B9FC0F6D0A}" vid="{259C715D-7669-4444-B263-B5B28316C73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22161</TotalTime>
  <Words>184</Words>
  <Application>Microsoft Macintosh PowerPoint</Application>
  <PresentationFormat>Widescreen</PresentationFormat>
  <Paragraphs>72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Calibri</vt:lpstr>
      <vt:lpstr>Calibri Light</vt:lpstr>
      <vt:lpstr>ＭＳ Ｐゴシック</vt:lpstr>
      <vt:lpstr>Times</vt:lpstr>
      <vt:lpstr>Trebuchet MS</vt:lpstr>
      <vt:lpstr>Wingdings</vt:lpstr>
      <vt:lpstr>Arial</vt:lpstr>
      <vt:lpstr>Título</vt:lpstr>
      <vt:lpstr>Visagio PowerPoint Template - 131017</vt:lpstr>
      <vt:lpstr>Personalizar design</vt:lpstr>
      <vt:lpstr>Project Status Report</vt:lpstr>
      <vt:lpstr>Project Status Report UWA | Exchange Unit Approval Process</vt:lpstr>
      <vt:lpstr>Project Status Report UWA | Exchange Unit Approval Process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lenpannett@gmail.com</dc:creator>
  <cp:lastModifiedBy>Josh Ellis</cp:lastModifiedBy>
  <cp:revision>728</cp:revision>
  <dcterms:created xsi:type="dcterms:W3CDTF">2013-10-17T19:10:00Z</dcterms:created>
  <dcterms:modified xsi:type="dcterms:W3CDTF">2018-09-17T08:45:12Z</dcterms:modified>
</cp:coreProperties>
</file>