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F4DF"/>
    <a:srgbClr val="DFFF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>
        <p:scale>
          <a:sx n="100" d="100"/>
          <a:sy n="100" d="100"/>
        </p:scale>
        <p:origin x="48" y="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5A8D4-15AB-4F4C-B8A9-D031185BB0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76F828-5373-44EB-B877-40EA4AEBA9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0DCDE-45E2-436E-AA9F-672722DFC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98F5-73C9-457E-89CA-302E8207A55A}" type="datetimeFigureOut">
              <a:rPr lang="en-AU" smtClean="0"/>
              <a:t>20/05/2021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A8629D-4017-4FC5-8134-A6C94917C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BCED53-1588-43DB-A998-272ABA199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22F51-887D-4E55-8E28-1A8A3D33FD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37863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CC3A0-34B4-4379-9E83-7AD963EEE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7E8946-24A0-4414-A768-B59B8B47BC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F615FF-DECE-48CB-B9EE-250336A21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98F5-73C9-457E-89CA-302E8207A55A}" type="datetimeFigureOut">
              <a:rPr lang="en-AU" smtClean="0"/>
              <a:t>20/05/2021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948DD-1468-4BB1-9B20-5006CCC4A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030930-2E4D-4471-9F31-B0474DB59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22F51-887D-4E55-8E28-1A8A3D33FD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06133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728076-15B8-4578-811B-7562FAB244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84907C-27E7-4D6A-93AD-BBCE2EC714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4A53F-9A6F-4724-A1B3-828A70C08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98F5-73C9-457E-89CA-302E8207A55A}" type="datetimeFigureOut">
              <a:rPr lang="en-AU" smtClean="0"/>
              <a:t>20/05/2021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04AF-A941-4C6F-AA32-90DA5921C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92E4D-14CB-4206-B76F-FDA143E94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22F51-887D-4E55-8E28-1A8A3D33FD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36996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7CFA3-76ED-4EE4-8435-E1238C123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C0A2A-3F32-4109-8AAF-BA08CF7E4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954A2D-977E-4A8F-9B4A-E28C4A2AE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98F5-73C9-457E-89CA-302E8207A55A}" type="datetimeFigureOut">
              <a:rPr lang="en-AU" smtClean="0"/>
              <a:t>20/05/2021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759EB-E4FF-4396-81C2-5D42C4F18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020787-E11B-437D-BFCE-5E7D33B8D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22F51-887D-4E55-8E28-1A8A3D33FD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35634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312EF-A2F0-421C-8A67-0621710E4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3EB9F7-1CEF-4677-9CF1-D0CD7B0B84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951AAE-A636-4AEE-9687-52D2F7B4F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98F5-73C9-457E-89CA-302E8207A55A}" type="datetimeFigureOut">
              <a:rPr lang="en-AU" smtClean="0"/>
              <a:t>20/05/2021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73664-3F67-400F-8405-8F147B4C8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A5EE3C-BB5D-4F43-86DF-1413A1F39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22F51-887D-4E55-8E28-1A8A3D33FD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88609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764E2-3107-4F63-A53C-1FC76E349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AF132-7C84-41C0-B286-2BAB9A5FF4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1836D5-FA93-4DC7-966D-BC264E498F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63A54A-171E-40E5-81C7-791D5F3FF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98F5-73C9-457E-89CA-302E8207A55A}" type="datetimeFigureOut">
              <a:rPr lang="en-AU" smtClean="0"/>
              <a:t>20/05/2021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A19294-4A7A-432B-9ECF-6F7FCCD50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27BD07-EB73-4E21-98BA-596870CB8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22F51-887D-4E55-8E28-1A8A3D33FD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72320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C82F9-A428-4B8B-9666-89B3D7FDE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DD59EE-35BD-48DB-879B-125F5B0EC7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CE3F94-E7DD-4CB7-8B98-AC5F3480A3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F810B6-DD9E-487F-A356-27B4A94923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7E8548-4D63-43E6-960E-103625D948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FB116A-C180-48E7-B953-39E630689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98F5-73C9-457E-89CA-302E8207A55A}" type="datetimeFigureOut">
              <a:rPr lang="en-AU" smtClean="0"/>
              <a:t>20/05/2021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B20291-7F11-470D-856A-F7DFA6220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E1C103-9118-468A-B9A9-BD6BD2F11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22F51-887D-4E55-8E28-1A8A3D33FD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89234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C209D-1B6C-4C5D-82B0-2ADB59BA8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7DBFBD-D0E6-4A0D-89F8-B2A468044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98F5-73C9-457E-89CA-302E8207A55A}" type="datetimeFigureOut">
              <a:rPr lang="en-AU" smtClean="0"/>
              <a:t>20/05/2021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F1E440-4860-4361-9433-2B9F2FB28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FD3034-E8FB-4E8E-8B37-8F59A91F4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22F51-887D-4E55-8E28-1A8A3D33FD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99616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55B929-DCB7-4BA7-B446-AAE6066E2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98F5-73C9-457E-89CA-302E8207A55A}" type="datetimeFigureOut">
              <a:rPr lang="en-AU" smtClean="0"/>
              <a:t>20/05/2021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8BDA5D-8B8D-404E-9D41-96723FF47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C2004-F362-4D9C-A65E-09F56FDA3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22F51-887D-4E55-8E28-1A8A3D33FD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82805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7B501-2ADF-47EE-844E-7301F6F4B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98F02-4D16-4835-BAC9-233A1AC1C7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E67E4-6BCD-4100-996C-1B450CD845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DABB61-3919-4D58-9834-0BD694576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98F5-73C9-457E-89CA-302E8207A55A}" type="datetimeFigureOut">
              <a:rPr lang="en-AU" smtClean="0"/>
              <a:t>20/05/2021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CEB178-0AE6-49E2-A15A-53190D803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0A6FF3-995C-425E-9360-D081C5DE1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22F51-887D-4E55-8E28-1A8A3D33FD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62214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AE762-BA46-47EA-814D-53E516471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A3BB1A-87DD-4276-B65E-325312130F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E175BA-2766-451F-B2BF-0C0EB229BB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B9FC13-A79F-4E58-890F-3B66B94A3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98F5-73C9-457E-89CA-302E8207A55A}" type="datetimeFigureOut">
              <a:rPr lang="en-AU" smtClean="0"/>
              <a:t>20/05/2021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567676-B0F2-4A79-8927-914B00CC1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E5B1E8-92C9-4FBA-BFED-BF10C60BA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22F51-887D-4E55-8E28-1A8A3D33FD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03102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CE52A4-4E28-44A6-9A92-BF044E814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6C5EA-7455-4AC8-902C-2D5E14EDC1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C41D77-DE0E-4EFF-9191-A3676E8861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998F5-73C9-457E-89CA-302E8207A55A}" type="datetimeFigureOut">
              <a:rPr lang="en-AU" smtClean="0"/>
              <a:t>20/05/2021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027634-5A15-46E9-B872-5AADE00269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7E5332-AB57-441D-8B2B-ACB27611EC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522F51-887D-4E55-8E28-1A8A3D33FD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41204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mithsonianchips.si.edu/ice/cd/MEMORY97/SEC07.PDF" TargetMode="External"/><Relationship Id="rId2" Type="http://schemas.openxmlformats.org/officeDocument/2006/relationships/hyperlink" Target="https://www.cybercomputing.co.uk/Languages/Hardware/cacheCPU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hortle.ccsu.edu/Java5/Notes/chap01/ch01_5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BE66B-A28D-44F6-AC66-EE8D722C34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3300" y="1141413"/>
            <a:ext cx="10185400" cy="2387600"/>
          </a:xfrm>
        </p:spPr>
        <p:txBody>
          <a:bodyPr/>
          <a:lstStyle/>
          <a:p>
            <a:r>
              <a:rPr lang="en-US" dirty="0"/>
              <a:t>Primary &amp; Secondary Memory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49786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785F087-BD4B-4A2E-A497-2559E7B5F37B}"/>
              </a:ext>
            </a:extLst>
          </p:cNvPr>
          <p:cNvSpPr/>
          <p:nvPr/>
        </p:nvSpPr>
        <p:spPr>
          <a:xfrm>
            <a:off x="200109" y="1343772"/>
            <a:ext cx="4755030" cy="49140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Is </a:t>
            </a:r>
            <a:r>
              <a:rPr lang="en-US" dirty="0">
                <a:solidFill>
                  <a:schemeClr val="tx1"/>
                </a:solidFill>
              </a:rPr>
              <a:t>directly accessed by the CPU – it is where programs and data are kept when the CPU is actively using them.</a:t>
            </a:r>
            <a:endParaRPr lang="en-AU" b="1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7406F0-CC5A-4F4A-9211-29BF62F5BA32}"/>
              </a:ext>
            </a:extLst>
          </p:cNvPr>
          <p:cNvSpPr/>
          <p:nvPr/>
        </p:nvSpPr>
        <p:spPr>
          <a:xfrm>
            <a:off x="7236863" y="1343772"/>
            <a:ext cx="4755030" cy="49140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Is not</a:t>
            </a:r>
            <a:r>
              <a:rPr lang="en-US" dirty="0">
                <a:solidFill>
                  <a:schemeClr val="tx1"/>
                </a:solidFill>
              </a:rPr>
              <a:t> accessed directly by the CPU – it is where programs and data are kept for </a:t>
            </a:r>
            <a:r>
              <a:rPr lang="en-US" b="1" dirty="0">
                <a:solidFill>
                  <a:schemeClr val="tx1"/>
                </a:solidFill>
              </a:rPr>
              <a:t>long term</a:t>
            </a:r>
            <a:r>
              <a:rPr lang="en-US" dirty="0">
                <a:solidFill>
                  <a:schemeClr val="tx1"/>
                </a:solidFill>
              </a:rPr>
              <a:t> storage.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549701-E547-48BA-B57E-F58DECD92A3E}"/>
              </a:ext>
            </a:extLst>
          </p:cNvPr>
          <p:cNvSpPr/>
          <p:nvPr/>
        </p:nvSpPr>
        <p:spPr>
          <a:xfrm>
            <a:off x="39301" y="297550"/>
            <a:ext cx="507664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Primary Memory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ECC4945-229B-4FB8-82AD-7513D3ADCEB3}"/>
              </a:ext>
            </a:extLst>
          </p:cNvPr>
          <p:cNvSpPr/>
          <p:nvPr/>
        </p:nvSpPr>
        <p:spPr>
          <a:xfrm>
            <a:off x="7236863" y="451439"/>
            <a:ext cx="4955137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Secondary Memory</a:t>
            </a:r>
          </a:p>
        </p:txBody>
      </p:sp>
      <p:pic>
        <p:nvPicPr>
          <p:cNvPr id="1026" name="Picture 2" descr="CD-ROM - Wikipedia">
            <a:extLst>
              <a:ext uri="{FF2B5EF4-FFF2-40B4-BE49-F238E27FC236}">
                <a16:creationId xmlns:a16="http://schemas.microsoft.com/office/drawing/2014/main" id="{500C4657-6B69-4E2B-B462-D9BBED89EF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0523" y="979699"/>
            <a:ext cx="1164511" cy="1164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Storage 101: Understanding the Hard-Disk Drive - Simple Talk">
            <a:extLst>
              <a:ext uri="{FF2B5EF4-FFF2-40B4-BE49-F238E27FC236}">
                <a16:creationId xmlns:a16="http://schemas.microsoft.com/office/drawing/2014/main" id="{56530D2B-889B-482D-B65D-D3BBB5E4B1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0523" y="3003605"/>
            <a:ext cx="1074712" cy="850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Dick Smith | Crucial 16GB (1x16GB) 2666MHz DDR4 Non-ECC UDIMM Memory  [CT16G4DFD8266] | Computers/Tablets &amp; Networking » Computer Components &amp;  Parts » Memory (RAM)">
            <a:extLst>
              <a:ext uri="{FF2B5EF4-FFF2-40B4-BE49-F238E27FC236}">
                <a16:creationId xmlns:a16="http://schemas.microsoft.com/office/drawing/2014/main" id="{5015FA00-146D-4C08-B000-A1233F5E1D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9314" y="1424828"/>
            <a:ext cx="2977130" cy="1984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2" descr="RAM and ROM - Types, Difference, Advantage and Dis-advantages">
            <a:extLst>
              <a:ext uri="{FF2B5EF4-FFF2-40B4-BE49-F238E27FC236}">
                <a16:creationId xmlns:a16="http://schemas.microsoft.com/office/drawing/2014/main" id="{27375D98-F295-4747-937B-98705B9F88E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pic>
        <p:nvPicPr>
          <p:cNvPr id="7170" name="Picture 2" descr="ROM - INFORMATION TECHNOLOGY">
            <a:extLst>
              <a:ext uri="{FF2B5EF4-FFF2-40B4-BE49-F238E27FC236}">
                <a16:creationId xmlns:a16="http://schemas.microsoft.com/office/drawing/2014/main" id="{0E611AA7-BC0A-4403-8DE3-5485F4E5BC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8106" y="3912041"/>
            <a:ext cx="1499546" cy="1134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Samsung SSD 870 QVO, 8TB SSD, highest capacity SSD, SATA SSD | Samsung  Australia">
            <a:extLst>
              <a:ext uri="{FF2B5EF4-FFF2-40B4-BE49-F238E27FC236}">
                <a16:creationId xmlns:a16="http://schemas.microsoft.com/office/drawing/2014/main" id="{A153E2A4-F6DD-456F-8135-9A1EEE8D36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4663" y="4811976"/>
            <a:ext cx="1552989" cy="1242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 descr="980 PRO PCle 4.0 NVMe M.2 SSD, 7,000 MB/s, PCIe 4.0 SSD, NVMe SSD 980 PRO |  Samsung Australia">
            <a:extLst>
              <a:ext uri="{FF2B5EF4-FFF2-40B4-BE49-F238E27FC236}">
                <a16:creationId xmlns:a16="http://schemas.microsoft.com/office/drawing/2014/main" id="{E0466919-C282-4AE9-A8B9-EE0C45623D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9314" y="5256789"/>
            <a:ext cx="2753188" cy="220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7967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F1F55-0E77-4F29-BABD-799E5CF4E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is fastest? Primary memory or secondary memory?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6892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0C364-EA19-438B-B2F4-996D6AF12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 I typed this title, was it stored in primary or secondary memory?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55980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884A0F0-324D-4785-AE61-0E0F428B43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078501"/>
              </p:ext>
            </p:extLst>
          </p:nvPr>
        </p:nvGraphicFramePr>
        <p:xfrm>
          <a:off x="306567" y="223532"/>
          <a:ext cx="4432410" cy="64109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432410">
                  <a:extLst>
                    <a:ext uri="{9D8B030D-6E8A-4147-A177-3AD203B41FA5}">
                      <a16:colId xmlns:a16="http://schemas.microsoft.com/office/drawing/2014/main" val="1963137123"/>
                    </a:ext>
                  </a:extLst>
                </a:gridCol>
              </a:tblGrid>
              <a:tr h="80136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Faster</a:t>
                      </a:r>
                      <a:endParaRPr lang="en-A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4975117"/>
                  </a:ext>
                </a:extLst>
              </a:tr>
              <a:tr h="80136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Larger capacity</a:t>
                      </a:r>
                      <a:endParaRPr lang="en-A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5927675"/>
                  </a:ext>
                </a:extLst>
              </a:tr>
              <a:tr h="80136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Accessed directly by the CPU</a:t>
                      </a:r>
                      <a:endParaRPr lang="en-A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8910569"/>
                  </a:ext>
                </a:extLst>
              </a:tr>
              <a:tr h="80136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Expensive</a:t>
                      </a:r>
                      <a:endParaRPr lang="en-A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8780962"/>
                  </a:ext>
                </a:extLst>
              </a:tr>
              <a:tr h="80136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Slow</a:t>
                      </a:r>
                      <a:endParaRPr lang="en-A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2360918"/>
                  </a:ext>
                </a:extLst>
              </a:tr>
              <a:tr h="80136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Cheaper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0563722"/>
                  </a:ext>
                </a:extLst>
              </a:tr>
              <a:tr h="80136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Running programs are located here</a:t>
                      </a:r>
                      <a:endParaRPr lang="en-A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3509707"/>
                  </a:ext>
                </a:extLst>
              </a:tr>
              <a:tr h="80136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Installed programs are located here</a:t>
                      </a:r>
                      <a:endParaRPr lang="en-A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1911350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8E1962E4-4833-4D17-85DE-6537640F148F}"/>
              </a:ext>
            </a:extLst>
          </p:cNvPr>
          <p:cNvSpPr/>
          <p:nvPr/>
        </p:nvSpPr>
        <p:spPr>
          <a:xfrm>
            <a:off x="6323758" y="814384"/>
            <a:ext cx="507664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Primary Memory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040642-D3D9-41AE-8118-742C54EBC99C}"/>
              </a:ext>
            </a:extLst>
          </p:cNvPr>
          <p:cNvSpPr/>
          <p:nvPr/>
        </p:nvSpPr>
        <p:spPr>
          <a:xfrm>
            <a:off x="6445267" y="4276016"/>
            <a:ext cx="4955137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Secondary Memory</a:t>
            </a:r>
          </a:p>
        </p:txBody>
      </p:sp>
    </p:spTree>
    <p:extLst>
      <p:ext uri="{BB962C8B-B14F-4D97-AF65-F5344CB8AC3E}">
        <p14:creationId xmlns:p14="http://schemas.microsoft.com/office/powerpoint/2010/main" val="2686002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65A6F-B557-44C9-A76C-A56DBFEA8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Volatility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1F38F-48F4-456A-9AFB-F18B4FF89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Volatile memory requires electrical power to maintain its state.</a:t>
            </a:r>
            <a:endParaRPr lang="en-AU" dirty="0"/>
          </a:p>
        </p:txBody>
      </p:sp>
      <p:pic>
        <p:nvPicPr>
          <p:cNvPr id="4" name="Picture 2" descr="Storage 101: Understanding the Hard-Disk Drive - Simple Talk">
            <a:extLst>
              <a:ext uri="{FF2B5EF4-FFF2-40B4-BE49-F238E27FC236}">
                <a16:creationId xmlns:a16="http://schemas.microsoft.com/office/drawing/2014/main" id="{E186E76E-D5BD-4A9A-A2BA-DA7484BFC3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960" y="3149465"/>
            <a:ext cx="2152051" cy="1703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6" name="Picture 2" descr="MSI S1200 ATX Z490-A PRO DDR4 Motherboard | Computer Alliance">
            <a:extLst>
              <a:ext uri="{FF2B5EF4-FFF2-40B4-BE49-F238E27FC236}">
                <a16:creationId xmlns:a16="http://schemas.microsoft.com/office/drawing/2014/main" id="{162A52D2-AAA3-4EB1-8BCF-68BAFD5565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8758" y="2271824"/>
            <a:ext cx="5473107" cy="4372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47F76EC-C3C6-4BFB-8D7B-8FFA98A93F84}"/>
              </a:ext>
            </a:extLst>
          </p:cNvPr>
          <p:cNvSpPr txBox="1"/>
          <p:nvPr/>
        </p:nvSpPr>
        <p:spPr>
          <a:xfrm>
            <a:off x="4182365" y="6438496"/>
            <a:ext cx="2922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(Motherboard BIOS / ‘ROM’)</a:t>
            </a:r>
            <a:endParaRPr lang="en-AU" dirty="0"/>
          </a:p>
        </p:txBody>
      </p:sp>
      <p:pic>
        <p:nvPicPr>
          <p:cNvPr id="7" name="Picture 2" descr="Dick Smith | Crucial 16GB (1x16GB) 2666MHz DDR4 Non-ECC UDIMM Memory  [CT16G4DFD8266] | Computers/Tablets &amp; Networking » Computer Components &amp;  Parts » Memory (RAM)">
            <a:extLst>
              <a:ext uri="{FF2B5EF4-FFF2-40B4-BE49-F238E27FC236}">
                <a16:creationId xmlns:a16="http://schemas.microsoft.com/office/drawing/2014/main" id="{43517E21-4F29-4FCE-B9B4-1F81F0B84E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6580" y="1081712"/>
            <a:ext cx="6246166" cy="4164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36BA0A5-18CE-4DAE-99BE-6226A76A22CE}"/>
              </a:ext>
            </a:extLst>
          </p:cNvPr>
          <p:cNvSpPr txBox="1"/>
          <p:nvPr/>
        </p:nvSpPr>
        <p:spPr>
          <a:xfrm>
            <a:off x="7978654" y="3816628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RAM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11753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>
            <a:extLst>
              <a:ext uri="{FF2B5EF4-FFF2-40B4-BE49-F238E27FC236}">
                <a16:creationId xmlns:a16="http://schemas.microsoft.com/office/drawing/2014/main" id="{5A898FC8-EE9A-439B-9E56-C4095DEECF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2680" y="3113069"/>
            <a:ext cx="7758846" cy="359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4" name="Picture 2">
            <a:extLst>
              <a:ext uri="{FF2B5EF4-FFF2-40B4-BE49-F238E27FC236}">
                <a16:creationId xmlns:a16="http://schemas.microsoft.com/office/drawing/2014/main" id="{2A6EDABB-52BC-4BF4-B5F1-8460696B30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3547" y="365125"/>
            <a:ext cx="8944905" cy="2493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6659C63-5432-48A0-AEB2-D80DDB35D837}"/>
              </a:ext>
            </a:extLst>
          </p:cNvPr>
          <p:cNvSpPr/>
          <p:nvPr/>
        </p:nvSpPr>
        <p:spPr>
          <a:xfrm>
            <a:off x="7867649" y="1778000"/>
            <a:ext cx="2085976" cy="374650"/>
          </a:xfrm>
          <a:prstGeom prst="rect">
            <a:avLst/>
          </a:prstGeom>
          <a:solidFill>
            <a:srgbClr val="DFFFEA"/>
          </a:solidFill>
          <a:ln>
            <a:solidFill>
              <a:srgbClr val="DFFF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Secondary Memory</a:t>
            </a:r>
            <a:endParaRPr lang="en-AU" sz="1400" b="1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012389B-0F20-4803-AB9E-CF557A1ECE6D}"/>
              </a:ext>
            </a:extLst>
          </p:cNvPr>
          <p:cNvSpPr/>
          <p:nvPr/>
        </p:nvSpPr>
        <p:spPr>
          <a:xfrm>
            <a:off x="8496299" y="4143374"/>
            <a:ext cx="965201" cy="854075"/>
          </a:xfrm>
          <a:prstGeom prst="rect">
            <a:avLst/>
          </a:prstGeom>
          <a:solidFill>
            <a:srgbClr val="D5F4DF"/>
          </a:solidFill>
          <a:ln>
            <a:solidFill>
              <a:srgbClr val="D5F4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Secondary Memory</a:t>
            </a:r>
            <a:endParaRPr lang="en-AU" sz="1400" b="1" dirty="0">
              <a:solidFill>
                <a:schemeClr val="tx1"/>
              </a:solidFill>
            </a:endParaRPr>
          </a:p>
        </p:txBody>
      </p:sp>
      <p:sp>
        <p:nvSpPr>
          <p:cNvPr id="6" name="Thought Bubble: Cloud 5">
            <a:extLst>
              <a:ext uri="{FF2B5EF4-FFF2-40B4-BE49-F238E27FC236}">
                <a16:creationId xmlns:a16="http://schemas.microsoft.com/office/drawing/2014/main" id="{EFBC54D8-D96D-49CB-89AB-51DAF4B147CE}"/>
              </a:ext>
            </a:extLst>
          </p:cNvPr>
          <p:cNvSpPr/>
          <p:nvPr/>
        </p:nvSpPr>
        <p:spPr>
          <a:xfrm>
            <a:off x="114300" y="2463800"/>
            <a:ext cx="2520950" cy="1746250"/>
          </a:xfrm>
          <a:prstGeom prst="cloudCallout">
            <a:avLst>
              <a:gd name="adj1" fmla="val 132064"/>
              <a:gd name="adj2" fmla="val -458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“cache” is what type of memory?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61683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A4838-2F0F-417C-A934-CF6EC3431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F68E5-2FDC-486E-B0C5-D4B681C12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>
                <a:hlinkClick r:id="rId2"/>
              </a:rPr>
              <a:t>https://www.cybercomputing.co.uk/Languages/Hardware/cacheCPU.html</a:t>
            </a:r>
            <a:endParaRPr lang="en-AU" dirty="0"/>
          </a:p>
          <a:p>
            <a:r>
              <a:rPr lang="en-AU" dirty="0">
                <a:hlinkClick r:id="rId3"/>
              </a:rPr>
              <a:t>http://smithsonianchips.si.edu/ice/cd/MEMORY97/SEC07.PDF</a:t>
            </a:r>
            <a:endParaRPr lang="en-AU" dirty="0"/>
          </a:p>
          <a:p>
            <a:r>
              <a:rPr lang="en-AU" dirty="0">
                <a:hlinkClick r:id="rId4"/>
              </a:rPr>
              <a:t>https://chortle.ccsu.edu/Java5/Notes/chap01/ch01_5.html</a:t>
            </a:r>
            <a:r>
              <a:rPr lang="en-AU" dirty="0"/>
              <a:t> (This one is a great overview)</a:t>
            </a:r>
          </a:p>
        </p:txBody>
      </p:sp>
    </p:spTree>
    <p:extLst>
      <p:ext uri="{BB962C8B-B14F-4D97-AF65-F5344CB8AC3E}">
        <p14:creationId xmlns:p14="http://schemas.microsoft.com/office/powerpoint/2010/main" val="1731637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195</Words>
  <Application>Microsoft Office PowerPoint</Application>
  <PresentationFormat>Widescreen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Primary &amp; Secondary Memory</vt:lpstr>
      <vt:lpstr>PowerPoint Presentation</vt:lpstr>
      <vt:lpstr>Which is fastest? Primary memory or secondary memory?</vt:lpstr>
      <vt:lpstr>As I typed this title, was it stored in primary or secondary memory?</vt:lpstr>
      <vt:lpstr>PowerPoint Presentation</vt:lpstr>
      <vt:lpstr>Volatility</vt:lpstr>
      <vt:lpstr>PowerPoint Presentation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Primary &amp; Secondary Memory</dc:title>
  <dc:creator>Henry HOLLINGWORTH</dc:creator>
  <cp:lastModifiedBy>Henry HOLLINGWORTH</cp:lastModifiedBy>
  <cp:revision>3</cp:revision>
  <dcterms:created xsi:type="dcterms:W3CDTF">2021-05-20T12:27:15Z</dcterms:created>
  <dcterms:modified xsi:type="dcterms:W3CDTF">2021-05-20T13:35:44Z</dcterms:modified>
</cp:coreProperties>
</file>