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2" r:id="rId7"/>
    <p:sldId id="271" r:id="rId8"/>
    <p:sldId id="272" r:id="rId9"/>
    <p:sldId id="273" r:id="rId10"/>
    <p:sldId id="274" r:id="rId11"/>
    <p:sldId id="275" r:id="rId12"/>
    <p:sldId id="276" r:id="rId13"/>
    <p:sldId id="277" r:id="rId14"/>
    <p:sldId id="278" r:id="rId15"/>
    <p:sldId id="279" r:id="rId16"/>
    <p:sldId id="280" r:id="rId17"/>
    <p:sldId id="281"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907a1b3fcc_7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907a1b3fcc_7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907a1b3fcc_8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907a1b3fcc_8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907a1b3fcc_8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907a1b3fcc_8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907a1b3fcc_8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907a1b3fcc_8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907a1b3fcc_8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907a1b3fcc_8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907a1b3fcc_8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907a1b3fcc_8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907a1b3fcc_8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907a1b3fcc_8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907a1b3fcc_8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907a1b3fcc_8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907a1b3fcc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907a1b3fcc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907a1b3fcc_4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907a1b3fcc_4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07a1b3fcc_7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07a1b3fcc_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907a1b3fcc_7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907a1b3fcc_7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Twentieth Centur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7" name="Google Shape;17;p2"/>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8" name="Google Shape;18;p2"/>
          <p:cNvSpPr/>
          <p:nvPr/>
        </p:nvSpPr>
        <p:spPr>
          <a:xfrm flipH="1">
            <a:off x="555710" y="106482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2" name="Google Shape;92;p11"/>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93" name="Google Shape;93;p11"/>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4"/>
        <p:cNvGrpSpPr/>
        <p:nvPr/>
      </p:nvGrpSpPr>
      <p:grpSpPr>
        <a:xfrm>
          <a:off x="0" y="0"/>
          <a:ext cx="0" cy="0"/>
          <a:chOff x="0" y="0"/>
          <a:chExt cx="0" cy="0"/>
        </a:xfrm>
      </p:grpSpPr>
      <p:sp>
        <p:nvSpPr>
          <p:cNvPr id="95" name="Google Shape;9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12"/>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01" name="Google Shape;101;p12"/>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 name="Google Shape;25;p3"/>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6" name="Google Shape;26;p3"/>
          <p:cNvSpPr/>
          <p:nvPr/>
        </p:nvSpPr>
        <p:spPr>
          <a:xfrm flipH="1">
            <a:off x="123536" y="5717905"/>
            <a:ext cx="1771609" cy="1140095"/>
          </a:xfrm>
          <a:custGeom>
            <a:avLst/>
            <a:gdLst/>
            <a:ahLst/>
            <a:cxnLst/>
            <a:rect l="l" t="t" r="r" b="b"/>
            <a:pathLst>
              <a:path w="1771609" h="1140095" extrusionOk="0">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Twentieth Centur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3" name="Google Shape;33;p4"/>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34" name="Google Shape;34;p4"/>
          <p:cNvSpPr/>
          <p:nvPr/>
        </p:nvSpPr>
        <p:spPr>
          <a:xfrm flipH="1">
            <a:off x="555710" y="106482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2" name="Google Shape;42;p5"/>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43" name="Google Shape;43;p5"/>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3" name="Google Shape;53;p6"/>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54" name="Google Shape;54;p6"/>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7"/>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61" name="Google Shape;61;p7"/>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6" name="Google Shape;66;p8"/>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67" name="Google Shape;67;p8"/>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5" name="Google Shape;75;p9"/>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76" name="Google Shape;76;p9"/>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venir"/>
                <a:ea typeface="Avenir"/>
                <a:cs typeface="Avenir"/>
                <a:sym typeface="Avenir"/>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venir"/>
                <a:ea typeface="Avenir"/>
                <a:cs typeface="Avenir"/>
                <a:sym typeface="Avenir"/>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venir"/>
                <a:ea typeface="Avenir"/>
                <a:cs typeface="Avenir"/>
                <a:sym typeface="Avenir"/>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venir"/>
                <a:ea typeface="Avenir"/>
                <a:cs typeface="Avenir"/>
                <a:sym typeface="Avenir"/>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venir"/>
                <a:ea typeface="Avenir"/>
                <a:cs typeface="Avenir"/>
                <a:sym typeface="Avenir"/>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venir"/>
                <a:ea typeface="Avenir"/>
                <a:cs typeface="Avenir"/>
                <a:sym typeface="Avenir"/>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venir"/>
                <a:ea typeface="Avenir"/>
                <a:cs typeface="Avenir"/>
                <a:sym typeface="Avenir"/>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venir"/>
                <a:ea typeface="Avenir"/>
                <a:cs typeface="Avenir"/>
                <a:sym typeface="Avenir"/>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venir"/>
                <a:ea typeface="Avenir"/>
                <a:cs typeface="Avenir"/>
                <a:sym typeface="Avenir"/>
              </a:defRPr>
            </a:lvl9pPr>
          </a:lstStyle>
          <a:p>
            <a:endParaRPr/>
          </a:p>
        </p:txBody>
      </p:sp>
      <p:sp>
        <p:nvSpPr>
          <p:cNvPr id="80" name="Google Shape;80;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10"/>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85" name="Google Shape;85;p10"/>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Twentieth Century"/>
              <a:buNone/>
              <a:defRPr sz="44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venir"/>
                <a:ea typeface="Avenir"/>
                <a:cs typeface="Avenir"/>
                <a:sym typeface="Avenir"/>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venir"/>
                <a:ea typeface="Avenir"/>
                <a:cs typeface="Avenir"/>
                <a:sym typeface="Avenir"/>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venir"/>
                <a:ea typeface="Avenir"/>
                <a:cs typeface="Avenir"/>
                <a:sym typeface="Avenir"/>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venir"/>
                <a:ea typeface="Avenir"/>
                <a:cs typeface="Avenir"/>
                <a:sym typeface="Avenir"/>
              </a:defRPr>
            </a:lvl1pPr>
            <a:lvl2pPr marL="0" marR="0" lvl="1" indent="0" algn="r" rtl="0">
              <a:spcBef>
                <a:spcPts val="0"/>
              </a:spcBef>
              <a:buNone/>
              <a:defRPr sz="1200" b="0" i="0" u="none" strike="noStrike" cap="none">
                <a:solidFill>
                  <a:srgbClr val="888888"/>
                </a:solidFill>
                <a:latin typeface="Avenir"/>
                <a:ea typeface="Avenir"/>
                <a:cs typeface="Avenir"/>
                <a:sym typeface="Avenir"/>
              </a:defRPr>
            </a:lvl2pPr>
            <a:lvl3pPr marL="0" marR="0" lvl="2" indent="0" algn="r" rtl="0">
              <a:spcBef>
                <a:spcPts val="0"/>
              </a:spcBef>
              <a:buNone/>
              <a:defRPr sz="1200" b="0" i="0" u="none" strike="noStrike" cap="none">
                <a:solidFill>
                  <a:srgbClr val="888888"/>
                </a:solidFill>
                <a:latin typeface="Avenir"/>
                <a:ea typeface="Avenir"/>
                <a:cs typeface="Avenir"/>
                <a:sym typeface="Avenir"/>
              </a:defRPr>
            </a:lvl3pPr>
            <a:lvl4pPr marL="0" marR="0" lvl="3" indent="0" algn="r" rtl="0">
              <a:spcBef>
                <a:spcPts val="0"/>
              </a:spcBef>
              <a:buNone/>
              <a:defRPr sz="1200" b="0" i="0" u="none" strike="noStrike" cap="none">
                <a:solidFill>
                  <a:srgbClr val="888888"/>
                </a:solidFill>
                <a:latin typeface="Avenir"/>
                <a:ea typeface="Avenir"/>
                <a:cs typeface="Avenir"/>
                <a:sym typeface="Avenir"/>
              </a:defRPr>
            </a:lvl4pPr>
            <a:lvl5pPr marL="0" marR="0" lvl="4" indent="0" algn="r" rtl="0">
              <a:spcBef>
                <a:spcPts val="0"/>
              </a:spcBef>
              <a:buNone/>
              <a:defRPr sz="1200" b="0" i="0" u="none" strike="noStrike" cap="none">
                <a:solidFill>
                  <a:srgbClr val="888888"/>
                </a:solidFill>
                <a:latin typeface="Avenir"/>
                <a:ea typeface="Avenir"/>
                <a:cs typeface="Avenir"/>
                <a:sym typeface="Avenir"/>
              </a:defRPr>
            </a:lvl5pPr>
            <a:lvl6pPr marL="0" marR="0" lvl="5" indent="0" algn="r" rtl="0">
              <a:spcBef>
                <a:spcPts val="0"/>
              </a:spcBef>
              <a:buNone/>
              <a:defRPr sz="1200" b="0" i="0" u="none" strike="noStrike" cap="none">
                <a:solidFill>
                  <a:srgbClr val="888888"/>
                </a:solidFill>
                <a:latin typeface="Avenir"/>
                <a:ea typeface="Avenir"/>
                <a:cs typeface="Avenir"/>
                <a:sym typeface="Avenir"/>
              </a:defRPr>
            </a:lvl6pPr>
            <a:lvl7pPr marL="0" marR="0" lvl="6" indent="0" algn="r" rtl="0">
              <a:spcBef>
                <a:spcPts val="0"/>
              </a:spcBef>
              <a:buNone/>
              <a:defRPr sz="1200" b="0" i="0" u="none" strike="noStrike" cap="none">
                <a:solidFill>
                  <a:srgbClr val="888888"/>
                </a:solidFill>
                <a:latin typeface="Avenir"/>
                <a:ea typeface="Avenir"/>
                <a:cs typeface="Avenir"/>
                <a:sym typeface="Avenir"/>
              </a:defRPr>
            </a:lvl7pPr>
            <a:lvl8pPr marL="0" marR="0" lvl="7" indent="0" algn="r" rtl="0">
              <a:spcBef>
                <a:spcPts val="0"/>
              </a:spcBef>
              <a:buNone/>
              <a:defRPr sz="1200" b="0" i="0" u="none" strike="noStrike" cap="none">
                <a:solidFill>
                  <a:srgbClr val="888888"/>
                </a:solidFill>
                <a:latin typeface="Avenir"/>
                <a:ea typeface="Avenir"/>
                <a:cs typeface="Avenir"/>
                <a:sym typeface="Avenir"/>
              </a:defRPr>
            </a:lvl8pPr>
            <a:lvl9pPr marL="0" marR="0" lvl="8" indent="0" algn="r" rtl="0">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07" name="Google Shape;107;p13"/>
          <p:cNvSpPr/>
          <p:nvPr/>
        </p:nvSpPr>
        <p:spPr>
          <a:xfrm flipH="1">
            <a:off x="123536" y="5717905"/>
            <a:ext cx="1771609" cy="1140095"/>
          </a:xfrm>
          <a:custGeom>
            <a:avLst/>
            <a:gdLst/>
            <a:ahLst/>
            <a:cxnLst/>
            <a:rect l="l" t="t" r="r" b="b"/>
            <a:pathLst>
              <a:path w="1771609" h="1140095" extrusionOk="0">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08" name="Google Shape;108;p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09" name="Google Shape;109;p13"/>
          <p:cNvSpPr txBox="1">
            <a:spLocks noGrp="1"/>
          </p:cNvSpPr>
          <p:nvPr>
            <p:ph type="ctrTitle"/>
          </p:nvPr>
        </p:nvSpPr>
        <p:spPr>
          <a:xfrm>
            <a:off x="838200" y="365125"/>
            <a:ext cx="10983900" cy="2395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Twentieth Century"/>
              <a:buNone/>
            </a:pPr>
            <a:br>
              <a:rPr lang="en-US" sz="4600" dirty="0">
                <a:solidFill>
                  <a:schemeClr val="dk1"/>
                </a:solidFill>
                <a:latin typeface="Twentieth Century"/>
                <a:ea typeface="Twentieth Century"/>
                <a:cs typeface="Twentieth Century"/>
                <a:sym typeface="Twentieth Century"/>
              </a:rPr>
            </a:br>
            <a:r>
              <a:rPr lang="en-US" sz="4600" dirty="0">
                <a:solidFill>
                  <a:schemeClr val="dk1"/>
                </a:solidFill>
                <a:latin typeface="Twentieth Century"/>
                <a:ea typeface="Twentieth Century"/>
                <a:cs typeface="Twentieth Century"/>
                <a:sym typeface="Twentieth Century"/>
              </a:rPr>
              <a:t>FINAL PROJECT BIG DATA TECHNOLOGY</a:t>
            </a:r>
            <a:br>
              <a:rPr lang="en-US" sz="4600" dirty="0">
                <a:solidFill>
                  <a:schemeClr val="dk1"/>
                </a:solidFill>
                <a:latin typeface="Twentieth Century"/>
                <a:ea typeface="Twentieth Century"/>
                <a:cs typeface="Twentieth Century"/>
                <a:sym typeface="Twentieth Century"/>
              </a:rPr>
            </a:br>
            <a:r>
              <a:rPr lang="en-US" sz="4600" dirty="0"/>
              <a:t>Static Data simulate Streaming For Mercedes Car </a:t>
            </a:r>
            <a:r>
              <a:rPr lang="en-US" sz="4600" dirty="0" err="1"/>
              <a:t>statitstics</a:t>
            </a:r>
            <a:r>
              <a:rPr lang="en-US" sz="4600" dirty="0"/>
              <a:t>.</a:t>
            </a:r>
            <a:br>
              <a:rPr lang="en-US" sz="2800" dirty="0">
                <a:solidFill>
                  <a:schemeClr val="dk1"/>
                </a:solidFill>
                <a:latin typeface="Twentieth Century"/>
                <a:ea typeface="Twentieth Century"/>
                <a:cs typeface="Twentieth Century"/>
                <a:sym typeface="Twentieth Century"/>
              </a:rPr>
            </a:br>
            <a:endParaRPr sz="2800" dirty="0">
              <a:solidFill>
                <a:schemeClr val="dk1"/>
              </a:solidFill>
              <a:latin typeface="Twentieth Century"/>
              <a:ea typeface="Twentieth Century"/>
              <a:cs typeface="Twentieth Century"/>
              <a:sym typeface="Twentieth Century"/>
            </a:endParaRPr>
          </a:p>
        </p:txBody>
      </p:sp>
      <p:sp>
        <p:nvSpPr>
          <p:cNvPr id="110" name="Google Shape;110;p13"/>
          <p:cNvSpPr txBox="1">
            <a:spLocks noGrp="1"/>
          </p:cNvSpPr>
          <p:nvPr>
            <p:ph type="subTitle" idx="1"/>
          </p:nvPr>
        </p:nvSpPr>
        <p:spPr>
          <a:xfrm>
            <a:off x="838200" y="2672179"/>
            <a:ext cx="5387502" cy="3504784"/>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2400"/>
              <a:buNone/>
            </a:pPr>
            <a:endParaRPr b="1" dirty="0"/>
          </a:p>
          <a:p>
            <a:pPr marL="0" marR="0" lvl="0" indent="0" algn="l" rtl="0">
              <a:lnSpc>
                <a:spcPct val="80000"/>
              </a:lnSpc>
              <a:spcBef>
                <a:spcPts val="800"/>
              </a:spcBef>
              <a:spcAft>
                <a:spcPts val="0"/>
              </a:spcAft>
              <a:buClr>
                <a:schemeClr val="dk1"/>
              </a:buClr>
              <a:buSzPts val="2400"/>
              <a:buNone/>
            </a:pPr>
            <a:r>
              <a:rPr lang="en-US" b="1" dirty="0"/>
              <a:t>Full Name: </a:t>
            </a:r>
            <a:r>
              <a:rPr lang="en-US" dirty="0"/>
              <a:t>Henok Semere Kifleyesus</a:t>
            </a:r>
          </a:p>
          <a:p>
            <a:pPr marL="0" marR="0" lvl="0" indent="0" algn="l" rtl="0">
              <a:lnSpc>
                <a:spcPct val="80000"/>
              </a:lnSpc>
              <a:spcBef>
                <a:spcPts val="800"/>
              </a:spcBef>
              <a:spcAft>
                <a:spcPts val="0"/>
              </a:spcAft>
              <a:buClr>
                <a:schemeClr val="dk1"/>
              </a:buClr>
              <a:buSzPts val="2400"/>
              <a:buNone/>
            </a:pPr>
            <a:r>
              <a:rPr lang="en-US" b="1" dirty="0"/>
              <a:t>Student ID:</a:t>
            </a:r>
            <a:r>
              <a:rPr lang="en-US" dirty="0"/>
              <a:t> 611090</a:t>
            </a:r>
            <a:endParaRPr dirty="0"/>
          </a:p>
          <a:p>
            <a:pPr marL="0" marR="0" lvl="0" indent="0" algn="l" rtl="0">
              <a:lnSpc>
                <a:spcPct val="80000"/>
              </a:lnSpc>
              <a:spcBef>
                <a:spcPts val="800"/>
              </a:spcBef>
              <a:spcAft>
                <a:spcPts val="0"/>
              </a:spcAft>
              <a:buClr>
                <a:schemeClr val="dk1"/>
              </a:buClr>
              <a:buSzPts val="2400"/>
              <a:buNone/>
            </a:pPr>
            <a:r>
              <a:rPr lang="en-US" dirty="0"/>
              <a:t> </a:t>
            </a:r>
            <a:endParaRPr dirty="0"/>
          </a:p>
          <a:p>
            <a:pPr marL="0" marR="0" lvl="0" indent="0" algn="l" rtl="0">
              <a:lnSpc>
                <a:spcPct val="80000"/>
              </a:lnSpc>
              <a:spcBef>
                <a:spcPts val="800"/>
              </a:spcBef>
              <a:spcAft>
                <a:spcPts val="0"/>
              </a:spcAft>
              <a:buClr>
                <a:schemeClr val="dk1"/>
              </a:buClr>
              <a:buSzPts val="2400"/>
              <a:buNone/>
            </a:pPr>
            <a:r>
              <a:rPr lang="en-US" b="1" dirty="0"/>
              <a:t>Professor:</a:t>
            </a:r>
            <a:endParaRPr dirty="0"/>
          </a:p>
          <a:p>
            <a:pPr marL="0" marR="0" lvl="0" indent="0" algn="l" rtl="0">
              <a:lnSpc>
                <a:spcPct val="80000"/>
              </a:lnSpc>
              <a:spcBef>
                <a:spcPts val="800"/>
              </a:spcBef>
              <a:spcAft>
                <a:spcPts val="0"/>
              </a:spcAft>
              <a:buClr>
                <a:schemeClr val="dk1"/>
              </a:buClr>
              <a:buSzPts val="2400"/>
              <a:buNone/>
            </a:pPr>
            <a:r>
              <a:rPr lang="en-US" dirty="0" err="1"/>
              <a:t>Mrudula</a:t>
            </a:r>
            <a:r>
              <a:rPr lang="en-US" dirty="0"/>
              <a:t> </a:t>
            </a:r>
            <a:r>
              <a:rPr lang="en-US" dirty="0" err="1"/>
              <a:t>Mukadam</a:t>
            </a:r>
            <a:endParaRPr dirty="0"/>
          </a:p>
          <a:p>
            <a:pPr marL="0" lvl="0" indent="152400" algn="l" rtl="0">
              <a:lnSpc>
                <a:spcPct val="80000"/>
              </a:lnSpc>
              <a:spcBef>
                <a:spcPts val="1800"/>
              </a:spcBef>
              <a:spcAft>
                <a:spcPts val="0"/>
              </a:spcAft>
              <a:buClr>
                <a:schemeClr val="dk1"/>
              </a:buClr>
              <a:buSzPts val="2400"/>
              <a:buFont typeface="Arial"/>
              <a:buNone/>
            </a:pPr>
            <a:endParaRPr dirty="0"/>
          </a:p>
        </p:txBody>
      </p:sp>
      <p:sp>
        <p:nvSpPr>
          <p:cNvPr id="112" name="Google Shape;112;p13"/>
          <p:cNvSpPr/>
          <p:nvPr/>
        </p:nvSpPr>
        <p:spPr>
          <a:xfrm>
            <a:off x="8134739" y="587516"/>
            <a:ext cx="2987899" cy="2987899"/>
          </a:xfrm>
          <a:prstGeom prst="arc">
            <a:avLst>
              <a:gd name="adj1" fmla="val 15817365"/>
              <a:gd name="adj2" fmla="val 178138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lnSpc>
                <a:spcPct val="115000"/>
              </a:lnSpc>
              <a:spcBef>
                <a:spcPts val="1200"/>
              </a:spcBef>
              <a:spcAft>
                <a:spcPts val="1200"/>
              </a:spcAft>
              <a:buClr>
                <a:schemeClr val="dk1"/>
              </a:buClr>
              <a:buSzPts val="1100"/>
              <a:buFont typeface="Arial"/>
              <a:buNone/>
            </a:pPr>
            <a:r>
              <a:rPr lang="en-US" sz="2500" b="1">
                <a:latin typeface="Avenir"/>
                <a:ea typeface="Avenir"/>
                <a:cs typeface="Avenir"/>
                <a:sym typeface="Avenir"/>
              </a:rPr>
              <a:t>B, We  have to choosing cloudera hadoop to connect with the hive server running in our cloudera VM </a:t>
            </a:r>
            <a:endParaRPr/>
          </a:p>
        </p:txBody>
      </p:sp>
      <p:sp>
        <p:nvSpPr>
          <p:cNvPr id="218" name="Google Shape;218;p31"/>
          <p:cNvSpPr txBox="1">
            <a:spLocks noGrp="1"/>
          </p:cNvSpPr>
          <p:nvPr>
            <p:ph type="body" idx="1"/>
          </p:nvPr>
        </p:nvSpPr>
        <p:spPr>
          <a:xfrm>
            <a:off x="838200" y="1825625"/>
            <a:ext cx="10515600" cy="49467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dirty="0"/>
          </a:p>
        </p:txBody>
      </p:sp>
      <p:pic>
        <p:nvPicPr>
          <p:cNvPr id="3" name="Picture 2">
            <a:extLst>
              <a:ext uri="{FF2B5EF4-FFF2-40B4-BE49-F238E27FC236}">
                <a16:creationId xmlns:a16="http://schemas.microsoft.com/office/drawing/2014/main" id="{7AB47132-76D1-4131-8507-2CFB7AA7876B}"/>
              </a:ext>
            </a:extLst>
          </p:cNvPr>
          <p:cNvPicPr>
            <a:picLocks noChangeAspect="1"/>
          </p:cNvPicPr>
          <p:nvPr/>
        </p:nvPicPr>
        <p:blipFill>
          <a:blip r:embed="rId3"/>
          <a:stretch>
            <a:fillRect/>
          </a:stretch>
        </p:blipFill>
        <p:spPr>
          <a:xfrm>
            <a:off x="1272619" y="2391741"/>
            <a:ext cx="9191133" cy="423934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2"/>
          <p:cNvSpPr txBox="1">
            <a:spLocks noGrp="1"/>
          </p:cNvSpPr>
          <p:nvPr>
            <p:ph type="title"/>
          </p:nvPr>
        </p:nvSpPr>
        <p:spPr>
          <a:xfrm>
            <a:off x="71450" y="0"/>
            <a:ext cx="11282400" cy="1825500"/>
          </a:xfrm>
          <a:prstGeom prst="rect">
            <a:avLst/>
          </a:prstGeom>
        </p:spPr>
        <p:txBody>
          <a:bodyPr spcFirstLastPara="1" wrap="square" lIns="91425" tIns="45700" rIns="91425" bIns="45700" anchor="ctr" anchorCtr="0">
            <a:noAutofit/>
          </a:bodyPr>
          <a:lstStyle/>
          <a:p>
            <a:pPr marL="0" lvl="0" indent="0" algn="l" rtl="0">
              <a:lnSpc>
                <a:spcPct val="115000"/>
              </a:lnSpc>
              <a:spcBef>
                <a:spcPts val="1200"/>
              </a:spcBef>
              <a:spcAft>
                <a:spcPts val="0"/>
              </a:spcAft>
              <a:buClr>
                <a:schemeClr val="dk1"/>
              </a:buClr>
              <a:buSzPts val="1100"/>
              <a:buFont typeface="Arial"/>
              <a:buNone/>
            </a:pPr>
            <a:r>
              <a:rPr lang="en-US" sz="2600" dirty="0"/>
              <a:t>C, Then we using the server name/IP address  and the user with correct authentication type to connect to the server.</a:t>
            </a:r>
            <a:endParaRPr sz="2600" dirty="0"/>
          </a:p>
          <a:p>
            <a:pPr marL="0" lvl="0" indent="0" algn="l" rtl="0">
              <a:spcBef>
                <a:spcPts val="1200"/>
              </a:spcBef>
              <a:spcAft>
                <a:spcPts val="0"/>
              </a:spcAft>
              <a:buNone/>
            </a:pPr>
            <a:endParaRPr sz="2500" dirty="0"/>
          </a:p>
        </p:txBody>
      </p:sp>
      <p:pic>
        <p:nvPicPr>
          <p:cNvPr id="3" name="Picture 2">
            <a:extLst>
              <a:ext uri="{FF2B5EF4-FFF2-40B4-BE49-F238E27FC236}">
                <a16:creationId xmlns:a16="http://schemas.microsoft.com/office/drawing/2014/main" id="{B7D5DA8A-5764-405C-A9CA-87C858B52959}"/>
              </a:ext>
            </a:extLst>
          </p:cNvPr>
          <p:cNvPicPr>
            <a:picLocks noChangeAspect="1"/>
          </p:cNvPicPr>
          <p:nvPr/>
        </p:nvPicPr>
        <p:blipFill>
          <a:blip r:embed="rId3"/>
          <a:stretch>
            <a:fillRect/>
          </a:stretch>
        </p:blipFill>
        <p:spPr>
          <a:xfrm>
            <a:off x="978619" y="1462486"/>
            <a:ext cx="10031888" cy="430671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3" name="Picture 2">
            <a:extLst>
              <a:ext uri="{FF2B5EF4-FFF2-40B4-BE49-F238E27FC236}">
                <a16:creationId xmlns:a16="http://schemas.microsoft.com/office/drawing/2014/main" id="{3E348C48-3125-4A71-B4DB-6AB7ACBCA1CD}"/>
              </a:ext>
            </a:extLst>
          </p:cNvPr>
          <p:cNvPicPr>
            <a:picLocks noChangeAspect="1"/>
          </p:cNvPicPr>
          <p:nvPr/>
        </p:nvPicPr>
        <p:blipFill>
          <a:blip r:embed="rId3"/>
          <a:stretch>
            <a:fillRect/>
          </a:stretch>
        </p:blipFill>
        <p:spPr>
          <a:xfrm>
            <a:off x="1847652" y="650449"/>
            <a:ext cx="7909089" cy="52507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title"/>
          </p:nvPr>
        </p:nvSpPr>
        <p:spPr>
          <a:xfrm>
            <a:off x="614400" y="0"/>
            <a:ext cx="10739400" cy="1342500"/>
          </a:xfrm>
          <a:prstGeom prst="rect">
            <a:avLst/>
          </a:prstGeom>
        </p:spPr>
        <p:txBody>
          <a:bodyPr spcFirstLastPara="1" wrap="square" lIns="91425" tIns="45700" rIns="91425" bIns="45700" anchor="ctr" anchorCtr="0">
            <a:noAutofit/>
          </a:bodyPr>
          <a:lstStyle/>
          <a:p>
            <a:pPr marL="0" lvl="0" indent="0" algn="l" rtl="0">
              <a:lnSpc>
                <a:spcPct val="115000"/>
              </a:lnSpc>
              <a:spcBef>
                <a:spcPts val="1200"/>
              </a:spcBef>
              <a:spcAft>
                <a:spcPts val="0"/>
              </a:spcAft>
              <a:buClr>
                <a:schemeClr val="dk1"/>
              </a:buClr>
              <a:buSzPts val="1100"/>
              <a:buFont typeface="Arial"/>
              <a:buNone/>
            </a:pPr>
            <a:r>
              <a:rPr lang="en-US" sz="2700"/>
              <a:t>D. Finally we can search the schema and table, then we can access it what we have in the hive. </a:t>
            </a:r>
            <a:endParaRPr sz="2700"/>
          </a:p>
          <a:p>
            <a:pPr marL="0" lvl="0" indent="0" algn="l" rtl="0">
              <a:spcBef>
                <a:spcPts val="1200"/>
              </a:spcBef>
              <a:spcAft>
                <a:spcPts val="0"/>
              </a:spcAft>
              <a:buNone/>
            </a:pPr>
            <a:endParaRPr/>
          </a:p>
        </p:txBody>
      </p:sp>
      <p:sp>
        <p:nvSpPr>
          <p:cNvPr id="239" name="Google Shape;239;p34"/>
          <p:cNvSpPr txBox="1">
            <a:spLocks noGrp="1"/>
          </p:cNvSpPr>
          <p:nvPr>
            <p:ph type="body" idx="1"/>
          </p:nvPr>
        </p:nvSpPr>
        <p:spPr>
          <a:xfrm>
            <a:off x="838200" y="1825625"/>
            <a:ext cx="10515600" cy="3859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240" name="Google Shape;240;p34"/>
          <p:cNvPicPr preferRelativeResize="0"/>
          <p:nvPr/>
        </p:nvPicPr>
        <p:blipFill>
          <a:blip r:embed="rId3">
            <a:alphaModFix/>
          </a:blip>
          <a:stretch>
            <a:fillRect/>
          </a:stretch>
        </p:blipFill>
        <p:spPr>
          <a:xfrm>
            <a:off x="838200" y="1891125"/>
            <a:ext cx="10515600" cy="3711025"/>
          </a:xfrm>
          <a:prstGeom prst="rect">
            <a:avLst/>
          </a:prstGeom>
          <a:noFill/>
          <a:ln>
            <a:noFill/>
          </a:ln>
        </p:spPr>
      </p:pic>
      <p:pic>
        <p:nvPicPr>
          <p:cNvPr id="3" name="Picture 2">
            <a:extLst>
              <a:ext uri="{FF2B5EF4-FFF2-40B4-BE49-F238E27FC236}">
                <a16:creationId xmlns:a16="http://schemas.microsoft.com/office/drawing/2014/main" id="{221D691D-7A2C-4CCA-9B3C-4038704EEBA6}"/>
              </a:ext>
            </a:extLst>
          </p:cNvPr>
          <p:cNvPicPr>
            <a:picLocks noChangeAspect="1"/>
          </p:cNvPicPr>
          <p:nvPr/>
        </p:nvPicPr>
        <p:blipFill>
          <a:blip r:embed="rId4"/>
          <a:stretch>
            <a:fillRect/>
          </a:stretch>
        </p:blipFill>
        <p:spPr>
          <a:xfrm>
            <a:off x="0" y="6543"/>
            <a:ext cx="12192000" cy="684491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5"/>
          <p:cNvSpPr txBox="1">
            <a:spLocks noGrp="1"/>
          </p:cNvSpPr>
          <p:nvPr>
            <p:ph type="title"/>
          </p:nvPr>
        </p:nvSpPr>
        <p:spPr>
          <a:xfrm>
            <a:off x="735291" y="77150"/>
            <a:ext cx="10582359" cy="1522200"/>
          </a:xfrm>
          <a:prstGeom prst="rect">
            <a:avLst/>
          </a:prstGeom>
        </p:spPr>
        <p:txBody>
          <a:bodyPr spcFirstLastPara="1" wrap="square" lIns="91425" tIns="45700" rIns="91425" bIns="45700" anchor="ctr" anchorCtr="0">
            <a:noAutofit/>
          </a:bodyPr>
          <a:lstStyle/>
          <a:p>
            <a:pPr marL="0" lvl="0" indent="0" algn="l" rtl="0">
              <a:lnSpc>
                <a:spcPct val="115000"/>
              </a:lnSpc>
              <a:spcBef>
                <a:spcPts val="1200"/>
              </a:spcBef>
              <a:spcAft>
                <a:spcPts val="0"/>
              </a:spcAft>
              <a:buClr>
                <a:schemeClr val="dk1"/>
              </a:buClr>
              <a:buSzPts val="1100"/>
              <a:buFont typeface="Arial"/>
              <a:buNone/>
            </a:pPr>
            <a:r>
              <a:rPr lang="en-US" sz="3400" dirty="0"/>
              <a:t>Visualization 1: Sum or Total Numbers of Mercedes Models only Greater than $50,000 Prices</a:t>
            </a:r>
            <a:endParaRPr sz="3300" dirty="0"/>
          </a:p>
          <a:p>
            <a:pPr marL="0" lvl="0" indent="0" algn="l" rtl="0">
              <a:spcBef>
                <a:spcPts val="1200"/>
              </a:spcBef>
              <a:spcAft>
                <a:spcPts val="0"/>
              </a:spcAft>
              <a:buNone/>
            </a:pPr>
            <a:endParaRPr dirty="0"/>
          </a:p>
        </p:txBody>
      </p:sp>
      <p:pic>
        <p:nvPicPr>
          <p:cNvPr id="3" name="Picture 2">
            <a:extLst>
              <a:ext uri="{FF2B5EF4-FFF2-40B4-BE49-F238E27FC236}">
                <a16:creationId xmlns:a16="http://schemas.microsoft.com/office/drawing/2014/main" id="{CA78E5CC-DB97-4969-B825-C1AB629CAF2A}"/>
              </a:ext>
            </a:extLst>
          </p:cNvPr>
          <p:cNvPicPr>
            <a:picLocks noChangeAspect="1"/>
          </p:cNvPicPr>
          <p:nvPr/>
        </p:nvPicPr>
        <p:blipFill>
          <a:blip r:embed="rId3"/>
          <a:stretch>
            <a:fillRect/>
          </a:stretch>
        </p:blipFill>
        <p:spPr>
          <a:xfrm>
            <a:off x="416694" y="1216058"/>
            <a:ext cx="11358612" cy="526256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6"/>
          <p:cNvSpPr txBox="1">
            <a:spLocks noGrp="1"/>
          </p:cNvSpPr>
          <p:nvPr>
            <p:ph type="title"/>
          </p:nvPr>
        </p:nvSpPr>
        <p:spPr>
          <a:xfrm>
            <a:off x="262350" y="231500"/>
            <a:ext cx="11091600" cy="1459200"/>
          </a:xfrm>
          <a:prstGeom prst="rect">
            <a:avLst/>
          </a:prstGeom>
        </p:spPr>
        <p:txBody>
          <a:bodyPr spcFirstLastPara="1" wrap="square" lIns="91425" tIns="45700" rIns="91425" bIns="45700" anchor="ctr" anchorCtr="0">
            <a:noAutofit/>
          </a:bodyPr>
          <a:lstStyle/>
          <a:p>
            <a:pPr marL="0" lvl="0" indent="0" algn="l" rtl="0">
              <a:lnSpc>
                <a:spcPct val="115000"/>
              </a:lnSpc>
              <a:spcBef>
                <a:spcPts val="1200"/>
              </a:spcBef>
              <a:spcAft>
                <a:spcPts val="0"/>
              </a:spcAft>
              <a:buClr>
                <a:schemeClr val="dk1"/>
              </a:buClr>
              <a:buSzPts val="1100"/>
              <a:buFont typeface="Arial"/>
              <a:buNone/>
            </a:pPr>
            <a:r>
              <a:rPr lang="en-US" dirty="0"/>
              <a:t>Visualization 2: Count All </a:t>
            </a:r>
            <a:r>
              <a:rPr lang="en-US" dirty="0" err="1"/>
              <a:t>Merceds</a:t>
            </a:r>
            <a:r>
              <a:rPr lang="en-US" dirty="0"/>
              <a:t> Models</a:t>
            </a:r>
            <a:endParaRPr dirty="0"/>
          </a:p>
          <a:p>
            <a:pPr marL="0" lvl="0" indent="0" algn="l" rtl="0">
              <a:spcBef>
                <a:spcPts val="1200"/>
              </a:spcBef>
              <a:spcAft>
                <a:spcPts val="0"/>
              </a:spcAft>
              <a:buNone/>
            </a:pPr>
            <a:endParaRPr dirty="0"/>
          </a:p>
        </p:txBody>
      </p:sp>
      <p:pic>
        <p:nvPicPr>
          <p:cNvPr id="3" name="Picture 2">
            <a:extLst>
              <a:ext uri="{FF2B5EF4-FFF2-40B4-BE49-F238E27FC236}">
                <a16:creationId xmlns:a16="http://schemas.microsoft.com/office/drawing/2014/main" id="{0CBCA4A1-7052-441F-90AF-F856FC762E58}"/>
              </a:ext>
            </a:extLst>
          </p:cNvPr>
          <p:cNvPicPr>
            <a:picLocks noChangeAspect="1"/>
          </p:cNvPicPr>
          <p:nvPr/>
        </p:nvPicPr>
        <p:blipFill>
          <a:blip r:embed="rId3"/>
          <a:stretch>
            <a:fillRect/>
          </a:stretch>
        </p:blipFill>
        <p:spPr>
          <a:xfrm>
            <a:off x="262350" y="1414021"/>
            <a:ext cx="11372850" cy="521247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7"/>
          <p:cNvSpPr txBox="1">
            <a:spLocks noGrp="1"/>
          </p:cNvSpPr>
          <p:nvPr>
            <p:ph type="title"/>
          </p:nvPr>
        </p:nvSpPr>
        <p:spPr>
          <a:xfrm>
            <a:off x="763571" y="318825"/>
            <a:ext cx="10590229" cy="1048062"/>
          </a:xfrm>
          <a:prstGeom prst="rect">
            <a:avLst/>
          </a:prstGeom>
        </p:spPr>
        <p:txBody>
          <a:bodyPr spcFirstLastPara="1" wrap="square" lIns="91425" tIns="45700" rIns="91425" bIns="45700" anchor="ctr" anchorCtr="0">
            <a:noAutofit/>
          </a:bodyPr>
          <a:lstStyle/>
          <a:p>
            <a:pPr marL="0" lvl="0" indent="0" algn="l" rtl="0">
              <a:lnSpc>
                <a:spcPct val="115000"/>
              </a:lnSpc>
              <a:spcBef>
                <a:spcPts val="1200"/>
              </a:spcBef>
              <a:spcAft>
                <a:spcPts val="1200"/>
              </a:spcAft>
              <a:buClr>
                <a:schemeClr val="dk1"/>
              </a:buClr>
              <a:buSzPts val="1100"/>
              <a:buFont typeface="Arial"/>
              <a:buNone/>
            </a:pPr>
            <a:r>
              <a:rPr lang="en-US" dirty="0"/>
              <a:t> Visualization 3: Total Prices Mercedes Has sell in the recent Years per </a:t>
            </a:r>
            <a:r>
              <a:rPr lang="en-US" dirty="0" err="1"/>
              <a:t>FuelType</a:t>
            </a:r>
            <a:endParaRPr dirty="0"/>
          </a:p>
        </p:txBody>
      </p:sp>
      <p:pic>
        <p:nvPicPr>
          <p:cNvPr id="3" name="Picture 2">
            <a:extLst>
              <a:ext uri="{FF2B5EF4-FFF2-40B4-BE49-F238E27FC236}">
                <a16:creationId xmlns:a16="http://schemas.microsoft.com/office/drawing/2014/main" id="{502D20A1-11D6-41EF-971F-35F1508F1560}"/>
              </a:ext>
            </a:extLst>
          </p:cNvPr>
          <p:cNvPicPr>
            <a:picLocks noChangeAspect="1"/>
          </p:cNvPicPr>
          <p:nvPr/>
        </p:nvPicPr>
        <p:blipFill>
          <a:blip r:embed="rId3"/>
          <a:stretch>
            <a:fillRect/>
          </a:stretch>
        </p:blipFill>
        <p:spPr>
          <a:xfrm>
            <a:off x="269520" y="1555423"/>
            <a:ext cx="11652959" cy="508104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8"/>
          <p:cNvSpPr txBox="1">
            <a:spLocks noGrp="1"/>
          </p:cNvSpPr>
          <p:nvPr>
            <p:ph type="title"/>
          </p:nvPr>
        </p:nvSpPr>
        <p:spPr>
          <a:xfrm>
            <a:off x="838200" y="365125"/>
            <a:ext cx="10515600" cy="1325700"/>
          </a:xfrm>
        </p:spPr>
        <p:txBody>
          <a:bodyPr spcFirstLastPara="1" wrap="square" lIns="91425" tIns="45700" rIns="91425" bIns="45700" anchor="ctr" anchorCtr="0">
            <a:normAutofit/>
          </a:bodyPr>
          <a:lstStyle/>
          <a:p>
            <a:pPr marL="0" lvl="0" indent="0" rtl="0">
              <a:spcBef>
                <a:spcPts val="0"/>
              </a:spcBef>
              <a:spcAft>
                <a:spcPts val="0"/>
              </a:spcAft>
              <a:buNone/>
            </a:pPr>
            <a:r>
              <a:rPr lang="en-US"/>
              <a:t>THANK YOU !!!</a:t>
            </a:r>
          </a:p>
        </p:txBody>
      </p:sp>
      <p:sp>
        <p:nvSpPr>
          <p:cNvPr id="267" name="Google Shape;267;p38"/>
          <p:cNvSpPr txBox="1">
            <a:spLocks noGrp="1"/>
          </p:cNvSpPr>
          <p:nvPr>
            <p:ph type="body" idx="1"/>
          </p:nvPr>
        </p:nvSpPr>
        <p:spPr>
          <a:xfrm>
            <a:off x="838200" y="1825625"/>
            <a:ext cx="5181600" cy="4351338"/>
          </a:xfrm>
        </p:spPr>
        <p:txBody>
          <a:bodyPr spcFirstLastPara="1" wrap="square" lIns="91425" tIns="45700" rIns="91425" bIns="45700" anchor="t" anchorCtr="0">
            <a:normAutofit/>
          </a:bodyPr>
          <a:lstStyle/>
          <a:p>
            <a:pPr marL="0" lvl="0" indent="0" rtl="0">
              <a:spcBef>
                <a:spcPts val="1000"/>
              </a:spcBef>
              <a:spcAft>
                <a:spcPts val="0"/>
              </a:spcAft>
              <a:buNone/>
            </a:pPr>
            <a:r>
              <a:rPr lang="en-US" dirty="0"/>
              <a:t>At last, but not least I wanted to take this advantage to appreciate for all the effort you put to teach us this interesting course. Kindly note that I am not shy to say that you are one of my fav Professors who has taught me. </a:t>
            </a:r>
          </a:p>
          <a:p>
            <a:pPr marL="0" lvl="0" indent="0" rtl="0">
              <a:spcBef>
                <a:spcPts val="1000"/>
              </a:spcBef>
              <a:spcAft>
                <a:spcPts val="0"/>
              </a:spcAft>
              <a:buNone/>
            </a:pPr>
            <a:r>
              <a:rPr lang="en-US" dirty="0"/>
              <a:t>Once again Thank you for making this course Interesting.</a:t>
            </a:r>
          </a:p>
        </p:txBody>
      </p:sp>
      <p:pic>
        <p:nvPicPr>
          <p:cNvPr id="3" name="Picture 2">
            <a:extLst>
              <a:ext uri="{FF2B5EF4-FFF2-40B4-BE49-F238E27FC236}">
                <a16:creationId xmlns:a16="http://schemas.microsoft.com/office/drawing/2014/main" id="{96B488CA-4E28-4997-A584-FD360CF26390}"/>
              </a:ext>
            </a:extLst>
          </p:cNvPr>
          <p:cNvPicPr>
            <a:picLocks noChangeAspect="1"/>
          </p:cNvPicPr>
          <p:nvPr/>
        </p:nvPicPr>
        <p:blipFill>
          <a:blip r:embed="rId3"/>
          <a:stretch>
            <a:fillRect/>
          </a:stretch>
        </p:blipFill>
        <p:spPr>
          <a:xfrm>
            <a:off x="7258640" y="1648850"/>
            <a:ext cx="3252247" cy="35602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4"/>
          <p:cNvSpPr txBox="1">
            <a:spLocks noGrp="1"/>
          </p:cNvSpPr>
          <p:nvPr>
            <p:ph type="title"/>
          </p:nvPr>
        </p:nvSpPr>
        <p:spPr>
          <a:xfrm>
            <a:off x="660647" y="363984"/>
            <a:ext cx="10515600" cy="80864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600"/>
              <a:buFont typeface="Times New Roman"/>
              <a:buNone/>
            </a:pPr>
            <a:r>
              <a:rPr lang="en-US" sz="3700" b="1">
                <a:highlight>
                  <a:srgbClr val="FFFFFF"/>
                </a:highlight>
                <a:latin typeface="Times New Roman"/>
                <a:ea typeface="Times New Roman"/>
                <a:cs typeface="Times New Roman"/>
                <a:sym typeface="Times New Roman"/>
              </a:rPr>
              <a:t>Objective: Implementation of a Big Data Pipeline</a:t>
            </a:r>
            <a:endParaRPr sz="3700">
              <a:highlight>
                <a:srgbClr val="FFFFFF"/>
              </a:highlight>
            </a:endParaRPr>
          </a:p>
        </p:txBody>
      </p:sp>
      <p:sp>
        <p:nvSpPr>
          <p:cNvPr id="118" name="Google Shape;118;p14"/>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sz="3300" b="1" u="sng" dirty="0">
                <a:latin typeface="Times New Roman"/>
                <a:ea typeface="Times New Roman"/>
                <a:cs typeface="Times New Roman"/>
                <a:sym typeface="Times New Roman"/>
              </a:rPr>
              <a:t>Technology Set</a:t>
            </a:r>
            <a:endParaRPr sz="3300" u="sng" dirty="0">
              <a:latin typeface="Calibri"/>
              <a:ea typeface="Calibri"/>
              <a:cs typeface="Calibri"/>
              <a:sym typeface="Calibri"/>
            </a:endParaRPr>
          </a:p>
          <a:p>
            <a:pPr marL="0" marR="0" lvl="0" indent="0" algn="just" rtl="0">
              <a:lnSpc>
                <a:spcPct val="107000"/>
              </a:lnSpc>
              <a:spcBef>
                <a:spcPts val="0"/>
              </a:spcBef>
              <a:spcAft>
                <a:spcPts val="0"/>
              </a:spcAft>
              <a:buClr>
                <a:schemeClr val="dk1"/>
              </a:buClr>
              <a:buSzPts val="1800"/>
              <a:buNone/>
            </a:pPr>
            <a:endParaRPr sz="1800" dirty="0">
              <a:latin typeface="Calibri"/>
              <a:ea typeface="Calibri"/>
              <a:cs typeface="Calibri"/>
              <a:sym typeface="Calibri"/>
            </a:endParaRPr>
          </a:p>
          <a:p>
            <a:pPr marL="457200" marR="0" lvl="0" indent="-400050" algn="just" rtl="0">
              <a:lnSpc>
                <a:spcPct val="107000"/>
              </a:lnSpc>
              <a:spcBef>
                <a:spcPts val="800"/>
              </a:spcBef>
              <a:spcAft>
                <a:spcPts val="0"/>
              </a:spcAft>
              <a:buSzPts val="2700"/>
              <a:buFont typeface="Times New Roman"/>
              <a:buChar char="❖"/>
            </a:pPr>
            <a:r>
              <a:rPr lang="en-US" sz="2700" b="1" dirty="0">
                <a:latin typeface="Times New Roman"/>
                <a:ea typeface="Times New Roman"/>
                <a:cs typeface="Times New Roman"/>
                <a:sym typeface="Times New Roman"/>
              </a:rPr>
              <a:t>Apache Kafka</a:t>
            </a:r>
            <a:endParaRPr sz="2700" dirty="0">
              <a:latin typeface="Calibri"/>
              <a:ea typeface="Calibri"/>
              <a:cs typeface="Calibri"/>
              <a:sym typeface="Calibri"/>
            </a:endParaRPr>
          </a:p>
          <a:p>
            <a:pPr marL="457200" marR="0" lvl="0" indent="-400050" algn="just" rtl="0">
              <a:lnSpc>
                <a:spcPct val="107000"/>
              </a:lnSpc>
              <a:spcBef>
                <a:spcPts val="0"/>
              </a:spcBef>
              <a:spcAft>
                <a:spcPts val="0"/>
              </a:spcAft>
              <a:buSzPts val="2700"/>
              <a:buFont typeface="Times New Roman"/>
              <a:buChar char="❖"/>
            </a:pPr>
            <a:r>
              <a:rPr lang="en-US" sz="2700" b="1" dirty="0">
                <a:latin typeface="Times New Roman"/>
                <a:ea typeface="Times New Roman"/>
                <a:cs typeface="Times New Roman"/>
                <a:sym typeface="Times New Roman"/>
              </a:rPr>
              <a:t>Spark Streaming </a:t>
            </a:r>
            <a:endParaRPr sz="3700" dirty="0"/>
          </a:p>
          <a:p>
            <a:pPr marL="457200" lvl="0" indent="-400050" algn="just" rtl="0">
              <a:lnSpc>
                <a:spcPct val="107000"/>
              </a:lnSpc>
              <a:spcBef>
                <a:spcPts val="0"/>
              </a:spcBef>
              <a:spcAft>
                <a:spcPts val="0"/>
              </a:spcAft>
              <a:buSzPts val="2700"/>
              <a:buFont typeface="Times New Roman"/>
              <a:buChar char="❖"/>
            </a:pPr>
            <a:r>
              <a:rPr lang="en-US" sz="2700" b="1" dirty="0">
                <a:latin typeface="Times New Roman"/>
                <a:ea typeface="Times New Roman"/>
                <a:cs typeface="Times New Roman"/>
                <a:sym typeface="Times New Roman"/>
              </a:rPr>
              <a:t>Spark SQL</a:t>
            </a:r>
            <a:endParaRPr sz="2700" dirty="0">
              <a:latin typeface="Calibri"/>
              <a:ea typeface="Calibri"/>
              <a:cs typeface="Calibri"/>
              <a:sym typeface="Calibri"/>
            </a:endParaRPr>
          </a:p>
          <a:p>
            <a:pPr marL="457200" marR="0" lvl="0" indent="-400050" algn="just" rtl="0">
              <a:lnSpc>
                <a:spcPct val="107000"/>
              </a:lnSpc>
              <a:spcBef>
                <a:spcPts val="0"/>
              </a:spcBef>
              <a:spcAft>
                <a:spcPts val="0"/>
              </a:spcAft>
              <a:buSzPts val="2700"/>
              <a:buFont typeface="Times New Roman"/>
              <a:buChar char="❖"/>
            </a:pPr>
            <a:r>
              <a:rPr lang="en-US" sz="2700" b="1" dirty="0">
                <a:latin typeface="Times New Roman"/>
                <a:ea typeface="Times New Roman"/>
                <a:cs typeface="Times New Roman"/>
                <a:sym typeface="Times New Roman"/>
              </a:rPr>
              <a:t>Apache Hive</a:t>
            </a:r>
            <a:endParaRPr sz="2700" dirty="0">
              <a:latin typeface="Calibri"/>
              <a:ea typeface="Calibri"/>
              <a:cs typeface="Calibri"/>
              <a:sym typeface="Calibri"/>
            </a:endParaRPr>
          </a:p>
          <a:p>
            <a:pPr marL="457200" marR="0" lvl="0" indent="-400050" algn="just" rtl="0">
              <a:lnSpc>
                <a:spcPct val="107000"/>
              </a:lnSpc>
              <a:spcBef>
                <a:spcPts val="0"/>
              </a:spcBef>
              <a:spcAft>
                <a:spcPts val="0"/>
              </a:spcAft>
              <a:buSzPts val="2700"/>
              <a:buFont typeface="Times New Roman"/>
              <a:buChar char="❖"/>
            </a:pPr>
            <a:r>
              <a:rPr lang="en-US" sz="2700" b="1" dirty="0">
                <a:latin typeface="Times New Roman"/>
                <a:ea typeface="Times New Roman"/>
                <a:cs typeface="Times New Roman"/>
                <a:sym typeface="Times New Roman"/>
              </a:rPr>
              <a:t>Tableau</a:t>
            </a:r>
            <a:endParaRPr sz="3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5700" u="sng"/>
              <a:t>Introduction</a:t>
            </a:r>
            <a:endParaRPr sz="5700" u="sng"/>
          </a:p>
        </p:txBody>
      </p:sp>
      <p:sp>
        <p:nvSpPr>
          <p:cNvPr id="124" name="Google Shape;124;p15"/>
          <p:cNvSpPr txBox="1">
            <a:spLocks noGrp="1"/>
          </p:cNvSpPr>
          <p:nvPr>
            <p:ph type="body" idx="1"/>
          </p:nvPr>
        </p:nvSpPr>
        <p:spPr>
          <a:xfrm>
            <a:off x="838200" y="1825625"/>
            <a:ext cx="10515600" cy="38598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en-US" dirty="0"/>
              <a:t>Data source : Static Data of Mercedes Cars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wentieth Century"/>
              <a:buNone/>
            </a:pPr>
            <a:r>
              <a:rPr lang="en-US" sz="5100" b="1" u="sng" dirty="0"/>
              <a:t>FLOW OF Data STREAMING</a:t>
            </a:r>
            <a:endParaRPr sz="5100" b="1" u="sng" dirty="0"/>
          </a:p>
        </p:txBody>
      </p:sp>
      <p:sp>
        <p:nvSpPr>
          <p:cNvPr id="130" name="Google Shape;130;p16"/>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Autofit/>
          </a:bodyPr>
          <a:lstStyle/>
          <a:p>
            <a:pPr marL="228600" lvl="0" indent="-76200" algn="l" rtl="0">
              <a:lnSpc>
                <a:spcPct val="90000"/>
              </a:lnSpc>
              <a:spcBef>
                <a:spcPts val="0"/>
              </a:spcBef>
              <a:spcAft>
                <a:spcPts val="0"/>
              </a:spcAft>
              <a:buClr>
                <a:schemeClr val="dk1"/>
              </a:buClr>
              <a:buSzPts val="2400"/>
              <a:buNone/>
            </a:pPr>
            <a:endParaRPr sz="2400" dirty="0"/>
          </a:p>
          <a:p>
            <a:pPr marL="457200" lvl="0" indent="-469900" algn="l" rtl="0">
              <a:lnSpc>
                <a:spcPct val="90000"/>
              </a:lnSpc>
              <a:spcBef>
                <a:spcPts val="1000"/>
              </a:spcBef>
              <a:spcAft>
                <a:spcPts val="0"/>
              </a:spcAft>
              <a:buSzPts val="3800"/>
              <a:buChar char="❖"/>
            </a:pPr>
            <a:r>
              <a:rPr lang="en-US" sz="3800" dirty="0"/>
              <a:t>Spark Streaming - &gt; Kafka Producer -&gt; Kafka Broker &amp; Topic -&gt; Kafka </a:t>
            </a:r>
            <a:r>
              <a:rPr lang="en-US" sz="3800" dirty="0" err="1"/>
              <a:t>SparkStreaming</a:t>
            </a:r>
            <a:r>
              <a:rPr lang="en-US" sz="3800" dirty="0"/>
              <a:t> Consumer -&gt; </a:t>
            </a:r>
            <a:r>
              <a:rPr lang="en-US" sz="3800" dirty="0" err="1"/>
              <a:t>Hbase</a:t>
            </a:r>
            <a:endParaRPr sz="3800" dirty="0"/>
          </a:p>
          <a:p>
            <a:pPr marL="457200" lvl="0" indent="-469900" algn="l" rtl="0">
              <a:lnSpc>
                <a:spcPct val="90000"/>
              </a:lnSpc>
              <a:spcBef>
                <a:spcPts val="1000"/>
              </a:spcBef>
              <a:spcAft>
                <a:spcPts val="0"/>
              </a:spcAft>
              <a:buSzPts val="3800"/>
              <a:buChar char="❖"/>
            </a:pPr>
            <a:r>
              <a:rPr lang="en-US" sz="3800" dirty="0"/>
              <a:t>Hive Table  ON Top of </a:t>
            </a:r>
            <a:r>
              <a:rPr lang="en-US" sz="3800" dirty="0" err="1"/>
              <a:t>Hbase</a:t>
            </a:r>
            <a:endParaRPr lang="en-US" sz="3800" dirty="0"/>
          </a:p>
          <a:p>
            <a:pPr marL="457200" lvl="0" indent="-469900" algn="l" rtl="0">
              <a:lnSpc>
                <a:spcPct val="90000"/>
              </a:lnSpc>
              <a:spcBef>
                <a:spcPts val="1000"/>
              </a:spcBef>
              <a:spcAft>
                <a:spcPts val="0"/>
              </a:spcAft>
              <a:buSzPts val="3800"/>
              <a:buChar char="❖"/>
            </a:pPr>
            <a:r>
              <a:rPr lang="en-US" sz="3800" dirty="0" err="1"/>
              <a:t>Hbase</a:t>
            </a:r>
            <a:r>
              <a:rPr lang="en-US" sz="3800" dirty="0"/>
              <a:t> on top of -&gt;Tableau</a:t>
            </a:r>
            <a:endParaRPr sz="4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title"/>
          </p:nvPr>
        </p:nvSpPr>
        <p:spPr>
          <a:xfrm>
            <a:off x="678725" y="365125"/>
            <a:ext cx="106752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a:buNone/>
            </a:pPr>
            <a:r>
              <a:rPr lang="en-US" b="1" u="sng">
                <a:latin typeface="Times New Roman"/>
                <a:ea typeface="Times New Roman"/>
                <a:cs typeface="Times New Roman"/>
                <a:sym typeface="Times New Roman"/>
              </a:rPr>
              <a:t>K</a:t>
            </a:r>
            <a:r>
              <a:rPr lang="en-US" sz="4400" b="1" u="sng">
                <a:latin typeface="Times New Roman"/>
                <a:ea typeface="Times New Roman"/>
                <a:cs typeface="Times New Roman"/>
                <a:sym typeface="Times New Roman"/>
              </a:rPr>
              <a:t>afka</a:t>
            </a:r>
            <a:br>
              <a:rPr lang="en-US" sz="4400">
                <a:latin typeface="Calibri"/>
                <a:ea typeface="Calibri"/>
                <a:cs typeface="Calibri"/>
                <a:sym typeface="Calibri"/>
              </a:rPr>
            </a:br>
            <a:endParaRPr/>
          </a:p>
        </p:txBody>
      </p:sp>
      <p:sp>
        <p:nvSpPr>
          <p:cNvPr id="136" name="Google Shape;136;p17"/>
          <p:cNvSpPr txBox="1">
            <a:spLocks noGrp="1"/>
          </p:cNvSpPr>
          <p:nvPr>
            <p:ph type="body" idx="1"/>
          </p:nvPr>
        </p:nvSpPr>
        <p:spPr>
          <a:xfrm>
            <a:off x="678725" y="1167750"/>
            <a:ext cx="10515600" cy="483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720">
                <a:latin typeface="Times New Roman"/>
                <a:ea typeface="Times New Roman"/>
                <a:cs typeface="Times New Roman"/>
                <a:sym typeface="Times New Roman"/>
              </a:rPr>
              <a:t>Kafka is a distributed streaming platform that </a:t>
            </a:r>
            <a:r>
              <a:rPr lang="en-US" sz="3720" b="1">
                <a:latin typeface="Times New Roman"/>
                <a:ea typeface="Times New Roman"/>
                <a:cs typeface="Times New Roman"/>
                <a:sym typeface="Times New Roman"/>
              </a:rPr>
              <a:t>publish</a:t>
            </a:r>
            <a:r>
              <a:rPr lang="en-US" sz="3720">
                <a:latin typeface="Times New Roman"/>
                <a:ea typeface="Times New Roman"/>
                <a:cs typeface="Times New Roman"/>
                <a:sym typeface="Times New Roman"/>
              </a:rPr>
              <a:t> and </a:t>
            </a:r>
            <a:r>
              <a:rPr lang="en-US" sz="3720" b="1">
                <a:latin typeface="Times New Roman"/>
                <a:ea typeface="Times New Roman"/>
                <a:cs typeface="Times New Roman"/>
                <a:sym typeface="Times New Roman"/>
              </a:rPr>
              <a:t>subscribe</a:t>
            </a:r>
            <a:r>
              <a:rPr lang="en-US" sz="3720">
                <a:latin typeface="Times New Roman"/>
                <a:ea typeface="Times New Roman"/>
                <a:cs typeface="Times New Roman"/>
                <a:sym typeface="Times New Roman"/>
              </a:rPr>
              <a:t> to streams of records, similar to a message queue or enterprise messaging system. It stores streams of records in a fault-tolerant durable way and process streams of records as they occur. In this project, Kafka is used to receive the streams of data from twitter and forwards it to the Spark Streaming.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title"/>
          </p:nvPr>
        </p:nvSpPr>
        <p:spPr>
          <a:xfrm>
            <a:off x="838200" y="365125"/>
            <a:ext cx="10026900" cy="771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u="sng" dirty="0"/>
              <a:t>KAFKA PRODUCER</a:t>
            </a:r>
            <a:endParaRPr sz="3650" u="sng" dirty="0">
              <a:solidFill>
                <a:srgbClr val="242729"/>
              </a:solidFill>
              <a:highlight>
                <a:srgbClr val="FFFFFF"/>
              </a:highlight>
              <a:latin typeface="Arial"/>
              <a:ea typeface="Arial"/>
              <a:cs typeface="Arial"/>
              <a:sym typeface="Arial"/>
            </a:endParaRPr>
          </a:p>
        </p:txBody>
      </p:sp>
      <p:sp>
        <p:nvSpPr>
          <p:cNvPr id="148" name="Google Shape;148;p19"/>
          <p:cNvSpPr txBox="1">
            <a:spLocks noGrp="1"/>
          </p:cNvSpPr>
          <p:nvPr>
            <p:ph type="body" idx="1"/>
          </p:nvPr>
        </p:nvSpPr>
        <p:spPr>
          <a:xfrm>
            <a:off x="838200" y="1335725"/>
            <a:ext cx="9867600" cy="5063700"/>
          </a:xfrm>
          <a:prstGeom prst="rect">
            <a:avLst/>
          </a:prstGeom>
        </p:spPr>
        <p:txBody>
          <a:bodyPr spcFirstLastPara="1" wrap="square" lIns="91425" tIns="45700" rIns="91425" bIns="45700" anchor="t" anchorCtr="0">
            <a:noAutofit/>
          </a:bodyPr>
          <a:lstStyle/>
          <a:p>
            <a:pPr marL="457200" lvl="0" indent="-415925" algn="l" rtl="0">
              <a:spcBef>
                <a:spcPts val="0"/>
              </a:spcBef>
              <a:spcAft>
                <a:spcPts val="0"/>
              </a:spcAft>
              <a:buClr>
                <a:srgbClr val="242729"/>
              </a:buClr>
              <a:buSzPts val="2950"/>
              <a:buFont typeface="Arial"/>
              <a:buChar char="❖"/>
            </a:pPr>
            <a:r>
              <a:rPr lang="en-US" sz="2950" dirty="0">
                <a:solidFill>
                  <a:srgbClr val="242729"/>
                </a:solidFill>
                <a:highlight>
                  <a:srgbClr val="FFFFFF"/>
                </a:highlight>
                <a:latin typeface="Arial"/>
                <a:ea typeface="Arial"/>
                <a:cs typeface="Arial"/>
                <a:sym typeface="Arial"/>
              </a:rPr>
              <a:t>Kafka Stream component built to support ETL(Extract, Transform, Load) type of message transformation. Means to input stream from </a:t>
            </a:r>
            <a:r>
              <a:rPr lang="en-US" sz="2950" b="1" dirty="0">
                <a:solidFill>
                  <a:srgbClr val="242729"/>
                </a:solidFill>
                <a:highlight>
                  <a:srgbClr val="FFFFFF"/>
                </a:highlight>
                <a:latin typeface="Arial"/>
                <a:ea typeface="Arial"/>
                <a:cs typeface="Arial"/>
                <a:sym typeface="Arial"/>
              </a:rPr>
              <a:t>topic,</a:t>
            </a:r>
            <a:r>
              <a:rPr lang="en-US" sz="2950" dirty="0">
                <a:solidFill>
                  <a:srgbClr val="242729"/>
                </a:solidFill>
                <a:highlight>
                  <a:srgbClr val="FFFFFF"/>
                </a:highlight>
                <a:latin typeface="Arial"/>
                <a:ea typeface="Arial"/>
                <a:cs typeface="Arial"/>
                <a:sym typeface="Arial"/>
              </a:rPr>
              <a:t> </a:t>
            </a:r>
            <a:r>
              <a:rPr lang="en-US" sz="2950" b="1" dirty="0">
                <a:solidFill>
                  <a:srgbClr val="242729"/>
                </a:solidFill>
                <a:highlight>
                  <a:srgbClr val="FFFFFF"/>
                </a:highlight>
                <a:latin typeface="Arial"/>
                <a:ea typeface="Arial"/>
                <a:cs typeface="Arial"/>
                <a:sym typeface="Arial"/>
              </a:rPr>
              <a:t>transform</a:t>
            </a:r>
            <a:r>
              <a:rPr lang="en-US" sz="2950" dirty="0">
                <a:solidFill>
                  <a:srgbClr val="242729"/>
                </a:solidFill>
                <a:highlight>
                  <a:srgbClr val="FFFFFF"/>
                </a:highlight>
                <a:latin typeface="Arial"/>
                <a:ea typeface="Arial"/>
                <a:cs typeface="Arial"/>
                <a:sym typeface="Arial"/>
              </a:rPr>
              <a:t> and </a:t>
            </a:r>
            <a:r>
              <a:rPr lang="en-US" sz="2950" b="1" dirty="0">
                <a:solidFill>
                  <a:srgbClr val="242729"/>
                </a:solidFill>
                <a:highlight>
                  <a:srgbClr val="FFFFFF"/>
                </a:highlight>
                <a:latin typeface="Arial"/>
                <a:ea typeface="Arial"/>
                <a:cs typeface="Arial"/>
                <a:sym typeface="Arial"/>
              </a:rPr>
              <a:t>output to other topic</a:t>
            </a:r>
            <a:r>
              <a:rPr lang="en-US" sz="2950" dirty="0">
                <a:solidFill>
                  <a:srgbClr val="242729"/>
                </a:solidFill>
                <a:highlight>
                  <a:srgbClr val="FFFFFF"/>
                </a:highlight>
                <a:latin typeface="Arial"/>
                <a:ea typeface="Arial"/>
                <a:cs typeface="Arial"/>
                <a:sym typeface="Arial"/>
              </a:rPr>
              <a:t>. It support </a:t>
            </a:r>
            <a:r>
              <a:rPr lang="en-US" sz="2950" b="1" dirty="0">
                <a:solidFill>
                  <a:srgbClr val="242729"/>
                </a:solidFill>
                <a:highlight>
                  <a:srgbClr val="FFFFFF"/>
                </a:highlight>
                <a:latin typeface="Arial"/>
                <a:ea typeface="Arial"/>
                <a:cs typeface="Arial"/>
                <a:sym typeface="Arial"/>
              </a:rPr>
              <a:t>real-time processing</a:t>
            </a:r>
            <a:r>
              <a:rPr lang="en-US" sz="2950" dirty="0">
                <a:solidFill>
                  <a:srgbClr val="242729"/>
                </a:solidFill>
                <a:highlight>
                  <a:srgbClr val="FFFFFF"/>
                </a:highlight>
                <a:latin typeface="Arial"/>
                <a:ea typeface="Arial"/>
                <a:cs typeface="Arial"/>
                <a:sym typeface="Arial"/>
              </a:rPr>
              <a:t> and same time support advance analytic features such as aggregation, windowing , join etc.</a:t>
            </a:r>
            <a:endParaRPr sz="2950" dirty="0">
              <a:solidFill>
                <a:srgbClr val="242729"/>
              </a:solidFill>
              <a:highlight>
                <a:srgbClr val="FFFFFF"/>
              </a:highlight>
              <a:latin typeface="Arial"/>
              <a:ea typeface="Arial"/>
              <a:cs typeface="Arial"/>
              <a:sym typeface="Arial"/>
            </a:endParaRPr>
          </a:p>
          <a:p>
            <a:pPr marL="457200" lvl="0" indent="0" algn="l" rtl="0">
              <a:spcBef>
                <a:spcPts val="0"/>
              </a:spcBef>
              <a:spcAft>
                <a:spcPts val="0"/>
              </a:spcAft>
              <a:buNone/>
            </a:pPr>
            <a:endParaRPr sz="2950" dirty="0">
              <a:solidFill>
                <a:srgbClr val="242729"/>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8"/>
          <p:cNvSpPr txBox="1">
            <a:spLocks noGrp="1"/>
          </p:cNvSpPr>
          <p:nvPr>
            <p:ph type="title"/>
          </p:nvPr>
        </p:nvSpPr>
        <p:spPr>
          <a:xfrm>
            <a:off x="466650" y="382425"/>
            <a:ext cx="10048800" cy="13257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Clr>
                <a:schemeClr val="dk1"/>
              </a:buClr>
              <a:buSzPts val="1100"/>
              <a:buFont typeface="Arial"/>
              <a:buNone/>
            </a:pPr>
            <a:r>
              <a:rPr lang="en-US" sz="4200" b="1" u="sng">
                <a:solidFill>
                  <a:srgbClr val="000000"/>
                </a:solidFill>
                <a:latin typeface="Arial"/>
                <a:ea typeface="Arial"/>
                <a:cs typeface="Arial"/>
                <a:sym typeface="Arial"/>
              </a:rPr>
              <a:t>(5)DATA VISUALIZATION</a:t>
            </a:r>
            <a:endParaRPr sz="4200" b="1" u="sng">
              <a:solidFill>
                <a:srgbClr val="000000"/>
              </a:solidFill>
              <a:latin typeface="Arial"/>
              <a:ea typeface="Arial"/>
              <a:cs typeface="Arial"/>
              <a:sym typeface="Arial"/>
            </a:endParaRPr>
          </a:p>
          <a:p>
            <a:pPr marL="0" lvl="0" indent="0" algn="l" rtl="0">
              <a:lnSpc>
                <a:spcPct val="90000"/>
              </a:lnSpc>
              <a:spcBef>
                <a:spcPts val="1200"/>
              </a:spcBef>
              <a:spcAft>
                <a:spcPts val="0"/>
              </a:spcAft>
              <a:buClr>
                <a:schemeClr val="dk1"/>
              </a:buClr>
              <a:buSzPts val="4400"/>
              <a:buFont typeface="Twentieth Century"/>
              <a:buNone/>
            </a:pPr>
            <a:endParaRPr sz="4700">
              <a:solidFill>
                <a:srgbClr val="000000"/>
              </a:solidFill>
            </a:endParaRPr>
          </a:p>
        </p:txBody>
      </p:sp>
      <p:sp>
        <p:nvSpPr>
          <p:cNvPr id="200" name="Google Shape;200;p28"/>
          <p:cNvSpPr txBox="1">
            <a:spLocks noGrp="1"/>
          </p:cNvSpPr>
          <p:nvPr>
            <p:ph type="body" idx="1"/>
          </p:nvPr>
        </p:nvSpPr>
        <p:spPr>
          <a:xfrm>
            <a:off x="466650" y="1205700"/>
            <a:ext cx="11258700" cy="56523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a:highlight>
                  <a:srgbClr val="FAFAFA"/>
                </a:highlight>
                <a:latin typeface="Times New Roman"/>
                <a:ea typeface="Times New Roman"/>
                <a:cs typeface="Times New Roman"/>
                <a:sym typeface="Times New Roman"/>
              </a:rPr>
              <a:t>DataVisualization  is the practice of translating information into a visual context, such as a map or graph like pie charts, histograms ...etc. The main goal of data visualization is to make it easier to identify patterns, trends and outliers in large data set and helps to predict for the future what going on.</a:t>
            </a:r>
            <a:endParaRPr>
              <a:highlight>
                <a:srgbClr val="FAFAFA"/>
              </a:highlight>
              <a:latin typeface="Times New Roman"/>
              <a:ea typeface="Times New Roman"/>
              <a:cs typeface="Times New Roman"/>
              <a:sym typeface="Times New Roman"/>
            </a:endParaRPr>
          </a:p>
          <a:p>
            <a:pPr marL="0" marR="0" lvl="0" indent="0" algn="l" rtl="0">
              <a:lnSpc>
                <a:spcPct val="115000"/>
              </a:lnSpc>
              <a:spcBef>
                <a:spcPts val="800"/>
              </a:spcBef>
              <a:spcAft>
                <a:spcPts val="0"/>
              </a:spcAft>
              <a:buClr>
                <a:schemeClr val="dk1"/>
              </a:buClr>
              <a:buSzPts val="1100"/>
              <a:buFont typeface="Arial"/>
              <a:buNone/>
            </a:pPr>
            <a:r>
              <a:rPr lang="en-US">
                <a:highlight>
                  <a:srgbClr val="FAFAFA"/>
                </a:highlight>
                <a:latin typeface="Times New Roman"/>
                <a:ea typeface="Times New Roman"/>
                <a:cs typeface="Times New Roman"/>
                <a:sym typeface="Times New Roman"/>
              </a:rPr>
              <a:t># benefits of data visualization include:</a:t>
            </a:r>
            <a:endParaRPr>
              <a:highlight>
                <a:srgbClr val="FAFAFA"/>
              </a:highlight>
              <a:latin typeface="Times New Roman"/>
              <a:ea typeface="Times New Roman"/>
              <a:cs typeface="Times New Roman"/>
              <a:sym typeface="Times New Roman"/>
            </a:endParaRPr>
          </a:p>
          <a:p>
            <a:pPr marL="0" marR="0" lvl="0" indent="0" algn="l" rtl="0">
              <a:lnSpc>
                <a:spcPct val="115000"/>
              </a:lnSpc>
              <a:spcBef>
                <a:spcPts val="800"/>
              </a:spcBef>
              <a:spcAft>
                <a:spcPts val="0"/>
              </a:spcAft>
              <a:buClr>
                <a:schemeClr val="dk1"/>
              </a:buClr>
              <a:buSzPts val="1100"/>
              <a:buFont typeface="Arial"/>
              <a:buNone/>
            </a:pPr>
            <a:r>
              <a:rPr lang="en-US">
                <a:highlight>
                  <a:srgbClr val="FAFAFA"/>
                </a:highlight>
                <a:latin typeface="Times New Roman"/>
                <a:ea typeface="Times New Roman"/>
                <a:cs typeface="Times New Roman"/>
                <a:sym typeface="Times New Roman"/>
              </a:rPr>
              <a:t>=&gt;The ability to absorb information quickly, improve insights and make faster decisions;</a:t>
            </a:r>
            <a:endParaRPr>
              <a:highlight>
                <a:srgbClr val="FAFAFA"/>
              </a:highlight>
              <a:latin typeface="Times New Roman"/>
              <a:ea typeface="Times New Roman"/>
              <a:cs typeface="Times New Roman"/>
              <a:sym typeface="Times New Roman"/>
            </a:endParaRPr>
          </a:p>
          <a:p>
            <a:pPr marL="0" marR="0" lvl="0" indent="0" algn="l" rtl="0">
              <a:lnSpc>
                <a:spcPct val="115000"/>
              </a:lnSpc>
              <a:spcBef>
                <a:spcPts val="800"/>
              </a:spcBef>
              <a:spcAft>
                <a:spcPts val="0"/>
              </a:spcAft>
              <a:buClr>
                <a:schemeClr val="dk1"/>
              </a:buClr>
              <a:buSzPts val="1100"/>
              <a:buFont typeface="Arial"/>
              <a:buNone/>
            </a:pPr>
            <a:r>
              <a:rPr lang="en-US">
                <a:highlight>
                  <a:srgbClr val="FAFAFA"/>
                </a:highlight>
                <a:latin typeface="Times New Roman"/>
                <a:ea typeface="Times New Roman"/>
                <a:cs typeface="Times New Roman"/>
                <a:sym typeface="Times New Roman"/>
              </a:rPr>
              <a:t>=&gt;An increased understanding of the next steps that must be taken to improve based on the data analysis</a:t>
            </a:r>
            <a:endParaRPr>
              <a:highlight>
                <a:srgbClr val="FAFAFA"/>
              </a:highlight>
              <a:latin typeface="Times New Roman"/>
              <a:ea typeface="Times New Roman"/>
              <a:cs typeface="Times New Roman"/>
              <a:sym typeface="Times New Roman"/>
            </a:endParaRPr>
          </a:p>
          <a:p>
            <a:pPr marL="0" marR="0" lvl="0" indent="0" algn="l" rtl="0">
              <a:lnSpc>
                <a:spcPct val="115000"/>
              </a:lnSpc>
              <a:spcBef>
                <a:spcPts val="800"/>
              </a:spcBef>
              <a:spcAft>
                <a:spcPts val="800"/>
              </a:spcAft>
              <a:buClr>
                <a:schemeClr val="dk1"/>
              </a:buClr>
              <a:buSzPts val="1100"/>
              <a:buFont typeface="Arial"/>
              <a:buNone/>
            </a:pPr>
            <a:endParaRPr sz="39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9"/>
          <p:cNvSpPr txBox="1">
            <a:spLocks noGrp="1"/>
          </p:cNvSpPr>
          <p:nvPr>
            <p:ph type="title"/>
          </p:nvPr>
        </p:nvSpPr>
        <p:spPr>
          <a:xfrm>
            <a:off x="357200" y="365150"/>
            <a:ext cx="10996500" cy="1325700"/>
          </a:xfrm>
          <a:prstGeom prst="rect">
            <a:avLst/>
          </a:prstGeom>
        </p:spPr>
        <p:txBody>
          <a:bodyPr spcFirstLastPara="1" wrap="square" lIns="91425" tIns="45700" rIns="91425" bIns="45700" anchor="ctr" anchorCtr="0">
            <a:noAutofit/>
          </a:bodyPr>
          <a:lstStyle/>
          <a:p>
            <a:pPr marL="0" lvl="0" indent="0" algn="l" rtl="0">
              <a:lnSpc>
                <a:spcPct val="115000"/>
              </a:lnSpc>
              <a:spcBef>
                <a:spcPts val="2400"/>
              </a:spcBef>
              <a:spcAft>
                <a:spcPts val="0"/>
              </a:spcAft>
              <a:buClr>
                <a:schemeClr val="dk1"/>
              </a:buClr>
              <a:buSzPts val="1100"/>
              <a:buFont typeface="Arial"/>
              <a:buNone/>
            </a:pPr>
            <a:r>
              <a:rPr lang="en-US" sz="4100" b="1" u="sng">
                <a:latin typeface="Arial"/>
                <a:ea typeface="Arial"/>
                <a:cs typeface="Arial"/>
                <a:sym typeface="Arial"/>
              </a:rPr>
              <a:t>(</a:t>
            </a:r>
            <a:r>
              <a:rPr lang="en-US" sz="4000" b="1" u="sng">
                <a:latin typeface="Arial"/>
                <a:ea typeface="Arial"/>
                <a:cs typeface="Arial"/>
                <a:sym typeface="Arial"/>
              </a:rPr>
              <a:t>5)Data Visualization with Tableau</a:t>
            </a:r>
            <a:r>
              <a:rPr lang="en-US" sz="4000" u="sng">
                <a:latin typeface="Arial"/>
                <a:ea typeface="Arial"/>
                <a:cs typeface="Arial"/>
                <a:sym typeface="Arial"/>
              </a:rPr>
              <a:t>(continue)</a:t>
            </a:r>
            <a:endParaRPr sz="4000" u="sng">
              <a:latin typeface="Arial"/>
              <a:ea typeface="Arial"/>
              <a:cs typeface="Arial"/>
              <a:sym typeface="Arial"/>
            </a:endParaRPr>
          </a:p>
          <a:p>
            <a:pPr marL="0" lvl="0" indent="0" algn="l" rtl="0">
              <a:spcBef>
                <a:spcPts val="600"/>
              </a:spcBef>
              <a:spcAft>
                <a:spcPts val="0"/>
              </a:spcAft>
              <a:buNone/>
            </a:pPr>
            <a:endParaRPr/>
          </a:p>
        </p:txBody>
      </p:sp>
      <p:sp>
        <p:nvSpPr>
          <p:cNvPr id="206" name="Google Shape;206;p29"/>
          <p:cNvSpPr txBox="1">
            <a:spLocks noGrp="1"/>
          </p:cNvSpPr>
          <p:nvPr>
            <p:ph type="body" idx="1"/>
          </p:nvPr>
        </p:nvSpPr>
        <p:spPr>
          <a:xfrm>
            <a:off x="409650" y="1008250"/>
            <a:ext cx="11372700" cy="56901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a:highlight>
                  <a:srgbClr val="FAFAFA"/>
                </a:highlight>
                <a:latin typeface="Times New Roman"/>
                <a:ea typeface="Times New Roman"/>
                <a:cs typeface="Times New Roman"/>
                <a:sym typeface="Times New Roman"/>
              </a:rPr>
              <a:t>Tableau is a visualization tool based on breakthrough technology that provides drag &amp; drop features to analyze data on large amounts of data very easily and quickly.</a:t>
            </a:r>
            <a:endParaRPr>
              <a:highlight>
                <a:srgbClr val="FAFAFA"/>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a:highlight>
                  <a:srgbClr val="FAFAFA"/>
                </a:highlight>
                <a:latin typeface="Times New Roman"/>
                <a:ea typeface="Times New Roman"/>
                <a:cs typeface="Times New Roman"/>
                <a:sym typeface="Times New Roman"/>
              </a:rPr>
              <a:t>The Dashboard of Tableau is very interactive and gives dynamic results. Tableau supports strong interactive capabilities and provides rich set of graphic charts. Tableau can query relational databases, cubes, cloud database, and spreadsheets and then generates a number of graph types that can be combined into dashboards and shared over a computer network or the internet.</a:t>
            </a:r>
            <a:endParaRPr>
              <a:highlight>
                <a:srgbClr val="FAFAFA"/>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2300" b="1">
                <a:highlight>
                  <a:srgbClr val="FAFAFA"/>
                </a:highlight>
                <a:latin typeface="Times New Roman"/>
                <a:ea typeface="Times New Roman"/>
                <a:cs typeface="Times New Roman"/>
                <a:sym typeface="Times New Roman"/>
              </a:rPr>
              <a:t> </a:t>
            </a:r>
            <a:endParaRPr sz="2300" b="1">
              <a:highlight>
                <a:srgbClr val="FAFAFA"/>
              </a:highlight>
              <a:latin typeface="Times New Roman"/>
              <a:ea typeface="Times New Roman"/>
              <a:cs typeface="Times New Roman"/>
              <a:sym typeface="Times New Roman"/>
            </a:endParaRPr>
          </a:p>
          <a:p>
            <a:pPr marL="0" lvl="0" indent="0" algn="l" rtl="0">
              <a:spcBef>
                <a:spcPts val="100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838200" y="0"/>
            <a:ext cx="10515600" cy="1690800"/>
          </a:xfrm>
          <a:prstGeom prst="rect">
            <a:avLst/>
          </a:prstGeom>
        </p:spPr>
        <p:txBody>
          <a:bodyPr spcFirstLastPara="1" wrap="square" lIns="91425" tIns="45700" rIns="91425" bIns="45700" anchor="ctr" anchorCtr="0">
            <a:noAutofit/>
          </a:bodyPr>
          <a:lstStyle/>
          <a:p>
            <a:pPr marL="0" lvl="0" indent="0" algn="ctr" rtl="0">
              <a:lnSpc>
                <a:spcPct val="115000"/>
              </a:lnSpc>
              <a:spcBef>
                <a:spcPts val="1200"/>
              </a:spcBef>
              <a:spcAft>
                <a:spcPts val="0"/>
              </a:spcAft>
              <a:buClr>
                <a:schemeClr val="dk1"/>
              </a:buClr>
              <a:buSzPts val="1100"/>
              <a:buFont typeface="Arial"/>
              <a:buNone/>
            </a:pPr>
            <a:r>
              <a:rPr lang="en-US" sz="3500" b="1"/>
              <a:t># Connecting to Hive through tableau and steps we have to follow.</a:t>
            </a:r>
            <a:endParaRPr sz="3500" b="1"/>
          </a:p>
          <a:p>
            <a:pPr marL="0" lvl="0" indent="0" algn="l" rtl="0">
              <a:spcBef>
                <a:spcPts val="1200"/>
              </a:spcBef>
              <a:spcAft>
                <a:spcPts val="0"/>
              </a:spcAft>
              <a:buNone/>
            </a:pPr>
            <a:endParaRPr/>
          </a:p>
        </p:txBody>
      </p:sp>
      <p:sp>
        <p:nvSpPr>
          <p:cNvPr id="212" name="Google Shape;212;p30"/>
          <p:cNvSpPr txBox="1">
            <a:spLocks noGrp="1"/>
          </p:cNvSpPr>
          <p:nvPr>
            <p:ph type="body" idx="1"/>
          </p:nvPr>
        </p:nvSpPr>
        <p:spPr>
          <a:xfrm>
            <a:off x="838200" y="1825625"/>
            <a:ext cx="10515600" cy="38598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500" b="1" dirty="0"/>
              <a:t>I have downloaded Tableau and Cloudera Hive ODBC driver.</a:t>
            </a:r>
            <a:endParaRPr sz="2500" b="1" dirty="0"/>
          </a:p>
          <a:p>
            <a:pPr marL="0" lvl="0" indent="0" algn="l" rtl="0">
              <a:lnSpc>
                <a:spcPct val="115000"/>
              </a:lnSpc>
              <a:spcBef>
                <a:spcPts val="1200"/>
              </a:spcBef>
              <a:spcAft>
                <a:spcPts val="0"/>
              </a:spcAft>
              <a:buClr>
                <a:schemeClr val="dk1"/>
              </a:buClr>
              <a:buSzPts val="1100"/>
              <a:buFont typeface="Arial"/>
              <a:buNone/>
            </a:pPr>
            <a:endParaRPr sz="2500" b="1" dirty="0"/>
          </a:p>
          <a:p>
            <a:pPr marL="0" lvl="0" indent="0" algn="l" rtl="0">
              <a:spcBef>
                <a:spcPts val="1200"/>
              </a:spcBef>
              <a:spcAft>
                <a:spcPts val="0"/>
              </a:spcAft>
              <a:buNone/>
            </a:pPr>
            <a:endParaRPr sz="2500" b="1" dirty="0"/>
          </a:p>
        </p:txBody>
      </p:sp>
    </p:spTree>
  </p:cSld>
  <p:clrMapOvr>
    <a:masterClrMapping/>
  </p:clrMapOvr>
</p:sld>
</file>

<file path=ppt/theme/theme1.xml><?xml version="1.0" encoding="utf-8"?>
<a:theme xmlns:a="http://schemas.openxmlformats.org/drawingml/2006/main" name="ShapesVTI">
  <a:themeElements>
    <a:clrScheme name="AnalogousFromLightSeedRightStep">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612</Words>
  <Application>Microsoft Office PowerPoint</Application>
  <PresentationFormat>Widescreen</PresentationFormat>
  <Paragraphs>46</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Avenir</vt:lpstr>
      <vt:lpstr>Calibri</vt:lpstr>
      <vt:lpstr>Times New Roman</vt:lpstr>
      <vt:lpstr>Twentieth Century</vt:lpstr>
      <vt:lpstr>ShapesVTI</vt:lpstr>
      <vt:lpstr> FINAL PROJECT BIG DATA TECHNOLOGY Static Data simulate Streaming For Mercedes Car statitstics. </vt:lpstr>
      <vt:lpstr>Objective: Implementation of a Big Data Pipeline</vt:lpstr>
      <vt:lpstr>Introduction</vt:lpstr>
      <vt:lpstr>FLOW OF Data STREAMING</vt:lpstr>
      <vt:lpstr>Kafka </vt:lpstr>
      <vt:lpstr>KAFKA PRODUCER</vt:lpstr>
      <vt:lpstr>(5)DATA VISUALIZATION </vt:lpstr>
      <vt:lpstr>(5)Data Visualization with Tableau(continue) </vt:lpstr>
      <vt:lpstr># Connecting to Hive through tableau and steps we have to follow. </vt:lpstr>
      <vt:lpstr>B, We  have to choosing cloudera hadoop to connect with the hive server running in our cloudera VM </vt:lpstr>
      <vt:lpstr>C, Then we using the server name/IP address  and the user with correct authentication type to connect to the server. </vt:lpstr>
      <vt:lpstr>PowerPoint Presentation</vt:lpstr>
      <vt:lpstr>D. Finally we can search the schema and table, then we can access it what we have in the hive.  </vt:lpstr>
      <vt:lpstr>Visualization 1: Sum or Total Numbers of Mercedes Models only Greater than $50,000 Prices </vt:lpstr>
      <vt:lpstr>Visualization 2: Count All Merceds Models </vt:lpstr>
      <vt:lpstr> Visualization 3: Total Prices Mercedes Has sell in the recent Years per FuelType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PROJECT BIG DATA TECHNOLOGY Static Data simulate Streaming For Mercedes Car statitstics. </dc:title>
  <cp:lastModifiedBy>henokkifleyesus14@gmail.com</cp:lastModifiedBy>
  <cp:revision>1</cp:revision>
  <dcterms:modified xsi:type="dcterms:W3CDTF">2021-09-27T01:02:45Z</dcterms:modified>
</cp:coreProperties>
</file>