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8"/>
  </p:notesMasterIdLst>
  <p:sldIdLst>
    <p:sldId id="256" r:id="rId2"/>
    <p:sldId id="260" r:id="rId3"/>
    <p:sldId id="257" r:id="rId4"/>
    <p:sldId id="261" r:id="rId5"/>
    <p:sldId id="262" r:id="rId6"/>
    <p:sldId id="306" r:id="rId7"/>
    <p:sldId id="308" r:id="rId8"/>
    <p:sldId id="309" r:id="rId9"/>
    <p:sldId id="310" r:id="rId10"/>
    <p:sldId id="311" r:id="rId11"/>
    <p:sldId id="312" r:id="rId12"/>
    <p:sldId id="313" r:id="rId13"/>
    <p:sldId id="314"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Lst>
  <p:sldSz cx="9144000" cy="5143500" type="screen16x9"/>
  <p:notesSz cx="6858000" cy="9144000"/>
  <p:embeddedFontLst>
    <p:embeddedFont>
      <p:font typeface="Montserrat" panose="020B0604020202020204" charset="0"/>
      <p:regular r:id="rId29"/>
      <p:bold r:id="rId30"/>
      <p:italic r:id="rId31"/>
      <p:boldItalic r:id="rId32"/>
    </p:embeddedFont>
    <p:embeddedFont>
      <p:font typeface="Montserrat ExtraBold" panose="020B0604020202020204" charset="0"/>
      <p:bold r:id="rId33"/>
      <p:boldItalic r:id="rId34"/>
    </p:embeddedFont>
    <p:embeddedFont>
      <p:font typeface="Montserrat ExtraLight"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BAD5AA-9F8E-4A33-AB9C-02D07E312A7E}">
  <a:tblStyle styleId="{3DBAD5AA-9F8E-4A33-AB9C-02D07E312A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6340" autoAdjust="0"/>
  </p:normalViewPr>
  <p:slideViewPr>
    <p:cSldViewPr snapToGrid="0">
      <p:cViewPr varScale="1">
        <p:scale>
          <a:sx n="150" d="100"/>
          <a:sy n="150" d="100"/>
        </p:scale>
        <p:origin x="7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708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6135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7359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1301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244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4530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0670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5541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091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220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3926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023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1185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2617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762670" y="3177750"/>
            <a:ext cx="3068700" cy="59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3" name="Google Shape;13;p3"/>
          <p:cNvSpPr txBox="1">
            <a:spLocks noGrp="1"/>
          </p:cNvSpPr>
          <p:nvPr>
            <p:ph type="title" idx="2" hasCustomPrompt="1"/>
          </p:nvPr>
        </p:nvSpPr>
        <p:spPr>
          <a:xfrm>
            <a:off x="1048270" y="3287500"/>
            <a:ext cx="2412900" cy="931500"/>
          </a:xfrm>
          <a:prstGeom prst="rect">
            <a:avLst/>
          </a:prstGeom>
          <a:effectLst>
            <a:outerShdw blurRad="114300" dist="28575" dir="6360000" algn="bl" rotWithShape="0">
              <a:schemeClr val="accent1">
                <a:alpha val="50000"/>
              </a:schemeClr>
            </a:outerShdw>
          </a:effectLst>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7200"/>
              <a:buNone/>
              <a:defRPr sz="7200">
                <a:solidFill>
                  <a:schemeClr val="lt1"/>
                </a:solidFill>
              </a:defRPr>
            </a:lvl2pPr>
            <a:lvl3pPr lvl="2" algn="ctr" rtl="0">
              <a:spcBef>
                <a:spcPts val="0"/>
              </a:spcBef>
              <a:spcAft>
                <a:spcPts val="0"/>
              </a:spcAft>
              <a:buClr>
                <a:schemeClr val="lt1"/>
              </a:buClr>
              <a:buSzPts val="7200"/>
              <a:buNone/>
              <a:defRPr sz="7200">
                <a:solidFill>
                  <a:schemeClr val="lt1"/>
                </a:solidFill>
              </a:defRPr>
            </a:lvl3pPr>
            <a:lvl4pPr lvl="3" algn="ctr" rtl="0">
              <a:spcBef>
                <a:spcPts val="0"/>
              </a:spcBef>
              <a:spcAft>
                <a:spcPts val="0"/>
              </a:spcAft>
              <a:buClr>
                <a:schemeClr val="lt1"/>
              </a:buClr>
              <a:buSzPts val="7200"/>
              <a:buNone/>
              <a:defRPr sz="7200">
                <a:solidFill>
                  <a:schemeClr val="lt1"/>
                </a:solidFill>
              </a:defRPr>
            </a:lvl4pPr>
            <a:lvl5pPr lvl="4" algn="ctr" rtl="0">
              <a:spcBef>
                <a:spcPts val="0"/>
              </a:spcBef>
              <a:spcAft>
                <a:spcPts val="0"/>
              </a:spcAft>
              <a:buClr>
                <a:schemeClr val="lt1"/>
              </a:buClr>
              <a:buSzPts val="7200"/>
              <a:buNone/>
              <a:defRPr sz="7200">
                <a:solidFill>
                  <a:schemeClr val="lt1"/>
                </a:solidFill>
              </a:defRPr>
            </a:lvl5pPr>
            <a:lvl6pPr lvl="5" algn="ctr" rtl="0">
              <a:spcBef>
                <a:spcPts val="0"/>
              </a:spcBef>
              <a:spcAft>
                <a:spcPts val="0"/>
              </a:spcAft>
              <a:buClr>
                <a:schemeClr val="lt1"/>
              </a:buClr>
              <a:buSzPts val="7200"/>
              <a:buNone/>
              <a:defRPr sz="7200">
                <a:solidFill>
                  <a:schemeClr val="lt1"/>
                </a:solidFill>
              </a:defRPr>
            </a:lvl6pPr>
            <a:lvl7pPr lvl="6" algn="ctr" rtl="0">
              <a:spcBef>
                <a:spcPts val="0"/>
              </a:spcBef>
              <a:spcAft>
                <a:spcPts val="0"/>
              </a:spcAft>
              <a:buClr>
                <a:schemeClr val="lt1"/>
              </a:buClr>
              <a:buSzPts val="7200"/>
              <a:buNone/>
              <a:defRPr sz="7200">
                <a:solidFill>
                  <a:schemeClr val="lt1"/>
                </a:solidFill>
              </a:defRPr>
            </a:lvl7pPr>
            <a:lvl8pPr lvl="7" algn="ctr" rtl="0">
              <a:spcBef>
                <a:spcPts val="0"/>
              </a:spcBef>
              <a:spcAft>
                <a:spcPts val="0"/>
              </a:spcAft>
              <a:buClr>
                <a:schemeClr val="lt1"/>
              </a:buClr>
              <a:buSzPts val="7200"/>
              <a:buNone/>
              <a:defRPr sz="7200">
                <a:solidFill>
                  <a:schemeClr val="lt1"/>
                </a:solidFill>
              </a:defRPr>
            </a:lvl8pPr>
            <a:lvl9pPr lvl="8" algn="ctr" rtl="0">
              <a:spcBef>
                <a:spcPts val="0"/>
              </a:spcBef>
              <a:spcAft>
                <a:spcPts val="0"/>
              </a:spcAft>
              <a:buClr>
                <a:schemeClr val="lt1"/>
              </a:buClr>
              <a:buSzPts val="7200"/>
              <a:buNone/>
              <a:defRPr sz="7200">
                <a:solidFill>
                  <a:schemeClr val="lt1"/>
                </a:solidFill>
              </a:defRPr>
            </a:lvl9pPr>
          </a:lstStyle>
          <a:p>
            <a:r>
              <a:t>xx%</a:t>
            </a:r>
          </a:p>
        </p:txBody>
      </p:sp>
      <p:sp>
        <p:nvSpPr>
          <p:cNvPr id="14" name="Google Shape;14;p3"/>
          <p:cNvSpPr txBox="1">
            <a:spLocks noGrp="1"/>
          </p:cNvSpPr>
          <p:nvPr>
            <p:ph type="subTitle" idx="1"/>
          </p:nvPr>
        </p:nvSpPr>
        <p:spPr>
          <a:xfrm>
            <a:off x="3762670" y="3720650"/>
            <a:ext cx="3068700" cy="4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7" name="Google Shape;17;p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6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1954023" y="1418665"/>
            <a:ext cx="4792200" cy="1425388"/>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t>EVENTHUB</a:t>
            </a:r>
            <a:endParaRPr sz="4400" dirty="0"/>
          </a:p>
        </p:txBody>
      </p:sp>
      <p:sp>
        <p:nvSpPr>
          <p:cNvPr id="164" name="Google Shape;164;p38"/>
          <p:cNvSpPr txBox="1">
            <a:spLocks noGrp="1"/>
          </p:cNvSpPr>
          <p:nvPr>
            <p:ph type="ctrTitle"/>
          </p:nvPr>
        </p:nvSpPr>
        <p:spPr>
          <a:xfrm>
            <a:off x="2699602" y="2911287"/>
            <a:ext cx="3260700" cy="461485"/>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pPr lvl="0"/>
            <a:r>
              <a:rPr lang="en-US" sz="1100" b="0" dirty="0"/>
              <a:t>A versatile and user-friendly Event listing and management platform</a:t>
            </a:r>
            <a:endParaRPr sz="1100" b="0" dirty="0">
              <a:latin typeface="Montserrat ExtraLight"/>
              <a:ea typeface="Montserrat ExtraLight"/>
              <a:cs typeface="Montserrat ExtraLight"/>
              <a:sym typeface="Montserrat ExtraLight"/>
            </a:endParaRPr>
          </a:p>
        </p:txBody>
      </p:sp>
      <p:cxnSp>
        <p:nvCxnSpPr>
          <p:cNvPr id="165" name="Google Shape;165;p38"/>
          <p:cNvCxnSpPr/>
          <p:nvPr/>
        </p:nvCxnSpPr>
        <p:spPr>
          <a:xfrm>
            <a:off x="2908112" y="2827390"/>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t>
            </a:r>
            <a:r>
              <a:rPr lang="en-US" dirty="0">
                <a:solidFill>
                  <a:schemeClr val="accent1"/>
                </a:solidFill>
              </a:rPr>
              <a:t>roduct Functionality </a:t>
            </a:r>
            <a:endParaRPr dirty="0">
              <a:solidFill>
                <a:schemeClr val="accent1"/>
              </a:solidFill>
            </a:endParaRPr>
          </a:p>
        </p:txBody>
      </p:sp>
      <p:sp>
        <p:nvSpPr>
          <p:cNvPr id="215" name="Google Shape;215;p44"/>
          <p:cNvSpPr txBox="1">
            <a:spLocks noGrp="1"/>
          </p:cNvSpPr>
          <p:nvPr>
            <p:ph type="body" idx="1"/>
          </p:nvPr>
        </p:nvSpPr>
        <p:spPr>
          <a:xfrm>
            <a:off x="676282" y="1230405"/>
            <a:ext cx="4946400" cy="3388659"/>
          </a:xfrm>
          <a:prstGeom prst="rect">
            <a:avLst/>
          </a:prstGeom>
        </p:spPr>
        <p:txBody>
          <a:bodyPr spcFirstLastPara="1" wrap="square" lIns="91425" tIns="91425" rIns="91425" bIns="91425" anchor="t" anchorCtr="0">
            <a:noAutofit/>
          </a:bodyPr>
          <a:lstStyle/>
          <a:p>
            <a:pPr marL="139700" indent="0">
              <a:buNone/>
            </a:pPr>
            <a:r>
              <a:rPr lang="en-US" sz="1100" b="1" dirty="0"/>
              <a:t>5. Analytics &amp; Reporting</a:t>
            </a:r>
          </a:p>
          <a:p>
            <a:pPr marL="139700" indent="0">
              <a:buNone/>
            </a:pPr>
            <a:endParaRPr lang="en-US" sz="1100" b="1" dirty="0"/>
          </a:p>
          <a:p>
            <a:pPr marL="139700" indent="0">
              <a:buNone/>
            </a:pPr>
            <a:r>
              <a:rPr lang="en-US" sz="1100" b="1" dirty="0"/>
              <a:t>- Event Metrics</a:t>
            </a:r>
            <a:r>
              <a:rPr lang="en-US" sz="1100" dirty="0"/>
              <a:t>: EventHub provides real-time analytics on event performance, including attendee engagement, ticket sales, and audience demographics.</a:t>
            </a:r>
          </a:p>
          <a:p>
            <a:pPr marL="139700" indent="0">
              <a:buNone/>
            </a:pPr>
            <a:r>
              <a:rPr lang="en-US" sz="1100" b="1" dirty="0"/>
              <a:t>- Custom Reports</a:t>
            </a:r>
            <a:r>
              <a:rPr lang="en-US" sz="1100" dirty="0"/>
              <a:t>: Organizers can generate custom reports based on the data they need—whether it’s for tracking marketing ROI, attendee feedback, or event success.</a:t>
            </a:r>
          </a:p>
          <a:p>
            <a:pPr marL="139700" indent="0">
              <a:buNone/>
            </a:pPr>
            <a:r>
              <a:rPr lang="en-US" sz="1100" b="1" dirty="0"/>
              <a:t>- Post-Event Insights</a:t>
            </a:r>
            <a:r>
              <a:rPr lang="en-US" sz="1100" dirty="0"/>
              <a:t>: After the event, organizers can review feedback surveys and analytics to improve future events.</a:t>
            </a:r>
          </a:p>
          <a:p>
            <a:pPr marL="0" lvl="0" indent="0" algn="l" rtl="0">
              <a:spcBef>
                <a:spcPts val="0"/>
              </a:spcBef>
              <a:spcAft>
                <a:spcPts val="0"/>
              </a:spcAft>
              <a:buNone/>
            </a:pPr>
            <a:endParaRPr dirty="0"/>
          </a:p>
        </p:txBody>
      </p:sp>
      <p:cxnSp>
        <p:nvCxnSpPr>
          <p:cNvPr id="216" name="Google Shape;216;p44"/>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207915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445025"/>
            <a:ext cx="5462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1"/>
                </a:solidFill>
              </a:rPr>
              <a:t>User c</a:t>
            </a:r>
            <a:r>
              <a:rPr lang="en-US" dirty="0"/>
              <a:t>lass and characteristics</a:t>
            </a:r>
            <a:endParaRPr dirty="0">
              <a:solidFill>
                <a:schemeClr val="accent1"/>
              </a:solidFill>
            </a:endParaRPr>
          </a:p>
        </p:txBody>
      </p:sp>
      <p:sp>
        <p:nvSpPr>
          <p:cNvPr id="215" name="Google Shape;215;p44"/>
          <p:cNvSpPr txBox="1">
            <a:spLocks noGrp="1"/>
          </p:cNvSpPr>
          <p:nvPr>
            <p:ph type="body" idx="1"/>
          </p:nvPr>
        </p:nvSpPr>
        <p:spPr>
          <a:xfrm>
            <a:off x="676282" y="1230405"/>
            <a:ext cx="4946400" cy="3388659"/>
          </a:xfrm>
          <a:prstGeom prst="rect">
            <a:avLst/>
          </a:prstGeom>
        </p:spPr>
        <p:txBody>
          <a:bodyPr spcFirstLastPara="1" wrap="square" lIns="91425" tIns="91425" rIns="91425" bIns="91425" anchor="t" anchorCtr="0">
            <a:noAutofit/>
          </a:bodyPr>
          <a:lstStyle/>
          <a:p>
            <a:pPr marL="0" lvl="0" indent="0">
              <a:buNone/>
            </a:pPr>
            <a:r>
              <a:rPr lang="en-US" dirty="0"/>
              <a:t>We can categorize  into two main types: </a:t>
            </a:r>
            <a:r>
              <a:rPr lang="en-US" b="1" dirty="0"/>
              <a:t>Attendees</a:t>
            </a:r>
            <a:r>
              <a:rPr lang="en-US" dirty="0"/>
              <a:t> and </a:t>
            </a:r>
            <a:r>
              <a:rPr lang="en-US" b="1" dirty="0"/>
              <a:t>Event Organizers</a:t>
            </a:r>
            <a:r>
              <a:rPr lang="en-US" dirty="0"/>
              <a:t>. </a:t>
            </a:r>
          </a:p>
          <a:p>
            <a:endParaRPr lang="en-US" dirty="0"/>
          </a:p>
          <a:p>
            <a:pPr marL="139700" indent="0">
              <a:buNone/>
            </a:pPr>
            <a:r>
              <a:rPr lang="en-US" b="1" dirty="0"/>
              <a:t>1. User Class: Attendees</a:t>
            </a:r>
          </a:p>
          <a:p>
            <a:pPr marL="139700" indent="0">
              <a:buNone/>
            </a:pPr>
            <a:r>
              <a:rPr lang="en-US" sz="1100" b="1" dirty="0"/>
              <a:t>Event Seekers</a:t>
            </a:r>
            <a:r>
              <a:rPr lang="en-US" sz="1100" dirty="0"/>
              <a:t>: Attendees are individuals who are looking for events that match their interests, needs, or professional goals. They could range from general public attendees to niche-focused participants.</a:t>
            </a:r>
          </a:p>
          <a:p>
            <a:pPr marL="139700" indent="0">
              <a:buNone/>
            </a:pPr>
            <a:r>
              <a:rPr lang="en-US" sz="1100" b="1" dirty="0"/>
              <a:t>Interested in Real-Time Interaction</a:t>
            </a:r>
            <a:r>
              <a:rPr lang="en-US" sz="1100" dirty="0"/>
              <a:t>: Attendees value live updates, live-streaming sessions, event chats, and networking features to engage with speakers or other participants during events.</a:t>
            </a:r>
          </a:p>
          <a:p>
            <a:pPr marL="139700" indent="0">
              <a:buNone/>
            </a:pPr>
            <a:r>
              <a:rPr lang="en-US" sz="1100" b="1" dirty="0"/>
              <a:t>Engagement-Focused</a:t>
            </a:r>
            <a:r>
              <a:rPr lang="en-US" sz="1100" dirty="0"/>
              <a:t>: Attendees typically want to network, learn, or engage with the content at the event. They seek personalized recommendations to maximize their experience.</a:t>
            </a:r>
          </a:p>
          <a:p>
            <a:pPr marL="0" lvl="0" indent="0">
              <a:buNone/>
            </a:pPr>
            <a:endParaRPr dirty="0"/>
          </a:p>
        </p:txBody>
      </p:sp>
      <p:cxnSp>
        <p:nvCxnSpPr>
          <p:cNvPr id="216" name="Google Shape;216;p44"/>
          <p:cNvCxnSpPr>
            <a:cxnSpLocks/>
          </p:cNvCxnSpPr>
          <p:nvPr/>
        </p:nvCxnSpPr>
        <p:spPr>
          <a:xfrm>
            <a:off x="1026200" y="414022"/>
            <a:ext cx="47523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3325129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445025"/>
            <a:ext cx="5303550" cy="941400"/>
          </a:xfrm>
          <a:prstGeom prst="rect">
            <a:avLst/>
          </a:prstGeom>
        </p:spPr>
        <p:txBody>
          <a:bodyPr spcFirstLastPara="1" wrap="square" lIns="91425" tIns="91425" rIns="91425" bIns="91425" anchor="t" anchorCtr="0">
            <a:noAutofit/>
          </a:bodyPr>
          <a:lstStyle/>
          <a:p>
            <a:pPr lvl="0"/>
            <a:r>
              <a:rPr lang="en-US" dirty="0"/>
              <a:t>User class and characteristics</a:t>
            </a:r>
            <a:endParaRPr dirty="0">
              <a:solidFill>
                <a:schemeClr val="accent1"/>
              </a:solidFill>
            </a:endParaRPr>
          </a:p>
        </p:txBody>
      </p:sp>
      <p:sp>
        <p:nvSpPr>
          <p:cNvPr id="215" name="Google Shape;215;p44"/>
          <p:cNvSpPr txBox="1">
            <a:spLocks noGrp="1"/>
          </p:cNvSpPr>
          <p:nvPr>
            <p:ph type="body" idx="1"/>
          </p:nvPr>
        </p:nvSpPr>
        <p:spPr>
          <a:xfrm>
            <a:off x="676282" y="1230405"/>
            <a:ext cx="4946400" cy="3388659"/>
          </a:xfrm>
          <a:prstGeom prst="rect">
            <a:avLst/>
          </a:prstGeom>
        </p:spPr>
        <p:txBody>
          <a:bodyPr spcFirstLastPara="1" wrap="square" lIns="91425" tIns="91425" rIns="91425" bIns="91425" anchor="t" anchorCtr="0">
            <a:noAutofit/>
          </a:bodyPr>
          <a:lstStyle/>
          <a:p>
            <a:pPr marL="139700" indent="0">
              <a:buNone/>
            </a:pPr>
            <a:r>
              <a:rPr lang="en-US" sz="1100" b="1" dirty="0"/>
              <a:t>Functionality for Attendees:</a:t>
            </a:r>
          </a:p>
          <a:p>
            <a:pPr marL="139700" indent="0">
              <a:buNone/>
            </a:pPr>
            <a:endParaRPr lang="en-US" sz="1100" dirty="0"/>
          </a:p>
          <a:p>
            <a:r>
              <a:rPr lang="en-US" sz="1100" b="1" dirty="0"/>
              <a:t>Event Discovery</a:t>
            </a:r>
            <a:r>
              <a:rPr lang="en-US" sz="1100" dirty="0"/>
              <a:t>: Easy search and filter features to find events by type, date, location, etc.</a:t>
            </a:r>
          </a:p>
          <a:p>
            <a:r>
              <a:rPr lang="en-US" sz="1100" b="1" dirty="0"/>
              <a:t>Personalized Recommendations</a:t>
            </a:r>
            <a:r>
              <a:rPr lang="en-US" sz="1100" dirty="0"/>
              <a:t>: EventHub recommends events based on user interests, past event participation, or user profile data.</a:t>
            </a:r>
          </a:p>
          <a:p>
            <a:r>
              <a:rPr lang="en-US" sz="1100" b="1" dirty="0"/>
              <a:t>Networking</a:t>
            </a:r>
            <a:r>
              <a:rPr lang="en-US" sz="1100" dirty="0"/>
              <a:t>: Ability to connect with other attendees, join discussion forums, or schedule 1:1 meetings.</a:t>
            </a:r>
          </a:p>
          <a:p>
            <a:r>
              <a:rPr lang="en-US" sz="1100" b="1" dirty="0"/>
              <a:t>Ticket Purchasing &amp; Registration</a:t>
            </a:r>
            <a:r>
              <a:rPr lang="en-US" sz="1100" dirty="0"/>
              <a:t>: Simple process for purchasing tickets and registering for events.</a:t>
            </a:r>
          </a:p>
          <a:p>
            <a:r>
              <a:rPr lang="en-US" sz="1100" b="1" dirty="0"/>
              <a:t>Event Reminders &amp; Notifications</a:t>
            </a:r>
            <a:r>
              <a:rPr lang="en-US" sz="1100" dirty="0"/>
              <a:t>: Automated reminders for event schedules and session times.</a:t>
            </a:r>
          </a:p>
          <a:p>
            <a:r>
              <a:rPr lang="en-US" sz="1100" b="1" dirty="0"/>
              <a:t>Real-Time Updates</a:t>
            </a:r>
            <a:r>
              <a:rPr lang="en-US" sz="1100" dirty="0"/>
              <a:t>: Notifications about session changes, speakers, or event activities.</a:t>
            </a:r>
          </a:p>
          <a:p>
            <a:r>
              <a:rPr lang="en-US" sz="1100" b="1" dirty="0"/>
              <a:t>Post-Event Engagement</a:t>
            </a:r>
            <a:r>
              <a:rPr lang="en-US" sz="1100" dirty="0"/>
              <a:t>: Access to event content like recordings, materials, and surveys for feedback.</a:t>
            </a:r>
          </a:p>
          <a:p>
            <a:pPr marL="0" lvl="0" indent="0" algn="l" rtl="0">
              <a:spcBef>
                <a:spcPts val="0"/>
              </a:spcBef>
              <a:spcAft>
                <a:spcPts val="0"/>
              </a:spcAft>
              <a:buNone/>
            </a:pPr>
            <a:endParaRPr dirty="0"/>
          </a:p>
        </p:txBody>
      </p:sp>
      <p:cxnSp>
        <p:nvCxnSpPr>
          <p:cNvPr id="216" name="Google Shape;216;p44"/>
          <p:cNvCxnSpPr>
            <a:cxnSpLocks/>
          </p:cNvCxnSpPr>
          <p:nvPr/>
        </p:nvCxnSpPr>
        <p:spPr>
          <a:xfrm>
            <a:off x="1026200" y="414022"/>
            <a:ext cx="47269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3247040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445025"/>
            <a:ext cx="5348000" cy="941400"/>
          </a:xfrm>
          <a:prstGeom prst="rect">
            <a:avLst/>
          </a:prstGeom>
        </p:spPr>
        <p:txBody>
          <a:bodyPr spcFirstLastPara="1" wrap="square" lIns="91425" tIns="91425" rIns="91425" bIns="91425" anchor="t" anchorCtr="0">
            <a:noAutofit/>
          </a:bodyPr>
          <a:lstStyle/>
          <a:p>
            <a:pPr lvl="0"/>
            <a:r>
              <a:rPr lang="en-US" dirty="0"/>
              <a:t>User class and characteristics</a:t>
            </a:r>
            <a:endParaRPr dirty="0">
              <a:solidFill>
                <a:schemeClr val="accent1"/>
              </a:solidFill>
            </a:endParaRPr>
          </a:p>
        </p:txBody>
      </p:sp>
      <p:sp>
        <p:nvSpPr>
          <p:cNvPr id="215" name="Google Shape;215;p44"/>
          <p:cNvSpPr txBox="1">
            <a:spLocks noGrp="1"/>
          </p:cNvSpPr>
          <p:nvPr>
            <p:ph type="body" idx="1"/>
          </p:nvPr>
        </p:nvSpPr>
        <p:spPr>
          <a:xfrm>
            <a:off x="676282" y="1230405"/>
            <a:ext cx="4946400" cy="3388659"/>
          </a:xfrm>
          <a:prstGeom prst="rect">
            <a:avLst/>
          </a:prstGeom>
        </p:spPr>
        <p:txBody>
          <a:bodyPr spcFirstLastPara="1" wrap="square" lIns="91425" tIns="91425" rIns="91425" bIns="91425" anchor="t" anchorCtr="0">
            <a:noAutofit/>
          </a:bodyPr>
          <a:lstStyle/>
          <a:p>
            <a:pPr marL="139700" indent="0">
              <a:buNone/>
            </a:pPr>
            <a:r>
              <a:rPr lang="en-US" sz="1100" b="1" dirty="0"/>
              <a:t>2. Organizer Class: Event Organizers</a:t>
            </a:r>
          </a:p>
          <a:p>
            <a:pPr marL="139700" indent="0">
              <a:buNone/>
            </a:pPr>
            <a:endParaRPr lang="en-US" sz="1100" b="1" dirty="0"/>
          </a:p>
          <a:p>
            <a:r>
              <a:rPr lang="en-US" sz="1100" b="1" dirty="0"/>
              <a:t>Event Planners</a:t>
            </a:r>
            <a:r>
              <a:rPr lang="en-US" sz="1100" dirty="0"/>
              <a:t>: These are individuals or businesses responsible for creating, managing, and promoting events. They could be in charge of conferences, expos, festivals, or other types of events.</a:t>
            </a:r>
          </a:p>
          <a:p>
            <a:r>
              <a:rPr lang="en-US" sz="1100" b="1" dirty="0"/>
              <a:t>Detail-Oriented</a:t>
            </a:r>
            <a:r>
              <a:rPr lang="en-US" sz="1100" dirty="0"/>
              <a:t>: Organizers focus on planning every detail, from budgeting and ticket sales to session scheduling and attendee management.</a:t>
            </a:r>
          </a:p>
          <a:p>
            <a:r>
              <a:rPr lang="en-US" sz="1100" b="1" dirty="0"/>
              <a:t>Promotion-Oriented</a:t>
            </a:r>
            <a:r>
              <a:rPr lang="en-US" sz="1100" dirty="0"/>
              <a:t>: They are keen on reaching the right audience through effective marketing strategies to boost ticket sales and event attendance.</a:t>
            </a:r>
          </a:p>
          <a:p>
            <a:pPr marL="0" lvl="0" indent="0" algn="l" rtl="0">
              <a:spcBef>
                <a:spcPts val="0"/>
              </a:spcBef>
              <a:spcAft>
                <a:spcPts val="0"/>
              </a:spcAft>
              <a:buNone/>
            </a:pPr>
            <a:endParaRPr sz="1100" dirty="0"/>
          </a:p>
        </p:txBody>
      </p:sp>
      <p:cxnSp>
        <p:nvCxnSpPr>
          <p:cNvPr id="216" name="Google Shape;216;p44"/>
          <p:cNvCxnSpPr>
            <a:cxnSpLocks/>
          </p:cNvCxnSpPr>
          <p:nvPr/>
        </p:nvCxnSpPr>
        <p:spPr>
          <a:xfrm>
            <a:off x="1026200" y="414022"/>
            <a:ext cx="468245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816458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3" name="Title 2">
            <a:extLst>
              <a:ext uri="{FF2B5EF4-FFF2-40B4-BE49-F238E27FC236}">
                <a16:creationId xmlns:a16="http://schemas.microsoft.com/office/drawing/2014/main" id="{7A2476E3-9D93-4E60-8D81-F90C86A3C181}"/>
              </a:ext>
            </a:extLst>
          </p:cNvPr>
          <p:cNvSpPr>
            <a:spLocks noGrp="1"/>
          </p:cNvSpPr>
          <p:nvPr>
            <p:ph type="title"/>
          </p:nvPr>
        </p:nvSpPr>
        <p:spPr>
          <a:xfrm>
            <a:off x="938500" y="445025"/>
            <a:ext cx="5138450" cy="941400"/>
          </a:xfrm>
        </p:spPr>
        <p:txBody>
          <a:bodyPr/>
          <a:lstStyle/>
          <a:p>
            <a:r>
              <a:rPr lang="en-US" dirty="0"/>
              <a:t>User class and characteristics</a:t>
            </a:r>
          </a:p>
        </p:txBody>
      </p:sp>
      <p:sp>
        <p:nvSpPr>
          <p:cNvPr id="5" name="Text Placeholder 4">
            <a:extLst>
              <a:ext uri="{FF2B5EF4-FFF2-40B4-BE49-F238E27FC236}">
                <a16:creationId xmlns:a16="http://schemas.microsoft.com/office/drawing/2014/main" id="{9571A758-C0EF-4B18-A045-EFEF74CCC76F}"/>
              </a:ext>
            </a:extLst>
          </p:cNvPr>
          <p:cNvSpPr>
            <a:spLocks noGrp="1"/>
          </p:cNvSpPr>
          <p:nvPr>
            <p:ph type="body" idx="1"/>
          </p:nvPr>
        </p:nvSpPr>
        <p:spPr>
          <a:xfrm>
            <a:off x="938500" y="1162050"/>
            <a:ext cx="5221000" cy="3486150"/>
          </a:xfrm>
        </p:spPr>
        <p:txBody>
          <a:bodyPr/>
          <a:lstStyle/>
          <a:p>
            <a:pPr marL="139700" indent="0">
              <a:buNone/>
            </a:pPr>
            <a:r>
              <a:rPr lang="en-US" sz="1100" b="1" dirty="0"/>
              <a:t>Functionality for Event Organizers:</a:t>
            </a:r>
          </a:p>
          <a:p>
            <a:pPr marL="139700" indent="0">
              <a:buNone/>
            </a:pPr>
            <a:endParaRPr lang="en-US" sz="1100" dirty="0"/>
          </a:p>
          <a:p>
            <a:r>
              <a:rPr lang="en-US" sz="1100" b="1" dirty="0"/>
              <a:t>Event Creation &amp; Management</a:t>
            </a:r>
            <a:r>
              <a:rPr lang="en-US" sz="1100" dirty="0"/>
              <a:t>: Tools to set up event pages, agendas, and sessions, with options for custom branding.</a:t>
            </a:r>
          </a:p>
          <a:p>
            <a:r>
              <a:rPr lang="en-US" sz="1100" b="1" dirty="0"/>
              <a:t>Ticketing &amp; Registration</a:t>
            </a:r>
            <a:r>
              <a:rPr lang="en-US" sz="1100" dirty="0"/>
              <a:t>: EventHub’s system allows organizers to manage ticket types, track registrations, and integrate payment systems.</a:t>
            </a:r>
          </a:p>
          <a:p>
            <a:r>
              <a:rPr lang="en-US" sz="1100" b="1" dirty="0"/>
              <a:t>Promotion Tools</a:t>
            </a:r>
            <a:r>
              <a:rPr lang="en-US" sz="1100" dirty="0"/>
              <a:t>: Integrated tools for email campaigns, social media sharing, and promotional content to reach a wider audience.</a:t>
            </a:r>
          </a:p>
          <a:p>
            <a:r>
              <a:rPr lang="en-US" sz="1100" b="1" dirty="0"/>
              <a:t>Real-Time Analytics</a:t>
            </a:r>
            <a:r>
              <a:rPr lang="en-US" sz="1100" dirty="0"/>
              <a:t>: Access to event performance metrics, like ticket sales, attendee demographics, and engagement statistics.</a:t>
            </a:r>
          </a:p>
          <a:p>
            <a:r>
              <a:rPr lang="en-US" sz="1100" b="1" dirty="0"/>
              <a:t>Networking &amp; Engagement Tools</a:t>
            </a:r>
            <a:r>
              <a:rPr lang="en-US" sz="1100" dirty="0"/>
              <a:t>: Options to enable networking opportunities through attendee profiles, chat features, and virtual meetups.</a:t>
            </a:r>
          </a:p>
          <a:p>
            <a:r>
              <a:rPr lang="en-US" sz="1100" b="1" dirty="0"/>
              <a:t>Surveys &amp; Feedback</a:t>
            </a:r>
            <a:r>
              <a:rPr lang="en-US" sz="1100" dirty="0"/>
              <a:t>: Collect feedback from attendees post-event to understand satisfaction levels and identify areas for improvement.</a:t>
            </a:r>
          </a:p>
        </p:txBody>
      </p:sp>
    </p:spTree>
    <p:extLst>
      <p:ext uri="{BB962C8B-B14F-4D97-AF65-F5344CB8AC3E}">
        <p14:creationId xmlns:p14="http://schemas.microsoft.com/office/powerpoint/2010/main" val="3155207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Operating environment </a:t>
            </a:r>
            <a:endParaRPr dirty="0">
              <a:solidFill>
                <a:schemeClr val="accent1"/>
              </a:solidFill>
            </a:endParaRPr>
          </a:p>
        </p:txBody>
      </p:sp>
      <p:sp>
        <p:nvSpPr>
          <p:cNvPr id="215" name="Google Shape;215;p44"/>
          <p:cNvSpPr txBox="1">
            <a:spLocks noGrp="1"/>
          </p:cNvSpPr>
          <p:nvPr>
            <p:ph type="body" idx="1"/>
          </p:nvPr>
        </p:nvSpPr>
        <p:spPr>
          <a:xfrm>
            <a:off x="621400" y="1027205"/>
            <a:ext cx="4946400" cy="3388659"/>
          </a:xfrm>
          <a:prstGeom prst="rect">
            <a:avLst/>
          </a:prstGeom>
        </p:spPr>
        <p:txBody>
          <a:bodyPr spcFirstLastPara="1" wrap="square" lIns="91425" tIns="91425" rIns="91425" bIns="91425" anchor="t" anchorCtr="0">
            <a:noAutofit/>
          </a:bodyPr>
          <a:lstStyle/>
          <a:p>
            <a:pPr marL="368300" indent="-228600">
              <a:buAutoNum type="arabicPeriod"/>
            </a:pPr>
            <a:r>
              <a:rPr lang="en-US" sz="1100" b="1" dirty="0"/>
              <a:t>Frontend (User Interface)</a:t>
            </a:r>
          </a:p>
          <a:p>
            <a:pPr marL="139700" indent="0">
              <a:buNone/>
            </a:pPr>
            <a:endParaRPr lang="en-US" sz="1100" b="1" dirty="0"/>
          </a:p>
          <a:p>
            <a:r>
              <a:rPr lang="en-US" sz="1100" b="1" dirty="0"/>
              <a:t>Web Platform</a:t>
            </a:r>
            <a:r>
              <a:rPr lang="en-US" sz="1100" dirty="0"/>
              <a:t>: EventHub is likely accessible through a web application, providing users (attendees and organizers) with a user-friendly interface to discover, manage, and promote events. It should be responsive, meaning it adjusts for different screen sizes (desktops, tablets, and mobile).</a:t>
            </a:r>
          </a:p>
          <a:p>
            <a:pPr marL="139700" indent="0">
              <a:buNone/>
            </a:pPr>
            <a:endParaRPr lang="en-US" sz="1100" dirty="0"/>
          </a:p>
          <a:p>
            <a:pPr marL="139700" indent="0">
              <a:buNone/>
            </a:pPr>
            <a:r>
              <a:rPr lang="en-US" sz="1100" b="1" dirty="0"/>
              <a:t>2. Backend (Server-Side)</a:t>
            </a:r>
          </a:p>
          <a:p>
            <a:pPr marL="139700" indent="0">
              <a:buNone/>
            </a:pPr>
            <a:endParaRPr lang="en-US" sz="1100" b="1" dirty="0"/>
          </a:p>
          <a:p>
            <a:r>
              <a:rPr lang="en-US" sz="1100" b="1" dirty="0"/>
              <a:t>Event Management System</a:t>
            </a:r>
            <a:r>
              <a:rPr lang="en-US" sz="1100" dirty="0"/>
              <a:t>: A robust event management system must be in place, which includes tools for creating events, managing ticketing, user registration, and tracking session attendance.</a:t>
            </a:r>
          </a:p>
          <a:p>
            <a:r>
              <a:rPr lang="en-US" sz="1100" b="1" dirty="0"/>
              <a:t>Real-Time Processing</a:t>
            </a:r>
            <a:r>
              <a:rPr lang="en-US" sz="1100" dirty="0"/>
              <a:t>: Real-time features such as updates, notifications.</a:t>
            </a:r>
          </a:p>
          <a:p>
            <a:r>
              <a:rPr lang="en-US" sz="1100" b="1" dirty="0"/>
              <a:t>Payment Gateway Integration</a:t>
            </a:r>
            <a:r>
              <a:rPr lang="en-US" sz="1100" dirty="0"/>
              <a:t>: For ticket sales, the platform needs to integrate with payment processors (like </a:t>
            </a:r>
            <a:r>
              <a:rPr lang="en-US" sz="1100" dirty="0" err="1"/>
              <a:t>Telebirr,CBE,Chapa</a:t>
            </a:r>
            <a:r>
              <a:rPr lang="en-US" sz="1100" dirty="0"/>
              <a:t> or others) for secure financial transactions</a:t>
            </a:r>
          </a:p>
          <a:p>
            <a:pPr marL="0" lvl="0" indent="0" algn="l" rtl="0">
              <a:spcBef>
                <a:spcPts val="0"/>
              </a:spcBef>
              <a:spcAft>
                <a:spcPts val="0"/>
              </a:spcAft>
              <a:buNone/>
            </a:pPr>
            <a:endParaRPr sz="1100" dirty="0"/>
          </a:p>
        </p:txBody>
      </p:sp>
      <p:cxnSp>
        <p:nvCxnSpPr>
          <p:cNvPr id="216" name="Google Shape;216;p44"/>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161981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p>
            <a:pPr lvl="0"/>
            <a:r>
              <a:rPr lang="en-US" dirty="0"/>
              <a:t>Operating environment </a:t>
            </a:r>
            <a:endParaRPr dirty="0">
              <a:solidFill>
                <a:schemeClr val="accent1"/>
              </a:solidFill>
            </a:endParaRPr>
          </a:p>
        </p:txBody>
      </p:sp>
      <p:sp>
        <p:nvSpPr>
          <p:cNvPr id="215" name="Google Shape;215;p44"/>
          <p:cNvSpPr txBox="1">
            <a:spLocks noGrp="1"/>
          </p:cNvSpPr>
          <p:nvPr>
            <p:ph type="body" idx="1"/>
          </p:nvPr>
        </p:nvSpPr>
        <p:spPr>
          <a:xfrm>
            <a:off x="676282" y="1230405"/>
            <a:ext cx="4946400" cy="3388659"/>
          </a:xfrm>
          <a:prstGeom prst="rect">
            <a:avLst/>
          </a:prstGeom>
        </p:spPr>
        <p:txBody>
          <a:bodyPr spcFirstLastPara="1" wrap="square" lIns="91425" tIns="91425" rIns="91425" bIns="91425" anchor="t" anchorCtr="0">
            <a:noAutofit/>
          </a:bodyPr>
          <a:lstStyle/>
          <a:p>
            <a:pPr marL="139700" indent="0">
              <a:buNone/>
            </a:pPr>
            <a:r>
              <a:rPr lang="en-US" sz="1200" b="1" dirty="0"/>
              <a:t>3. Security &amp; Privacy</a:t>
            </a:r>
          </a:p>
          <a:p>
            <a:pPr marL="139700" indent="0">
              <a:buNone/>
            </a:pPr>
            <a:endParaRPr lang="en-US" sz="1200" b="1" dirty="0"/>
          </a:p>
          <a:p>
            <a:r>
              <a:rPr lang="en-US" sz="1200" b="1" dirty="0"/>
              <a:t>User Authentication &amp; Authorization</a:t>
            </a:r>
            <a:r>
              <a:rPr lang="en-US" sz="1200" dirty="0"/>
              <a:t>: The platform should support secure authentication methods such as OAuth, two-factor authentication (2FA), and role-based access control to ensure that users and organizers only have access to the features they’re authorized to use.</a:t>
            </a:r>
          </a:p>
          <a:p>
            <a:r>
              <a:rPr lang="en-US" sz="1200" b="1" dirty="0"/>
              <a:t>Data Encryption</a:t>
            </a:r>
            <a:r>
              <a:rPr lang="en-US" sz="1200" dirty="0"/>
              <a:t>: Sensitive user data (payment information, personal details) should be encrypted both in transit (via SSL/TLS) and at rest.</a:t>
            </a:r>
          </a:p>
          <a:p>
            <a:r>
              <a:rPr lang="en-US" sz="1200" b="1" dirty="0"/>
              <a:t>Regular Security Audits</a:t>
            </a:r>
            <a:r>
              <a:rPr lang="en-US" sz="1200" dirty="0"/>
              <a:t>: To maintain a secure environment, EventHub must undergo regular security audits and vulnerability testing.</a:t>
            </a:r>
          </a:p>
          <a:p>
            <a:pPr marL="0" lvl="0" indent="0" algn="l" rtl="0">
              <a:spcBef>
                <a:spcPts val="0"/>
              </a:spcBef>
              <a:spcAft>
                <a:spcPts val="0"/>
              </a:spcAft>
              <a:buNone/>
            </a:pPr>
            <a:endParaRPr sz="1200" dirty="0"/>
          </a:p>
        </p:txBody>
      </p:sp>
      <p:cxnSp>
        <p:nvCxnSpPr>
          <p:cNvPr id="216" name="Google Shape;216;p44"/>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4247504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p>
            <a:pPr lvl="0"/>
            <a:r>
              <a:rPr lang="en-US" dirty="0"/>
              <a:t>Operating environment </a:t>
            </a:r>
            <a:endParaRPr dirty="0">
              <a:solidFill>
                <a:schemeClr val="accent1"/>
              </a:solidFill>
            </a:endParaRPr>
          </a:p>
        </p:txBody>
      </p:sp>
      <p:sp>
        <p:nvSpPr>
          <p:cNvPr id="215" name="Google Shape;215;p44"/>
          <p:cNvSpPr txBox="1">
            <a:spLocks noGrp="1"/>
          </p:cNvSpPr>
          <p:nvPr>
            <p:ph type="body" idx="1"/>
          </p:nvPr>
        </p:nvSpPr>
        <p:spPr>
          <a:xfrm>
            <a:off x="676282" y="1230405"/>
            <a:ext cx="4946400" cy="3388659"/>
          </a:xfrm>
          <a:prstGeom prst="rect">
            <a:avLst/>
          </a:prstGeom>
        </p:spPr>
        <p:txBody>
          <a:bodyPr spcFirstLastPara="1" wrap="square" lIns="91425" tIns="91425" rIns="91425" bIns="91425" anchor="t" anchorCtr="0">
            <a:noAutofit/>
          </a:bodyPr>
          <a:lstStyle/>
          <a:p>
            <a:pPr marL="0" lvl="0" indent="0">
              <a:buNone/>
            </a:pPr>
            <a:r>
              <a:rPr lang="en-US" sz="1200" b="1" dirty="0"/>
              <a:t>4. Third-Party Integrations</a:t>
            </a:r>
          </a:p>
          <a:p>
            <a:pPr marL="0" lvl="0" indent="0">
              <a:buNone/>
            </a:pPr>
            <a:endParaRPr lang="en-US" sz="1200" dirty="0"/>
          </a:p>
          <a:p>
            <a:pPr marL="171450" indent="-171450"/>
            <a:r>
              <a:rPr lang="en-US" sz="1200" b="1" dirty="0"/>
              <a:t>Social Media Platforms</a:t>
            </a:r>
            <a:r>
              <a:rPr lang="en-US" sz="1200" dirty="0"/>
              <a:t>: For promoting events, EventHub may integrate with social media platforms like Facebook, Instagram, LinkedIn, and Twitter, allowing users and organizers to share event details and updates easily.</a:t>
            </a:r>
          </a:p>
          <a:p>
            <a:pPr marL="171450" indent="-171450"/>
            <a:r>
              <a:rPr lang="en-US" sz="1200" b="1" dirty="0"/>
              <a:t>Payment Systems</a:t>
            </a:r>
            <a:r>
              <a:rPr lang="en-US" sz="1200" dirty="0"/>
              <a:t>: Integration with payment gateways (like </a:t>
            </a:r>
            <a:r>
              <a:rPr lang="en-US" sz="1200" dirty="0" err="1"/>
              <a:t>TeleBirr</a:t>
            </a:r>
            <a:r>
              <a:rPr lang="en-US" sz="1200" dirty="0"/>
              <a:t>, CBE, Chapa, etc.) for secure ticketing and payment processing.</a:t>
            </a:r>
            <a:endParaRPr sz="1200" dirty="0"/>
          </a:p>
        </p:txBody>
      </p:sp>
      <p:cxnSp>
        <p:nvCxnSpPr>
          <p:cNvPr id="216" name="Google Shape;216;p44"/>
          <p:cNvCxnSpPr>
            <a:cxnSpLocks/>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2553502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716645" y="3753247"/>
            <a:ext cx="3633212" cy="59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Interface overview</a:t>
            </a:r>
            <a:endParaRPr dirty="0"/>
          </a:p>
        </p:txBody>
      </p:sp>
      <p:sp>
        <p:nvSpPr>
          <p:cNvPr id="207" name="Google Shape;207;p43"/>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cxnSp>
        <p:nvCxnSpPr>
          <p:cNvPr id="209" name="Google Shape;209;p43"/>
          <p:cNvCxnSpPr/>
          <p:nvPr/>
        </p:nvCxnSpPr>
        <p:spPr>
          <a:xfrm>
            <a:off x="3610750" y="3253297"/>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513890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p>
            <a:pPr lvl="0"/>
            <a:r>
              <a:rPr lang="en-US" dirty="0"/>
              <a:t>User interface</a:t>
            </a:r>
            <a:endParaRPr dirty="0">
              <a:solidFill>
                <a:schemeClr val="accent1"/>
              </a:solidFill>
            </a:endParaRPr>
          </a:p>
        </p:txBody>
      </p:sp>
      <p:sp>
        <p:nvSpPr>
          <p:cNvPr id="215" name="Google Shape;215;p44"/>
          <p:cNvSpPr txBox="1">
            <a:spLocks noGrp="1"/>
          </p:cNvSpPr>
          <p:nvPr>
            <p:ph type="body" idx="1"/>
          </p:nvPr>
        </p:nvSpPr>
        <p:spPr>
          <a:xfrm>
            <a:off x="621400" y="1033555"/>
            <a:ext cx="4946400" cy="3388659"/>
          </a:xfrm>
          <a:prstGeom prst="rect">
            <a:avLst/>
          </a:prstGeom>
        </p:spPr>
        <p:txBody>
          <a:bodyPr spcFirstLastPara="1" wrap="square" lIns="91425" tIns="91425" rIns="91425" bIns="91425" anchor="t" anchorCtr="0">
            <a:noAutofit/>
          </a:bodyPr>
          <a:lstStyle/>
          <a:p>
            <a:pPr marL="228600" lvl="0" indent="-228600">
              <a:buAutoNum type="arabicPeriod"/>
            </a:pPr>
            <a:r>
              <a:rPr lang="en-US" sz="1100" b="1" dirty="0"/>
              <a:t>User Interface for Attendees</a:t>
            </a:r>
          </a:p>
          <a:p>
            <a:pPr marL="228600" lvl="0" indent="-228600">
              <a:buAutoNum type="arabicPeriod"/>
            </a:pPr>
            <a:endParaRPr lang="en-US" sz="1100" b="1" dirty="0"/>
          </a:p>
          <a:p>
            <a:r>
              <a:rPr lang="en-US" sz="1100" b="1" dirty="0">
                <a:solidFill>
                  <a:schemeClr val="bg2"/>
                </a:solidFill>
              </a:rPr>
              <a:t>Event Discovery</a:t>
            </a:r>
          </a:p>
          <a:p>
            <a:pPr marL="139700" indent="0">
              <a:buNone/>
            </a:pPr>
            <a:r>
              <a:rPr lang="en-US" sz="1100" b="1" dirty="0"/>
              <a:t>- Search Bar &amp; Filters</a:t>
            </a:r>
            <a:r>
              <a:rPr lang="en-US" sz="1100" dirty="0"/>
              <a:t>: Prominently placed search bar for quick access to events, with advanced filters (event type, location, date, price, etc.) to narrow results.</a:t>
            </a:r>
          </a:p>
          <a:p>
            <a:pPr marL="139700" indent="0">
              <a:buNone/>
            </a:pPr>
            <a:r>
              <a:rPr lang="en-US" sz="1100" b="1" dirty="0"/>
              <a:t>- Event Categories</a:t>
            </a:r>
            <a:r>
              <a:rPr lang="en-US" sz="1100" dirty="0"/>
              <a:t>: Categorized list of events which allows users to easily browse by interest.</a:t>
            </a:r>
          </a:p>
          <a:p>
            <a:pPr marL="139700" indent="0">
              <a:buNone/>
            </a:pPr>
            <a:r>
              <a:rPr lang="en-US" sz="1100" dirty="0"/>
              <a:t>- </a:t>
            </a:r>
            <a:r>
              <a:rPr lang="en-US" sz="1100" b="1" dirty="0"/>
              <a:t>Event Previews</a:t>
            </a:r>
            <a:r>
              <a:rPr lang="en-US" sz="1100" dirty="0"/>
              <a:t>: Each event listing includes a preview with essential details (date, location, ticket price, etc.), along with an image or video thumbnail.</a:t>
            </a:r>
          </a:p>
          <a:p>
            <a:pPr marL="0" lvl="0" indent="0">
              <a:buNone/>
            </a:pPr>
            <a:r>
              <a:rPr lang="en-US" sz="1100" b="1" dirty="0"/>
              <a:t>  - Event Previews</a:t>
            </a:r>
            <a:r>
              <a:rPr lang="en-US" sz="1100" dirty="0"/>
              <a:t>: Each event listing includes a preview with essential details (date, location, ticket price, etc.), along with an image or video thumbnail.</a:t>
            </a:r>
          </a:p>
          <a:p>
            <a:pPr marL="0" lvl="0" indent="0">
              <a:buNone/>
            </a:pPr>
            <a:endParaRPr lang="en-US" sz="1100" dirty="0"/>
          </a:p>
          <a:p>
            <a:r>
              <a:rPr lang="en-US" sz="1100" b="1" dirty="0">
                <a:solidFill>
                  <a:schemeClr val="bg2"/>
                </a:solidFill>
              </a:rPr>
              <a:t>Event Registration</a:t>
            </a:r>
          </a:p>
          <a:p>
            <a:pPr marL="139700" indent="0">
              <a:buNone/>
            </a:pPr>
            <a:r>
              <a:rPr lang="en-US" sz="1100" b="1" dirty="0"/>
              <a:t>- Ticketing &amp; Checkout</a:t>
            </a:r>
            <a:r>
              <a:rPr lang="en-US" sz="1100" dirty="0"/>
              <a:t>: Simple and secure ticket purchasing process, with clear call-to-action buttons for "Buy Tickets" or "Register Now." The ticketing section should show ticket tiers (VIP, general admission, etc.) and the ability to select specific sessions or activities.</a:t>
            </a:r>
          </a:p>
          <a:p>
            <a:pPr marL="0" lvl="0" indent="0">
              <a:buNone/>
            </a:pPr>
            <a:endParaRPr sz="1100" b="1" dirty="0"/>
          </a:p>
        </p:txBody>
      </p:sp>
      <p:cxnSp>
        <p:nvCxnSpPr>
          <p:cNvPr id="216" name="Google Shape;216;p44"/>
          <p:cNvCxnSpPr>
            <a:cxnSpLocks/>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31529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42"/>
          <p:cNvSpPr txBox="1">
            <a:spLocks noGrp="1"/>
          </p:cNvSpPr>
          <p:nvPr>
            <p:ph type="ctrTitle"/>
          </p:nvPr>
        </p:nvSpPr>
        <p:spPr>
          <a:xfrm>
            <a:off x="938709" y="1783811"/>
            <a:ext cx="7266581" cy="21809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1">
                    <a:lumMod val="75000"/>
                  </a:schemeClr>
                </a:solidFill>
              </a:rPr>
              <a:t>EVENT HUB: </a:t>
            </a:r>
            <a:r>
              <a:rPr lang="en-US" dirty="0"/>
              <a:t>YOUR GATEWAY TO YOUR UNFORGATABLE EXPREIANCES! </a:t>
            </a:r>
            <a:endParaRPr dirty="0"/>
          </a:p>
        </p:txBody>
      </p:sp>
      <p:sp>
        <p:nvSpPr>
          <p:cNvPr id="2" name="Rectangle 1">
            <a:extLst>
              <a:ext uri="{FF2B5EF4-FFF2-40B4-BE49-F238E27FC236}">
                <a16:creationId xmlns:a16="http://schemas.microsoft.com/office/drawing/2014/main" id="{94ED2564-C22C-41AF-93A5-32769FFDB2AB}"/>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"EventHub: Your Gateway to Unforgettable Experiences!"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9970-CEED-46B7-9471-333D037A7BD2}"/>
              </a:ext>
            </a:extLst>
          </p:cNvPr>
          <p:cNvSpPr>
            <a:spLocks noGrp="1"/>
          </p:cNvSpPr>
          <p:nvPr>
            <p:ph type="title"/>
          </p:nvPr>
        </p:nvSpPr>
        <p:spPr/>
        <p:txBody>
          <a:bodyPr/>
          <a:lstStyle/>
          <a:p>
            <a:r>
              <a:rPr lang="en-US" dirty="0"/>
              <a:t>User interface </a:t>
            </a:r>
          </a:p>
        </p:txBody>
      </p:sp>
      <p:sp>
        <p:nvSpPr>
          <p:cNvPr id="3" name="Text Placeholder 2">
            <a:extLst>
              <a:ext uri="{FF2B5EF4-FFF2-40B4-BE49-F238E27FC236}">
                <a16:creationId xmlns:a16="http://schemas.microsoft.com/office/drawing/2014/main" id="{CE93C4F2-D298-4C2A-A3D9-21A9E67FC3F5}"/>
              </a:ext>
            </a:extLst>
          </p:cNvPr>
          <p:cNvSpPr>
            <a:spLocks noGrp="1"/>
          </p:cNvSpPr>
          <p:nvPr>
            <p:ph type="body" idx="1"/>
          </p:nvPr>
        </p:nvSpPr>
        <p:spPr>
          <a:xfrm>
            <a:off x="576550" y="1138575"/>
            <a:ext cx="4946400" cy="2760900"/>
          </a:xfrm>
        </p:spPr>
        <p:txBody>
          <a:bodyPr/>
          <a:lstStyle/>
          <a:p>
            <a:pPr marL="139700" indent="0">
              <a:buNone/>
            </a:pPr>
            <a:r>
              <a:rPr lang="en-US" sz="1100" b="1" dirty="0"/>
              <a:t>- Personal Dashboard</a:t>
            </a:r>
            <a:r>
              <a:rPr lang="en-US" sz="1100" dirty="0"/>
              <a:t>: A dashboard where attendees can view all their upcoming events, past events, and event-related notifications, along with quick links to access tickets and event details.</a:t>
            </a:r>
          </a:p>
          <a:p>
            <a:pPr marL="139700" indent="0">
              <a:buNone/>
            </a:pPr>
            <a:endParaRPr lang="en-US" sz="1100" dirty="0"/>
          </a:p>
          <a:p>
            <a:r>
              <a:rPr lang="en-US" sz="1100" b="1" dirty="0">
                <a:solidFill>
                  <a:schemeClr val="bg2"/>
                </a:solidFill>
              </a:rPr>
              <a:t>Networking &amp; Engagement</a:t>
            </a:r>
          </a:p>
          <a:p>
            <a:pPr marL="139700" indent="0">
              <a:buNone/>
            </a:pPr>
            <a:r>
              <a:rPr lang="en-US" sz="1100" b="1" dirty="0"/>
              <a:t>- Profile &amp; Networking</a:t>
            </a:r>
            <a:r>
              <a:rPr lang="en-US" sz="1100" dirty="0"/>
              <a:t>: A user profile where attendees can add interests, professional details, and connect with other attendees. The profile page can have options for sending private messages or joining discussion forums.</a:t>
            </a:r>
          </a:p>
          <a:p>
            <a:pPr marL="139700" indent="0">
              <a:buNone/>
            </a:pPr>
            <a:r>
              <a:rPr lang="en-US" sz="1100" b="1" dirty="0"/>
              <a:t>- Social Sharing</a:t>
            </a:r>
            <a:r>
              <a:rPr lang="en-US" sz="1100" dirty="0"/>
              <a:t>: Attendees can share event details on social media directly from the event page, with easy-to-use icons for platforms like Facebook, Twitter, and LinkedIn.</a:t>
            </a:r>
          </a:p>
          <a:p>
            <a:endParaRPr lang="en-US" sz="1100" dirty="0"/>
          </a:p>
        </p:txBody>
      </p:sp>
    </p:spTree>
    <p:extLst>
      <p:ext uri="{BB962C8B-B14F-4D97-AF65-F5344CB8AC3E}">
        <p14:creationId xmlns:p14="http://schemas.microsoft.com/office/powerpoint/2010/main" val="326069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82C7-ABC3-428A-83ED-7C5449B2D5F9}"/>
              </a:ext>
            </a:extLst>
          </p:cNvPr>
          <p:cNvSpPr>
            <a:spLocks noGrp="1"/>
          </p:cNvSpPr>
          <p:nvPr>
            <p:ph type="title"/>
          </p:nvPr>
        </p:nvSpPr>
        <p:spPr>
          <a:xfrm>
            <a:off x="938500" y="445025"/>
            <a:ext cx="4629300" cy="685275"/>
          </a:xfrm>
        </p:spPr>
        <p:txBody>
          <a:bodyPr/>
          <a:lstStyle/>
          <a:p>
            <a:r>
              <a:rPr lang="en-US" dirty="0"/>
              <a:t>User Interface</a:t>
            </a:r>
          </a:p>
        </p:txBody>
      </p:sp>
      <p:sp>
        <p:nvSpPr>
          <p:cNvPr id="3" name="Text Placeholder 2">
            <a:extLst>
              <a:ext uri="{FF2B5EF4-FFF2-40B4-BE49-F238E27FC236}">
                <a16:creationId xmlns:a16="http://schemas.microsoft.com/office/drawing/2014/main" id="{167164DD-273D-4E5D-BBAE-D723B19ED1DE}"/>
              </a:ext>
            </a:extLst>
          </p:cNvPr>
          <p:cNvSpPr>
            <a:spLocks noGrp="1"/>
          </p:cNvSpPr>
          <p:nvPr>
            <p:ph type="body" idx="1"/>
          </p:nvPr>
        </p:nvSpPr>
        <p:spPr>
          <a:xfrm>
            <a:off x="703550" y="1066800"/>
            <a:ext cx="4946400" cy="3803650"/>
          </a:xfrm>
        </p:spPr>
        <p:txBody>
          <a:bodyPr/>
          <a:lstStyle/>
          <a:p>
            <a:pPr marL="139700" indent="0">
              <a:buNone/>
            </a:pPr>
            <a:r>
              <a:rPr lang="en-US" sz="1100" b="1" dirty="0"/>
              <a:t>2. User Interface for Event Organizers</a:t>
            </a:r>
          </a:p>
          <a:p>
            <a:pPr marL="139700" indent="0">
              <a:buNone/>
            </a:pPr>
            <a:endParaRPr lang="en-US" sz="1100" b="1" dirty="0"/>
          </a:p>
          <a:p>
            <a:r>
              <a:rPr lang="en-US" sz="1100" b="1" dirty="0">
                <a:solidFill>
                  <a:schemeClr val="bg2"/>
                </a:solidFill>
              </a:rPr>
              <a:t>Event Creation &amp; Management</a:t>
            </a:r>
          </a:p>
          <a:p>
            <a:pPr marL="139700" indent="0">
              <a:buNone/>
            </a:pPr>
            <a:r>
              <a:rPr lang="en-US" sz="1100" b="1" dirty="0"/>
              <a:t>Event Builder Dashboard</a:t>
            </a:r>
            <a:r>
              <a:rPr lang="en-US" sz="1100" dirty="0"/>
              <a:t>: A central dashboard where organizers can create and manage events. This should include a step-by-step event setup guide, including fields for event name, description, schedule, location, etc.</a:t>
            </a:r>
          </a:p>
          <a:p>
            <a:pPr marL="139700" indent="0">
              <a:buNone/>
            </a:pPr>
            <a:r>
              <a:rPr lang="en-US" sz="1100" b="1" dirty="0"/>
              <a:t>Custom Branding</a:t>
            </a:r>
            <a:r>
              <a:rPr lang="en-US" sz="1100" dirty="0"/>
              <a:t>: Organizers can customize the event page with logos, banners, and color schemes to reflect their brand identity.</a:t>
            </a:r>
          </a:p>
          <a:p>
            <a:pPr marL="139700" indent="0">
              <a:buNone/>
            </a:pPr>
            <a:endParaRPr lang="en-US" sz="1100" dirty="0"/>
          </a:p>
          <a:p>
            <a:r>
              <a:rPr lang="en-US" sz="1100" b="1" dirty="0">
                <a:solidFill>
                  <a:schemeClr val="bg2"/>
                </a:solidFill>
              </a:rPr>
              <a:t>Event Promotion</a:t>
            </a:r>
          </a:p>
          <a:p>
            <a:pPr marL="139700" indent="0">
              <a:buNone/>
            </a:pPr>
            <a:r>
              <a:rPr lang="en-US" sz="1100" b="1" dirty="0"/>
              <a:t>Promotional Tools</a:t>
            </a:r>
            <a:r>
              <a:rPr lang="en-US" sz="1100" dirty="0"/>
              <a:t>: An interface that allows organizers to create and launch email marketing campaigns, promote the event on social media, and track event visibility. This could also include creating referral programs where attendees can earn rewards for sharing the event.</a:t>
            </a:r>
          </a:p>
          <a:p>
            <a:pPr marL="139700" indent="0">
              <a:buNone/>
            </a:pPr>
            <a:r>
              <a:rPr lang="en-US" sz="1100" b="1" dirty="0"/>
              <a:t>Ticket Sales Analytics</a:t>
            </a:r>
            <a:r>
              <a:rPr lang="en-US" sz="1100" dirty="0"/>
              <a:t>: Graphs, charts, and tables to visualize ticket sales data (e.g., number of tickets sold, revenue, geographic distribution of attendees).</a:t>
            </a:r>
          </a:p>
          <a:p>
            <a:pPr marL="139700" indent="0">
              <a:buNone/>
            </a:pPr>
            <a:r>
              <a:rPr lang="en-US" sz="1100" b="1" dirty="0"/>
              <a:t>Discount Codes &amp; Offers</a:t>
            </a:r>
            <a:r>
              <a:rPr lang="en-US" sz="1100" dirty="0"/>
              <a:t>: Organizers can easily create and distribute discount codes or limited-time offers to boost ticket sales.</a:t>
            </a:r>
          </a:p>
          <a:p>
            <a:pPr marL="139700" indent="0">
              <a:buNone/>
            </a:pPr>
            <a:endParaRPr lang="en-US" sz="1100" b="1" dirty="0"/>
          </a:p>
        </p:txBody>
      </p:sp>
    </p:spTree>
    <p:extLst>
      <p:ext uri="{BB962C8B-B14F-4D97-AF65-F5344CB8AC3E}">
        <p14:creationId xmlns:p14="http://schemas.microsoft.com/office/powerpoint/2010/main" val="91849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CABB-464A-47C7-9C24-4DAF89F7F055}"/>
              </a:ext>
            </a:extLst>
          </p:cNvPr>
          <p:cNvSpPr>
            <a:spLocks noGrp="1"/>
          </p:cNvSpPr>
          <p:nvPr>
            <p:ph type="title"/>
          </p:nvPr>
        </p:nvSpPr>
        <p:spPr/>
        <p:txBody>
          <a:bodyPr/>
          <a:lstStyle/>
          <a:p>
            <a:r>
              <a:rPr lang="en-US" dirty="0"/>
              <a:t>User Interface</a:t>
            </a:r>
          </a:p>
        </p:txBody>
      </p:sp>
      <p:sp>
        <p:nvSpPr>
          <p:cNvPr id="3" name="Text Placeholder 2">
            <a:extLst>
              <a:ext uri="{FF2B5EF4-FFF2-40B4-BE49-F238E27FC236}">
                <a16:creationId xmlns:a16="http://schemas.microsoft.com/office/drawing/2014/main" id="{4D9A01A3-2A70-43C0-BEA9-709A25D8F0C4}"/>
              </a:ext>
            </a:extLst>
          </p:cNvPr>
          <p:cNvSpPr>
            <a:spLocks noGrp="1"/>
          </p:cNvSpPr>
          <p:nvPr>
            <p:ph type="body" idx="1"/>
          </p:nvPr>
        </p:nvSpPr>
        <p:spPr>
          <a:xfrm>
            <a:off x="938500" y="1386426"/>
            <a:ext cx="4946400" cy="3223674"/>
          </a:xfrm>
        </p:spPr>
        <p:txBody>
          <a:bodyPr/>
          <a:lstStyle/>
          <a:p>
            <a:r>
              <a:rPr lang="en-US" sz="1100" b="1" dirty="0"/>
              <a:t>Post-Event Engagement</a:t>
            </a:r>
          </a:p>
          <a:p>
            <a:pPr marL="139700" indent="0">
              <a:buNone/>
            </a:pPr>
            <a:r>
              <a:rPr lang="en-US" sz="1100" b="1" dirty="0"/>
              <a:t>Surveys &amp; Feedback</a:t>
            </a:r>
            <a:r>
              <a:rPr lang="en-US" sz="1100" dirty="0"/>
              <a:t>: A built-in survey tool for organizers to collect feedback from attendees, enabling them to improve future events.</a:t>
            </a:r>
          </a:p>
          <a:p>
            <a:pPr marL="139700" indent="0">
              <a:buNone/>
            </a:pPr>
            <a:r>
              <a:rPr lang="en-US" sz="1100" b="1" dirty="0"/>
              <a:t>Post-Event Reports</a:t>
            </a:r>
            <a:r>
              <a:rPr lang="en-US" sz="1100" dirty="0"/>
              <a:t>: Analytics on event performance, including attendance rates, audience demographics, session popularity, and feedback responses.</a:t>
            </a:r>
          </a:p>
          <a:p>
            <a:endParaRPr lang="en-US" sz="1100" dirty="0"/>
          </a:p>
          <a:p>
            <a:pPr marL="139700" indent="0">
              <a:buNone/>
            </a:pPr>
            <a:r>
              <a:rPr lang="en-US" sz="1100" b="1" dirty="0"/>
              <a:t>3. Admin Interface (Platform Administration)</a:t>
            </a:r>
          </a:p>
          <a:p>
            <a:pPr marL="139700" indent="0">
              <a:buNone/>
            </a:pPr>
            <a:endParaRPr lang="en-US" sz="1100" b="1" dirty="0"/>
          </a:p>
          <a:p>
            <a:r>
              <a:rPr lang="en-US" sz="1100" b="1" dirty="0">
                <a:solidFill>
                  <a:schemeClr val="bg2"/>
                </a:solidFill>
              </a:rPr>
              <a:t>User &amp; Event Monitoring</a:t>
            </a:r>
          </a:p>
          <a:p>
            <a:pPr marL="139700" indent="0">
              <a:buNone/>
            </a:pPr>
            <a:r>
              <a:rPr lang="en-US" sz="1100" b="1" dirty="0"/>
              <a:t>Event Approval &amp; Moderation</a:t>
            </a:r>
            <a:r>
              <a:rPr lang="en-US" sz="1100" dirty="0"/>
              <a:t>: Admins can approve or reject event submissions, ensuring they meet the platform's guidelines and standards.</a:t>
            </a:r>
          </a:p>
          <a:p>
            <a:pPr marL="139700" indent="0">
              <a:buNone/>
            </a:pPr>
            <a:r>
              <a:rPr lang="en-US" sz="1100" b="1" dirty="0"/>
              <a:t>Security Controls</a:t>
            </a:r>
            <a:r>
              <a:rPr lang="en-US" sz="1100" dirty="0"/>
              <a:t>: Admin interface for monitoring suspicious activity, handling account security, and enforcing platform policies.</a:t>
            </a:r>
          </a:p>
          <a:p>
            <a:pPr marL="139700" indent="0">
              <a:buNone/>
            </a:pPr>
            <a:endParaRPr lang="en-US" sz="1100" dirty="0"/>
          </a:p>
        </p:txBody>
      </p:sp>
    </p:spTree>
    <p:extLst>
      <p:ext uri="{BB962C8B-B14F-4D97-AF65-F5344CB8AC3E}">
        <p14:creationId xmlns:p14="http://schemas.microsoft.com/office/powerpoint/2010/main" val="575909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0D86-A953-4C84-8B1D-2080B309A229}"/>
              </a:ext>
            </a:extLst>
          </p:cNvPr>
          <p:cNvSpPr>
            <a:spLocks noGrp="1"/>
          </p:cNvSpPr>
          <p:nvPr>
            <p:ph type="title"/>
          </p:nvPr>
        </p:nvSpPr>
        <p:spPr/>
        <p:txBody>
          <a:bodyPr/>
          <a:lstStyle/>
          <a:p>
            <a:r>
              <a:rPr lang="en-US" dirty="0"/>
              <a:t>User Interface</a:t>
            </a:r>
          </a:p>
        </p:txBody>
      </p:sp>
      <p:sp>
        <p:nvSpPr>
          <p:cNvPr id="3" name="Text Placeholder 2">
            <a:extLst>
              <a:ext uri="{FF2B5EF4-FFF2-40B4-BE49-F238E27FC236}">
                <a16:creationId xmlns:a16="http://schemas.microsoft.com/office/drawing/2014/main" id="{5A905DF7-7F66-4995-B289-19772E45FF95}"/>
              </a:ext>
            </a:extLst>
          </p:cNvPr>
          <p:cNvSpPr>
            <a:spLocks noGrp="1"/>
          </p:cNvSpPr>
          <p:nvPr>
            <p:ph type="body" idx="1"/>
          </p:nvPr>
        </p:nvSpPr>
        <p:spPr>
          <a:xfrm>
            <a:off x="684500" y="1310025"/>
            <a:ext cx="4946400" cy="2760900"/>
          </a:xfrm>
        </p:spPr>
        <p:txBody>
          <a:bodyPr/>
          <a:lstStyle/>
          <a:p>
            <a:r>
              <a:rPr lang="en-US" sz="1100" b="1" dirty="0"/>
              <a:t>System Monitoring</a:t>
            </a:r>
          </a:p>
          <a:p>
            <a:pPr marL="139700" indent="0">
              <a:buNone/>
            </a:pPr>
            <a:r>
              <a:rPr lang="en-US" sz="1100" b="1" dirty="0"/>
              <a:t>Analytics Dashboard</a:t>
            </a:r>
            <a:r>
              <a:rPr lang="en-US" sz="1100" dirty="0"/>
              <a:t>: A comprehensive view of system performance, including user activity, event statistics, and platform health metrics.</a:t>
            </a:r>
          </a:p>
          <a:p>
            <a:pPr marL="139700" indent="0">
              <a:buNone/>
            </a:pPr>
            <a:r>
              <a:rPr lang="en-US" sz="1100" b="1" dirty="0"/>
              <a:t>Error Logs</a:t>
            </a:r>
            <a:r>
              <a:rPr lang="en-US" sz="1100" dirty="0"/>
              <a:t>: Access to logs that track any errors or issues reported by users, helping administrators troubleshoot problems quickly.</a:t>
            </a:r>
          </a:p>
          <a:p>
            <a:pPr marL="139700" indent="0">
              <a:buNone/>
            </a:pPr>
            <a:endParaRPr lang="en-US" sz="1100" b="1" dirty="0"/>
          </a:p>
          <a:p>
            <a:pPr marL="139700" indent="0">
              <a:buNone/>
            </a:pPr>
            <a:endParaRPr lang="en-US" sz="1100" dirty="0"/>
          </a:p>
        </p:txBody>
      </p:sp>
    </p:spTree>
    <p:extLst>
      <p:ext uri="{BB962C8B-B14F-4D97-AF65-F5344CB8AC3E}">
        <p14:creationId xmlns:p14="http://schemas.microsoft.com/office/powerpoint/2010/main" val="1714317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C2E2-9A90-4A2A-8394-7C0B0F274B01}"/>
              </a:ext>
            </a:extLst>
          </p:cNvPr>
          <p:cNvSpPr>
            <a:spLocks noGrp="1"/>
          </p:cNvSpPr>
          <p:nvPr>
            <p:ph type="title"/>
          </p:nvPr>
        </p:nvSpPr>
        <p:spPr/>
        <p:txBody>
          <a:bodyPr/>
          <a:lstStyle/>
          <a:p>
            <a:r>
              <a:rPr lang="en-US" dirty="0"/>
              <a:t>Communication Interface</a:t>
            </a:r>
          </a:p>
        </p:txBody>
      </p:sp>
      <p:sp>
        <p:nvSpPr>
          <p:cNvPr id="3" name="Text Placeholder 2">
            <a:extLst>
              <a:ext uri="{FF2B5EF4-FFF2-40B4-BE49-F238E27FC236}">
                <a16:creationId xmlns:a16="http://schemas.microsoft.com/office/drawing/2014/main" id="{9B4CD418-562C-4660-84BA-9D623B3DF382}"/>
              </a:ext>
            </a:extLst>
          </p:cNvPr>
          <p:cNvSpPr>
            <a:spLocks noGrp="1"/>
          </p:cNvSpPr>
          <p:nvPr>
            <p:ph type="body" idx="1"/>
          </p:nvPr>
        </p:nvSpPr>
        <p:spPr>
          <a:xfrm>
            <a:off x="938500" y="1092200"/>
            <a:ext cx="4946400" cy="3606275"/>
          </a:xfrm>
        </p:spPr>
        <p:txBody>
          <a:bodyPr/>
          <a:lstStyle/>
          <a:p>
            <a:pPr marL="482600" indent="-342900">
              <a:buAutoNum type="arabicPeriod"/>
            </a:pPr>
            <a:r>
              <a:rPr lang="en-US" sz="1100" b="1" dirty="0">
                <a:solidFill>
                  <a:schemeClr val="bg2"/>
                </a:solidFill>
              </a:rPr>
              <a:t>Notifications</a:t>
            </a:r>
          </a:p>
          <a:p>
            <a:pPr marL="139700" indent="0">
              <a:buNone/>
            </a:pPr>
            <a:endParaRPr lang="en-US" sz="1100" b="1" dirty="0"/>
          </a:p>
          <a:p>
            <a:pPr marL="139700" indent="0">
              <a:buNone/>
            </a:pPr>
            <a:r>
              <a:rPr lang="en-US" sz="1100" b="1" dirty="0"/>
              <a:t>Email Notifications</a:t>
            </a:r>
            <a:r>
              <a:rPr lang="en-US" sz="1100" dirty="0"/>
              <a:t>: Users receive notifications about event registration confirmations, ticket purchases, session updates, and other important event information. EventHub can send personalized email reminders about upcoming events or deadlines.</a:t>
            </a:r>
          </a:p>
          <a:p>
            <a:pPr marL="139700" indent="0">
              <a:buNone/>
            </a:pPr>
            <a:r>
              <a:rPr lang="en-US" sz="1100" b="1" dirty="0"/>
              <a:t>In-App Notifications</a:t>
            </a:r>
            <a:r>
              <a:rPr lang="en-US" sz="1100" dirty="0"/>
              <a:t>: When users are logged into the web or mobile app, they can receive notifications directly in the app interface. This ensures that users are always informed about event changes, updates, or new opportunities without needing to check their inboxes.</a:t>
            </a:r>
          </a:p>
          <a:p>
            <a:pPr marL="139700" indent="0">
              <a:buNone/>
            </a:pPr>
            <a:r>
              <a:rPr lang="en-US" sz="1100" b="1" dirty="0"/>
              <a:t>Event Reminders</a:t>
            </a:r>
            <a:r>
              <a:rPr lang="en-US" sz="1100" dirty="0"/>
              <a:t>: Automatic event reminders can be set to notify attendees about the event date, upcoming sessions, or special promotions.</a:t>
            </a:r>
          </a:p>
          <a:p>
            <a:pPr marL="139700" indent="0">
              <a:buNone/>
            </a:pPr>
            <a:endParaRPr lang="en-US" sz="1100" b="1" dirty="0"/>
          </a:p>
          <a:p>
            <a:pPr marL="139700" indent="0">
              <a:buNone/>
            </a:pPr>
            <a:r>
              <a:rPr lang="en-US" sz="1100" b="1" dirty="0">
                <a:solidFill>
                  <a:schemeClr val="bg2"/>
                </a:solidFill>
              </a:rPr>
              <a:t>2. Social Media Integration</a:t>
            </a:r>
          </a:p>
          <a:p>
            <a:pPr marL="139700" indent="0">
              <a:buNone/>
            </a:pPr>
            <a:r>
              <a:rPr lang="en-US" sz="1100" b="1" dirty="0"/>
              <a:t>Social Sharing</a:t>
            </a:r>
            <a:r>
              <a:rPr lang="en-US" sz="1100" dirty="0"/>
              <a:t>: EventHub allows users to share events, sessions, or highlights on social media platforms (e.g., Facebook, Twitter, LinkedIn). This helps promote events and keeps users connected to the wider event community.</a:t>
            </a:r>
          </a:p>
          <a:p>
            <a:pPr marL="139700" indent="0">
              <a:buNone/>
            </a:pPr>
            <a:endParaRPr lang="en-US" sz="1100" b="1" dirty="0">
              <a:solidFill>
                <a:schemeClr val="bg2"/>
              </a:solidFill>
            </a:endParaRPr>
          </a:p>
          <a:p>
            <a:pPr marL="139700" indent="0">
              <a:buNone/>
            </a:pPr>
            <a:endParaRPr lang="en-US" sz="1100" b="1" dirty="0">
              <a:solidFill>
                <a:schemeClr val="bg2"/>
              </a:solidFill>
            </a:endParaRPr>
          </a:p>
        </p:txBody>
      </p:sp>
    </p:spTree>
    <p:extLst>
      <p:ext uri="{BB962C8B-B14F-4D97-AF65-F5344CB8AC3E}">
        <p14:creationId xmlns:p14="http://schemas.microsoft.com/office/powerpoint/2010/main" val="1548507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9AFA3-D7BC-42A4-B988-0111D5A82C94}"/>
              </a:ext>
            </a:extLst>
          </p:cNvPr>
          <p:cNvSpPr>
            <a:spLocks noGrp="1"/>
          </p:cNvSpPr>
          <p:nvPr>
            <p:ph type="title"/>
          </p:nvPr>
        </p:nvSpPr>
        <p:spPr/>
        <p:txBody>
          <a:bodyPr/>
          <a:lstStyle/>
          <a:p>
            <a:r>
              <a:rPr lang="en-US" dirty="0"/>
              <a:t>Communication interface</a:t>
            </a:r>
          </a:p>
        </p:txBody>
      </p:sp>
      <p:sp>
        <p:nvSpPr>
          <p:cNvPr id="3" name="Text Placeholder 2">
            <a:extLst>
              <a:ext uri="{FF2B5EF4-FFF2-40B4-BE49-F238E27FC236}">
                <a16:creationId xmlns:a16="http://schemas.microsoft.com/office/drawing/2014/main" id="{870FF92F-C948-4D1C-9568-5FF722198FEA}"/>
              </a:ext>
            </a:extLst>
          </p:cNvPr>
          <p:cNvSpPr>
            <a:spLocks noGrp="1"/>
          </p:cNvSpPr>
          <p:nvPr>
            <p:ph type="body" idx="1"/>
          </p:nvPr>
        </p:nvSpPr>
        <p:spPr/>
        <p:txBody>
          <a:bodyPr/>
          <a:lstStyle/>
          <a:p>
            <a:pPr marL="139700" indent="0">
              <a:buNone/>
            </a:pPr>
            <a:r>
              <a:rPr lang="en-US" sz="1100" b="1" dirty="0"/>
              <a:t>Social Media Feeds</a:t>
            </a:r>
            <a:r>
              <a:rPr lang="en-US" sz="1100" dirty="0"/>
              <a:t>: The platform may include a social media feed or event hashtag that aggregates posts related to the event, encouraging social interaction between attendees before, during, and after the event.</a:t>
            </a:r>
          </a:p>
          <a:p>
            <a:pPr marL="139700" indent="0">
              <a:buNone/>
            </a:pPr>
            <a:r>
              <a:rPr lang="en-US" sz="1100" b="1" dirty="0"/>
              <a:t>Event Hashtags</a:t>
            </a:r>
            <a:r>
              <a:rPr lang="en-US" sz="1100" dirty="0"/>
              <a:t>: EventHub can generate unique hashtags for events, enabling attendees to follow discussions and share their experiences via social media platforms.</a:t>
            </a:r>
          </a:p>
          <a:p>
            <a:endParaRPr lang="en-US" sz="1100" dirty="0"/>
          </a:p>
        </p:txBody>
      </p:sp>
    </p:spTree>
    <p:extLst>
      <p:ext uri="{BB962C8B-B14F-4D97-AF65-F5344CB8AC3E}">
        <p14:creationId xmlns:p14="http://schemas.microsoft.com/office/powerpoint/2010/main" val="602968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5AE50-BE6E-41BF-937A-C6D4F3833E85}"/>
              </a:ext>
            </a:extLst>
          </p:cNvPr>
          <p:cNvSpPr>
            <a:spLocks noGrp="1"/>
          </p:cNvSpPr>
          <p:nvPr>
            <p:ph type="title"/>
          </p:nvPr>
        </p:nvSpPr>
        <p:spPr/>
        <p:txBody>
          <a:bodyPr/>
          <a:lstStyle/>
          <a:p>
            <a:r>
              <a:rPr lang="en-US" dirty="0"/>
              <a:t>Conclusion </a:t>
            </a:r>
          </a:p>
        </p:txBody>
      </p:sp>
      <p:sp>
        <p:nvSpPr>
          <p:cNvPr id="3" name="Text Placeholder 2">
            <a:extLst>
              <a:ext uri="{FF2B5EF4-FFF2-40B4-BE49-F238E27FC236}">
                <a16:creationId xmlns:a16="http://schemas.microsoft.com/office/drawing/2014/main" id="{A870D4F4-8569-4C2D-87B0-8B7790F71B35}"/>
              </a:ext>
            </a:extLst>
          </p:cNvPr>
          <p:cNvSpPr>
            <a:spLocks noGrp="1"/>
          </p:cNvSpPr>
          <p:nvPr>
            <p:ph type="body" idx="1"/>
          </p:nvPr>
        </p:nvSpPr>
        <p:spPr>
          <a:xfrm>
            <a:off x="598200" y="1278275"/>
            <a:ext cx="5309900" cy="2760900"/>
          </a:xfrm>
        </p:spPr>
        <p:txBody>
          <a:bodyPr/>
          <a:lstStyle/>
          <a:p>
            <a:pPr marL="139700" indent="0">
              <a:buNone/>
            </a:pPr>
            <a:r>
              <a:rPr lang="en-US" sz="1100" b="1" dirty="0"/>
              <a:t>    EventHub</a:t>
            </a:r>
            <a:r>
              <a:rPr lang="en-US" sz="1100" dirty="0"/>
              <a:t> is a dynamic platform that seamlessly connects attendees, event organizers, and administrators, offering a streamlined experience for discovering, managing, and participating in events. With its intuitive </a:t>
            </a:r>
            <a:r>
              <a:rPr lang="en-US" sz="1100" b="1" dirty="0"/>
              <a:t>user interface</a:t>
            </a:r>
            <a:r>
              <a:rPr lang="en-US" sz="1100" dirty="0"/>
              <a:t>, real-time </a:t>
            </a:r>
            <a:r>
              <a:rPr lang="en-US" sz="1100" b="1" dirty="0"/>
              <a:t>communication features</a:t>
            </a:r>
            <a:r>
              <a:rPr lang="en-US" sz="1100" dirty="0"/>
              <a:t>, and robust </a:t>
            </a:r>
            <a:r>
              <a:rPr lang="en-US" sz="1100" b="1" dirty="0"/>
              <a:t>event management tools</a:t>
            </a:r>
            <a:r>
              <a:rPr lang="en-US" sz="1100" dirty="0"/>
              <a:t>, EventHub ensures that all users, whether attending or organizing, can stay informed, engaged, and connected throughout the entire event lifecycle.</a:t>
            </a:r>
          </a:p>
          <a:p>
            <a:pPr marL="139700" indent="0">
              <a:buNone/>
            </a:pPr>
            <a:r>
              <a:rPr lang="en-US" sz="1100" dirty="0"/>
              <a:t>      By leveraging cutting-edge </a:t>
            </a:r>
            <a:r>
              <a:rPr lang="en-US" sz="1100" b="1" dirty="0"/>
              <a:t>notification systems</a:t>
            </a:r>
            <a:r>
              <a:rPr lang="en-US" sz="1100" dirty="0"/>
              <a:t>, </a:t>
            </a:r>
            <a:r>
              <a:rPr lang="en-US" sz="1100" b="1" dirty="0"/>
              <a:t>live interactions</a:t>
            </a:r>
            <a:r>
              <a:rPr lang="en-US" sz="1100" dirty="0"/>
              <a:t>, and </a:t>
            </a:r>
            <a:r>
              <a:rPr lang="en-US" sz="1100" b="1" dirty="0"/>
              <a:t>social media integrations</a:t>
            </a:r>
            <a:r>
              <a:rPr lang="en-US" sz="1100" dirty="0"/>
              <a:t>, EventHub not only enhances the event experience but also drives engagement and fosters community building.</a:t>
            </a:r>
          </a:p>
          <a:p>
            <a:pPr marL="139700" indent="0">
              <a:buNone/>
            </a:pPr>
            <a:r>
              <a:rPr lang="en-US" sz="1100" dirty="0"/>
              <a:t>    Ultimately, EventHub stands as an essential solution for modern events, enabling seamless discovery, management, promotion, and participation—transforming how events are experienced in today’s digital age.</a:t>
            </a:r>
          </a:p>
          <a:p>
            <a:endParaRPr lang="en-US" sz="1100" dirty="0"/>
          </a:p>
        </p:txBody>
      </p:sp>
    </p:spTree>
    <p:extLst>
      <p:ext uri="{BB962C8B-B14F-4D97-AF65-F5344CB8AC3E}">
        <p14:creationId xmlns:p14="http://schemas.microsoft.com/office/powerpoint/2010/main" val="2328037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a:t>
            </a:r>
            <a:endParaRPr dirty="0"/>
          </a:p>
        </p:txBody>
      </p:sp>
      <p:sp>
        <p:nvSpPr>
          <p:cNvPr id="171" name="Google Shape;171;p39"/>
          <p:cNvSpPr txBox="1">
            <a:spLocks noGrp="1"/>
          </p:cNvSpPr>
          <p:nvPr>
            <p:ph type="body" idx="1"/>
          </p:nvPr>
        </p:nvSpPr>
        <p:spPr>
          <a:xfrm>
            <a:off x="864541" y="903124"/>
            <a:ext cx="7172100" cy="4132426"/>
          </a:xfrm>
          <a:prstGeom prst="rect">
            <a:avLst/>
          </a:prstGeom>
        </p:spPr>
        <p:txBody>
          <a:bodyPr spcFirstLastPara="1" wrap="square" lIns="91425" tIns="91425" rIns="91425" bIns="91425" anchor="t" anchorCtr="0">
            <a:noAutofit/>
          </a:bodyPr>
          <a:lstStyle/>
          <a:p>
            <a:pPr marL="0" lvl="0" indent="0">
              <a:spcAft>
                <a:spcPts val="1600"/>
              </a:spcAft>
              <a:buNone/>
            </a:pPr>
            <a:r>
              <a:rPr lang="en-US" sz="800" b="1" dirty="0">
                <a:solidFill>
                  <a:schemeClr val="accent1">
                    <a:lumMod val="75000"/>
                  </a:schemeClr>
                </a:solidFill>
              </a:rPr>
              <a:t> 1: Introduction</a:t>
            </a:r>
          </a:p>
          <a:p>
            <a:pPr marL="0" lvl="0" indent="0">
              <a:spcAft>
                <a:spcPts val="1600"/>
              </a:spcAft>
              <a:buNone/>
            </a:pPr>
            <a:r>
              <a:rPr lang="en-US" sz="800" b="1" dirty="0"/>
              <a:t>     - What is EVENT HUB </a:t>
            </a:r>
          </a:p>
          <a:p>
            <a:pPr marL="0" lvl="0" indent="0">
              <a:spcAft>
                <a:spcPts val="1600"/>
              </a:spcAft>
              <a:buNone/>
            </a:pPr>
            <a:r>
              <a:rPr lang="en-US" sz="800" b="1" dirty="0">
                <a:solidFill>
                  <a:schemeClr val="accent1">
                    <a:lumMod val="75000"/>
                  </a:schemeClr>
                </a:solidFill>
              </a:rPr>
              <a:t>2: Key features and Functionality </a:t>
            </a:r>
          </a:p>
          <a:p>
            <a:pPr marL="171450" lvl="0" indent="-171450">
              <a:spcAft>
                <a:spcPts val="1600"/>
              </a:spcAft>
              <a:buFontTx/>
              <a:buChar char="-"/>
            </a:pPr>
            <a:r>
              <a:rPr lang="en-US" sz="800" b="1" dirty="0"/>
              <a:t>Product Scope</a:t>
            </a:r>
          </a:p>
          <a:p>
            <a:pPr marL="171450" lvl="0" indent="-171450">
              <a:spcAft>
                <a:spcPts val="1600"/>
              </a:spcAft>
              <a:buFontTx/>
              <a:buChar char="-"/>
            </a:pPr>
            <a:r>
              <a:rPr lang="en-US" sz="800" b="1" dirty="0"/>
              <a:t>Product Functionality</a:t>
            </a:r>
          </a:p>
          <a:p>
            <a:pPr marL="171450" lvl="0" indent="-171450">
              <a:spcAft>
                <a:spcPts val="1600"/>
              </a:spcAft>
              <a:buFontTx/>
              <a:buChar char="-"/>
            </a:pPr>
            <a:r>
              <a:rPr lang="en-US" sz="800" b="1" dirty="0"/>
              <a:t>User class and Characteristics </a:t>
            </a:r>
          </a:p>
          <a:p>
            <a:pPr marL="171450" lvl="0" indent="-171450">
              <a:spcAft>
                <a:spcPts val="1600"/>
              </a:spcAft>
              <a:buFontTx/>
              <a:buChar char="-"/>
            </a:pPr>
            <a:r>
              <a:rPr lang="en-US" sz="800" b="1" dirty="0"/>
              <a:t>Operating environment</a:t>
            </a:r>
          </a:p>
          <a:p>
            <a:pPr marL="0" lvl="0" indent="0">
              <a:spcAft>
                <a:spcPts val="1600"/>
              </a:spcAft>
              <a:buNone/>
            </a:pPr>
            <a:r>
              <a:rPr lang="en-US" sz="800" b="1" dirty="0">
                <a:solidFill>
                  <a:schemeClr val="accent1">
                    <a:lumMod val="75000"/>
                  </a:schemeClr>
                </a:solidFill>
              </a:rPr>
              <a:t>3: Interfaces Overview</a:t>
            </a:r>
          </a:p>
          <a:p>
            <a:pPr marL="171450" lvl="0" indent="-171450">
              <a:spcAft>
                <a:spcPts val="1600"/>
              </a:spcAft>
              <a:buFontTx/>
              <a:buChar char="-"/>
            </a:pPr>
            <a:r>
              <a:rPr lang="en-US" sz="800" b="1" dirty="0"/>
              <a:t>User interface</a:t>
            </a:r>
          </a:p>
          <a:p>
            <a:pPr marL="171450" lvl="0" indent="-171450">
              <a:spcAft>
                <a:spcPts val="1600"/>
              </a:spcAft>
              <a:buFontTx/>
              <a:buChar char="-"/>
            </a:pPr>
            <a:r>
              <a:rPr lang="en-US" sz="800" b="1" dirty="0"/>
              <a:t>Communication interface </a:t>
            </a:r>
          </a:p>
          <a:p>
            <a:pPr marL="0" lvl="0" indent="0">
              <a:spcAft>
                <a:spcPts val="1600"/>
              </a:spcAft>
              <a:buNone/>
            </a:pPr>
            <a:r>
              <a:rPr lang="en-US" sz="800" b="1" dirty="0">
                <a:solidFill>
                  <a:schemeClr val="accent1">
                    <a:lumMod val="75000"/>
                  </a:schemeClr>
                </a:solidFill>
              </a:rPr>
              <a:t>4: Conclusion</a:t>
            </a:r>
          </a:p>
          <a:p>
            <a:pPr marL="0" lvl="0" indent="0">
              <a:spcAft>
                <a:spcPts val="1600"/>
              </a:spcAft>
              <a:buNone/>
            </a:pPr>
            <a:endParaRPr sz="800" b="1" dirty="0"/>
          </a:p>
        </p:txBody>
      </p:sp>
      <p:cxnSp>
        <p:nvCxnSpPr>
          <p:cNvPr id="172" name="Google Shape;172;p39"/>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762670" y="3177750"/>
            <a:ext cx="3633212" cy="59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07" name="Google Shape;207;p43"/>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208" name="Google Shape;208;p43"/>
          <p:cNvSpPr txBox="1">
            <a:spLocks noGrp="1"/>
          </p:cNvSpPr>
          <p:nvPr>
            <p:ph type="subTitle" idx="1"/>
          </p:nvPr>
        </p:nvSpPr>
        <p:spPr>
          <a:xfrm>
            <a:off x="3762670" y="3720650"/>
            <a:ext cx="3068700" cy="4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EVENTHUB</a:t>
            </a:r>
            <a:endParaRPr dirty="0"/>
          </a:p>
        </p:txBody>
      </p:sp>
      <p:cxnSp>
        <p:nvCxnSpPr>
          <p:cNvPr id="209" name="Google Shape;209;p43"/>
          <p:cNvCxnSpPr/>
          <p:nvPr/>
        </p:nvCxnSpPr>
        <p:spPr>
          <a:xfrm>
            <a:off x="3610750" y="3253297"/>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1"/>
                </a:solidFill>
              </a:rPr>
              <a:t>What is EVENTHUB</a:t>
            </a:r>
            <a:endParaRPr dirty="0">
              <a:solidFill>
                <a:schemeClr val="accent1"/>
              </a:solidFill>
            </a:endParaRPr>
          </a:p>
        </p:txBody>
      </p:sp>
      <p:sp>
        <p:nvSpPr>
          <p:cNvPr id="215" name="Google Shape;215;p44"/>
          <p:cNvSpPr txBox="1">
            <a:spLocks noGrp="1"/>
          </p:cNvSpPr>
          <p:nvPr>
            <p:ph type="body" idx="1"/>
          </p:nvPr>
        </p:nvSpPr>
        <p:spPr>
          <a:xfrm>
            <a:off x="676282" y="1230405"/>
            <a:ext cx="4946400" cy="3388659"/>
          </a:xfrm>
          <a:prstGeom prst="rect">
            <a:avLst/>
          </a:prstGeom>
        </p:spPr>
        <p:txBody>
          <a:bodyPr spcFirstLastPara="1" wrap="square" lIns="91425" tIns="91425" rIns="91425" bIns="91425" anchor="t" anchorCtr="0">
            <a:noAutofit/>
          </a:bodyPr>
          <a:lstStyle/>
          <a:p>
            <a:pPr marL="139700" indent="0">
              <a:buNone/>
            </a:pPr>
            <a:endParaRPr lang="en-US" sz="1050" dirty="0"/>
          </a:p>
          <a:p>
            <a:pPr marL="139700" indent="0">
              <a:buNone/>
            </a:pPr>
            <a:r>
              <a:rPr lang="en-US" sz="1100" b="1" dirty="0"/>
              <a:t>EventHub</a:t>
            </a:r>
            <a:r>
              <a:rPr lang="en-US" sz="1100" dirty="0"/>
              <a:t> is a platform that connects individuals, businesses, and organizations with a wide range of events, making it easy to discover, attend, and manage events that align with their interests and goals.</a:t>
            </a:r>
          </a:p>
          <a:p>
            <a:pPr marL="139700" indent="0">
              <a:buNone/>
            </a:pPr>
            <a:endParaRPr lang="en-US" dirty="0"/>
          </a:p>
          <a:p>
            <a:pPr marL="139700" indent="0">
              <a:buNone/>
            </a:pPr>
            <a:r>
              <a:rPr lang="en-US" sz="1200" dirty="0"/>
              <a:t> what makes EVENTHUB special:</a:t>
            </a:r>
          </a:p>
          <a:p>
            <a:r>
              <a:rPr lang="en-US" sz="1200" b="1" dirty="0"/>
              <a:t>Discovery</a:t>
            </a:r>
            <a:r>
              <a:rPr lang="en-US" sz="1200" dirty="0"/>
              <a:t>: It helps users find a wide range of events, from corporate conferences and industry expos to cultural festivals and community gatherings.</a:t>
            </a:r>
          </a:p>
          <a:p>
            <a:r>
              <a:rPr lang="en-US" sz="1200" b="1" dirty="0"/>
              <a:t>Organization</a:t>
            </a:r>
            <a:r>
              <a:rPr lang="en-US" sz="1200" dirty="0"/>
              <a:t>: Event organizers can use EVENTHUB to plan and manage events efficiently.</a:t>
            </a:r>
          </a:p>
          <a:p>
            <a:r>
              <a:rPr lang="en-US" sz="1200" b="1" dirty="0"/>
              <a:t>Promotion</a:t>
            </a:r>
            <a:r>
              <a:rPr lang="en-US" sz="1200" dirty="0"/>
              <a:t>: It provides tools to promote events, ensuring they reach the right audience.</a:t>
            </a:r>
          </a:p>
          <a:p>
            <a:pPr marL="0" lvl="0" indent="0" algn="l" rtl="0">
              <a:spcBef>
                <a:spcPts val="0"/>
              </a:spcBef>
              <a:spcAft>
                <a:spcPts val="0"/>
              </a:spcAft>
              <a:buNone/>
            </a:pPr>
            <a:endParaRPr dirty="0"/>
          </a:p>
        </p:txBody>
      </p:sp>
      <p:cxnSp>
        <p:nvCxnSpPr>
          <p:cNvPr id="216" name="Google Shape;216;p44"/>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753729" y="3868097"/>
            <a:ext cx="3633212" cy="59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US" dirty="0"/>
            </a:br>
            <a:br>
              <a:rPr lang="en-US" dirty="0"/>
            </a:br>
            <a:r>
              <a:rPr lang="en-US" dirty="0"/>
              <a:t>Key features and functionality</a:t>
            </a:r>
            <a:endParaRPr dirty="0"/>
          </a:p>
        </p:txBody>
      </p:sp>
      <p:sp>
        <p:nvSpPr>
          <p:cNvPr id="207" name="Google Shape;207;p43"/>
          <p:cNvSpPr txBox="1">
            <a:spLocks noGrp="1"/>
          </p:cNvSpPr>
          <p:nvPr>
            <p:ph type="title" idx="2"/>
          </p:nvPr>
        </p:nvSpPr>
        <p:spPr>
          <a:xfrm>
            <a:off x="1118716" y="3096297"/>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cxnSp>
        <p:nvCxnSpPr>
          <p:cNvPr id="209" name="Google Shape;209;p43"/>
          <p:cNvCxnSpPr/>
          <p:nvPr/>
        </p:nvCxnSpPr>
        <p:spPr>
          <a:xfrm>
            <a:off x="3573666" y="3096297"/>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756474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t>
            </a:r>
            <a:r>
              <a:rPr lang="en-US" dirty="0">
                <a:solidFill>
                  <a:schemeClr val="accent1"/>
                </a:solidFill>
              </a:rPr>
              <a:t>roduct Scope</a:t>
            </a:r>
            <a:endParaRPr dirty="0">
              <a:solidFill>
                <a:schemeClr val="accent1"/>
              </a:solidFill>
            </a:endParaRPr>
          </a:p>
        </p:txBody>
      </p:sp>
      <p:sp>
        <p:nvSpPr>
          <p:cNvPr id="215" name="Google Shape;215;p44"/>
          <p:cNvSpPr txBox="1">
            <a:spLocks noGrp="1"/>
          </p:cNvSpPr>
          <p:nvPr>
            <p:ph type="body" idx="1"/>
          </p:nvPr>
        </p:nvSpPr>
        <p:spPr>
          <a:xfrm>
            <a:off x="676282" y="1230405"/>
            <a:ext cx="4946400" cy="3388659"/>
          </a:xfrm>
          <a:prstGeom prst="rect">
            <a:avLst/>
          </a:prstGeom>
        </p:spPr>
        <p:txBody>
          <a:bodyPr spcFirstLastPara="1" wrap="square" lIns="91425" tIns="91425" rIns="91425" bIns="91425" anchor="t" anchorCtr="0">
            <a:noAutofit/>
          </a:bodyPr>
          <a:lstStyle/>
          <a:p>
            <a:r>
              <a:rPr lang="en-US" sz="1100" b="1" dirty="0"/>
              <a:t>Objective</a:t>
            </a:r>
            <a:r>
              <a:rPr lang="en-US" sz="1100" dirty="0"/>
              <a:t>:</a:t>
            </a:r>
          </a:p>
          <a:p>
            <a:pPr marL="139700" indent="0">
              <a:buNone/>
            </a:pPr>
            <a:r>
              <a:rPr lang="en-US" sz="1100" dirty="0"/>
              <a:t>- For </a:t>
            </a:r>
            <a:r>
              <a:rPr lang="en-US" sz="1100" b="1" dirty="0"/>
              <a:t>attendees</a:t>
            </a:r>
            <a:r>
              <a:rPr lang="en-US" sz="1100" dirty="0"/>
              <a:t>: Discover, browse, and register for events easily.</a:t>
            </a:r>
          </a:p>
          <a:p>
            <a:pPr marL="139700" indent="0">
              <a:buNone/>
            </a:pPr>
            <a:r>
              <a:rPr lang="en-US" sz="1100" dirty="0"/>
              <a:t>- For </a:t>
            </a:r>
            <a:r>
              <a:rPr lang="en-US" sz="1100" b="1" dirty="0"/>
              <a:t>event organizers</a:t>
            </a:r>
            <a:r>
              <a:rPr lang="en-US" sz="1100" dirty="0"/>
              <a:t>: Manage and promote events, track registrations, and sell tickets seamlessly.</a:t>
            </a:r>
          </a:p>
          <a:p>
            <a:pPr marL="139700" indent="0">
              <a:buNone/>
            </a:pPr>
            <a:endParaRPr lang="en-US" sz="1100" dirty="0"/>
          </a:p>
          <a:p>
            <a:r>
              <a:rPr lang="en-US" sz="1100" b="1" dirty="0"/>
              <a:t>Core Features</a:t>
            </a:r>
            <a:r>
              <a:rPr lang="en-US" sz="1100" dirty="0"/>
              <a:t>:</a:t>
            </a:r>
          </a:p>
          <a:p>
            <a:pPr marL="139700" indent="0">
              <a:buNone/>
            </a:pPr>
            <a:r>
              <a:rPr lang="en-US" sz="1100" dirty="0"/>
              <a:t>- Event Listings (details like date, time, location)</a:t>
            </a:r>
          </a:p>
          <a:p>
            <a:pPr marL="139700" indent="0">
              <a:buNone/>
            </a:pPr>
            <a:r>
              <a:rPr lang="en-US" sz="1100" dirty="0"/>
              <a:t>- Search &amp; Filters (by category, location, date)</a:t>
            </a:r>
          </a:p>
          <a:p>
            <a:pPr marL="139700" indent="0">
              <a:buNone/>
            </a:pPr>
            <a:r>
              <a:rPr lang="en-US" sz="1100" dirty="0"/>
              <a:t>- User Profiles (track registrations, preferences)</a:t>
            </a:r>
          </a:p>
          <a:p>
            <a:pPr marL="139700" indent="0">
              <a:buNone/>
            </a:pPr>
            <a:r>
              <a:rPr lang="en-US" sz="1100" dirty="0"/>
              <a:t>- Event Creation (for organizers to submit events)</a:t>
            </a:r>
          </a:p>
          <a:p>
            <a:pPr marL="139700" indent="0">
              <a:buNone/>
            </a:pPr>
            <a:r>
              <a:rPr lang="en-US" sz="1100" dirty="0"/>
              <a:t>- Ticketing Integration (purchase)</a:t>
            </a:r>
          </a:p>
          <a:p>
            <a:pPr marL="139700" indent="0">
              <a:buNone/>
            </a:pPr>
            <a:r>
              <a:rPr lang="en-US" sz="1100" dirty="0"/>
              <a:t>- Notifications (event reminders, updates)</a:t>
            </a:r>
          </a:p>
          <a:p>
            <a:pPr marL="139700" indent="0">
              <a:buNone/>
            </a:pPr>
            <a:r>
              <a:rPr lang="en-US" sz="1100" dirty="0"/>
              <a:t>- Ratings &amp; Reviews (user feedback)</a:t>
            </a:r>
          </a:p>
          <a:p>
            <a:pPr marL="139700" indent="0">
              <a:buNone/>
            </a:pPr>
            <a:endParaRPr lang="en-US" sz="1100" dirty="0"/>
          </a:p>
          <a:p>
            <a:pPr marL="139700" indent="0">
              <a:buNone/>
            </a:pPr>
            <a:r>
              <a:rPr lang="en-US" sz="1100" b="1" dirty="0"/>
              <a:t>Target Audience</a:t>
            </a:r>
            <a:r>
              <a:rPr lang="en-US" sz="1100" dirty="0"/>
              <a:t>: Event organizers and attendees.</a:t>
            </a:r>
          </a:p>
          <a:p>
            <a:pPr marL="139700" indent="0">
              <a:buNone/>
            </a:pPr>
            <a:r>
              <a:rPr lang="en-US" sz="1100" b="1" dirty="0"/>
              <a:t>Tech</a:t>
            </a:r>
            <a:r>
              <a:rPr lang="en-US" sz="1100" dirty="0"/>
              <a:t>: Web-based platform</a:t>
            </a:r>
          </a:p>
          <a:p>
            <a:pPr>
              <a:buFontTx/>
              <a:buChar char="-"/>
            </a:pPr>
            <a:endParaRPr lang="en-US" sz="1100" dirty="0"/>
          </a:p>
          <a:p>
            <a:pPr marL="139700" indent="0">
              <a:buNone/>
            </a:pPr>
            <a:endParaRPr lang="en-US" sz="1100" dirty="0"/>
          </a:p>
          <a:p>
            <a:pPr>
              <a:buFontTx/>
              <a:buChar char="-"/>
            </a:pPr>
            <a:endParaRPr lang="en-US" sz="1100" dirty="0"/>
          </a:p>
          <a:p>
            <a:pPr marL="0" lvl="0" indent="0" algn="l" rtl="0">
              <a:spcBef>
                <a:spcPts val="0"/>
              </a:spcBef>
              <a:spcAft>
                <a:spcPts val="0"/>
              </a:spcAft>
              <a:buNone/>
            </a:pPr>
            <a:endParaRPr dirty="0"/>
          </a:p>
        </p:txBody>
      </p:sp>
      <p:cxnSp>
        <p:nvCxnSpPr>
          <p:cNvPr id="216" name="Google Shape;216;p44"/>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4181776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t>
            </a:r>
            <a:r>
              <a:rPr lang="en-US" dirty="0">
                <a:solidFill>
                  <a:schemeClr val="accent1"/>
                </a:solidFill>
              </a:rPr>
              <a:t>roduct Functionality </a:t>
            </a:r>
            <a:endParaRPr dirty="0">
              <a:solidFill>
                <a:schemeClr val="accent1"/>
              </a:solidFill>
            </a:endParaRPr>
          </a:p>
        </p:txBody>
      </p:sp>
      <p:sp>
        <p:nvSpPr>
          <p:cNvPr id="215" name="Google Shape;215;p44"/>
          <p:cNvSpPr txBox="1">
            <a:spLocks noGrp="1"/>
          </p:cNvSpPr>
          <p:nvPr>
            <p:ph type="body" idx="1"/>
          </p:nvPr>
        </p:nvSpPr>
        <p:spPr>
          <a:xfrm>
            <a:off x="676282" y="1230405"/>
            <a:ext cx="4946400" cy="3388659"/>
          </a:xfrm>
          <a:prstGeom prst="rect">
            <a:avLst/>
          </a:prstGeom>
        </p:spPr>
        <p:txBody>
          <a:bodyPr spcFirstLastPara="1" wrap="square" lIns="91425" tIns="91425" rIns="91425" bIns="91425" anchor="t" anchorCtr="0">
            <a:noAutofit/>
          </a:bodyPr>
          <a:lstStyle/>
          <a:p>
            <a:pPr marL="368300" indent="-228600">
              <a:buAutoNum type="arabicPeriod"/>
            </a:pPr>
            <a:r>
              <a:rPr lang="en-US" sz="1100" b="1" dirty="0"/>
              <a:t>Event Discovery and Search</a:t>
            </a:r>
          </a:p>
          <a:p>
            <a:pPr marL="368300" indent="-228600">
              <a:buAutoNum type="arabicPeriod"/>
            </a:pPr>
            <a:endParaRPr lang="en-US" sz="1100" b="1" dirty="0"/>
          </a:p>
          <a:p>
            <a:pPr marL="139700" indent="0">
              <a:buNone/>
            </a:pPr>
            <a:r>
              <a:rPr lang="en-US" sz="1100" b="1" dirty="0"/>
              <a:t>- Personalized Recommendations</a:t>
            </a:r>
            <a:r>
              <a:rPr lang="en-US" sz="1100" dirty="0"/>
              <a:t>: EventHub uses intelligent algorithms to recommend events based on user interests, past activity, and location.</a:t>
            </a:r>
          </a:p>
          <a:p>
            <a:pPr marL="139700" indent="0">
              <a:buNone/>
            </a:pPr>
            <a:r>
              <a:rPr lang="en-US" sz="1100" b="1" dirty="0"/>
              <a:t>- Filters &amp; Search Options</a:t>
            </a:r>
            <a:r>
              <a:rPr lang="en-US" sz="1100" dirty="0"/>
              <a:t>: Users can filter events by categories (business, education, arts, etc.), date, location, or specific keywords to find what matters most to them.</a:t>
            </a:r>
          </a:p>
          <a:p>
            <a:pPr marL="139700" indent="0">
              <a:buNone/>
            </a:pPr>
            <a:endParaRPr lang="en-US" sz="1100" dirty="0"/>
          </a:p>
          <a:p>
            <a:pPr marL="139700" indent="0">
              <a:buNone/>
            </a:pPr>
            <a:r>
              <a:rPr lang="en-US" sz="1200" b="1" dirty="0"/>
              <a:t>2. Event Creation and Management</a:t>
            </a:r>
          </a:p>
          <a:p>
            <a:pPr marL="139700" indent="0">
              <a:buNone/>
            </a:pPr>
            <a:endParaRPr lang="en-US" sz="1200" b="1" dirty="0"/>
          </a:p>
          <a:p>
            <a:pPr marL="139700" indent="0">
              <a:buNone/>
            </a:pPr>
            <a:r>
              <a:rPr lang="en-US" sz="1100" b="1" dirty="0"/>
              <a:t>- Customizable Event Pages</a:t>
            </a:r>
            <a:r>
              <a:rPr lang="en-US" sz="1100" dirty="0"/>
              <a:t>: Organizers can create dedicated event pages with detailed information (schedule, speakers, agenda, etc.), branding, and multimedia.</a:t>
            </a:r>
          </a:p>
          <a:p>
            <a:pPr marL="139700" indent="0">
              <a:buNone/>
            </a:pPr>
            <a:r>
              <a:rPr lang="en-US" sz="1100" b="1" dirty="0"/>
              <a:t>- Registration &amp; Ticketing</a:t>
            </a:r>
            <a:r>
              <a:rPr lang="en-US" sz="1100" dirty="0"/>
              <a:t>: EventHub allows organizers to set up different ticket tiers (VIP, early bird, general admission) and integrate payment systems for seamless registration.</a:t>
            </a:r>
          </a:p>
          <a:p>
            <a:pPr marL="139700" indent="0">
              <a:buNone/>
            </a:pPr>
            <a:r>
              <a:rPr lang="en-US" sz="1100" b="1" dirty="0"/>
              <a:t>- Real-time Updates &amp; Notifications</a:t>
            </a:r>
            <a:r>
              <a:rPr lang="en-US" sz="1100" dirty="0"/>
              <a:t>: Event organizers can send real-time updates to attendees regarding changes to schedules, speakers, or other important event details.</a:t>
            </a:r>
          </a:p>
          <a:p>
            <a:pPr marL="0" lvl="0" indent="0" algn="l" rtl="0">
              <a:spcBef>
                <a:spcPts val="0"/>
              </a:spcBef>
              <a:spcAft>
                <a:spcPts val="0"/>
              </a:spcAft>
              <a:buNone/>
            </a:pPr>
            <a:endParaRPr dirty="0"/>
          </a:p>
        </p:txBody>
      </p:sp>
      <p:cxnSp>
        <p:nvCxnSpPr>
          <p:cNvPr id="216" name="Google Shape;216;p44"/>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1871632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t>
            </a:r>
            <a:r>
              <a:rPr lang="en-US" dirty="0">
                <a:solidFill>
                  <a:schemeClr val="accent1"/>
                </a:solidFill>
              </a:rPr>
              <a:t>roduct Functionality </a:t>
            </a:r>
            <a:endParaRPr dirty="0">
              <a:solidFill>
                <a:schemeClr val="accent1"/>
              </a:solidFill>
            </a:endParaRPr>
          </a:p>
        </p:txBody>
      </p:sp>
      <p:sp>
        <p:nvSpPr>
          <p:cNvPr id="215" name="Google Shape;215;p44"/>
          <p:cNvSpPr txBox="1">
            <a:spLocks noGrp="1"/>
          </p:cNvSpPr>
          <p:nvPr>
            <p:ph type="body" idx="1"/>
          </p:nvPr>
        </p:nvSpPr>
        <p:spPr>
          <a:xfrm>
            <a:off x="676282" y="1230405"/>
            <a:ext cx="4946400" cy="3388659"/>
          </a:xfrm>
          <a:prstGeom prst="rect">
            <a:avLst/>
          </a:prstGeom>
        </p:spPr>
        <p:txBody>
          <a:bodyPr spcFirstLastPara="1" wrap="square" lIns="91425" tIns="91425" rIns="91425" bIns="91425" anchor="t" anchorCtr="0">
            <a:noAutofit/>
          </a:bodyPr>
          <a:lstStyle/>
          <a:p>
            <a:pPr marL="139700" indent="0">
              <a:buNone/>
            </a:pPr>
            <a:r>
              <a:rPr lang="en-US" sz="1100" b="1" dirty="0"/>
              <a:t>3. Event Promotion Tools</a:t>
            </a:r>
          </a:p>
          <a:p>
            <a:pPr marL="139700" indent="0">
              <a:buNone/>
            </a:pPr>
            <a:endParaRPr lang="en-US" sz="1100" b="1" dirty="0"/>
          </a:p>
          <a:p>
            <a:pPr marL="139700" indent="0">
              <a:buNone/>
            </a:pPr>
            <a:r>
              <a:rPr lang="en-US" sz="1100" b="1" dirty="0"/>
              <a:t>- Targeted Marketing Campaigns</a:t>
            </a:r>
            <a:r>
              <a:rPr lang="en-US" sz="1100" dirty="0"/>
              <a:t>: EventHub provides tools to help event organizers promote their events to specific audiences (via email, social media, or paid ads), using targeted marketing campaigns.</a:t>
            </a:r>
          </a:p>
          <a:p>
            <a:pPr marL="139700" indent="0">
              <a:buNone/>
            </a:pPr>
            <a:r>
              <a:rPr lang="en-US" sz="1100" b="1" dirty="0"/>
              <a:t>- Social Media Integration</a:t>
            </a:r>
            <a:r>
              <a:rPr lang="en-US" sz="1100" dirty="0"/>
              <a:t>: Users and organizers can easily share events on social media platforms to increase visibility and reach</a:t>
            </a:r>
          </a:p>
          <a:p>
            <a:pPr marL="139700" indent="0">
              <a:buNone/>
            </a:pPr>
            <a:endParaRPr lang="en-US" sz="1100" dirty="0"/>
          </a:p>
          <a:p>
            <a:pPr marL="139700" indent="0">
              <a:buNone/>
            </a:pPr>
            <a:r>
              <a:rPr lang="en-US" sz="1100" dirty="0"/>
              <a:t>4. </a:t>
            </a:r>
            <a:r>
              <a:rPr lang="en-US" sz="1100" b="1" dirty="0"/>
              <a:t>Networking &amp; Engagement Tools</a:t>
            </a:r>
          </a:p>
          <a:p>
            <a:pPr marL="139700" indent="0">
              <a:buNone/>
            </a:pPr>
            <a:endParaRPr lang="en-US" sz="1100" b="1" dirty="0"/>
          </a:p>
          <a:p>
            <a:pPr marL="139700" indent="0">
              <a:buNone/>
            </a:pPr>
            <a:r>
              <a:rPr lang="en-US" sz="1100" b="1" dirty="0"/>
              <a:t>- Event Q&amp;A and Polling</a:t>
            </a:r>
            <a:r>
              <a:rPr lang="en-US" sz="1100" dirty="0"/>
              <a:t>: Engage attendees in real-time through Q&amp;A sessions, polls, and feedback surveys during events to increase interaction.</a:t>
            </a:r>
          </a:p>
          <a:p>
            <a:pPr marL="139700" indent="0">
              <a:buNone/>
            </a:pPr>
            <a:r>
              <a:rPr lang="en-US" sz="1100" b="1" dirty="0"/>
              <a:t>- Networking Features</a:t>
            </a:r>
            <a:r>
              <a:rPr lang="en-US" sz="1100" dirty="0"/>
              <a:t>: Users can connect with other attendees or speakers before, during, and after the event via in-app messaging or discussion boards.</a:t>
            </a:r>
          </a:p>
          <a:p>
            <a:pPr marL="139700" indent="0">
              <a:buNone/>
            </a:pPr>
            <a:endParaRPr lang="en-US" sz="1100" dirty="0"/>
          </a:p>
          <a:p>
            <a:pPr marL="139700" indent="0">
              <a:buNone/>
            </a:pPr>
            <a:endParaRPr lang="en-US" sz="1100" dirty="0"/>
          </a:p>
          <a:p>
            <a:pPr marL="139700" indent="0">
              <a:buNone/>
            </a:pPr>
            <a:endParaRPr lang="en-US" sz="1100" dirty="0"/>
          </a:p>
          <a:p>
            <a:pPr marL="139700" indent="0">
              <a:buNone/>
            </a:pPr>
            <a:endParaRPr lang="en-US" sz="1100" dirty="0"/>
          </a:p>
          <a:p>
            <a:pPr marL="139700" indent="0">
              <a:buNone/>
            </a:pPr>
            <a:endParaRPr lang="en-US" sz="1100" dirty="0"/>
          </a:p>
          <a:p>
            <a:pPr marL="139700" indent="0">
              <a:buNone/>
            </a:pPr>
            <a:endParaRPr lang="en-US" sz="1100" b="1" dirty="0"/>
          </a:p>
          <a:p>
            <a:pPr marL="139700" indent="0">
              <a:buNone/>
            </a:pPr>
            <a:endParaRPr lang="en-US" sz="1100" dirty="0"/>
          </a:p>
          <a:p>
            <a:pPr marL="139700" indent="0">
              <a:buNone/>
            </a:pPr>
            <a:endParaRPr lang="en-US" sz="1100" dirty="0"/>
          </a:p>
          <a:p>
            <a:pPr marL="0" lvl="0" indent="0" algn="l" rtl="0">
              <a:spcBef>
                <a:spcPts val="0"/>
              </a:spcBef>
              <a:spcAft>
                <a:spcPts val="0"/>
              </a:spcAft>
              <a:buNone/>
            </a:pPr>
            <a:endParaRPr dirty="0"/>
          </a:p>
        </p:txBody>
      </p:sp>
      <p:cxnSp>
        <p:nvCxnSpPr>
          <p:cNvPr id="216" name="Google Shape;216;p44"/>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2201366536"/>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TotalTime>
  <Words>2393</Words>
  <Application>Microsoft Office PowerPoint</Application>
  <PresentationFormat>On-screen Show (16:9)</PresentationFormat>
  <Paragraphs>194</Paragraphs>
  <Slides>26</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Montserrat ExtraLight</vt:lpstr>
      <vt:lpstr>Montserrat ExtraBold</vt:lpstr>
      <vt:lpstr>Montserrat</vt:lpstr>
      <vt:lpstr>Arial</vt:lpstr>
      <vt:lpstr>Futuristic Background by Slidesgo</vt:lpstr>
      <vt:lpstr>EVENTHUB</vt:lpstr>
      <vt:lpstr>EVENT HUB: YOUR GATEWAY TO YOUR UNFORGATABLE EXPREIANCES! </vt:lpstr>
      <vt:lpstr>CONTENTS</vt:lpstr>
      <vt:lpstr>Introduction</vt:lpstr>
      <vt:lpstr>What is EVENTHUB</vt:lpstr>
      <vt:lpstr>  Key features and functionality</vt:lpstr>
      <vt:lpstr>Product Scope</vt:lpstr>
      <vt:lpstr>Product Functionality </vt:lpstr>
      <vt:lpstr>Product Functionality </vt:lpstr>
      <vt:lpstr>Product Functionality </vt:lpstr>
      <vt:lpstr>User class and characteristics</vt:lpstr>
      <vt:lpstr>User class and characteristics</vt:lpstr>
      <vt:lpstr>User class and characteristics</vt:lpstr>
      <vt:lpstr>User class and characteristics</vt:lpstr>
      <vt:lpstr>Operating environment </vt:lpstr>
      <vt:lpstr>Operating environment </vt:lpstr>
      <vt:lpstr>Operating environment </vt:lpstr>
      <vt:lpstr>Interface overview</vt:lpstr>
      <vt:lpstr>User interface</vt:lpstr>
      <vt:lpstr>User interface </vt:lpstr>
      <vt:lpstr>User Interface</vt:lpstr>
      <vt:lpstr>User Interface</vt:lpstr>
      <vt:lpstr>User Interface</vt:lpstr>
      <vt:lpstr>Communication Interface</vt:lpstr>
      <vt:lpstr>Communication interface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EVENTHUB</dc:title>
  <cp:lastModifiedBy>Henos</cp:lastModifiedBy>
  <cp:revision>36</cp:revision>
  <dcterms:modified xsi:type="dcterms:W3CDTF">2025-02-03T14:43:03Z</dcterms:modified>
</cp:coreProperties>
</file>