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8" r:id="rId4"/>
    <p:sldId id="261" r:id="rId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32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075E227-200C-0044-A181-1B53FB022568}"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255626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075E227-200C-0044-A181-1B53FB022568}"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312331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075E227-200C-0044-A181-1B53FB022568}"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372585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075E227-200C-0044-A181-1B53FB022568}"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1430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075E227-200C-0044-A181-1B53FB022568}"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162517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075E227-200C-0044-A181-1B53FB022568}" type="datetimeFigureOut">
              <a:rPr lang="fr-FR" smtClean="0"/>
              <a:t>15/09/20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260117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075E227-200C-0044-A181-1B53FB022568}" type="datetimeFigureOut">
              <a:rPr lang="fr-FR" smtClean="0"/>
              <a:t>15/09/20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216178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F075E227-200C-0044-A181-1B53FB022568}" type="datetimeFigureOut">
              <a:rPr lang="fr-FR" smtClean="0"/>
              <a:t>15/09/20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281186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075E227-200C-0044-A181-1B53FB022568}" type="datetimeFigureOut">
              <a:rPr lang="fr-FR" smtClean="0"/>
              <a:t>15/09/20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23311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075E227-200C-0044-A181-1B53FB022568}" type="datetimeFigureOut">
              <a:rPr lang="fr-FR" smtClean="0"/>
              <a:t>15/09/20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61384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075E227-200C-0044-A181-1B53FB022568}" type="datetimeFigureOut">
              <a:rPr lang="fr-FR" smtClean="0"/>
              <a:t>15/09/20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FB93A03-016A-724C-8480-2E6012024AEE}" type="slidenum">
              <a:rPr lang="fr-FR" smtClean="0"/>
              <a:t>‹#›</a:t>
            </a:fld>
            <a:endParaRPr lang="fr-FR"/>
          </a:p>
        </p:txBody>
      </p:sp>
    </p:spTree>
    <p:extLst>
      <p:ext uri="{BB962C8B-B14F-4D97-AF65-F5344CB8AC3E}">
        <p14:creationId xmlns:p14="http://schemas.microsoft.com/office/powerpoint/2010/main" val="31849282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5E227-200C-0044-A181-1B53FB022568}" type="datetimeFigureOut">
              <a:rPr lang="fr-FR" smtClean="0"/>
              <a:t>15/09/20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93A03-016A-724C-8480-2E6012024AEE}" type="slidenum">
              <a:rPr lang="fr-FR" smtClean="0"/>
              <a:t>‹#›</a:t>
            </a:fld>
            <a:endParaRPr lang="fr-FR"/>
          </a:p>
        </p:txBody>
      </p:sp>
    </p:spTree>
    <p:extLst>
      <p:ext uri="{BB962C8B-B14F-4D97-AF65-F5344CB8AC3E}">
        <p14:creationId xmlns:p14="http://schemas.microsoft.com/office/powerpoint/2010/main" val="2635744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17502"/>
            <a:ext cx="7772400" cy="761998"/>
          </a:xfrm>
        </p:spPr>
        <p:txBody>
          <a:bodyPr>
            <a:normAutofit/>
          </a:bodyPr>
          <a:lstStyle/>
          <a:p>
            <a:r>
              <a:rPr lang="fr-FR" sz="2800" dirty="0" smtClean="0"/>
              <a:t>Interrogation</a:t>
            </a:r>
            <a:r>
              <a:rPr lang="fr-FR" sz="2800" dirty="0"/>
              <a:t> </a:t>
            </a:r>
            <a:r>
              <a:rPr lang="fr-FR" sz="2800" dirty="0" smtClean="0"/>
              <a:t>du 10 septembre 2020</a:t>
            </a:r>
            <a:endParaRPr lang="fr-FR" sz="2800" dirty="0"/>
          </a:p>
        </p:txBody>
      </p:sp>
      <p:sp>
        <p:nvSpPr>
          <p:cNvPr id="3" name="Sous-titre 2"/>
          <p:cNvSpPr>
            <a:spLocks noGrp="1"/>
          </p:cNvSpPr>
          <p:nvPr>
            <p:ph type="subTitle" idx="1"/>
          </p:nvPr>
        </p:nvSpPr>
        <p:spPr>
          <a:xfrm>
            <a:off x="685800" y="1079501"/>
            <a:ext cx="8061325" cy="5445124"/>
          </a:xfrm>
        </p:spPr>
        <p:txBody>
          <a:bodyPr>
            <a:noAutofit/>
          </a:bodyPr>
          <a:lstStyle/>
          <a:p>
            <a:pPr marL="514350" indent="-514350" algn="just">
              <a:buAutoNum type="arabicPeriod"/>
            </a:pPr>
            <a:r>
              <a:rPr lang="fr-FR" sz="2000" dirty="0" smtClean="0">
                <a:solidFill>
                  <a:schemeClr val="tx1"/>
                </a:solidFill>
              </a:rPr>
              <a:t>Qu’est-ce que la philosophie ? (sur 2 points)</a:t>
            </a:r>
          </a:p>
          <a:p>
            <a:pPr marL="514350" indent="-514350" algn="just">
              <a:buAutoNum type="arabicPeriod"/>
            </a:pPr>
            <a:r>
              <a:rPr lang="fr-FR" sz="2000" dirty="0" smtClean="0">
                <a:solidFill>
                  <a:schemeClr val="tx1"/>
                </a:solidFill>
              </a:rPr>
              <a:t>Quel est le rôle de l’étonnement en philosophie ? (sur 1)</a:t>
            </a:r>
          </a:p>
          <a:p>
            <a:pPr marL="514350" indent="-514350" algn="just">
              <a:buFont typeface="Arial"/>
              <a:buAutoNum type="arabicPeriod"/>
            </a:pPr>
            <a:r>
              <a:rPr lang="fr-FR" sz="2000" dirty="0">
                <a:solidFill>
                  <a:schemeClr val="tx1"/>
                </a:solidFill>
              </a:rPr>
              <a:t>Qu’est-ce qu’une question philosophique ? (sur </a:t>
            </a:r>
            <a:r>
              <a:rPr lang="fr-FR" sz="2000" dirty="0" smtClean="0">
                <a:solidFill>
                  <a:schemeClr val="tx1"/>
                </a:solidFill>
              </a:rPr>
              <a:t>1)</a:t>
            </a:r>
          </a:p>
          <a:p>
            <a:pPr marL="514350" indent="-514350" algn="just">
              <a:buFont typeface="Arial"/>
              <a:buAutoNum type="arabicPeriod"/>
            </a:pPr>
            <a:r>
              <a:rPr lang="fr-FR" sz="2000" dirty="0" smtClean="0">
                <a:solidFill>
                  <a:schemeClr val="tx1"/>
                </a:solidFill>
              </a:rPr>
              <a:t>La philosophie est-elle une science ? (sur 2)</a:t>
            </a:r>
          </a:p>
          <a:p>
            <a:pPr marL="514350" indent="-514350" algn="just">
              <a:buAutoNum type="arabicPeriod"/>
            </a:pPr>
            <a:r>
              <a:rPr lang="fr-FR" sz="2000" dirty="0" smtClean="0">
                <a:solidFill>
                  <a:schemeClr val="tx1"/>
                </a:solidFill>
              </a:rPr>
              <a:t>Qu’est-ce que la raison ? (sur 2)</a:t>
            </a:r>
          </a:p>
          <a:p>
            <a:pPr marL="514350" indent="-514350" algn="just">
              <a:buAutoNum type="arabicPeriod"/>
            </a:pPr>
            <a:r>
              <a:rPr lang="fr-FR" sz="2000" dirty="0" smtClean="0">
                <a:solidFill>
                  <a:schemeClr val="tx1"/>
                </a:solidFill>
              </a:rPr>
              <a:t>Quels sont les 4 principes de la raison ? (sur 2)</a:t>
            </a:r>
          </a:p>
          <a:p>
            <a:pPr marL="514350" indent="-514350" algn="just">
              <a:buAutoNum type="arabicPeriod"/>
            </a:pPr>
            <a:r>
              <a:rPr lang="fr-FR" sz="2000" dirty="0" smtClean="0">
                <a:solidFill>
                  <a:schemeClr val="tx1"/>
                </a:solidFill>
              </a:rPr>
              <a:t>Quels sont les deux domaines sur lesquels portent ces principes ? (sur 1)</a:t>
            </a:r>
          </a:p>
          <a:p>
            <a:pPr marL="514350" indent="-514350" algn="just">
              <a:buAutoNum type="arabicPeriod"/>
            </a:pPr>
            <a:r>
              <a:rPr lang="fr-FR" sz="2000" dirty="0" smtClean="0">
                <a:solidFill>
                  <a:schemeClr val="tx1"/>
                </a:solidFill>
              </a:rPr>
              <a:t>Qu’est-ce que le « bon sens » chez Descartes ? (sur 1)</a:t>
            </a:r>
          </a:p>
          <a:p>
            <a:pPr marL="514350" indent="-514350" algn="just">
              <a:buAutoNum type="arabicPeriod"/>
            </a:pPr>
            <a:r>
              <a:rPr lang="fr-FR" sz="2000" dirty="0" smtClean="0">
                <a:solidFill>
                  <a:schemeClr val="tx1"/>
                </a:solidFill>
              </a:rPr>
              <a:t>Pourquoi Descartes affirme t-il que « </a:t>
            </a:r>
            <a:r>
              <a:rPr lang="fr-FR" sz="2000" i="1" dirty="0" smtClean="0">
                <a:solidFill>
                  <a:schemeClr val="tx1"/>
                </a:solidFill>
              </a:rPr>
              <a:t>Le bon sens est la chose du monde la mieux partagée ?</a:t>
            </a:r>
            <a:r>
              <a:rPr lang="fr-FR" sz="2000" dirty="0" smtClean="0">
                <a:solidFill>
                  <a:schemeClr val="tx1"/>
                </a:solidFill>
              </a:rPr>
              <a:t> » (sur 2 points)</a:t>
            </a:r>
          </a:p>
          <a:p>
            <a:pPr marL="514350" indent="-514350" algn="just">
              <a:buAutoNum type="arabicPeriod"/>
            </a:pPr>
            <a:r>
              <a:rPr lang="fr-FR" sz="2000" dirty="0" smtClean="0">
                <a:solidFill>
                  <a:schemeClr val="tx1"/>
                </a:solidFill>
              </a:rPr>
              <a:t>Peut-il être raisonnable d’être déraisonnable ? (sur 6)</a:t>
            </a:r>
          </a:p>
          <a:p>
            <a:pPr algn="just"/>
            <a:endParaRPr lang="fr-FR" sz="1200" dirty="0" smtClean="0">
              <a:solidFill>
                <a:schemeClr val="tx1"/>
              </a:solidFill>
            </a:endParaRPr>
          </a:p>
          <a:p>
            <a:pPr algn="just"/>
            <a:r>
              <a:rPr lang="fr-FR" sz="1200" dirty="0" smtClean="0">
                <a:solidFill>
                  <a:schemeClr val="tx1"/>
                </a:solidFill>
              </a:rPr>
              <a:t> </a:t>
            </a:r>
          </a:p>
          <a:p>
            <a:pPr algn="just"/>
            <a:endParaRPr lang="fr-FR" sz="2400" dirty="0">
              <a:solidFill>
                <a:schemeClr val="tx1"/>
              </a:solidFill>
            </a:endParaRPr>
          </a:p>
          <a:p>
            <a:pPr algn="just"/>
            <a:r>
              <a:rPr lang="fr-FR" sz="2400" dirty="0" smtClean="0">
                <a:solidFill>
                  <a:schemeClr val="tx1"/>
                </a:solidFill>
              </a:rPr>
              <a:t> </a:t>
            </a:r>
            <a:endParaRPr lang="fr-FR" sz="2400" dirty="0" smtClean="0"/>
          </a:p>
          <a:p>
            <a:pPr marL="457200" indent="-457200" algn="just">
              <a:buFont typeface="Wingdings" charset="2"/>
              <a:buChar char="ü"/>
            </a:pPr>
            <a:endParaRPr lang="fr-FR" sz="2400" dirty="0" smtClean="0"/>
          </a:p>
          <a:p>
            <a:pPr marL="457200" indent="-457200" algn="just">
              <a:buFont typeface="Wingdings" charset="2"/>
              <a:buChar char="ü"/>
            </a:pPr>
            <a:endParaRPr lang="fr-FR" sz="2400" dirty="0"/>
          </a:p>
          <a:p>
            <a:pPr algn="just"/>
            <a:r>
              <a:rPr lang="fr-FR" sz="2400" dirty="0" smtClean="0"/>
              <a:t> </a:t>
            </a:r>
            <a:endParaRPr lang="fr-FR" sz="2400" dirty="0"/>
          </a:p>
        </p:txBody>
      </p:sp>
    </p:spTree>
    <p:extLst>
      <p:ext uri="{BB962C8B-B14F-4D97-AF65-F5344CB8AC3E}">
        <p14:creationId xmlns:p14="http://schemas.microsoft.com/office/powerpoint/2010/main" val="139483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17502"/>
            <a:ext cx="7772400" cy="761998"/>
          </a:xfrm>
        </p:spPr>
        <p:txBody>
          <a:bodyPr>
            <a:normAutofit/>
          </a:bodyPr>
          <a:lstStyle/>
          <a:p>
            <a:r>
              <a:rPr lang="fr-FR" sz="2800" dirty="0" smtClean="0"/>
              <a:t>Corrigé</a:t>
            </a:r>
            <a:endParaRPr lang="fr-FR" sz="2800" dirty="0"/>
          </a:p>
        </p:txBody>
      </p:sp>
      <p:sp>
        <p:nvSpPr>
          <p:cNvPr id="3" name="Sous-titre 2"/>
          <p:cNvSpPr>
            <a:spLocks noGrp="1"/>
          </p:cNvSpPr>
          <p:nvPr>
            <p:ph type="subTitle" idx="1"/>
          </p:nvPr>
        </p:nvSpPr>
        <p:spPr>
          <a:xfrm>
            <a:off x="685800" y="1079501"/>
            <a:ext cx="8061325" cy="5445124"/>
          </a:xfrm>
        </p:spPr>
        <p:txBody>
          <a:bodyPr>
            <a:noAutofit/>
          </a:bodyPr>
          <a:lstStyle/>
          <a:p>
            <a:pPr algn="just"/>
            <a:r>
              <a:rPr lang="fr-FR" sz="2000" b="1" dirty="0" smtClean="0">
                <a:solidFill>
                  <a:schemeClr val="tx1"/>
                </a:solidFill>
              </a:rPr>
              <a:t>1. Qu’est-ce que la philosophie ? (sur 2 points)  </a:t>
            </a:r>
          </a:p>
          <a:p>
            <a:pPr algn="just"/>
            <a:r>
              <a:rPr lang="fr-FR" sz="2000" dirty="0">
                <a:solidFill>
                  <a:schemeClr val="tx1"/>
                </a:solidFill>
              </a:rPr>
              <a:t>L</a:t>
            </a:r>
            <a:r>
              <a:rPr lang="fr-FR" sz="2000" dirty="0" smtClean="0">
                <a:solidFill>
                  <a:schemeClr val="tx1"/>
                </a:solidFill>
              </a:rPr>
              <a:t>a philosophie est l’amour de la sagesse et du savoir comme l’indique son étymologie (</a:t>
            </a:r>
            <a:r>
              <a:rPr lang="fr-FR" sz="2000" i="1" dirty="0" smtClean="0">
                <a:solidFill>
                  <a:schemeClr val="tx1"/>
                </a:solidFill>
              </a:rPr>
              <a:t>philo</a:t>
            </a:r>
            <a:r>
              <a:rPr lang="fr-FR" sz="2000" dirty="0" smtClean="0">
                <a:solidFill>
                  <a:schemeClr val="tx1"/>
                </a:solidFill>
              </a:rPr>
              <a:t>s : amour ; </a:t>
            </a:r>
            <a:r>
              <a:rPr lang="fr-FR" sz="2000" i="1" dirty="0" err="1" smtClean="0">
                <a:solidFill>
                  <a:schemeClr val="tx1"/>
                </a:solidFill>
              </a:rPr>
              <a:t>sophia</a:t>
            </a:r>
            <a:r>
              <a:rPr lang="fr-FR" sz="2000" dirty="0" smtClean="0">
                <a:solidFill>
                  <a:schemeClr val="tx1"/>
                </a:solidFill>
              </a:rPr>
              <a:t> : sagesse ou savoir). </a:t>
            </a:r>
          </a:p>
          <a:p>
            <a:pPr algn="just"/>
            <a:r>
              <a:rPr lang="fr-FR" sz="2000" dirty="0" smtClean="0">
                <a:solidFill>
                  <a:schemeClr val="tx1"/>
                </a:solidFill>
              </a:rPr>
              <a:t>Elle concerne trois domaines : la métaphysique (ce qui est,) l’épistémologie, (ce que l’on peut connaître), l’éthique (la question de la vie bonne). </a:t>
            </a:r>
          </a:p>
          <a:p>
            <a:pPr algn="just"/>
            <a:r>
              <a:rPr lang="fr-FR" sz="2000" dirty="0" smtClean="0">
                <a:solidFill>
                  <a:schemeClr val="tx1"/>
                </a:solidFill>
              </a:rPr>
              <a:t>Et elle se caractérise ainsi : la capacité d’étonnement, la recherche de la vérité en se fondant sur la raison, la joie de comprendre.</a:t>
            </a:r>
            <a:endParaRPr lang="fr-FR" sz="2000" dirty="0">
              <a:solidFill>
                <a:schemeClr val="tx1"/>
              </a:solidFill>
            </a:endParaRPr>
          </a:p>
          <a:p>
            <a:pPr algn="just"/>
            <a:r>
              <a:rPr lang="fr-FR" sz="2000" b="1" dirty="0" smtClean="0">
                <a:solidFill>
                  <a:schemeClr val="tx1"/>
                </a:solidFill>
              </a:rPr>
              <a:t>2. Quel est le rôle de l’étonnement en philosophie ? (sur 1)</a:t>
            </a:r>
          </a:p>
          <a:p>
            <a:pPr algn="just"/>
            <a:r>
              <a:rPr lang="fr-FR" sz="2000" dirty="0" smtClean="0">
                <a:solidFill>
                  <a:schemeClr val="tx1"/>
                </a:solidFill>
              </a:rPr>
              <a:t>L’étonnement est le détonateur de la philosophie. Selon Aristote, l’étonnement qui est le symptôme de l’ignorance est ce qui a déclenché l’activité philosophique.</a:t>
            </a:r>
            <a:endParaRPr lang="fr-FR" sz="2000" dirty="0">
              <a:solidFill>
                <a:schemeClr val="tx1"/>
              </a:solidFill>
            </a:endParaRPr>
          </a:p>
          <a:p>
            <a:pPr algn="just"/>
            <a:r>
              <a:rPr lang="fr-FR" sz="2000" b="1" dirty="0" smtClean="0">
                <a:solidFill>
                  <a:schemeClr val="tx1"/>
                </a:solidFill>
              </a:rPr>
              <a:t>3. Qu’est</a:t>
            </a:r>
            <a:r>
              <a:rPr lang="fr-FR" sz="2000" b="1" dirty="0">
                <a:solidFill>
                  <a:schemeClr val="tx1"/>
                </a:solidFill>
              </a:rPr>
              <a:t>-ce qu’une question philosophique ? (sur </a:t>
            </a:r>
            <a:r>
              <a:rPr lang="fr-FR" sz="2000" b="1" dirty="0" smtClean="0">
                <a:solidFill>
                  <a:schemeClr val="tx1"/>
                </a:solidFill>
              </a:rPr>
              <a:t>1)</a:t>
            </a:r>
          </a:p>
          <a:p>
            <a:pPr algn="just"/>
            <a:r>
              <a:rPr lang="fr-FR" sz="2000" dirty="0" smtClean="0">
                <a:solidFill>
                  <a:schemeClr val="tx1"/>
                </a:solidFill>
              </a:rPr>
              <a:t>a) Une question qui repose sur une réflexion plutôt que sur un savoir, b) une question dont il s’agit d’analyser les termes et la forme, c) une question qui admet plusieurs réponses, autrement dit une question équivoque plutôt qu’une question univoque.</a:t>
            </a:r>
          </a:p>
          <a:p>
            <a:pPr marL="514350" indent="-514350" algn="just">
              <a:buAutoNum type="arabicPeriod"/>
            </a:pPr>
            <a:endParaRPr lang="fr-FR" sz="2000" dirty="0" smtClean="0">
              <a:solidFill>
                <a:schemeClr val="tx1"/>
              </a:solidFill>
            </a:endParaRPr>
          </a:p>
          <a:p>
            <a:pPr algn="just"/>
            <a:endParaRPr lang="fr-FR" sz="1200" dirty="0" smtClean="0">
              <a:solidFill>
                <a:schemeClr val="tx1"/>
              </a:solidFill>
            </a:endParaRPr>
          </a:p>
          <a:p>
            <a:pPr algn="just"/>
            <a:r>
              <a:rPr lang="fr-FR" sz="1200" dirty="0" smtClean="0">
                <a:solidFill>
                  <a:schemeClr val="tx1"/>
                </a:solidFill>
              </a:rPr>
              <a:t> </a:t>
            </a:r>
          </a:p>
          <a:p>
            <a:pPr algn="just"/>
            <a:endParaRPr lang="fr-FR" sz="2400" dirty="0">
              <a:solidFill>
                <a:schemeClr val="tx1"/>
              </a:solidFill>
            </a:endParaRPr>
          </a:p>
          <a:p>
            <a:pPr algn="just"/>
            <a:r>
              <a:rPr lang="fr-FR" sz="2400" dirty="0" smtClean="0">
                <a:solidFill>
                  <a:schemeClr val="tx1"/>
                </a:solidFill>
              </a:rPr>
              <a:t> </a:t>
            </a:r>
            <a:endParaRPr lang="fr-FR" sz="2400" dirty="0" smtClean="0"/>
          </a:p>
          <a:p>
            <a:pPr marL="457200" indent="-457200" algn="just">
              <a:buFont typeface="Wingdings" charset="2"/>
              <a:buChar char="ü"/>
            </a:pPr>
            <a:endParaRPr lang="fr-FR" sz="2400" dirty="0" smtClean="0"/>
          </a:p>
          <a:p>
            <a:pPr marL="457200" indent="-457200" algn="just">
              <a:buFont typeface="Wingdings" charset="2"/>
              <a:buChar char="ü"/>
            </a:pPr>
            <a:endParaRPr lang="fr-FR" sz="2400" dirty="0"/>
          </a:p>
          <a:p>
            <a:pPr algn="just"/>
            <a:r>
              <a:rPr lang="fr-FR" sz="2400" dirty="0" smtClean="0"/>
              <a:t> </a:t>
            </a:r>
            <a:endParaRPr lang="fr-FR" sz="2400" dirty="0"/>
          </a:p>
        </p:txBody>
      </p:sp>
    </p:spTree>
    <p:extLst>
      <p:ext uri="{BB962C8B-B14F-4D97-AF65-F5344CB8AC3E}">
        <p14:creationId xmlns:p14="http://schemas.microsoft.com/office/powerpoint/2010/main" val="281994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Corrigé (suite)</a:t>
            </a:r>
            <a:endParaRPr lang="fr-FR" sz="2800" dirty="0"/>
          </a:p>
        </p:txBody>
      </p:sp>
      <p:sp>
        <p:nvSpPr>
          <p:cNvPr id="3" name="Espace réservé du contenu 2"/>
          <p:cNvSpPr>
            <a:spLocks noGrp="1"/>
          </p:cNvSpPr>
          <p:nvPr>
            <p:ph idx="1"/>
          </p:nvPr>
        </p:nvSpPr>
        <p:spPr/>
        <p:txBody>
          <a:bodyPr>
            <a:normAutofit fontScale="62500" lnSpcReduction="20000"/>
          </a:bodyPr>
          <a:lstStyle/>
          <a:p>
            <a:pPr marL="0" indent="0" algn="just">
              <a:buNone/>
            </a:pPr>
            <a:r>
              <a:rPr lang="fr-FR" b="1" dirty="0" smtClean="0"/>
              <a:t>4. La </a:t>
            </a:r>
            <a:r>
              <a:rPr lang="fr-FR" b="1" dirty="0"/>
              <a:t>philosophie est-elle une science ? (sur 2</a:t>
            </a:r>
            <a:r>
              <a:rPr lang="fr-FR" b="1" dirty="0" smtClean="0"/>
              <a:t>)</a:t>
            </a:r>
          </a:p>
          <a:p>
            <a:pPr marL="0" indent="0" algn="just">
              <a:buNone/>
            </a:pPr>
            <a:r>
              <a:rPr lang="fr-FR" dirty="0" smtClean="0"/>
              <a:t>Oui dans la mesure où elle a le même objectif (la vérité) et les même moyens (la raison). </a:t>
            </a:r>
          </a:p>
          <a:p>
            <a:pPr marL="0" indent="0" algn="just">
              <a:buNone/>
            </a:pPr>
            <a:r>
              <a:rPr lang="fr-FR" dirty="0" smtClean="0"/>
              <a:t>Non, dans le mesure où elle semble différer des mathématiques et de la physique théorique qui sont les deux sciences par excellence.</a:t>
            </a:r>
          </a:p>
          <a:p>
            <a:pPr marL="0" indent="0" algn="just">
              <a:buNone/>
            </a:pPr>
            <a:r>
              <a:rPr lang="fr-FR" dirty="0" smtClean="0"/>
              <a:t>Si la philosophie est bien une science, elle n’est pas une science exacte ou « dure ». Il  s’agit d’une science humaine.</a:t>
            </a:r>
          </a:p>
          <a:p>
            <a:pPr marL="0" indent="0" algn="just">
              <a:buNone/>
            </a:pPr>
            <a:r>
              <a:rPr lang="fr-FR" b="1" dirty="0" smtClean="0"/>
              <a:t>5. Qu’est</a:t>
            </a:r>
            <a:r>
              <a:rPr lang="fr-FR" b="1" dirty="0"/>
              <a:t>-ce que la raison ? (sur </a:t>
            </a:r>
            <a:r>
              <a:rPr lang="fr-FR" b="1" dirty="0" smtClean="0"/>
              <a:t>2)</a:t>
            </a:r>
          </a:p>
          <a:p>
            <a:pPr marL="0" indent="0" algn="just">
              <a:buNone/>
            </a:pPr>
            <a:r>
              <a:rPr lang="fr-FR" dirty="0" smtClean="0"/>
              <a:t>Cf. Le cours.</a:t>
            </a:r>
          </a:p>
          <a:p>
            <a:pPr marL="0" indent="0" algn="just">
              <a:buNone/>
            </a:pPr>
            <a:r>
              <a:rPr lang="fr-FR" b="1" dirty="0" smtClean="0"/>
              <a:t>6. Quels </a:t>
            </a:r>
            <a:r>
              <a:rPr lang="fr-FR" b="1" dirty="0"/>
              <a:t>sont les 4 principes de la raison ? (sur 2</a:t>
            </a:r>
            <a:r>
              <a:rPr lang="fr-FR" b="1" dirty="0" smtClean="0"/>
              <a:t>)</a:t>
            </a:r>
          </a:p>
          <a:p>
            <a:pPr marL="0" indent="0" algn="just">
              <a:buNone/>
            </a:pPr>
            <a:r>
              <a:rPr lang="fr-FR" dirty="0" smtClean="0"/>
              <a:t>Cf. le cours.</a:t>
            </a:r>
          </a:p>
          <a:p>
            <a:pPr marL="0" indent="0" algn="just">
              <a:buNone/>
            </a:pPr>
            <a:r>
              <a:rPr lang="fr-FR" b="1" dirty="0" smtClean="0"/>
              <a:t>7. Quels </a:t>
            </a:r>
            <a:r>
              <a:rPr lang="fr-FR" b="1" dirty="0"/>
              <a:t>sont les deux domaines sur lesquels portent ces principes ? (sur </a:t>
            </a:r>
            <a:r>
              <a:rPr lang="fr-FR" b="1" dirty="0" smtClean="0"/>
              <a:t>1) </a:t>
            </a:r>
            <a:r>
              <a:rPr lang="fr-FR" dirty="0" smtClean="0"/>
              <a:t> </a:t>
            </a:r>
          </a:p>
          <a:p>
            <a:pPr marL="0" indent="0" algn="just">
              <a:buNone/>
            </a:pPr>
            <a:r>
              <a:rPr lang="fr-FR" dirty="0" smtClean="0"/>
              <a:t>Sur </a:t>
            </a:r>
            <a:r>
              <a:rPr lang="fr-FR" dirty="0"/>
              <a:t>la vérité (domaine de la logique) et sur </a:t>
            </a:r>
            <a:r>
              <a:rPr lang="fr-FR" dirty="0" smtClean="0"/>
              <a:t>l’être ou l’existence </a:t>
            </a:r>
            <a:r>
              <a:rPr lang="fr-FR" dirty="0"/>
              <a:t>(domaine de la métaphysique</a:t>
            </a:r>
            <a:r>
              <a:rPr lang="fr-FR" dirty="0" smtClean="0"/>
              <a:t>).</a:t>
            </a:r>
          </a:p>
          <a:p>
            <a:pPr marL="0" indent="0" algn="just">
              <a:buNone/>
            </a:pPr>
            <a:endParaRPr lang="fr-FR" dirty="0"/>
          </a:p>
        </p:txBody>
      </p:sp>
    </p:spTree>
    <p:extLst>
      <p:ext uri="{BB962C8B-B14F-4D97-AF65-F5344CB8AC3E}">
        <p14:creationId xmlns:p14="http://schemas.microsoft.com/office/powerpoint/2010/main" val="139500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84237"/>
          </a:xfrm>
        </p:spPr>
        <p:txBody>
          <a:bodyPr>
            <a:normAutofit/>
          </a:bodyPr>
          <a:lstStyle/>
          <a:p>
            <a:r>
              <a:rPr lang="fr-FR" sz="2800" dirty="0" smtClean="0"/>
              <a:t>Corrigé (suite et fin)</a:t>
            </a:r>
            <a:endParaRPr lang="fr-FR" sz="2800" dirty="0"/>
          </a:p>
        </p:txBody>
      </p:sp>
      <p:sp>
        <p:nvSpPr>
          <p:cNvPr id="3" name="Espace réservé du contenu 2"/>
          <p:cNvSpPr>
            <a:spLocks noGrp="1"/>
          </p:cNvSpPr>
          <p:nvPr>
            <p:ph idx="1"/>
          </p:nvPr>
        </p:nvSpPr>
        <p:spPr>
          <a:xfrm>
            <a:off x="457200" y="1301750"/>
            <a:ext cx="8229600" cy="5095875"/>
          </a:xfrm>
        </p:spPr>
        <p:txBody>
          <a:bodyPr>
            <a:noAutofit/>
          </a:bodyPr>
          <a:lstStyle/>
          <a:p>
            <a:pPr marL="0" indent="0" algn="just">
              <a:buNone/>
            </a:pPr>
            <a:r>
              <a:rPr lang="fr-FR" sz="1800" b="1" dirty="0"/>
              <a:t>8. Qu’est-ce que le « bon sens » chez Descartes ? (sur 1</a:t>
            </a:r>
            <a:r>
              <a:rPr lang="fr-FR" sz="1800" b="1" dirty="0" smtClean="0"/>
              <a:t>)</a:t>
            </a:r>
            <a:r>
              <a:rPr lang="fr-FR" sz="1800" dirty="0" smtClean="0"/>
              <a:t> </a:t>
            </a:r>
          </a:p>
          <a:p>
            <a:pPr marL="0" indent="0" algn="just">
              <a:buNone/>
            </a:pPr>
            <a:r>
              <a:rPr lang="fr-FR" sz="1800" dirty="0" smtClean="0"/>
              <a:t>La raison, </a:t>
            </a:r>
            <a:r>
              <a:rPr lang="fr-FR" sz="1800" dirty="0"/>
              <a:t>autrement dit la puissance de bien juger et de discerner le vrai du faux.</a:t>
            </a:r>
          </a:p>
          <a:p>
            <a:pPr marL="0" indent="0" algn="just">
              <a:buNone/>
            </a:pPr>
            <a:r>
              <a:rPr lang="fr-FR" sz="1800" b="1" dirty="0"/>
              <a:t>9. Pourquoi Descartes affirme t-il que « </a:t>
            </a:r>
            <a:r>
              <a:rPr lang="fr-FR" sz="1800" b="1" i="1" dirty="0"/>
              <a:t>Le bon sens est la chose du monde la mieux partagée ?</a:t>
            </a:r>
            <a:r>
              <a:rPr lang="fr-FR" sz="1800" b="1" dirty="0"/>
              <a:t> » (sur </a:t>
            </a:r>
            <a:r>
              <a:rPr lang="fr-FR" sz="1800" b="1" dirty="0" smtClean="0"/>
              <a:t>2 </a:t>
            </a:r>
            <a:r>
              <a:rPr lang="fr-FR" sz="1800" b="1" dirty="0"/>
              <a:t>points) </a:t>
            </a:r>
            <a:endParaRPr lang="fr-FR" sz="1800" b="1" dirty="0" smtClean="0"/>
          </a:p>
          <a:p>
            <a:pPr marL="0" indent="0" algn="just">
              <a:buNone/>
            </a:pPr>
            <a:r>
              <a:rPr lang="fr-FR" sz="1800" dirty="0" smtClean="0"/>
              <a:t>Parce </a:t>
            </a:r>
            <a:r>
              <a:rPr lang="fr-FR" sz="1800" dirty="0"/>
              <a:t>qu’il considère que tous les hommes en sont </a:t>
            </a:r>
            <a:r>
              <a:rPr lang="fr-FR" sz="1800" dirty="0" smtClean="0"/>
              <a:t>également dotés. </a:t>
            </a:r>
            <a:r>
              <a:rPr lang="fr-FR" sz="1800" dirty="0"/>
              <a:t>Les </a:t>
            </a:r>
            <a:r>
              <a:rPr lang="fr-FR" sz="1800" dirty="0" smtClean="0"/>
              <a:t>êtres </a:t>
            </a:r>
            <a:r>
              <a:rPr lang="fr-FR" sz="1800" dirty="0"/>
              <a:t>humains ne diffèrent pas au regard de leur </a:t>
            </a:r>
            <a:r>
              <a:rPr lang="fr-FR" sz="1800" dirty="0" smtClean="0"/>
              <a:t>raison mais au regard  </a:t>
            </a:r>
            <a:r>
              <a:rPr lang="fr-FR" sz="1800" dirty="0"/>
              <a:t>de la façon qu’ils ont de s’en </a:t>
            </a:r>
            <a:r>
              <a:rPr lang="fr-FR" sz="1800" dirty="0" smtClean="0"/>
              <a:t>servir</a:t>
            </a:r>
            <a:r>
              <a:rPr lang="fr-FR" sz="1800" dirty="0"/>
              <a:t>, ce qui explique les </a:t>
            </a:r>
            <a:r>
              <a:rPr lang="fr-FR" sz="1800" dirty="0" smtClean="0"/>
              <a:t>divergences </a:t>
            </a:r>
            <a:r>
              <a:rPr lang="fr-FR" sz="1800" dirty="0"/>
              <a:t>d’opinions et ce qui justifie le </a:t>
            </a:r>
            <a:r>
              <a:rPr lang="fr-FR" sz="1800" dirty="0" smtClean="0"/>
              <a:t>bien-fondé d’une </a:t>
            </a:r>
            <a:r>
              <a:rPr lang="fr-FR" sz="1800" dirty="0"/>
              <a:t>méthode permettant de bien </a:t>
            </a:r>
            <a:r>
              <a:rPr lang="fr-FR" sz="1800" dirty="0" smtClean="0"/>
              <a:t>utiliser </a:t>
            </a:r>
            <a:r>
              <a:rPr lang="fr-FR" sz="1800" dirty="0"/>
              <a:t>sa raison </a:t>
            </a:r>
            <a:r>
              <a:rPr lang="fr-FR" sz="1800" dirty="0" smtClean="0"/>
              <a:t>dans le but de découvrir </a:t>
            </a:r>
            <a:r>
              <a:rPr lang="fr-FR" sz="1800" dirty="0"/>
              <a:t>la vérité dans les sciences.</a:t>
            </a:r>
          </a:p>
          <a:p>
            <a:pPr marL="0" indent="0" algn="just">
              <a:buNone/>
            </a:pPr>
            <a:r>
              <a:rPr lang="fr-FR" sz="1800" b="1" dirty="0"/>
              <a:t>10. Peut-il être raisonnable d’être déraisonnable ? (sur 6</a:t>
            </a:r>
            <a:r>
              <a:rPr lang="fr-FR" sz="1800" b="1" dirty="0" smtClean="0"/>
              <a:t>)</a:t>
            </a:r>
          </a:p>
          <a:p>
            <a:pPr marL="0" indent="0" algn="just">
              <a:buNone/>
            </a:pPr>
            <a:r>
              <a:rPr lang="fr-FR" sz="1400" dirty="0" smtClean="0"/>
              <a:t>Non par définition et en vertu du principe de non-contradiction. De la même façon qu’un cercle ne peut pas ne pas être circulaire, il ne peut pas être raisonnable d’être déraisonnable.</a:t>
            </a:r>
          </a:p>
          <a:p>
            <a:pPr marL="0" indent="0" algn="just">
              <a:buNone/>
            </a:pPr>
            <a:r>
              <a:rPr lang="fr-FR" sz="1400" dirty="0" smtClean="0"/>
              <a:t>Pour autant, l’être humain a deux facettes, la raison et le cœur. Dans cette perspective, il peut être raisonnable d’être déraisonnable comme l’illustrent </a:t>
            </a:r>
            <a:r>
              <a:rPr lang="fr-FR" sz="1400" dirty="0"/>
              <a:t>l</a:t>
            </a:r>
            <a:r>
              <a:rPr lang="fr-FR" sz="1400" dirty="0" smtClean="0"/>
              <a:t>es actes héroïques. </a:t>
            </a:r>
          </a:p>
          <a:p>
            <a:pPr marL="0" indent="0" algn="just">
              <a:buNone/>
            </a:pPr>
            <a:r>
              <a:rPr lang="fr-FR" sz="1400" dirty="0" smtClean="0"/>
              <a:t>Par exemple, le fait de plonger dans une eau glacée pour tenter de sauver un enfant qui se noie. Apparemment,  il n’est pas raisonnable de risquer ainsi sa vie. Pour autant, il est certainement raisonnable de tout faire pour sauver la vie d’un enfant. C’est dans ce sens que nous pouvons comprendre qu’il peut être raisonnable d’être déraisonnable : la raison profonde l’emporte sur la déraison apparente.</a:t>
            </a:r>
          </a:p>
          <a:p>
            <a:pPr marL="0" indent="0" algn="just">
              <a:buNone/>
            </a:pPr>
            <a:endParaRPr lang="fr-FR" sz="1800" dirty="0"/>
          </a:p>
        </p:txBody>
      </p:sp>
    </p:spTree>
    <p:extLst>
      <p:ext uri="{BB962C8B-B14F-4D97-AF65-F5344CB8AC3E}">
        <p14:creationId xmlns:p14="http://schemas.microsoft.com/office/powerpoint/2010/main" val="1298448904"/>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TotalTime>
  <Words>399</Words>
  <Application>Microsoft Macintosh PowerPoint</Application>
  <PresentationFormat>Présentation à l'écran (4:3)</PresentationFormat>
  <Paragraphs>55</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Interrogation du 10 septembre 2020</vt:lpstr>
      <vt:lpstr>Corrigé</vt:lpstr>
      <vt:lpstr>Corrigé (suite)</vt:lpstr>
      <vt:lpstr>Corrigé (suite et fin)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Qu’est-ce qu’une question philosohique ?</dc:title>
  <dc:creator>Stéphane Ferret</dc:creator>
  <cp:lastModifiedBy>Stéphane Ferret</cp:lastModifiedBy>
  <cp:revision>38</cp:revision>
  <dcterms:created xsi:type="dcterms:W3CDTF">2020-09-03T08:38:13Z</dcterms:created>
  <dcterms:modified xsi:type="dcterms:W3CDTF">2020-09-15T04:41:31Z</dcterms:modified>
</cp:coreProperties>
</file>