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480" r:id="rId4"/>
    <p:sldId id="481" r:id="rId5"/>
    <p:sldId id="482" r:id="rId6"/>
    <p:sldId id="485" r:id="rId7"/>
    <p:sldId id="488" r:id="rId8"/>
    <p:sldId id="496" r:id="rId9"/>
    <p:sldId id="491" r:id="rId10"/>
    <p:sldId id="492" r:id="rId11"/>
    <p:sldId id="493" r:id="rId12"/>
    <p:sldId id="494" r:id="rId13"/>
    <p:sldId id="49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78" autoAdjust="0"/>
    <p:restoredTop sz="94576" autoAdjust="0"/>
  </p:normalViewPr>
  <p:slideViewPr>
    <p:cSldViewPr>
      <p:cViewPr>
        <p:scale>
          <a:sx n="60" d="100"/>
          <a:sy n="60" d="100"/>
        </p:scale>
        <p:origin x="1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83DFA7-BF0B-4CB5-BA90-6095BA123DB5}" type="datetimeFigureOut">
              <a:rPr lang="fr-FR" smtClean="0"/>
              <a:t>10/12/2017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3CC5A9-E79A-4466-A553-2575C7EE108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upload.wikimedia.org/wikipedia/commons/2/27/Human_alfa2beta2_hemoglobin.gi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fr/search?rlz=1C1GCEA_enFR771FR771&amp;biw=1280&amp;bih=645&amp;tbm=isch&amp;q=prot%C3%A9ines+mol%C3%A9cules&amp;sa=X&amp;ved=0ahUKEwiZpovZpv_XAhWS4KQKHQvxA8UQhyYIJQ" TargetMode="External"/><Relationship Id="rId3" Type="http://schemas.openxmlformats.org/officeDocument/2006/relationships/hyperlink" Target="https://www.anses.fr/fr/content/les-prot%C3%A9ines" TargetMode="External"/><Relationship Id="rId7" Type="http://schemas.openxmlformats.org/officeDocument/2006/relationships/hyperlink" Target="https://www.acides-amines.info/acides-amines.html" TargetMode="External"/><Relationship Id="rId2" Type="http://schemas.openxmlformats.org/officeDocument/2006/relationships/hyperlink" Target="http://www.docteurclic.com/encyclopedie/metabolisme-des-protide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Structure_des_prot&#233;ines" TargetMode="External"/><Relationship Id="rId11" Type="http://schemas.openxmlformats.org/officeDocument/2006/relationships/hyperlink" Target="http://fracademic.com/pictures/frwiki/65/ADN_animation.gif" TargetMode="External"/><Relationship Id="rId5" Type="http://schemas.openxmlformats.org/officeDocument/2006/relationships/hyperlink" Target="http://www.futura-sciences.com/sante/definitions/biologie-proteine-237/" TargetMode="External"/><Relationship Id="rId10" Type="http://schemas.openxmlformats.org/officeDocument/2006/relationships/hyperlink" Target="http://www.afblum.be/bioafb/syntprot/adn4.JPG" TargetMode="External"/><Relationship Id="rId4" Type="http://schemas.openxmlformats.org/officeDocument/2006/relationships/hyperlink" Target="http://ressources.unisciel.fr/biocell/chap7/co/module_Chap7_1.html" TargetMode="External"/><Relationship Id="rId9" Type="http://schemas.openxmlformats.org/officeDocument/2006/relationships/hyperlink" Target="https://media.giphy.com/media/NSR7hc4q7aBLG/giphy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upload.wikimedia.org/wikipedia/commons/2/27/Human_alfa2beta2_hemoglobin.g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LEVE\Documents\Documents\Matières\SVT\2GT3\exposé SVT protéines\Human_alfa2beta2_hemoglobin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71800" y="1628800"/>
            <a:ext cx="3816424" cy="792088"/>
          </a:xfrm>
          <a:ln>
            <a:noFill/>
          </a:ln>
          <a:effectLst>
            <a:outerShdw blurRad="190500" dist="228600" dir="2700000" algn="ctr">
              <a:srgbClr val="000000">
                <a:alpha val="72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39700"/>
            <a:bevelB prst="relaxedInset"/>
          </a:sp3d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protéines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7864" y="3861048"/>
            <a:ext cx="2808312" cy="985664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Présentation par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Henry Letellier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12160" y="6519446"/>
            <a:ext cx="313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Hémoglobine structure rubanesque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6381328"/>
            <a:ext cx="615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Source image: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https://upload.wikimedia.org/wikipedia/commons/2/27/Human_alfa2beta2_hemoglobin.gif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6976" y="404664"/>
            <a:ext cx="7005464" cy="1143000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 est le risque d’une surdose de protéines ?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Excès </a:t>
            </a:r>
            <a:r>
              <a:rPr lang="fr-FR" dirty="0"/>
              <a:t>de protéines.</a:t>
            </a:r>
          </a:p>
          <a:p>
            <a:pPr marL="914400" lvl="1" indent="-514350">
              <a:buFont typeface="Calibri" pitchFamily="34" charset="0"/>
              <a:buChar char="↘"/>
            </a:pPr>
            <a:r>
              <a:rPr lang="fr-FR" dirty="0"/>
              <a:t>Augmentation </a:t>
            </a:r>
            <a:r>
              <a:rPr lang="fr-FR" dirty="0" smtClean="0"/>
              <a:t>de:</a:t>
            </a:r>
          </a:p>
          <a:p>
            <a:pPr marL="1314450" lvl="2" indent="-514350">
              <a:buFont typeface="Calibri" pitchFamily="34" charset="0"/>
              <a:buChar char="↘"/>
            </a:pPr>
            <a:r>
              <a:rPr lang="fr-FR" dirty="0" smtClean="0"/>
              <a:t> </a:t>
            </a:r>
            <a:r>
              <a:rPr lang="fr-FR" dirty="0"/>
              <a:t>l’urée </a:t>
            </a:r>
            <a:r>
              <a:rPr lang="fr-FR" dirty="0" smtClean="0"/>
              <a:t>et de l’acide urique (goutte)</a:t>
            </a:r>
          </a:p>
          <a:p>
            <a:pPr marL="1314450" lvl="2" indent="-514350">
              <a:buFont typeface="Calibri" pitchFamily="34" charset="0"/>
              <a:buChar char="↘"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 d’un manque ? 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Manque - protéines</a:t>
            </a:r>
            <a:endParaRPr lang="fr-FR" dirty="0"/>
          </a:p>
          <a:p>
            <a:r>
              <a:rPr lang="fr-FR" dirty="0"/>
              <a:t>Conséquences : </a:t>
            </a:r>
          </a:p>
          <a:p>
            <a:pPr marL="712788" lvl="1">
              <a:buFont typeface="Wingdings" pitchFamily="2" charset="2"/>
              <a:buChar char="Ø"/>
            </a:pPr>
            <a:r>
              <a:rPr lang="fr-FR" dirty="0"/>
              <a:t>Fatigue</a:t>
            </a:r>
          </a:p>
          <a:p>
            <a:pPr marL="625475" lvl="2" indent="138113">
              <a:spcBef>
                <a:spcPts val="0"/>
              </a:spcBef>
              <a:buFont typeface="Calibri" pitchFamily="34" charset="0"/>
              <a:buChar char="↘"/>
            </a:pPr>
            <a:r>
              <a:rPr lang="fr-FR" dirty="0"/>
              <a:t>Chute de cheveux</a:t>
            </a:r>
          </a:p>
          <a:p>
            <a:pPr marL="1082675" lvl="3" defTabSz="1082675">
              <a:spcBef>
                <a:spcPts val="0"/>
              </a:spcBef>
              <a:buFont typeface="Calibri" pitchFamily="34" charset="0"/>
              <a:buChar char="↘"/>
            </a:pPr>
            <a:r>
              <a:rPr lang="fr-FR" dirty="0"/>
              <a:t>Ongles cassant</a:t>
            </a:r>
          </a:p>
          <a:p>
            <a:pPr marL="1249363" lvl="4">
              <a:spcBef>
                <a:spcPts val="0"/>
              </a:spcBef>
              <a:buFont typeface="Calibri" pitchFamily="34" charset="0"/>
              <a:buChar char="↘"/>
            </a:pPr>
            <a:r>
              <a:rPr lang="fr-FR" dirty="0"/>
              <a:t>Baisse de la vue</a:t>
            </a:r>
          </a:p>
          <a:p>
            <a:pPr marL="1431925" lvl="5">
              <a:spcBef>
                <a:spcPts val="0"/>
              </a:spcBef>
              <a:buFont typeface="Calibri" pitchFamily="34" charset="0"/>
              <a:buChar char="↘"/>
            </a:pPr>
            <a:r>
              <a:rPr lang="fr-FR" dirty="0"/>
              <a:t>Fragilité des ligaments</a:t>
            </a:r>
          </a:p>
          <a:p>
            <a:pPr marL="1616075" lvl="6">
              <a:spcBef>
                <a:spcPts val="0"/>
              </a:spcBef>
              <a:buFont typeface="Calibri" pitchFamily="34" charset="0"/>
              <a:buChar char="↘"/>
            </a:pPr>
            <a:r>
              <a:rPr lang="fr-FR" dirty="0" smtClean="0"/>
              <a:t>Ostéoporose</a:t>
            </a:r>
          </a:p>
          <a:p>
            <a:pPr marL="1798638" lvl="6">
              <a:spcBef>
                <a:spcPts val="0"/>
              </a:spcBef>
              <a:buFont typeface="Calibri" pitchFamily="34" charset="0"/>
              <a:buChar char="↘"/>
            </a:pPr>
            <a:r>
              <a:rPr lang="fr-FR" dirty="0" smtClean="0"/>
              <a:t>Déficience </a:t>
            </a:r>
            <a:r>
              <a:rPr lang="fr-FR" dirty="0"/>
              <a:t>du système immunitaire (infections</a:t>
            </a:r>
            <a:r>
              <a:rPr lang="fr-FR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Qu’est </a:t>
            </a:r>
            <a:r>
              <a:rPr lang="fr-FR" dirty="0"/>
              <a:t>ce qu’une protéine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Ou </a:t>
            </a:r>
            <a:r>
              <a:rPr lang="fr-FR" dirty="0"/>
              <a:t>les trouvent t on ? </a:t>
            </a:r>
            <a:endParaRPr lang="fr-FR" dirty="0" smtClean="0"/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A </a:t>
            </a:r>
            <a:r>
              <a:rPr lang="fr-FR" dirty="0"/>
              <a:t>quoi servent-elles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Quelle  est </a:t>
            </a:r>
            <a:r>
              <a:rPr lang="fr-FR" dirty="0"/>
              <a:t>la structure et </a:t>
            </a:r>
            <a:r>
              <a:rPr lang="fr-FR" dirty="0" smtClean="0"/>
              <a:t>la </a:t>
            </a:r>
            <a:r>
              <a:rPr lang="fr-FR" dirty="0"/>
              <a:t>fonction des protéines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Comment </a:t>
            </a:r>
            <a:r>
              <a:rPr lang="fr-FR" dirty="0"/>
              <a:t>sont elles fabriquées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Par </a:t>
            </a:r>
            <a:r>
              <a:rPr lang="fr-FR" dirty="0"/>
              <a:t>quoi sont elles constituées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Quels </a:t>
            </a:r>
            <a:r>
              <a:rPr lang="fr-FR" dirty="0"/>
              <a:t>sont les différents types de protéines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Quelle </a:t>
            </a:r>
            <a:r>
              <a:rPr lang="fr-FR" dirty="0"/>
              <a:t>est leurs constitution commune ? </a:t>
            </a:r>
            <a:endParaRPr lang="fr-FR" dirty="0" smtClean="0"/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En </a:t>
            </a:r>
            <a:r>
              <a:rPr lang="fr-FR" dirty="0"/>
              <a:t>quoi sont elles constituées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Quelles </a:t>
            </a:r>
            <a:r>
              <a:rPr lang="fr-FR" dirty="0"/>
              <a:t>sont les amines vitales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Quel  </a:t>
            </a:r>
            <a:r>
              <a:rPr lang="fr-FR" dirty="0"/>
              <a:t>est leur rôle dans l’organisme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Comment </a:t>
            </a:r>
            <a:r>
              <a:rPr lang="fr-FR" dirty="0"/>
              <a:t>sont elles détruites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Que </a:t>
            </a:r>
            <a:r>
              <a:rPr lang="fr-FR" dirty="0"/>
              <a:t>devient l’azote qu’elles contiennent </a:t>
            </a:r>
            <a:r>
              <a:rPr lang="fr-FR" dirty="0" smtClean="0"/>
              <a:t>? </a:t>
            </a:r>
            <a:endParaRPr lang="fr-FR" dirty="0"/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Quel </a:t>
            </a:r>
            <a:r>
              <a:rPr lang="fr-FR" dirty="0"/>
              <a:t>est le risque d’une surdose de protéines ? </a:t>
            </a:r>
          </a:p>
          <a:p>
            <a:pPr marL="653796" indent="-571500">
              <a:buFont typeface="+mj-lt"/>
              <a:buAutoNum type="romanUcPeriod"/>
            </a:pPr>
            <a:r>
              <a:rPr lang="fr-FR" dirty="0" smtClean="0"/>
              <a:t>Et </a:t>
            </a:r>
            <a:r>
              <a:rPr lang="fr-FR" dirty="0"/>
              <a:t>d’un manque ? </a:t>
            </a:r>
          </a:p>
          <a:p>
            <a:pPr marL="653796" indent="-571500">
              <a:buFont typeface="+mj-lt"/>
              <a:buAutoNum type="romanUcPeriod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u="sng" dirty="0">
                <a:hlinkClick r:id="rId2"/>
              </a:rPr>
              <a:t>http://www.docteurclic.com/encyclopedie/metabolisme-des-protides.aspx</a:t>
            </a:r>
            <a:endParaRPr lang="fr-FR" sz="1600" dirty="0"/>
          </a:p>
          <a:p>
            <a:r>
              <a:rPr lang="fr-FR" sz="1600" u="sng" dirty="0">
                <a:hlinkClick r:id="rId3"/>
              </a:rPr>
              <a:t>https://www.anses.fr/fr/content/les-prot%C3%A9ines</a:t>
            </a:r>
            <a:endParaRPr lang="fr-FR" sz="1600" dirty="0"/>
          </a:p>
          <a:p>
            <a:r>
              <a:rPr lang="fr-FR" sz="1600" u="sng" dirty="0">
                <a:hlinkClick r:id="rId4"/>
              </a:rPr>
              <a:t>http://ressources.unisciel.fr/biocell/chap7/co/module_Chap7_1.html</a:t>
            </a:r>
            <a:endParaRPr lang="fr-FR" sz="1600" dirty="0"/>
          </a:p>
          <a:p>
            <a:r>
              <a:rPr lang="fr-FR" sz="1600" u="sng" dirty="0">
                <a:hlinkClick r:id="rId5"/>
              </a:rPr>
              <a:t>http://www.futura-sciences.com/sante/definitions/biologie-proteine-237/</a:t>
            </a:r>
            <a:endParaRPr lang="fr-FR" sz="1600" dirty="0"/>
          </a:p>
          <a:p>
            <a:r>
              <a:rPr lang="fr-FR" sz="1600" u="sng" dirty="0">
                <a:hlinkClick r:id="rId6"/>
              </a:rPr>
              <a:t>https://</a:t>
            </a:r>
            <a:r>
              <a:rPr lang="fr-FR" sz="1600" u="sng" dirty="0" smtClean="0">
                <a:hlinkClick r:id="rId6"/>
              </a:rPr>
              <a:t>fr.wikipedia.org/wiki/Structure_des_protéines</a:t>
            </a:r>
            <a:endParaRPr lang="fr-FR" sz="1600" u="sng" dirty="0" smtClean="0"/>
          </a:p>
          <a:p>
            <a:r>
              <a:rPr lang="fr-FR" sz="1600" dirty="0" smtClean="0">
                <a:hlinkClick r:id="rId7"/>
              </a:rPr>
              <a:t>https://www.acides-amines.info/acides-amines.html</a:t>
            </a:r>
            <a:endParaRPr lang="fr-FR" sz="1600" dirty="0" smtClean="0"/>
          </a:p>
          <a:p>
            <a:r>
              <a:rPr lang="fr-FR" sz="1600" dirty="0" smtClean="0">
                <a:hlinkClick r:id="rId8"/>
              </a:rPr>
              <a:t>https://www.google.fr/search?rlz=1C1GCEA_enFR771FR771&amp;biw=1280&amp;bih=645&amp;tbm=isch&amp;q=prot%C3%A9ines+mol%C3%A9cules&amp;sa=X&amp;ved=0ahUKEwiZpovZpv_XAhWS4KQKHQvxA8UQhyYIJQ#imgrc=ypS-PyTiM1diHM</a:t>
            </a:r>
            <a:r>
              <a:rPr lang="fr-FR" sz="1600" dirty="0" smtClean="0"/>
              <a:t>:</a:t>
            </a:r>
          </a:p>
          <a:p>
            <a:r>
              <a:rPr lang="fr-FR" sz="1600" dirty="0" smtClean="0">
                <a:hlinkClick r:id="rId9"/>
              </a:rPr>
              <a:t>https://media.giphy.com/media/NSR7hc4q7aBLG/giphy.gif</a:t>
            </a:r>
            <a:endParaRPr lang="fr-FR" sz="1600" dirty="0" smtClean="0"/>
          </a:p>
          <a:p>
            <a:r>
              <a:rPr lang="fr-FR" sz="1600" dirty="0" smtClean="0"/>
              <a:t>Adn molécule 1 </a:t>
            </a:r>
            <a:r>
              <a:rPr lang="fr-FR" sz="1600" dirty="0" smtClean="0">
                <a:hlinkClick r:id="rId10"/>
              </a:rPr>
              <a:t>http://www.afblum.be/bioafb/syntprot/adn4.JPG</a:t>
            </a:r>
            <a:endParaRPr lang="fr-FR" sz="1600" dirty="0" smtClean="0"/>
          </a:p>
          <a:p>
            <a:r>
              <a:rPr lang="fr-FR" sz="1600" dirty="0" smtClean="0"/>
              <a:t>And animations </a:t>
            </a:r>
            <a:r>
              <a:rPr lang="fr-FR" sz="1600" dirty="0" smtClean="0">
                <a:hlinkClick r:id="rId11"/>
              </a:rPr>
              <a:t>http://fracademic.com/pictures/frwiki/65/ADN_animation.gif</a:t>
            </a:r>
            <a:r>
              <a:rPr lang="fr-FR" sz="1600" dirty="0" smtClean="0"/>
              <a:t> </a:t>
            </a:r>
          </a:p>
          <a:p>
            <a:pPr>
              <a:buNone/>
            </a:pP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Qu’est ce qu’une protéine 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protéine-trois grandes familles de macronutriments.</a:t>
            </a:r>
          </a:p>
          <a:p>
            <a:r>
              <a:rPr lang="fr-FR" dirty="0" smtClean="0"/>
              <a:t>Macronutriments: un </a:t>
            </a:r>
            <a:r>
              <a:rPr lang="fr-FR" dirty="0"/>
              <a:t>des constituants des aliments </a:t>
            </a:r>
            <a:r>
              <a:rPr lang="fr-FR" dirty="0" smtClean="0"/>
              <a:t>contribuant </a:t>
            </a:r>
            <a:r>
              <a:rPr lang="fr-FR" dirty="0"/>
              <a:t>à l’apport </a:t>
            </a:r>
            <a:r>
              <a:rPr lang="fr-FR" dirty="0" smtClean="0"/>
              <a:t>énergétique.</a:t>
            </a:r>
          </a:p>
          <a:p>
            <a:r>
              <a:rPr lang="fr-FR" dirty="0" smtClean="0"/>
              <a:t>Tous différents-20 </a:t>
            </a:r>
            <a:r>
              <a:rPr lang="fr-FR" dirty="0"/>
              <a:t>utilisés par </a:t>
            </a:r>
            <a:r>
              <a:rPr lang="fr-FR" dirty="0" smtClean="0"/>
              <a:t>l’organisme.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 les trouvent t on ?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Dans l’alimentation:</a:t>
            </a:r>
          </a:p>
          <a:p>
            <a:pPr>
              <a:buNone/>
            </a:pPr>
            <a:r>
              <a:rPr lang="fr-FR" dirty="0" smtClean="0"/>
              <a:t>-végétale</a:t>
            </a:r>
          </a:p>
          <a:p>
            <a:pPr marL="446088" lvl="1" indent="0">
              <a:buFont typeface="Wingdings" pitchFamily="2" charset="2"/>
              <a:buChar char="Ø"/>
            </a:pPr>
            <a:r>
              <a:rPr lang="fr-FR" dirty="0" smtClean="0"/>
              <a:t>(végétaux, graines, céréales…)</a:t>
            </a:r>
          </a:p>
          <a:p>
            <a:pPr>
              <a:buNone/>
            </a:pPr>
            <a:r>
              <a:rPr lang="fr-FR" dirty="0" smtClean="0"/>
              <a:t>-animale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(riche, forte teneur protéine…)</a:t>
            </a:r>
            <a:endParaRPr lang="fr-FR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quoi servent-elles 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et renouvellement </a:t>
            </a:r>
            <a:r>
              <a:rPr lang="fr-FR" dirty="0"/>
              <a:t>des </a:t>
            </a:r>
            <a:r>
              <a:rPr lang="fr-FR" dirty="0" smtClean="0"/>
              <a:t>tissus (musculaires, phanères)</a:t>
            </a:r>
          </a:p>
          <a:p>
            <a:r>
              <a:rPr lang="fr-FR" dirty="0"/>
              <a:t>nombreux processus </a:t>
            </a:r>
            <a:r>
              <a:rPr lang="fr-FR" dirty="0" smtClean="0"/>
              <a:t>physiologiques (hormones, enzymes…)</a:t>
            </a:r>
          </a:p>
          <a:p>
            <a:r>
              <a:rPr lang="fr-FR" dirty="0" smtClean="0"/>
              <a:t>unique </a:t>
            </a:r>
            <a:r>
              <a:rPr lang="fr-FR" dirty="0"/>
              <a:t>source d'azote de </a:t>
            </a:r>
            <a:r>
              <a:rPr lang="fr-FR" dirty="0" smtClean="0"/>
              <a:t>l'organisme</a:t>
            </a:r>
          </a:p>
          <a:p>
            <a:r>
              <a:rPr lang="fr-FR" dirty="0" smtClean="0"/>
              <a:t>Elles peuvent parfois être une source d’énergie.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 est la structure?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protéines sont de macromolécules formée par des chaines polypeptidiques (chaines d’acide aminées) et on une structure tridimensionnelle.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4" name="Picture 3" descr="C:\Users\ELEVE\Documents\Documents\Matières\SVT\2GT3\exposé SVT protéines\Human_alfa2beta2_hemoglobin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645024"/>
            <a:ext cx="3072341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9776"/>
            <a:ext cx="7602048" cy="1143000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Quels sont les différents types d’acides aminées utilisées par   notre corps ? 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1331640" y="1979136"/>
          <a:ext cx="7499350" cy="3754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Les</a:t>
                      </a:r>
                      <a:r>
                        <a:rPr lang="fr-FR" baseline="0" dirty="0" smtClean="0"/>
                        <a:t> différentes protéines</a:t>
                      </a:r>
                      <a:endParaRPr lang="fr-FR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suite</a:t>
                      </a:r>
                      <a:endParaRPr lang="fr-FR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dirty="0" smtClean="0"/>
                        <a:t>Alanine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Arginine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Asparagine ; </a:t>
                      </a:r>
                    </a:p>
                    <a:p>
                      <a:pPr>
                        <a:buNone/>
                      </a:pPr>
                      <a:r>
                        <a:rPr lang="fr-FR" sz="1800" dirty="0" err="1" smtClean="0"/>
                        <a:t>Aspartate</a:t>
                      </a:r>
                      <a:r>
                        <a:rPr lang="fr-FR" sz="1800" dirty="0" smtClean="0"/>
                        <a:t> ; 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Cystéine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Glutamate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Glutamine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Glycine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GLY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Histidine ; 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Isoleucine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err="1" smtClean="0"/>
                        <a:t>Pyrrolysine</a:t>
                      </a:r>
                      <a:endParaRPr lang="fr-FR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dirty="0" smtClean="0"/>
                        <a:t>Leucine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Lysine ;</a:t>
                      </a:r>
                    </a:p>
                    <a:p>
                      <a:pPr>
                        <a:buNone/>
                      </a:pPr>
                      <a:r>
                        <a:rPr lang="fr-FR" sz="1800" dirty="0" smtClean="0"/>
                        <a:t>Méthionine ;</a:t>
                      </a:r>
                    </a:p>
                    <a:p>
                      <a:r>
                        <a:rPr lang="fr-FR" sz="1800" dirty="0" smtClean="0"/>
                        <a:t>Phénylalanine ;</a:t>
                      </a:r>
                    </a:p>
                    <a:p>
                      <a:r>
                        <a:rPr lang="fr-FR" sz="1800" dirty="0" smtClean="0"/>
                        <a:t>Proline</a:t>
                      </a:r>
                    </a:p>
                    <a:p>
                      <a:r>
                        <a:rPr lang="fr-FR" sz="1800" dirty="0" smtClean="0"/>
                        <a:t>Sérine ;</a:t>
                      </a:r>
                    </a:p>
                    <a:p>
                      <a:r>
                        <a:rPr lang="fr-FR" sz="1800" dirty="0" smtClean="0"/>
                        <a:t>Thréonine ;</a:t>
                      </a:r>
                    </a:p>
                    <a:p>
                      <a:r>
                        <a:rPr lang="fr-FR" sz="1800" dirty="0" smtClean="0"/>
                        <a:t>Tryptophane ;</a:t>
                      </a:r>
                    </a:p>
                    <a:p>
                      <a:r>
                        <a:rPr lang="fr-FR" sz="1800" dirty="0" smtClean="0"/>
                        <a:t>Tyrosine ;	</a:t>
                      </a:r>
                    </a:p>
                    <a:p>
                      <a:r>
                        <a:rPr lang="fr-FR" sz="1800" dirty="0" smtClean="0"/>
                        <a:t>Valine ;</a:t>
                      </a:r>
                    </a:p>
                    <a:p>
                      <a:r>
                        <a:rPr lang="fr-FR" sz="1800" dirty="0" err="1" smtClean="0"/>
                        <a:t>Sélénocystéine</a:t>
                      </a:r>
                      <a:r>
                        <a:rPr lang="fr-FR" sz="1800" dirty="0" smtClean="0"/>
                        <a:t> ;</a:t>
                      </a:r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Quels sont les amines vitales ? 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Isoleucine I le I </a:t>
            </a:r>
          </a:p>
          <a:p>
            <a:pPr>
              <a:buNone/>
            </a:pPr>
            <a:r>
              <a:rPr lang="fr-FR" sz="2400" dirty="0" smtClean="0"/>
              <a:t>Leucine Leu L </a:t>
            </a:r>
          </a:p>
          <a:p>
            <a:pPr>
              <a:buNone/>
            </a:pPr>
            <a:r>
              <a:rPr lang="fr-FR" sz="2400" dirty="0" smtClean="0"/>
              <a:t>Lysine Lys K </a:t>
            </a:r>
          </a:p>
          <a:p>
            <a:pPr>
              <a:buNone/>
            </a:pPr>
            <a:r>
              <a:rPr lang="fr-FR" sz="2400" dirty="0" smtClean="0"/>
              <a:t>Méthionine Met M </a:t>
            </a:r>
          </a:p>
          <a:p>
            <a:pPr>
              <a:buNone/>
            </a:pPr>
            <a:r>
              <a:rPr lang="fr-FR" sz="2400" dirty="0" err="1" smtClean="0"/>
              <a:t>Phéntylalanine</a:t>
            </a:r>
            <a:r>
              <a:rPr lang="fr-FR" sz="2400" dirty="0" smtClean="0"/>
              <a:t> </a:t>
            </a:r>
            <a:r>
              <a:rPr lang="fr-FR" sz="2400" dirty="0" err="1" smtClean="0"/>
              <a:t>Phe</a:t>
            </a:r>
            <a:r>
              <a:rPr lang="fr-FR" sz="2400" dirty="0" smtClean="0"/>
              <a:t> F </a:t>
            </a:r>
          </a:p>
          <a:p>
            <a:pPr>
              <a:buNone/>
            </a:pPr>
            <a:r>
              <a:rPr lang="fr-FR" sz="2400" dirty="0" smtClean="0"/>
              <a:t>Thréonine </a:t>
            </a:r>
            <a:r>
              <a:rPr lang="fr-FR" sz="2400" dirty="0" err="1" smtClean="0"/>
              <a:t>Thr</a:t>
            </a:r>
            <a:r>
              <a:rPr lang="fr-FR" sz="2400" dirty="0" smtClean="0"/>
              <a:t> T </a:t>
            </a:r>
          </a:p>
          <a:p>
            <a:pPr>
              <a:buNone/>
            </a:pPr>
            <a:r>
              <a:rPr lang="fr-FR" sz="2400" dirty="0" smtClean="0"/>
              <a:t>Tryptophane </a:t>
            </a:r>
            <a:r>
              <a:rPr lang="fr-FR" sz="2400" dirty="0" err="1" smtClean="0"/>
              <a:t>Trp</a:t>
            </a:r>
            <a:r>
              <a:rPr lang="fr-FR" sz="2400" dirty="0" smtClean="0"/>
              <a:t> W </a:t>
            </a:r>
          </a:p>
          <a:p>
            <a:pPr>
              <a:buNone/>
            </a:pPr>
            <a:r>
              <a:rPr lang="fr-FR" sz="2400" dirty="0" smtClean="0"/>
              <a:t>Valine Val V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sont elles fabriquées?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 protéines sont codées par les </a:t>
            </a:r>
            <a:r>
              <a:rPr lang="fr-FR" dirty="0" smtClean="0"/>
              <a:t>gènes ADN.</a:t>
            </a:r>
          </a:p>
          <a:p>
            <a:r>
              <a:rPr lang="fr-FR" dirty="0" smtClean="0"/>
              <a:t>Synthétisées </a:t>
            </a:r>
            <a:r>
              <a:rPr lang="fr-FR" dirty="0"/>
              <a:t>par le ribosome au cours du processus de traduction de </a:t>
            </a:r>
            <a:r>
              <a:rPr lang="fr-FR" dirty="0" smtClean="0"/>
              <a:t>l'ARN.</a:t>
            </a:r>
          </a:p>
          <a:p>
            <a:r>
              <a:rPr lang="fr-FR" dirty="0" smtClean="0"/>
              <a:t>Créées </a:t>
            </a:r>
            <a:r>
              <a:rPr lang="fr-FR" dirty="0"/>
              <a:t>par l'incorporation successive d'acides </a:t>
            </a:r>
            <a:r>
              <a:rPr lang="fr-FR" dirty="0" smtClean="0"/>
              <a:t>aminés.</a:t>
            </a:r>
          </a:p>
          <a:p>
            <a:pPr marL="901700">
              <a:buFont typeface="Symbol" pitchFamily="18" charset="2"/>
              <a:buChar char=""/>
            </a:pPr>
            <a:r>
              <a:rPr lang="fr-FR" dirty="0" smtClean="0"/>
              <a:t>Maintenus </a:t>
            </a:r>
            <a:r>
              <a:rPr lang="fr-FR" dirty="0"/>
              <a:t>entre eux grâce </a:t>
            </a:r>
            <a:r>
              <a:rPr lang="fr-FR" dirty="0" smtClean="0"/>
              <a:t>formation de</a:t>
            </a:r>
            <a:r>
              <a:rPr lang="fr-FR" dirty="0"/>
              <a:t> liaisons </a:t>
            </a:r>
            <a:r>
              <a:rPr lang="fr-FR" dirty="0" smtClean="0"/>
              <a:t>peptidiques</a:t>
            </a:r>
          </a:p>
          <a:p>
            <a:pPr marL="1792288">
              <a:buFont typeface="Wingdings" pitchFamily="2" charset="2"/>
              <a:buChar char="Ø"/>
            </a:pPr>
            <a:r>
              <a:rPr lang="fr-FR" dirty="0" smtClean="0"/>
              <a:t>selon </a:t>
            </a:r>
            <a:r>
              <a:rPr lang="fr-FR" dirty="0"/>
              <a:t>l'ordre indiqué par la succession des codons sur l'ARN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485800"/>
            <a:ext cx="7005464" cy="1143000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fr-F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 devient l’azote qu’elles contiennent ?</a:t>
            </a:r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acides aminés:</a:t>
            </a:r>
          </a:p>
          <a:p>
            <a:pPr lvl="1">
              <a:buFont typeface="Symbol" pitchFamily="18" charset="2"/>
              <a:buChar char=""/>
            </a:pPr>
            <a:r>
              <a:rPr lang="fr-FR" dirty="0" smtClean="0"/>
              <a:t>empruntent le "cycle de l'urée" :</a:t>
            </a:r>
          </a:p>
          <a:p>
            <a:pPr marL="979488" lvl="1" indent="-273050" defTabSz="803275">
              <a:buFont typeface="Symbol" pitchFamily="18" charset="2"/>
              <a:buChar char=""/>
            </a:pPr>
            <a:r>
              <a:rPr lang="fr-FR" dirty="0" smtClean="0"/>
              <a:t>Suite de réactions chimique</a:t>
            </a:r>
          </a:p>
          <a:p>
            <a:pPr lvl="1">
              <a:buFont typeface="Symbol" pitchFamily="18" charset="2"/>
              <a:buChar char=""/>
            </a:pPr>
            <a:r>
              <a:rPr lang="fr-FR" dirty="0" smtClean="0"/>
              <a:t>Transforment acides aminés (l'acétyl-CoA)</a:t>
            </a:r>
          </a:p>
          <a:p>
            <a:pPr marL="1260475" lvl="2" indent="-290513">
              <a:buFont typeface="Symbol" pitchFamily="18" charset="2"/>
              <a:buChar char=""/>
            </a:pPr>
            <a:r>
              <a:rPr lang="fr-FR" dirty="0" smtClean="0"/>
              <a:t>sous forme d’urée</a:t>
            </a:r>
          </a:p>
          <a:p>
            <a:pPr lvl="2">
              <a:buFont typeface="Symbol" pitchFamily="18" charset="2"/>
              <a:buChar char=""/>
            </a:pPr>
            <a:r>
              <a:rPr lang="fr-FR" dirty="0" smtClean="0"/>
              <a:t>passera-sang</a:t>
            </a:r>
          </a:p>
          <a:p>
            <a:pPr marL="1435100" lvl="2">
              <a:buFont typeface="Symbol" pitchFamily="18" charset="2"/>
              <a:buChar char=""/>
            </a:pPr>
            <a:r>
              <a:rPr lang="fr-FR" dirty="0" smtClean="0"/>
              <a:t>éliminée-urines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2076</TotalTime>
  <Words>289</Words>
  <Application>Microsoft Office PowerPoint</Application>
  <PresentationFormat>Affichage à l'écran 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Solstice</vt:lpstr>
      <vt:lpstr>Les protéines</vt:lpstr>
      <vt:lpstr>Qu’est ce qu’une protéine ? </vt:lpstr>
      <vt:lpstr>Ou les trouvent t on ?</vt:lpstr>
      <vt:lpstr>A quoi servent-elles ? </vt:lpstr>
      <vt:lpstr>Quel est la structure?</vt:lpstr>
      <vt:lpstr>Quels sont les différents types d’acides aminées utilisées par   notre corps ? </vt:lpstr>
      <vt:lpstr>Quels sont les amines vitales ? </vt:lpstr>
      <vt:lpstr>Comment sont elles fabriquées?</vt:lpstr>
      <vt:lpstr>Que devient l’azote qu’elles contiennent ? </vt:lpstr>
      <vt:lpstr>Quel est le risque d’une surdose de protéines ?  </vt:lpstr>
      <vt:lpstr>Et d’un manque ? </vt:lpstr>
      <vt:lpstr>Sommaire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protéines</dc:title>
  <dc:creator>Windows User</dc:creator>
  <cp:lastModifiedBy>Windows User</cp:lastModifiedBy>
  <cp:revision>147</cp:revision>
  <dcterms:created xsi:type="dcterms:W3CDTF">2017-12-10T11:06:16Z</dcterms:created>
  <dcterms:modified xsi:type="dcterms:W3CDTF">2017-12-11T21:43:08Z</dcterms:modified>
</cp:coreProperties>
</file>