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92" r:id="rId4"/>
    <p:sldId id="309" r:id="rId5"/>
    <p:sldId id="264" r:id="rId6"/>
    <p:sldId id="304" r:id="rId7"/>
    <p:sldId id="276" r:id="rId8"/>
    <p:sldId id="307" r:id="rId9"/>
    <p:sldId id="300" r:id="rId10"/>
    <p:sldId id="305" r:id="rId11"/>
    <p:sldId id="308" r:id="rId12"/>
    <p:sldId id="310" r:id="rId13"/>
    <p:sldId id="311" r:id="rId14"/>
    <p:sldId id="312" r:id="rId15"/>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6" d="100"/>
          <a:sy n="96" d="100"/>
        </p:scale>
        <p:origin x="-1064"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01/03/21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2087798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01/03/21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3149115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01/03/21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1111762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01/03/21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1504689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9A88F3BB-6D83-4549-B291-09208E861F14}" type="datetimeFigureOut">
              <a:rPr lang="fr-FR" smtClean="0"/>
              <a:t>01/03/21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4188258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A88F3BB-6D83-4549-B291-09208E861F14}" type="datetimeFigureOut">
              <a:rPr lang="fr-FR" smtClean="0"/>
              <a:t>01/03/21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281160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9A88F3BB-6D83-4549-B291-09208E861F14}" type="datetimeFigureOut">
              <a:rPr lang="fr-FR" smtClean="0"/>
              <a:t>01/03/21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809140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9A88F3BB-6D83-4549-B291-09208E861F14}" type="datetimeFigureOut">
              <a:rPr lang="fr-FR" smtClean="0"/>
              <a:t>01/03/21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428036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A88F3BB-6D83-4549-B291-09208E861F14}" type="datetimeFigureOut">
              <a:rPr lang="fr-FR" smtClean="0"/>
              <a:t>01/03/21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4135972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A88F3BB-6D83-4549-B291-09208E861F14}" type="datetimeFigureOut">
              <a:rPr lang="fr-FR" smtClean="0"/>
              <a:t>01/03/21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547571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A88F3BB-6D83-4549-B291-09208E861F14}" type="datetimeFigureOut">
              <a:rPr lang="fr-FR" smtClean="0"/>
              <a:t>01/03/21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2158944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8F3BB-6D83-4549-B291-09208E861F14}" type="datetimeFigureOut">
              <a:rPr lang="fr-FR" smtClean="0"/>
              <a:t>01/03/21</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DF97F8-323C-1F49-8C16-D4065B2C3EA8}" type="slidenum">
              <a:rPr lang="fr-FR" smtClean="0"/>
              <a:t>‹#›</a:t>
            </a:fld>
            <a:endParaRPr lang="fr-FR"/>
          </a:p>
        </p:txBody>
      </p:sp>
    </p:spTree>
    <p:extLst>
      <p:ext uri="{BB962C8B-B14F-4D97-AF65-F5344CB8AC3E}">
        <p14:creationId xmlns:p14="http://schemas.microsoft.com/office/powerpoint/2010/main" val="3122908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kb_fhLt7kl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eW73tSA1j7s" TargetMode="External"/><Relationship Id="rId3" Type="http://schemas.openxmlformats.org/officeDocument/2006/relationships/hyperlink" Target="https://www.youtube.com/watch?v=dpHpazA2FkI"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gpphilo.wordpress.com/schopenhauer-se-sentir-libre-nimplique-pas-quon-le-soit/%23_ftn1" TargetMode="External"/><Relationship Id="rId3" Type="http://schemas.openxmlformats.org/officeDocument/2006/relationships/hyperlink" Target="https://ggpphilo.wordpress.com/schopenhauer-se-sentir-libre-nimplique-pas-quon-le-soit/%23_ftnref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MCT57G3vjm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dnzIyMxCMbI"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La liberté</a:t>
            </a:r>
            <a:endParaRPr lang="fr-FR" dirty="0"/>
          </a:p>
        </p:txBody>
      </p:sp>
      <p:sp>
        <p:nvSpPr>
          <p:cNvPr id="3" name="Sous-titre 2"/>
          <p:cNvSpPr>
            <a:spLocks noGrp="1"/>
          </p:cNvSpPr>
          <p:nvPr>
            <p:ph type="subTitle" idx="1"/>
          </p:nvPr>
        </p:nvSpPr>
        <p:spPr/>
        <p:txBody>
          <a:bodyPr/>
          <a:lstStyle/>
          <a:p>
            <a:endParaRPr lang="fr-FR" dirty="0"/>
          </a:p>
          <a:p>
            <a:endParaRPr lang="fr-FR" dirty="0"/>
          </a:p>
        </p:txBody>
      </p:sp>
    </p:spTree>
    <p:extLst>
      <p:ext uri="{BB962C8B-B14F-4D97-AF65-F5344CB8AC3E}">
        <p14:creationId xmlns:p14="http://schemas.microsoft.com/office/powerpoint/2010/main" val="100514428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584817"/>
          </a:xfrm>
        </p:spPr>
        <p:txBody>
          <a:bodyPr>
            <a:normAutofit/>
          </a:bodyPr>
          <a:lstStyle/>
          <a:p>
            <a:r>
              <a:rPr lang="fr-FR" sz="2000" dirty="0" smtClean="0"/>
              <a:t>Spinoza : la pierre consciente</a:t>
            </a:r>
            <a:endParaRPr lang="fr-FR" sz="2000" dirty="0"/>
          </a:p>
        </p:txBody>
      </p:sp>
      <p:sp>
        <p:nvSpPr>
          <p:cNvPr id="3" name="Espace réservé du contenu 2"/>
          <p:cNvSpPr>
            <a:spLocks noGrp="1"/>
          </p:cNvSpPr>
          <p:nvPr>
            <p:ph idx="1"/>
          </p:nvPr>
        </p:nvSpPr>
        <p:spPr>
          <a:xfrm>
            <a:off x="457200" y="859455"/>
            <a:ext cx="8229600" cy="5810939"/>
          </a:xfrm>
        </p:spPr>
        <p:txBody>
          <a:bodyPr>
            <a:normAutofit fontScale="47500" lnSpcReduction="20000"/>
          </a:bodyPr>
          <a:lstStyle/>
          <a:p>
            <a:pPr marL="0" indent="0">
              <a:buNone/>
            </a:pPr>
            <a:r>
              <a:rPr lang="fr-FR" sz="4000" dirty="0" smtClean="0"/>
              <a:t>« …</a:t>
            </a:r>
            <a:r>
              <a:rPr lang="fr-FR" sz="4000" dirty="0"/>
              <a:t>concevons une chose très simple : une pierre par exemple reçoit d'une cause extérieure qui la pousse, une certaine quantité de mouvements […] Concevez maintenant, si vous voulez bien, que la pierre, tandis qu'elle continue de se mouvoir, pense et sache qu'elle fait effort, autant qu'elle peut, pour se mouvoir. Cette pierre assurément, puisqu'elle a conscience de son effort seulement et qu'elle n'est en aucune façon indifférente, croira qu'elle est très libre et qu'elle ne persévère dans son mouvement que parce qu'elle le veut.</a:t>
            </a:r>
          </a:p>
          <a:p>
            <a:pPr marL="0" indent="0">
              <a:buNone/>
            </a:pPr>
            <a:r>
              <a:rPr lang="fr-FR" sz="4000" dirty="0"/>
              <a:t>Telle est cette liberté humaine que tous se vantent de posséder et qui consiste en cela seul que les hommes ont conscience de leurs appétits et ignorent les causes qui les déterminent. </a:t>
            </a:r>
            <a:r>
              <a:rPr lang="fr-FR" sz="4000" dirty="0" smtClean="0"/>
              <a:t>Un </a:t>
            </a:r>
            <a:r>
              <a:rPr lang="fr-FR" sz="4000" dirty="0"/>
              <a:t>enfant croit librement appéter le lait, un jeune garçon irrité vouloir se venger et, s'il est poltron, vouloir fuir. Un ivrogne croit dire par un libre décret de son âme ce qu'ensuite, revenu à la sobriété, il aurait voulu taire. De même un délirant, un bavard, et bien d'autres de même farine, croient agir par un libre décret de l'âme et non se laisser contraindre.</a:t>
            </a:r>
          </a:p>
          <a:p>
            <a:pPr marL="0" indent="0">
              <a:buNone/>
            </a:pPr>
            <a:r>
              <a:rPr lang="fr-FR" sz="4000" dirty="0"/>
              <a:t>Ce préjugé étant naturel, congénital parmi tous les hommes, ils ne s'en libèrent pas aisément. Bien qu'en effet l'expérience enseigne plus que suffisamment que, s'ils est une chose dont les hommes soient peu capables, c'est de régler leurs appétits et, bien qu'ils constatent que partagés entre deux affections contraires, souvent ils voient le meilleur et font le pire, ils croient cependant qu'ils sont libres, et cela parce qu'il y a certaines choses n'excitant en eux qu'un appétit léger, aisément maitrisé par le souvenir fréquemment rappelé de quelque autre chose. »</a:t>
            </a:r>
          </a:p>
          <a:p>
            <a:pPr marL="0" indent="0">
              <a:buNone/>
            </a:pPr>
            <a:r>
              <a:rPr lang="fr-FR" sz="4000" dirty="0"/>
              <a:t>(Spinoza, Lettre LVIII)</a:t>
            </a:r>
          </a:p>
          <a:p>
            <a:pPr marL="0" indent="0">
              <a:buNone/>
            </a:pPr>
            <a:endParaRPr lang="fr-FR" dirty="0"/>
          </a:p>
        </p:txBody>
      </p:sp>
    </p:spTree>
    <p:extLst>
      <p:ext uri="{BB962C8B-B14F-4D97-AF65-F5344CB8AC3E}">
        <p14:creationId xmlns:p14="http://schemas.microsoft.com/office/powerpoint/2010/main" val="26599594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Spinoza</a:t>
            </a:r>
            <a:endParaRPr lang="fr-FR" dirty="0"/>
          </a:p>
        </p:txBody>
      </p:sp>
      <p:sp>
        <p:nvSpPr>
          <p:cNvPr id="3" name="Espace réservé du contenu 2"/>
          <p:cNvSpPr>
            <a:spLocks noGrp="1"/>
          </p:cNvSpPr>
          <p:nvPr>
            <p:ph idx="1"/>
          </p:nvPr>
        </p:nvSpPr>
        <p:spPr>
          <a:xfrm>
            <a:off x="457200" y="1283292"/>
            <a:ext cx="8229600" cy="4842872"/>
          </a:xfrm>
        </p:spPr>
        <p:txBody>
          <a:bodyPr>
            <a:normAutofit/>
          </a:bodyPr>
          <a:lstStyle/>
          <a:p>
            <a:r>
              <a:rPr lang="fr-FR" dirty="0">
                <a:hlinkClick r:id="rId2"/>
              </a:rPr>
              <a:t>https://www.youtube.com/watch?v=</a:t>
            </a:r>
            <a:r>
              <a:rPr lang="fr-FR" dirty="0" smtClean="0">
                <a:hlinkClick r:id="rId2"/>
              </a:rPr>
              <a:t>kb_fhLt7kls</a:t>
            </a:r>
            <a:endParaRPr lang="fr-FR" dirty="0" smtClean="0"/>
          </a:p>
          <a:p>
            <a:pPr marL="0" indent="0">
              <a:buNone/>
            </a:pPr>
            <a:endParaRPr lang="fr-FR" dirty="0"/>
          </a:p>
          <a:p>
            <a:r>
              <a:rPr lang="fr-FR" dirty="0" smtClean="0"/>
              <a:t>Spinoza (1632-1675) : </a:t>
            </a:r>
          </a:p>
          <a:p>
            <a:pPr>
              <a:buFontTx/>
              <a:buChar char="-"/>
            </a:pPr>
            <a:r>
              <a:rPr lang="fr-FR" dirty="0" smtClean="0"/>
              <a:t>monisme ontologique (par opposition au dualisme de Descartes)</a:t>
            </a:r>
          </a:p>
          <a:p>
            <a:pPr>
              <a:buFontTx/>
              <a:buChar char="-"/>
            </a:pPr>
            <a:r>
              <a:rPr lang="fr-FR" dirty="0"/>
              <a:t>c</a:t>
            </a:r>
            <a:r>
              <a:rPr lang="fr-FR" dirty="0" smtClean="0"/>
              <a:t>onséquence du monisme : la liberté n’est qu’une illusion. </a:t>
            </a:r>
          </a:p>
          <a:p>
            <a:endParaRPr lang="fr-FR" dirty="0"/>
          </a:p>
        </p:txBody>
      </p:sp>
    </p:spTree>
    <p:extLst>
      <p:ext uri="{BB962C8B-B14F-4D97-AF65-F5344CB8AC3E}">
        <p14:creationId xmlns:p14="http://schemas.microsoft.com/office/powerpoint/2010/main" val="60452635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Libre arbitre</a:t>
            </a:r>
            <a:endParaRPr lang="fr-FR" dirty="0"/>
          </a:p>
        </p:txBody>
      </p:sp>
      <p:sp>
        <p:nvSpPr>
          <p:cNvPr id="3" name="Espace réservé du contenu 2"/>
          <p:cNvSpPr>
            <a:spLocks noGrp="1"/>
          </p:cNvSpPr>
          <p:nvPr>
            <p:ph idx="1"/>
          </p:nvPr>
        </p:nvSpPr>
        <p:spPr>
          <a:xfrm>
            <a:off x="457200" y="1270062"/>
            <a:ext cx="8229600" cy="4856102"/>
          </a:xfrm>
        </p:spPr>
        <p:txBody>
          <a:bodyPr>
            <a:normAutofit fontScale="85000" lnSpcReduction="10000"/>
          </a:bodyPr>
          <a:lstStyle/>
          <a:p>
            <a:pPr marL="0" indent="0">
              <a:buNone/>
            </a:pPr>
            <a:r>
              <a:rPr lang="fr-FR" dirty="0" smtClean="0"/>
              <a:t>Débat : sommes-nous libres de tourner indifféremment à droite ou à gauche au cours d’une promenade, de choisir un T-shirt bleu plutôt qu’une chemise blanche en nous habillant le matin ou d’opter pour le bien ou le mal au cours de la journée ? </a:t>
            </a:r>
          </a:p>
          <a:p>
            <a:pPr marL="0" indent="0">
              <a:buNone/>
            </a:pPr>
            <a:endParaRPr lang="fr-FR" dirty="0"/>
          </a:p>
          <a:p>
            <a:pPr marL="0" indent="0">
              <a:buNone/>
            </a:pPr>
            <a:r>
              <a:rPr lang="fr-FR" dirty="0" smtClean="0"/>
              <a:t>Vidéo : sur le libre arbitre</a:t>
            </a:r>
          </a:p>
          <a:p>
            <a:pPr marL="0" indent="0">
              <a:buNone/>
            </a:pPr>
            <a:r>
              <a:rPr lang="fr-FR" dirty="0"/>
              <a:t>Luc Ferry : </a:t>
            </a:r>
            <a:r>
              <a:rPr lang="fr-FR" dirty="0">
                <a:hlinkClick r:id="rId2"/>
              </a:rPr>
              <a:t>https://www.youtube.com/watch?v=</a:t>
            </a:r>
            <a:r>
              <a:rPr lang="fr-FR" dirty="0" smtClean="0">
                <a:hlinkClick r:id="rId2"/>
              </a:rPr>
              <a:t>eW73tSA1j7s</a:t>
            </a:r>
            <a:endParaRPr lang="fr-FR" dirty="0" smtClean="0"/>
          </a:p>
          <a:p>
            <a:pPr marL="0" indent="0">
              <a:buNone/>
            </a:pPr>
            <a:r>
              <a:rPr lang="fr-FR" dirty="0" smtClean="0"/>
              <a:t>Le prof du WEB : </a:t>
            </a:r>
            <a:endParaRPr lang="fr-FR" dirty="0"/>
          </a:p>
          <a:p>
            <a:pPr marL="0" indent="0">
              <a:buNone/>
            </a:pPr>
            <a:r>
              <a:rPr lang="fr-FR" dirty="0">
                <a:hlinkClick r:id="rId3"/>
              </a:rPr>
              <a:t>https://www.youtube.com/watch?v=</a:t>
            </a:r>
            <a:r>
              <a:rPr lang="fr-FR" dirty="0" smtClean="0">
                <a:hlinkClick r:id="rId3"/>
              </a:rPr>
              <a:t>dpHpazA2FkI</a:t>
            </a:r>
            <a:endParaRPr lang="fr-FR" dirty="0" smtClean="0"/>
          </a:p>
          <a:p>
            <a:pPr marL="0" indent="0">
              <a:buNone/>
            </a:pPr>
            <a:endParaRPr lang="fr-FR" dirty="0"/>
          </a:p>
        </p:txBody>
      </p:sp>
    </p:spTree>
    <p:extLst>
      <p:ext uri="{BB962C8B-B14F-4D97-AF65-F5344CB8AC3E}">
        <p14:creationId xmlns:p14="http://schemas.microsoft.com/office/powerpoint/2010/main" val="2765998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Libre arbitre</a:t>
            </a:r>
            <a:endParaRPr lang="fr-FR" dirty="0"/>
          </a:p>
        </p:txBody>
      </p:sp>
      <p:sp>
        <p:nvSpPr>
          <p:cNvPr id="3" name="Espace réservé du contenu 2"/>
          <p:cNvSpPr>
            <a:spLocks noGrp="1"/>
          </p:cNvSpPr>
          <p:nvPr>
            <p:ph idx="1"/>
          </p:nvPr>
        </p:nvSpPr>
        <p:spPr>
          <a:xfrm>
            <a:off x="457200" y="1203912"/>
            <a:ext cx="8229600" cy="4922251"/>
          </a:xfrm>
        </p:spPr>
        <p:txBody>
          <a:bodyPr>
            <a:normAutofit fontScale="62500" lnSpcReduction="20000"/>
          </a:bodyPr>
          <a:lstStyle/>
          <a:p>
            <a:pPr marL="0" indent="0">
              <a:buNone/>
            </a:pPr>
            <a:r>
              <a:rPr lang="fr-FR" dirty="0"/>
              <a:t>3</a:t>
            </a:r>
            <a:r>
              <a:rPr lang="fr-FR" dirty="0" smtClean="0"/>
              <a:t> </a:t>
            </a:r>
            <a:r>
              <a:rPr lang="fr-FR" dirty="0"/>
              <a:t>arguments </a:t>
            </a:r>
            <a:r>
              <a:rPr lang="fr-FR" dirty="0" smtClean="0"/>
              <a:t>en faveur du libre arbitre </a:t>
            </a:r>
            <a:r>
              <a:rPr lang="fr-FR" dirty="0"/>
              <a:t>: </a:t>
            </a:r>
            <a:endParaRPr lang="fr-FR" dirty="0" smtClean="0"/>
          </a:p>
          <a:p>
            <a:pPr>
              <a:buFontTx/>
              <a:buChar char="-"/>
            </a:pPr>
            <a:r>
              <a:rPr lang="fr-FR" dirty="0" smtClean="0"/>
              <a:t>la </a:t>
            </a:r>
            <a:r>
              <a:rPr lang="fr-FR" dirty="0"/>
              <a:t>conscience d’être libre et de pouvoir choisir sans </a:t>
            </a:r>
            <a:r>
              <a:rPr lang="fr-FR" dirty="0" smtClean="0"/>
              <a:t>contrainte, autrement dit sans autre cause que soi-m</a:t>
            </a:r>
            <a:r>
              <a:rPr lang="fr-FR" dirty="0" smtClean="0"/>
              <a:t>ême</a:t>
            </a:r>
            <a:r>
              <a:rPr lang="fr-FR" dirty="0" smtClean="0"/>
              <a:t>, </a:t>
            </a:r>
            <a:endParaRPr lang="fr-FR" dirty="0" smtClean="0"/>
          </a:p>
          <a:p>
            <a:pPr>
              <a:buFontTx/>
              <a:buChar char="-"/>
            </a:pPr>
            <a:r>
              <a:rPr lang="fr-FR" dirty="0" smtClean="0"/>
              <a:t>la </a:t>
            </a:r>
            <a:r>
              <a:rPr lang="fr-FR" dirty="0"/>
              <a:t>croyance de pouvoir s’arracher à la pesanteur des choses et de d’affirmer </a:t>
            </a:r>
            <a:r>
              <a:rPr lang="fr-FR" dirty="0" smtClean="0"/>
              <a:t>complétement, d’</a:t>
            </a:r>
            <a:r>
              <a:rPr lang="fr-FR" dirty="0" smtClean="0"/>
              <a:t>être un être qui a la capacité de se déterminer lui-même.</a:t>
            </a:r>
          </a:p>
          <a:p>
            <a:pPr>
              <a:buFontTx/>
              <a:buChar char="-"/>
            </a:pPr>
            <a:r>
              <a:rPr lang="fr-FR" dirty="0"/>
              <a:t>l</a:t>
            </a:r>
            <a:r>
              <a:rPr lang="fr-FR" dirty="0" smtClean="0"/>
              <a:t>a conviction de pouvoir toujours exercer cette liberté, y compris sous la contrainte (un prisonnier est libre de chercher à s’évader)</a:t>
            </a:r>
            <a:r>
              <a:rPr lang="fr-FR" dirty="0" smtClean="0"/>
              <a:t>  </a:t>
            </a:r>
            <a:endParaRPr lang="fr-FR" dirty="0"/>
          </a:p>
          <a:p>
            <a:pPr marL="0" indent="0">
              <a:buNone/>
            </a:pPr>
            <a:r>
              <a:rPr lang="fr-FR" dirty="0"/>
              <a:t>3</a:t>
            </a:r>
            <a:r>
              <a:rPr lang="fr-FR" dirty="0" smtClean="0"/>
              <a:t> </a:t>
            </a:r>
            <a:r>
              <a:rPr lang="fr-FR" dirty="0"/>
              <a:t>arguments contre : </a:t>
            </a:r>
            <a:endParaRPr lang="fr-FR" dirty="0"/>
          </a:p>
          <a:p>
            <a:pPr>
              <a:buFontTx/>
              <a:buChar char="-"/>
            </a:pPr>
            <a:r>
              <a:rPr lang="fr-FR" dirty="0" smtClean="0"/>
              <a:t>le </a:t>
            </a:r>
            <a:r>
              <a:rPr lang="fr-FR" dirty="0"/>
              <a:t>déterminisme (tout a une </a:t>
            </a:r>
            <a:r>
              <a:rPr lang="fr-FR" dirty="0" smtClean="0"/>
              <a:t>cause</a:t>
            </a:r>
            <a:r>
              <a:rPr lang="fr-FR" dirty="0" smtClean="0"/>
              <a:t>, aussi bien le mouvement des boules de billards et des ascenseurs que les mouvements de l’</a:t>
            </a:r>
            <a:r>
              <a:rPr lang="fr-FR" dirty="0" smtClean="0"/>
              <a:t>être humain)</a:t>
            </a:r>
            <a:r>
              <a:rPr lang="fr-FR" dirty="0" smtClean="0"/>
              <a:t> </a:t>
            </a:r>
            <a:endParaRPr lang="fr-FR" dirty="0"/>
          </a:p>
          <a:p>
            <a:pPr>
              <a:buFontTx/>
              <a:buChar char="-"/>
            </a:pPr>
            <a:r>
              <a:rPr lang="fr-FR" dirty="0" smtClean="0"/>
              <a:t>l’ignorance </a:t>
            </a:r>
            <a:r>
              <a:rPr lang="fr-FR" dirty="0"/>
              <a:t>de ces causes dans laquelle nous </a:t>
            </a:r>
            <a:r>
              <a:rPr lang="fr-FR" dirty="0" smtClean="0"/>
              <a:t>sommes (nous n’avons conscience que d’une toute petite partie de l’enchaînement infinie des causes</a:t>
            </a:r>
            <a:r>
              <a:rPr lang="fr-FR" dirty="0" smtClean="0"/>
              <a:t>),</a:t>
            </a:r>
          </a:p>
          <a:p>
            <a:pPr>
              <a:buFontTx/>
              <a:buChar char="-"/>
            </a:pPr>
            <a:r>
              <a:rPr lang="fr-FR" dirty="0"/>
              <a:t>s</a:t>
            </a:r>
            <a:r>
              <a:rPr lang="fr-FR" dirty="0" smtClean="0"/>
              <a:t>i la volonté était réellement libre, cette liberté se résumerait à un système aléatoire.</a:t>
            </a:r>
            <a:r>
              <a:rPr lang="fr-FR" dirty="0" smtClean="0"/>
              <a:t> </a:t>
            </a:r>
            <a:endParaRPr lang="fr-FR" dirty="0"/>
          </a:p>
          <a:p>
            <a:endParaRPr lang="fr-FR" dirty="0"/>
          </a:p>
        </p:txBody>
      </p:sp>
    </p:spTree>
    <p:extLst>
      <p:ext uri="{BB962C8B-B14F-4D97-AF65-F5344CB8AC3E}">
        <p14:creationId xmlns:p14="http://schemas.microsoft.com/office/powerpoint/2010/main" val="1715804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57287"/>
          </a:xfrm>
        </p:spPr>
        <p:txBody>
          <a:bodyPr>
            <a:normAutofit/>
          </a:bodyPr>
          <a:lstStyle/>
          <a:p>
            <a:r>
              <a:rPr lang="fr-FR" sz="3200" dirty="0" smtClean="0"/>
              <a:t>Schopenhauer et le libre arbitre</a:t>
            </a:r>
            <a:endParaRPr lang="fr-FR" sz="3200" dirty="0"/>
          </a:p>
        </p:txBody>
      </p:sp>
      <p:sp>
        <p:nvSpPr>
          <p:cNvPr id="3" name="Espace réservé du contenu 2"/>
          <p:cNvSpPr>
            <a:spLocks noGrp="1"/>
          </p:cNvSpPr>
          <p:nvPr>
            <p:ph idx="1"/>
          </p:nvPr>
        </p:nvSpPr>
        <p:spPr>
          <a:xfrm>
            <a:off x="457200" y="1150993"/>
            <a:ext cx="8229600" cy="5410989"/>
          </a:xfrm>
        </p:spPr>
        <p:txBody>
          <a:bodyPr>
            <a:normAutofit fontScale="40000" lnSpcReduction="20000"/>
          </a:bodyPr>
          <a:lstStyle/>
          <a:p>
            <a:pPr marL="0" indent="0" fontAlgn="base">
              <a:buNone/>
            </a:pPr>
            <a:r>
              <a:rPr lang="fr-FR" sz="4000" dirty="0"/>
              <a:t>« Interrogez un homme tout à fait sans préjugés : voici à peu près en quels termes il s’exprimera au sujet de cette conscience immédiate </a:t>
            </a:r>
            <a:r>
              <a:rPr lang="fr-FR" sz="4000" u="sng" dirty="0">
                <a:hlinkClick r:id="rId2"/>
              </a:rPr>
              <a:t>[1]</a:t>
            </a:r>
            <a:r>
              <a:rPr lang="fr-FR" sz="4000" dirty="0"/>
              <a:t> que l’on prend si souvent pour garante d’un prétendu libre arbitre : </a:t>
            </a:r>
            <a:r>
              <a:rPr lang="fr-FR" sz="4000" dirty="0" smtClean="0"/>
              <a:t>“</a:t>
            </a:r>
            <a:r>
              <a:rPr lang="fr-FR" sz="4000" dirty="0"/>
              <a:t> Je peux faire ce que je veux ; si je veux aller à gauche, je vais à gauche ; si je veux aller à droite, je vais à droite. Cela dépend uniquement de mon bon vouloir : je suis donc libre</a:t>
            </a:r>
            <a:r>
              <a:rPr lang="fr-FR" sz="4000" dirty="0" smtClean="0"/>
              <a:t>.</a:t>
            </a:r>
            <a:r>
              <a:rPr lang="fr-FR" sz="4000" dirty="0"/>
              <a:t>“</a:t>
            </a:r>
            <a:r>
              <a:rPr lang="fr-FR" sz="4000" dirty="0" smtClean="0"/>
              <a:t> </a:t>
            </a:r>
            <a:r>
              <a:rPr lang="fr-FR" sz="4000" dirty="0"/>
              <a:t>Un tel témoignage est certainement juste et véridique ; seulement il présuppose la liberté de la volonté et admet implicitement que la décision est déjà prise : la liberté de la décision elle-même ne peut donc nullement être établie par cette affirmation. Car il n’y est fait aucune mention de la dépendance ou de l’indépendance de la volonté au moment où elle se produit, mais seulement des conséquences de cet acte, une fois qu’il est accompli, ou, pour parler plus exactement, de la nécessité de sa réalisation en tant que mouvement corporel. C’est le sentiment intime qui est à la racine de ce témoignage qui seul fait considérer à l’homme </a:t>
            </a:r>
            <a:r>
              <a:rPr lang="fr-FR" sz="4000" dirty="0" smtClean="0"/>
              <a:t>naïf […] </a:t>
            </a:r>
            <a:r>
              <a:rPr lang="fr-FR" sz="4000" dirty="0"/>
              <a:t>que le libre arbitre est un fait d’une certitude immédiate : en conséquence, il le proclame comme une vérité indubitable, et ne peut même pas se figurer que les philosophes soient sérieux quand ils le mettent en doute</a:t>
            </a:r>
            <a:r>
              <a:rPr lang="fr-FR" sz="4000" dirty="0" smtClean="0"/>
              <a:t>. </a:t>
            </a:r>
            <a:r>
              <a:rPr lang="fr-FR" sz="4000" dirty="0"/>
              <a:t>[</a:t>
            </a:r>
            <a:r>
              <a:rPr lang="fr-FR" sz="4000" dirty="0" smtClean="0"/>
              <a:t>…] </a:t>
            </a:r>
            <a:r>
              <a:rPr lang="fr-FR" sz="4000" dirty="0"/>
              <a:t>Aussi est-il malaisé de faire concevoir à l’homme qui ne connaît point la philosophie la vraie portée de notre problème, et de l’amener à comprendre clairement que la question ne roule pas sur les </a:t>
            </a:r>
            <a:r>
              <a:rPr lang="fr-FR" sz="4000" i="1" dirty="0"/>
              <a:t>conséquences</a:t>
            </a:r>
            <a:r>
              <a:rPr lang="fr-FR" sz="4000" dirty="0"/>
              <a:t>, mais sur les </a:t>
            </a:r>
            <a:r>
              <a:rPr lang="fr-FR" sz="4000" i="1" dirty="0"/>
              <a:t>raisons</a:t>
            </a:r>
            <a:r>
              <a:rPr lang="fr-FR" sz="4000" dirty="0"/>
              <a:t> et les </a:t>
            </a:r>
            <a:r>
              <a:rPr lang="fr-FR" sz="4000" i="1" dirty="0"/>
              <a:t>causes</a:t>
            </a:r>
            <a:r>
              <a:rPr lang="fr-FR" sz="4000" dirty="0"/>
              <a:t> de ses volontés. Certes, il est hors de doute que ses actes dépendent uniquement de ses volontés ; mais ce que l’on cherche maintenant à savoir, c’est de quoi dépendent ces volontés elles-mêmes, ou si peut-être elles seraient tout à fait indépendantes »</a:t>
            </a:r>
            <a:r>
              <a:rPr lang="fr-FR" sz="4000" dirty="0" smtClean="0"/>
              <a:t>.</a:t>
            </a:r>
          </a:p>
          <a:p>
            <a:pPr marL="0" indent="0" fontAlgn="base">
              <a:buNone/>
            </a:pPr>
            <a:endParaRPr lang="fr-FR" dirty="0"/>
          </a:p>
          <a:p>
            <a:pPr marL="0" indent="0" fontAlgn="base">
              <a:buNone/>
            </a:pPr>
            <a:r>
              <a:rPr lang="fr-FR" dirty="0"/>
              <a:t>Schopenhauer, </a:t>
            </a:r>
            <a:r>
              <a:rPr lang="fr-FR" i="1" dirty="0"/>
              <a:t>Essai sur le libre arbitre </a:t>
            </a:r>
            <a:r>
              <a:rPr lang="fr-FR" dirty="0"/>
              <a:t>(1838), II.</a:t>
            </a:r>
          </a:p>
          <a:p>
            <a:pPr marL="0" indent="0" fontAlgn="base">
              <a:buNone/>
            </a:pPr>
            <a:endParaRPr lang="fr-FR" u="sng" dirty="0" smtClean="0">
              <a:hlinkClick r:id="rId3"/>
            </a:endParaRPr>
          </a:p>
          <a:p>
            <a:pPr marL="0" indent="0" fontAlgn="base">
              <a:buNone/>
            </a:pPr>
            <a:r>
              <a:rPr lang="fr-FR" u="sng" dirty="0" smtClean="0">
                <a:hlinkClick r:id="rId3"/>
              </a:rPr>
              <a:t>[</a:t>
            </a:r>
            <a:r>
              <a:rPr lang="fr-FR" u="sng" dirty="0">
                <a:hlinkClick r:id="rId3"/>
              </a:rPr>
              <a:t>1]</a:t>
            </a:r>
            <a:r>
              <a:rPr lang="fr-FR" dirty="0"/>
              <a:t> « Conscience » renvoie ici à la conscience au sens psychologique du terme.</a:t>
            </a:r>
          </a:p>
          <a:p>
            <a:endParaRPr lang="fr-FR" dirty="0"/>
          </a:p>
        </p:txBody>
      </p:sp>
    </p:spTree>
    <p:extLst>
      <p:ext uri="{BB962C8B-B14F-4D97-AF65-F5344CB8AC3E}">
        <p14:creationId xmlns:p14="http://schemas.microsoft.com/office/powerpoint/2010/main" val="682271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28543"/>
          </a:xfrm>
        </p:spPr>
        <p:txBody>
          <a:bodyPr>
            <a:normAutofit/>
          </a:bodyPr>
          <a:lstStyle/>
          <a:p>
            <a:r>
              <a:rPr lang="fr-FR" sz="2800" dirty="0" smtClean="0"/>
              <a:t>Les sens du terme « liberté »</a:t>
            </a:r>
            <a:endParaRPr lang="fr-FR" sz="2800" dirty="0"/>
          </a:p>
        </p:txBody>
      </p:sp>
      <p:sp>
        <p:nvSpPr>
          <p:cNvPr id="3" name="Espace réservé du contenu 2"/>
          <p:cNvSpPr>
            <a:spLocks noGrp="1"/>
          </p:cNvSpPr>
          <p:nvPr>
            <p:ph idx="1"/>
          </p:nvPr>
        </p:nvSpPr>
        <p:spPr>
          <a:xfrm>
            <a:off x="457200" y="952500"/>
            <a:ext cx="8229600" cy="5727699"/>
          </a:xfrm>
        </p:spPr>
        <p:txBody>
          <a:bodyPr numCol="1">
            <a:noAutofit/>
          </a:bodyPr>
          <a:lstStyle/>
          <a:p>
            <a:r>
              <a:rPr lang="fr-FR" sz="1600" dirty="0"/>
              <a:t>La liberté se dit en </a:t>
            </a:r>
            <a:r>
              <a:rPr lang="fr-FR" sz="1600" dirty="0" smtClean="0"/>
              <a:t>trois </a:t>
            </a:r>
            <a:r>
              <a:rPr lang="fr-FR" sz="1600" dirty="0"/>
              <a:t>sens </a:t>
            </a:r>
            <a:r>
              <a:rPr lang="fr-FR" sz="1600" dirty="0" smtClean="0"/>
              <a:t>:</a:t>
            </a:r>
            <a:r>
              <a:rPr lang="fr-FR" sz="1600" dirty="0"/>
              <a:t> </a:t>
            </a:r>
          </a:p>
          <a:p>
            <a:pPr lvl="0">
              <a:buFont typeface="Wingdings" charset="2"/>
              <a:buChar char="ü"/>
            </a:pPr>
            <a:r>
              <a:rPr lang="fr-FR" sz="1800" dirty="0"/>
              <a:t>comme </a:t>
            </a:r>
            <a:r>
              <a:rPr lang="fr-FR" sz="1800" dirty="0" smtClean="0"/>
              <a:t>mobilité</a:t>
            </a:r>
            <a:r>
              <a:rPr lang="fr-FR" sz="1800" dirty="0"/>
              <a:t> : un homme libre est un homme qui n’est pas </a:t>
            </a:r>
            <a:r>
              <a:rPr lang="fr-FR" sz="1800" dirty="0" smtClean="0"/>
              <a:t>empêché </a:t>
            </a:r>
            <a:r>
              <a:rPr lang="fr-FR" sz="1800" dirty="0"/>
              <a:t>de circuler, autrement dit qui, sans contrainte, peut aller et venir comme bon lui-semble dans l’espace public.</a:t>
            </a:r>
          </a:p>
          <a:p>
            <a:pPr lvl="0">
              <a:buFont typeface="Wingdings" charset="2"/>
              <a:buChar char="ü"/>
            </a:pPr>
            <a:r>
              <a:rPr lang="fr-FR" sz="1800" dirty="0" smtClean="0"/>
              <a:t>comme </a:t>
            </a:r>
            <a:r>
              <a:rPr lang="fr-FR" sz="1800" dirty="0"/>
              <a:t>valeur (politique) à laquelle aspirent les peuples à travers l’histoire et dont la France a </a:t>
            </a:r>
            <a:r>
              <a:rPr lang="fr-FR" sz="1800" dirty="0" smtClean="0"/>
              <a:t>fait, </a:t>
            </a:r>
            <a:r>
              <a:rPr lang="fr-FR" sz="1800" dirty="0"/>
              <a:t>avec l’égalité et la </a:t>
            </a:r>
            <a:r>
              <a:rPr lang="fr-FR" sz="1800" dirty="0" smtClean="0"/>
              <a:t>fraternité, sa devise nationale. </a:t>
            </a:r>
            <a:r>
              <a:rPr lang="fr-FR" sz="1800" dirty="0"/>
              <a:t>Cette valeur désigne le plus souvent la liberté de penser, de croire ou ne pas croire, la liberté d’opinion et d’expression. </a:t>
            </a:r>
          </a:p>
          <a:p>
            <a:pPr lvl="0">
              <a:buFont typeface="Wingdings" charset="2"/>
              <a:buChar char="ü"/>
            </a:pPr>
            <a:r>
              <a:rPr lang="fr-FR" sz="1800" dirty="0" smtClean="0"/>
              <a:t>comme conviction métaphysique</a:t>
            </a:r>
            <a:r>
              <a:rPr lang="fr-FR" sz="1800" dirty="0"/>
              <a:t> : le libre arbitre, c’est-à-dire la croyance que la volonté elle-même est entièrement </a:t>
            </a:r>
            <a:r>
              <a:rPr lang="fr-FR" sz="1800" dirty="0" smtClean="0"/>
              <a:t>libre.</a:t>
            </a:r>
          </a:p>
          <a:p>
            <a:pPr marL="0" lvl="0" indent="0">
              <a:buNone/>
            </a:pPr>
            <a:endParaRPr lang="fr-FR" sz="1600" dirty="0"/>
          </a:p>
          <a:p>
            <a:pPr lvl="0"/>
            <a:r>
              <a:rPr lang="fr-FR" sz="1600" dirty="0" smtClean="0"/>
              <a:t>Les </a:t>
            </a:r>
            <a:r>
              <a:rPr lang="fr-FR" sz="1600" dirty="0"/>
              <a:t>deux premiers sens se rejoignent et peuvent très bien n’en faire qu’un. L’image de la liberté associée est celle de l’oiseau qui vole où il veut dans le ciel. Ces deux premiers sens doivent nettement être distingués du troisième qui est plus difficile à </a:t>
            </a:r>
            <a:r>
              <a:rPr lang="fr-FR" sz="1600" dirty="0" smtClean="0"/>
              <a:t>comprendre. </a:t>
            </a:r>
            <a:r>
              <a:rPr lang="fr-FR" sz="1600" dirty="0"/>
              <a:t>Demandez-vous, par exemple, si vous êtes libre de lever le bras à votre guise. Vous le croyez car tout le monde le croit. Cette croyance demandera à être examinée, elle </a:t>
            </a:r>
            <a:r>
              <a:rPr lang="fr-FR" sz="1600" dirty="0" smtClean="0"/>
              <a:t>suppose </a:t>
            </a:r>
            <a:r>
              <a:rPr lang="fr-FR" sz="1600" dirty="0"/>
              <a:t>une croyance sous-jacente celle </a:t>
            </a:r>
            <a:r>
              <a:rPr lang="fr-FR" sz="1600" dirty="0" smtClean="0"/>
              <a:t>de la </a:t>
            </a:r>
            <a:r>
              <a:rPr lang="fr-FR" sz="1600" dirty="0"/>
              <a:t>liberté de la </a:t>
            </a:r>
            <a:r>
              <a:rPr lang="fr-FR" sz="1600" dirty="0" smtClean="0"/>
              <a:t>volonté ou libre arbitre. Je suis libre de faire ce que je veux apparemment, mais  suis-je libre de vouloir ce que je veux ?</a:t>
            </a:r>
          </a:p>
          <a:p>
            <a:pPr lvl="0"/>
            <a:r>
              <a:rPr lang="fr-FR" sz="1600" dirty="0" smtClean="0"/>
              <a:t>Remarque un quatrième sens </a:t>
            </a:r>
            <a:r>
              <a:rPr lang="fr-FR" sz="1600" dirty="0"/>
              <a:t>est possible : la liberté économique ou libéralisme (Adam Smith). </a:t>
            </a:r>
            <a:r>
              <a:rPr lang="fr-FR" sz="1600" smtClean="0"/>
              <a:t>Ce </a:t>
            </a:r>
            <a:r>
              <a:rPr lang="fr-FR" sz="1600" dirty="0"/>
              <a:t>quatrième sens, le sens </a:t>
            </a:r>
            <a:r>
              <a:rPr lang="fr-FR" sz="1600" dirty="0" smtClean="0"/>
              <a:t>économique</a:t>
            </a:r>
            <a:r>
              <a:rPr lang="fr-FR" sz="1600" dirty="0"/>
              <a:t> </a:t>
            </a:r>
            <a:r>
              <a:rPr lang="fr-FR" sz="1600" dirty="0" smtClean="0"/>
              <a:t>ne </a:t>
            </a:r>
            <a:r>
              <a:rPr lang="fr-FR" sz="1600" dirty="0"/>
              <a:t>sera qu’évoqué car il n’est pas directement philosophique. </a:t>
            </a:r>
          </a:p>
        </p:txBody>
      </p:sp>
    </p:spTree>
    <p:extLst>
      <p:ext uri="{BB962C8B-B14F-4D97-AF65-F5344CB8AC3E}">
        <p14:creationId xmlns:p14="http://schemas.microsoft.com/office/powerpoint/2010/main" val="185251988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38749"/>
          </a:xfrm>
        </p:spPr>
        <p:txBody>
          <a:bodyPr>
            <a:normAutofit/>
          </a:bodyPr>
          <a:lstStyle/>
          <a:p>
            <a:r>
              <a:rPr lang="fr-FR" sz="3200" dirty="0"/>
              <a:t>La liberté de </a:t>
            </a:r>
            <a:r>
              <a:rPr lang="fr-FR" sz="3200" dirty="0" smtClean="0"/>
              <a:t>mouvement (premier sens)</a:t>
            </a:r>
            <a:endParaRPr lang="fr-FR" sz="3200" dirty="0"/>
          </a:p>
        </p:txBody>
      </p:sp>
      <p:sp>
        <p:nvSpPr>
          <p:cNvPr id="3" name="Espace réservé du contenu 2"/>
          <p:cNvSpPr>
            <a:spLocks noGrp="1"/>
          </p:cNvSpPr>
          <p:nvPr>
            <p:ph idx="1"/>
          </p:nvPr>
        </p:nvSpPr>
        <p:spPr>
          <a:xfrm>
            <a:off x="457200" y="910766"/>
            <a:ext cx="8229600" cy="5215398"/>
          </a:xfrm>
        </p:spPr>
        <p:txBody>
          <a:bodyPr>
            <a:normAutofit fontScale="77500" lnSpcReduction="20000"/>
          </a:bodyPr>
          <a:lstStyle/>
          <a:p>
            <a:r>
              <a:rPr lang="fr-FR" sz="2400" dirty="0" smtClean="0"/>
              <a:t>Cette </a:t>
            </a:r>
            <a:r>
              <a:rPr lang="fr-FR" sz="2400" dirty="0"/>
              <a:t>liberté suppose l’acceptation de ce que nous sommes : il serait absurde pour celui qui rêve de voler comme un oiseau de se lamenter ne pas décoller en secouant les bras. A chacun sa propre nature ou essence. Vouloir être autre n’est certainement pas être </a:t>
            </a:r>
            <a:r>
              <a:rPr lang="fr-FR" sz="2400" dirty="0" smtClean="0"/>
              <a:t>libre. C’est </a:t>
            </a:r>
            <a:r>
              <a:rPr lang="fr-FR" sz="2400" dirty="0"/>
              <a:t>plutôt </a:t>
            </a:r>
            <a:r>
              <a:rPr lang="fr-FR" sz="2400" dirty="0" smtClean="0"/>
              <a:t>être déraisonnable</a:t>
            </a:r>
            <a:r>
              <a:rPr lang="fr-FR" sz="2400" dirty="0"/>
              <a:t>.</a:t>
            </a:r>
          </a:p>
          <a:p>
            <a:endParaRPr lang="fr-FR" sz="2400" dirty="0"/>
          </a:p>
          <a:p>
            <a:r>
              <a:rPr lang="fr-FR" sz="2400" dirty="0"/>
              <a:t>La liberté ne doit pas être fantaisiste : il ne s’agit pas de faire ce que l’on </a:t>
            </a:r>
            <a:r>
              <a:rPr lang="fr-FR" sz="2400" dirty="0" smtClean="0"/>
              <a:t>veut au sens absolu du terme car il est vain de vouloir l’impossible. Le </a:t>
            </a:r>
            <a:r>
              <a:rPr lang="fr-FR" sz="2400" dirty="0"/>
              <a:t>fait que nous ayons un corps d’un certain âge et d’une certaine morphologie nous </a:t>
            </a:r>
            <a:r>
              <a:rPr lang="fr-FR" sz="2400" dirty="0" smtClean="0"/>
              <a:t>permet d’accomplir </a:t>
            </a:r>
            <a:r>
              <a:rPr lang="fr-FR" sz="2400" dirty="0"/>
              <a:t>par nos propres moyens certaines </a:t>
            </a:r>
            <a:r>
              <a:rPr lang="fr-FR" sz="2400" dirty="0" smtClean="0"/>
              <a:t>choses mais nous empêche d’en faire d’autres.</a:t>
            </a:r>
            <a:endParaRPr lang="fr-FR" sz="2400" dirty="0"/>
          </a:p>
          <a:p>
            <a:pPr marL="0" indent="0">
              <a:buNone/>
            </a:pPr>
            <a:endParaRPr lang="fr-FR" sz="2400" dirty="0"/>
          </a:p>
          <a:p>
            <a:r>
              <a:rPr lang="fr-FR" sz="2400" dirty="0"/>
              <a:t>L’être humain a tendance à prendre ses désirs pour des réalités. Par sa science et sa </a:t>
            </a:r>
            <a:r>
              <a:rPr lang="fr-FR" sz="2400" dirty="0" smtClean="0"/>
              <a:t>technique, </a:t>
            </a:r>
            <a:r>
              <a:rPr lang="fr-FR" sz="2400" dirty="0"/>
              <a:t>il semble sans cesse repousser ses capacités morphologiques ou biologiques : il se déplace partout comme bon lui </a:t>
            </a:r>
            <a:r>
              <a:rPr lang="fr-FR" sz="2400" dirty="0" smtClean="0"/>
              <a:t>semble, </a:t>
            </a:r>
            <a:r>
              <a:rPr lang="fr-FR" sz="2400" dirty="0"/>
              <a:t>y compris dans le ciel et dans l’espace. </a:t>
            </a:r>
            <a:r>
              <a:rPr lang="fr-FR" sz="2400" dirty="0" smtClean="0"/>
              <a:t> </a:t>
            </a:r>
          </a:p>
          <a:p>
            <a:pPr marL="0" indent="0">
              <a:buNone/>
            </a:pPr>
            <a:endParaRPr lang="fr-FR" sz="2400" dirty="0"/>
          </a:p>
          <a:p>
            <a:r>
              <a:rPr lang="fr-FR" sz="2400" dirty="0"/>
              <a:t>Ce sens de liberté de mouvement </a:t>
            </a:r>
            <a:r>
              <a:rPr lang="fr-FR" sz="2400" dirty="0" smtClean="0"/>
              <a:t>s’oppose </a:t>
            </a:r>
            <a:r>
              <a:rPr lang="fr-FR" sz="2400" dirty="0"/>
              <a:t>à la condition d’enfermement. Un prisonnier n’est pas libre par définition. Au moins est-il libre de chercher à s’évader par exemple, autrement dit il garde malgré tout sa liberté de penser.</a:t>
            </a:r>
          </a:p>
        </p:txBody>
      </p:sp>
    </p:spTree>
    <p:extLst>
      <p:ext uri="{BB962C8B-B14F-4D97-AF65-F5344CB8AC3E}">
        <p14:creationId xmlns:p14="http://schemas.microsoft.com/office/powerpoint/2010/main" val="114182104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Le liberté consiste t-elle à faire ce qui nous plaît ?</a:t>
            </a:r>
            <a:endParaRPr lang="fr-FR" dirty="0"/>
          </a:p>
        </p:txBody>
      </p:sp>
      <p:sp>
        <p:nvSpPr>
          <p:cNvPr id="3" name="Espace réservé du contenu 2"/>
          <p:cNvSpPr>
            <a:spLocks noGrp="1"/>
          </p:cNvSpPr>
          <p:nvPr>
            <p:ph idx="1"/>
          </p:nvPr>
        </p:nvSpPr>
        <p:spPr/>
        <p:txBody>
          <a:bodyPr>
            <a:normAutofit fontScale="85000" lnSpcReduction="10000"/>
          </a:bodyPr>
          <a:lstStyle/>
          <a:p>
            <a:r>
              <a:rPr lang="fr-FR" dirty="0">
                <a:hlinkClick r:id="rId2"/>
              </a:rPr>
              <a:t>https://www.youtube.com/watch?v=</a:t>
            </a:r>
            <a:r>
              <a:rPr lang="fr-FR" dirty="0" smtClean="0">
                <a:hlinkClick r:id="rId2"/>
              </a:rPr>
              <a:t>MCT57G3vjmM</a:t>
            </a:r>
            <a:endParaRPr lang="fr-FR" dirty="0" smtClean="0"/>
          </a:p>
          <a:p>
            <a:pPr marL="0" indent="0">
              <a:buNone/>
            </a:pPr>
            <a:endParaRPr lang="fr-FR" dirty="0"/>
          </a:p>
          <a:p>
            <a:r>
              <a:rPr lang="fr-FR" dirty="0" smtClean="0"/>
              <a:t>La liberté comme satisfaction d’un désir (faire ce qui me plaît)</a:t>
            </a:r>
          </a:p>
          <a:p>
            <a:r>
              <a:rPr lang="fr-FR" dirty="0" smtClean="0"/>
              <a:t>La liberté comme satisfaction d’une volonté (ne pas toujours faire ce qui me plaît)</a:t>
            </a:r>
          </a:p>
          <a:p>
            <a:r>
              <a:rPr lang="fr-FR" dirty="0" smtClean="0"/>
              <a:t>Les deux peuvent s’opposer : je peux avoir le désir de dormir et la volonté de ne pas m’endormir  </a:t>
            </a:r>
          </a:p>
          <a:p>
            <a:r>
              <a:rPr lang="fr-FR" dirty="0" smtClean="0"/>
              <a:t>Ainsi la vraie liberté serait un renoncement à ses désirs, autrement dit cesser d’en être l’esclave.   </a:t>
            </a:r>
            <a:endParaRPr lang="fr-FR" dirty="0"/>
          </a:p>
        </p:txBody>
      </p:sp>
    </p:spTree>
    <p:extLst>
      <p:ext uri="{BB962C8B-B14F-4D97-AF65-F5344CB8AC3E}">
        <p14:creationId xmlns:p14="http://schemas.microsoft.com/office/powerpoint/2010/main" val="139799227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400" dirty="0"/>
              <a:t> </a:t>
            </a:r>
            <a:r>
              <a:rPr lang="fr-FR" sz="3200" dirty="0"/>
              <a:t>La liberté de </a:t>
            </a:r>
            <a:r>
              <a:rPr lang="fr-FR" sz="3200" dirty="0" smtClean="0"/>
              <a:t>pensée </a:t>
            </a:r>
            <a:r>
              <a:rPr lang="fr-FR" sz="3200" dirty="0"/>
              <a:t>(</a:t>
            </a:r>
            <a:r>
              <a:rPr lang="fr-FR" sz="3200" dirty="0" smtClean="0"/>
              <a:t>deuxième sens)</a:t>
            </a:r>
            <a:endParaRPr lang="fr-FR" sz="3200" dirty="0"/>
          </a:p>
        </p:txBody>
      </p:sp>
      <p:sp>
        <p:nvSpPr>
          <p:cNvPr id="3" name="Espace réservé du contenu 2"/>
          <p:cNvSpPr>
            <a:spLocks noGrp="1"/>
          </p:cNvSpPr>
          <p:nvPr>
            <p:ph idx="1"/>
          </p:nvPr>
        </p:nvSpPr>
        <p:spPr>
          <a:xfrm>
            <a:off x="457200" y="1192976"/>
            <a:ext cx="8229600" cy="5349142"/>
          </a:xfrm>
        </p:spPr>
        <p:txBody>
          <a:bodyPr>
            <a:normAutofit/>
          </a:bodyPr>
          <a:lstStyle/>
          <a:p>
            <a:pPr marL="0" indent="0">
              <a:buNone/>
            </a:pPr>
            <a:endParaRPr lang="fr-FR" sz="2800" b="1" dirty="0" smtClean="0"/>
          </a:p>
          <a:p>
            <a:r>
              <a:rPr lang="fr-FR" sz="2800" dirty="0" smtClean="0"/>
              <a:t>Elle </a:t>
            </a:r>
            <a:r>
              <a:rPr lang="fr-FR" sz="2800" dirty="0"/>
              <a:t>s’appelle encore la liberté d’opinion. </a:t>
            </a:r>
            <a:endParaRPr lang="fr-FR" sz="2800" dirty="0" smtClean="0"/>
          </a:p>
          <a:p>
            <a:r>
              <a:rPr lang="fr-FR" sz="2800" dirty="0" smtClean="0"/>
              <a:t>Dans </a:t>
            </a:r>
            <a:r>
              <a:rPr lang="fr-FR" sz="2800" dirty="0"/>
              <a:t>un pays démocratique comme la France, chacun pense ce qu’il veut. </a:t>
            </a:r>
            <a:endParaRPr lang="fr-FR" sz="2800" dirty="0" smtClean="0"/>
          </a:p>
          <a:p>
            <a:r>
              <a:rPr lang="fr-FR" sz="2800" dirty="0" smtClean="0"/>
              <a:t>La </a:t>
            </a:r>
            <a:r>
              <a:rPr lang="fr-FR" sz="2800" dirty="0"/>
              <a:t>liberté est l’une des valeurs fondamentales de notre société. Cette liberté associée à la liberté de mouvement permet de nombreuses choses, par exemple la liberté d’entreprendre.</a:t>
            </a:r>
          </a:p>
          <a:p>
            <a:endParaRPr lang="fr-FR" dirty="0"/>
          </a:p>
        </p:txBody>
      </p:sp>
    </p:spTree>
    <p:extLst>
      <p:ext uri="{BB962C8B-B14F-4D97-AF65-F5344CB8AC3E}">
        <p14:creationId xmlns:p14="http://schemas.microsoft.com/office/powerpoint/2010/main" val="225073809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9"/>
            <a:ext cx="8229600" cy="610472"/>
          </a:xfrm>
        </p:spPr>
        <p:txBody>
          <a:bodyPr>
            <a:noAutofit/>
          </a:bodyPr>
          <a:lstStyle/>
          <a:p>
            <a:r>
              <a:rPr lang="fr-FR" sz="2400" dirty="0"/>
              <a:t>Liberté d’expression : </a:t>
            </a:r>
            <a:r>
              <a:rPr lang="fr-FR" sz="2400" dirty="0" smtClean="0"/>
              <a:t/>
            </a:r>
            <a:br>
              <a:rPr lang="fr-FR" sz="2400" dirty="0" smtClean="0"/>
            </a:br>
            <a:r>
              <a:rPr lang="fr-FR" sz="2400" dirty="0" smtClean="0"/>
              <a:t>trois </a:t>
            </a:r>
            <a:r>
              <a:rPr lang="fr-FR" sz="2400" dirty="0"/>
              <a:t>remarques pour avoir les idées </a:t>
            </a:r>
            <a:r>
              <a:rPr lang="fr-FR" sz="2400" dirty="0" smtClean="0"/>
              <a:t>claires</a:t>
            </a:r>
            <a:endParaRPr lang="fr-FR" sz="2400" dirty="0"/>
          </a:p>
        </p:txBody>
      </p:sp>
      <p:sp>
        <p:nvSpPr>
          <p:cNvPr id="3" name="Espace réservé du contenu 2"/>
          <p:cNvSpPr>
            <a:spLocks noGrp="1"/>
          </p:cNvSpPr>
          <p:nvPr>
            <p:ph idx="1"/>
          </p:nvPr>
        </p:nvSpPr>
        <p:spPr>
          <a:xfrm>
            <a:off x="457200" y="1128836"/>
            <a:ext cx="8229600" cy="5528731"/>
          </a:xfrm>
        </p:spPr>
        <p:txBody>
          <a:bodyPr>
            <a:noAutofit/>
          </a:bodyPr>
          <a:lstStyle/>
          <a:p>
            <a:pPr marL="0" indent="0">
              <a:buNone/>
            </a:pPr>
            <a:r>
              <a:rPr lang="fr-FR" sz="1800" dirty="0" smtClean="0"/>
              <a:t>1. </a:t>
            </a:r>
            <a:r>
              <a:rPr lang="fr-FR" sz="1600" dirty="0" smtClean="0"/>
              <a:t> Principe </a:t>
            </a:r>
            <a:r>
              <a:rPr lang="fr-FR" sz="1600" dirty="0"/>
              <a:t>de base : on peut tout dire (c’est la liberté d’expression) inscrite dans la Déclaration universelle des droits de l’homme (1948) : « Tout individu a droit à la liberté d’opinion et d’expression ».</a:t>
            </a:r>
          </a:p>
          <a:p>
            <a:pPr marL="0" indent="0">
              <a:buNone/>
            </a:pPr>
            <a:r>
              <a:rPr lang="fr-FR" sz="1600" dirty="0" smtClean="0"/>
              <a:t>2. Dans </a:t>
            </a:r>
            <a:r>
              <a:rPr lang="fr-FR" sz="1600" dirty="0"/>
              <a:t>un état de droit, certaines restrictions légales s’imposent en public : un appel à la haine ou au meurtre, par exemple.</a:t>
            </a:r>
          </a:p>
          <a:p>
            <a:pPr marL="0" indent="0">
              <a:buNone/>
            </a:pPr>
            <a:r>
              <a:rPr lang="fr-FR" sz="1600" dirty="0" smtClean="0"/>
              <a:t>3. Il </a:t>
            </a:r>
            <a:r>
              <a:rPr lang="fr-FR" sz="1600" dirty="0"/>
              <a:t>est possible de critiquer une religion (quelle qu’elle soit). Mais pas telle ou telle personne ou </a:t>
            </a:r>
            <a:r>
              <a:rPr lang="fr-FR" sz="1600" dirty="0" smtClean="0"/>
              <a:t>tel </a:t>
            </a:r>
            <a:r>
              <a:rPr lang="fr-FR" sz="1600" dirty="0"/>
              <a:t>ou </a:t>
            </a:r>
            <a:r>
              <a:rPr lang="fr-FR" sz="1600" dirty="0" smtClean="0"/>
              <a:t>tel </a:t>
            </a:r>
            <a:r>
              <a:rPr lang="fr-FR" sz="1600" dirty="0"/>
              <a:t>groupe de personnes du fait se sa religion.</a:t>
            </a:r>
          </a:p>
          <a:p>
            <a:pPr marL="0" indent="0">
              <a:buNone/>
            </a:pPr>
            <a:endParaRPr lang="fr-FR" sz="1600" dirty="0"/>
          </a:p>
          <a:p>
            <a:pPr marL="0" indent="0">
              <a:buNone/>
            </a:pPr>
            <a:r>
              <a:rPr lang="fr-FR" sz="1600" dirty="0" smtClean="0"/>
              <a:t>La </a:t>
            </a:r>
            <a:r>
              <a:rPr lang="fr-FR" sz="1600" dirty="0"/>
              <a:t>liberté d’expression est celle notamment de la presse. Voltaire : « Je ne suis pas d’accord avec ce que vous dites, mais je me battrai jusqu’à la mort pour que vous ayez le droit de le dire ». </a:t>
            </a:r>
            <a:r>
              <a:rPr lang="fr-FR" sz="1600" dirty="0" smtClean="0"/>
              <a:t>Cette citation est apocryphe car on ne la trouve nulle part dans les textes. Peu importe. Elle exprime bien la pensée de Voltaire. Une </a:t>
            </a:r>
            <a:r>
              <a:rPr lang="fr-FR" sz="1600" dirty="0"/>
              <a:t>bonne question philosophique est de savoir s’il doit y avoir des imites à la liberté d’expression. Aux Etats-Unis, le premier amendement de la constitution souligne que la liberté d’expression est totale. Il peut toujours cependant y avoir des limites : la haine, le racisme, l’appel au meurtre, etc.</a:t>
            </a:r>
          </a:p>
          <a:p>
            <a:pPr marL="0" indent="0">
              <a:buNone/>
            </a:pPr>
            <a:endParaRPr lang="fr-FR" sz="1600" dirty="0"/>
          </a:p>
          <a:p>
            <a:pPr marL="0" indent="0">
              <a:buNone/>
            </a:pPr>
            <a:r>
              <a:rPr lang="fr-FR" sz="1600" dirty="0" smtClean="0"/>
              <a:t>Avec </a:t>
            </a:r>
            <a:r>
              <a:rPr lang="fr-FR" sz="1600" dirty="0"/>
              <a:t>la liberté de penser, la question est aussi de la liberté de penser individuelle dans son for intérieur. Personne ne peut avoir accès à votre conscience. Autrement dit, vous ne risquez rien, vous pouvez fantasmer ce que vous voulez si vous le pouvez. </a:t>
            </a:r>
            <a:r>
              <a:rPr lang="fr-FR" sz="1600" dirty="0" smtClean="0"/>
              <a:t>Freud, avec </a:t>
            </a:r>
            <a:r>
              <a:rPr lang="fr-FR" sz="1600" dirty="0"/>
              <a:t>la </a:t>
            </a:r>
            <a:r>
              <a:rPr lang="fr-FR" sz="1600" dirty="0" smtClean="0"/>
              <a:t>psychanalyse, </a:t>
            </a:r>
            <a:r>
              <a:rPr lang="fr-FR" sz="1600" dirty="0"/>
              <a:t>mettra des limites à cette croyance d’une pensée intérieure entièrement libre. Nos désirs sont parfois refoulés dans les limbes de notre inconscient. </a:t>
            </a:r>
          </a:p>
        </p:txBody>
      </p:sp>
    </p:spTree>
    <p:extLst>
      <p:ext uri="{BB962C8B-B14F-4D97-AF65-F5344CB8AC3E}">
        <p14:creationId xmlns:p14="http://schemas.microsoft.com/office/powerpoint/2010/main" val="193342916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90060"/>
          </a:xfrm>
        </p:spPr>
        <p:txBody>
          <a:bodyPr>
            <a:normAutofit fontScale="90000"/>
          </a:bodyPr>
          <a:lstStyle/>
          <a:p>
            <a:r>
              <a:rPr lang="fr-FR" sz="3200" b="1" dirty="0" smtClean="0"/>
              <a:t/>
            </a:r>
            <a:br>
              <a:rPr lang="fr-FR" sz="3200" b="1" dirty="0" smtClean="0"/>
            </a:br>
            <a:r>
              <a:rPr lang="fr-FR" sz="3200" b="1" dirty="0" smtClean="0"/>
              <a:t/>
            </a:r>
            <a:br>
              <a:rPr lang="fr-FR" sz="3200" b="1" dirty="0" smtClean="0"/>
            </a:br>
            <a:r>
              <a:rPr lang="fr-FR" sz="3200" dirty="0"/>
              <a:t>La liberté de la volonté ou libre-</a:t>
            </a:r>
            <a:r>
              <a:rPr lang="fr-FR" sz="3200" dirty="0" smtClean="0"/>
              <a:t>arbitre </a:t>
            </a:r>
            <a:br>
              <a:rPr lang="fr-FR" sz="3200" dirty="0" smtClean="0"/>
            </a:br>
            <a:r>
              <a:rPr lang="fr-FR" sz="3200" dirty="0" smtClean="0"/>
              <a:t>(troisième sens)</a:t>
            </a:r>
            <a:r>
              <a:rPr lang="fr-FR" sz="3200" dirty="0"/>
              <a:t/>
            </a:r>
            <a:br>
              <a:rPr lang="fr-FR" sz="3200" dirty="0"/>
            </a:br>
            <a:r>
              <a:rPr lang="fr-FR" sz="3200" dirty="0" smtClean="0"/>
              <a:t/>
            </a:r>
            <a:br>
              <a:rPr lang="fr-FR" sz="3200" dirty="0" smtClean="0"/>
            </a:br>
            <a:r>
              <a:rPr lang="fr-FR" sz="3200" dirty="0" smtClean="0"/>
              <a:t> </a:t>
            </a:r>
            <a:endParaRPr lang="fr-FR" sz="3200" dirty="0"/>
          </a:p>
        </p:txBody>
      </p:sp>
      <p:sp>
        <p:nvSpPr>
          <p:cNvPr id="3" name="Espace réservé du contenu 2"/>
          <p:cNvSpPr>
            <a:spLocks noGrp="1"/>
          </p:cNvSpPr>
          <p:nvPr>
            <p:ph idx="1"/>
          </p:nvPr>
        </p:nvSpPr>
        <p:spPr>
          <a:xfrm>
            <a:off x="457200" y="1203911"/>
            <a:ext cx="8229600" cy="5397762"/>
          </a:xfrm>
        </p:spPr>
        <p:txBody>
          <a:bodyPr>
            <a:normAutofit fontScale="85000" lnSpcReduction="20000"/>
          </a:bodyPr>
          <a:lstStyle/>
          <a:p>
            <a:pPr marL="0" indent="0">
              <a:buNone/>
            </a:pPr>
            <a:endParaRPr lang="fr-FR" sz="2400" dirty="0"/>
          </a:p>
          <a:p>
            <a:r>
              <a:rPr lang="fr-FR" sz="2400" dirty="0"/>
              <a:t>De tous les sens du mot liberté le sens de « libre arbitre » </a:t>
            </a:r>
            <a:r>
              <a:rPr lang="fr-FR" sz="2400" dirty="0" smtClean="0"/>
              <a:t>comme liberté de la volonté est </a:t>
            </a:r>
            <a:r>
              <a:rPr lang="fr-FR" sz="2400" dirty="0"/>
              <a:t>le plus important. </a:t>
            </a:r>
            <a:endParaRPr lang="fr-FR" sz="2400" dirty="0" smtClean="0"/>
          </a:p>
          <a:p>
            <a:r>
              <a:rPr lang="fr-FR" sz="2400" dirty="0" smtClean="0"/>
              <a:t>La </a:t>
            </a:r>
            <a:r>
              <a:rPr lang="fr-FR" sz="2400" dirty="0"/>
              <a:t>question est de savoir si l’idée de libre arbitre est pertinente. </a:t>
            </a:r>
            <a:endParaRPr lang="fr-FR" sz="2400" dirty="0" smtClean="0"/>
          </a:p>
          <a:p>
            <a:r>
              <a:rPr lang="fr-FR" sz="2400" dirty="0" smtClean="0"/>
              <a:t>Pour </a:t>
            </a:r>
            <a:r>
              <a:rPr lang="fr-FR" sz="2400" dirty="0"/>
              <a:t>commencer, un constat s’impose : nous avons la croyance irrésistible d’avoir une volonté libre : je veux ce que je veux. Cette croyance suppose que cette volonté soit elle-même sans aucune cause qui la </a:t>
            </a:r>
            <a:r>
              <a:rPr lang="fr-FR" sz="2400" dirty="0" smtClean="0"/>
              <a:t>déterminerait.</a:t>
            </a:r>
          </a:p>
          <a:p>
            <a:r>
              <a:rPr lang="fr-FR" sz="2400" dirty="0" smtClean="0"/>
              <a:t>Par </a:t>
            </a:r>
            <a:r>
              <a:rPr lang="fr-FR" sz="2400" dirty="0"/>
              <a:t>exemple, je ne suis pas libre d’avoir faim. La faim est une sensation qui s’impose à moi si mon estomac est vide depuis quelques heures. La cause de cette sensation est connue. Maintenant quand je me promène dans la rue sans aucun but, suis-je libre de tourner à droite plutôt qu’à gauche ? </a:t>
            </a:r>
            <a:endParaRPr lang="fr-FR" sz="2400" dirty="0" smtClean="0"/>
          </a:p>
          <a:p>
            <a:r>
              <a:rPr lang="fr-FR" sz="2400" dirty="0" smtClean="0"/>
              <a:t>Si </a:t>
            </a:r>
            <a:r>
              <a:rPr lang="fr-FR" sz="2400" dirty="0"/>
              <a:t>ma liberté de mouvement est totale et qu’il n’y aucun obstacle, il est bien clair que je le crois. Je fais au sens strict ce que je veux. Est-ce si sûr ? Dans le cas de la faim, une sensation peut m’inciter à manger ou à ne pas manger, en dépit de ma faim si je fais un régime. Dans le cas de la promenade, les choses sont différentes : rien n’incite dans cet exemple à aller à droite plutôt qu’à gauche. Autrement dit il il n’y a pas de cause apparente. Et c’est la raison pour laquelle nous avons la croyance au libre arbitre.</a:t>
            </a:r>
          </a:p>
        </p:txBody>
      </p:sp>
    </p:spTree>
    <p:extLst>
      <p:ext uri="{BB962C8B-B14F-4D97-AF65-F5344CB8AC3E}">
        <p14:creationId xmlns:p14="http://schemas.microsoft.com/office/powerpoint/2010/main" val="188462854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L’homme est-il condamné </a:t>
            </a:r>
            <a:br>
              <a:rPr lang="fr-FR" dirty="0" smtClean="0"/>
            </a:br>
            <a:r>
              <a:rPr lang="fr-FR" dirty="0" smtClean="0"/>
              <a:t>à être libre ?</a:t>
            </a:r>
            <a:endParaRPr lang="fr-FR" dirty="0"/>
          </a:p>
        </p:txBody>
      </p:sp>
      <p:sp>
        <p:nvSpPr>
          <p:cNvPr id="3" name="Espace réservé du contenu 2"/>
          <p:cNvSpPr>
            <a:spLocks noGrp="1"/>
          </p:cNvSpPr>
          <p:nvPr>
            <p:ph idx="1"/>
          </p:nvPr>
        </p:nvSpPr>
        <p:spPr/>
        <p:txBody>
          <a:bodyPr>
            <a:normAutofit fontScale="85000" lnSpcReduction="10000"/>
          </a:bodyPr>
          <a:lstStyle/>
          <a:p>
            <a:r>
              <a:rPr lang="fr-FR" dirty="0">
                <a:hlinkClick r:id="rId2"/>
              </a:rPr>
              <a:t>https://www.youtube.com/watch?v=</a:t>
            </a:r>
            <a:r>
              <a:rPr lang="fr-FR" dirty="0" smtClean="0">
                <a:hlinkClick r:id="rId2"/>
              </a:rPr>
              <a:t>dnzIyMxCMbI</a:t>
            </a:r>
            <a:endParaRPr lang="fr-FR" dirty="0" smtClean="0"/>
          </a:p>
          <a:p>
            <a:pPr marL="0" indent="0">
              <a:buNone/>
            </a:pPr>
            <a:endParaRPr lang="fr-FR" dirty="0" smtClean="0"/>
          </a:p>
          <a:p>
            <a:pPr marL="0" indent="0">
              <a:buNone/>
            </a:pPr>
            <a:r>
              <a:rPr lang="fr-FR" dirty="0" smtClean="0"/>
              <a:t>Pour Sartre, l’existence humaine précède son essence : l’être humain serait libre par nature car il s’inventerait lui-même à chaque instant. Sa liberté est absolue.</a:t>
            </a:r>
          </a:p>
          <a:p>
            <a:pPr marL="0" indent="0">
              <a:buNone/>
            </a:pPr>
            <a:r>
              <a:rPr lang="fr-FR" dirty="0" smtClean="0"/>
              <a:t>Pour Sartre, l’être humain est donc responsable non seulement de ce qu’il fait mais également de ce qu’il est.</a:t>
            </a:r>
          </a:p>
          <a:p>
            <a:pPr marL="0" indent="0">
              <a:buNone/>
            </a:pPr>
            <a:r>
              <a:rPr lang="fr-FR" dirty="0" smtClean="0"/>
              <a:t>La « mauvaise foi » est une tactique qui nous permet de nous dédouaner de notre liberté fondamentale. La mauvaise foi consiste à soutenir que ce qui nous arrive ne dépend pas de nous (par exemple, arriver en retard).</a:t>
            </a:r>
          </a:p>
          <a:p>
            <a:pPr marL="0" indent="0">
              <a:buNone/>
            </a:pPr>
            <a:endParaRPr lang="fr-FR" dirty="0"/>
          </a:p>
        </p:txBody>
      </p:sp>
    </p:spTree>
    <p:extLst>
      <p:ext uri="{BB962C8B-B14F-4D97-AF65-F5344CB8AC3E}">
        <p14:creationId xmlns:p14="http://schemas.microsoft.com/office/powerpoint/2010/main" val="180849078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smtClean="0"/>
              <a:t>Les philosophes et le libre arbitre</a:t>
            </a:r>
            <a:endParaRPr lang="fr-FR" sz="3200" dirty="0"/>
          </a:p>
        </p:txBody>
      </p:sp>
      <p:sp>
        <p:nvSpPr>
          <p:cNvPr id="3" name="Espace réservé du contenu 2"/>
          <p:cNvSpPr>
            <a:spLocks noGrp="1"/>
          </p:cNvSpPr>
          <p:nvPr>
            <p:ph idx="1"/>
          </p:nvPr>
        </p:nvSpPr>
        <p:spPr>
          <a:xfrm>
            <a:off x="457200" y="1064698"/>
            <a:ext cx="8229600" cy="5438937"/>
          </a:xfrm>
        </p:spPr>
        <p:txBody>
          <a:bodyPr>
            <a:noAutofit/>
          </a:bodyPr>
          <a:lstStyle/>
          <a:p>
            <a:r>
              <a:rPr lang="fr-FR" sz="1800" dirty="0"/>
              <a:t>Pour certains philosophes comme Sartre (1905-1980) la liberté est totale, l’homme est sa liberté, il est ce qu’il fait et est condamné à être libre. C’est ce qu’on appelle l’existentialisme : l’existence précède l’essence. Texte 2 et 3, p. 440-441. </a:t>
            </a:r>
          </a:p>
          <a:p>
            <a:endParaRPr lang="fr-FR" sz="1800" dirty="0"/>
          </a:p>
          <a:p>
            <a:r>
              <a:rPr lang="fr-FR" sz="1800" dirty="0"/>
              <a:t>Pour d’autres, au </a:t>
            </a:r>
            <a:r>
              <a:rPr lang="fr-FR" sz="1800" dirty="0" smtClean="0"/>
              <a:t>contraire, </a:t>
            </a:r>
            <a:r>
              <a:rPr lang="fr-FR" sz="1800" dirty="0"/>
              <a:t>cette liberté de la volonté est une illusion de l’imagination. C’est notamment ce que soutient Spinoza dans l’</a:t>
            </a:r>
            <a:r>
              <a:rPr lang="fr-FR" sz="1800" i="1" dirty="0"/>
              <a:t>Ethique</a:t>
            </a:r>
            <a:r>
              <a:rPr lang="fr-FR" sz="1800" dirty="0"/>
              <a:t> et dans sa lettre à Schuller (la pierre consciente) : textes 5 et 6, p. 175, 176. L’homme n’est pas un empire dans un empire</a:t>
            </a:r>
            <a:r>
              <a:rPr lang="fr-FR" sz="1800" dirty="0" smtClean="0"/>
              <a:t>. Il croit au libre arbitre uniquement parce qu’il ignore les causes qui le déterminent à agir d’une certaine façon.</a:t>
            </a:r>
            <a:endParaRPr lang="fr-FR" sz="1800" dirty="0"/>
          </a:p>
          <a:p>
            <a:endParaRPr lang="fr-FR" sz="1800" dirty="0"/>
          </a:p>
          <a:p>
            <a:r>
              <a:rPr lang="fr-FR" sz="1800" dirty="0" smtClean="0"/>
              <a:t>Pour Nietzsche, le libre arbitre est </a:t>
            </a:r>
            <a:r>
              <a:rPr lang="fr-FR" sz="1800" dirty="0"/>
              <a:t>une invention pour nous faire croire que </a:t>
            </a:r>
            <a:r>
              <a:rPr lang="fr-FR" sz="1800" dirty="0" smtClean="0"/>
              <a:t>nous sommes </a:t>
            </a:r>
            <a:r>
              <a:rPr lang="fr-FR" sz="1800" dirty="0"/>
              <a:t>responsables et donc </a:t>
            </a:r>
            <a:r>
              <a:rPr lang="fr-FR" sz="1800" dirty="0" smtClean="0"/>
              <a:t>coupables. </a:t>
            </a:r>
            <a:r>
              <a:rPr lang="fr-FR" sz="1800" dirty="0"/>
              <a:t>On ne peut pas faire le mal ou commettre des péchés si ne nous sommes pas libres. C’est la raison pour laquelle à ses yeux, la pensée chrétienne présuppose le </a:t>
            </a:r>
            <a:r>
              <a:rPr lang="fr-FR" sz="1800" dirty="0" smtClean="0"/>
              <a:t>libre arbitre </a:t>
            </a:r>
            <a:r>
              <a:rPr lang="fr-FR" sz="1800" dirty="0"/>
              <a:t>sans jamais le remettre en question. Cette idée est explicitement déjà chez Saint Augustin : </a:t>
            </a:r>
            <a:r>
              <a:rPr lang="fr-FR" sz="1800" dirty="0" smtClean="0"/>
              <a:t>« </a:t>
            </a:r>
            <a:r>
              <a:rPr lang="fr-FR" sz="1800" dirty="0"/>
              <a:t>Dieu a conféré à sa créature, avec le libre arbitre, la capacité de mal agir, et, par la-même, la responsabilité du péché. » Dieu ne peut donc pas être responsable de la présence du Mal. Seul l’homme est fautif. </a:t>
            </a:r>
          </a:p>
        </p:txBody>
      </p:sp>
    </p:spTree>
    <p:extLst>
      <p:ext uri="{BB962C8B-B14F-4D97-AF65-F5344CB8AC3E}">
        <p14:creationId xmlns:p14="http://schemas.microsoft.com/office/powerpoint/2010/main" val="89896723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1185</TotalTime>
  <Words>594</Words>
  <Application>Microsoft Macintosh PowerPoint</Application>
  <PresentationFormat>Présentation à l'écran (4:3)</PresentationFormat>
  <Paragraphs>89</Paragraphs>
  <Slides>14</Slides>
  <Notes>0</Notes>
  <HiddenSlides>0</HiddenSlides>
  <MMClips>0</MMClips>
  <ScaleCrop>false</ScaleCrop>
  <HeadingPairs>
    <vt:vector size="4" baseType="variant">
      <vt:variant>
        <vt:lpstr>Thème</vt:lpstr>
      </vt:variant>
      <vt:variant>
        <vt:i4>1</vt:i4>
      </vt:variant>
      <vt:variant>
        <vt:lpstr>Titres des diapositives</vt:lpstr>
      </vt:variant>
      <vt:variant>
        <vt:i4>14</vt:i4>
      </vt:variant>
    </vt:vector>
  </HeadingPairs>
  <TitlesOfParts>
    <vt:vector size="15" baseType="lpstr">
      <vt:lpstr>Thème Office</vt:lpstr>
      <vt:lpstr>La liberté</vt:lpstr>
      <vt:lpstr>Les sens du terme « liberté »</vt:lpstr>
      <vt:lpstr>La liberté de mouvement (premier sens)</vt:lpstr>
      <vt:lpstr>Le liberté consiste t-elle à faire ce qui nous plaît ?</vt:lpstr>
      <vt:lpstr> La liberté de pensée (deuxième sens)</vt:lpstr>
      <vt:lpstr>Liberté d’expression :  trois remarques pour avoir les idées claires</vt:lpstr>
      <vt:lpstr>  La liberté de la volonté ou libre-arbitre  (troisième sens)   </vt:lpstr>
      <vt:lpstr>L’homme est-il condamné  à être libre ?</vt:lpstr>
      <vt:lpstr>Les philosophes et le libre arbitre</vt:lpstr>
      <vt:lpstr>Spinoza : la pierre consciente</vt:lpstr>
      <vt:lpstr>Spinoza</vt:lpstr>
      <vt:lpstr>Libre arbitre</vt:lpstr>
      <vt:lpstr>Libre arbitre</vt:lpstr>
      <vt:lpstr>Schopenhauer et le libre arbitre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Philosophie 2020-2021</dc:title>
  <dc:creator>Stéphane Ferret</dc:creator>
  <cp:lastModifiedBy>Stéphane Ferret</cp:lastModifiedBy>
  <cp:revision>263</cp:revision>
  <dcterms:created xsi:type="dcterms:W3CDTF">2020-08-31T14:36:57Z</dcterms:created>
  <dcterms:modified xsi:type="dcterms:W3CDTF">2021-03-01T08:50:14Z</dcterms:modified>
</cp:coreProperties>
</file>