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06" r:id="rId3"/>
    <p:sldId id="292" r:id="rId4"/>
    <p:sldId id="307" r:id="rId5"/>
    <p:sldId id="308" r:id="rId6"/>
    <p:sldId id="264" r:id="rId7"/>
    <p:sldId id="311" r:id="rId8"/>
    <p:sldId id="310" r:id="rId9"/>
    <p:sldId id="312" r:id="rId10"/>
    <p:sldId id="313" r:id="rId11"/>
    <p:sldId id="316" r:id="rId12"/>
    <p:sldId id="317" r:id="rId13"/>
    <p:sldId id="309" r:id="rId14"/>
    <p:sldId id="314" r:id="rId15"/>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6" d="100"/>
          <a:sy n="96" d="100"/>
        </p:scale>
        <p:origin x="-106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15/03/21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08779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15/03/21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3149115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15/03/21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1111762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15/03/21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1504689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9A88F3BB-6D83-4549-B291-09208E861F14}" type="datetimeFigureOut">
              <a:rPr lang="fr-FR" smtClean="0"/>
              <a:t>15/03/21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188258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A88F3BB-6D83-4549-B291-09208E861F14}" type="datetimeFigureOut">
              <a:rPr lang="fr-FR" smtClean="0"/>
              <a:t>15/03/21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81160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A88F3BB-6D83-4549-B291-09208E861F14}" type="datetimeFigureOut">
              <a:rPr lang="fr-FR" smtClean="0"/>
              <a:t>15/03/21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80914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9A88F3BB-6D83-4549-B291-09208E861F14}" type="datetimeFigureOut">
              <a:rPr lang="fr-FR" smtClean="0"/>
              <a:t>15/03/21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28036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A88F3BB-6D83-4549-B291-09208E861F14}" type="datetimeFigureOut">
              <a:rPr lang="fr-FR" smtClean="0"/>
              <a:t>15/03/21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13597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A88F3BB-6D83-4549-B291-09208E861F14}" type="datetimeFigureOut">
              <a:rPr lang="fr-FR" smtClean="0"/>
              <a:t>15/03/21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547571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A88F3BB-6D83-4549-B291-09208E861F14}" type="datetimeFigureOut">
              <a:rPr lang="fr-FR" smtClean="0"/>
              <a:t>15/03/21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158944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8F3BB-6D83-4549-B291-09208E861F14}" type="datetimeFigureOut">
              <a:rPr lang="fr-FR" smtClean="0"/>
              <a:t>15/03/21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DF97F8-323C-1F49-8C16-D4065B2C3EA8}" type="slidenum">
              <a:rPr lang="fr-FR" smtClean="0"/>
              <a:t>‹#›</a:t>
            </a:fld>
            <a:endParaRPr lang="fr-FR"/>
          </a:p>
        </p:txBody>
      </p:sp>
    </p:spTree>
    <p:extLst>
      <p:ext uri="{BB962C8B-B14F-4D97-AF65-F5344CB8AC3E}">
        <p14:creationId xmlns:p14="http://schemas.microsoft.com/office/powerpoint/2010/main" val="3122908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L’art</a:t>
            </a:r>
            <a:endParaRPr lang="fr-FR" dirty="0"/>
          </a:p>
        </p:txBody>
      </p:sp>
      <p:sp>
        <p:nvSpPr>
          <p:cNvPr id="3" name="Sous-titre 2"/>
          <p:cNvSpPr>
            <a:spLocks noGrp="1"/>
          </p:cNvSpPr>
          <p:nvPr>
            <p:ph type="subTitle" idx="1"/>
          </p:nvPr>
        </p:nvSpPr>
        <p:spPr/>
        <p:txBody>
          <a:bodyPr/>
          <a:lstStyle/>
          <a:p>
            <a:endParaRPr lang="fr-FR" dirty="0"/>
          </a:p>
          <a:p>
            <a:endParaRPr lang="fr-FR" dirty="0"/>
          </a:p>
        </p:txBody>
      </p:sp>
    </p:spTree>
    <p:extLst>
      <p:ext uri="{BB962C8B-B14F-4D97-AF65-F5344CB8AC3E}">
        <p14:creationId xmlns:p14="http://schemas.microsoft.com/office/powerpoint/2010/main" val="100514428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44057"/>
          </a:xfrm>
        </p:spPr>
        <p:txBody>
          <a:bodyPr>
            <a:normAutofit fontScale="90000"/>
          </a:bodyPr>
          <a:lstStyle/>
          <a:p>
            <a:r>
              <a:rPr lang="fr-FR" dirty="0"/>
              <a:t>Kant et l’universalité du beau</a:t>
            </a:r>
            <a:br>
              <a:rPr lang="fr-FR" dirty="0"/>
            </a:br>
            <a:endParaRPr lang="fr-FR" dirty="0"/>
          </a:p>
        </p:txBody>
      </p:sp>
      <p:sp>
        <p:nvSpPr>
          <p:cNvPr id="3" name="Espace réservé du contenu 2"/>
          <p:cNvSpPr>
            <a:spLocks noGrp="1"/>
          </p:cNvSpPr>
          <p:nvPr>
            <p:ph idx="1"/>
          </p:nvPr>
        </p:nvSpPr>
        <p:spPr>
          <a:xfrm>
            <a:off x="457200" y="635032"/>
            <a:ext cx="8229600" cy="5979870"/>
          </a:xfrm>
        </p:spPr>
        <p:txBody>
          <a:bodyPr>
            <a:normAutofit fontScale="47500" lnSpcReduction="20000"/>
          </a:bodyPr>
          <a:lstStyle/>
          <a:p>
            <a:pPr hangingPunct="0"/>
            <a:endParaRPr lang="fr-FR" dirty="0">
              <a:latin typeface="+mj-lt"/>
            </a:endParaRPr>
          </a:p>
          <a:p>
            <a:pPr marL="0" indent="0">
              <a:buNone/>
            </a:pPr>
            <a:r>
              <a:rPr lang="fr-FR" dirty="0">
                <a:latin typeface="+mj-lt"/>
              </a:rPr>
              <a:t>« Lorsqu’il s’agit de ce qui est agréable, chacun consent à ce que son jugement, qu’il fonde sur un sentiment personnel et en fonction duquel il affirme qu’un objet lui plaît, soit restreint à sa seule personne. Aussi bien disant : « Le vin des Canaries est agréable », il admettra volontiers qu’un autre corrige l’expression et lui rappelle qu’il doit dire : cela m’est agréable. Il en est ainsi non seulement pour le goût de la langue, du palais et du gosier, mais aussi pour tout ce qui peut être agréable aux yeux et aux oreilles de chacun. La couleur violette sera douce et aimable pour celui-ci, morte et éteinte pour celui-là. Celui-ci aime le son des instruments à vent, celui-là aime les instruments à corde. Ce serait folie que de discuter à ce propos, afin de réputer erroné le jugement d’autrui, qui diffère du nôtre, comme s’il lui était logiquement opposé ; le principe : “À chacun son goût“ (s’agissant des sens ) est un principe valable pour ce qui est agréable.</a:t>
            </a:r>
            <a:br>
              <a:rPr lang="fr-FR" dirty="0">
                <a:latin typeface="+mj-lt"/>
              </a:rPr>
            </a:br>
            <a:r>
              <a:rPr lang="fr-FR" dirty="0" smtClean="0">
                <a:latin typeface="+mj-lt"/>
              </a:rPr>
              <a:t>Il </a:t>
            </a:r>
            <a:r>
              <a:rPr lang="fr-FR" dirty="0">
                <a:latin typeface="+mj-lt"/>
              </a:rPr>
              <a:t>en va tout autrement du beau. Il serait (tout juste à l’inverse) ridicule que quelqu’un, s’imaginant avoir du goût, songe en faire la preuve en déclarant : cet objet (l’édifice que nous voyons, le vêtement que porte celui-ci, le concert que nous entendons, le poème que l’on soumet à notre appréciation) est beau pour moi. Car il ne doit pas appeler beau, ce qui ne plaît qu’à lui. Beaucoup de choses peuvent avoir pour lui du charme ou de l’agrément ; personne ne s’en soucie ; toutefois lorsqu’il dit qu’une chose est belle, il attribue aux autres la même satisfaction ; il ne juge pas seulement pour lui, mais aussi pour autrui et parle alors de la beauté comme si elle était une propriété des choses. C’est pourquoi il dit : la chose est belle et dans son jugement exprimant sa satisfaction, il exige l’adhésion des autres, loin de compter sur leur adhésion, parce qu’il a constaté maintes fois que leur jugement s’accordait avec le sien. Il les blâme s’ils jugent autrement et leur dénie un goût, qu’ils devraient cependant posséder d’après ses exigences ; et ainsi on ne peut dire : “À chacun son goût“. Cela reviendrait à dire : le goût n’existe pas, il n’existe pas de jugement esthétique qui pourrait légitimement prétendre à l’assentiment de tous.</a:t>
            </a:r>
            <a:br>
              <a:rPr lang="fr-FR" dirty="0">
                <a:latin typeface="+mj-lt"/>
              </a:rPr>
            </a:br>
            <a:endParaRPr lang="fr-FR" dirty="0" smtClean="0">
              <a:latin typeface="+mj-lt"/>
            </a:endParaRPr>
          </a:p>
          <a:p>
            <a:pPr marL="0" indent="0">
              <a:buNone/>
            </a:pPr>
            <a:r>
              <a:rPr lang="fr-FR" i="1" dirty="0" smtClean="0"/>
              <a:t>Critique </a:t>
            </a:r>
            <a:r>
              <a:rPr lang="fr-FR" i="1" dirty="0"/>
              <a:t>de la faculté de juger (</a:t>
            </a:r>
            <a:r>
              <a:rPr lang="fr-FR" dirty="0"/>
              <a:t> 1790 ), § 7, trad. A. </a:t>
            </a:r>
            <a:r>
              <a:rPr lang="fr-FR" dirty="0" err="1"/>
              <a:t>Philonenko</a:t>
            </a:r>
            <a:r>
              <a:rPr lang="fr-FR" dirty="0"/>
              <a:t>, </a:t>
            </a:r>
            <a:r>
              <a:rPr lang="fr-FR" dirty="0" err="1"/>
              <a:t>Vrin</a:t>
            </a:r>
            <a:r>
              <a:rPr lang="fr-FR" dirty="0"/>
              <a:t>, 1993, pp.74-75.</a:t>
            </a:r>
          </a:p>
          <a:p>
            <a:endParaRPr lang="fr-FR" dirty="0"/>
          </a:p>
        </p:txBody>
      </p:sp>
    </p:spTree>
    <p:extLst>
      <p:ext uri="{BB962C8B-B14F-4D97-AF65-F5344CB8AC3E}">
        <p14:creationId xmlns:p14="http://schemas.microsoft.com/office/powerpoint/2010/main" val="223819904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Kant et l’universalité du jugement</a:t>
            </a:r>
            <a:br>
              <a:rPr lang="fr-FR" dirty="0"/>
            </a:br>
            <a:endParaRPr lang="fr-FR" dirty="0"/>
          </a:p>
        </p:txBody>
      </p:sp>
      <p:sp>
        <p:nvSpPr>
          <p:cNvPr id="3" name="Espace réservé du contenu 2"/>
          <p:cNvSpPr>
            <a:spLocks noGrp="1"/>
          </p:cNvSpPr>
          <p:nvPr>
            <p:ph idx="1"/>
          </p:nvPr>
        </p:nvSpPr>
        <p:spPr>
          <a:xfrm>
            <a:off x="457200" y="1084844"/>
            <a:ext cx="8229600" cy="5041319"/>
          </a:xfrm>
        </p:spPr>
        <p:txBody>
          <a:bodyPr>
            <a:normAutofit fontScale="70000" lnSpcReduction="20000"/>
          </a:bodyPr>
          <a:lstStyle/>
          <a:p>
            <a:endParaRPr lang="fr-FR" dirty="0"/>
          </a:p>
          <a:p>
            <a:r>
              <a:rPr lang="fr-FR" dirty="0"/>
              <a:t>Kant appelle jugement esthétique les “jugements de goût” et remarque que, même si ils sont fondés sur nos sentiments subjectifs, ils ont aussi prétention à une validité universelle. Nos sentiments sur la beauté diffèrent de nos sentiments sur le plaisir ou la morale en ce qu’ils sont désintéressés. Car si nous cherchons à posséder des objets agréables et cherchons à promouvoir la bonté en morale, la beauté est recherchée pour elle-même. C’est ce désintéressement, selon Kant, qui rend les jugements de goût universels : “</a:t>
            </a:r>
            <a:r>
              <a:rPr lang="fr-FR" i="1" dirty="0"/>
              <a:t>Est beau ce qui plaît universellement sans concept »</a:t>
            </a:r>
            <a:r>
              <a:rPr lang="fr-FR" i="1" dirty="0" smtClean="0"/>
              <a:t>.</a:t>
            </a:r>
          </a:p>
          <a:p>
            <a:pPr marL="0" indent="0">
              <a:buNone/>
            </a:pPr>
            <a:endParaRPr lang="fr-FR" dirty="0"/>
          </a:p>
          <a:p>
            <a:r>
              <a:rPr lang="fr-FR" dirty="0"/>
              <a:t>Source Kant, </a:t>
            </a:r>
            <a:r>
              <a:rPr lang="fr-FR" i="1" dirty="0"/>
              <a:t>Critique de la faculté de juger</a:t>
            </a:r>
            <a:r>
              <a:rPr lang="fr-FR" dirty="0"/>
              <a:t> (résumé in La-Philo</a:t>
            </a:r>
            <a:r>
              <a:rPr lang="fr-FR" dirty="0" smtClean="0"/>
              <a:t>)</a:t>
            </a:r>
          </a:p>
          <a:p>
            <a:pPr hangingPunct="0"/>
            <a:r>
              <a:rPr lang="fr-FR" dirty="0"/>
              <a:t>Vidéo : le goût</a:t>
            </a:r>
          </a:p>
          <a:p>
            <a:pPr marL="0" indent="0" hangingPunct="0">
              <a:buNone/>
            </a:pPr>
            <a:r>
              <a:rPr lang="fr-FR" dirty="0" err="1"/>
              <a:t>https</a:t>
            </a:r>
            <a:r>
              <a:rPr lang="fr-FR" dirty="0"/>
              <a:t>://</a:t>
            </a:r>
            <a:r>
              <a:rPr lang="fr-FR" dirty="0" err="1"/>
              <a:t>www.youtube.com</a:t>
            </a:r>
            <a:r>
              <a:rPr lang="fr-FR" dirty="0"/>
              <a:t>/</a:t>
            </a:r>
            <a:r>
              <a:rPr lang="fr-FR" dirty="0" err="1"/>
              <a:t>watch?v</a:t>
            </a:r>
            <a:r>
              <a:rPr lang="fr-FR" dirty="0"/>
              <a:t>=QxUqQ2vgbWw</a:t>
            </a:r>
          </a:p>
          <a:p>
            <a:pPr hangingPunct="0"/>
            <a:r>
              <a:rPr lang="fr-FR" dirty="0"/>
              <a:t>Vidéo : le beau est ce qui plait universellement sans concept</a:t>
            </a:r>
          </a:p>
          <a:p>
            <a:pPr marL="0" indent="0" hangingPunct="0">
              <a:buNone/>
            </a:pPr>
            <a:r>
              <a:rPr lang="fr-FR" dirty="0" err="1"/>
              <a:t>https</a:t>
            </a:r>
            <a:r>
              <a:rPr lang="fr-FR" dirty="0"/>
              <a:t>://</a:t>
            </a:r>
            <a:r>
              <a:rPr lang="fr-FR" dirty="0" err="1"/>
              <a:t>www.youtube.com</a:t>
            </a:r>
            <a:r>
              <a:rPr lang="fr-FR" dirty="0"/>
              <a:t>/</a:t>
            </a:r>
            <a:r>
              <a:rPr lang="fr-FR" dirty="0" err="1"/>
              <a:t>watch?v</a:t>
            </a:r>
            <a:r>
              <a:rPr lang="fr-FR" dirty="0"/>
              <a:t>=PDETrbD0pCw</a:t>
            </a:r>
          </a:p>
          <a:p>
            <a:endParaRPr lang="fr-FR" dirty="0"/>
          </a:p>
          <a:p>
            <a:endParaRPr lang="fr-FR" dirty="0"/>
          </a:p>
        </p:txBody>
      </p:sp>
    </p:spTree>
    <p:extLst>
      <p:ext uri="{BB962C8B-B14F-4D97-AF65-F5344CB8AC3E}">
        <p14:creationId xmlns:p14="http://schemas.microsoft.com/office/powerpoint/2010/main" val="174815642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70517"/>
          </a:xfrm>
        </p:spPr>
        <p:txBody>
          <a:bodyPr>
            <a:normAutofit fontScale="90000"/>
          </a:bodyPr>
          <a:lstStyle/>
          <a:p>
            <a:r>
              <a:rPr lang="fr-FR" dirty="0" smtClean="0"/>
              <a:t/>
            </a:r>
            <a:br>
              <a:rPr lang="fr-FR" dirty="0" smtClean="0"/>
            </a:br>
            <a:r>
              <a:rPr lang="fr-FR" dirty="0" smtClean="0"/>
              <a:t>Kant</a:t>
            </a:r>
            <a:r>
              <a:rPr lang="fr-FR" dirty="0"/>
              <a:t> : le beau et le sublime</a:t>
            </a:r>
            <a:br>
              <a:rPr lang="fr-FR" dirty="0"/>
            </a:b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smtClean="0"/>
              <a:t>Kant </a:t>
            </a:r>
            <a:r>
              <a:rPr lang="fr-FR" dirty="0"/>
              <a:t>distingue le beau du sublime. Alors que l’appel de beaux objets est immédiatement apparent et manifeste, le sublime est associé au mystère et à l’ineffable. </a:t>
            </a:r>
            <a:endParaRPr lang="fr-FR" dirty="0" smtClean="0"/>
          </a:p>
          <a:p>
            <a:r>
              <a:rPr lang="fr-FR" dirty="0" smtClean="0"/>
              <a:t>Une </a:t>
            </a:r>
            <a:r>
              <a:rPr lang="fr-FR" dirty="0"/>
              <a:t>statue grecque </a:t>
            </a:r>
            <a:r>
              <a:rPr lang="fr-FR"/>
              <a:t>ou </a:t>
            </a:r>
            <a:r>
              <a:rPr lang="fr-FR" smtClean="0"/>
              <a:t>une </a:t>
            </a:r>
            <a:r>
              <a:rPr lang="fr-FR" dirty="0"/>
              <a:t>fleur est belle, le mouvement des nuages d’orage ou un bâtiment massif sont sublimes : ils sont, en un sens, trop grand pour que notre perception les embrasse totalement. </a:t>
            </a:r>
            <a:endParaRPr lang="fr-FR" dirty="0" smtClean="0"/>
          </a:p>
          <a:p>
            <a:r>
              <a:rPr lang="fr-FR" dirty="0" smtClean="0"/>
              <a:t>Kant </a:t>
            </a:r>
            <a:r>
              <a:rPr lang="fr-FR" dirty="0"/>
              <a:t>soutient que notre sens du sublime est lié à notre faculté de raison, laquelle contient une idée de totalité. Ainsi, nous nous représentons la totalité des nuages ou du bâtiment, et ainsi jugeons du sublime de ces œuvres. Le sublime n’est ainsi pas dans l’objet perçu, mais dans la raison elle-même. </a:t>
            </a:r>
            <a:r>
              <a:rPr lang="fr-FR" i="1" dirty="0"/>
              <a:t>A contrario</a:t>
            </a:r>
            <a:r>
              <a:rPr lang="fr-FR" dirty="0"/>
              <a:t>, le beau réside dans l’objet lui-</a:t>
            </a:r>
            <a:r>
              <a:rPr lang="fr-FR" dirty="0" smtClean="0"/>
              <a:t>même.</a:t>
            </a:r>
          </a:p>
          <a:p>
            <a:pPr marL="0" indent="0">
              <a:buNone/>
            </a:pPr>
            <a:endParaRPr lang="fr-FR" dirty="0"/>
          </a:p>
          <a:p>
            <a:r>
              <a:rPr lang="fr-FR" dirty="0"/>
              <a:t>Source Kant, </a:t>
            </a:r>
            <a:r>
              <a:rPr lang="fr-FR" i="1" dirty="0"/>
              <a:t>Critique de la faculté de juger</a:t>
            </a:r>
            <a:r>
              <a:rPr lang="fr-FR" dirty="0"/>
              <a:t> (résumé in La-Philo)</a:t>
            </a:r>
          </a:p>
          <a:p>
            <a:endParaRPr lang="fr-FR" dirty="0"/>
          </a:p>
        </p:txBody>
      </p:sp>
    </p:spTree>
    <p:extLst>
      <p:ext uri="{BB962C8B-B14F-4D97-AF65-F5344CB8AC3E}">
        <p14:creationId xmlns:p14="http://schemas.microsoft.com/office/powerpoint/2010/main" val="335865046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Qu’est-ce qu’une œuvre d’art ?</a:t>
            </a:r>
            <a:endParaRPr lang="fr-FR" sz="3600" dirty="0"/>
          </a:p>
        </p:txBody>
      </p:sp>
      <p:sp>
        <p:nvSpPr>
          <p:cNvPr id="3" name="Espace réservé du contenu 2"/>
          <p:cNvSpPr>
            <a:spLocks noGrp="1"/>
          </p:cNvSpPr>
          <p:nvPr>
            <p:ph idx="1"/>
          </p:nvPr>
        </p:nvSpPr>
        <p:spPr>
          <a:xfrm>
            <a:off x="457200" y="1283292"/>
            <a:ext cx="8229600" cy="4842872"/>
          </a:xfrm>
        </p:spPr>
        <p:txBody>
          <a:bodyPr>
            <a:normAutofit fontScale="47500" lnSpcReduction="20000"/>
          </a:bodyPr>
          <a:lstStyle/>
          <a:p>
            <a:pPr marL="0" indent="0">
              <a:buNone/>
            </a:pPr>
            <a:endParaRPr lang="fr-FR" dirty="0"/>
          </a:p>
          <a:p>
            <a:r>
              <a:rPr lang="fr-FR" sz="3800" dirty="0"/>
              <a:t>1. Une œuvre d’art est une création humaine au sens où il n’y a pas d’œuvre d’art naturelle. Un coucher de soleil ou un glacier sont des objets splendides et même sublimes. Ce ne sont pas pour autant des œuvres d’art.</a:t>
            </a:r>
          </a:p>
          <a:p>
            <a:r>
              <a:rPr lang="fr-FR" sz="3800" dirty="0"/>
              <a:t>2. Une œuvre d’art est un objet exclusivement esthétique : il est valorisé entièrement par son apparence, une peinture, un texte, et certainement pas par sa fonction : c’est un objet sans finalité pratique.</a:t>
            </a:r>
          </a:p>
          <a:p>
            <a:r>
              <a:rPr lang="fr-FR" sz="3800" dirty="0"/>
              <a:t>3. Elle n’est pas forcément belle ou agréable même si les œuvres classiques ont pour la plupart été </a:t>
            </a:r>
            <a:r>
              <a:rPr lang="fr-FR" sz="3800" dirty="0" smtClean="0"/>
              <a:t>exécutées </a:t>
            </a:r>
            <a:r>
              <a:rPr lang="fr-FR" sz="3800" dirty="0"/>
              <a:t>dans ce but. Depuis les « </a:t>
            </a:r>
            <a:r>
              <a:rPr lang="fr-FR" sz="3800" dirty="0" err="1"/>
              <a:t>ready</a:t>
            </a:r>
            <a:r>
              <a:rPr lang="fr-FR" sz="3800" dirty="0"/>
              <a:t> made » de Marcel Duchamp au début du </a:t>
            </a:r>
            <a:r>
              <a:rPr lang="fr-FR" sz="3800" dirty="0" smtClean="0"/>
              <a:t>XXème </a:t>
            </a:r>
            <a:r>
              <a:rPr lang="fr-FR" sz="3800" dirty="0"/>
              <a:t>siècle, la beauté ou les qualités esthétiques ne sont plus le bon critère. Des œuvres d’art peuvent être laides, voire ridicules ou grotesques.</a:t>
            </a:r>
          </a:p>
          <a:p>
            <a:r>
              <a:rPr lang="fr-FR" sz="3800" dirty="0"/>
              <a:t>4. De manière quelque peu paradoxale, on peut en venir à croire que l’œuvre d’art n’est ni plus ni moins ce qui est décrété telle. En effet, une œuvre d’art ne se caractérise plus par ses qualités propres ou intrinsèques. Pour être une œuvre d’art, il faut être reconnu comme telle, c’est ce qu’on appelle la théorie institutionnelle des œuvres d’art. </a:t>
            </a:r>
            <a:endParaRPr lang="fr-FR" sz="3800" dirty="0" smtClean="0"/>
          </a:p>
          <a:p>
            <a:endParaRPr lang="fr-FR" dirty="0"/>
          </a:p>
          <a:p>
            <a:pPr hangingPunct="0"/>
            <a:r>
              <a:rPr lang="fr-FR" dirty="0" smtClean="0"/>
              <a:t>Vidéo : Qu’est</a:t>
            </a:r>
            <a:r>
              <a:rPr lang="fr-FR" dirty="0"/>
              <a:t>-ce qu’un ready-made ?</a:t>
            </a:r>
          </a:p>
          <a:p>
            <a:pPr marL="0" indent="0" hangingPunct="0">
              <a:buNone/>
            </a:pPr>
            <a:r>
              <a:rPr lang="fr-FR" dirty="0"/>
              <a:t>https://www.youtube.com/watch?v=AlOv6MMArAs</a:t>
            </a:r>
          </a:p>
          <a:p>
            <a:endParaRPr lang="fr-FR" dirty="0"/>
          </a:p>
          <a:p>
            <a:endParaRPr lang="fr-FR" dirty="0"/>
          </a:p>
        </p:txBody>
      </p:sp>
    </p:spTree>
    <p:extLst>
      <p:ext uri="{BB962C8B-B14F-4D97-AF65-F5344CB8AC3E}">
        <p14:creationId xmlns:p14="http://schemas.microsoft.com/office/powerpoint/2010/main" val="263611155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71987"/>
            <a:ext cx="8229600" cy="423354"/>
          </a:xfrm>
        </p:spPr>
        <p:txBody>
          <a:bodyPr>
            <a:normAutofit fontScale="90000"/>
          </a:bodyPr>
          <a:lstStyle/>
          <a:p>
            <a:r>
              <a:rPr lang="fr-FR" sz="3100" dirty="0"/>
              <a:t>Nelson Goodman : « quand y a t-il art ? »</a:t>
            </a:r>
            <a:r>
              <a:rPr lang="fr-FR" dirty="0"/>
              <a:t/>
            </a:r>
            <a:br>
              <a:rPr lang="fr-FR" dirty="0"/>
            </a:br>
            <a:endParaRPr lang="fr-FR" dirty="0"/>
          </a:p>
        </p:txBody>
      </p:sp>
      <p:sp>
        <p:nvSpPr>
          <p:cNvPr id="3" name="Espace réservé du contenu 2"/>
          <p:cNvSpPr>
            <a:spLocks noGrp="1"/>
          </p:cNvSpPr>
          <p:nvPr>
            <p:ph idx="1"/>
          </p:nvPr>
        </p:nvSpPr>
        <p:spPr>
          <a:xfrm>
            <a:off x="457200" y="330745"/>
            <a:ext cx="8229600" cy="6257697"/>
          </a:xfrm>
        </p:spPr>
        <p:txBody>
          <a:bodyPr>
            <a:noAutofit/>
          </a:bodyPr>
          <a:lstStyle/>
          <a:p>
            <a:endParaRPr lang="fr-FR" sz="1400" dirty="0"/>
          </a:p>
          <a:p>
            <a:pPr marL="0" indent="0" fontAlgn="base">
              <a:buNone/>
            </a:pPr>
            <a:r>
              <a:rPr lang="fr-FR" sz="1200" dirty="0"/>
              <a:t>« La littérature esthétique est encombrée de tentatives désespérées pour répondre à la question «</a:t>
            </a:r>
            <a:r>
              <a:rPr lang="fr-FR" sz="1200" dirty="0" err="1"/>
              <a:t>Qu’est-ce</a:t>
            </a:r>
            <a:r>
              <a:rPr lang="fr-FR" sz="1200" dirty="0"/>
              <a:t> que l’art ?» Cette question, souvent confondue sans espoir avec la question de l’évaluation en art « Qu’est-ce que l’art de qualité ? », s’aiguise dans le cas de l’art trouvé – la pierre ramassée sur la route et exposée au musée ; elle s’aggrave encore avec la promotion de l’art dit environnemental et conceptuel. Le pare-chocs d’une automobile accidentée dans une galerie d’art est-il une œuvre d’art ? Que dire de quelque chose qui ne serait pas même un objet, et ne serait pas montré dans une galerie ou un musée – par exemple, le creusement et le remplissage d’un trou dans Central Park, comme le prescrit Oldenburg</a:t>
            </a:r>
            <a:r>
              <a:rPr lang="fr-FR" sz="1200" baseline="30000" dirty="0"/>
              <a:t> </a:t>
            </a:r>
            <a:r>
              <a:rPr lang="fr-FR" sz="1200" dirty="0"/>
              <a:t>? Si ce sont des œuvres d’art, alors toutes les pierres des routes, tous les objets et événements, sont-ils des œuvres d’art ? Sinon, qu’est-ce qui distingue ce qui est une œuvre d’art de ce qui n’en est pas une ? Qu’un artiste l’appelle œuvre d’art ? Que ce soit exposé dans un musée ou une galerie ? Aucune de ces réponses n’emportent la conviction.</a:t>
            </a:r>
          </a:p>
          <a:p>
            <a:pPr marL="0" indent="0" fontAlgn="base">
              <a:buNone/>
            </a:pPr>
            <a:r>
              <a:rPr lang="fr-FR" sz="1200" dirty="0"/>
              <a:t>Je le remarquais au commencement de ce chapitre, une partie de l’embarras provient de ce qu’on pose une fausse question – on n’arrive pas à reconnaître qu’une chose puisse fonctionner comme œuvre d’art en certains moments et non en d’autres. Pour les cas cruciaux, la véritable question n’est pas «Quels objets sont (de façon permanente) des œuvres d’art ? » mais « Quand un objet fonctionne-t-il comme œuvre d’art ? » – ou plus brièvement, comme dans mon titre, « Quand y a-t-il de l’art ? ».</a:t>
            </a:r>
          </a:p>
          <a:p>
            <a:pPr marL="0" indent="0" fontAlgn="base">
              <a:buNone/>
            </a:pPr>
            <a:r>
              <a:rPr lang="fr-FR" sz="1200" dirty="0"/>
              <a:t>Ma réponse : exactement de la même façon qu’un objet peut être un symbole – par exemple, un échantillon – à certains moments et dans certaines circonstances, de même un objet peut être une œuvre d’art en certains moments et non en d’autres. À vrai dire, un objet devient précisément une œuvre d’art parce que et pendant qu’il fonctionne d’une certaine façon comme symbole. Tant qu’elle est sur une route, la pierre n’est d’habitude pas une œuvre d’art, mais elle peut en devenir une quand elle est donnée à voir dans un musée d’art. Sur la route, elle n’accomplit en général aucune fonction symbolique. Au musée, elle exemplifie certaines de ses propriétés – par exemple, les propriétés de forme, couleur, texture. Le creusement et remplissage d’un trou fonctionne comme œuvre dans la mesure où notre attention est dirigée vers lui en tant que symbole exemplifiant. D’un autre côté, un tableau de Rembrandt cesserait de fonctionner comme œuvre d’art si l’on s’en servait pour boucher une vitre cassée ou pour s’abriter.</a:t>
            </a:r>
          </a:p>
          <a:p>
            <a:pPr marL="0" indent="0" fontAlgn="base">
              <a:buNone/>
            </a:pPr>
            <a:r>
              <a:rPr lang="fr-FR" sz="1200" dirty="0"/>
              <a:t>[…] Peut-être est-ce exagérer le fait ou parler de façon elliptique que de dire qu’un objet est de l’art quand et seulement quand il fonctionne symboliquement. Le tableau de Rembrandt demeure une œuvre d’art, comme il demeure un tableau, alors même qu’il fonctionne comme abri ; et la pierre de la route ne peut pas au sens strict devenir de l’art en fonctionnant comme art. De façon similaire, une chaise reste une chaise même si on ne s’assied jamais dessus, et une boîte d’emballage reste une boîte d’emballage même si on ne l’utilise jamais que pour s’asseoir dessus. Dire ce que fait l’art n’est pas dire ce qu’est l’art ; mais je suggère de dire que ce que fait l’art nous intéresse tout particulièrement et au premier chef ».</a:t>
            </a:r>
          </a:p>
          <a:p>
            <a:pPr marL="0" indent="0">
              <a:buNone/>
            </a:pPr>
            <a:endParaRPr lang="fr-FR" sz="1200" dirty="0" smtClean="0"/>
          </a:p>
          <a:p>
            <a:pPr marL="0" indent="0">
              <a:buNone/>
            </a:pPr>
            <a:r>
              <a:rPr lang="fr-FR" sz="1200" dirty="0" smtClean="0"/>
              <a:t>Nelson </a:t>
            </a:r>
            <a:r>
              <a:rPr lang="fr-FR" sz="1200" dirty="0"/>
              <a:t>Goodman, «Quand y a-t-il art ?» (1977), </a:t>
            </a:r>
            <a:r>
              <a:rPr lang="fr-FR" sz="1200" i="1" dirty="0"/>
              <a:t>Manières de faire des mondes, </a:t>
            </a:r>
            <a:r>
              <a:rPr lang="fr-FR" sz="1200" dirty="0"/>
              <a:t>trad. M.-D. </a:t>
            </a:r>
            <a:r>
              <a:rPr lang="fr-FR" sz="1200" dirty="0" err="1"/>
              <a:t>Popelard</a:t>
            </a:r>
            <a:r>
              <a:rPr lang="fr-FR" sz="1200" dirty="0"/>
              <a:t>, Éd. Jacqueline Chambon, coll. « Rayon art », 1992, pp. 89-90 et 93. </a:t>
            </a:r>
          </a:p>
        </p:txBody>
      </p:sp>
    </p:spTree>
    <p:extLst>
      <p:ext uri="{BB962C8B-B14F-4D97-AF65-F5344CB8AC3E}">
        <p14:creationId xmlns:p14="http://schemas.microsoft.com/office/powerpoint/2010/main" val="4989099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a:t>
            </a:r>
            <a:r>
              <a:rPr lang="fr-FR" dirty="0" smtClean="0"/>
              <a:t>rt et technique</a:t>
            </a:r>
            <a:endParaRPr lang="fr-FR" dirty="0"/>
          </a:p>
        </p:txBody>
      </p:sp>
      <p:sp>
        <p:nvSpPr>
          <p:cNvPr id="3" name="Espace réservé du contenu 2"/>
          <p:cNvSpPr>
            <a:spLocks noGrp="1"/>
          </p:cNvSpPr>
          <p:nvPr>
            <p:ph idx="1"/>
          </p:nvPr>
        </p:nvSpPr>
        <p:spPr>
          <a:xfrm>
            <a:off x="457200" y="1177454"/>
            <a:ext cx="8229600" cy="4948710"/>
          </a:xfrm>
        </p:spPr>
        <p:txBody>
          <a:bodyPr>
            <a:normAutofit fontScale="62500" lnSpcReduction="20000"/>
          </a:bodyPr>
          <a:lstStyle/>
          <a:p>
            <a:pPr marL="0" indent="0">
              <a:buNone/>
            </a:pPr>
            <a:endParaRPr lang="fr-FR" dirty="0"/>
          </a:p>
          <a:p>
            <a:r>
              <a:rPr lang="fr-FR" dirty="0" smtClean="0"/>
              <a:t>L’art </a:t>
            </a:r>
            <a:r>
              <a:rPr lang="fr-FR" dirty="0"/>
              <a:t>est l’activité humaine qui vise à produire des objets sans autre finalité qu’esthétique, l’art est identifiable aux Beaux-Arts et une œuvre d’art est un objet à fonction esthétique.</a:t>
            </a:r>
          </a:p>
          <a:p>
            <a:pPr marL="0" indent="0">
              <a:buNone/>
            </a:pPr>
            <a:r>
              <a:rPr lang="fr-FR" dirty="0"/>
              <a:t> </a:t>
            </a:r>
          </a:p>
          <a:p>
            <a:r>
              <a:rPr lang="fr-FR" dirty="0"/>
              <a:t>« Le mot « art » vient étymologiquement de </a:t>
            </a:r>
            <a:r>
              <a:rPr lang="fr-FR" i="1" dirty="0" err="1"/>
              <a:t>technè</a:t>
            </a:r>
            <a:r>
              <a:rPr lang="fr-FR" dirty="0"/>
              <a:t>, la technique en grec. « Art » voulait dire « technique », il n’y avait pas de distinction entre l’artiste et l’artisan. Cette distinction apparait au XVIII</a:t>
            </a:r>
            <a:r>
              <a:rPr lang="fr-FR" baseline="30000" dirty="0"/>
              <a:t>e</a:t>
            </a:r>
            <a:r>
              <a:rPr lang="fr-FR" dirty="0"/>
              <a:t> siècle lorsque l’Académie a distingué l’ordre des arts mécaniques, l’artisanat, de l’ordre des Beaux-</a:t>
            </a:r>
            <a:r>
              <a:rPr lang="fr-FR" dirty="0" smtClean="0"/>
              <a:t>Arts (musique, dessin, peinture, sculpture, poésie, théâtre, danse, architecture), </a:t>
            </a:r>
            <a:r>
              <a:rPr lang="fr-FR" dirty="0"/>
              <a:t>ce que l’on appelle aujourd’hui l’art.</a:t>
            </a:r>
          </a:p>
          <a:p>
            <a:pPr marL="0" indent="0">
              <a:buNone/>
            </a:pPr>
            <a:endParaRPr lang="fr-FR" dirty="0"/>
          </a:p>
          <a:p>
            <a:r>
              <a:rPr lang="fr-FR" dirty="0"/>
              <a:t>Pourquoi distingue-t-on l’art et la technique ? Un objet technique a une utilité, c’est un moyen pour une fin, par exemple un outil comme un marteau. Une œuvre d’art ne sert à </a:t>
            </a:r>
            <a:r>
              <a:rPr lang="fr-FR" dirty="0" smtClean="0"/>
              <a:t>rien dans ce sens, </a:t>
            </a:r>
            <a:r>
              <a:rPr lang="fr-FR" dirty="0"/>
              <a:t>elle est </a:t>
            </a:r>
            <a:r>
              <a:rPr lang="fr-FR" dirty="0" smtClean="0"/>
              <a:t>inutile en pratique, </a:t>
            </a:r>
            <a:r>
              <a:rPr lang="fr-FR" dirty="0"/>
              <a:t>c’est une fin en soi. Dans l’art, il y a une dimension esthétique fondamentale : une œuvre d’art est censée susciter des émotions, ce qui n’est pas l’essence de l’objet technique </a:t>
            </a:r>
            <a:r>
              <a:rPr lang="fr-FR" dirty="0" smtClean="0"/>
              <a:t>même si cela peut arriver.</a:t>
            </a:r>
            <a:endParaRPr lang="fr-FR" dirty="0"/>
          </a:p>
        </p:txBody>
      </p:sp>
    </p:spTree>
    <p:extLst>
      <p:ext uri="{BB962C8B-B14F-4D97-AF65-F5344CB8AC3E}">
        <p14:creationId xmlns:p14="http://schemas.microsoft.com/office/powerpoint/2010/main" val="79625334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38749"/>
          </a:xfrm>
        </p:spPr>
        <p:txBody>
          <a:bodyPr>
            <a:normAutofit/>
          </a:bodyPr>
          <a:lstStyle/>
          <a:p>
            <a:r>
              <a:rPr lang="fr-FR" sz="3200" dirty="0" smtClean="0"/>
              <a:t>Art et technique (suite)</a:t>
            </a:r>
            <a:endParaRPr lang="fr-FR" sz="3200" dirty="0"/>
          </a:p>
        </p:txBody>
      </p:sp>
      <p:sp>
        <p:nvSpPr>
          <p:cNvPr id="3" name="Espace réservé du contenu 2"/>
          <p:cNvSpPr>
            <a:spLocks noGrp="1"/>
          </p:cNvSpPr>
          <p:nvPr>
            <p:ph idx="1"/>
          </p:nvPr>
        </p:nvSpPr>
        <p:spPr>
          <a:xfrm>
            <a:off x="457200" y="910766"/>
            <a:ext cx="8229600" cy="5215398"/>
          </a:xfrm>
        </p:spPr>
        <p:txBody>
          <a:bodyPr>
            <a:normAutofit lnSpcReduction="10000"/>
          </a:bodyPr>
          <a:lstStyle/>
          <a:p>
            <a:r>
              <a:rPr lang="fr-FR" sz="2400" dirty="0" smtClean="0"/>
              <a:t>La plupart des objets fabriqués (montre, couteau, grille-pain) se définissent par une finalité. L’œuvre d’art, quant à elle, est dénuée de finalité pratique. Sa seule raison d’être est d’être un objet à vocation esthétique.</a:t>
            </a:r>
          </a:p>
          <a:p>
            <a:r>
              <a:rPr lang="fr-FR" sz="2400" dirty="0" smtClean="0"/>
              <a:t>Par ailleurs, une œuvre d’art est bien un objet fabriqué, ce n’est pas un objet naturel comme un glacier scintillant ou un coucher de soleil.</a:t>
            </a:r>
            <a:endParaRPr lang="fr-FR" sz="2400" dirty="0"/>
          </a:p>
          <a:p>
            <a:r>
              <a:rPr lang="fr-FR" sz="2400" dirty="0" smtClean="0"/>
              <a:t>Les objets fabriqués peuvent recouvrir ces deux finalités, pratiques et esthétiques. </a:t>
            </a:r>
            <a:r>
              <a:rPr lang="fr-FR" sz="2400" dirty="0"/>
              <a:t>C’est l’objet du « design » qui consiste à faire des objets à la fois technique et artistique (</a:t>
            </a:r>
            <a:r>
              <a:rPr lang="fr-FR" sz="2400" i="1" dirty="0"/>
              <a:t>cf</a:t>
            </a:r>
            <a:r>
              <a:rPr lang="fr-FR" sz="2400" dirty="0"/>
              <a:t>., par exemple, le presse-agrume de Philippe Stark)</a:t>
            </a:r>
            <a:r>
              <a:rPr lang="fr-FR" sz="2400" dirty="0" smtClean="0"/>
              <a:t>. La marque Apple a fondé son succès commercial mondial non son seulement sur ses innovations technologiques mais également par sa volonté de produire des objets à l’apparence séduisante.</a:t>
            </a:r>
            <a:endParaRPr lang="fr-FR" sz="2400" dirty="0"/>
          </a:p>
        </p:txBody>
      </p:sp>
    </p:spTree>
    <p:extLst>
      <p:ext uri="{BB962C8B-B14F-4D97-AF65-F5344CB8AC3E}">
        <p14:creationId xmlns:p14="http://schemas.microsoft.com/office/powerpoint/2010/main" val="114182104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Art et technique (suite)</a:t>
            </a:r>
            <a:endParaRPr lang="fr-FR" dirty="0"/>
          </a:p>
        </p:txBody>
      </p:sp>
      <p:sp>
        <p:nvSpPr>
          <p:cNvPr id="3" name="Espace réservé du contenu 2"/>
          <p:cNvSpPr>
            <a:spLocks noGrp="1"/>
          </p:cNvSpPr>
          <p:nvPr>
            <p:ph idx="1"/>
          </p:nvPr>
        </p:nvSpPr>
        <p:spPr/>
        <p:txBody>
          <a:bodyPr>
            <a:normAutofit fontScale="85000" lnSpcReduction="10000"/>
          </a:bodyPr>
          <a:lstStyle/>
          <a:p>
            <a:r>
              <a:rPr lang="fr-FR" dirty="0" smtClean="0"/>
              <a:t>Certaines </a:t>
            </a:r>
            <a:r>
              <a:rPr lang="fr-FR" dirty="0"/>
              <a:t>activités humaines  comme l’architecture sont à la lisière de l’artisanat, étant entendu qu’une maison a bien une certaine fonction. En règle générale, toutefois, un objet esthétique n’a pas de fonction utilitaire : un tableau, un poème, une sonate.</a:t>
            </a:r>
          </a:p>
          <a:p>
            <a:r>
              <a:rPr lang="fr-FR" dirty="0"/>
              <a:t>Par ailleurs, c’est une illusion d’imaginer que l’artiste ne recourt a aucune technique : écrire est une activité technique, il ne suffit pas de savoir écrire pour être un écrivain, mais la maîtrise de l’écrit est certainement une condition nécessaire.</a:t>
            </a:r>
          </a:p>
          <a:p>
            <a:r>
              <a:rPr lang="fr-FR" dirty="0" err="1"/>
              <a:t>https</a:t>
            </a:r>
            <a:r>
              <a:rPr lang="fr-FR" dirty="0"/>
              <a:t>://</a:t>
            </a:r>
            <a:r>
              <a:rPr lang="fr-FR" dirty="0" err="1"/>
              <a:t>www.youtube.com</a:t>
            </a:r>
            <a:r>
              <a:rPr lang="fr-FR" dirty="0"/>
              <a:t>/</a:t>
            </a:r>
            <a:r>
              <a:rPr lang="fr-FR" dirty="0" err="1"/>
              <a:t>watch?v</a:t>
            </a:r>
            <a:r>
              <a:rPr lang="fr-FR" dirty="0"/>
              <a:t>=d6gtYfjgFN0</a:t>
            </a:r>
          </a:p>
        </p:txBody>
      </p:sp>
    </p:spTree>
    <p:extLst>
      <p:ext uri="{BB962C8B-B14F-4D97-AF65-F5344CB8AC3E}">
        <p14:creationId xmlns:p14="http://schemas.microsoft.com/office/powerpoint/2010/main" val="246015404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10206"/>
          </a:xfrm>
        </p:spPr>
        <p:txBody>
          <a:bodyPr>
            <a:normAutofit/>
          </a:bodyPr>
          <a:lstStyle/>
          <a:p>
            <a:r>
              <a:rPr lang="fr-FR" sz="3600" dirty="0" smtClean="0"/>
              <a:t>Artiste et artisan</a:t>
            </a:r>
            <a:endParaRPr lang="fr-FR" sz="3600" dirty="0"/>
          </a:p>
        </p:txBody>
      </p:sp>
      <p:sp>
        <p:nvSpPr>
          <p:cNvPr id="3" name="Espace réservé du contenu 2"/>
          <p:cNvSpPr>
            <a:spLocks noGrp="1"/>
          </p:cNvSpPr>
          <p:nvPr>
            <p:ph idx="1"/>
          </p:nvPr>
        </p:nvSpPr>
        <p:spPr>
          <a:xfrm>
            <a:off x="457200" y="926086"/>
            <a:ext cx="8229600" cy="5477139"/>
          </a:xfrm>
        </p:spPr>
        <p:txBody>
          <a:bodyPr>
            <a:normAutofit fontScale="40000" lnSpcReduction="20000"/>
          </a:bodyPr>
          <a:lstStyle/>
          <a:p>
            <a:pPr marL="0" indent="0">
              <a:buNone/>
            </a:pPr>
            <a:endParaRPr lang="fr-FR" dirty="0"/>
          </a:p>
          <a:p>
            <a:r>
              <a:rPr lang="fr-FR" sz="4500" dirty="0"/>
              <a:t>A notre époque l’artiste est valorisé et l’artisan dévalorisé. C’est assez étrange. L’artisan dispose d’un véritable savoir-faire et l’artiste pas forcément. L’artisan est utile : il répare nos machines, il construit nos maisons. Il nous aide tout simplement à vivre. L’artiste, lui, ne nous sert </a:t>
            </a:r>
            <a:r>
              <a:rPr lang="fr-FR" sz="4500" dirty="0" smtClean="0"/>
              <a:t>apparemment à rien directement ; </a:t>
            </a:r>
            <a:r>
              <a:rPr lang="fr-FR" sz="4500" dirty="0"/>
              <a:t>son </a:t>
            </a:r>
            <a:r>
              <a:rPr lang="fr-FR" sz="4500" dirty="0" smtClean="0"/>
              <a:t>utilité comme le divertissement </a:t>
            </a:r>
            <a:r>
              <a:rPr lang="fr-FR" sz="4500" dirty="0"/>
              <a:t>peut prêter largement à caution.</a:t>
            </a:r>
          </a:p>
          <a:p>
            <a:pPr marL="0" indent="0">
              <a:buNone/>
            </a:pPr>
            <a:endParaRPr lang="fr-FR" sz="4500" dirty="0"/>
          </a:p>
          <a:p>
            <a:r>
              <a:rPr lang="fr-FR" sz="4500" dirty="0"/>
              <a:t>La raison est que l’artiste bénéficie </a:t>
            </a:r>
            <a:r>
              <a:rPr lang="fr-FR" sz="4500" dirty="0" smtClean="0"/>
              <a:t>d’une  « aura »</a:t>
            </a:r>
            <a:r>
              <a:rPr lang="fr-FR" sz="4500" dirty="0"/>
              <a:t> : on peut le considérer comme un génie ou un virtuose. Il dépasse les techniques qu’il utilise. Il est réputé être inspiré. Sans aller </a:t>
            </a:r>
            <a:r>
              <a:rPr lang="fr-FR" sz="4500" dirty="0" smtClean="0"/>
              <a:t>jusque-là</a:t>
            </a:r>
            <a:r>
              <a:rPr lang="fr-FR" sz="4500" dirty="0"/>
              <a:t>, il a sans doute, comme on dit, un talent. Il semble produire des objets de qualité sans efforts apparents (Mozart, Rimbaud). Plus encore, l’artiste passe pour un démiurge, il </a:t>
            </a:r>
            <a:r>
              <a:rPr lang="fr-FR" sz="4500" dirty="0" smtClean="0"/>
              <a:t>élabore un monde bien à lui en </a:t>
            </a:r>
            <a:r>
              <a:rPr lang="fr-FR" sz="4500" dirty="0"/>
              <a:t>quelque </a:t>
            </a:r>
            <a:r>
              <a:rPr lang="fr-FR" sz="4500" dirty="0" smtClean="0"/>
              <a:t>sorte. C’est notamment le cas des grands romanciers </a:t>
            </a:r>
            <a:r>
              <a:rPr lang="fr-FR" sz="4500" dirty="0"/>
              <a:t>qui </a:t>
            </a:r>
            <a:r>
              <a:rPr lang="fr-FR" sz="4500" dirty="0" smtClean="0"/>
              <a:t>parviennent à </a:t>
            </a:r>
            <a:r>
              <a:rPr lang="fr-FR" sz="4500" dirty="0"/>
              <a:t>façonner tout un univers </a:t>
            </a:r>
            <a:r>
              <a:rPr lang="fr-FR" sz="4500" dirty="0" smtClean="0"/>
              <a:t>(Victor Hugo dans </a:t>
            </a:r>
            <a:r>
              <a:rPr lang="fr-FR" sz="4500" i="1" dirty="0" smtClean="0"/>
              <a:t>Les Misérables </a:t>
            </a:r>
            <a:r>
              <a:rPr lang="fr-FR" sz="4500" dirty="0" smtClean="0"/>
              <a:t>par exemple)</a:t>
            </a:r>
            <a:r>
              <a:rPr lang="fr-FR" sz="4500" dirty="0"/>
              <a:t>.</a:t>
            </a:r>
          </a:p>
          <a:p>
            <a:pPr marL="0" indent="0">
              <a:buNone/>
            </a:pPr>
            <a:r>
              <a:rPr lang="fr-FR" sz="4500" dirty="0"/>
              <a:t> </a:t>
            </a:r>
          </a:p>
          <a:p>
            <a:r>
              <a:rPr lang="fr-FR" sz="4500" dirty="0"/>
              <a:t>Un « monde » voilà ce que propose un véritable artiste. Un monde et non pas </a:t>
            </a:r>
            <a:r>
              <a:rPr lang="fr-FR" sz="4500" dirty="0" smtClean="0"/>
              <a:t>le Monde</a:t>
            </a:r>
            <a:r>
              <a:rPr lang="fr-FR" sz="4500" dirty="0"/>
              <a:t>. Dans ce sens, il s’apparente à </a:t>
            </a:r>
            <a:r>
              <a:rPr lang="fr-FR" sz="4500" dirty="0" smtClean="0"/>
              <a:t>Dieu (d’où l’idée de démiurge)</a:t>
            </a:r>
            <a:r>
              <a:rPr lang="fr-FR" sz="4500" dirty="0"/>
              <a:t> : on dit de lui que c’est un créateur. C’est sûrement vrai pour les plus grands artistes. </a:t>
            </a:r>
            <a:r>
              <a:rPr lang="fr-FR" sz="4500" dirty="0" smtClean="0"/>
              <a:t>Un grand  roman propose un monde, en ce sens c’est un fait cosmologique.</a:t>
            </a:r>
            <a:endParaRPr lang="fr-FR" sz="4500" dirty="0"/>
          </a:p>
        </p:txBody>
      </p:sp>
    </p:spTree>
    <p:extLst>
      <p:ext uri="{BB962C8B-B14F-4D97-AF65-F5344CB8AC3E}">
        <p14:creationId xmlns:p14="http://schemas.microsoft.com/office/powerpoint/2010/main" val="314680146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400" dirty="0"/>
              <a:t> </a:t>
            </a:r>
            <a:r>
              <a:rPr lang="fr-FR" sz="3200" dirty="0" smtClean="0"/>
              <a:t>Le beau et le laid</a:t>
            </a:r>
            <a:endParaRPr lang="fr-FR" sz="3200" dirty="0"/>
          </a:p>
        </p:txBody>
      </p:sp>
      <p:sp>
        <p:nvSpPr>
          <p:cNvPr id="3" name="Espace réservé du contenu 2"/>
          <p:cNvSpPr>
            <a:spLocks noGrp="1"/>
          </p:cNvSpPr>
          <p:nvPr>
            <p:ph idx="1"/>
          </p:nvPr>
        </p:nvSpPr>
        <p:spPr>
          <a:xfrm>
            <a:off x="457200" y="1192976"/>
            <a:ext cx="8229600" cy="5349142"/>
          </a:xfrm>
        </p:spPr>
        <p:txBody>
          <a:bodyPr>
            <a:normAutofit fontScale="47500" lnSpcReduction="20000"/>
          </a:bodyPr>
          <a:lstStyle/>
          <a:p>
            <a:r>
              <a:rPr lang="fr-FR" sz="3300" dirty="0" smtClean="0"/>
              <a:t>En général les œuvres d’art visent à être belles, à reproduire la beauté de la nature (Platon). L’art aurait une fonction d’imitation.</a:t>
            </a:r>
          </a:p>
          <a:p>
            <a:endParaRPr lang="fr-FR" sz="3300" dirty="0" smtClean="0"/>
          </a:p>
          <a:p>
            <a:r>
              <a:rPr lang="fr-FR" sz="3300" dirty="0" smtClean="0"/>
              <a:t>Pour autant, les contre-exemples sont nombreux, et certaines œuvres d’art sont laides, voire ni belles ni laides. </a:t>
            </a:r>
            <a:r>
              <a:rPr lang="fr-FR" sz="3300" smtClean="0"/>
              <a:t>Cette </a:t>
            </a:r>
            <a:r>
              <a:rPr lang="fr-FR" sz="3300" dirty="0" smtClean="0"/>
              <a:t>tendance est apparue dès le XVIIème siècle, avec le « Pied-bot » de Murillo par exemple. On pourrait presque dire qu’il existe trois stades : la belle représentation de belles choses, la belle représentation de choses laides et, désormais, la représentation plus ou moins belles ou laides de choses elles-mêmes plus ou moins belles ou laides. </a:t>
            </a:r>
          </a:p>
          <a:p>
            <a:endParaRPr lang="fr-FR" sz="3300" dirty="0"/>
          </a:p>
          <a:p>
            <a:r>
              <a:rPr lang="fr-FR" sz="3300" dirty="0" smtClean="0"/>
              <a:t>Par ailleurs, le beau et le laid sont largement subjectifs : ce qui semblait beau à une époque peut sembler laid à une autre. Par exemple, au XIXème siècle, à l’époque des impressionnistes, c’est  « l’art pompier » qui était mis en valeur tandis que les œuvres impressionnistes avaient du mal à s’imposer.</a:t>
            </a:r>
          </a:p>
          <a:p>
            <a:endParaRPr lang="fr-FR" sz="3300" dirty="0"/>
          </a:p>
          <a:p>
            <a:r>
              <a:rPr lang="fr-FR" sz="3300" dirty="0" smtClean="0"/>
              <a:t>Attention cependant, il semble aussi que le beau réponde à des équilibres et des proportions qui peuvent être appréhendés mathématiquement (le nombre d’or par exemple).</a:t>
            </a:r>
          </a:p>
          <a:p>
            <a:endParaRPr lang="fr-FR" sz="3300" dirty="0"/>
          </a:p>
          <a:p>
            <a:r>
              <a:rPr lang="fr-FR" sz="3300" dirty="0" smtClean="0"/>
              <a:t>On pourrait dire qu’une œuvre d’art plutôt qu’être belle ou laide doit avant tout être saisissante. Elle doit être insolite, troubler notre regard. Un bon roman, par exemple, n’est pas beau ou laid. Il doit certes être bien écrit mais il ne suffit pas de savoir bien écrire pour être romancier. Il faut aussi forger un univers romanesque.</a:t>
            </a:r>
            <a:endParaRPr lang="fr-FR" sz="3300" dirty="0"/>
          </a:p>
          <a:p>
            <a:endParaRPr lang="fr-FR" dirty="0"/>
          </a:p>
        </p:txBody>
      </p:sp>
    </p:spTree>
    <p:extLst>
      <p:ext uri="{BB962C8B-B14F-4D97-AF65-F5344CB8AC3E}">
        <p14:creationId xmlns:p14="http://schemas.microsoft.com/office/powerpoint/2010/main" val="22507380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89585"/>
          </a:xfrm>
        </p:spPr>
        <p:txBody>
          <a:bodyPr>
            <a:normAutofit/>
          </a:bodyPr>
          <a:lstStyle/>
          <a:p>
            <a:r>
              <a:rPr lang="fr-FR" sz="3600" dirty="0" smtClean="0"/>
              <a:t>Gratuité de l’art</a:t>
            </a:r>
            <a:endParaRPr lang="fr-FR" sz="3600" dirty="0"/>
          </a:p>
        </p:txBody>
      </p:sp>
      <p:sp>
        <p:nvSpPr>
          <p:cNvPr id="3" name="Espace réservé du contenu 2"/>
          <p:cNvSpPr>
            <a:spLocks noGrp="1"/>
          </p:cNvSpPr>
          <p:nvPr>
            <p:ph idx="1"/>
          </p:nvPr>
        </p:nvSpPr>
        <p:spPr>
          <a:xfrm>
            <a:off x="457200" y="1283292"/>
            <a:ext cx="8229600" cy="5252232"/>
          </a:xfrm>
        </p:spPr>
        <p:txBody>
          <a:bodyPr>
            <a:normAutofit fontScale="70000" lnSpcReduction="20000"/>
          </a:bodyPr>
          <a:lstStyle/>
          <a:p>
            <a:pPr marL="0" indent="0">
              <a:buNone/>
            </a:pPr>
            <a:endParaRPr lang="fr-FR" dirty="0"/>
          </a:p>
          <a:p>
            <a:r>
              <a:rPr lang="fr-FR" dirty="0"/>
              <a:t>Même si les différents arts comportent un certain nombre de règles et de techniques que l’on peut enseigner, et que les artistes apprennent à maîtriser, l’art se distingue par nature des autres formes de production </a:t>
            </a:r>
            <a:r>
              <a:rPr lang="fr-FR" dirty="0" smtClean="0"/>
              <a:t>humaine.</a:t>
            </a:r>
          </a:p>
          <a:p>
            <a:r>
              <a:rPr lang="fr-FR" dirty="0" smtClean="0"/>
              <a:t>Tout se passe comme si l’application d’une simple technique n’était pas suffisante. Il y a des recettes pour faire un plat cuisiné et des méthodes pour élaborer un objet technique. Il n’y en en pas pour produire une œuvre d’art. </a:t>
            </a:r>
          </a:p>
          <a:p>
            <a:r>
              <a:rPr lang="fr-FR" dirty="0" smtClean="0"/>
              <a:t>Mais </a:t>
            </a:r>
            <a:r>
              <a:rPr lang="fr-FR" dirty="0"/>
              <a:t>alors où commence l’art ? Kant a proposé une réponse : l’art commence quand on ne sait pas dire ce qu’il faut faire pour réussir. Car ni le génie ni le talent ne peuvent s’enseigner. L’art est donc gratuit, mais tout ce qui est gratuit n’est pas de l’art</a:t>
            </a:r>
            <a:r>
              <a:rPr lang="fr-FR" dirty="0" smtClean="0"/>
              <a:t>.</a:t>
            </a:r>
          </a:p>
          <a:p>
            <a:endParaRPr lang="fr-FR" dirty="0"/>
          </a:p>
          <a:p>
            <a:r>
              <a:rPr lang="fr-FR" dirty="0" smtClean="0"/>
              <a:t>Source</a:t>
            </a:r>
            <a:r>
              <a:rPr lang="fr-FR" dirty="0"/>
              <a:t> : Laurence Hansen-Love, </a:t>
            </a:r>
            <a:r>
              <a:rPr lang="fr-FR" i="1" dirty="0" smtClean="0"/>
              <a:t>L’Etudiant</a:t>
            </a:r>
            <a:r>
              <a:rPr lang="fr-FR" dirty="0" smtClean="0"/>
              <a:t> </a:t>
            </a:r>
            <a:endParaRPr lang="fr-FR" dirty="0"/>
          </a:p>
          <a:p>
            <a:endParaRPr lang="fr-FR" dirty="0"/>
          </a:p>
          <a:p>
            <a:endParaRPr lang="fr-FR" dirty="0"/>
          </a:p>
        </p:txBody>
      </p:sp>
    </p:spTree>
    <p:extLst>
      <p:ext uri="{BB962C8B-B14F-4D97-AF65-F5344CB8AC3E}">
        <p14:creationId xmlns:p14="http://schemas.microsoft.com/office/powerpoint/2010/main" val="178628089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83746"/>
          </a:xfrm>
        </p:spPr>
        <p:txBody>
          <a:bodyPr>
            <a:normAutofit/>
          </a:bodyPr>
          <a:lstStyle/>
          <a:p>
            <a:r>
              <a:rPr lang="fr-FR" sz="3600" dirty="0" smtClean="0"/>
              <a:t>L’énigme du beau</a:t>
            </a:r>
            <a:endParaRPr lang="fr-FR" sz="3600" dirty="0"/>
          </a:p>
        </p:txBody>
      </p:sp>
      <p:sp>
        <p:nvSpPr>
          <p:cNvPr id="3" name="Espace réservé du contenu 2"/>
          <p:cNvSpPr>
            <a:spLocks noGrp="1"/>
          </p:cNvSpPr>
          <p:nvPr>
            <p:ph idx="1"/>
          </p:nvPr>
        </p:nvSpPr>
        <p:spPr/>
        <p:txBody>
          <a:bodyPr>
            <a:normAutofit fontScale="62500" lnSpcReduction="20000"/>
          </a:bodyPr>
          <a:lstStyle/>
          <a:p>
            <a:r>
              <a:rPr lang="fr-FR" dirty="0"/>
              <a:t>Seules les œuvres jugées belles sont en général considérées comme des œuvres d’art. Or cette qualité dite « esthétique » (c’est-à-dire apparenté à l’art) est difficile à établir objectivement, et ceci pour plusieurs raisons. Tout d’abord, il y a une part d’énigme dans la beauté, et cette incongruité, ce caractère irrationnel du beau, se retrouve dans l’œuvre d’art. </a:t>
            </a:r>
            <a:endParaRPr lang="fr-FR" dirty="0" smtClean="0"/>
          </a:p>
          <a:p>
            <a:r>
              <a:rPr lang="fr-FR" dirty="0" smtClean="0"/>
              <a:t>Aristote </a:t>
            </a:r>
            <a:r>
              <a:rPr lang="fr-FR" dirty="0"/>
              <a:t>dit « Le hasard aime l’art, l’art aime le hasard », tandis que Kant </a:t>
            </a:r>
            <a:r>
              <a:rPr lang="fr-FR" dirty="0" smtClean="0"/>
              <a:t>insiste </a:t>
            </a:r>
            <a:r>
              <a:rPr lang="fr-FR" dirty="0"/>
              <a:t>sur le fait que le beau est « sans concept ». Cela signifie que l’on ne peut pas le définir, encore moins le programmer, par exemple en appliquant des recettes éprouvées chez d’autres artistes. </a:t>
            </a:r>
            <a:endParaRPr lang="fr-FR" dirty="0" smtClean="0"/>
          </a:p>
          <a:p>
            <a:r>
              <a:rPr lang="fr-FR" dirty="0" smtClean="0"/>
              <a:t>D’autre </a:t>
            </a:r>
            <a:r>
              <a:rPr lang="fr-FR" dirty="0"/>
              <a:t>part, la beauté présente, au moins dans la nature, quelque chose de fugitif, d’évanescent, et qui, pour cette raison, ne se laisse pas apprivoiser. Kant dit qu’elle est une « finalité sans fin », autrement dit une harmonie qui n’a été voulue par personne et qui donc défie l’intelligence</a:t>
            </a:r>
            <a:r>
              <a:rPr lang="fr-FR" dirty="0" smtClean="0"/>
              <a:t>.</a:t>
            </a:r>
          </a:p>
          <a:p>
            <a:endParaRPr lang="fr-FR" dirty="0"/>
          </a:p>
          <a:p>
            <a:r>
              <a:rPr lang="fr-FR" dirty="0"/>
              <a:t>Source : Laurence Hansen-Love, </a:t>
            </a:r>
            <a:r>
              <a:rPr lang="fr-FR" i="1" dirty="0"/>
              <a:t>L’Etudiant</a:t>
            </a:r>
            <a:r>
              <a:rPr lang="fr-FR" dirty="0"/>
              <a:t> </a:t>
            </a:r>
          </a:p>
          <a:p>
            <a:endParaRPr lang="fr-FR" dirty="0"/>
          </a:p>
          <a:p>
            <a:endParaRPr lang="fr-FR" dirty="0"/>
          </a:p>
        </p:txBody>
      </p:sp>
    </p:spTree>
    <p:extLst>
      <p:ext uri="{BB962C8B-B14F-4D97-AF65-F5344CB8AC3E}">
        <p14:creationId xmlns:p14="http://schemas.microsoft.com/office/powerpoint/2010/main" val="282216899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600" dirty="0"/>
              <a:t>La valeur de l’art </a:t>
            </a:r>
            <a:r>
              <a:rPr lang="fr-FR" sz="3600" dirty="0" smtClean="0"/>
              <a:t/>
            </a:r>
            <a:br>
              <a:rPr lang="fr-FR" sz="3600" dirty="0" smtClean="0"/>
            </a:br>
            <a:r>
              <a:rPr lang="fr-FR" sz="3600" dirty="0" smtClean="0"/>
              <a:t>et </a:t>
            </a:r>
            <a:r>
              <a:rPr lang="fr-FR" sz="3600" dirty="0"/>
              <a:t>le jugement de goût </a:t>
            </a:r>
          </a:p>
        </p:txBody>
      </p:sp>
      <p:sp>
        <p:nvSpPr>
          <p:cNvPr id="3" name="Espace réservé du contenu 2"/>
          <p:cNvSpPr>
            <a:spLocks noGrp="1"/>
          </p:cNvSpPr>
          <p:nvPr>
            <p:ph idx="1"/>
          </p:nvPr>
        </p:nvSpPr>
        <p:spPr/>
        <p:txBody>
          <a:bodyPr>
            <a:normAutofit fontScale="55000" lnSpcReduction="20000"/>
          </a:bodyPr>
          <a:lstStyle/>
          <a:p>
            <a:r>
              <a:rPr lang="fr-FR" dirty="0" smtClean="0"/>
              <a:t>Le </a:t>
            </a:r>
            <a:r>
              <a:rPr lang="fr-FR" dirty="0"/>
              <a:t>beau est difficile à cerner, impossible à définir. La question de œuvres d’art est encore plus délicate. Depuis l’époque romantique </a:t>
            </a:r>
            <a:r>
              <a:rPr lang="fr-FR" dirty="0" smtClean="0"/>
              <a:t>(XIX </a:t>
            </a:r>
            <a:r>
              <a:rPr lang="fr-FR" dirty="0" err="1" smtClean="0"/>
              <a:t>ème</a:t>
            </a:r>
            <a:r>
              <a:rPr lang="fr-FR" dirty="0" smtClean="0"/>
              <a:t> </a:t>
            </a:r>
            <a:r>
              <a:rPr lang="fr-FR" dirty="0"/>
              <a:t>siècle en Europe), les artistes ont cherché à exprimer des émotions plutôt qu’à célébrer la beauté de l’univers</a:t>
            </a:r>
            <a:r>
              <a:rPr lang="fr-FR" dirty="0" smtClean="0"/>
              <a:t>.</a:t>
            </a:r>
          </a:p>
          <a:p>
            <a:r>
              <a:rPr lang="fr-FR" dirty="0" smtClean="0"/>
              <a:t>Le </a:t>
            </a:r>
            <a:r>
              <a:rPr lang="fr-FR" dirty="0"/>
              <a:t>monde contemporain nous a familiarisé avec des œuvres de valeur qui pourtant tournent le dos à la beauté. Les classiques recherchaient avant tout l’harmonie et la grâce en tant que « promesse de bonheur ». L’art contemporain est souvent aride et très sombre. </a:t>
            </a:r>
            <a:endParaRPr lang="fr-FR" dirty="0" smtClean="0"/>
          </a:p>
          <a:p>
            <a:r>
              <a:rPr lang="fr-FR" dirty="0" smtClean="0"/>
              <a:t>Quels </a:t>
            </a:r>
            <a:r>
              <a:rPr lang="fr-FR" dirty="0"/>
              <a:t>sont donc désormais les critères de l’art, si le beau ne permet plus d’identifier l’œuvre selon des « canons » établis ? Cette question rejoint celle du goût. Avoir du « goût », c’est pouvoir reconnaître ce qui présente une qualité esthétique en ne suivant ni les conventions ni les modes. Or les plus grandes œuvres d’art sont souvent difficiles d’accès, la beauté est « bizarre » selon Baudelaire. Le beau est souvent perturbant, et l’art, lorsqu’il relève du génie, est toujours « subversif » (qui bouscule, qui dérange)</a:t>
            </a:r>
            <a:r>
              <a:rPr lang="fr-FR" dirty="0" smtClean="0"/>
              <a:t>.</a:t>
            </a:r>
          </a:p>
          <a:p>
            <a:endParaRPr lang="fr-FR" dirty="0"/>
          </a:p>
          <a:p>
            <a:r>
              <a:rPr lang="fr-FR" dirty="0"/>
              <a:t>Source : Laurence Hansen-Love, </a:t>
            </a:r>
            <a:r>
              <a:rPr lang="fr-FR" i="1" dirty="0"/>
              <a:t>L’Etudiant</a:t>
            </a:r>
            <a:endParaRPr lang="fr-FR" dirty="0"/>
          </a:p>
          <a:p>
            <a:pPr marL="0" indent="0">
              <a:buNone/>
            </a:pPr>
            <a:endParaRPr lang="fr-FR" dirty="0"/>
          </a:p>
          <a:p>
            <a:endParaRPr lang="fr-FR" dirty="0"/>
          </a:p>
        </p:txBody>
      </p:sp>
    </p:spTree>
    <p:extLst>
      <p:ext uri="{BB962C8B-B14F-4D97-AF65-F5344CB8AC3E}">
        <p14:creationId xmlns:p14="http://schemas.microsoft.com/office/powerpoint/2010/main" val="388413857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1181</TotalTime>
  <Words>784</Words>
  <Application>Microsoft Macintosh PowerPoint</Application>
  <PresentationFormat>Présentation à l'écran (4:3)</PresentationFormat>
  <Paragraphs>88</Paragraphs>
  <Slides>14</Slides>
  <Notes>0</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Thème Office</vt:lpstr>
      <vt:lpstr>L’art</vt:lpstr>
      <vt:lpstr>Art et technique</vt:lpstr>
      <vt:lpstr>Art et technique (suite)</vt:lpstr>
      <vt:lpstr>Art et technique (suite)</vt:lpstr>
      <vt:lpstr>Artiste et artisan</vt:lpstr>
      <vt:lpstr> Le beau et le laid</vt:lpstr>
      <vt:lpstr>Gratuité de l’art</vt:lpstr>
      <vt:lpstr>L’énigme du beau</vt:lpstr>
      <vt:lpstr>La valeur de l’art  et le jugement de goût </vt:lpstr>
      <vt:lpstr>Kant et l’universalité du beau </vt:lpstr>
      <vt:lpstr>Kant et l’universalité du jugement </vt:lpstr>
      <vt:lpstr> Kant : le beau et le sublime </vt:lpstr>
      <vt:lpstr>Qu’est-ce qu’une œuvre d’art ?</vt:lpstr>
      <vt:lpstr>Nelson Goodman : « quand y a t-il art ? »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Philosophie 2020-2021</dc:title>
  <dc:creator>Stéphane Ferret</dc:creator>
  <cp:lastModifiedBy>Stéphane Ferret</cp:lastModifiedBy>
  <cp:revision>264</cp:revision>
  <dcterms:created xsi:type="dcterms:W3CDTF">2020-08-31T14:36:57Z</dcterms:created>
  <dcterms:modified xsi:type="dcterms:W3CDTF">2021-03-15T06:24:51Z</dcterms:modified>
</cp:coreProperties>
</file>