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06" r:id="rId3"/>
    <p:sldId id="311" r:id="rId4"/>
    <p:sldId id="308" r:id="rId5"/>
    <p:sldId id="309" r:id="rId6"/>
    <p:sldId id="319" r:id="rId7"/>
    <p:sldId id="310" r:id="rId8"/>
    <p:sldId id="313" r:id="rId9"/>
    <p:sldId id="314" r:id="rId10"/>
    <p:sldId id="315" r:id="rId11"/>
    <p:sldId id="316" r:id="rId12"/>
    <p:sldId id="317" r:id="rId13"/>
    <p:sldId id="318" r:id="rId14"/>
    <p:sldId id="321" r:id="rId15"/>
    <p:sldId id="320" r:id="rId16"/>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1064"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printerSettings" Target="printerSettings/printerSettings1.bin"/><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18/03/21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18/03/21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18/03/21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18/03/21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18/03/21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18/03/21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18/03/21</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dailymotion.com/video/xdaos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youtube.com/watch?v=aihWM-DfZ1Y"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La technique</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De la technique à la technologie</a:t>
            </a:r>
            <a:endParaRPr lang="fr-FR" sz="3200" dirty="0"/>
          </a:p>
        </p:txBody>
      </p:sp>
      <p:sp>
        <p:nvSpPr>
          <p:cNvPr id="3" name="Espace réservé du contenu 2"/>
          <p:cNvSpPr>
            <a:spLocks noGrp="1"/>
          </p:cNvSpPr>
          <p:nvPr>
            <p:ph idx="1"/>
          </p:nvPr>
        </p:nvSpPr>
        <p:spPr>
          <a:xfrm>
            <a:off x="457200" y="1177453"/>
            <a:ext cx="8229600" cy="5397759"/>
          </a:xfrm>
        </p:spPr>
        <p:txBody>
          <a:bodyPr>
            <a:normAutofit fontScale="47500" lnSpcReduction="20000"/>
          </a:bodyPr>
          <a:lstStyle/>
          <a:p>
            <a:r>
              <a:rPr lang="fr-FR" sz="4500" dirty="0" smtClean="0"/>
              <a:t>L’idée </a:t>
            </a:r>
            <a:r>
              <a:rPr lang="fr-FR" sz="4500" dirty="0"/>
              <a:t>de ruse nous conduit à celle d’habileté. Celle-ci est acquise par des exercices. La compétence est le fruit d’une habitude. Comme le dit le proverbe, c’est en forgeant qu’on devient forgeron. De telles réalisations exigent un sens aigu de l’observation dans le choix des matériaux, assortie de la capacité à les assembler correctement afin de produire des objets utilisables. L’importance de l’observation déborde le cadre des techniques de base.</a:t>
            </a:r>
          </a:p>
          <a:p>
            <a:r>
              <a:rPr lang="fr-FR" sz="4500" dirty="0"/>
              <a:t>Dans son</a:t>
            </a:r>
            <a:r>
              <a:rPr lang="fr-FR" sz="4500" i="1" dirty="0"/>
              <a:t> Introduction à l’étude de la médecine expérimentale</a:t>
            </a:r>
            <a:r>
              <a:rPr lang="fr-FR" sz="4500" dirty="0"/>
              <a:t>, Claude Bernard écrit que le savant est devenu le « contremaître de la création ». L’expérimentateur a une attitude directive. Il formule des hypothèses puis il expérimente d’après des protocoles précis afin de « forcer la nature à répondre à ses questions », comme l’écrit Kant. </a:t>
            </a:r>
            <a:endParaRPr lang="fr-FR" sz="4500" dirty="0" smtClean="0"/>
          </a:p>
          <a:p>
            <a:r>
              <a:rPr lang="fr-FR" sz="4500" dirty="0" smtClean="0"/>
              <a:t>Cette </a:t>
            </a:r>
            <a:r>
              <a:rPr lang="fr-FR" sz="4500" dirty="0"/>
              <a:t>tendance s’est accentuée puisque le laboratoire est désormais le lieu de la recherche scientifique. Ainsi se noue l’alliance des sciences et des techniques ou plutôt des technologies car ces instruments sont eux-mêmes liés aux progrès de la recherche scientifique. Dans le cas de la médecine, il s’agit de connaître et d’intervenir pour guérir ou prévenir les maladies.</a:t>
            </a:r>
          </a:p>
          <a:p>
            <a:endParaRPr lang="fr-FR" dirty="0" smtClean="0"/>
          </a:p>
          <a:p>
            <a:pPr marL="0" indent="0">
              <a:buNone/>
            </a:pPr>
            <a:r>
              <a:rPr lang="fr-FR" dirty="0" smtClean="0"/>
              <a:t>Source </a:t>
            </a:r>
            <a:r>
              <a:rPr lang="fr-FR" dirty="0" err="1"/>
              <a:t>Annabac</a:t>
            </a:r>
            <a:r>
              <a:rPr lang="fr-FR" dirty="0"/>
              <a:t> (sujet « La technique ne nous sert-elle qu’à nous rendre maitre de la nature ? »)</a:t>
            </a:r>
          </a:p>
          <a:p>
            <a:endParaRPr lang="fr-FR" dirty="0"/>
          </a:p>
        </p:txBody>
      </p:sp>
    </p:spTree>
    <p:extLst>
      <p:ext uri="{BB962C8B-B14F-4D97-AF65-F5344CB8AC3E}">
        <p14:creationId xmlns:p14="http://schemas.microsoft.com/office/powerpoint/2010/main" val="83319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a:t>« Nous rendre maîtres et possesseurs de la nature »</a:t>
            </a:r>
          </a:p>
        </p:txBody>
      </p:sp>
      <p:sp>
        <p:nvSpPr>
          <p:cNvPr id="3" name="Espace réservé du contenu 2"/>
          <p:cNvSpPr>
            <a:spLocks noGrp="1"/>
          </p:cNvSpPr>
          <p:nvPr>
            <p:ph idx="1"/>
          </p:nvPr>
        </p:nvSpPr>
        <p:spPr/>
        <p:txBody>
          <a:bodyPr>
            <a:normAutofit fontScale="62500" lnSpcReduction="20000"/>
          </a:bodyPr>
          <a:lstStyle/>
          <a:p>
            <a:pPr marL="0" indent="0">
              <a:buNone/>
            </a:pPr>
            <a:endParaRPr lang="fr-FR" dirty="0"/>
          </a:p>
          <a:p>
            <a:r>
              <a:rPr lang="fr-FR" dirty="0"/>
              <a:t>L’exemple de Claude Bernard nous conforte dans l’idée que la maîtrise de la nature est bien le but de la technique et que la fin visée est morale. Déjà Descartes, dans le </a:t>
            </a:r>
            <a:r>
              <a:rPr lang="fr-FR" i="1" dirty="0"/>
              <a:t>Discours de la méthode</a:t>
            </a:r>
            <a:r>
              <a:rPr lang="fr-FR" dirty="0"/>
              <a:t>, souhaite la création d’une philosophie pratique permettant d’utiliser les forces naturelles au moyen de machines afin d’améliorer la vie humaine. L’ingénieur étudie la force des éléments et apprend à commander à la nature en lui obéissant, car la connaissance des contraintes du milieu permet une action ajustée et efficace. La soumission à la nature n’est que le moyen de la dominer et la construction de machines soulage le travail humain. Ainsi Descartes fait-il l’éloge des artifices « qui feraient qu’on jouirait sans aucune peine des fruits de la terre et de toutes les commodités qui s’y trouvent ». La santé, « premier bien et fondement de tous les autres biens de cette vie », y gagnerait aussi beaucoup.</a:t>
            </a:r>
          </a:p>
          <a:p>
            <a:pPr marL="0" indent="0">
              <a:buNone/>
            </a:pPr>
            <a:r>
              <a:rPr lang="fr-FR" dirty="0"/>
              <a:t> </a:t>
            </a:r>
          </a:p>
          <a:p>
            <a:pPr marL="0" indent="0">
              <a:buNone/>
            </a:pPr>
            <a:r>
              <a:rPr lang="fr-FR" sz="2900" dirty="0"/>
              <a:t>Source </a:t>
            </a:r>
            <a:r>
              <a:rPr lang="fr-FR" sz="2900" dirty="0" err="1"/>
              <a:t>Annabac</a:t>
            </a:r>
            <a:r>
              <a:rPr lang="fr-FR" sz="2900" dirty="0"/>
              <a:t> (sujet « La technique ne nous sert-elle qu’à nous rendre maitre de la nature ? ») </a:t>
            </a:r>
          </a:p>
        </p:txBody>
      </p:sp>
    </p:spTree>
    <p:extLst>
      <p:ext uri="{BB962C8B-B14F-4D97-AF65-F5344CB8AC3E}">
        <p14:creationId xmlns:p14="http://schemas.microsoft.com/office/powerpoint/2010/main" val="305980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83746"/>
          </a:xfrm>
        </p:spPr>
        <p:txBody>
          <a:bodyPr>
            <a:normAutofit/>
          </a:bodyPr>
          <a:lstStyle/>
          <a:p>
            <a:r>
              <a:rPr lang="fr-FR" sz="3200" dirty="0" smtClean="0"/>
              <a:t>La </a:t>
            </a:r>
            <a:r>
              <a:rPr lang="fr-FR" sz="3200" dirty="0"/>
              <a:t>recherche du </a:t>
            </a:r>
            <a:r>
              <a:rPr lang="fr-FR" sz="3200" dirty="0" smtClean="0"/>
              <a:t>profit</a:t>
            </a:r>
            <a:endParaRPr lang="fr-FR" sz="3200" dirty="0"/>
          </a:p>
        </p:txBody>
      </p:sp>
      <p:sp>
        <p:nvSpPr>
          <p:cNvPr id="3" name="Espace réservé du contenu 2"/>
          <p:cNvSpPr>
            <a:spLocks noGrp="1"/>
          </p:cNvSpPr>
          <p:nvPr>
            <p:ph idx="1"/>
          </p:nvPr>
        </p:nvSpPr>
        <p:spPr>
          <a:xfrm>
            <a:off x="457200" y="1058384"/>
            <a:ext cx="8229600" cy="5067779"/>
          </a:xfrm>
        </p:spPr>
        <p:txBody>
          <a:bodyPr>
            <a:normAutofit fontScale="55000" lnSpcReduction="20000"/>
          </a:bodyPr>
          <a:lstStyle/>
          <a:p>
            <a:r>
              <a:rPr lang="fr-FR" sz="3800" dirty="0" smtClean="0"/>
              <a:t>Le </a:t>
            </a:r>
            <a:r>
              <a:rPr lang="fr-FR" sz="3800" dirty="0"/>
              <a:t>mythe de Prométhée place la technique sous le signe de la ruse et de la lutte pour le pouvoir. Or il apparaît que la technique est aussi un agent de domination de l’homme sur l’homme. Dans le </a:t>
            </a:r>
            <a:r>
              <a:rPr lang="fr-FR" sz="3800" i="1" dirty="0"/>
              <a:t>Discours sur l’origine et les fondements de l’inégalité parmi les hommes</a:t>
            </a:r>
            <a:r>
              <a:rPr lang="fr-FR" sz="3800" dirty="0"/>
              <a:t>, Rousseau fait le tableau d’une nature dévastée et de populations asservies par la mécanisation progressive des </a:t>
            </a:r>
            <a:r>
              <a:rPr lang="fr-FR" sz="3800" dirty="0" smtClean="0"/>
              <a:t>tâches.</a:t>
            </a:r>
          </a:p>
          <a:p>
            <a:pPr marL="0" indent="0">
              <a:buNone/>
            </a:pPr>
            <a:endParaRPr lang="fr-FR" sz="3800" dirty="0" smtClean="0"/>
          </a:p>
          <a:p>
            <a:r>
              <a:rPr lang="fr-FR" sz="3800" dirty="0" smtClean="0"/>
              <a:t>Les </a:t>
            </a:r>
            <a:r>
              <a:rPr lang="fr-FR" sz="3800" dirty="0"/>
              <a:t>deux vont de pair, comme l’a montré le développement de la production industrielle. Dans ce cas, la finalité de la technique n’est pas la satisfaction des besoins mais la recherche du profit dans une société dominée par les intérêts particuliers. Produire à moindre coût et traiter les producteurs comme une variable d’ajustement est le défaut d’une organisation du travail régie par les exigences de rentabilité du capital.</a:t>
            </a:r>
          </a:p>
          <a:p>
            <a:endParaRPr lang="fr-FR" dirty="0"/>
          </a:p>
          <a:p>
            <a:pPr marL="0" indent="0">
              <a:buNone/>
            </a:pPr>
            <a:r>
              <a:rPr lang="fr-FR" sz="2900" dirty="0"/>
              <a:t>Source </a:t>
            </a:r>
            <a:r>
              <a:rPr lang="fr-FR" sz="2900" dirty="0" err="1"/>
              <a:t>Annabac</a:t>
            </a:r>
            <a:r>
              <a:rPr lang="fr-FR" sz="2900" dirty="0"/>
              <a:t> (sujet « La technique ne nous sert-elle qu’à nous rendre maitre de la nature ? »)</a:t>
            </a:r>
          </a:p>
          <a:p>
            <a:endParaRPr lang="fr-FR" dirty="0"/>
          </a:p>
        </p:txBody>
      </p:sp>
    </p:spTree>
    <p:extLst>
      <p:ext uri="{BB962C8B-B14F-4D97-AF65-F5344CB8AC3E}">
        <p14:creationId xmlns:p14="http://schemas.microsoft.com/office/powerpoint/2010/main" val="1397449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30827"/>
          </a:xfrm>
        </p:spPr>
        <p:txBody>
          <a:bodyPr>
            <a:normAutofit fontScale="90000"/>
          </a:bodyPr>
          <a:lstStyle/>
          <a:p>
            <a:r>
              <a:rPr lang="fr-FR" dirty="0" smtClean="0"/>
              <a:t/>
            </a:r>
            <a:br>
              <a:rPr lang="fr-FR" dirty="0" smtClean="0"/>
            </a:br>
            <a:r>
              <a:rPr lang="fr-FR" sz="3600" dirty="0" smtClean="0"/>
              <a:t>Heidegger </a:t>
            </a:r>
            <a:r>
              <a:rPr lang="fr-FR" sz="3600" dirty="0"/>
              <a:t>et Habermas</a:t>
            </a:r>
            <a:r>
              <a:rPr lang="fr-FR" dirty="0"/>
              <a:t/>
            </a:r>
            <a:br>
              <a:rPr lang="fr-FR" dirty="0"/>
            </a:br>
            <a:endParaRPr lang="fr-FR" dirty="0"/>
          </a:p>
        </p:txBody>
      </p:sp>
      <p:sp>
        <p:nvSpPr>
          <p:cNvPr id="3" name="Espace réservé du contenu 2"/>
          <p:cNvSpPr>
            <a:spLocks noGrp="1"/>
          </p:cNvSpPr>
          <p:nvPr>
            <p:ph idx="1"/>
          </p:nvPr>
        </p:nvSpPr>
        <p:spPr>
          <a:xfrm>
            <a:off x="457200" y="1243602"/>
            <a:ext cx="8229600" cy="4882561"/>
          </a:xfrm>
        </p:spPr>
        <p:txBody>
          <a:bodyPr>
            <a:normAutofit fontScale="47500" lnSpcReduction="20000"/>
          </a:bodyPr>
          <a:lstStyle/>
          <a:p>
            <a:pPr marL="0" indent="0">
              <a:buNone/>
            </a:pPr>
            <a:r>
              <a:rPr lang="fr-FR" sz="3800" dirty="0" smtClean="0"/>
              <a:t>Dans</a:t>
            </a:r>
            <a:r>
              <a:rPr lang="fr-FR" sz="3800" dirty="0"/>
              <a:t> </a:t>
            </a:r>
            <a:r>
              <a:rPr lang="fr-FR" sz="3800" i="1" dirty="0"/>
              <a:t>La Question de la technique</a:t>
            </a:r>
            <a:r>
              <a:rPr lang="fr-FR" sz="3800" dirty="0"/>
              <a:t>, Heidegger radicalise cette idée. La technique moderne ou technologie n’est, à ses yeux, que l’expression d’une volonté générale de domination qui a perdu le sens de la mesure. Les hommes veulent pour vouloir, pour se prouver que tout est possible. Les centrales emmurent les fleuves et le sol est éventré pour nous fournir du charbon. La réduction générale de tout ce qui existe au rang d’un matériau exploitable conduit fatalement à ce que les hommes se traitent eux-mêmes comme des matériaux. Heidegger voit dans cette dévastation la marque du nihilisme. L’humanité a perdu le sens de son être en faisant de la nature un objet qu’elle s’imagine pouvoir traiter selon son désir. Nous allons vers le néant dans une course toujours plus folle. À cet élan prométhéen, Heidegger oppose une sagesse faite de mesure qui prête attention à ce que la nature nous montre en faisant éclore tout ce qui est selon son rythme propre. </a:t>
            </a:r>
            <a:endParaRPr lang="fr-FR" sz="3800" dirty="0" smtClean="0"/>
          </a:p>
          <a:p>
            <a:pPr marL="0" indent="0">
              <a:buNone/>
            </a:pPr>
            <a:endParaRPr lang="fr-FR" sz="3800" dirty="0"/>
          </a:p>
          <a:p>
            <a:pPr marL="0" indent="0">
              <a:buNone/>
            </a:pPr>
            <a:r>
              <a:rPr lang="fr-FR" sz="3800" dirty="0" smtClean="0"/>
              <a:t>D’une </a:t>
            </a:r>
            <a:r>
              <a:rPr lang="fr-FR" sz="3800" dirty="0"/>
              <a:t>autre façon, Habermas dénonce la fonction idéologique de la technique dans la société moderne. Il existe un pouvoir des experts qui nous donne l’illusion que tous les problèmes peuvent être réglés techniquement. Cela a pour conséquence d’éliminer le débat politique. Il n’y aurait pas à délibérer, car une seule solution serait possible. </a:t>
            </a:r>
          </a:p>
          <a:p>
            <a:pPr marL="0" indent="0">
              <a:buNone/>
            </a:pPr>
            <a:endParaRPr lang="fr-FR" dirty="0"/>
          </a:p>
          <a:p>
            <a:pPr marL="0" indent="0">
              <a:buNone/>
            </a:pPr>
            <a:endParaRPr lang="fr-FR" dirty="0" smtClean="0"/>
          </a:p>
          <a:p>
            <a:pPr marL="0" indent="0">
              <a:buNone/>
            </a:pPr>
            <a:r>
              <a:rPr lang="fr-FR" dirty="0" smtClean="0"/>
              <a:t>Source </a:t>
            </a:r>
            <a:r>
              <a:rPr lang="fr-FR" dirty="0" err="1"/>
              <a:t>Annabac</a:t>
            </a:r>
            <a:r>
              <a:rPr lang="fr-FR" dirty="0"/>
              <a:t> (sujet « La technique ne nous sert-elle qu’à nous rendre maitre de la nature ? »)</a:t>
            </a:r>
          </a:p>
          <a:p>
            <a:endParaRPr lang="fr-FR" dirty="0"/>
          </a:p>
        </p:txBody>
      </p:sp>
    </p:spTree>
    <p:extLst>
      <p:ext uri="{BB962C8B-B14F-4D97-AF65-F5344CB8AC3E}">
        <p14:creationId xmlns:p14="http://schemas.microsoft.com/office/powerpoint/2010/main" val="276595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30827"/>
          </a:xfrm>
        </p:spPr>
        <p:txBody>
          <a:bodyPr>
            <a:noAutofit/>
          </a:bodyPr>
          <a:lstStyle/>
          <a:p>
            <a:r>
              <a:rPr lang="fr-FR" sz="3200" dirty="0" smtClean="0"/>
              <a:t/>
            </a:r>
            <a:br>
              <a:rPr lang="fr-FR" sz="3200" dirty="0" smtClean="0"/>
            </a:br>
            <a:r>
              <a:rPr lang="fr-FR" sz="3200" dirty="0" smtClean="0"/>
              <a:t>Conclusion - </a:t>
            </a:r>
            <a:r>
              <a:rPr lang="fr-FR" sz="2800" dirty="0" smtClean="0"/>
              <a:t>Bergson</a:t>
            </a:r>
            <a:r>
              <a:rPr lang="fr-FR" sz="2800" dirty="0"/>
              <a:t> : </a:t>
            </a:r>
            <a:r>
              <a:rPr lang="fr-FR" sz="2800" i="1" dirty="0"/>
              <a:t>homo </a:t>
            </a:r>
            <a:r>
              <a:rPr lang="fr-FR" sz="2800" i="1" dirty="0" err="1"/>
              <a:t>faber</a:t>
            </a:r>
            <a:r>
              <a:rPr lang="fr-FR" sz="3200" dirty="0"/>
              <a:t/>
            </a:r>
            <a:br>
              <a:rPr lang="fr-FR" sz="3200" dirty="0"/>
            </a:br>
            <a:endParaRPr lang="fr-FR" sz="3200" dirty="0"/>
          </a:p>
        </p:txBody>
      </p:sp>
      <p:sp>
        <p:nvSpPr>
          <p:cNvPr id="3" name="Espace réservé du contenu 2"/>
          <p:cNvSpPr>
            <a:spLocks noGrp="1"/>
          </p:cNvSpPr>
          <p:nvPr>
            <p:ph idx="1"/>
          </p:nvPr>
        </p:nvSpPr>
        <p:spPr>
          <a:xfrm>
            <a:off x="457200" y="767329"/>
            <a:ext cx="8229600" cy="5900493"/>
          </a:xfrm>
        </p:spPr>
        <p:txBody>
          <a:bodyPr>
            <a:normAutofit fontScale="25000" lnSpcReduction="20000"/>
          </a:bodyPr>
          <a:lstStyle/>
          <a:p>
            <a:pPr marL="0" indent="0" algn="just">
              <a:buNone/>
            </a:pPr>
            <a:r>
              <a:rPr lang="fr-FR" dirty="0"/>
              <a:t> </a:t>
            </a:r>
            <a:br>
              <a:rPr lang="fr-FR" dirty="0"/>
            </a:br>
            <a:r>
              <a:rPr lang="fr-FR" sz="7200" dirty="0"/>
              <a:t>« En ce qui concerne l’intelligence humaine, on n’a pas assez remarqué que l’invention mécanique a d’abord été sa démarche essentielle, qu’aujourd’hui encore notre vie sociale gravite autour de la fabrication et de l’utilisation d’instruments artificiels, que les inventions qui jalonnent la route du progrès en ont aussi tracé la direction. Nous avons de la peine à nous en apercevoir, parce que les modifications de l’humanité retardent d’ordinaire sur les transformations de son outillage. Nos habitudes individuelles et même sociales survivent assez longtemps aux circonstances pour lesquelles elles étaient faites, de sorte que les effets profonds d’une invention se font remarquer lorsque nous en avons déjà perdu de vue la nouveauté. Un siècle a passé depuis l’invention de la machine à vapeur, et nous commençons seulement à ressentir la secousse profonde qu’elle nous a donnée. La révolution qu’elle a opérée dans l’industrie n’en a pas moins bouleversé les relations entre les hommes. Des idées nouvelles se lèvent. Des sentiments nouveaux sont en voie d’éclore. Dans des milliers d’années, quand le recul du passé n’en laissera plus apercevoir que les grandes lignes, nos guerres et nos révolutions compteront pour peu de chose, à supposer qu’on s’en souvienne encore ; mais de la machine à vapeur, avec les inventions de tout genre qui lui font cortège, on parlera peut-être comme nous parlons du bronze ou de la pierre taillée ; elle servira à définir un âges. Si nous pouvions nous dépouiller de tout orgueil, si, pour définir notre espèce, nous nous en tenions strictement à ce que l’histoire et la préhistoire nous présentent comme la caractéristique constante de l’homme et de l’intelligence, nous ne dirions peut-être pas </a:t>
            </a:r>
            <a:r>
              <a:rPr lang="fr-FR" sz="7200" i="1" dirty="0"/>
              <a:t>Homo sapiens</a:t>
            </a:r>
            <a:r>
              <a:rPr lang="fr-FR" sz="7200" dirty="0"/>
              <a:t>, mais </a:t>
            </a:r>
            <a:r>
              <a:rPr lang="fr-FR" sz="7200" i="1" dirty="0"/>
              <a:t>Homo </a:t>
            </a:r>
            <a:r>
              <a:rPr lang="fr-FR" sz="7200" i="1" dirty="0" err="1"/>
              <a:t>faber</a:t>
            </a:r>
            <a:r>
              <a:rPr lang="fr-FR" sz="7200" dirty="0"/>
              <a:t>. En définitive, l’intelligence, envisagée dans ce qui en paraît être la démarche originelle, est la faculté de fabriquer des objets artificiels, en particulier des outils à faire des outils, et d’en varier indéfiniment la fabrication. »</a:t>
            </a:r>
            <a:br>
              <a:rPr lang="fr-FR" sz="7200" dirty="0"/>
            </a:br>
            <a:endParaRPr lang="fr-FR" sz="7200" dirty="0" smtClean="0"/>
          </a:p>
          <a:p>
            <a:pPr marL="0" indent="0">
              <a:buNone/>
            </a:pPr>
            <a:r>
              <a:rPr lang="fr-FR" dirty="0" smtClean="0"/>
              <a:t>Henri </a:t>
            </a:r>
            <a:r>
              <a:rPr lang="fr-FR" dirty="0"/>
              <a:t>Bergson, </a:t>
            </a:r>
            <a:r>
              <a:rPr lang="fr-FR" i="1" dirty="0"/>
              <a:t>L’Évolution créatrice</a:t>
            </a:r>
            <a:r>
              <a:rPr lang="fr-FR" dirty="0"/>
              <a:t> (1907).</a:t>
            </a:r>
            <a:br>
              <a:rPr lang="fr-FR" dirty="0"/>
            </a:br>
            <a:endParaRPr lang="fr-FR" dirty="0"/>
          </a:p>
        </p:txBody>
      </p:sp>
    </p:spTree>
    <p:extLst>
      <p:ext uri="{BB962C8B-B14F-4D97-AF65-F5344CB8AC3E}">
        <p14:creationId xmlns:p14="http://schemas.microsoft.com/office/powerpoint/2010/main" val="338859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t>
            </a:r>
            <a:r>
              <a:rPr lang="fr-FR" dirty="0" smtClean="0"/>
              <a:t>ésumé</a:t>
            </a:r>
            <a:endParaRPr lang="fr-FR" dirty="0"/>
          </a:p>
        </p:txBody>
      </p:sp>
      <p:sp>
        <p:nvSpPr>
          <p:cNvPr id="3" name="Espace réservé du contenu 2"/>
          <p:cNvSpPr>
            <a:spLocks noGrp="1"/>
          </p:cNvSpPr>
          <p:nvPr>
            <p:ph idx="1"/>
          </p:nvPr>
        </p:nvSpPr>
        <p:spPr/>
        <p:txBody>
          <a:bodyPr/>
          <a:lstStyle/>
          <a:p>
            <a:r>
              <a:rPr lang="fr-FR" dirty="0" smtClean="0"/>
              <a:t>Vidéo</a:t>
            </a:r>
          </a:p>
          <a:p>
            <a:r>
              <a:rPr lang="fr-FR" dirty="0" smtClean="0"/>
              <a:t>La technique sur Arte, Raphael </a:t>
            </a:r>
            <a:r>
              <a:rPr lang="fr-FR" dirty="0" err="1" smtClean="0"/>
              <a:t>Endhoven</a:t>
            </a:r>
            <a:endParaRPr lang="fr-FR" dirty="0" smtClean="0"/>
          </a:p>
          <a:p>
            <a:r>
              <a:rPr lang="fr-FR" dirty="0"/>
              <a:t>Première partie : </a:t>
            </a:r>
            <a:r>
              <a:rPr lang="fr-FR" dirty="0">
                <a:hlinkClick r:id="rId2"/>
              </a:rPr>
              <a:t>https://www.dailymotion.com/video/</a:t>
            </a:r>
            <a:r>
              <a:rPr lang="fr-FR" dirty="0" smtClean="0">
                <a:hlinkClick r:id="rId2"/>
              </a:rPr>
              <a:t>xdaosn</a:t>
            </a:r>
            <a:endParaRPr lang="fr-FR" dirty="0" smtClean="0"/>
          </a:p>
          <a:p>
            <a:r>
              <a:rPr lang="fr-FR" dirty="0" smtClean="0"/>
              <a:t>Seconde partie :</a:t>
            </a:r>
          </a:p>
          <a:p>
            <a:r>
              <a:rPr lang="fr-FR" dirty="0" err="1"/>
              <a:t>https</a:t>
            </a:r>
            <a:r>
              <a:rPr lang="fr-FR" dirty="0"/>
              <a:t>://</a:t>
            </a:r>
            <a:r>
              <a:rPr lang="fr-FR" dirty="0" err="1"/>
              <a:t>www.dailymotion.com</a:t>
            </a:r>
            <a:r>
              <a:rPr lang="fr-FR" dirty="0"/>
              <a:t>/</a:t>
            </a:r>
            <a:r>
              <a:rPr lang="fr-FR" dirty="0" err="1"/>
              <a:t>video</a:t>
            </a:r>
            <a:r>
              <a:rPr lang="fr-FR" dirty="0"/>
              <a:t>/</a:t>
            </a:r>
            <a:r>
              <a:rPr lang="fr-FR"/>
              <a:t>xdaoik</a:t>
            </a:r>
            <a:endParaRPr lang="fr-FR" dirty="0" smtClean="0"/>
          </a:p>
          <a:p>
            <a:endParaRPr lang="fr-FR" dirty="0"/>
          </a:p>
        </p:txBody>
      </p:sp>
    </p:spTree>
    <p:extLst>
      <p:ext uri="{BB962C8B-B14F-4D97-AF65-F5344CB8AC3E}">
        <p14:creationId xmlns:p14="http://schemas.microsoft.com/office/powerpoint/2010/main" val="451098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La technique</a:t>
            </a:r>
            <a:endParaRPr lang="fr-FR" sz="3200" dirty="0"/>
          </a:p>
        </p:txBody>
      </p:sp>
      <p:sp>
        <p:nvSpPr>
          <p:cNvPr id="3" name="Espace réservé du contenu 2"/>
          <p:cNvSpPr>
            <a:spLocks noGrp="1"/>
          </p:cNvSpPr>
          <p:nvPr>
            <p:ph idx="1"/>
          </p:nvPr>
        </p:nvSpPr>
        <p:spPr>
          <a:xfrm>
            <a:off x="457200" y="1177454"/>
            <a:ext cx="8229600" cy="4948710"/>
          </a:xfrm>
        </p:spPr>
        <p:txBody>
          <a:bodyPr>
            <a:normAutofit fontScale="55000" lnSpcReduction="20000"/>
          </a:bodyPr>
          <a:lstStyle/>
          <a:p>
            <a:pPr marL="0" indent="0">
              <a:buNone/>
            </a:pPr>
            <a:endParaRPr lang="fr-FR" dirty="0"/>
          </a:p>
          <a:p>
            <a:r>
              <a:rPr lang="fr-FR" b="1" dirty="0"/>
              <a:t>Au moins trois sens :</a:t>
            </a:r>
            <a:endParaRPr lang="fr-FR" dirty="0"/>
          </a:p>
          <a:p>
            <a:pPr>
              <a:buFont typeface="Wingdings" charset="2"/>
              <a:buChar char="ü"/>
            </a:pPr>
            <a:r>
              <a:rPr lang="fr-FR" dirty="0" smtClean="0"/>
              <a:t>Un </a:t>
            </a:r>
            <a:r>
              <a:rPr lang="fr-FR" dirty="0"/>
              <a:t>sens originel : la technique est le savoir-faire de l’artisan, aussi bien le boulanger qui fait son pain en pétrissant la pâte que le chirurgien qui opère et procède à une greffe d’organe.</a:t>
            </a:r>
          </a:p>
          <a:p>
            <a:pPr>
              <a:buFont typeface="Wingdings" charset="2"/>
              <a:buChar char="ü"/>
            </a:pPr>
            <a:r>
              <a:rPr lang="fr-FR" dirty="0" smtClean="0"/>
              <a:t>Un </a:t>
            </a:r>
            <a:r>
              <a:rPr lang="fr-FR" dirty="0"/>
              <a:t>sens matériel : la technique désigne l’ensemble des objets techniques : les outils les machines qui permettent à l’être humain d’agir et de réaliser des activités (fabrication, transport, communication, etc.)</a:t>
            </a:r>
          </a:p>
          <a:p>
            <a:pPr>
              <a:buFont typeface="Wingdings" charset="2"/>
              <a:buChar char="ü"/>
            </a:pPr>
            <a:r>
              <a:rPr lang="fr-FR" dirty="0" smtClean="0"/>
              <a:t>Un </a:t>
            </a:r>
            <a:r>
              <a:rPr lang="fr-FR" dirty="0"/>
              <a:t>sens contemporain : de nos jours, on parle plus volontiers de technologie : la technique a tellement évolué et a </a:t>
            </a:r>
            <a:r>
              <a:rPr lang="fr-FR" dirty="0" smtClean="0"/>
              <a:t>pris </a:t>
            </a:r>
            <a:r>
              <a:rPr lang="fr-FR" dirty="0"/>
              <a:t>une telle place dans nos sociétés que nous parlons plus volontiers de technologie, c’est-à-dire d’une véritable science (</a:t>
            </a:r>
            <a:r>
              <a:rPr lang="fr-FR" i="1" dirty="0"/>
              <a:t>logos</a:t>
            </a:r>
            <a:r>
              <a:rPr lang="fr-FR" dirty="0"/>
              <a:t>) de la technique.</a:t>
            </a:r>
          </a:p>
          <a:p>
            <a:pPr marL="0" indent="0">
              <a:buNone/>
            </a:pPr>
            <a:endParaRPr lang="fr-FR" dirty="0"/>
          </a:p>
          <a:p>
            <a:r>
              <a:rPr lang="fr-FR" b="1" dirty="0"/>
              <a:t>Vocabulaire :</a:t>
            </a:r>
            <a:endParaRPr lang="fr-FR" dirty="0"/>
          </a:p>
          <a:p>
            <a:pPr>
              <a:buFont typeface="Wingdings" charset="2"/>
              <a:buChar char="ü"/>
            </a:pPr>
            <a:r>
              <a:rPr lang="fr-FR" dirty="0"/>
              <a:t>L’outil et la machine : l’outil est manipulable, on le tient dans la main, comme une paire de ciseaux ou un marteau. La machine, quant à elle, fonctionne sans avoir besoin d’être manipulée. Elle est généralement plus volumineuse que l’outil. Une machine-outil est à la lisière de ces deux notions : c’est une machine par son volume mais c’est un outil dans le sens où elle exige la présence d’un opérateur. </a:t>
            </a:r>
          </a:p>
        </p:txBody>
      </p:sp>
    </p:spTree>
    <p:extLst>
      <p:ext uri="{BB962C8B-B14F-4D97-AF65-F5344CB8AC3E}">
        <p14:creationId xmlns:p14="http://schemas.microsoft.com/office/powerpoint/2010/main" val="796253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Evolution du terme</a:t>
            </a:r>
            <a:endParaRPr lang="fr-FR" sz="3200" dirty="0"/>
          </a:p>
        </p:txBody>
      </p:sp>
      <p:sp>
        <p:nvSpPr>
          <p:cNvPr id="3" name="Espace réservé du contenu 2"/>
          <p:cNvSpPr>
            <a:spLocks noGrp="1"/>
          </p:cNvSpPr>
          <p:nvPr>
            <p:ph idx="1"/>
          </p:nvPr>
        </p:nvSpPr>
        <p:spPr>
          <a:xfrm>
            <a:off x="457200" y="1177454"/>
            <a:ext cx="8229600" cy="5490368"/>
          </a:xfrm>
        </p:spPr>
        <p:txBody>
          <a:bodyPr>
            <a:normAutofit fontScale="47500" lnSpcReduction="20000"/>
          </a:bodyPr>
          <a:lstStyle/>
          <a:p>
            <a:r>
              <a:rPr lang="fr-FR" dirty="0" smtClean="0"/>
              <a:t>Du </a:t>
            </a:r>
            <a:r>
              <a:rPr lang="fr-FR" dirty="0"/>
              <a:t>grec </a:t>
            </a:r>
            <a:r>
              <a:rPr lang="fr-FR" i="1" dirty="0" err="1"/>
              <a:t>teknè</a:t>
            </a:r>
            <a:r>
              <a:rPr lang="fr-FR" dirty="0"/>
              <a:t> : “art manuel“, “ensemble des procédés d’un métier“. Le sens de ce terme évolue au cours de </a:t>
            </a:r>
            <a:r>
              <a:rPr lang="fr-FR" dirty="0" smtClean="0"/>
              <a:t>l’histoire : </a:t>
            </a:r>
            <a:endParaRPr lang="fr-FR" dirty="0"/>
          </a:p>
          <a:p>
            <a:pPr marL="0" indent="0">
              <a:buNone/>
            </a:pPr>
            <a:r>
              <a:rPr lang="fr-FR" dirty="0"/>
              <a:t> </a:t>
            </a:r>
          </a:p>
          <a:p>
            <a:pPr>
              <a:buFont typeface="Wingdings" charset="2"/>
              <a:buChar char="ü"/>
            </a:pPr>
            <a:r>
              <a:rPr lang="fr-FR" dirty="0"/>
              <a:t>Jusqu’à la Renaissance, la technique désigne, pour un travail manuel dépendant d’outils, les procédés codifiés et transmissibles qui permettent d’obtenir un effet utile. </a:t>
            </a:r>
          </a:p>
          <a:p>
            <a:pPr marL="0" indent="0">
              <a:buNone/>
            </a:pPr>
            <a:endParaRPr lang="fr-FR" dirty="0"/>
          </a:p>
          <a:p>
            <a:pPr>
              <a:buFont typeface="Wingdings" charset="2"/>
              <a:buChar char="ü"/>
            </a:pPr>
            <a:r>
              <a:rPr lang="fr-FR" dirty="0"/>
              <a:t>Avec la révolution galiléenne et l’avènement de l’âge instrumental de la science (usage des appareils de mesure, des automates pour modéliser le vivant, comme on le voit chez Descartes), la technique concerne davantage les applications du savoir théorique. </a:t>
            </a:r>
          </a:p>
          <a:p>
            <a:pPr>
              <a:buFont typeface="Wingdings" charset="2"/>
              <a:buChar char="ü"/>
            </a:pPr>
            <a:endParaRPr lang="fr-FR" dirty="0"/>
          </a:p>
          <a:p>
            <a:pPr>
              <a:buFont typeface="Wingdings" charset="2"/>
              <a:buChar char="ü"/>
            </a:pPr>
            <a:r>
              <a:rPr lang="fr-FR" dirty="0"/>
              <a:t>À partir de la révolution industrielle et l’usage croissant des machines (métier à tisser, locomotive à vapeur), la technique devient essentielle à l’économie. Marx observe qu’avec le machinisme, le progrès technique se trouve perverti par le capitalisme : au lieu d’alléger le travail, il l’exploite, faisant du travailleur en usine un simple rouage d’un monstre mécanique. </a:t>
            </a:r>
          </a:p>
          <a:p>
            <a:pPr>
              <a:buFont typeface="Wingdings" charset="2"/>
              <a:buChar char="ü"/>
            </a:pPr>
            <a:endParaRPr lang="fr-FR" dirty="0"/>
          </a:p>
          <a:p>
            <a:pPr>
              <a:buFont typeface="Wingdings" charset="2"/>
              <a:buChar char="ü"/>
            </a:pPr>
            <a:r>
              <a:rPr lang="fr-FR" dirty="0"/>
              <a:t>Au XXème siècle, la technique toujours </a:t>
            </a:r>
            <a:r>
              <a:rPr lang="fr-FR" dirty="0" smtClean="0"/>
              <a:t>plus </a:t>
            </a:r>
            <a:r>
              <a:rPr lang="fr-FR" dirty="0"/>
              <a:t>puissante, pénètre toutes les activités humaines, en particulier celles qui concernent la communication. Heidegger y voit une figure du nihilisme, Jonas, précurseur de l’écologie, un danger pour la planète. Aux philosophes technophobes, dont Platon, avec le mythe de Prométhée qui usurpe le feu aux dieux, était le premier représentant, s’opposent aujourd’hui les partisans du </a:t>
            </a:r>
            <a:r>
              <a:rPr lang="fr-FR" dirty="0" err="1"/>
              <a:t>transhumanisme</a:t>
            </a:r>
            <a:r>
              <a:rPr lang="fr-FR" dirty="0"/>
              <a:t>, pour qui la technique est l’avenir de l’homme</a:t>
            </a:r>
            <a:r>
              <a:rPr lang="fr-FR" dirty="0" smtClean="0"/>
              <a:t>.</a:t>
            </a:r>
            <a:endParaRPr lang="fr-FR" dirty="0"/>
          </a:p>
          <a:p>
            <a:pPr marL="0" indent="0">
              <a:buNone/>
            </a:pPr>
            <a:endParaRPr lang="fr-FR" dirty="0"/>
          </a:p>
          <a:p>
            <a:r>
              <a:rPr lang="fr-FR" dirty="0"/>
              <a:t>Source, </a:t>
            </a:r>
            <a:r>
              <a:rPr lang="fr-FR" i="1" dirty="0"/>
              <a:t>Philosophie magazine</a:t>
            </a:r>
            <a:r>
              <a:rPr lang="fr-FR" dirty="0"/>
              <a:t>.</a:t>
            </a:r>
          </a:p>
          <a:p>
            <a:pPr marL="0" indent="0">
              <a:buNone/>
            </a:pPr>
            <a:endParaRPr lang="fr-FR" dirty="0"/>
          </a:p>
          <a:p>
            <a:endParaRPr lang="fr-FR" dirty="0"/>
          </a:p>
        </p:txBody>
      </p:sp>
    </p:spTree>
    <p:extLst>
      <p:ext uri="{BB962C8B-B14F-4D97-AF65-F5344CB8AC3E}">
        <p14:creationId xmlns:p14="http://schemas.microsoft.com/office/powerpoint/2010/main" val="1783880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sz="3100" b="1" dirty="0" smtClean="0"/>
              <a:t/>
            </a:r>
            <a:br>
              <a:rPr lang="fr-FR" sz="3100" b="1" dirty="0" smtClean="0"/>
            </a:br>
            <a:r>
              <a:rPr lang="fr-FR" sz="3100" b="1" dirty="0"/>
              <a:t/>
            </a:r>
            <a:br>
              <a:rPr lang="fr-FR" sz="3100" b="1" dirty="0"/>
            </a:br>
            <a:r>
              <a:rPr lang="fr-FR" sz="3100" dirty="0" smtClean="0"/>
              <a:t>La </a:t>
            </a:r>
            <a:r>
              <a:rPr lang="fr-FR" sz="3100" dirty="0"/>
              <a:t>finalité comme essence ou nature </a:t>
            </a:r>
            <a:r>
              <a:rPr lang="fr-FR" sz="3100" dirty="0" smtClean="0"/>
              <a:t/>
            </a:r>
            <a:br>
              <a:rPr lang="fr-FR" sz="3100" dirty="0" smtClean="0"/>
            </a:br>
            <a:r>
              <a:rPr lang="fr-FR" sz="3100" dirty="0" smtClean="0"/>
              <a:t>des </a:t>
            </a:r>
            <a:r>
              <a:rPr lang="fr-FR" sz="3100" dirty="0"/>
              <a:t>objets techniques</a:t>
            </a:r>
            <a:r>
              <a:rPr lang="fr-FR" dirty="0"/>
              <a:t/>
            </a:r>
            <a:br>
              <a:rPr lang="fr-FR" dirty="0"/>
            </a:br>
            <a:endParaRPr lang="fr-FR" dirty="0"/>
          </a:p>
        </p:txBody>
      </p:sp>
      <p:sp>
        <p:nvSpPr>
          <p:cNvPr id="3" name="Espace réservé du contenu 2"/>
          <p:cNvSpPr>
            <a:spLocks noGrp="1"/>
          </p:cNvSpPr>
          <p:nvPr>
            <p:ph idx="1"/>
          </p:nvPr>
        </p:nvSpPr>
        <p:spPr>
          <a:xfrm>
            <a:off x="457200" y="1600200"/>
            <a:ext cx="8229600" cy="5067622"/>
          </a:xfrm>
        </p:spPr>
        <p:txBody>
          <a:bodyPr>
            <a:normAutofit fontScale="47500" lnSpcReduction="20000"/>
          </a:bodyPr>
          <a:lstStyle/>
          <a:p>
            <a:r>
              <a:rPr lang="fr-FR" sz="3400" dirty="0" smtClean="0"/>
              <a:t>Un </a:t>
            </a:r>
            <a:r>
              <a:rPr lang="fr-FR" sz="3400" dirty="0"/>
              <a:t>objet technique se définit par sa fonction contrairement aux êtres de nature qui n’ont pas de fonction. Un chien est un mammifère d’un certain type avec certaines caractéristiques. En revanche un tire-bouchon </a:t>
            </a:r>
            <a:r>
              <a:rPr lang="fr-FR" sz="3400" dirty="0" smtClean="0"/>
              <a:t>est </a:t>
            </a:r>
            <a:r>
              <a:rPr lang="fr-FR" sz="3400" dirty="0"/>
              <a:t>bien ce qui permet de tirer des bouchons et un lave-vaisselle de laver la vaisselle. L’objet technique est ce qui </a:t>
            </a:r>
            <a:r>
              <a:rPr lang="fr-FR" sz="3400" dirty="0" smtClean="0"/>
              <a:t>permet de réaliser une certaine tâche. C’est </a:t>
            </a:r>
            <a:r>
              <a:rPr lang="fr-FR" sz="3400" dirty="0"/>
              <a:t>ce qu’on appelle une fin ou une finalité. </a:t>
            </a:r>
          </a:p>
          <a:p>
            <a:pPr marL="0" indent="0">
              <a:buNone/>
            </a:pPr>
            <a:endParaRPr lang="fr-FR" sz="3400" dirty="0" smtClean="0"/>
          </a:p>
          <a:p>
            <a:r>
              <a:rPr lang="fr-FR" sz="3400" dirty="0"/>
              <a:t>Les objets techniques </a:t>
            </a:r>
            <a:r>
              <a:rPr lang="fr-FR" sz="3400" dirty="0" smtClean="0"/>
              <a:t>n’ont pas </a:t>
            </a:r>
            <a:r>
              <a:rPr lang="fr-FR" sz="3400" dirty="0"/>
              <a:t>la même identité que les êtres de nature, pour la bonne raison qu’un objet technique a nécessairement une fin alors qu’un être de nature  semble n’en avoir aucune. C’est une illusion de considérer qu’un être de nature a une fin : le soleil n’est pas fait pour éclairer, chauffer ou produire de l’oxygène via les plantes par photosynthèse (cf. Spinoza, Ethique I, appendice). Les </a:t>
            </a:r>
            <a:r>
              <a:rPr lang="fr-FR" sz="3400" dirty="0" smtClean="0"/>
              <a:t>yeux </a:t>
            </a:r>
            <a:r>
              <a:rPr lang="fr-FR" sz="3400" dirty="0"/>
              <a:t>permettent de voir mais ils n’ont pas été faits pour voir dans la mesure où ils n’ont pas été faits (cf. Lucrèce, Spinoza, Darwin)</a:t>
            </a:r>
            <a:r>
              <a:rPr lang="fr-FR" sz="3400" dirty="0" smtClean="0"/>
              <a:t>.</a:t>
            </a:r>
          </a:p>
          <a:p>
            <a:endParaRPr lang="fr-FR" sz="3400" dirty="0" smtClean="0"/>
          </a:p>
          <a:p>
            <a:r>
              <a:rPr lang="fr-FR" sz="3400" dirty="0"/>
              <a:t>L’être humain tire sa valeur du fait qu’il n’a pas de fin </a:t>
            </a:r>
            <a:r>
              <a:rPr lang="fr-FR" sz="3400" dirty="0" smtClean="0"/>
              <a:t>ou, </a:t>
            </a:r>
            <a:r>
              <a:rPr lang="fr-FR" sz="3400" dirty="0"/>
              <a:t>plus </a:t>
            </a:r>
            <a:r>
              <a:rPr lang="fr-FR" sz="3400" dirty="0" smtClean="0"/>
              <a:t>précisément, </a:t>
            </a:r>
            <a:r>
              <a:rPr lang="fr-FR" sz="3400" dirty="0"/>
              <a:t>qu’il est à lui-même sa propre fin. Par ailleurs, il est possible de transformer les êtres de nature en </a:t>
            </a:r>
            <a:r>
              <a:rPr lang="fr-FR" sz="3400" dirty="0" smtClean="0"/>
              <a:t>objets techniques. </a:t>
            </a:r>
            <a:r>
              <a:rPr lang="fr-FR" sz="3400" dirty="0"/>
              <a:t>La </a:t>
            </a:r>
            <a:r>
              <a:rPr lang="fr-FR" sz="3400" dirty="0" smtClean="0"/>
              <a:t>main, </a:t>
            </a:r>
            <a:r>
              <a:rPr lang="fr-FR" sz="3400" dirty="0"/>
              <a:t>par </a:t>
            </a:r>
            <a:r>
              <a:rPr lang="fr-FR" sz="3400" dirty="0" smtClean="0"/>
              <a:t>exemple, </a:t>
            </a:r>
            <a:r>
              <a:rPr lang="fr-FR" sz="3400" dirty="0"/>
              <a:t>est </a:t>
            </a:r>
            <a:r>
              <a:rPr lang="fr-FR" sz="3400" dirty="0" smtClean="0"/>
              <a:t>définie </a:t>
            </a:r>
            <a:r>
              <a:rPr lang="fr-FR" sz="3400" dirty="0"/>
              <a:t>par Aristote comme un outil d’outils, et il est possible d’éduquer un chien en guide d’aveugle qui remplace utilement la canne blanche. Certains hommes sont asservis : ce sont les esclaves, ils sont considérés comme des outils ou des machines vivantes.</a:t>
            </a:r>
          </a:p>
          <a:p>
            <a:pPr marL="0" indent="0">
              <a:buNone/>
            </a:pPr>
            <a:r>
              <a:rPr lang="fr-FR" dirty="0" smtClean="0"/>
              <a:t> </a:t>
            </a:r>
            <a:endParaRPr lang="fr-FR"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706428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200" dirty="0" smtClean="0"/>
              <a:t>La puissance de la technique</a:t>
            </a:r>
            <a:endParaRPr lang="fr-FR" sz="3200" dirty="0"/>
          </a:p>
        </p:txBody>
      </p:sp>
      <p:sp>
        <p:nvSpPr>
          <p:cNvPr id="3" name="Espace réservé du contenu 2"/>
          <p:cNvSpPr>
            <a:spLocks noGrp="1"/>
          </p:cNvSpPr>
          <p:nvPr>
            <p:ph idx="1"/>
          </p:nvPr>
        </p:nvSpPr>
        <p:spPr/>
        <p:txBody>
          <a:bodyPr>
            <a:normAutofit fontScale="77500" lnSpcReduction="20000"/>
          </a:bodyPr>
          <a:lstStyle/>
          <a:p>
            <a:r>
              <a:rPr lang="fr-FR" b="1" dirty="0"/>
              <a:t>Descartes : nous rendre </a:t>
            </a:r>
            <a:r>
              <a:rPr lang="fr-FR" b="1" dirty="0" smtClean="0"/>
              <a:t>maîtres </a:t>
            </a:r>
            <a:r>
              <a:rPr lang="fr-FR" b="1" dirty="0"/>
              <a:t>et </a:t>
            </a:r>
            <a:r>
              <a:rPr lang="fr-FR" b="1" dirty="0" smtClean="0"/>
              <a:t>possesseurs </a:t>
            </a:r>
            <a:r>
              <a:rPr lang="fr-FR" b="1" dirty="0"/>
              <a:t>de la </a:t>
            </a:r>
            <a:r>
              <a:rPr lang="fr-FR" b="1" dirty="0" smtClean="0"/>
              <a:t>nature</a:t>
            </a:r>
            <a:r>
              <a:rPr lang="fr-FR" dirty="0"/>
              <a:t> </a:t>
            </a:r>
            <a:r>
              <a:rPr lang="fr-FR" dirty="0" smtClean="0"/>
              <a:t>: le </a:t>
            </a:r>
            <a:r>
              <a:rPr lang="fr-FR" dirty="0"/>
              <a:t>projet de </a:t>
            </a:r>
            <a:r>
              <a:rPr lang="fr-FR" dirty="0" smtClean="0"/>
              <a:t>l’être </a:t>
            </a:r>
            <a:r>
              <a:rPr lang="fr-FR" dirty="0"/>
              <a:t>humain est, selon Descartes, de « nous rendre </a:t>
            </a:r>
            <a:r>
              <a:rPr lang="fr-FR" dirty="0" smtClean="0"/>
              <a:t>comme maîtres </a:t>
            </a:r>
            <a:r>
              <a:rPr lang="fr-FR" dirty="0"/>
              <a:t>et </a:t>
            </a:r>
            <a:r>
              <a:rPr lang="fr-FR" dirty="0" smtClean="0"/>
              <a:t>possesseurs </a:t>
            </a:r>
            <a:r>
              <a:rPr lang="fr-FR" dirty="0"/>
              <a:t>de la nature » (</a:t>
            </a:r>
            <a:r>
              <a:rPr lang="fr-FR" i="1" dirty="0"/>
              <a:t>Discours de la méthode</a:t>
            </a:r>
            <a:r>
              <a:rPr lang="fr-FR" dirty="0"/>
              <a:t>, 1636). Par son intelligence et sa technique, il en vient à dominer peu à peu le monde.</a:t>
            </a:r>
          </a:p>
          <a:p>
            <a:pPr marL="0" indent="0">
              <a:buNone/>
            </a:pPr>
            <a:endParaRPr lang="fr-FR" dirty="0"/>
          </a:p>
          <a:p>
            <a:r>
              <a:rPr lang="fr-FR" b="1" dirty="0"/>
              <a:t>Frankenstein ou le mythe de </a:t>
            </a:r>
            <a:r>
              <a:rPr lang="fr-FR" b="1" dirty="0" smtClean="0"/>
              <a:t>Prométhée</a:t>
            </a:r>
            <a:r>
              <a:rPr lang="fr-FR" dirty="0"/>
              <a:t> </a:t>
            </a:r>
            <a:r>
              <a:rPr lang="fr-FR" dirty="0" smtClean="0"/>
              <a:t>: </a:t>
            </a:r>
            <a:r>
              <a:rPr lang="fr-FR" dirty="0"/>
              <a:t>l</a:t>
            </a:r>
            <a:r>
              <a:rPr lang="fr-FR" dirty="0" smtClean="0"/>
              <a:t>a </a:t>
            </a:r>
            <a:r>
              <a:rPr lang="fr-FR" dirty="0"/>
              <a:t>technique semble sans </a:t>
            </a:r>
            <a:r>
              <a:rPr lang="fr-FR" dirty="0" smtClean="0"/>
              <a:t>limite. </a:t>
            </a:r>
            <a:r>
              <a:rPr lang="fr-FR" dirty="0"/>
              <a:t>L’homme est un Dieu pour l’homme, il produit des objets technologiques </a:t>
            </a:r>
            <a:r>
              <a:rPr lang="fr-FR" dirty="0" smtClean="0"/>
              <a:t>toujours plus invasifs et toujours plus puissants. (exemple, la </a:t>
            </a:r>
            <a:r>
              <a:rPr lang="fr-FR" dirty="0"/>
              <a:t>puce électronique dans le </a:t>
            </a:r>
            <a:r>
              <a:rPr lang="fr-FR" dirty="0" smtClean="0"/>
              <a:t>cerveau d’</a:t>
            </a:r>
            <a:r>
              <a:rPr lang="fr-FR" dirty="0" err="1" smtClean="0"/>
              <a:t>Elon</a:t>
            </a:r>
            <a:r>
              <a:rPr lang="fr-FR" dirty="0" smtClean="0"/>
              <a:t> </a:t>
            </a:r>
            <a:r>
              <a:rPr lang="fr-FR" dirty="0" err="1" smtClean="0"/>
              <a:t>Musk</a:t>
            </a:r>
            <a:r>
              <a:rPr lang="fr-FR" dirty="0" smtClean="0"/>
              <a:t>. Cf., sur </a:t>
            </a:r>
            <a:r>
              <a:rPr lang="fr-FR" dirty="0"/>
              <a:t>ce </a:t>
            </a:r>
            <a:r>
              <a:rPr lang="fr-FR" dirty="0" smtClean="0"/>
              <a:t>point, </a:t>
            </a:r>
            <a:r>
              <a:rPr lang="fr-FR" dirty="0"/>
              <a:t>le chapitre sur la science</a:t>
            </a:r>
            <a:r>
              <a:rPr lang="fr-FR" dirty="0" smtClean="0"/>
              <a:t>.)</a:t>
            </a:r>
            <a:endParaRPr lang="fr-FR" dirty="0"/>
          </a:p>
          <a:p>
            <a:endParaRPr lang="fr-FR" dirty="0"/>
          </a:p>
          <a:p>
            <a:endParaRPr lang="fr-FR" dirty="0"/>
          </a:p>
        </p:txBody>
      </p:sp>
    </p:spTree>
    <p:extLst>
      <p:ext uri="{BB962C8B-B14F-4D97-AF65-F5344CB8AC3E}">
        <p14:creationId xmlns:p14="http://schemas.microsoft.com/office/powerpoint/2010/main" val="1951712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Les fins et l’ambivalence </a:t>
            </a:r>
            <a:br>
              <a:rPr lang="fr-FR" sz="3200" dirty="0" smtClean="0"/>
            </a:br>
            <a:r>
              <a:rPr lang="fr-FR" sz="3200" dirty="0" smtClean="0"/>
              <a:t>de la technique</a:t>
            </a:r>
            <a:endParaRPr lang="fr-FR" sz="3200" dirty="0"/>
          </a:p>
        </p:txBody>
      </p:sp>
      <p:sp>
        <p:nvSpPr>
          <p:cNvPr id="3" name="Espace réservé du contenu 2"/>
          <p:cNvSpPr>
            <a:spLocks noGrp="1"/>
          </p:cNvSpPr>
          <p:nvPr>
            <p:ph idx="1"/>
          </p:nvPr>
        </p:nvSpPr>
        <p:spPr>
          <a:xfrm>
            <a:off x="457200" y="1296522"/>
            <a:ext cx="8229600" cy="5212542"/>
          </a:xfrm>
        </p:spPr>
        <p:txBody>
          <a:bodyPr>
            <a:normAutofit fontScale="40000" lnSpcReduction="20000"/>
          </a:bodyPr>
          <a:lstStyle/>
          <a:p>
            <a:endParaRPr lang="fr-FR" dirty="0"/>
          </a:p>
          <a:p>
            <a:r>
              <a:rPr lang="fr-FR" dirty="0" smtClean="0"/>
              <a:t>L’accaparation </a:t>
            </a:r>
            <a:r>
              <a:rPr lang="fr-FR" dirty="0"/>
              <a:t>et la transformation de la nature (Descartes)</a:t>
            </a:r>
          </a:p>
          <a:p>
            <a:r>
              <a:rPr lang="fr-FR" dirty="0" smtClean="0"/>
              <a:t>Le </a:t>
            </a:r>
            <a:r>
              <a:rPr lang="fr-FR" dirty="0"/>
              <a:t>remplacement ou le prolongement de la main dans l’exécution de tâches (mécanisation du travail et parcellisation des tâches)</a:t>
            </a:r>
          </a:p>
          <a:p>
            <a:r>
              <a:rPr lang="fr-FR" dirty="0" smtClean="0"/>
              <a:t>Le </a:t>
            </a:r>
            <a:r>
              <a:rPr lang="fr-FR" dirty="0"/>
              <a:t>moyen d’assouvir les besoins et les désirs de l’être humain et la transformation de ses besoins et de ses désirs.</a:t>
            </a:r>
          </a:p>
          <a:p>
            <a:r>
              <a:rPr lang="fr-FR" dirty="0" smtClean="0"/>
              <a:t>L’illustration </a:t>
            </a:r>
            <a:r>
              <a:rPr lang="fr-FR" dirty="0"/>
              <a:t>du propre de l’homme qui serait d’élaborer des outils : « homo </a:t>
            </a:r>
            <a:r>
              <a:rPr lang="fr-FR" dirty="0" err="1"/>
              <a:t>faber</a:t>
            </a:r>
            <a:r>
              <a:rPr lang="fr-FR" dirty="0"/>
              <a:t> » (Bergson</a:t>
            </a:r>
            <a:r>
              <a:rPr lang="fr-FR" dirty="0" smtClean="0"/>
              <a:t>)</a:t>
            </a:r>
            <a:endParaRPr lang="fr-FR" dirty="0"/>
          </a:p>
          <a:p>
            <a:endParaRPr lang="fr-FR" dirty="0" smtClean="0"/>
          </a:p>
          <a:p>
            <a:r>
              <a:rPr lang="fr-FR" dirty="0" smtClean="0"/>
              <a:t>La </a:t>
            </a:r>
            <a:r>
              <a:rPr lang="fr-FR" dirty="0"/>
              <a:t>technique est ambivalente : d</a:t>
            </a:r>
            <a:r>
              <a:rPr lang="fr-FR" dirty="0" smtClean="0"/>
              <a:t>ire </a:t>
            </a:r>
            <a:r>
              <a:rPr lang="fr-FR" dirty="0"/>
              <a:t>de la technique qu’elle est </a:t>
            </a:r>
            <a:r>
              <a:rPr lang="fr-FR" dirty="0" smtClean="0"/>
              <a:t>ambivalente, </a:t>
            </a:r>
            <a:r>
              <a:rPr lang="fr-FR" dirty="0"/>
              <a:t>c’est dire qu’elle peut aussi bien être la meilleure que la pire des choses : </a:t>
            </a:r>
          </a:p>
          <a:p>
            <a:endParaRPr lang="fr-FR" dirty="0"/>
          </a:p>
          <a:p>
            <a:pPr>
              <a:buFont typeface="Wingdings" charset="2"/>
              <a:buChar char="ü"/>
            </a:pPr>
            <a:r>
              <a:rPr lang="fr-FR" dirty="0" smtClean="0"/>
              <a:t>Elle </a:t>
            </a:r>
            <a:r>
              <a:rPr lang="fr-FR" dirty="0"/>
              <a:t>semble à la fois être source de libération et d’asservissement.</a:t>
            </a:r>
          </a:p>
          <a:p>
            <a:pPr>
              <a:buFont typeface="Wingdings" charset="2"/>
              <a:buChar char="ü"/>
            </a:pPr>
            <a:r>
              <a:rPr lang="fr-FR" dirty="0" smtClean="0"/>
              <a:t>Elle </a:t>
            </a:r>
            <a:r>
              <a:rPr lang="fr-FR" dirty="0"/>
              <a:t>est aussi bien une figure du bien que du mal (par exemple, le nucléaire à la fois source d’énergie et arme de destruction massive)</a:t>
            </a:r>
          </a:p>
          <a:p>
            <a:pPr lvl="0">
              <a:buFont typeface="Wingdings" charset="2"/>
              <a:buChar char="ü"/>
            </a:pPr>
            <a:r>
              <a:rPr lang="fr-FR" dirty="0"/>
              <a:t>Selon Heidegger, la technique dévoile la nature comme ce qui doit être arraisonné. L’essence de la technique est la domination.</a:t>
            </a:r>
          </a:p>
          <a:p>
            <a:pPr lvl="0">
              <a:buFont typeface="Wingdings" charset="2"/>
              <a:buChar char="ü"/>
            </a:pPr>
            <a:r>
              <a:rPr lang="fr-FR" dirty="0"/>
              <a:t>Selon Bergson, la technique s’est mise au service de nos désirs. Elle est bien un prolongement de notre corps mais en rien un prolongement de notre « âme ».</a:t>
            </a:r>
          </a:p>
          <a:p>
            <a:pPr marL="0" indent="0">
              <a:buNone/>
            </a:pPr>
            <a:endParaRPr lang="fr-FR" dirty="0"/>
          </a:p>
          <a:p>
            <a:pPr marL="0" indent="0">
              <a:buNone/>
            </a:pPr>
            <a:endParaRPr lang="fr-FR" dirty="0"/>
          </a:p>
          <a:p>
            <a:pPr marL="0" indent="0">
              <a:buNone/>
            </a:pPr>
            <a:r>
              <a:rPr lang="fr-FR" dirty="0"/>
              <a:t>Vidéo :</a:t>
            </a:r>
          </a:p>
          <a:p>
            <a:pPr marL="0" indent="0">
              <a:buNone/>
            </a:pPr>
            <a:r>
              <a:rPr lang="fr-FR" dirty="0"/>
              <a:t>La technique</a:t>
            </a:r>
          </a:p>
          <a:p>
            <a:pPr marL="0" indent="0">
              <a:buNone/>
            </a:pPr>
            <a:r>
              <a:rPr lang="fr-FR" dirty="0" err="1">
                <a:hlinkClick r:id="rId2"/>
              </a:rPr>
              <a:t>https</a:t>
            </a:r>
            <a:r>
              <a:rPr lang="fr-FR" dirty="0">
                <a:hlinkClick r:id="rId2"/>
              </a:rPr>
              <a:t>://</a:t>
            </a:r>
            <a:r>
              <a:rPr lang="fr-FR" dirty="0" err="1">
                <a:hlinkClick r:id="rId2"/>
              </a:rPr>
              <a:t>www.youtube.com</a:t>
            </a:r>
            <a:r>
              <a:rPr lang="fr-FR" dirty="0">
                <a:hlinkClick r:id="rId2"/>
              </a:rPr>
              <a:t>/</a:t>
            </a:r>
            <a:r>
              <a:rPr lang="fr-FR" dirty="0" err="1">
                <a:hlinkClick r:id="rId2"/>
              </a:rPr>
              <a:t>watch?v</a:t>
            </a:r>
            <a:r>
              <a:rPr lang="fr-FR" dirty="0">
                <a:hlinkClick r:id="rId2"/>
              </a:rPr>
              <a:t>=aihWM-DfZ1Y</a:t>
            </a:r>
            <a:endParaRPr lang="fr-FR" dirty="0"/>
          </a:p>
          <a:p>
            <a:endParaRPr lang="fr-FR" dirty="0"/>
          </a:p>
          <a:p>
            <a:pPr marL="0" indent="0">
              <a:buNone/>
            </a:pPr>
            <a:r>
              <a:rPr lang="fr-FR" dirty="0"/>
              <a:t>Le développement technique transforme t-il les hommes ?</a:t>
            </a:r>
          </a:p>
          <a:p>
            <a:pPr marL="0" indent="0">
              <a:buNone/>
            </a:pPr>
            <a:r>
              <a:rPr lang="fr-FR" dirty="0" err="1"/>
              <a:t>https</a:t>
            </a:r>
            <a:r>
              <a:rPr lang="fr-FR" dirty="0"/>
              <a:t>://</a:t>
            </a:r>
            <a:r>
              <a:rPr lang="fr-FR" dirty="0" err="1"/>
              <a:t>www.youtube.com</a:t>
            </a:r>
            <a:r>
              <a:rPr lang="fr-FR" dirty="0"/>
              <a:t>/</a:t>
            </a:r>
            <a:r>
              <a:rPr lang="fr-FR" dirty="0" err="1"/>
              <a:t>watch?v</a:t>
            </a:r>
            <a:r>
              <a:rPr lang="fr-FR" dirty="0"/>
              <a:t>=ZEzcwsIUoV4</a:t>
            </a:r>
          </a:p>
          <a:p>
            <a:endParaRPr lang="fr-FR" dirty="0"/>
          </a:p>
        </p:txBody>
      </p:sp>
    </p:spTree>
    <p:extLst>
      <p:ext uri="{BB962C8B-B14F-4D97-AF65-F5344CB8AC3E}">
        <p14:creationId xmlns:p14="http://schemas.microsoft.com/office/powerpoint/2010/main" val="41388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200" dirty="0" smtClean="0"/>
              <a:t>Technique et Ethique</a:t>
            </a:r>
            <a:endParaRPr lang="fr-FR" sz="3200" dirty="0"/>
          </a:p>
        </p:txBody>
      </p:sp>
      <p:sp>
        <p:nvSpPr>
          <p:cNvPr id="3" name="Espace réservé du contenu 2"/>
          <p:cNvSpPr>
            <a:spLocks noGrp="1"/>
          </p:cNvSpPr>
          <p:nvPr>
            <p:ph idx="1"/>
          </p:nvPr>
        </p:nvSpPr>
        <p:spPr/>
        <p:txBody>
          <a:bodyPr>
            <a:normAutofit fontScale="77500" lnSpcReduction="20000"/>
          </a:bodyPr>
          <a:lstStyle/>
          <a:p>
            <a:r>
              <a:rPr lang="fr-FR" dirty="0"/>
              <a:t>L</a:t>
            </a:r>
            <a:r>
              <a:rPr lang="fr-FR" dirty="0" smtClean="0"/>
              <a:t>a </a:t>
            </a:r>
            <a:r>
              <a:rPr lang="fr-FR" dirty="0"/>
              <a:t>technique entretient une relation forte avec l’éthique : certains progrès peuvent s’avérer </a:t>
            </a:r>
            <a:r>
              <a:rPr lang="fr-FR" dirty="0" smtClean="0"/>
              <a:t>nuisibles </a:t>
            </a:r>
            <a:r>
              <a:rPr lang="fr-FR" dirty="0"/>
              <a:t>à l’être </a:t>
            </a:r>
            <a:r>
              <a:rPr lang="fr-FR" dirty="0" smtClean="0"/>
              <a:t>humain et certaines techniques médicales soulèvent des débats passionnés (PMA, GPA).</a:t>
            </a:r>
            <a:endParaRPr lang="fr-FR" dirty="0"/>
          </a:p>
          <a:p>
            <a:pPr marL="0" indent="0">
              <a:buNone/>
            </a:pPr>
            <a:r>
              <a:rPr lang="fr-FR" dirty="0"/>
              <a:t> </a:t>
            </a:r>
          </a:p>
          <a:p>
            <a:r>
              <a:rPr lang="fr-FR" dirty="0"/>
              <a:t>La technique ira-elle jusqu’à transformer l’être humain </a:t>
            </a:r>
            <a:r>
              <a:rPr lang="fr-FR" dirty="0" smtClean="0"/>
              <a:t>? Les </a:t>
            </a:r>
            <a:r>
              <a:rPr lang="fr-FR" dirty="0"/>
              <a:t>progrès sont </a:t>
            </a:r>
            <a:r>
              <a:rPr lang="fr-FR" dirty="0" smtClean="0"/>
              <a:t>tels </a:t>
            </a:r>
            <a:r>
              <a:rPr lang="fr-FR" dirty="0"/>
              <a:t>que nous pouvons nous demander si </a:t>
            </a:r>
            <a:r>
              <a:rPr lang="fr-FR" dirty="0" smtClean="0"/>
              <a:t>elle ne finira pas par transformer l’être humain. Ce </a:t>
            </a:r>
            <a:r>
              <a:rPr lang="fr-FR" dirty="0"/>
              <a:t>n’est sans doute qu’un mythe ou une illusion. Il n’empêche, force est de constater que l’être humain est désormais capable de se transformer. C’est le mythe de l’homme prothèse. Ce projet est celui du </a:t>
            </a:r>
            <a:r>
              <a:rPr lang="fr-FR" dirty="0" err="1"/>
              <a:t>transhumanisme</a:t>
            </a:r>
            <a:r>
              <a:rPr lang="fr-FR" dirty="0"/>
              <a:t>. </a:t>
            </a:r>
          </a:p>
          <a:p>
            <a:endParaRPr lang="fr-FR" dirty="0"/>
          </a:p>
        </p:txBody>
      </p:sp>
    </p:spTree>
    <p:extLst>
      <p:ext uri="{BB962C8B-B14F-4D97-AF65-F5344CB8AC3E}">
        <p14:creationId xmlns:p14="http://schemas.microsoft.com/office/powerpoint/2010/main" val="5545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17597"/>
          </a:xfrm>
        </p:spPr>
        <p:txBody>
          <a:bodyPr>
            <a:normAutofit/>
          </a:bodyPr>
          <a:lstStyle/>
          <a:p>
            <a:r>
              <a:rPr lang="fr-FR" sz="3200" dirty="0" smtClean="0"/>
              <a:t>Le mythe de Prométhée</a:t>
            </a:r>
            <a:endParaRPr lang="fr-FR" sz="3200" dirty="0"/>
          </a:p>
        </p:txBody>
      </p:sp>
      <p:sp>
        <p:nvSpPr>
          <p:cNvPr id="3" name="Espace réservé du contenu 2"/>
          <p:cNvSpPr>
            <a:spLocks noGrp="1"/>
          </p:cNvSpPr>
          <p:nvPr>
            <p:ph idx="1"/>
          </p:nvPr>
        </p:nvSpPr>
        <p:spPr>
          <a:xfrm>
            <a:off x="457200" y="1217142"/>
            <a:ext cx="8229600" cy="5371301"/>
          </a:xfrm>
        </p:spPr>
        <p:txBody>
          <a:bodyPr>
            <a:normAutofit fontScale="70000" lnSpcReduction="20000"/>
          </a:bodyPr>
          <a:lstStyle/>
          <a:p>
            <a:pPr marL="0" indent="0">
              <a:buNone/>
            </a:pPr>
            <a:endParaRPr lang="fr-FR" dirty="0"/>
          </a:p>
          <a:p>
            <a:r>
              <a:rPr lang="fr-FR" dirty="0"/>
              <a:t>Les Grecs ont placé la technique sous le signe de Prométhée. Un récit célèbre raconte comment l’humanité était vouée à mourir faute d’avoir les moyens nécessaires pour assurer la satisfaction de ses besoins matériels. Dans ce contexte de détresse, Prométhée vola aux dieux l’étincelle du feu et la manière de le refaire pour le donner aux hommes. La pièce d’Eschyle, </a:t>
            </a:r>
            <a:r>
              <a:rPr lang="fr-FR" i="1" dirty="0"/>
              <a:t>Prométhée enchaîné</a:t>
            </a:r>
            <a:r>
              <a:rPr lang="fr-FR" dirty="0"/>
              <a:t>, présente ce geste comme un bienfait et loue le « père de tous les arts ». La technique est un fait culturel. Les animaux sont naturellement équipés pour répondre à leurs besoins tandis que l’être humain doit fabriquer les instruments au moyen desquels il travaille et aménage la nature pour pouvoir y vivre. La nature est une puissance indifférente qu’il faut savoir maîtriser conformément à nos fins.</a:t>
            </a:r>
          </a:p>
          <a:p>
            <a:pPr marL="0" indent="0">
              <a:buNone/>
            </a:pPr>
            <a:endParaRPr lang="fr-FR" dirty="0"/>
          </a:p>
          <a:p>
            <a:r>
              <a:rPr lang="fr-FR" dirty="0"/>
              <a:t>Source </a:t>
            </a:r>
            <a:r>
              <a:rPr lang="fr-FR" dirty="0" err="1"/>
              <a:t>Annabac</a:t>
            </a:r>
            <a:r>
              <a:rPr lang="fr-FR" dirty="0"/>
              <a:t> (sujet « La technique ne nous sert-elle qu’à nous rendre maitre de la nature ? »)</a:t>
            </a:r>
          </a:p>
          <a:p>
            <a:endParaRPr lang="fr-FR" dirty="0"/>
          </a:p>
        </p:txBody>
      </p:sp>
    </p:spTree>
    <p:extLst>
      <p:ext uri="{BB962C8B-B14F-4D97-AF65-F5344CB8AC3E}">
        <p14:creationId xmlns:p14="http://schemas.microsoft.com/office/powerpoint/2010/main" val="1039400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796976"/>
          </a:xfrm>
        </p:spPr>
        <p:txBody>
          <a:bodyPr>
            <a:normAutofit fontScale="90000"/>
          </a:bodyPr>
          <a:lstStyle/>
          <a:p>
            <a:r>
              <a:rPr lang="fr-FR" dirty="0" smtClean="0"/>
              <a:t/>
            </a:r>
            <a:br>
              <a:rPr lang="fr-FR" dirty="0" smtClean="0"/>
            </a:br>
            <a:r>
              <a:rPr lang="fr-FR" sz="3600" dirty="0" smtClean="0"/>
              <a:t>Le </a:t>
            </a:r>
            <a:r>
              <a:rPr lang="fr-FR" sz="3600" dirty="0"/>
              <a:t>pouvoir de la ruse</a:t>
            </a:r>
            <a:r>
              <a:rPr lang="fr-FR" dirty="0"/>
              <a:t/>
            </a:r>
            <a:br>
              <a:rPr lang="fr-FR" dirty="0"/>
            </a:br>
            <a:endParaRPr lang="fr-FR" dirty="0"/>
          </a:p>
        </p:txBody>
      </p:sp>
      <p:sp>
        <p:nvSpPr>
          <p:cNvPr id="3" name="Espace réservé du contenu 2"/>
          <p:cNvSpPr>
            <a:spLocks noGrp="1"/>
          </p:cNvSpPr>
          <p:nvPr>
            <p:ph idx="1"/>
          </p:nvPr>
        </p:nvSpPr>
        <p:spPr>
          <a:xfrm>
            <a:off x="457200" y="1071614"/>
            <a:ext cx="8229600" cy="5054549"/>
          </a:xfrm>
        </p:spPr>
        <p:txBody>
          <a:bodyPr>
            <a:normAutofit fontScale="55000" lnSpcReduction="20000"/>
          </a:bodyPr>
          <a:lstStyle/>
          <a:p>
            <a:endParaRPr lang="fr-FR" dirty="0"/>
          </a:p>
          <a:p>
            <a:r>
              <a:rPr lang="fr-FR" dirty="0" smtClean="0"/>
              <a:t>L’homme </a:t>
            </a:r>
            <a:r>
              <a:rPr lang="fr-FR" dirty="0"/>
              <a:t>agit sur son </a:t>
            </a:r>
            <a:r>
              <a:rPr lang="fr-FR" dirty="0" smtClean="0"/>
              <a:t>environnement</a:t>
            </a:r>
            <a:r>
              <a:rPr lang="fr-FR" dirty="0"/>
              <a:t> ; il coupe les arbres, laboure la terre, interpose des outils entre son corps et ce qu’il veut maîtriser. </a:t>
            </a:r>
            <a:endParaRPr lang="fr-FR" dirty="0" smtClean="0"/>
          </a:p>
          <a:p>
            <a:r>
              <a:rPr lang="fr-FR" dirty="0" smtClean="0"/>
              <a:t>Les </a:t>
            </a:r>
            <a:r>
              <a:rPr lang="fr-FR" dirty="0"/>
              <a:t>Grecs ont analysé cet aspect en assimilant la technique à une ruse. L’homme ne dispose pas des mêmes défenses que l’animal : sa peau n’est pas épaisse, il n’a pas de griffes ou de dents qui seraient comme des armes, il ne peut voler ou traverser les mers. </a:t>
            </a:r>
            <a:endParaRPr lang="fr-FR" dirty="0" smtClean="0"/>
          </a:p>
          <a:p>
            <a:r>
              <a:rPr lang="fr-FR" dirty="0" smtClean="0"/>
              <a:t>Mais </a:t>
            </a:r>
            <a:r>
              <a:rPr lang="fr-FR" dirty="0"/>
              <a:t>son habileté à fabriquer lui permet de renverser en sa faveur </a:t>
            </a:r>
            <a:r>
              <a:rPr lang="fr-FR" dirty="0" smtClean="0"/>
              <a:t>le </a:t>
            </a:r>
            <a:r>
              <a:rPr lang="fr-FR" dirty="0"/>
              <a:t>rapport </a:t>
            </a:r>
            <a:r>
              <a:rPr lang="fr-FR" dirty="0" smtClean="0"/>
              <a:t>de force. </a:t>
            </a:r>
            <a:r>
              <a:rPr lang="fr-FR" dirty="0"/>
              <a:t>L’outil est le moyen que l’intelligence technicienne se donne pour vaincre. Elle s’empare du matériau naturel et en fait des armes qui lui permettront de tuer des animaux ou </a:t>
            </a:r>
            <a:r>
              <a:rPr lang="fr-FR" dirty="0" smtClean="0"/>
              <a:t>d’élaborer des </a:t>
            </a:r>
            <a:r>
              <a:rPr lang="fr-FR" dirty="0"/>
              <a:t>machines afin de creuser des galeries, de bâtir des ponts, de franchir aisément de grandes distances. La technique s’inscrit alors dans un cadre </a:t>
            </a:r>
            <a:r>
              <a:rPr lang="fr-FR" dirty="0" smtClean="0"/>
              <a:t>agonistique (autrement dit de confrontation ou de rivalité). </a:t>
            </a:r>
            <a:r>
              <a:rPr lang="fr-FR" dirty="0"/>
              <a:t>Il s’agit de vaincre des obstacles, de l’emporter dans un combat. Il est donc légitime de la penser en termes de pouvoir et de désir de maîtrise.</a:t>
            </a:r>
          </a:p>
          <a:p>
            <a:pPr marL="0" indent="0">
              <a:buNone/>
            </a:pPr>
            <a:endParaRPr lang="fr-FR" dirty="0"/>
          </a:p>
          <a:p>
            <a:pPr marL="0" indent="0">
              <a:buNone/>
            </a:pPr>
            <a:endParaRPr lang="fr-FR" dirty="0"/>
          </a:p>
          <a:p>
            <a:pPr marL="0" indent="0">
              <a:buNone/>
            </a:pPr>
            <a:r>
              <a:rPr lang="fr-FR" dirty="0"/>
              <a:t>Source </a:t>
            </a:r>
            <a:r>
              <a:rPr lang="fr-FR" dirty="0" err="1"/>
              <a:t>Annabac</a:t>
            </a:r>
            <a:r>
              <a:rPr lang="fr-FR" dirty="0"/>
              <a:t> (sujet « La technique ne nous sert-elle qu’à nous rendre maitre de la nature ? ») </a:t>
            </a:r>
          </a:p>
        </p:txBody>
      </p:sp>
    </p:spTree>
    <p:extLst>
      <p:ext uri="{BB962C8B-B14F-4D97-AF65-F5344CB8AC3E}">
        <p14:creationId xmlns:p14="http://schemas.microsoft.com/office/powerpoint/2010/main" val="1541936894"/>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1137</TotalTime>
  <Words>497</Words>
  <Application>Microsoft Macintosh PowerPoint</Application>
  <PresentationFormat>Présentation à l'écran (4:3)</PresentationFormat>
  <Paragraphs>104</Paragraphs>
  <Slides>15</Slides>
  <Notes>0</Notes>
  <HiddenSlides>0</HiddenSlides>
  <MMClips>0</MMClips>
  <ScaleCrop>false</ScaleCrop>
  <HeadingPairs>
    <vt:vector size="4" baseType="variant">
      <vt:variant>
        <vt:lpstr>Thème</vt:lpstr>
      </vt:variant>
      <vt:variant>
        <vt:i4>1</vt:i4>
      </vt:variant>
      <vt:variant>
        <vt:lpstr>Titres des diapositives</vt:lpstr>
      </vt:variant>
      <vt:variant>
        <vt:i4>15</vt:i4>
      </vt:variant>
    </vt:vector>
  </HeadingPairs>
  <TitlesOfParts>
    <vt:vector size="16" baseType="lpstr">
      <vt:lpstr>Thème Office</vt:lpstr>
      <vt:lpstr>La technique</vt:lpstr>
      <vt:lpstr>La technique</vt:lpstr>
      <vt:lpstr>Evolution du terme</vt:lpstr>
      <vt:lpstr>  La finalité comme essence ou nature  des objets techniques </vt:lpstr>
      <vt:lpstr>La puissance de la technique</vt:lpstr>
      <vt:lpstr>Les fins et l’ambivalence  de la technique</vt:lpstr>
      <vt:lpstr>Technique et Ethique</vt:lpstr>
      <vt:lpstr>Le mythe de Prométhée</vt:lpstr>
      <vt:lpstr> Le pouvoir de la ruse </vt:lpstr>
      <vt:lpstr>De la technique à la technologie</vt:lpstr>
      <vt:lpstr>« Nous rendre maîtres et possesseurs de la nature »</vt:lpstr>
      <vt:lpstr>La recherche du profit</vt:lpstr>
      <vt:lpstr> Heidegger et Habermas </vt:lpstr>
      <vt:lpstr> Conclusion - Bergson : homo faber </vt:lpstr>
      <vt:lpstr>Résumé</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275</cp:revision>
  <dcterms:created xsi:type="dcterms:W3CDTF">2020-08-31T14:36:57Z</dcterms:created>
  <dcterms:modified xsi:type="dcterms:W3CDTF">2021-03-18T08:03:14Z</dcterms:modified>
</cp:coreProperties>
</file>