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306" r:id="rId4"/>
    <p:sldId id="292" r:id="rId5"/>
    <p:sldId id="305" r:id="rId6"/>
    <p:sldId id="264" r:id="rId7"/>
    <p:sldId id="304" r:id="rId8"/>
    <p:sldId id="276" r:id="rId9"/>
    <p:sldId id="300" r:id="rId10"/>
    <p:sldId id="298" r:id="rId11"/>
    <p:sldId id="307" r:id="rId12"/>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6" d="100"/>
          <a:sy n="96" d="100"/>
        </p:scale>
        <p:origin x="-106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04/02/21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08779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04/02/21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314911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04/02/21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11176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04/02/21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50468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A88F3BB-6D83-4549-B291-09208E861F14}" type="datetimeFigureOut">
              <a:rPr lang="fr-FR" smtClean="0"/>
              <a:t>04/02/21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8825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A88F3BB-6D83-4549-B291-09208E861F14}" type="datetimeFigureOut">
              <a:rPr lang="fr-FR" smtClean="0"/>
              <a:t>04/02/21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8116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A88F3BB-6D83-4549-B291-09208E861F14}" type="datetimeFigureOut">
              <a:rPr lang="fr-FR" smtClean="0"/>
              <a:t>04/02/21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80914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9A88F3BB-6D83-4549-B291-09208E861F14}" type="datetimeFigureOut">
              <a:rPr lang="fr-FR" smtClean="0"/>
              <a:t>04/02/21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2803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A88F3BB-6D83-4549-B291-09208E861F14}" type="datetimeFigureOut">
              <a:rPr lang="fr-FR" smtClean="0"/>
              <a:t>04/02/21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3597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04/02/21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54757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04/02/21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15894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8F3BB-6D83-4549-B291-09208E861F14}" type="datetimeFigureOut">
              <a:rPr lang="fr-FR" smtClean="0"/>
              <a:t>04/02/21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DF97F8-323C-1F49-8C16-D4065B2C3EA8}" type="slidenum">
              <a:rPr lang="fr-FR" smtClean="0"/>
              <a:t>‹#›</a:t>
            </a:fld>
            <a:endParaRPr lang="fr-FR"/>
          </a:p>
        </p:txBody>
      </p:sp>
    </p:spTree>
    <p:extLst>
      <p:ext uri="{BB962C8B-B14F-4D97-AF65-F5344CB8AC3E}">
        <p14:creationId xmlns:p14="http://schemas.microsoft.com/office/powerpoint/2010/main" val="312290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vEKCHV8irv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4kzDt45mHrw"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 Justice</a:t>
            </a:r>
            <a:endParaRPr lang="fr-FR" dirty="0"/>
          </a:p>
        </p:txBody>
      </p:sp>
      <p:sp>
        <p:nvSpPr>
          <p:cNvPr id="3" name="Sous-titre 2"/>
          <p:cNvSpPr>
            <a:spLocks noGrp="1"/>
          </p:cNvSpPr>
          <p:nvPr>
            <p:ph type="subTitle" idx="1"/>
          </p:nvPr>
        </p:nvSpPr>
        <p:spPr/>
        <p:txBody>
          <a:bodyPr/>
          <a:lstStyle/>
          <a:p>
            <a:endParaRPr lang="fr-FR" dirty="0"/>
          </a:p>
          <a:p>
            <a:endParaRPr lang="fr-FR" dirty="0"/>
          </a:p>
        </p:txBody>
      </p:sp>
    </p:spTree>
    <p:extLst>
      <p:ext uri="{BB962C8B-B14F-4D97-AF65-F5344CB8AC3E}">
        <p14:creationId xmlns:p14="http://schemas.microsoft.com/office/powerpoint/2010/main" val="100514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02887"/>
          </a:xfrm>
        </p:spPr>
        <p:txBody>
          <a:bodyPr>
            <a:normAutofit/>
          </a:bodyPr>
          <a:lstStyle/>
          <a:p>
            <a:r>
              <a:rPr lang="fr-FR" sz="2400" dirty="0"/>
              <a:t>Est-on juste naturellement ou spontanément ?</a:t>
            </a:r>
          </a:p>
        </p:txBody>
      </p:sp>
      <p:sp>
        <p:nvSpPr>
          <p:cNvPr id="3" name="Espace réservé du contenu 2"/>
          <p:cNvSpPr>
            <a:spLocks noGrp="1"/>
          </p:cNvSpPr>
          <p:nvPr>
            <p:ph idx="1"/>
          </p:nvPr>
        </p:nvSpPr>
        <p:spPr>
          <a:xfrm>
            <a:off x="457200" y="949249"/>
            <a:ext cx="8229600" cy="5798112"/>
          </a:xfrm>
        </p:spPr>
        <p:txBody>
          <a:bodyPr>
            <a:normAutofit fontScale="32500" lnSpcReduction="20000"/>
          </a:bodyPr>
          <a:lstStyle/>
          <a:p>
            <a:pPr marL="0" indent="0">
              <a:buNone/>
            </a:pPr>
            <a:r>
              <a:rPr lang="fr-FR" sz="4900" dirty="0"/>
              <a:t> </a:t>
            </a:r>
            <a:r>
              <a:rPr lang="fr-FR" sz="4900" dirty="0" smtClean="0"/>
              <a:t>«</a:t>
            </a:r>
            <a:r>
              <a:rPr lang="fr-FR" sz="4900" dirty="0"/>
              <a:t> Que ceux qui pratiquent la justice agissent par impuissance de commettre l’injustice, c’est ce que nous sentirons particulièrement bien si nous faisons la supposition suivante. Donnons licence au juste et à l’injuste de faire ce qu’ils veulent ; suivons-les et regardons où, l’un et l’autre, les mène le désir. Nous prendrons le juste en flagrant délit de poursuivre le même but que l’injuste, poussé par le besoin de l’emporter sur les autres : c’est ce que recherche toute nature comme un bien, mais que, par loi et par force, on ramène au respect de l’égalité. </a:t>
            </a:r>
          </a:p>
          <a:p>
            <a:pPr marL="0" indent="0">
              <a:buNone/>
            </a:pPr>
            <a:r>
              <a:rPr lang="fr-FR" sz="4900" dirty="0"/>
              <a:t>La licence dont je parle serait surtout significative s’ils recevaient le pouvoir qu’eut jadis, dit-on, l’ancêtre de Gygès le Lydien. Cet homme était berger au service du roi qui gouvernait alors la Lydie […]. Un jour, à l’assemblée des bergers qui se tenait chaque mois pour informer le roi de l’état de ses troupeaux, il se rendit portant au doigt son anneau. Ayant pris place au milieu des autres, il tourna par hasard le chaton de la bague vers l’intérieur de sa main ; aussitôt il devint invisible à ses voisins qui parlèrent de lui comme s’il était parti. Etonné, il mania de nouveau la bague en tâtonnant, tourna le chaton en dehors et, ce faisant, redevint visible. S’étant rendu compte de cela, il répéta l’expérience pour voir si l’anneau avait bien ce pouvoir ; le même prodige se reproduisit : en tournant le chaton en dedans il devenait invisible, en dehors visible. Dès qu'il fut sûr de son fait, il fit en sorte d'être au nombre des messagers qui se rendaient auprès du roi. Arrivé au palais, il séduisit la reine, complota avec elle la mort du roi, le tua, et obtint ainsi le pouvoir. </a:t>
            </a:r>
          </a:p>
          <a:p>
            <a:pPr marL="0" indent="0">
              <a:buNone/>
            </a:pPr>
            <a:r>
              <a:rPr lang="fr-FR" sz="4900" dirty="0"/>
              <a:t>Si donc il existait deux anneaux de cette sorte, et que le juste reçût l’un, l’injuste l’autre, </a:t>
            </a:r>
            <a:r>
              <a:rPr lang="fr-FR" sz="4900" dirty="0" smtClean="0"/>
              <a:t>aucun ne </a:t>
            </a:r>
            <a:r>
              <a:rPr lang="fr-FR" sz="4900" dirty="0"/>
              <a:t>serait enclin à persévérer dans la justice et à avoir le courage de ne pas toucher au bien d’autrui, alors qu’il pourrait prendre sans crainte ce qu’il voudrait sur l’agora, s’introduire dans les maisons pour s’unir à qui lui plairait, tuer les uns, briser les fers des autres et faire tout à son gré, devenu l’égal d’un dieu parmi les hommes. En agissant ainsi, rien ne le distinguerait du méchant : ils tendraient tous les deux vers le même but. Et l’on citerait cela comme une grande preuve que personne n’est juste volontairement, mais par contrainte, la justice n’étant pas un bien individuel, puisque celui qui se croit capable de commettre l’injustice la commet. Tout homme, en effet, pense que l’injustice est individuellement plus profitable que la justice. » </a:t>
            </a:r>
            <a:endParaRPr lang="fr-FR" sz="4900" dirty="0" smtClean="0"/>
          </a:p>
          <a:p>
            <a:pPr marL="0" indent="0">
              <a:buNone/>
            </a:pPr>
            <a:endParaRPr lang="fr-FR" dirty="0"/>
          </a:p>
          <a:p>
            <a:pPr marL="0" indent="0">
              <a:buNone/>
            </a:pPr>
            <a:r>
              <a:rPr lang="fr-FR" dirty="0"/>
              <a:t>Platon et le mythe de l’anneau de </a:t>
            </a:r>
            <a:r>
              <a:rPr lang="fr-FR" dirty="0" err="1"/>
              <a:t>Gysès</a:t>
            </a:r>
            <a:r>
              <a:rPr lang="fr-FR" dirty="0"/>
              <a:t> (</a:t>
            </a:r>
            <a:r>
              <a:rPr lang="fr-FR" i="1" dirty="0"/>
              <a:t>La République</a:t>
            </a:r>
            <a:r>
              <a:rPr lang="fr-FR" dirty="0"/>
              <a:t>, II).</a:t>
            </a:r>
          </a:p>
          <a:p>
            <a:pPr marL="0" indent="0">
              <a:buNone/>
            </a:pPr>
            <a:endParaRPr lang="fr-FR" dirty="0"/>
          </a:p>
        </p:txBody>
      </p:sp>
    </p:spTree>
    <p:extLst>
      <p:ext uri="{BB962C8B-B14F-4D97-AF65-F5344CB8AC3E}">
        <p14:creationId xmlns:p14="http://schemas.microsoft.com/office/powerpoint/2010/main" val="2831536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justice et le droit</a:t>
            </a:r>
            <a:endParaRPr lang="fr-FR" dirty="0"/>
          </a:p>
        </p:txBody>
      </p:sp>
      <p:sp>
        <p:nvSpPr>
          <p:cNvPr id="3" name="Espace réservé du contenu 2"/>
          <p:cNvSpPr>
            <a:spLocks noGrp="1"/>
          </p:cNvSpPr>
          <p:nvPr>
            <p:ph idx="1"/>
          </p:nvPr>
        </p:nvSpPr>
        <p:spPr/>
        <p:txBody>
          <a:bodyPr/>
          <a:lstStyle/>
          <a:p>
            <a:r>
              <a:rPr lang="fr-FR" dirty="0">
                <a:hlinkClick r:id="rId2"/>
              </a:rPr>
              <a:t>https://www.youtube.com/watch?v=</a:t>
            </a:r>
            <a:r>
              <a:rPr lang="fr-FR" dirty="0" smtClean="0">
                <a:hlinkClick r:id="rId2"/>
              </a:rPr>
              <a:t>vEKCHV8irvo</a:t>
            </a:r>
            <a:endParaRPr lang="fr-FR" dirty="0" smtClean="0"/>
          </a:p>
          <a:p>
            <a:pPr marL="0" indent="0">
              <a:buNone/>
            </a:pPr>
            <a:endParaRPr lang="fr-FR" dirty="0"/>
          </a:p>
          <a:p>
            <a:pPr marL="0" indent="0">
              <a:buNone/>
            </a:pPr>
            <a:endParaRPr lang="fr-FR" dirty="0" smtClean="0"/>
          </a:p>
          <a:p>
            <a:pPr marL="0" indent="0">
              <a:buNone/>
            </a:pPr>
            <a:endParaRPr lang="fr-FR" dirty="0"/>
          </a:p>
        </p:txBody>
      </p:sp>
    </p:spTree>
    <p:extLst>
      <p:ext uri="{BB962C8B-B14F-4D97-AF65-F5344CB8AC3E}">
        <p14:creationId xmlns:p14="http://schemas.microsoft.com/office/powerpoint/2010/main" val="640029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28543"/>
          </a:xfrm>
        </p:spPr>
        <p:txBody>
          <a:bodyPr>
            <a:normAutofit/>
          </a:bodyPr>
          <a:lstStyle/>
          <a:p>
            <a:r>
              <a:rPr lang="fr-FR" sz="2800" dirty="0" smtClean="0"/>
              <a:t>Les deux sens du terme « justice »</a:t>
            </a:r>
            <a:endParaRPr lang="fr-FR" sz="2800" dirty="0"/>
          </a:p>
        </p:txBody>
      </p:sp>
      <p:sp>
        <p:nvSpPr>
          <p:cNvPr id="3" name="Espace réservé du contenu 2"/>
          <p:cNvSpPr>
            <a:spLocks noGrp="1"/>
          </p:cNvSpPr>
          <p:nvPr>
            <p:ph idx="1"/>
          </p:nvPr>
        </p:nvSpPr>
        <p:spPr>
          <a:xfrm>
            <a:off x="457200" y="1269941"/>
            <a:ext cx="8229600" cy="5143899"/>
          </a:xfrm>
        </p:spPr>
        <p:txBody>
          <a:bodyPr numCol="1">
            <a:noAutofit/>
          </a:bodyPr>
          <a:lstStyle/>
          <a:p>
            <a:r>
              <a:rPr lang="fr-FR" sz="2400" dirty="0"/>
              <a:t>La justice se dit en deux sens :</a:t>
            </a:r>
          </a:p>
          <a:p>
            <a:pPr>
              <a:buFont typeface="Wingdings" charset="2"/>
              <a:buChar char="ü"/>
            </a:pPr>
            <a:r>
              <a:rPr lang="fr-FR" sz="2400" dirty="0"/>
              <a:t>Au sens d’une </a:t>
            </a:r>
            <a:r>
              <a:rPr lang="fr-FR" sz="2400" dirty="0" smtClean="0"/>
              <a:t>vertu ou d’une valeur morale</a:t>
            </a:r>
            <a:r>
              <a:rPr lang="fr-FR" sz="2400" dirty="0"/>
              <a:t> : « être juste », c’est faire preuve d’impartialité.</a:t>
            </a:r>
          </a:p>
          <a:p>
            <a:pPr>
              <a:buFont typeface="Wingdings" charset="2"/>
              <a:buChar char="ü"/>
            </a:pPr>
            <a:r>
              <a:rPr lang="fr-FR" sz="2400" dirty="0"/>
              <a:t>Au sens institutionnel, la justice (avec le pouvoir exécutif et le pouvoir législatif) est l’un des trois pouvoirs de l’Etat</a:t>
            </a:r>
            <a:r>
              <a:rPr lang="fr-FR" sz="2400" dirty="0" smtClean="0"/>
              <a:t>. En ce sens, la justice est une institution légale chargée de faire respecter la loi.</a:t>
            </a:r>
            <a:endParaRPr lang="fr-FR" sz="2400" dirty="0"/>
          </a:p>
          <a:p>
            <a:pPr marL="0" indent="0">
              <a:buNone/>
            </a:pPr>
            <a:r>
              <a:rPr lang="fr-FR" sz="2400" dirty="0"/>
              <a:t> </a:t>
            </a:r>
          </a:p>
          <a:p>
            <a:r>
              <a:rPr lang="fr-FR" sz="2400" dirty="0"/>
              <a:t>Pour le philosophe américain contemporain John </a:t>
            </a:r>
            <a:r>
              <a:rPr lang="fr-FR" sz="2400" dirty="0" err="1"/>
              <a:t>Rawls</a:t>
            </a:r>
            <a:r>
              <a:rPr lang="fr-FR" sz="2400" dirty="0"/>
              <a:t>, l’auteur de </a:t>
            </a:r>
            <a:r>
              <a:rPr lang="fr-FR" sz="2400" i="1" dirty="0"/>
              <a:t>Théorie de la justice</a:t>
            </a:r>
            <a:r>
              <a:rPr lang="fr-FR" sz="2400" dirty="0"/>
              <a:t> : « La justice est la première vertu des institutions sociales comme la vérité est celle des systèmes de pensée</a:t>
            </a:r>
            <a:r>
              <a:rPr lang="fr-FR" sz="2400" i="1" dirty="0"/>
              <a:t> ».</a:t>
            </a:r>
            <a:endParaRPr lang="fr-FR" sz="2400" dirty="0"/>
          </a:p>
        </p:txBody>
      </p:sp>
    </p:spTree>
    <p:extLst>
      <p:ext uri="{BB962C8B-B14F-4D97-AF65-F5344CB8AC3E}">
        <p14:creationId xmlns:p14="http://schemas.microsoft.com/office/powerpoint/2010/main" val="1852519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La justice est-elle </a:t>
            </a:r>
            <a:br>
              <a:rPr lang="fr-FR" dirty="0" smtClean="0"/>
            </a:br>
            <a:r>
              <a:rPr lang="fr-FR" dirty="0" smtClean="0"/>
              <a:t>une affaire d’Etat ?</a:t>
            </a:r>
            <a:endParaRPr lang="fr-FR" dirty="0"/>
          </a:p>
        </p:txBody>
      </p:sp>
      <p:sp>
        <p:nvSpPr>
          <p:cNvPr id="3" name="Espace réservé du contenu 2"/>
          <p:cNvSpPr>
            <a:spLocks noGrp="1"/>
          </p:cNvSpPr>
          <p:nvPr>
            <p:ph idx="1"/>
          </p:nvPr>
        </p:nvSpPr>
        <p:spPr/>
        <p:txBody>
          <a:bodyPr>
            <a:normAutofit fontScale="47500" lnSpcReduction="20000"/>
          </a:bodyPr>
          <a:lstStyle/>
          <a:p>
            <a:r>
              <a:rPr lang="fr-FR" dirty="0">
                <a:hlinkClick r:id="rId2"/>
              </a:rPr>
              <a:t>https://www.youtube.com/watch?v=</a:t>
            </a:r>
            <a:r>
              <a:rPr lang="fr-FR" dirty="0" smtClean="0">
                <a:hlinkClick r:id="rId2"/>
              </a:rPr>
              <a:t>4kzDt45mHrw</a:t>
            </a:r>
            <a:endParaRPr lang="fr-FR" dirty="0" smtClean="0"/>
          </a:p>
          <a:p>
            <a:pPr marL="0" indent="0">
              <a:buNone/>
            </a:pPr>
            <a:endParaRPr lang="fr-FR" dirty="0" smtClean="0"/>
          </a:p>
          <a:p>
            <a:pPr marL="0" indent="0">
              <a:buNone/>
            </a:pPr>
            <a:r>
              <a:rPr lang="fr-FR" dirty="0" smtClean="0"/>
              <a:t>1) Thèse : la justice est bien une affaire d’Etat</a:t>
            </a:r>
          </a:p>
          <a:p>
            <a:pPr>
              <a:buFont typeface="Wingdings" charset="2"/>
              <a:buChar char="ü"/>
            </a:pPr>
            <a:endParaRPr lang="fr-FR" dirty="0" smtClean="0"/>
          </a:p>
          <a:p>
            <a:pPr>
              <a:buFont typeface="Wingdings" charset="2"/>
              <a:buChar char="ü"/>
            </a:pPr>
            <a:r>
              <a:rPr lang="fr-FR" dirty="0" smtClean="0"/>
              <a:t>La justice indépendamment d’un cadre légal (la loi)  ne pourrait pas se distinguer de la vengeance.</a:t>
            </a:r>
          </a:p>
          <a:p>
            <a:pPr>
              <a:buFont typeface="Wingdings" charset="2"/>
              <a:buChar char="ü"/>
            </a:pPr>
            <a:r>
              <a:rPr lang="fr-FR" dirty="0" smtClean="0"/>
              <a:t>C’est en délégant à l’Etat le pouvoir de faire appliquer la loi que nous pouvons espérer obtenir une certaine impartialité.</a:t>
            </a:r>
          </a:p>
          <a:p>
            <a:pPr>
              <a:buFont typeface="Wingdings" charset="2"/>
              <a:buChar char="ü"/>
            </a:pPr>
            <a:r>
              <a:rPr lang="fr-FR" dirty="0" smtClean="0"/>
              <a:t>Sans </a:t>
            </a:r>
            <a:r>
              <a:rPr lang="fr-FR" dirty="0"/>
              <a:t>la force de faire appliquer la loi, la justice, au sens institutionnel, ne pourrait pas exister</a:t>
            </a:r>
          </a:p>
          <a:p>
            <a:pPr marL="0" indent="0">
              <a:buNone/>
            </a:pPr>
            <a:endParaRPr lang="fr-FR" dirty="0" smtClean="0"/>
          </a:p>
          <a:p>
            <a:pPr marL="0" indent="0">
              <a:buNone/>
            </a:pPr>
            <a:r>
              <a:rPr lang="fr-FR" dirty="0" smtClean="0"/>
              <a:t>2) Antithèse : la justice n’est pas qu’une affaire d’Etat</a:t>
            </a:r>
          </a:p>
          <a:p>
            <a:pPr marL="0" indent="0">
              <a:buNone/>
            </a:pPr>
            <a:endParaRPr lang="fr-FR" dirty="0" smtClean="0"/>
          </a:p>
          <a:p>
            <a:pPr>
              <a:buFont typeface="Wingdings" charset="2"/>
              <a:buChar char="ü"/>
            </a:pPr>
            <a:r>
              <a:rPr lang="fr-FR" dirty="0" smtClean="0"/>
              <a:t>La justice ne se limite pas à la justice au sens institutionnel. On peut être juste sans recourir à la loi ou à la justice.</a:t>
            </a:r>
          </a:p>
          <a:p>
            <a:pPr>
              <a:buFont typeface="Wingdings" charset="2"/>
              <a:buChar char="ü"/>
            </a:pPr>
            <a:r>
              <a:rPr lang="fr-FR" dirty="0" smtClean="0"/>
              <a:t>Il peut y avoir avoir des </a:t>
            </a:r>
            <a:r>
              <a:rPr lang="fr-FR" dirty="0"/>
              <a:t>l</a:t>
            </a:r>
            <a:r>
              <a:rPr lang="fr-FR" dirty="0" smtClean="0"/>
              <a:t>ois injustes : le légal n’est pas identique au légitime. Antigone (Sophocle, Anouilh) en accordant une sépulture à son frère Polynice, s’oppose à la loi de </a:t>
            </a:r>
            <a:r>
              <a:rPr lang="fr-FR" dirty="0"/>
              <a:t>C</a:t>
            </a:r>
            <a:r>
              <a:rPr lang="fr-FR" dirty="0" smtClean="0"/>
              <a:t>réon.</a:t>
            </a:r>
          </a:p>
          <a:p>
            <a:endParaRPr lang="fr-FR" dirty="0"/>
          </a:p>
        </p:txBody>
      </p:sp>
    </p:spTree>
    <p:extLst>
      <p:ext uri="{BB962C8B-B14F-4D97-AF65-F5344CB8AC3E}">
        <p14:creationId xmlns:p14="http://schemas.microsoft.com/office/powerpoint/2010/main" val="4083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Justice et justesse</a:t>
            </a:r>
            <a:endParaRPr lang="fr-FR" sz="3200" dirty="0"/>
          </a:p>
        </p:txBody>
      </p:sp>
      <p:sp>
        <p:nvSpPr>
          <p:cNvPr id="3" name="Espace réservé du contenu 2"/>
          <p:cNvSpPr>
            <a:spLocks noGrp="1"/>
          </p:cNvSpPr>
          <p:nvPr>
            <p:ph idx="1"/>
          </p:nvPr>
        </p:nvSpPr>
        <p:spPr/>
        <p:txBody>
          <a:bodyPr>
            <a:normAutofit/>
          </a:bodyPr>
          <a:lstStyle/>
          <a:p>
            <a:r>
              <a:rPr lang="fr-FR" sz="2400" dirty="0" smtClean="0"/>
              <a:t>Justice comme justesse. </a:t>
            </a:r>
            <a:r>
              <a:rPr lang="fr-FR" sz="2400" dirty="0"/>
              <a:t>Un calcul est juste au sens où il n’y a pas d’erreur. Il peut y avoir des erreurs avec la justice (des erreurs judiciaires, quand un innocent est condamné à tort par exemple). </a:t>
            </a:r>
            <a:endParaRPr lang="fr-FR" sz="2400" dirty="0" smtClean="0"/>
          </a:p>
          <a:p>
            <a:r>
              <a:rPr lang="fr-FR" sz="2400" dirty="0" smtClean="0"/>
              <a:t>La </a:t>
            </a:r>
            <a:r>
              <a:rPr lang="fr-FR" sz="2400" dirty="0"/>
              <a:t>justice ne peut être juste que si elle est sûre d’elle-même. Il faut des preuves et donc commencer à établir des faits. La justice ne peut pas être hâtive, elle ne peut pas être fondée sur des impressions, des rumeurs ou des opinions. La justice, pour être juste, doit le plus possible avoir la précision de la balance qui en est précisément le symbole.</a:t>
            </a:r>
          </a:p>
        </p:txBody>
      </p:sp>
    </p:spTree>
    <p:extLst>
      <p:ext uri="{BB962C8B-B14F-4D97-AF65-F5344CB8AC3E}">
        <p14:creationId xmlns:p14="http://schemas.microsoft.com/office/powerpoint/2010/main" val="1141821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Justice et harmonie</a:t>
            </a:r>
            <a:endParaRPr lang="fr-FR" dirty="0"/>
          </a:p>
        </p:txBody>
      </p:sp>
      <p:sp>
        <p:nvSpPr>
          <p:cNvPr id="3" name="Espace réservé du contenu 2"/>
          <p:cNvSpPr>
            <a:spLocks noGrp="1"/>
          </p:cNvSpPr>
          <p:nvPr>
            <p:ph idx="1"/>
          </p:nvPr>
        </p:nvSpPr>
        <p:spPr/>
        <p:txBody>
          <a:bodyPr/>
          <a:lstStyle/>
          <a:p>
            <a:r>
              <a:rPr lang="fr-FR" dirty="0" smtClean="0"/>
              <a:t>Pour Platon, la justice c’est d’abord la justice avec soi-même, autrement dit l’harmonie de l’âme entre ses trois parties (cf. chapitre sur l’Etat) :</a:t>
            </a:r>
          </a:p>
          <a:p>
            <a:pPr>
              <a:buFont typeface="Wingdings" charset="2"/>
              <a:buChar char="ü"/>
            </a:pPr>
            <a:r>
              <a:rPr lang="fr-FR" dirty="0" smtClean="0"/>
              <a:t>Le </a:t>
            </a:r>
            <a:r>
              <a:rPr lang="fr-FR" dirty="0" err="1" smtClean="0"/>
              <a:t>noûs</a:t>
            </a:r>
            <a:endParaRPr lang="fr-FR" dirty="0" smtClean="0"/>
          </a:p>
          <a:p>
            <a:pPr>
              <a:buFont typeface="Wingdings" charset="2"/>
              <a:buChar char="ü"/>
            </a:pPr>
            <a:r>
              <a:rPr lang="fr-FR" dirty="0" smtClean="0"/>
              <a:t>Le </a:t>
            </a:r>
            <a:r>
              <a:rPr lang="fr-FR" dirty="0" err="1" smtClean="0"/>
              <a:t>thymos</a:t>
            </a:r>
            <a:endParaRPr lang="fr-FR" dirty="0" smtClean="0"/>
          </a:p>
          <a:p>
            <a:pPr>
              <a:buFont typeface="Wingdings" charset="2"/>
              <a:buChar char="ü"/>
            </a:pPr>
            <a:r>
              <a:rPr lang="fr-FR" dirty="0" smtClean="0"/>
              <a:t>L’</a:t>
            </a:r>
            <a:r>
              <a:rPr lang="fr-FR" dirty="0" err="1" smtClean="0"/>
              <a:t>épithumia</a:t>
            </a:r>
            <a:endParaRPr lang="fr-FR" dirty="0"/>
          </a:p>
        </p:txBody>
      </p:sp>
    </p:spTree>
    <p:extLst>
      <p:ext uri="{BB962C8B-B14F-4D97-AF65-F5344CB8AC3E}">
        <p14:creationId xmlns:p14="http://schemas.microsoft.com/office/powerpoint/2010/main" val="36291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2400" dirty="0"/>
              <a:t> </a:t>
            </a:r>
            <a:r>
              <a:rPr lang="fr-FR" sz="3200" dirty="0"/>
              <a:t>Egalité ou équité ?</a:t>
            </a:r>
          </a:p>
        </p:txBody>
      </p:sp>
      <p:sp>
        <p:nvSpPr>
          <p:cNvPr id="3" name="Espace réservé du contenu 2"/>
          <p:cNvSpPr>
            <a:spLocks noGrp="1"/>
          </p:cNvSpPr>
          <p:nvPr>
            <p:ph idx="1"/>
          </p:nvPr>
        </p:nvSpPr>
        <p:spPr>
          <a:xfrm>
            <a:off x="457200" y="1192976"/>
            <a:ext cx="8229600" cy="5349142"/>
          </a:xfrm>
        </p:spPr>
        <p:txBody>
          <a:bodyPr>
            <a:normAutofit/>
          </a:bodyPr>
          <a:lstStyle/>
          <a:p>
            <a:r>
              <a:rPr lang="fr-FR" sz="2800" dirty="0" smtClean="0"/>
              <a:t>Le </a:t>
            </a:r>
            <a:r>
              <a:rPr lang="fr-FR" sz="2800" dirty="0"/>
              <a:t>principe d’égalité : chacun a les même droits, quel que soit son âge, son </a:t>
            </a:r>
            <a:r>
              <a:rPr lang="fr-FR" sz="2800" dirty="0" smtClean="0"/>
              <a:t>sexe, </a:t>
            </a:r>
            <a:r>
              <a:rPr lang="fr-FR" sz="2800" dirty="0"/>
              <a:t>sa religion ou son origine ethnique.</a:t>
            </a:r>
          </a:p>
          <a:p>
            <a:r>
              <a:rPr lang="fr-FR" sz="2800" dirty="0"/>
              <a:t>Le principe d’équité : chacun a des droits proportionnels à sa situation. Par exemple, le taux d’imposition sur les revenus qui va de zéro à 50</a:t>
            </a:r>
            <a:r>
              <a:rPr lang="fr-FR" sz="2800" dirty="0" smtClean="0"/>
              <a:t>% au regard des sommes déclarées et de sa situation familiale.</a:t>
            </a:r>
            <a:endParaRPr lang="fr-FR" sz="2800" dirty="0"/>
          </a:p>
          <a:p>
            <a:endParaRPr lang="fr-FR" dirty="0"/>
          </a:p>
        </p:txBody>
      </p:sp>
    </p:spTree>
    <p:extLst>
      <p:ext uri="{BB962C8B-B14F-4D97-AF65-F5344CB8AC3E}">
        <p14:creationId xmlns:p14="http://schemas.microsoft.com/office/powerpoint/2010/main" val="2250738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15715"/>
          </a:xfrm>
        </p:spPr>
        <p:txBody>
          <a:bodyPr>
            <a:normAutofit/>
          </a:bodyPr>
          <a:lstStyle/>
          <a:p>
            <a:r>
              <a:rPr lang="fr-FR" sz="3200" dirty="0"/>
              <a:t>Droit, morale, éthique</a:t>
            </a:r>
          </a:p>
        </p:txBody>
      </p:sp>
      <p:sp>
        <p:nvSpPr>
          <p:cNvPr id="3" name="Espace réservé du contenu 2"/>
          <p:cNvSpPr>
            <a:spLocks noGrp="1"/>
          </p:cNvSpPr>
          <p:nvPr>
            <p:ph idx="1"/>
          </p:nvPr>
        </p:nvSpPr>
        <p:spPr>
          <a:xfrm>
            <a:off x="457200" y="885110"/>
            <a:ext cx="8229600" cy="5772457"/>
          </a:xfrm>
        </p:spPr>
        <p:txBody>
          <a:bodyPr>
            <a:noAutofit/>
          </a:bodyPr>
          <a:lstStyle/>
          <a:p>
            <a:r>
              <a:rPr lang="fr-FR" sz="1800" dirty="0" smtClean="0"/>
              <a:t>La </a:t>
            </a:r>
            <a:r>
              <a:rPr lang="fr-FR" sz="1800" dirty="0"/>
              <a:t>distinction entre ces trois notions est importante </a:t>
            </a:r>
            <a:r>
              <a:rPr lang="fr-FR" sz="1800" dirty="0" smtClean="0"/>
              <a:t>:</a:t>
            </a:r>
          </a:p>
          <a:p>
            <a:pPr>
              <a:buFont typeface="Wingdings" charset="2"/>
              <a:buChar char="ü"/>
            </a:pPr>
            <a:r>
              <a:rPr lang="fr-FR" sz="1800" dirty="0" smtClean="0"/>
              <a:t> </a:t>
            </a:r>
            <a:r>
              <a:rPr lang="fr-FR" sz="1800" dirty="0"/>
              <a:t>Le droit (et donc la justice au sens institutionnel) a pour but le maintien de l’ordre social. Sa sphère est celle du </a:t>
            </a:r>
            <a:r>
              <a:rPr lang="fr-FR" sz="1800" dirty="0" smtClean="0"/>
              <a:t>légal </a:t>
            </a:r>
            <a:r>
              <a:rPr lang="fr-FR" sz="1800" dirty="0"/>
              <a:t>et de </a:t>
            </a:r>
            <a:r>
              <a:rPr lang="fr-FR" sz="1800" dirty="0" smtClean="0"/>
              <a:t>l’illégal.</a:t>
            </a:r>
          </a:p>
          <a:p>
            <a:pPr>
              <a:buFont typeface="Wingdings" charset="2"/>
              <a:buChar char="ü"/>
            </a:pPr>
            <a:r>
              <a:rPr lang="fr-FR" sz="1800" dirty="0" smtClean="0"/>
              <a:t>La </a:t>
            </a:r>
            <a:r>
              <a:rPr lang="fr-FR" sz="1800" dirty="0"/>
              <a:t>morale pose la question du devoir de l’homme. Sa question est que dois-je faire ? Sa sphère est celle du Bien et du Mal</a:t>
            </a:r>
            <a:r>
              <a:rPr lang="fr-FR" sz="1800" dirty="0" smtClean="0"/>
              <a:t>.</a:t>
            </a:r>
          </a:p>
          <a:p>
            <a:pPr>
              <a:buFont typeface="Wingdings" charset="2"/>
              <a:buChar char="ü"/>
            </a:pPr>
            <a:r>
              <a:rPr lang="fr-FR" sz="1800" dirty="0" smtClean="0"/>
              <a:t> </a:t>
            </a:r>
            <a:r>
              <a:rPr lang="fr-FR" sz="1800" dirty="0"/>
              <a:t>L’éthique pose la question de la vie bonne, autrement dit de la meilleure manière de vivre. Vivre éthiquement, c’est vivre selon sa nature. La question est : comment dois-je vivre ? Sa sphère est celle du bon et du mauvais.</a:t>
            </a:r>
          </a:p>
          <a:p>
            <a:endParaRPr lang="fr-FR" sz="1800" dirty="0"/>
          </a:p>
          <a:p>
            <a:r>
              <a:rPr lang="fr-FR" sz="1800" dirty="0"/>
              <a:t>Prenons quelques exemples :</a:t>
            </a:r>
          </a:p>
          <a:p>
            <a:pPr>
              <a:buFont typeface="Wingdings" charset="2"/>
              <a:buChar char="ü"/>
            </a:pPr>
            <a:r>
              <a:rPr lang="fr-FR" sz="1800" dirty="0"/>
              <a:t>Le fait que des personnes considèrent immoral la loi sur l’avortement (aux yeux de certains, il s’agit ni plus ni moins d’un meurtre), ne retire rien à sa </a:t>
            </a:r>
            <a:r>
              <a:rPr lang="fr-FR" sz="1800" dirty="0" smtClean="0"/>
              <a:t>légalité.</a:t>
            </a:r>
            <a:endParaRPr lang="fr-FR" sz="1800" dirty="0"/>
          </a:p>
          <a:p>
            <a:pPr>
              <a:buFont typeface="Wingdings" charset="2"/>
              <a:buChar char="ü"/>
            </a:pPr>
            <a:r>
              <a:rPr lang="fr-FR" sz="1800" dirty="0"/>
              <a:t>Le fait d’oublier de payer son parcmètre n’est pas immoral, pour autant le risque est bien de recevoir une contravention.</a:t>
            </a:r>
          </a:p>
        </p:txBody>
      </p:sp>
    </p:spTree>
    <p:extLst>
      <p:ext uri="{BB962C8B-B14F-4D97-AF65-F5344CB8AC3E}">
        <p14:creationId xmlns:p14="http://schemas.microsoft.com/office/powerpoint/2010/main" val="1933429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90060"/>
          </a:xfrm>
        </p:spPr>
        <p:txBody>
          <a:bodyPr>
            <a:normAutofit fontScale="90000"/>
          </a:bodyPr>
          <a:lstStyle/>
          <a:p>
            <a:r>
              <a:rPr lang="fr-FR" sz="3200" b="1" dirty="0" smtClean="0"/>
              <a:t/>
            </a:r>
            <a:br>
              <a:rPr lang="fr-FR" sz="3200" b="1" dirty="0" smtClean="0"/>
            </a:br>
            <a:r>
              <a:rPr lang="fr-FR" sz="3200" b="1" dirty="0" smtClean="0"/>
              <a:t/>
            </a:r>
            <a:br>
              <a:rPr lang="fr-FR" sz="3200" b="1" dirty="0" smtClean="0"/>
            </a:br>
            <a:r>
              <a:rPr lang="fr-FR" sz="3200" dirty="0" smtClean="0"/>
              <a:t>Qu’est</a:t>
            </a:r>
            <a:r>
              <a:rPr lang="fr-FR" sz="3200" dirty="0"/>
              <a:t>-ce qu’une personne juste ?</a:t>
            </a:r>
            <a:br>
              <a:rPr lang="fr-FR" sz="3200" dirty="0"/>
            </a:br>
            <a:r>
              <a:rPr lang="fr-FR" sz="3200" dirty="0" smtClean="0"/>
              <a:t/>
            </a:r>
            <a:br>
              <a:rPr lang="fr-FR" sz="3200" dirty="0" smtClean="0"/>
            </a:br>
            <a:r>
              <a:rPr lang="fr-FR" sz="3200" dirty="0" smtClean="0"/>
              <a:t> </a:t>
            </a:r>
            <a:endParaRPr lang="fr-FR" sz="3200" dirty="0"/>
          </a:p>
        </p:txBody>
      </p:sp>
      <p:sp>
        <p:nvSpPr>
          <p:cNvPr id="3" name="Espace réservé du contenu 2"/>
          <p:cNvSpPr>
            <a:spLocks noGrp="1"/>
          </p:cNvSpPr>
          <p:nvPr>
            <p:ph idx="1"/>
          </p:nvPr>
        </p:nvSpPr>
        <p:spPr>
          <a:xfrm>
            <a:off x="457200" y="923593"/>
            <a:ext cx="8229600" cy="5202570"/>
          </a:xfrm>
        </p:spPr>
        <p:txBody>
          <a:bodyPr>
            <a:normAutofit/>
          </a:bodyPr>
          <a:lstStyle/>
          <a:p>
            <a:endParaRPr lang="fr-FR" sz="1800" dirty="0" smtClean="0"/>
          </a:p>
          <a:p>
            <a:r>
              <a:rPr lang="fr-FR" sz="2400" dirty="0" smtClean="0"/>
              <a:t>Dire </a:t>
            </a:r>
            <a:r>
              <a:rPr lang="fr-FR" sz="2400" dirty="0"/>
              <a:t>d’une personne qu’elle est juste, c’est dire qu’elle est impartiale. </a:t>
            </a:r>
            <a:endParaRPr lang="fr-FR" sz="2400" dirty="0" smtClean="0"/>
          </a:p>
          <a:p>
            <a:r>
              <a:rPr lang="fr-FR" sz="2400" dirty="0" smtClean="0"/>
              <a:t>Son </a:t>
            </a:r>
            <a:r>
              <a:rPr lang="fr-FR" sz="2400" dirty="0"/>
              <a:t>jugement n’est dicté que par sa seule raison, autrement dit par les faits et non par ses opinions personnelles sur les personnes en cause. L’impartialité est la vertu </a:t>
            </a:r>
            <a:r>
              <a:rPr lang="fr-FR" sz="2400" dirty="0" smtClean="0"/>
              <a:t>du juste comme </a:t>
            </a:r>
            <a:r>
              <a:rPr lang="fr-FR" sz="2400" dirty="0"/>
              <a:t>de la justice, au sens institutionnel. </a:t>
            </a:r>
            <a:endParaRPr lang="fr-FR" sz="2400" dirty="0" smtClean="0"/>
          </a:p>
          <a:p>
            <a:r>
              <a:rPr lang="fr-FR" sz="2400" dirty="0" smtClean="0"/>
              <a:t>Le </a:t>
            </a:r>
            <a:r>
              <a:rPr lang="fr-FR" sz="2400" dirty="0"/>
              <a:t>juste est celui qui fait preuve de discernement dans ses jugements. Il s’efforce de faire la part des choses, de prendre en compte </a:t>
            </a:r>
            <a:r>
              <a:rPr lang="fr-FR" sz="2400" dirty="0" smtClean="0"/>
              <a:t>les faits et les </a:t>
            </a:r>
            <a:r>
              <a:rPr lang="fr-FR" sz="2400" dirty="0"/>
              <a:t>situations</a:t>
            </a:r>
            <a:r>
              <a:rPr lang="fr-FR" sz="2400" dirty="0" smtClean="0"/>
              <a:t>.</a:t>
            </a:r>
          </a:p>
          <a:p>
            <a:r>
              <a:rPr lang="fr-FR" sz="2400" dirty="0"/>
              <a:t>Pour Platon, le juste est celui qui est en harmonie avec soi-même (</a:t>
            </a:r>
            <a:r>
              <a:rPr lang="fr-FR" sz="2400" dirty="0" err="1"/>
              <a:t>noûs</a:t>
            </a:r>
            <a:r>
              <a:rPr lang="fr-FR" sz="2400" dirty="0"/>
              <a:t>, </a:t>
            </a:r>
            <a:r>
              <a:rPr lang="fr-FR" sz="2400" dirty="0" err="1"/>
              <a:t>thumos</a:t>
            </a:r>
            <a:r>
              <a:rPr lang="fr-FR" sz="2400" dirty="0"/>
              <a:t>, </a:t>
            </a:r>
            <a:r>
              <a:rPr lang="fr-FR" sz="2400" dirty="0" err="1"/>
              <a:t>épithumia</a:t>
            </a:r>
            <a:r>
              <a:rPr lang="fr-FR" sz="2400"/>
              <a:t>). </a:t>
            </a:r>
          </a:p>
          <a:p>
            <a:pPr marL="0" indent="0">
              <a:buNone/>
            </a:pPr>
            <a:r>
              <a:rPr lang="fr-FR" sz="2400" smtClean="0"/>
              <a:t> </a:t>
            </a:r>
            <a:endParaRPr lang="fr-FR" sz="2400" dirty="0"/>
          </a:p>
        </p:txBody>
      </p:sp>
    </p:spTree>
    <p:extLst>
      <p:ext uri="{BB962C8B-B14F-4D97-AF65-F5344CB8AC3E}">
        <p14:creationId xmlns:p14="http://schemas.microsoft.com/office/powerpoint/2010/main" val="1884628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a:t>Qu’est-ce qu’une société juste ?</a:t>
            </a:r>
          </a:p>
        </p:txBody>
      </p:sp>
      <p:sp>
        <p:nvSpPr>
          <p:cNvPr id="3" name="Espace réservé du contenu 2"/>
          <p:cNvSpPr>
            <a:spLocks noGrp="1"/>
          </p:cNvSpPr>
          <p:nvPr>
            <p:ph idx="1"/>
          </p:nvPr>
        </p:nvSpPr>
        <p:spPr>
          <a:xfrm>
            <a:off x="457200" y="1071614"/>
            <a:ext cx="8229600" cy="5477139"/>
          </a:xfrm>
        </p:spPr>
        <p:txBody>
          <a:bodyPr>
            <a:normAutofit/>
          </a:bodyPr>
          <a:lstStyle/>
          <a:p>
            <a:r>
              <a:rPr lang="fr-FR" sz="1400" dirty="0" smtClean="0"/>
              <a:t>Pour </a:t>
            </a:r>
            <a:r>
              <a:rPr lang="fr-FR" sz="1400" dirty="0"/>
              <a:t>Thomas Hobbes (1588-1679), l’auteur du </a:t>
            </a:r>
            <a:r>
              <a:rPr lang="fr-FR" sz="1400" i="1" dirty="0"/>
              <a:t>Léviathan</a:t>
            </a:r>
            <a:r>
              <a:rPr lang="fr-FR" sz="1400" dirty="0"/>
              <a:t>, les hommes se sont rassemblés en société pour sortir de l’état de nature (l’état sauvage) et cesser de se faire la guerre. Dans l’état de nature, la seule justice est la loi du plus fort, autrement dit l’absence de loi, si ce n’est la loi naturelle de la puissance individuelle. </a:t>
            </a:r>
          </a:p>
          <a:p>
            <a:r>
              <a:rPr lang="fr-FR" sz="1400" dirty="0" smtClean="0"/>
              <a:t>Pour </a:t>
            </a:r>
            <a:r>
              <a:rPr lang="fr-FR" sz="1400" dirty="0"/>
              <a:t>veiller à leur sécurité, les hommes se rassemblent en société. Ce rassemblement, pour être viable, exige des normes, des règles, des lois. Dans ce contexte : le juste est ce que dit la loi, l’injuste ce que ces lois interdisent. Pour Hobbes, il n’y a pas de justice sans lois. Ce sont elles qui la définissent et qui servent de critères. </a:t>
            </a:r>
          </a:p>
          <a:p>
            <a:pPr marL="0" indent="0">
              <a:buNone/>
            </a:pPr>
            <a:endParaRPr lang="fr-FR" sz="1400" dirty="0"/>
          </a:p>
          <a:p>
            <a:r>
              <a:rPr lang="fr-FR" sz="1400" dirty="0"/>
              <a:t>Spinoza, dans son </a:t>
            </a:r>
            <a:r>
              <a:rPr lang="fr-FR" sz="1400" i="1" dirty="0"/>
              <a:t>Traité Politique</a:t>
            </a:r>
            <a:r>
              <a:rPr lang="fr-FR" sz="1400" dirty="0"/>
              <a:t> notamment, insiste sur l’importance d’une soumission volontaire à la loi. De même Kant affirme l’importance d’obéir à la loi, quelle qu’en soit la nature. Ces deux auteurs sont relativement proches de Hobbes sur ce point. </a:t>
            </a:r>
          </a:p>
          <a:p>
            <a:endParaRPr lang="fr-FR" sz="1400" dirty="0"/>
          </a:p>
          <a:p>
            <a:r>
              <a:rPr lang="fr-FR" sz="1400" dirty="0"/>
              <a:t>Pour chacun d’eux la justice est une émanation du droit et de la société. Elle n’est donc pas une valeur absolue et il n’y a pas d’autre idéal de justice que le respect de la loi.</a:t>
            </a:r>
          </a:p>
          <a:p>
            <a:pPr marL="0" indent="0">
              <a:buNone/>
            </a:pPr>
            <a:r>
              <a:rPr lang="fr-FR" sz="1400" dirty="0"/>
              <a:t> </a:t>
            </a:r>
          </a:p>
          <a:p>
            <a:r>
              <a:rPr lang="fr-FR" sz="1400" dirty="0"/>
              <a:t>Dans cette perspective, le critère de la justice est la </a:t>
            </a:r>
            <a:r>
              <a:rPr lang="fr-FR" sz="1400" dirty="0" smtClean="0"/>
              <a:t>légalité</a:t>
            </a:r>
            <a:r>
              <a:rPr lang="fr-FR" sz="1400" dirty="0"/>
              <a:t> : il n’y a donc pas de lois injustes, c’est impossible. Pourtant, l’histoire a montré que de telles lois existaient, par exemple les lois anti-juives </a:t>
            </a:r>
            <a:r>
              <a:rPr lang="fr-FR" sz="1400" dirty="0" smtClean="0"/>
              <a:t>sous </a:t>
            </a:r>
            <a:r>
              <a:rPr lang="fr-FR" sz="1400" dirty="0"/>
              <a:t>le régime de Vichy. </a:t>
            </a:r>
          </a:p>
          <a:p>
            <a:endParaRPr lang="fr-FR" sz="1400" dirty="0"/>
          </a:p>
          <a:p>
            <a:r>
              <a:rPr lang="fr-FR" sz="1400" dirty="0"/>
              <a:t>L</a:t>
            </a:r>
            <a:r>
              <a:rPr lang="fr-FR" sz="1400" dirty="0" smtClean="0"/>
              <a:t>a </a:t>
            </a:r>
            <a:r>
              <a:rPr lang="fr-FR" sz="1400" dirty="0"/>
              <a:t>conception de Hobbes est toujours d’actualité. Dans un état de droit, comme la France, le juge qui applique la justice ne se réfère qu’aux seules lois. Juger, c’est juger au regard exclusif de la loi.</a:t>
            </a:r>
          </a:p>
        </p:txBody>
      </p:sp>
    </p:spTree>
    <p:extLst>
      <p:ext uri="{BB962C8B-B14F-4D97-AF65-F5344CB8AC3E}">
        <p14:creationId xmlns:p14="http://schemas.microsoft.com/office/powerpoint/2010/main" val="898967239"/>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1005</TotalTime>
  <Words>595</Words>
  <Application>Microsoft Macintosh PowerPoint</Application>
  <PresentationFormat>Présentation à l'écran (4:3)</PresentationFormat>
  <Paragraphs>67</Paragraphs>
  <Slides>11</Slides>
  <Notes>0</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Thème Office</vt:lpstr>
      <vt:lpstr>La Justice</vt:lpstr>
      <vt:lpstr>Les deux sens du terme « justice »</vt:lpstr>
      <vt:lpstr>La justice est-elle  une affaire d’Etat ?</vt:lpstr>
      <vt:lpstr>Justice et justesse</vt:lpstr>
      <vt:lpstr>Justice et harmonie</vt:lpstr>
      <vt:lpstr> Egalité ou équité ?</vt:lpstr>
      <vt:lpstr>Droit, morale, éthique</vt:lpstr>
      <vt:lpstr>  Qu’est-ce qu’une personne juste ?   </vt:lpstr>
      <vt:lpstr>Qu’est-ce qu’une société juste ?</vt:lpstr>
      <vt:lpstr>Est-on juste naturellement ou spontanément ?</vt:lpstr>
      <vt:lpstr>La justice et le droit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Philosophie 2020-2021</dc:title>
  <dc:creator>Stéphane Ferret</dc:creator>
  <cp:lastModifiedBy>Stéphane Ferret</cp:lastModifiedBy>
  <cp:revision>237</cp:revision>
  <dcterms:created xsi:type="dcterms:W3CDTF">2020-08-31T14:36:57Z</dcterms:created>
  <dcterms:modified xsi:type="dcterms:W3CDTF">2021-02-04T09:55:15Z</dcterms:modified>
</cp:coreProperties>
</file>