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258" r:id="rId4"/>
    <p:sldId id="266" r:id="rId5"/>
    <p:sldId id="260" r:id="rId6"/>
    <p:sldId id="267" r:id="rId7"/>
    <p:sldId id="277" r:id="rId8"/>
    <p:sldId id="279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6" r:id="rId18"/>
    <p:sldId id="320" r:id="rId19"/>
    <p:sldId id="261" r:id="rId20"/>
    <p:sldId id="268" r:id="rId21"/>
    <p:sldId id="288" r:id="rId22"/>
    <p:sldId id="299" r:id="rId23"/>
    <p:sldId id="289" r:id="rId24"/>
    <p:sldId id="296" r:id="rId25"/>
    <p:sldId id="297" r:id="rId26"/>
    <p:sldId id="298" r:id="rId27"/>
    <p:sldId id="300" r:id="rId28"/>
    <p:sldId id="301" r:id="rId29"/>
    <p:sldId id="290" r:id="rId30"/>
    <p:sldId id="295" r:id="rId31"/>
    <p:sldId id="291" r:id="rId32"/>
    <p:sldId id="294" r:id="rId33"/>
    <p:sldId id="302" r:id="rId34"/>
    <p:sldId id="292" r:id="rId35"/>
    <p:sldId id="293" r:id="rId36"/>
    <p:sldId id="262" r:id="rId37"/>
    <p:sldId id="269" r:id="rId38"/>
    <p:sldId id="305" r:id="rId39"/>
    <p:sldId id="303" r:id="rId40"/>
    <p:sldId id="306" r:id="rId41"/>
    <p:sldId id="308" r:id="rId42"/>
    <p:sldId id="309" r:id="rId43"/>
    <p:sldId id="304" r:id="rId44"/>
    <p:sldId id="307" r:id="rId45"/>
    <p:sldId id="263" r:id="rId46"/>
    <p:sldId id="270" r:id="rId47"/>
    <p:sldId id="312" r:id="rId48"/>
    <p:sldId id="310" r:id="rId49"/>
    <p:sldId id="313" r:id="rId50"/>
    <p:sldId id="315" r:id="rId51"/>
    <p:sldId id="317" r:id="rId52"/>
    <p:sldId id="318" r:id="rId53"/>
    <p:sldId id="319" r:id="rId54"/>
    <p:sldId id="311" r:id="rId55"/>
    <p:sldId id="314" r:id="rId56"/>
    <p:sldId id="264" r:id="rId57"/>
    <p:sldId id="265" r:id="rId58"/>
    <p:sldId id="272" r:id="rId59"/>
    <p:sldId id="273" r:id="rId60"/>
    <p:sldId id="274" r:id="rId61"/>
    <p:sldId id="275" r:id="rId62"/>
    <p:sldId id="276" r:id="rId63"/>
    <p:sldId id="321" r:id="rId64"/>
  </p:sldIdLst>
  <p:sldSz cx="9144000" cy="6858000" type="screen4x3"/>
  <p:notesSz cx="6858000" cy="9144000"/>
  <p:custShowLst>
    <p:custShow name="Diaporama personnalisé 1" id="0">
      <p:sldLst>
        <p:sld r:id="rId2"/>
        <p:sld r:id="rId3"/>
        <p:sld r:id="rId37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  <p:sld r:id="rId47"/>
        <p:sld r:id="rId48"/>
        <p:sld r:id="rId49"/>
        <p:sld r:id="rId50"/>
        <p:sld r:id="rId51"/>
        <p:sld r:id="rId52"/>
        <p:sld r:id="rId51"/>
        <p:sld r:id="rId53"/>
        <p:sld r:id="rId54"/>
        <p:sld r:id="rId55"/>
        <p:sld r:id="rId56"/>
        <p:sld r:id="rId57"/>
        <p:sld r:id="rId58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A5156-B1B4-4D0D-AC78-94AAC4E7CAFD}" type="datetimeFigureOut">
              <a:rPr lang="fr-FR" smtClean="0"/>
              <a:pPr/>
              <a:t>05/02/2019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2CEB7-AF97-45A6-A3CB-B0064073067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2600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2CEB7-AF97-45A6-A3CB-B00640730671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2CEB7-AF97-45A6-A3CB-B00640730671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05/02/2019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abeillesduberry.com/wp-content/uploads/2015/11/Composition-moyenne-du-Pollen1.gif" TargetMode="External"/><Relationship Id="rId13" Type="http://schemas.openxmlformats.org/officeDocument/2006/relationships/hyperlink" Target="https://www.aquaportail.com/pictures1811/phones/pollen-tricolpate-arabis.jpg" TargetMode="External"/><Relationship Id="rId3" Type="http://schemas.openxmlformats.org/officeDocument/2006/relationships/hyperlink" Target="http://www.encyclopollens.fr/wp-content/uploads/2014/02/img-1-3-2.jpg" TargetMode="External"/><Relationship Id="rId7" Type="http://schemas.openxmlformats.org/officeDocument/2006/relationships/hyperlink" Target="https://fr.wikipedia.org/wiki/Classification_de_Cronquist" TargetMode="External"/><Relationship Id="rId12" Type="http://schemas.openxmlformats.org/officeDocument/2006/relationships/hyperlink" Target="http://acces.ens-lyon.fr/acces/thematiques/paleo/paleobiomes/comprendre/images-1/structureschematiquepollen.jpg" TargetMode="External"/><Relationship Id="rId2" Type="http://schemas.openxmlformats.org/officeDocument/2006/relationships/hyperlink" Target="http://orchidees-alsace.hautetfort.com/lexique-de-botaniqu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llens.fr/docs/impact_sanitaire_DI.pdf" TargetMode="External"/><Relationship Id="rId11" Type="http://schemas.openxmlformats.org/officeDocument/2006/relationships/hyperlink" Target="http://acces.ens-lyon.fr/acces/thematiques/paleo/paleobiomes/comprendre/les-pollens-indicateurs-de-vegetation-et-de-climat/le-pollen-dans-le-cycle-du-vegetal" TargetMode="External"/><Relationship Id="rId5" Type="http://schemas.openxmlformats.org/officeDocument/2006/relationships/hyperlink" Target="https://drive.google.com/open?id=1NL31Wou1JdRaZW21yPTceL__r1ojG-Qy" TargetMode="External"/><Relationship Id="rId15" Type="http://schemas.openxmlformats.org/officeDocument/2006/relationships/hyperlink" Target="https://www.google.com/url?sa=t&amp;rct=j&amp;q=&amp;esrc=s&amp;source=web&amp;cd=5&amp;ved=2ahUKEwj98-LAhKTfAhWB4IUKHerZCLQQFjAEegQIBhAC&amp;url=https://www.air-lr.org/wp-content/uploads/Les-cupressacees.pdf&amp;usg=AOvVaw08RhLUGBUQ-W2SsTfw3Z2e" TargetMode="External"/><Relationship Id="rId10" Type="http://schemas.openxmlformats.org/officeDocument/2006/relationships/hyperlink" Target="http://ife.ens-lyon.fr/ife/portal_css/Inrp%20Theme/++resource++inrp.theme.images/logo-ife.jpg" TargetMode="External"/><Relationship Id="rId4" Type="http://schemas.openxmlformats.org/officeDocument/2006/relationships/hyperlink" Target="http://apibotanica.inra.fr/" TargetMode="External"/><Relationship Id="rId9" Type="http://schemas.openxmlformats.org/officeDocument/2006/relationships/hyperlink" Target="http://abeillesduberry.com/?page_id=286" TargetMode="External"/><Relationship Id="rId14" Type="http://schemas.openxmlformats.org/officeDocument/2006/relationships/hyperlink" Target="http://acces.ens-lyon.fr/acces/thematiques/paleo/paleobiomes/comprendre/images-1/vues%20caractpollen.jpg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rousse.fr/encyclopedie/data/images/1006409-%C3%89tamine_et_pollen_de_la_menthe.jpg" TargetMode="External"/><Relationship Id="rId13" Type="http://schemas.openxmlformats.org/officeDocument/2006/relationships/hyperlink" Target="http://www.pollens.fr/_gfx/visuels/_armoise-02.jpg" TargetMode="External"/><Relationship Id="rId18" Type="http://schemas.openxmlformats.org/officeDocument/2006/relationships/hyperlink" Target="http://www.menarini.fr/allergologie-reaction-mecanisme.php" TargetMode="External"/><Relationship Id="rId3" Type="http://schemas.openxmlformats.org/officeDocument/2006/relationships/hyperlink" Target="http://www.encyclopollens.fr/la-face-cachee-des-pollens/les-saisons-des-pollens/la-saison-des-pollens-darbres/" TargetMode="External"/><Relationship Id="rId7" Type="http://schemas.openxmlformats.org/officeDocument/2006/relationships/hyperlink" Target="https://static.aujardin.info/cache/th/img10/mentha-600x450.jpg" TargetMode="External"/><Relationship Id="rId12" Type="http://schemas.openxmlformats.org/officeDocument/2006/relationships/hyperlink" Target="http://www.pollens.fr/_gfx/visuels/_armoise-01.jpg" TargetMode="External"/><Relationship Id="rId17" Type="http://schemas.openxmlformats.org/officeDocument/2006/relationships/hyperlink" Target="http://www.pollens.fr/les-risques/risques-par-ville-voir.php?id_ville=40&amp;id_taxon=" TargetMode="External"/><Relationship Id="rId2" Type="http://schemas.openxmlformats.org/officeDocument/2006/relationships/hyperlink" Target="https://viagallica.com/v/img/noisetier_commun_036_(pollen).jpg" TargetMode="External"/><Relationship Id="rId16" Type="http://schemas.openxmlformats.org/officeDocument/2006/relationships/hyperlink" Target="http://www.pollens.fr/docs/vigilan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llenundallergie.ch/Image/pflanzen/Plantago_Pollen_100X138.jpg" TargetMode="External"/><Relationship Id="rId11" Type="http://schemas.openxmlformats.org/officeDocument/2006/relationships/hyperlink" Target="http://allergenscienceandconsulting.com/wp-content/uploads/2015/01/Rumex-acetosella-pollen-1000X.jpg" TargetMode="External"/><Relationship Id="rId5" Type="http://schemas.openxmlformats.org/officeDocument/2006/relationships/hyperlink" Target="http://www.pollens.fr/_gfx/visuels/_graminees-02.jpg" TargetMode="External"/><Relationship Id="rId15" Type="http://schemas.openxmlformats.org/officeDocument/2006/relationships/hyperlink" Target="http://www.pollens.fr/_gfx/visuels/_ambroisie-02.jpg" TargetMode="External"/><Relationship Id="rId10" Type="http://schemas.openxmlformats.org/officeDocument/2006/relationships/hyperlink" Target="https://c7.alamy.com/compfr/3/eab4fb13d02c427d8928abd7f6c2e8e3/dt62xx.jpg" TargetMode="External"/><Relationship Id="rId4" Type="http://schemas.openxmlformats.org/officeDocument/2006/relationships/hyperlink" Target="http://www.pollens.fr/_gfx/visuels/_graminees-01.jpg" TargetMode="External"/><Relationship Id="rId9" Type="http://schemas.openxmlformats.org/officeDocument/2006/relationships/hyperlink" Target="https://c7.alamy.com/compfr/dt62xx/la-menthe-pouliot-mentha-pulegium-les-grains-de-pollen-sem-560x-de-grossissement-dt62xx.jpg" TargetMode="External"/><Relationship Id="rId14" Type="http://schemas.openxmlformats.org/officeDocument/2006/relationships/hyperlink" Target="http://www.pollens.fr/_gfx/visuels/_ambroisie-01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ollens.fr/les-risques/historiques.php" TargetMode="External"/><Relationship Id="rId13" Type="http://schemas.openxmlformats.org/officeDocument/2006/relationships/hyperlink" Target="http://www.chu-rouen.fr/page/desensibilisation-immunologique" TargetMode="External"/><Relationship Id="rId18" Type="http://schemas.openxmlformats.org/officeDocument/2006/relationships/hyperlink" Target="https://commons.wikimedia.org/w/index.php?curid=2042450" TargetMode="External"/><Relationship Id="rId3" Type="http://schemas.openxmlformats.org/officeDocument/2006/relationships/hyperlink" Target="https://www.dropbox.com/home/Henry%20et%20Papa/Mati%C3%A8res/TPE/TPE%202018/fichier%20le%20plus%20recent?preview=http+menarini.docx" TargetMode="External"/><Relationship Id="rId7" Type="http://schemas.openxmlformats.org/officeDocument/2006/relationships/hyperlink" Target="http://www.stallergenesgreer.fr/le-mecanisme-daction-de-la-reaction-allergique" TargetMode="External"/><Relationship Id="rId12" Type="http://schemas.openxmlformats.org/officeDocument/2006/relationships/hyperlink" Target="https://www.jle.com/fr/revues/ers/sommaire.phtml?cle_parution=157" TargetMode="External"/><Relationship Id="rId17" Type="http://schemas.openxmlformats.org/officeDocument/2006/relationships/hyperlink" Target="https://commons.wikimedia.org/w/index.php?curid=1901455" TargetMode="External"/><Relationship Id="rId2" Type="http://schemas.openxmlformats.org/officeDocument/2006/relationships/hyperlink" Target="http://www.pollens.fr/les-risques/risques-par-ville-details.php?id_ville=7&amp;id_taxon=6" TargetMode="External"/><Relationship Id="rId16" Type="http://schemas.openxmlformats.org/officeDocument/2006/relationships/hyperlink" Target="https://commons.wikimedia.org/w/index.php?curid=6551661" TargetMode="External"/><Relationship Id="rId20" Type="http://schemas.openxmlformats.org/officeDocument/2006/relationships/hyperlink" Target="https://www.monpediatre.net/wp-content/uploads/2017/10/Immunotherapie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123rf.com/photo_40056569_m&#233;canisme-de-la-fi&#232;vre-des-foins-montrant-pollen-fixation-sur-ige-sur-les-mastocytes-dans-la-peau-allerg.html" TargetMode="External"/><Relationship Id="rId11" Type="http://schemas.openxmlformats.org/officeDocument/2006/relationships/hyperlink" Target="https://www.jle.com/fr/revues/ers/e-docs/synergie_entre_pollens_et_polluants_chimiques_de_l_air_les_risques_croises_130005/article.phtml?tab=texte" TargetMode="External"/><Relationship Id="rId5" Type="http://schemas.openxmlformats.org/officeDocument/2006/relationships/hyperlink" Target="http://www.menarini.fr/allergologie-reaction-mecanisme.php" TargetMode="External"/><Relationship Id="rId15" Type="http://schemas.openxmlformats.org/officeDocument/2006/relationships/hyperlink" Target="https://commons.wikimedia.org/w/index.php?curid=7900347" TargetMode="External"/><Relationship Id="rId10" Type="http://schemas.openxmlformats.org/officeDocument/2006/relationships/hyperlink" Target="http://www.pollens.fr/les-risques/risques-par-ville-details.php?id_ville=40&amp;id_taxon=1" TargetMode="External"/><Relationship Id="rId19" Type="http://schemas.openxmlformats.org/officeDocument/2006/relationships/hyperlink" Target="http://www2.us.elsevierhealth.com/scripts/om.dll/serve?action=searchDB&amp;searchDBfor=art&amp;artType=abs&amp;id=as0091674903020220&amp;nav=abs" TargetMode="External"/><Relationship Id="rId4" Type="http://schemas.openxmlformats.org/officeDocument/2006/relationships/hyperlink" Target="https://www.entremed.fr/allergie-pollen-symptomes-remedes-traitement-sans-ordonnance/" TargetMode="External"/><Relationship Id="rId9" Type="http://schemas.openxmlformats.org/officeDocument/2006/relationships/hyperlink" Target="http://www.pollens.fr/les-risques/risques-par-ville-details.php?id_ville=63&amp;id_taxon=1" TargetMode="External"/><Relationship Id="rId14" Type="http://schemas.openxmlformats.org/officeDocument/2006/relationships/hyperlink" Target="https://i.ytimg.com/vi/B23as3n0BJo/hqdefault.jpg" TargetMode="Externa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photosnack.net/albums/images/a95987c27883b7016f377ai302971541/scale-350x350" TargetMode="External"/><Relationship Id="rId13" Type="http://schemas.openxmlformats.org/officeDocument/2006/relationships/hyperlink" Target="http://www.aitc-group.com/alahram2/index.php/products/imaging/microscopy-systems/oct-imaging/1325-nm-oct-microscope-module-detail" TargetMode="External"/><Relationship Id="rId3" Type="http://schemas.openxmlformats.org/officeDocument/2006/relationships/hyperlink" Target="https://drive.google.com/open?id=1DkypA1O5ZflHyt4l_9IcFAvmbe6lyyJl" TargetMode="External"/><Relationship Id="rId7" Type="http://schemas.openxmlformats.org/officeDocument/2006/relationships/hyperlink" Target="https://drive.google.com/open?id=1NzobblL-XQg2K4zhTlHqUiImu3UzE-D9" TargetMode="External"/><Relationship Id="rId12" Type="http://schemas.openxmlformats.org/officeDocument/2006/relationships/hyperlink" Target="https://drive.google.com/open?id=1QbrEPbIEhyJ8fIvosXM7GxbwnAltvsIP" TargetMode="External"/><Relationship Id="rId2" Type="http://schemas.openxmlformats.org/officeDocument/2006/relationships/hyperlink" Target="https://docplayer.fr/docs-images/48/24882598/images/40-0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utiquedessciences.universite-lyon.fr/servlet/com.univ.collaboratif.utils.LectureFichiergw?ID_FICHIER=1251709164677" TargetMode="External"/><Relationship Id="rId11" Type="http://schemas.openxmlformats.org/officeDocument/2006/relationships/hyperlink" Target="https://drive.google.com/open?id=1faqSlOl0Ke06YHMjrfajceOpEwFeclPE" TargetMode="External"/><Relationship Id="rId5" Type="http://schemas.openxmlformats.org/officeDocument/2006/relationships/hyperlink" Target="https://encrypted-tbn0.gstatic.com/images?q=tbn:ANd9GcQCRjSPo1UUpbcosegeJVirIdF_dQidMNYjwPH66xYc9rZLf1DW" TargetMode="External"/><Relationship Id="rId10" Type="http://schemas.openxmlformats.org/officeDocument/2006/relationships/hyperlink" Target="http://files.photosnack.net/albums/images/8bfe42290fa15d894b06c5i302971576/scale-350x350" TargetMode="External"/><Relationship Id="rId4" Type="http://schemas.openxmlformats.org/officeDocument/2006/relationships/hyperlink" Target="http://www.pollens.fr/le-reseau/images/buse-de-captage.jpg" TargetMode="External"/><Relationship Id="rId9" Type="http://schemas.openxmlformats.org/officeDocument/2006/relationships/hyperlink" Target="https://drive.google.com/open?id=1aZg8TUUSMRWaa8pT_7NFuRJelE_Y7BJq" TargetMode="External"/><Relationship Id="rId14" Type="http://schemas.openxmlformats.org/officeDocument/2006/relationships/hyperlink" Target="http://www.aitc-group.com/alahram2/images/stories/virtuemart/product/378_octmicmounted-nikonfn1.png" TargetMode="Externa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ollens.fr/les-risques/risques-par-ville-details.php?id_ville=90&amp;id_taxon=54" TargetMode="External"/><Relationship Id="rId13" Type="http://schemas.openxmlformats.org/officeDocument/2006/relationships/hyperlink" Target="http://s1.1zoom.me/b5050/954/Sunflowers_Birds_Closeup_448120_1680x1050.jpg" TargetMode="External"/><Relationship Id="rId3" Type="http://schemas.openxmlformats.org/officeDocument/2006/relationships/hyperlink" Target="http://www.pollens.fr/les-risques/risques-par-ville-details.php?id_ville=40&amp;id_taxon=9" TargetMode="External"/><Relationship Id="rId7" Type="http://schemas.openxmlformats.org/officeDocument/2006/relationships/hyperlink" Target="http://www.pollens.fr/les-risques/risques-par-ville-details.php?id_ville=7&amp;id_taxon=9" TargetMode="External"/><Relationship Id="rId12" Type="http://schemas.openxmlformats.org/officeDocument/2006/relationships/hyperlink" Target="https://www.worldallergy.org/" TargetMode="External"/><Relationship Id="rId2" Type="http://schemas.openxmlformats.org/officeDocument/2006/relationships/hyperlink" Target="http://www.pollens.fr/les-risques/risques-par-ville-details.php?id_ville=40&amp;id_taxon=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llens.fr/les-risques/risques-par-ville-details.php?id_ville=7&amp;id_taxon=54" TargetMode="External"/><Relationship Id="rId11" Type="http://schemas.openxmlformats.org/officeDocument/2006/relationships/hyperlink" Target="http://www.pollens.fr/les-risques/risques-par-ville-details.php?id_ville=29&amp;id_taxon=9" TargetMode="External"/><Relationship Id="rId5" Type="http://schemas.openxmlformats.org/officeDocument/2006/relationships/hyperlink" Target="http://www.pollens.fr/les-risques/risques-par-ville-details.php?id_ville=26&amp;id_taxon=9" TargetMode="External"/><Relationship Id="rId10" Type="http://schemas.openxmlformats.org/officeDocument/2006/relationships/hyperlink" Target="http://www.pollens.fr/les-risques/risques-par-ville-details.php?id_ville=29&amp;id_taxon=54" TargetMode="External"/><Relationship Id="rId4" Type="http://schemas.openxmlformats.org/officeDocument/2006/relationships/hyperlink" Target="http://www.pollens.fr/les-risques/risques-par-ville-details.php?id_ville=26&amp;id_taxon=54" TargetMode="External"/><Relationship Id="rId9" Type="http://schemas.openxmlformats.org/officeDocument/2006/relationships/hyperlink" Target="http://www.pollens.fr/les-risques/risques-par-ville-details.php?id_ville=90&amp;id_taxon=9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TPE: matière et forme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pollen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515719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Présenté par</a:t>
            </a:r>
          </a:p>
          <a:p>
            <a:pPr algn="ctr"/>
            <a:r>
              <a:rPr lang="fr-FR" dirty="0" smtClean="0"/>
              <a:t>Letellier Henry</a:t>
            </a:r>
          </a:p>
          <a:p>
            <a:pPr algn="ctr"/>
            <a:r>
              <a:rPr lang="fr-FR" dirty="0" smtClean="0"/>
              <a:t>Husson Bastient</a:t>
            </a:r>
          </a:p>
          <a:p>
            <a:pPr algn="ctr"/>
            <a:endParaRPr lang="fr-FR" dirty="0" smtClean="0"/>
          </a:p>
          <a:p>
            <a:pPr algn="r"/>
            <a:r>
              <a:rPr lang="fr-FR" dirty="0" smtClean="0"/>
              <a:t>Cours Hattemer , année 2018-2019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le pollen?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</a:p>
          <a:p>
            <a:r>
              <a:rPr lang="fr-FR" dirty="0" smtClean="0"/>
              <a:t>Déterminer le type de pollen</a:t>
            </a:r>
          </a:p>
          <a:p>
            <a:r>
              <a:rPr lang="fr-FR" b="1" dirty="0" smtClean="0"/>
              <a:t>La pollinisation entomophile, </a:t>
            </a:r>
            <a:r>
              <a:rPr lang="fr-FR" b="1" dirty="0" err="1" smtClean="0"/>
              <a:t>ornitophile</a:t>
            </a:r>
            <a:endParaRPr lang="fr-FR" b="1" dirty="0" smtClean="0"/>
          </a:p>
          <a:p>
            <a:r>
              <a:rPr lang="fr-FR" dirty="0" smtClean="0"/>
              <a:t>La pollinisation anémophile</a:t>
            </a:r>
          </a:p>
          <a:p>
            <a:r>
              <a:rPr lang="fr-FR" dirty="0" smtClean="0"/>
              <a:t>Composition</a:t>
            </a:r>
          </a:p>
          <a:p>
            <a:r>
              <a:rPr lang="fr-FR" dirty="0" smtClean="0"/>
              <a:t>Photographie de grains de pollens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pollinisation entomophile, </a:t>
            </a:r>
            <a:r>
              <a:rPr lang="fr-FR" dirty="0" err="1" smtClean="0"/>
              <a:t>ornitophile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Entomophile</a:t>
            </a:r>
          </a:p>
          <a:p>
            <a:pPr lvl="1"/>
            <a:r>
              <a:rPr lang="fr-FR" dirty="0" smtClean="0"/>
              <a:t>Insectes</a:t>
            </a:r>
          </a:p>
          <a:p>
            <a:pPr lvl="1"/>
            <a:r>
              <a:rPr lang="fr-FR" dirty="0" smtClean="0"/>
              <a:t>oiseaux</a:t>
            </a:r>
          </a:p>
          <a:p>
            <a:r>
              <a:rPr lang="fr-FR" dirty="0" smtClean="0"/>
              <a:t>Coévolution</a:t>
            </a:r>
          </a:p>
          <a:p>
            <a:pPr lvl="1"/>
            <a:r>
              <a:rPr lang="fr-FR" dirty="0" smtClean="0"/>
              <a:t>Optimiser la reproduction des plantes à fleurs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le pollen?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</a:p>
          <a:p>
            <a:r>
              <a:rPr lang="fr-FR" dirty="0" smtClean="0"/>
              <a:t>Déterminer le type de pollen</a:t>
            </a:r>
          </a:p>
          <a:p>
            <a:r>
              <a:rPr lang="fr-FR" dirty="0" smtClean="0"/>
              <a:t>La pollinisation entomophile, </a:t>
            </a:r>
            <a:r>
              <a:rPr lang="fr-FR" dirty="0" err="1" smtClean="0"/>
              <a:t>ornitophile</a:t>
            </a:r>
            <a:endParaRPr lang="fr-FR" dirty="0" smtClean="0"/>
          </a:p>
          <a:p>
            <a:r>
              <a:rPr lang="fr-FR" b="1" dirty="0" smtClean="0"/>
              <a:t>La pollinisation anémophile</a:t>
            </a:r>
          </a:p>
          <a:p>
            <a:r>
              <a:rPr lang="fr-FR" dirty="0" smtClean="0"/>
              <a:t>Composition</a:t>
            </a:r>
          </a:p>
          <a:p>
            <a:r>
              <a:rPr lang="fr-FR" dirty="0" smtClean="0"/>
              <a:t>Photographie de grains de pollens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pollinisation anémophile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Pollinisation</a:t>
            </a:r>
          </a:p>
          <a:p>
            <a:pPr lvl="1"/>
            <a:r>
              <a:rPr lang="fr-FR" dirty="0" smtClean="0"/>
              <a:t>Chance de fécondation plus faibles</a:t>
            </a:r>
          </a:p>
          <a:p>
            <a:pPr lvl="1"/>
            <a:r>
              <a:rPr lang="fr-FR" dirty="0" smtClean="0"/>
              <a:t>Certaines plantes entomophiles produisent beaucoup plus de pollen</a:t>
            </a:r>
          </a:p>
          <a:p>
            <a:pPr lvl="1"/>
            <a:r>
              <a:rPr lang="fr-FR" dirty="0" smtClean="0"/>
              <a:t>Grains de pollen des plantes anémophiles:</a:t>
            </a:r>
          </a:p>
          <a:p>
            <a:pPr lvl="2"/>
            <a:r>
              <a:rPr lang="fr-FR" dirty="0" smtClean="0"/>
              <a:t>Plus nombreux</a:t>
            </a:r>
          </a:p>
          <a:p>
            <a:pPr lvl="2"/>
            <a:r>
              <a:rPr lang="fr-FR" dirty="0" smtClean="0"/>
              <a:t>Plus petits</a:t>
            </a:r>
          </a:p>
          <a:p>
            <a:pPr lvl="2"/>
            <a:r>
              <a:rPr lang="fr-FR" dirty="0" smtClean="0"/>
              <a:t>Plus légers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le pollen?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</a:p>
          <a:p>
            <a:r>
              <a:rPr lang="fr-FR" dirty="0" smtClean="0"/>
              <a:t>Déterminer le type de pollen</a:t>
            </a:r>
          </a:p>
          <a:p>
            <a:r>
              <a:rPr lang="fr-FR" dirty="0" smtClean="0"/>
              <a:t>La pollinisation entomophile, </a:t>
            </a:r>
            <a:r>
              <a:rPr lang="fr-FR" dirty="0" err="1" smtClean="0"/>
              <a:t>ornitophile</a:t>
            </a:r>
            <a:endParaRPr lang="fr-FR" dirty="0" smtClean="0"/>
          </a:p>
          <a:p>
            <a:r>
              <a:rPr lang="fr-FR" dirty="0" smtClean="0"/>
              <a:t>La pollinisation anémophile</a:t>
            </a:r>
          </a:p>
          <a:p>
            <a:r>
              <a:rPr lang="fr-FR" b="1" dirty="0" smtClean="0"/>
              <a:t>Composition</a:t>
            </a:r>
          </a:p>
          <a:p>
            <a:r>
              <a:rPr lang="fr-FR" dirty="0" smtClean="0"/>
              <a:t>Photographie de grains de pollens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Constitution des grains de pollen</a:t>
            </a:r>
          </a:p>
          <a:p>
            <a:pPr lvl="1"/>
            <a:r>
              <a:rPr lang="fr-FR" dirty="0" smtClean="0"/>
              <a:t>Une enveloppe de plusieurs couches</a:t>
            </a:r>
          </a:p>
          <a:p>
            <a:pPr lvl="1"/>
            <a:r>
              <a:rPr lang="fr-FR" dirty="0" smtClean="0"/>
              <a:t>Structure anatomique</a:t>
            </a:r>
          </a:p>
          <a:p>
            <a:pPr lvl="2"/>
            <a:r>
              <a:rPr lang="fr-FR" dirty="0" smtClean="0"/>
              <a:t>Membrane externe: </a:t>
            </a:r>
            <a:r>
              <a:rPr lang="fr-FR" dirty="0" err="1" smtClean="0"/>
              <a:t>exine</a:t>
            </a:r>
            <a:endParaRPr lang="fr-FR" dirty="0" smtClean="0"/>
          </a:p>
          <a:p>
            <a:pPr lvl="2"/>
            <a:r>
              <a:rPr lang="fr-FR" dirty="0" smtClean="0"/>
              <a:t>Membrane interne : </a:t>
            </a:r>
            <a:r>
              <a:rPr lang="fr-FR" dirty="0" err="1" smtClean="0"/>
              <a:t>intine</a:t>
            </a:r>
            <a:endParaRPr lang="fr-FR" dirty="0" smtClean="0"/>
          </a:p>
          <a:p>
            <a:pPr lvl="1"/>
            <a:r>
              <a:rPr lang="fr-FR" dirty="0" smtClean="0"/>
              <a:t>Autres éléments</a:t>
            </a:r>
          </a:p>
          <a:p>
            <a:pPr lvl="2"/>
            <a:r>
              <a:rPr lang="fr-FR" dirty="0" smtClean="0"/>
              <a:t>Lipides</a:t>
            </a:r>
          </a:p>
          <a:p>
            <a:pPr lvl="2"/>
            <a:r>
              <a:rPr lang="fr-FR" dirty="0" smtClean="0"/>
              <a:t>Acides aminés</a:t>
            </a:r>
          </a:p>
          <a:p>
            <a:pPr lvl="2"/>
            <a:r>
              <a:rPr lang="fr-FR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le pollen?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</a:p>
          <a:p>
            <a:r>
              <a:rPr lang="fr-FR" dirty="0" smtClean="0"/>
              <a:t>Déterminer le type de pollen</a:t>
            </a:r>
          </a:p>
          <a:p>
            <a:r>
              <a:rPr lang="fr-FR" dirty="0" smtClean="0"/>
              <a:t>La pollinisation entomophile, </a:t>
            </a:r>
            <a:r>
              <a:rPr lang="fr-FR" dirty="0" err="1" smtClean="0"/>
              <a:t>ornitophile</a:t>
            </a:r>
            <a:endParaRPr lang="fr-FR" dirty="0" smtClean="0"/>
          </a:p>
          <a:p>
            <a:r>
              <a:rPr lang="fr-FR" dirty="0" smtClean="0"/>
              <a:t>La pollinisation anémophile</a:t>
            </a:r>
          </a:p>
          <a:p>
            <a:r>
              <a:rPr lang="fr-FR" dirty="0" smtClean="0"/>
              <a:t>Composition</a:t>
            </a:r>
          </a:p>
          <a:p>
            <a:r>
              <a:rPr lang="fr-FR" b="1" dirty="0" smtClean="0"/>
              <a:t>Photographie de grains de pollens</a:t>
            </a:r>
            <a:endParaRPr lang="fr-FR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Photographie de grains de pollens (1/2)</a:t>
            </a:r>
            <a:endParaRPr lang="fr-FR" sz="3600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" y="1556793"/>
            <a:ext cx="4426807" cy="3456384"/>
          </a:xfrm>
          <a:prstGeom prst="rect">
            <a:avLst/>
          </a:prstGeom>
        </p:spPr>
      </p:pic>
      <p:pic>
        <p:nvPicPr>
          <p:cNvPr id="5" name="Picture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13" y="1556792"/>
            <a:ext cx="4598991" cy="34563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Photographie de grains de pollens (2/2)</a:t>
            </a:r>
            <a:endParaRPr lang="fr-FR" sz="3600" dirty="0"/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26" r="6300" b="74921"/>
          <a:stretch>
            <a:fillRect/>
          </a:stretch>
        </p:blipFill>
        <p:spPr>
          <a:xfrm>
            <a:off x="0" y="1340768"/>
            <a:ext cx="4104456" cy="1296144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26" t="28944" r="7476" b="52247"/>
          <a:stretch>
            <a:fillRect/>
          </a:stretch>
        </p:blipFill>
        <p:spPr>
          <a:xfrm>
            <a:off x="4066105" y="1340768"/>
            <a:ext cx="5077895" cy="1224136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3326" b="25775"/>
          <a:stretch>
            <a:fillRect/>
          </a:stretch>
        </p:blipFill>
        <p:spPr>
          <a:xfrm>
            <a:off x="0" y="2636912"/>
            <a:ext cx="9144000" cy="2160240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01" t="81191" r="25588"/>
          <a:stretch>
            <a:fillRect/>
          </a:stretch>
        </p:blipFill>
        <p:spPr>
          <a:xfrm>
            <a:off x="323528" y="4913784"/>
            <a:ext cx="6264696" cy="19442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r>
              <a:rPr lang="fr-FR" dirty="0" smtClean="0"/>
              <a:t>II Allergies polliniques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I Qu’est ce que le pollen?</a:t>
            </a:r>
          </a:p>
          <a:p>
            <a:pPr lvl="1"/>
            <a:r>
              <a:rPr lang="fr-FR" dirty="0" smtClean="0"/>
              <a:t>II Allergies polliniques</a:t>
            </a:r>
          </a:p>
          <a:p>
            <a:pPr lvl="1"/>
            <a:r>
              <a:rPr lang="fr-FR" dirty="0" smtClean="0"/>
              <a:t>III Prises en charge de l’allergie</a:t>
            </a:r>
          </a:p>
          <a:p>
            <a:pPr lvl="1"/>
            <a:r>
              <a:rPr lang="fr-FR" dirty="0" smtClean="0"/>
              <a:t>IV </a:t>
            </a:r>
            <a:r>
              <a:rPr lang="fr-FR" dirty="0" err="1" smtClean="0"/>
              <a:t>experience</a:t>
            </a:r>
            <a:r>
              <a:rPr lang="fr-FR" dirty="0" smtClean="0"/>
              <a:t> au SPSE</a:t>
            </a:r>
          </a:p>
          <a:p>
            <a:pPr marL="285750" lvl="1">
              <a:buFont typeface="Arial" pitchFamily="34" charset="0"/>
              <a:buChar char="•"/>
            </a:pPr>
            <a:r>
              <a:rPr lang="fr-FR" dirty="0" smtClean="0"/>
              <a:t>Conclusion</a:t>
            </a:r>
          </a:p>
          <a:p>
            <a:pPr marL="285750" lvl="1">
              <a:buFont typeface="Arial" pitchFamily="34" charset="0"/>
              <a:buChar char="•"/>
            </a:pPr>
            <a:r>
              <a:rPr lang="fr-FR" dirty="0" smtClean="0"/>
              <a:t>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Allergies polliniques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Deux types de transports des pollens différents</a:t>
            </a:r>
          </a:p>
          <a:p>
            <a:r>
              <a:rPr lang="fr-FR" dirty="0" smtClean="0"/>
              <a:t>Mécanisme de l’allergie</a:t>
            </a:r>
          </a:p>
          <a:p>
            <a:r>
              <a:rPr lang="fr-FR" dirty="0" smtClean="0"/>
              <a:t>Les signes cliniques ou symptômes</a:t>
            </a:r>
          </a:p>
          <a:p>
            <a:r>
              <a:rPr lang="fr-FR" dirty="0" smtClean="0"/>
              <a:t>Les pollens apparaissent selon les saisons</a:t>
            </a:r>
          </a:p>
          <a:p>
            <a:r>
              <a:rPr lang="fr-FR" dirty="0" smtClean="0"/>
              <a:t>Pollution et pollen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Deux types de transports de pollens différents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types de </a:t>
            </a:r>
            <a:r>
              <a:rPr lang="fr-FR" dirty="0" err="1" smtClean="0"/>
              <a:t>polen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Anémophiles</a:t>
            </a:r>
          </a:p>
          <a:p>
            <a:pPr lvl="2"/>
            <a:r>
              <a:rPr lang="fr-FR" dirty="0" smtClean="0"/>
              <a:t>Extrêmement volatiles </a:t>
            </a:r>
          </a:p>
          <a:p>
            <a:pPr lvl="3"/>
            <a:r>
              <a:rPr lang="fr-FR" dirty="0" smtClean="0"/>
              <a:t>Objet de notre étude</a:t>
            </a:r>
          </a:p>
          <a:p>
            <a:pPr lvl="3"/>
            <a:r>
              <a:rPr lang="fr-FR" dirty="0" err="1" smtClean="0"/>
              <a:t>Role</a:t>
            </a:r>
            <a:r>
              <a:rPr lang="fr-FR" dirty="0" smtClean="0"/>
              <a:t> allergisant le plus important</a:t>
            </a:r>
          </a:p>
          <a:p>
            <a:pPr lvl="1"/>
            <a:r>
              <a:rPr lang="fr-FR" dirty="0" smtClean="0"/>
              <a:t>entomophiles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Deux types de transports de pollens différents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/>
          </a:p>
        </p:txBody>
      </p:sp>
      <p:pic>
        <p:nvPicPr>
          <p:cNvPr id="4" name="Image 3" descr="http://www.pollens.fr/graphs/risques.php?width=575&amp;height=400&amp;id_ville=7&amp;id_taxon=6&amp;graph_annee=2018&amp;double_graph=1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544616" cy="385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607514692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93" y="5517232"/>
            <a:ext cx="5849259" cy="7920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Allergies polliniques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types de transports des pollens différents</a:t>
            </a:r>
          </a:p>
          <a:p>
            <a:r>
              <a:rPr lang="fr-FR" b="1" dirty="0" smtClean="0"/>
              <a:t>Mécanisme de l’allergie</a:t>
            </a:r>
          </a:p>
          <a:p>
            <a:r>
              <a:rPr lang="fr-FR" dirty="0" smtClean="0"/>
              <a:t>Les signes cliniques ou symptômes</a:t>
            </a:r>
          </a:p>
          <a:p>
            <a:r>
              <a:rPr lang="fr-FR" dirty="0" smtClean="0"/>
              <a:t>Les pollens apparaissent selon les saisons</a:t>
            </a:r>
          </a:p>
          <a:p>
            <a:r>
              <a:rPr lang="fr-FR" dirty="0" smtClean="0"/>
              <a:t>Pollution et pollen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de l’allergie (1/5)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Allergies</a:t>
            </a:r>
          </a:p>
          <a:p>
            <a:pPr lvl="1"/>
            <a:r>
              <a:rPr lang="fr-FR" dirty="0" smtClean="0"/>
              <a:t>Réaction </a:t>
            </a:r>
            <a:r>
              <a:rPr lang="fr-FR" dirty="0" err="1" smtClean="0"/>
              <a:t>exessive</a:t>
            </a:r>
            <a:r>
              <a:rPr lang="fr-FR" dirty="0" smtClean="0"/>
              <a:t> plus anormale du système immunitaire </a:t>
            </a:r>
          </a:p>
          <a:p>
            <a:r>
              <a:rPr lang="fr-FR" dirty="0" smtClean="0"/>
              <a:t>Un allergène peut être</a:t>
            </a:r>
          </a:p>
          <a:p>
            <a:pPr lvl="1"/>
            <a:r>
              <a:rPr lang="fr-FR" dirty="0" smtClean="0"/>
              <a:t>Hautement pathogène pour les uns</a:t>
            </a:r>
          </a:p>
          <a:p>
            <a:pPr lvl="1"/>
            <a:r>
              <a:rPr lang="fr-FR" dirty="0" smtClean="0"/>
              <a:t>Inoffensif pour les autres</a:t>
            </a:r>
          </a:p>
        </p:txBody>
      </p:sp>
      <p:pic>
        <p:nvPicPr>
          <p:cNvPr id="4" name="Picture 87091760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212975"/>
            <a:ext cx="2699792" cy="20182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de l’allergie (2/5)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</a:t>
            </a:r>
            <a:r>
              <a:rPr lang="fr-FR" dirty="0" err="1" smtClean="0"/>
              <a:t>imunitaire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phase = 1</a:t>
            </a:r>
            <a:r>
              <a:rPr lang="fr-FR" baseline="30000" dirty="0" smtClean="0"/>
              <a:t>er</a:t>
            </a:r>
            <a:r>
              <a:rPr lang="fr-FR" dirty="0" smtClean="0"/>
              <a:t> contacte</a:t>
            </a:r>
          </a:p>
          <a:p>
            <a:pPr lvl="2"/>
            <a:r>
              <a:rPr lang="fr-FR" dirty="0" smtClean="0"/>
              <a:t>sensibilisation</a:t>
            </a:r>
          </a:p>
          <a:p>
            <a:pPr lvl="1"/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phase </a:t>
            </a:r>
          </a:p>
          <a:p>
            <a:pPr marL="285750" lvl="1">
              <a:buFont typeface="Arial" pitchFamily="34" charset="0"/>
              <a:buChar char="•"/>
            </a:pPr>
            <a:r>
              <a:rPr lang="fr-FR" dirty="0" smtClean="0"/>
              <a:t>« Cela peut être rapproché au progressif sur des années. Variable d’une année à l’autre en fonction de la concentration en allergènes. Cela peut guérir spontanément ou progressivement ».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de l’allergie (3/5)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</p:txBody>
      </p:sp>
      <p:pic>
        <p:nvPicPr>
          <p:cNvPr id="4" name="Picture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96752"/>
            <a:ext cx="6120680" cy="55707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de l’allergie (4/5)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Histamine</a:t>
            </a:r>
          </a:p>
          <a:p>
            <a:pPr lvl="1"/>
            <a:r>
              <a:rPr lang="fr-FR" dirty="0" smtClean="0"/>
              <a:t>Se fixe au </a:t>
            </a:r>
            <a:r>
              <a:rPr lang="fr-FR" dirty="0" err="1" smtClean="0"/>
              <a:t>recepteur</a:t>
            </a:r>
            <a:r>
              <a:rPr lang="fr-FR" dirty="0" smtClean="0"/>
              <a:t> H1 des vaisseaux</a:t>
            </a:r>
          </a:p>
          <a:p>
            <a:r>
              <a:rPr lang="fr-FR" dirty="0" smtClean="0"/>
              <a:t>L’histamine dans le nez</a:t>
            </a:r>
          </a:p>
          <a:p>
            <a:pPr lvl="1"/>
            <a:r>
              <a:rPr lang="fr-FR" dirty="0" err="1" smtClean="0"/>
              <a:t>Démangaisons</a:t>
            </a:r>
            <a:r>
              <a:rPr lang="fr-FR" dirty="0" smtClean="0"/>
              <a:t> et éternuements</a:t>
            </a:r>
          </a:p>
          <a:p>
            <a:r>
              <a:rPr lang="fr-FR" dirty="0" smtClean="0"/>
              <a:t>Réaction allergique</a:t>
            </a:r>
          </a:p>
          <a:p>
            <a:pPr lvl="1"/>
            <a:r>
              <a:rPr lang="fr-FR" dirty="0" err="1" smtClean="0"/>
              <a:t>Démare</a:t>
            </a:r>
            <a:r>
              <a:rPr lang="fr-FR" dirty="0" smtClean="0"/>
              <a:t> dans</a:t>
            </a:r>
          </a:p>
          <a:p>
            <a:pPr lvl="2"/>
            <a:r>
              <a:rPr lang="fr-FR" dirty="0" smtClean="0"/>
              <a:t>Le nez</a:t>
            </a:r>
          </a:p>
          <a:p>
            <a:pPr lvl="2"/>
            <a:r>
              <a:rPr lang="fr-FR" dirty="0" smtClean="0"/>
              <a:t>Les poumons</a:t>
            </a:r>
          </a:p>
          <a:p>
            <a:pPr lvl="2"/>
            <a:r>
              <a:rPr lang="fr-FR" dirty="0" smtClean="0"/>
              <a:t>Les </a:t>
            </a:r>
            <a:r>
              <a:rPr lang="fr-FR" dirty="0" err="1" smtClean="0"/>
              <a:t>bronchioconstructions</a:t>
            </a:r>
            <a:endParaRPr lang="fr-FR" dirty="0" smtClean="0"/>
          </a:p>
          <a:p>
            <a:pPr lvl="2"/>
            <a:r>
              <a:rPr lang="fr-FR" dirty="0" smtClean="0"/>
              <a:t>Sur la peau</a:t>
            </a:r>
          </a:p>
          <a:p>
            <a:pPr lvl="3"/>
            <a:r>
              <a:rPr lang="fr-FR" dirty="0" smtClean="0"/>
              <a:t>Érythème</a:t>
            </a:r>
          </a:p>
          <a:p>
            <a:pPr lvl="3"/>
            <a:r>
              <a:rPr lang="fr-FR" dirty="0" smtClean="0"/>
              <a:t>Œdème</a:t>
            </a:r>
          </a:p>
          <a:p>
            <a:pPr lvl="3"/>
            <a:r>
              <a:rPr lang="fr-FR" dirty="0" smtClean="0"/>
              <a:t>démangeaisons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de l’allergie (5/5)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Fonctionnement du déclanchement de la réaction allergique</a:t>
            </a:r>
          </a:p>
          <a:p>
            <a:endParaRPr lang="fr-FR" dirty="0" smtClean="0"/>
          </a:p>
        </p:txBody>
      </p:sp>
      <p:pic>
        <p:nvPicPr>
          <p:cNvPr id="4" name="Picture 133792042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7"/>
            <a:ext cx="3744416" cy="3675837"/>
          </a:xfrm>
          <a:prstGeom prst="rect">
            <a:avLst/>
          </a:prstGeom>
        </p:spPr>
      </p:pic>
      <p:pic>
        <p:nvPicPr>
          <p:cNvPr id="5" name="Picture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708920"/>
            <a:ext cx="4627434" cy="22322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Allergies polliniques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types de transports des pollens différents</a:t>
            </a:r>
          </a:p>
          <a:p>
            <a:r>
              <a:rPr lang="fr-FR" dirty="0" smtClean="0"/>
              <a:t>Mécanisme de l’allergie</a:t>
            </a:r>
          </a:p>
          <a:p>
            <a:r>
              <a:rPr lang="fr-FR" b="1" dirty="0" smtClean="0"/>
              <a:t>Les signes cliniques ou symptômes</a:t>
            </a:r>
          </a:p>
          <a:p>
            <a:r>
              <a:rPr lang="fr-FR" dirty="0" smtClean="0"/>
              <a:t>Les pollens apparaissent selon les saisons</a:t>
            </a:r>
          </a:p>
          <a:p>
            <a:r>
              <a:rPr lang="fr-FR" dirty="0" smtClean="0"/>
              <a:t>Pollution et pollen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Signes cliniques ou symptômes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Une réaction </a:t>
            </a:r>
            <a:r>
              <a:rPr lang="fr-FR" dirty="0" err="1" smtClean="0"/>
              <a:t>alergique</a:t>
            </a:r>
            <a:r>
              <a:rPr lang="fr-FR" dirty="0" smtClean="0"/>
              <a:t> peut se manifester par:</a:t>
            </a:r>
          </a:p>
          <a:p>
            <a:pPr lvl="1"/>
            <a:r>
              <a:rPr lang="fr-FR" dirty="0" smtClean="0"/>
              <a:t>Un  écoulement nasal</a:t>
            </a:r>
          </a:p>
          <a:p>
            <a:pPr lvl="1"/>
            <a:r>
              <a:rPr lang="fr-FR" dirty="0" smtClean="0"/>
              <a:t>Une obstruction nasale</a:t>
            </a:r>
          </a:p>
          <a:p>
            <a:pPr lvl="1"/>
            <a:r>
              <a:rPr lang="fr-FR" dirty="0" smtClean="0"/>
              <a:t>Des crises d’éternuements</a:t>
            </a:r>
          </a:p>
          <a:p>
            <a:pPr lvl="1"/>
            <a:r>
              <a:rPr lang="fr-FR" dirty="0" smtClean="0"/>
              <a:t>Des démangeaisons</a:t>
            </a:r>
          </a:p>
          <a:p>
            <a:pPr lvl="1"/>
            <a:r>
              <a:rPr lang="fr-FR" dirty="0" smtClean="0"/>
              <a:t>Une atteinte ophtalmologique</a:t>
            </a:r>
          </a:p>
          <a:p>
            <a:pPr lvl="2"/>
            <a:r>
              <a:rPr lang="fr-FR" dirty="0" smtClean="0"/>
              <a:t>Conjonctivite</a:t>
            </a:r>
          </a:p>
          <a:p>
            <a:pPr lvl="2"/>
            <a:r>
              <a:rPr lang="fr-FR" dirty="0" smtClean="0"/>
              <a:t>Larmoiement</a:t>
            </a:r>
          </a:p>
          <a:p>
            <a:pPr lvl="2"/>
            <a:r>
              <a:rPr lang="fr-FR" dirty="0" smtClean="0"/>
              <a:t>Rougeurs</a:t>
            </a:r>
          </a:p>
          <a:p>
            <a:pPr lvl="2"/>
            <a:r>
              <a:rPr lang="fr-FR" dirty="0" smtClean="0"/>
              <a:t>Picotement</a:t>
            </a:r>
          </a:p>
          <a:p>
            <a:pPr lvl="1"/>
            <a:r>
              <a:rPr lang="fr-FR" dirty="0" smtClean="0"/>
              <a:t>Asthme</a:t>
            </a:r>
          </a:p>
          <a:p>
            <a:pPr lvl="1"/>
            <a:r>
              <a:rPr lang="fr-FR" dirty="0" smtClean="0"/>
              <a:t>Toux sèche</a:t>
            </a:r>
          </a:p>
          <a:p>
            <a:pPr lvl="1"/>
            <a:r>
              <a:rPr lang="fr-FR" dirty="0" smtClean="0"/>
              <a:t>Respiration sifflante</a:t>
            </a:r>
          </a:p>
          <a:p>
            <a:pPr lvl="1"/>
            <a:r>
              <a:rPr lang="fr-FR" dirty="0" smtClean="0"/>
              <a:t>Rarement</a:t>
            </a:r>
          </a:p>
          <a:p>
            <a:pPr lvl="2"/>
            <a:r>
              <a:rPr lang="fr-FR" dirty="0" smtClean="0"/>
              <a:t>De l ’eczéma</a:t>
            </a:r>
          </a:p>
          <a:p>
            <a:pPr lvl="2"/>
            <a:r>
              <a:rPr lang="fr-FR" dirty="0" smtClean="0"/>
              <a:t>De l ’urticaire</a:t>
            </a:r>
          </a:p>
          <a:p>
            <a:pPr lvl="1"/>
            <a:r>
              <a:rPr lang="fr-FR" dirty="0" smtClean="0"/>
              <a:t>Sinusites</a:t>
            </a:r>
          </a:p>
          <a:p>
            <a:pPr lvl="1"/>
            <a:r>
              <a:rPr lang="fr-FR" dirty="0" smtClean="0"/>
              <a:t>Otites</a:t>
            </a:r>
          </a:p>
          <a:p>
            <a:pPr marL="228600" lvl="2"/>
            <a:r>
              <a:rPr lang="fr-FR" dirty="0" smtClean="0"/>
              <a:t>1/5 personne souffre d’allergies respiratoires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Allergies polliniques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types de transports des pollens différents</a:t>
            </a:r>
          </a:p>
          <a:p>
            <a:r>
              <a:rPr lang="fr-FR" dirty="0" smtClean="0"/>
              <a:t>Mécanisme de l’allergie</a:t>
            </a:r>
          </a:p>
          <a:p>
            <a:r>
              <a:rPr lang="fr-FR" dirty="0" smtClean="0"/>
              <a:t>Les signes cliniques ou symptômes</a:t>
            </a:r>
          </a:p>
          <a:p>
            <a:r>
              <a:rPr lang="fr-FR" b="1" dirty="0" smtClean="0"/>
              <a:t>Les pollens apparaissent selon les saisons</a:t>
            </a:r>
          </a:p>
          <a:p>
            <a:r>
              <a:rPr lang="fr-FR" dirty="0" smtClean="0"/>
              <a:t>Pollution et pollen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pollens apparaissent selon les saisons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plantes, les arbres</a:t>
            </a:r>
          </a:p>
          <a:p>
            <a:pPr lvl="1"/>
            <a:r>
              <a:rPr lang="fr-FR" dirty="0" smtClean="0"/>
              <a:t>Produisent du pollen de manière saisonnière.</a:t>
            </a:r>
            <a:endParaRPr lang="fr-FR" dirty="0"/>
          </a:p>
        </p:txBody>
      </p:sp>
      <p:pic>
        <p:nvPicPr>
          <p:cNvPr id="4" name="Picture 107498893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93"/>
          <a:stretch>
            <a:fillRect/>
          </a:stretch>
        </p:blipFill>
        <p:spPr>
          <a:xfrm>
            <a:off x="2411760" y="2636912"/>
            <a:ext cx="4211960" cy="41909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pollens apparaissent selon les saisons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Relevé des calendriers polliniques: nécessaire</a:t>
            </a:r>
          </a:p>
          <a:p>
            <a:pPr lvl="1"/>
            <a:r>
              <a:rPr lang="fr-FR" dirty="0" smtClean="0"/>
              <a:t>Donc effectué hebdomadairement</a:t>
            </a:r>
          </a:p>
          <a:p>
            <a:endParaRPr lang="fr-FR" dirty="0"/>
          </a:p>
        </p:txBody>
      </p:sp>
      <p:pic>
        <p:nvPicPr>
          <p:cNvPr id="5" name="Picture 1607514692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661248"/>
            <a:ext cx="8837553" cy="1196752"/>
          </a:xfrm>
          <a:prstGeom prst="rect">
            <a:avLst/>
          </a:prstGeom>
        </p:spPr>
      </p:pic>
      <p:pic>
        <p:nvPicPr>
          <p:cNvPr id="6" name="Picture 1858204759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53158"/>
            <a:ext cx="3672408" cy="2983831"/>
          </a:xfrm>
          <a:prstGeom prst="rect">
            <a:avLst/>
          </a:prstGeom>
        </p:spPr>
      </p:pic>
      <p:pic>
        <p:nvPicPr>
          <p:cNvPr id="7" name="Picture 237203114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19" y="2708919"/>
            <a:ext cx="4025413" cy="29675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Allergies polliniques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types de transports des pollens différents</a:t>
            </a:r>
          </a:p>
          <a:p>
            <a:r>
              <a:rPr lang="fr-FR" dirty="0" smtClean="0"/>
              <a:t>Mécanisme de l’allergie</a:t>
            </a:r>
          </a:p>
          <a:p>
            <a:r>
              <a:rPr lang="fr-FR" dirty="0" smtClean="0"/>
              <a:t>Les signes cliniques ou symptômes</a:t>
            </a:r>
          </a:p>
          <a:p>
            <a:r>
              <a:rPr lang="fr-FR" dirty="0" smtClean="0"/>
              <a:t>Les pollens apparaissent selon les saisons</a:t>
            </a:r>
          </a:p>
          <a:p>
            <a:r>
              <a:rPr lang="fr-FR" b="1" dirty="0" smtClean="0"/>
              <a:t>Pollution et pollen</a:t>
            </a:r>
            <a:endParaRPr lang="fr-FR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Pollution et pollens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lvl="1" indent="-228600">
              <a:buFont typeface="Arial" pitchFamily="34" charset="0"/>
              <a:buChar char="•"/>
            </a:pPr>
            <a:r>
              <a:rPr lang="fr-FR" sz="3200" dirty="0" smtClean="0"/>
              <a:t>Polluants atmosphériques</a:t>
            </a:r>
          </a:p>
          <a:p>
            <a:pPr marL="714375" lvl="2"/>
            <a:r>
              <a:rPr lang="fr-FR" sz="2800" dirty="0" smtClean="0"/>
              <a:t>Peuvent</a:t>
            </a:r>
          </a:p>
          <a:p>
            <a:pPr marL="1074738" lvl="3"/>
            <a:r>
              <a:rPr lang="fr-FR" sz="2400" dirty="0" smtClean="0"/>
              <a:t>Augmenter la quantité d’allergène </a:t>
            </a:r>
          </a:p>
          <a:p>
            <a:pPr marL="1074738" lvl="3"/>
            <a:r>
              <a:rPr lang="fr-FR" sz="2400" dirty="0" smtClean="0"/>
              <a:t>Augmenter le pouvoir allergisant</a:t>
            </a:r>
          </a:p>
          <a:p>
            <a:pPr marL="1074738" lvl="3"/>
            <a:r>
              <a:rPr lang="fr-FR" sz="2400" dirty="0" smtClean="0"/>
              <a:t>Irriter directement les muqueuses des allergiques</a:t>
            </a:r>
            <a:endParaRPr lang="fr-F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408" b="13148"/>
          <a:stretch>
            <a:fillRect/>
          </a:stretch>
        </p:blipFill>
        <p:spPr>
          <a:xfrm>
            <a:off x="-2166370" y="0"/>
            <a:ext cx="12282986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III Prise en charge de l’allergie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charge de l’allergie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Les évictions</a:t>
            </a:r>
          </a:p>
          <a:p>
            <a:r>
              <a:rPr lang="fr-FR" dirty="0" smtClean="0"/>
              <a:t>Les mesures médicamenteuses</a:t>
            </a:r>
          </a:p>
          <a:p>
            <a:r>
              <a:rPr lang="fr-FR" dirty="0" smtClean="0"/>
              <a:t>L’immunothérapie </a:t>
            </a:r>
            <a:r>
              <a:rPr lang="fr-FR" dirty="0" err="1" smtClean="0"/>
              <a:t>spéifique</a:t>
            </a:r>
            <a:r>
              <a:rPr lang="fr-FR" dirty="0" smtClean="0"/>
              <a:t> ou désensibilisation ou </a:t>
            </a:r>
            <a:r>
              <a:rPr lang="fr-FR" dirty="0" err="1" smtClean="0"/>
              <a:t>Hypo-sensibilisation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évictions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est difficile de totalement éviter les pollens</a:t>
            </a:r>
          </a:p>
          <a:p>
            <a:r>
              <a:rPr lang="fr-FR" dirty="0" smtClean="0"/>
              <a:t>Mais on peut</a:t>
            </a:r>
          </a:p>
          <a:p>
            <a:pPr lvl="1"/>
            <a:r>
              <a:rPr lang="fr-FR" dirty="0" smtClean="0"/>
              <a:t>Se doucher régulièrement</a:t>
            </a:r>
          </a:p>
          <a:p>
            <a:pPr lvl="1"/>
            <a:r>
              <a:rPr lang="fr-FR" dirty="0" smtClean="0"/>
              <a:t>Ne plus sortir (mesure radicale)</a:t>
            </a:r>
          </a:p>
          <a:p>
            <a:pPr lvl="1"/>
            <a:r>
              <a:rPr lang="fr-FR" dirty="0" smtClean="0"/>
              <a:t>Installer des filtres à pollen</a:t>
            </a:r>
          </a:p>
          <a:p>
            <a:pPr lvl="2"/>
            <a:r>
              <a:rPr lang="fr-FR" dirty="0" smtClean="0"/>
              <a:t>Dans les voitures</a:t>
            </a:r>
          </a:p>
          <a:p>
            <a:pPr lvl="2"/>
            <a:r>
              <a:rPr lang="fr-FR" dirty="0" smtClean="0"/>
              <a:t>Dans les système de climatisation</a:t>
            </a:r>
          </a:p>
          <a:p>
            <a:pPr lvl="1"/>
            <a:r>
              <a:rPr lang="fr-FR" dirty="0" smtClean="0"/>
              <a:t>Changer d’</a:t>
            </a:r>
            <a:r>
              <a:rPr lang="fr-FR" dirty="0" err="1" smtClean="0"/>
              <a:t>hémisphere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charge de l’allergie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évictions</a:t>
            </a:r>
          </a:p>
          <a:p>
            <a:r>
              <a:rPr lang="fr-FR" b="1" dirty="0" smtClean="0"/>
              <a:t>Les mesures médicamenteuses</a:t>
            </a:r>
          </a:p>
          <a:p>
            <a:r>
              <a:rPr lang="fr-FR" dirty="0" smtClean="0"/>
              <a:t>L’immunothérapie </a:t>
            </a:r>
            <a:r>
              <a:rPr lang="fr-FR" dirty="0" err="1" smtClean="0"/>
              <a:t>spéifique</a:t>
            </a:r>
            <a:r>
              <a:rPr lang="fr-FR" dirty="0" smtClean="0"/>
              <a:t> ou désensibilisation ou </a:t>
            </a:r>
            <a:r>
              <a:rPr lang="fr-FR" dirty="0" err="1" smtClean="0"/>
              <a:t>Hypo-sensibilisation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fr-FR" dirty="0" smtClean="0"/>
              <a:t>Problématique:</a:t>
            </a:r>
          </a:p>
          <a:p>
            <a:pPr lvl="1"/>
            <a:r>
              <a:rPr lang="fr-FR" dirty="0" smtClean="0"/>
              <a:t>En quoi e pollen influence-t-il notre quotidien?</a:t>
            </a:r>
          </a:p>
          <a:p>
            <a:pPr marL="285750" lvl="1">
              <a:buFont typeface="Arial" pitchFamily="34" charset="0"/>
              <a:buChar char="•"/>
            </a:pPr>
            <a:r>
              <a:rPr lang="fr-FR" dirty="0" smtClean="0"/>
              <a:t>Hypothèses:</a:t>
            </a:r>
          </a:p>
          <a:p>
            <a:pPr lvl="1"/>
            <a:r>
              <a:rPr lang="fr-FR" dirty="0" smtClean="0"/>
              <a:t>Les </a:t>
            </a:r>
            <a:r>
              <a:rPr lang="fr-FR" dirty="0" smtClean="0"/>
              <a:t>pollens n’aurait pas tous le même pouvoir allergisant.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mesures médicamenteuses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Les antihistaminiques: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marL="2959100" lvl="8"/>
            <a:r>
              <a:rPr lang="fr-FR" dirty="0" smtClean="0"/>
              <a:t>Lévocétirisine</a:t>
            </a:r>
          </a:p>
          <a:p>
            <a:pPr marL="2959100" lvl="8"/>
            <a:endParaRPr lang="fr-FR" dirty="0" smtClean="0"/>
          </a:p>
          <a:p>
            <a:pPr marL="2959100" lvl="8"/>
            <a:endParaRPr lang="fr-FR" dirty="0" smtClean="0"/>
          </a:p>
          <a:p>
            <a:pPr marL="2959100" lvl="8"/>
            <a:endParaRPr lang="fr-FR" dirty="0" smtClean="0"/>
          </a:p>
          <a:p>
            <a:pPr marL="2959100" lvl="8"/>
            <a:r>
              <a:rPr lang="fr-FR" dirty="0" err="1" smtClean="0"/>
              <a:t>Cétirizine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 descr="Image illustrative de lâarticle LÃ©vocÃ©tirizin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54251"/>
            <a:ext cx="4032448" cy="18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Image illustrative de lâarticle CÃ©tirizine"/>
          <p:cNvPicPr/>
          <p:nvPr/>
        </p:nvPicPr>
        <p:blipFill>
          <a:blip r:embed="rId3" cstate="print"/>
          <a:srcRect t="50767"/>
          <a:stretch>
            <a:fillRect/>
          </a:stretch>
        </p:blipFill>
        <p:spPr bwMode="auto">
          <a:xfrm>
            <a:off x="683568" y="4293096"/>
            <a:ext cx="3838596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mesures médicamenteuses (2/3)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Les antihistaminiques: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marL="2959100" lvl="8"/>
            <a:r>
              <a:rPr lang="fr-FR" dirty="0" err="1" smtClean="0"/>
              <a:t>Loratadine</a:t>
            </a:r>
            <a:endParaRPr lang="fr-FR" dirty="0" smtClean="0"/>
          </a:p>
          <a:p>
            <a:pPr marL="2959100" lvl="8"/>
            <a:endParaRPr lang="fr-FR" dirty="0" smtClean="0"/>
          </a:p>
          <a:p>
            <a:pPr marL="2959100" lvl="8"/>
            <a:endParaRPr lang="fr-FR" dirty="0" smtClean="0"/>
          </a:p>
          <a:p>
            <a:pPr marL="2959100" lvl="8"/>
            <a:endParaRPr lang="fr-FR" dirty="0" smtClean="0"/>
          </a:p>
          <a:p>
            <a:pPr marL="2959100" lvl="8"/>
            <a:r>
              <a:rPr lang="fr-FR" dirty="0" err="1" smtClean="0"/>
              <a:t>Desloratadine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 descr="Image illustrative de lâarticle Loratadine"/>
          <p:cNvPicPr/>
          <p:nvPr/>
        </p:nvPicPr>
        <p:blipFill>
          <a:blip r:embed="rId2" cstate="print"/>
          <a:srcRect l="5365" t="5430" r="4936" b="4977"/>
          <a:stretch>
            <a:fillRect/>
          </a:stretch>
        </p:blipFill>
        <p:spPr bwMode="auto">
          <a:xfrm>
            <a:off x="1020611" y="2060848"/>
            <a:ext cx="2255245" cy="213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Image illustrative de lâarticle Desloratadine"/>
          <p:cNvPicPr/>
          <p:nvPr/>
        </p:nvPicPr>
        <p:blipFill>
          <a:blip r:embed="rId3" cstate="print"/>
          <a:srcRect l="3161" t="3025" r="3328" b="3214"/>
          <a:stretch>
            <a:fillRect/>
          </a:stretch>
        </p:blipFill>
        <p:spPr bwMode="auto">
          <a:xfrm>
            <a:off x="852663" y="4320480"/>
            <a:ext cx="2423193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mesures médicamenteuses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Les corticoïdes:</a:t>
            </a:r>
          </a:p>
          <a:p>
            <a:pPr lvl="1"/>
            <a:r>
              <a:rPr lang="fr-FR" dirty="0" smtClean="0"/>
              <a:t>Administration locale</a:t>
            </a:r>
          </a:p>
          <a:p>
            <a:pPr lvl="2"/>
            <a:r>
              <a:rPr lang="fr-FR" dirty="0" smtClean="0"/>
              <a:t>Nez</a:t>
            </a:r>
          </a:p>
          <a:p>
            <a:pPr lvl="2"/>
            <a:r>
              <a:rPr lang="fr-FR" dirty="0" smtClean="0"/>
              <a:t>Yeux</a:t>
            </a:r>
          </a:p>
          <a:p>
            <a:pPr lvl="2"/>
            <a:r>
              <a:rPr lang="fr-FR" dirty="0" smtClean="0"/>
              <a:t>Bronches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charge de l’allergie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évictions</a:t>
            </a:r>
          </a:p>
          <a:p>
            <a:r>
              <a:rPr lang="fr-FR" dirty="0" smtClean="0"/>
              <a:t>Les mesures médicamenteuses</a:t>
            </a:r>
          </a:p>
          <a:p>
            <a:r>
              <a:rPr lang="fr-FR" b="1" dirty="0" smtClean="0"/>
              <a:t>L’immunothérapie spécifique ou désensibilisation ou </a:t>
            </a:r>
            <a:r>
              <a:rPr lang="fr-FR" b="1" dirty="0" err="1" smtClean="0"/>
              <a:t>Hypo-sensibilisation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L’immunothérapie spécifique ou désensibilisation ou </a:t>
            </a:r>
            <a:r>
              <a:rPr lang="fr-FR" sz="3600" dirty="0" err="1" smtClean="0"/>
              <a:t>Hypo-sensibilisation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Désensibilisation</a:t>
            </a:r>
          </a:p>
          <a:p>
            <a:pPr lvl="1"/>
            <a:r>
              <a:rPr lang="fr-FR" dirty="0" smtClean="0"/>
              <a:t>Mise en contacte de l’allergène et du corps</a:t>
            </a:r>
          </a:p>
          <a:p>
            <a:pPr lvl="1"/>
            <a:r>
              <a:rPr lang="fr-FR" dirty="0" smtClean="0"/>
              <a:t>Création d’IgG qui bloquent l’IgE</a:t>
            </a:r>
          </a:p>
          <a:p>
            <a:pPr lvl="1"/>
            <a:r>
              <a:rPr lang="fr-FR" dirty="0" smtClean="0"/>
              <a:t>Habituer les corps a la présence de l’allergène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r>
              <a:rPr lang="fr-FR" dirty="0" smtClean="0"/>
              <a:t>IV L’expérience au SPSE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L’expérience au SPSE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Interview</a:t>
            </a:r>
          </a:p>
          <a:p>
            <a:r>
              <a:rPr lang="fr-FR" dirty="0" smtClean="0"/>
              <a:t>Étude des capteurs de pollen</a:t>
            </a:r>
          </a:p>
          <a:p>
            <a:r>
              <a:rPr lang="fr-FR" dirty="0" smtClean="0"/>
              <a:t>Analyse des résultats des recueils polliniques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Questions:</a:t>
            </a:r>
          </a:p>
          <a:p>
            <a:pPr lvl="1"/>
            <a:r>
              <a:rPr lang="fr-FR" dirty="0" smtClean="0"/>
              <a:t>Pourquoi ces pollens-là sont-ils suivis?</a:t>
            </a:r>
          </a:p>
          <a:p>
            <a:pPr lvl="1"/>
            <a:r>
              <a:rPr lang="fr-FR" dirty="0" smtClean="0"/>
              <a:t>On constate qu’il y a des taux de pollens de graminées supérieurs à ceux des herbacées, pensez-vous que cela ait un impact sur l’homme ?</a:t>
            </a:r>
          </a:p>
          <a:p>
            <a:pPr lvl="1"/>
            <a:r>
              <a:rPr lang="fr-FR" dirty="0" smtClean="0"/>
              <a:t>Pourquoi l’Ambroisie est-elle un herbacé si allergisant?</a:t>
            </a:r>
          </a:p>
          <a:p>
            <a:pPr lvl="1"/>
            <a:r>
              <a:rPr lang="fr-FR" dirty="0" smtClean="0"/>
              <a:t>Pourquoi avez-vous des trous dans vos graphiques ?</a:t>
            </a:r>
          </a:p>
          <a:p>
            <a:pPr lvl="1"/>
            <a:r>
              <a:rPr lang="fr-FR" dirty="0" smtClean="0"/>
              <a:t>Quel est le rôle sanitaire de la S. P. S. E ?</a:t>
            </a:r>
          </a:p>
          <a:p>
            <a:pPr lvl="1"/>
            <a:r>
              <a:rPr lang="fr-FR" dirty="0" smtClean="0"/>
              <a:t>Comment mesure-t-on le taux de pollen dans l’air ?</a:t>
            </a:r>
          </a:p>
          <a:p>
            <a:pPr lvl="1"/>
            <a:r>
              <a:rPr lang="fr-FR" dirty="0" smtClean="0"/>
              <a:t>Le vent peut-il influencer les résultats des appareils ?</a:t>
            </a:r>
          </a:p>
          <a:p>
            <a:pPr lvl="1"/>
            <a:r>
              <a:rPr lang="fr-FR" dirty="0" smtClean="0"/>
              <a:t>L’aspect microscopique du pollen a-t-il une influence sur son allergénicité ?</a:t>
            </a:r>
          </a:p>
          <a:p>
            <a:pPr lvl="1"/>
            <a:r>
              <a:rPr lang="fr-FR" dirty="0" smtClean="0"/>
              <a:t>Est-ce qu’une mutation génétique du pollen peut avoir des conséquences sur son pouvoir allergique 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L’expérience au SPSE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Interview</a:t>
            </a:r>
          </a:p>
          <a:p>
            <a:r>
              <a:rPr lang="fr-FR" b="1" dirty="0" smtClean="0"/>
              <a:t>Étude des capteurs de pollen</a:t>
            </a:r>
          </a:p>
          <a:p>
            <a:r>
              <a:rPr lang="fr-FR" dirty="0" smtClean="0"/>
              <a:t>Analyse des résultats des recueils polliniques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fr-FR" dirty="0" smtClean="0"/>
              <a:t>Étude des capteurs de pollen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Lanzoni</a:t>
            </a:r>
          </a:p>
          <a:p>
            <a:pPr lvl="1"/>
            <a:r>
              <a:rPr lang="fr-FR" dirty="0" smtClean="0"/>
              <a:t>Recueil le pollen</a:t>
            </a:r>
          </a:p>
          <a:p>
            <a:pPr lvl="1"/>
            <a:r>
              <a:rPr lang="fr-FR" dirty="0" smtClean="0"/>
              <a:t>Bande cellophane adhésive</a:t>
            </a:r>
          </a:p>
          <a:p>
            <a:pPr lvl="1"/>
            <a:r>
              <a:rPr lang="fr-FR" dirty="0" smtClean="0"/>
              <a:t>Scalpel</a:t>
            </a:r>
          </a:p>
          <a:p>
            <a:pPr lvl="1"/>
            <a:r>
              <a:rPr lang="fr-FR" dirty="0" err="1" smtClean="0"/>
              <a:t>Annalyse</a:t>
            </a:r>
            <a:endParaRPr lang="fr-FR" dirty="0" smtClean="0"/>
          </a:p>
          <a:p>
            <a:pPr lvl="1"/>
            <a:r>
              <a:rPr lang="fr-FR" dirty="0" smtClean="0"/>
              <a:t>Microscope</a:t>
            </a:r>
          </a:p>
          <a:p>
            <a:pPr lvl="1"/>
            <a:r>
              <a:rPr lang="fr-FR" dirty="0" smtClean="0"/>
              <a:t>Tableau</a:t>
            </a:r>
          </a:p>
        </p:txBody>
      </p:sp>
      <p:pic>
        <p:nvPicPr>
          <p:cNvPr id="4" name="Image 3" descr="C:\Users\User\Documents\001 TPE Pollen\Courbevoie, Île-de-France\IMG_0815.JPEG"/>
          <p:cNvPicPr/>
          <p:nvPr/>
        </p:nvPicPr>
        <p:blipFill>
          <a:blip r:embed="rId2" cstate="print"/>
          <a:srcRect l="8980" t="1774" r="17018"/>
          <a:stretch>
            <a:fillRect/>
          </a:stretch>
        </p:blipFill>
        <p:spPr bwMode="auto">
          <a:xfrm>
            <a:off x="5348156" y="1412776"/>
            <a:ext cx="354432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r>
              <a:rPr lang="fr-FR" dirty="0" smtClean="0"/>
              <a:t>I Qu’est-ce que le pollen?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fr-FR" dirty="0" smtClean="0"/>
              <a:t>Étude des capteurs de pollen  (images)</a:t>
            </a:r>
            <a:endParaRPr lang="fr-FR" dirty="0"/>
          </a:p>
        </p:txBody>
      </p:sp>
      <p:pic>
        <p:nvPicPr>
          <p:cNvPr id="4" name="Espace réservé du contenu 3" descr="Buse de captage"/>
          <p:cNvPicPr>
            <a:picLocks noGrp="1"/>
          </p:cNvPicPr>
          <p:nvPr>
            <p:ph idx="1"/>
          </p:nvPr>
        </p:nvPicPr>
        <p:blipFill>
          <a:blip r:embed="rId2" cstate="print"/>
          <a:srcRect l="22523" t="12329" r="22522" b="17808"/>
          <a:stretch>
            <a:fillRect/>
          </a:stretch>
        </p:blipFill>
        <p:spPr bwMode="auto">
          <a:xfrm>
            <a:off x="827584" y="1412776"/>
            <a:ext cx="1482518" cy="123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483768" y="22048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Buse de captage</a:t>
            </a:r>
            <a:endParaRPr lang="fr-FR" dirty="0"/>
          </a:p>
        </p:txBody>
      </p:sp>
      <p:pic>
        <p:nvPicPr>
          <p:cNvPr id="6" name="Image 5" descr="https://encrypted-tbn0.gstatic.com/images?q=tbn:ANd9GcQCRjSPo1UUpbcosegeJVirIdF_dQidMNYjwPH66xYc9rZLf1DW"/>
          <p:cNvPicPr/>
          <p:nvPr/>
        </p:nvPicPr>
        <p:blipFill>
          <a:blip r:embed="rId3" cstate="print"/>
          <a:srcRect l="42750" t="11210" r="43504" b="35765"/>
          <a:stretch>
            <a:fillRect/>
          </a:stretch>
        </p:blipFill>
        <p:spPr bwMode="auto">
          <a:xfrm>
            <a:off x="899592" y="2750476"/>
            <a:ext cx="720080" cy="22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2267744" y="428380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Bande cellophane adhésive</a:t>
            </a:r>
            <a:endParaRPr lang="fr-FR" dirty="0"/>
          </a:p>
        </p:txBody>
      </p:sp>
      <p:pic>
        <p:nvPicPr>
          <p:cNvPr id="8" name="Image 7" descr="C:\Users\User\Documents\001 TPE Pollen\Courbevoie, Île-de-France\IMG_0972.JPEG"/>
          <p:cNvPicPr/>
          <p:nvPr/>
        </p:nvPicPr>
        <p:blipFill>
          <a:blip r:embed="rId4" cstate="print"/>
          <a:srcRect l="22118" t="10865" r="35613" b="32151"/>
          <a:stretch>
            <a:fillRect/>
          </a:stretch>
        </p:blipFill>
        <p:spPr bwMode="auto">
          <a:xfrm>
            <a:off x="827584" y="5121312"/>
            <a:ext cx="1703920" cy="17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555776" y="608400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Tambour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fr-FR" dirty="0" smtClean="0"/>
              <a:t>Étude des capteurs de pollen  (images)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95736" y="22048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Horloge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19672" y="428380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Baromètre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79712" y="56519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Tambour avec bande cellophane adhésive</a:t>
            </a:r>
            <a:endParaRPr lang="fr-FR" dirty="0"/>
          </a:p>
        </p:txBody>
      </p:sp>
      <p:pic>
        <p:nvPicPr>
          <p:cNvPr id="11" name="Image 10" descr="http://files.photosnack.net/albums/images/a95987c27883b7016f377ai302971541/scale-350x350"/>
          <p:cNvPicPr/>
          <p:nvPr/>
        </p:nvPicPr>
        <p:blipFill>
          <a:blip r:embed="rId2" cstate="print"/>
          <a:srcRect l="28000" t="29008" r="38857" b="36641"/>
          <a:stretch>
            <a:fillRect/>
          </a:stretch>
        </p:blipFill>
        <p:spPr bwMode="auto">
          <a:xfrm>
            <a:off x="251520" y="1340768"/>
            <a:ext cx="196206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11" descr="C:\Users\User\Documents\001 TPE Pollen\Courbevoie, Île-de-France\IMG_0816.JPEG"/>
          <p:cNvPicPr/>
          <p:nvPr/>
        </p:nvPicPr>
        <p:blipFill>
          <a:blip r:embed="rId3" cstate="print"/>
          <a:srcRect l="25443" t="9091" r="41273" b="1996"/>
          <a:stretch>
            <a:fillRect/>
          </a:stretch>
        </p:blipFill>
        <p:spPr bwMode="auto">
          <a:xfrm>
            <a:off x="323528" y="2852936"/>
            <a:ext cx="100811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 12" descr="http://files.photosnack.net/albums/images/8bfe42290fa15d894b06c5i302971576/scale-350x350"/>
          <p:cNvPicPr/>
          <p:nvPr/>
        </p:nvPicPr>
        <p:blipFill>
          <a:blip r:embed="rId4" cstate="print"/>
          <a:srcRect l="35428" t="16412" r="12286" b="30153"/>
          <a:stretch>
            <a:fillRect/>
          </a:stretch>
        </p:blipFill>
        <p:spPr bwMode="auto">
          <a:xfrm>
            <a:off x="323528" y="4941168"/>
            <a:ext cx="1458771" cy="11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fr-FR" dirty="0" smtClean="0"/>
              <a:t>Étude des capteurs de pollen  (images)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95736" y="22048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Plaque de découpage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635896" y="414908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Pompe à vide</a:t>
            </a:r>
            <a:endParaRPr lang="fr-FR" dirty="0"/>
          </a:p>
        </p:txBody>
      </p:sp>
      <p:pic>
        <p:nvPicPr>
          <p:cNvPr id="10" name="Image 9" descr="C:\Users\User\Documents\001 TPE Pollen\Courbevoie, Île-de-France\IMG_0817.JPEG"/>
          <p:cNvPicPr/>
          <p:nvPr/>
        </p:nvPicPr>
        <p:blipFill>
          <a:blip r:embed="rId3" cstate="print"/>
          <a:srcRect l="12639" t="57650" r="39634" b="9091"/>
          <a:stretch>
            <a:fillRect/>
          </a:stretch>
        </p:blipFill>
        <p:spPr bwMode="auto">
          <a:xfrm>
            <a:off x="323528" y="1556792"/>
            <a:ext cx="1877538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C:\Users\User\Documents\001 TPE Pollen\Courbevoie, Île-de-France\IMG_0817.JPEG"/>
          <p:cNvPicPr/>
          <p:nvPr/>
        </p:nvPicPr>
        <p:blipFill>
          <a:blip r:embed="rId4" cstate="print"/>
          <a:srcRect l="43670" t="11087" r="37177" b="75831"/>
          <a:stretch>
            <a:fillRect/>
          </a:stretch>
        </p:blipFill>
        <p:spPr bwMode="auto">
          <a:xfrm>
            <a:off x="323528" y="2924944"/>
            <a:ext cx="320820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fr-FR" dirty="0" smtClean="0"/>
              <a:t>Étude des capteurs de pollen  (images)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22048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coloré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292080" y="3501008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Lamelle contenant des grains de pollen</a:t>
            </a:r>
            <a:endParaRPr lang="fr-FR" dirty="0"/>
          </a:p>
        </p:txBody>
      </p:sp>
      <p:pic>
        <p:nvPicPr>
          <p:cNvPr id="8" name="Image 7" descr="C:\Users\User\Documents\001 TPE Pollen\Courbevoie, Île-de-France\IMG_0841.JPEG"/>
          <p:cNvPicPr/>
          <p:nvPr/>
        </p:nvPicPr>
        <p:blipFill>
          <a:blip r:embed="rId3" cstate="print"/>
          <a:srcRect l="57041" r="32302" b="63415"/>
          <a:stretch>
            <a:fillRect/>
          </a:stretch>
        </p:blipFill>
        <p:spPr bwMode="auto">
          <a:xfrm>
            <a:off x="395536" y="1196752"/>
            <a:ext cx="65034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C:\Users\User\Documents\001 TPE Pollen\Courbevoie, Île-de-France\IMG_0841.JPEG"/>
          <p:cNvPicPr/>
          <p:nvPr/>
        </p:nvPicPr>
        <p:blipFill>
          <a:blip r:embed="rId4" cstate="print"/>
          <a:srcRect l="46185" t="48404" r="25151" b="39787"/>
          <a:stretch>
            <a:fillRect/>
          </a:stretch>
        </p:blipFill>
        <p:spPr bwMode="auto">
          <a:xfrm>
            <a:off x="157001" y="3068960"/>
            <a:ext cx="513507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http://www.aitc-group.com/alahram2/images/stories/virtuemart/product/378_octmicmounted-nikonfn1.png"/>
          <p:cNvPicPr/>
          <p:nvPr/>
        </p:nvPicPr>
        <p:blipFill>
          <a:blip r:embed="rId5" cstate="print"/>
          <a:srcRect l="2250" t="2201" r="32789"/>
          <a:stretch>
            <a:fillRect/>
          </a:stretch>
        </p:blipFill>
        <p:spPr bwMode="auto">
          <a:xfrm>
            <a:off x="251520" y="4725144"/>
            <a:ext cx="1440160" cy="197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/>
        </p:nvSpPr>
        <p:spPr>
          <a:xfrm>
            <a:off x="1907704" y="587727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Microscope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L’expérience au SPSE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Interview</a:t>
            </a:r>
          </a:p>
          <a:p>
            <a:r>
              <a:rPr lang="fr-FR" dirty="0" smtClean="0"/>
              <a:t>Étude des capteurs de pollen</a:t>
            </a:r>
          </a:p>
          <a:p>
            <a:r>
              <a:rPr lang="fr-FR" b="1" dirty="0" smtClean="0"/>
              <a:t>Analyse des résultats des recueils polliniques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des résultats des recueils polliniques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229600" cy="1143000"/>
          </a:xfrm>
        </p:spPr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(1/5)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u="sng" dirty="0" smtClean="0">
                <a:hlinkClick r:id="rId2"/>
              </a:rPr>
              <a:t>http://orchidees-alsace.hautetfort.com/lexique-de-botanique.html</a:t>
            </a:r>
            <a:r>
              <a:rPr lang="fr-FR" dirty="0" smtClean="0"/>
              <a:t>,</a:t>
            </a:r>
          </a:p>
          <a:p>
            <a:r>
              <a:rPr lang="fr-FR" u="sng" dirty="0" smtClean="0">
                <a:hlinkClick r:id="rId3"/>
              </a:rPr>
              <a:t>http://www.encyclopollens.fr/wp-content/uploads/2014/02/img-1-3-2.jpg</a:t>
            </a:r>
            <a:r>
              <a:rPr lang="fr-FR" dirty="0" smtClean="0"/>
              <a:t> (image)</a:t>
            </a:r>
          </a:p>
          <a:p>
            <a:r>
              <a:rPr lang="fr-FR" dirty="0" smtClean="0"/>
              <a:t>Liens intéressants : </a:t>
            </a:r>
            <a:r>
              <a:rPr lang="fr-FR" u="sng" dirty="0" smtClean="0">
                <a:hlinkClick r:id="rId4"/>
              </a:rPr>
              <a:t>http://apibotanica.inra.fr/</a:t>
            </a:r>
            <a:endParaRPr lang="fr-FR" dirty="0" smtClean="0"/>
          </a:p>
          <a:p>
            <a:r>
              <a:rPr lang="fr-FR" dirty="0" smtClean="0"/>
              <a:t>PDF relevé RNSA pollen 2018 :</a:t>
            </a:r>
          </a:p>
          <a:p>
            <a:r>
              <a:rPr lang="fr-FR" u="sng" dirty="0" smtClean="0">
                <a:hlinkClick r:id="rId5"/>
              </a:rPr>
              <a:t>https://drive.google.com/open?id=1NL31Wou1JdRaZW21yPTceL__r1ojG-Qy</a:t>
            </a:r>
            <a:r>
              <a:rPr lang="fr-FR" dirty="0" smtClean="0"/>
              <a:t> (Relevé pollinique RNSA)</a:t>
            </a:r>
          </a:p>
          <a:p>
            <a:r>
              <a:rPr lang="fr-FR" u="sng" dirty="0" smtClean="0">
                <a:hlinkClick r:id="rId6"/>
              </a:rPr>
              <a:t>http://www.pollens.fr/docs/impact_sanitaire_DI.pdf</a:t>
            </a:r>
            <a:endParaRPr lang="fr-FR" dirty="0" smtClean="0"/>
          </a:p>
          <a:p>
            <a:r>
              <a:rPr lang="fr-FR" u="sng" dirty="0" smtClean="0">
                <a:hlinkClick r:id="rId7"/>
              </a:rPr>
              <a:t>https://fr.wikipedia.org/wiki/Classification_de_Cronquist</a:t>
            </a:r>
            <a:r>
              <a:rPr lang="fr-FR" dirty="0" smtClean="0"/>
              <a:t> </a:t>
            </a:r>
          </a:p>
          <a:p>
            <a:r>
              <a:rPr lang="fr-FR" u="sng" baseline="30000" dirty="0" smtClean="0">
                <a:hlinkClick r:id="rId8"/>
              </a:rPr>
              <a:t>http://abeillesduberry.com/wp-content/uploads/2015/11/Composition-moyenne-du-Pollen1.gif</a:t>
            </a:r>
            <a:r>
              <a:rPr lang="fr-FR" baseline="30000" dirty="0" smtClean="0"/>
              <a:t>  (image), </a:t>
            </a:r>
            <a:r>
              <a:rPr lang="fr-FR" u="sng" baseline="30000" dirty="0" smtClean="0">
                <a:hlinkClick r:id="rId9"/>
              </a:rPr>
              <a:t>http://abeillesduberry.com/?page_id=286</a:t>
            </a:r>
            <a:r>
              <a:rPr lang="fr-FR" baseline="30000" dirty="0" smtClean="0"/>
              <a:t> (site officiel)</a:t>
            </a:r>
          </a:p>
          <a:p>
            <a:r>
              <a:rPr lang="fr-FR" dirty="0" smtClean="0"/>
              <a:t>Plateforme de l’ (lien de l’image : </a:t>
            </a:r>
            <a:r>
              <a:rPr lang="fr-FR" u="sng" dirty="0" smtClean="0">
                <a:hlinkClick r:id="rId10"/>
              </a:rPr>
              <a:t>http://ife.ens-lyon.fr/ife/portal_css/Inrp%20Theme/++resource++inrp.theme.images/logo-ife.jpg</a:t>
            </a:r>
            <a:r>
              <a:rPr lang="fr-FR" dirty="0" smtClean="0"/>
              <a:t>) sur « Les grains de pollen »  </a:t>
            </a:r>
            <a:r>
              <a:rPr lang="fr-FR" u="sng" dirty="0" smtClean="0">
                <a:hlinkClick r:id="rId11"/>
              </a:rPr>
              <a:t>http://acces.ens-lyon.fr/acces/thematiques/paleo/paleobiomes/comprendre/les-pollens-indicateurs-de-vegetation-et-de-climat/le-pollen-dans-le-cycle-du-vegetal</a:t>
            </a:r>
            <a:r>
              <a:rPr lang="fr-FR" dirty="0" smtClean="0"/>
              <a:t> (site officiel) </a:t>
            </a:r>
            <a:r>
              <a:rPr lang="fr-FR" u="sng" dirty="0" smtClean="0">
                <a:hlinkClick r:id="rId12"/>
              </a:rPr>
              <a:t>http://acces.ens-lyon.fr/acces/thematiques/paleo/paleobiomes/comprendre/images-1/structureschematiquepollen.jpg</a:t>
            </a:r>
            <a:r>
              <a:rPr lang="fr-FR" dirty="0" smtClean="0"/>
              <a:t> (image)</a:t>
            </a:r>
          </a:p>
          <a:p>
            <a:r>
              <a:rPr lang="fr-FR" u="sng" dirty="0" smtClean="0">
                <a:hlinkClick r:id="rId13"/>
              </a:rPr>
              <a:t>https://www.aquaportail.com/pictures1811/phones/pollen-tricolpate-arabis.jpg</a:t>
            </a:r>
            <a:r>
              <a:rPr lang="fr-FR" dirty="0" smtClean="0"/>
              <a:t> </a:t>
            </a:r>
          </a:p>
          <a:p>
            <a:r>
              <a:rPr lang="fr-FR" u="sng" dirty="0" smtClean="0">
                <a:hlinkClick r:id="rId14"/>
              </a:rPr>
              <a:t>http://acces.ens-lyon.fr/acces/thematiques/paleo/paleobiomes/comprendre/images-1/vues%20caractpollen.jpg</a:t>
            </a:r>
            <a:endParaRPr lang="fr-FR" dirty="0" smtClean="0"/>
          </a:p>
          <a:p>
            <a:r>
              <a:rPr lang="fr-FR" u="sng" dirty="0" smtClean="0">
                <a:hlinkClick r:id="rId15"/>
              </a:rPr>
              <a:t>https://www.google.com/url?sa=t&amp;rct=j&amp;q=&amp;esrc=s&amp;source=web&amp;cd=5&amp;ved=2ahUKEwj98-LAhKTfAhWB4IUKHerZCLQQFjAEegQIBhAC&amp;url=https%3A%2F%2Fwww.air-lr.org%2Fwp-content%2Fuploads%2FLes-cupressacees.pdf&amp;usg=AOvVaw08RhLUGBUQ-W2SsTfw3Z2e</a:t>
            </a:r>
            <a:r>
              <a:rPr lang="fr-FR" dirty="0" smtClean="0"/>
              <a:t> (forme du pollen)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(2/5)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u="sng" dirty="0" smtClean="0">
                <a:hlinkClick r:id="rId2"/>
              </a:rPr>
              <a:t>https://viagallica.com/v/img/noisetier_commun_036_(pollen).jpg</a:t>
            </a:r>
            <a:r>
              <a:rPr lang="fr-FR" dirty="0" smtClean="0"/>
              <a:t> (grain tricolporés de noisetiers)</a:t>
            </a:r>
          </a:p>
          <a:p>
            <a:r>
              <a:rPr lang="fr-FR" u="sng" dirty="0" smtClean="0">
                <a:hlinkClick r:id="rId3"/>
              </a:rPr>
              <a:t>http://www.encyclopollens.fr/la-face-cachee-des-pollens/les-saisons-des-pollens/la-saison-des-pollens-darbres/</a:t>
            </a:r>
            <a:r>
              <a:rPr lang="fr-FR" dirty="0" smtClean="0"/>
              <a:t> </a:t>
            </a:r>
          </a:p>
          <a:p>
            <a:r>
              <a:rPr lang="fr-FR" u="sng" dirty="0" smtClean="0">
                <a:hlinkClick r:id="rId3"/>
              </a:rPr>
              <a:t>http://www.encyclopollens.fr/la-face-cachee-des-pollens/les-saisons-des-pollens/la-saison-des-pollens-darbres/</a:t>
            </a:r>
            <a:r>
              <a:rPr lang="fr-FR" dirty="0" smtClean="0"/>
              <a:t> </a:t>
            </a:r>
          </a:p>
          <a:p>
            <a:r>
              <a:rPr lang="fr-FR" u="sng" dirty="0" smtClean="0">
                <a:hlinkClick r:id="rId3"/>
              </a:rPr>
              <a:t>http://www.encyclopollens.fr/la-face-cachee-des-pollens/les-saisons-des-pollens/la-saison-des-pollens-darbres/</a:t>
            </a:r>
            <a:r>
              <a:rPr lang="fr-FR" dirty="0" smtClean="0"/>
              <a:t> </a:t>
            </a:r>
          </a:p>
          <a:p>
            <a:r>
              <a:rPr lang="fr-FR" u="sng" dirty="0" smtClean="0">
                <a:hlinkClick r:id="rId4"/>
              </a:rPr>
              <a:t>http://www.pollens.fr/_gfx/visuels/_graminees-01.jpg</a:t>
            </a:r>
            <a:endParaRPr lang="fr-FR" dirty="0" smtClean="0"/>
          </a:p>
          <a:p>
            <a:r>
              <a:rPr lang="fr-FR" u="sng" dirty="0" smtClean="0">
                <a:hlinkClick r:id="rId5"/>
              </a:rPr>
              <a:t>http://www.pollens.fr/_gfx/visuels/_graminees-02.jpg</a:t>
            </a:r>
            <a:endParaRPr lang="fr-FR" dirty="0" smtClean="0"/>
          </a:p>
          <a:p>
            <a:r>
              <a:rPr lang="fr-FR" u="sng" dirty="0" smtClean="0">
                <a:hlinkClick r:id="rId6"/>
              </a:rPr>
              <a:t>https://www.pollenundallergie.ch/Image/pflanzen/Plantago_Pollen_100X138.jpg</a:t>
            </a:r>
            <a:endParaRPr lang="fr-FR" dirty="0" smtClean="0"/>
          </a:p>
          <a:p>
            <a:r>
              <a:rPr lang="fr-FR" u="sng" dirty="0" smtClean="0">
                <a:hlinkClick r:id="rId7"/>
              </a:rPr>
              <a:t>https://static.aujardin.info/cache/th/img10/mentha-600x450.jpg</a:t>
            </a:r>
            <a:endParaRPr lang="fr-FR" dirty="0" smtClean="0"/>
          </a:p>
          <a:p>
            <a:r>
              <a:rPr lang="fr-FR" u="sng" dirty="0" smtClean="0">
                <a:hlinkClick r:id="rId8"/>
              </a:rPr>
              <a:t>https://www.larousse.fr/encyclopedie/data/images/1006409-%C3%89tamine_et_pollen_de_la_menthe.jpg</a:t>
            </a:r>
            <a:endParaRPr lang="fr-FR" dirty="0" smtClean="0"/>
          </a:p>
          <a:p>
            <a:r>
              <a:rPr lang="fr-FR" u="sng" dirty="0" smtClean="0">
                <a:hlinkClick r:id="rId9"/>
              </a:rPr>
              <a:t>https://c7.alamy.com/compfr/dt62xx/la-menthe-pouliot-mentha-pulegium-les-grains-de-pollen-sem-560x-de-grossissement-dt62xx.jpg</a:t>
            </a:r>
            <a:r>
              <a:rPr lang="fr-FR" dirty="0" smtClean="0"/>
              <a:t> (avec filagramme), </a:t>
            </a:r>
            <a:r>
              <a:rPr lang="fr-FR" u="sng" dirty="0" smtClean="0">
                <a:hlinkClick r:id="rId10"/>
              </a:rPr>
              <a:t>https://c7.alamy.com/compfr/3/eab4fb13d02c427d8928abd7f6c2e8e3/dt62xx.jpg</a:t>
            </a:r>
            <a:r>
              <a:rPr lang="fr-FR" dirty="0" smtClean="0"/>
              <a:t> (sans filagramme)</a:t>
            </a:r>
          </a:p>
          <a:p>
            <a:r>
              <a:rPr lang="fr-FR" u="sng" dirty="0" smtClean="0">
                <a:hlinkClick r:id="rId11"/>
              </a:rPr>
              <a:t>http://allergenscienceandconsulting.com/wp-content/uploads/2015/01/Rumex-acetosella-pollen-1000X.jpg</a:t>
            </a:r>
            <a:endParaRPr lang="fr-FR" dirty="0" smtClean="0"/>
          </a:p>
          <a:p>
            <a:r>
              <a:rPr lang="fr-FR" u="sng" dirty="0" smtClean="0">
                <a:hlinkClick r:id="rId12"/>
              </a:rPr>
              <a:t>http://www.pollens.fr/_gfx/visuels/_armoise-01.jpg</a:t>
            </a:r>
            <a:endParaRPr lang="fr-FR" dirty="0" smtClean="0"/>
          </a:p>
          <a:p>
            <a:r>
              <a:rPr lang="fr-FR" u="sng" dirty="0" smtClean="0">
                <a:hlinkClick r:id="rId13"/>
              </a:rPr>
              <a:t>http://www.pollens.fr/_gfx/visuels/_armoise-02.jpg</a:t>
            </a:r>
            <a:endParaRPr lang="fr-FR" dirty="0" smtClean="0"/>
          </a:p>
          <a:p>
            <a:r>
              <a:rPr lang="fr-FR" u="sng" dirty="0" smtClean="0">
                <a:hlinkClick r:id="rId14"/>
              </a:rPr>
              <a:t>http://www.pollens.fr/_gfx/visuels/_ambroisie-01.jpg</a:t>
            </a:r>
            <a:endParaRPr lang="fr-FR" dirty="0" smtClean="0"/>
          </a:p>
          <a:p>
            <a:r>
              <a:rPr lang="fr-FR" u="sng" dirty="0" smtClean="0">
                <a:hlinkClick r:id="rId15"/>
              </a:rPr>
              <a:t>http://www.pollens.fr/_gfx/visuels/_ambroisie-02.jpg</a:t>
            </a:r>
            <a:endParaRPr lang="fr-FR" dirty="0" smtClean="0"/>
          </a:p>
          <a:p>
            <a:r>
              <a:rPr lang="fr-FR" u="sng" dirty="0" smtClean="0">
                <a:hlinkClick r:id="rId16"/>
              </a:rPr>
              <a:t>http://www.pollens.fr/docs/vigilance.html</a:t>
            </a:r>
            <a:endParaRPr lang="fr-FR" dirty="0" smtClean="0"/>
          </a:p>
          <a:p>
            <a:r>
              <a:rPr lang="fr-FR" u="sng" dirty="0" smtClean="0">
                <a:hlinkClick r:id="rId17"/>
              </a:rPr>
              <a:t>http://www.pollens.fr/les-risques/risques-par-ville-voir.php?id_ville=40&amp;id_taxon=</a:t>
            </a:r>
            <a:r>
              <a:rPr lang="fr-FR" dirty="0" smtClean="0"/>
              <a:t> </a:t>
            </a:r>
          </a:p>
          <a:p>
            <a:r>
              <a:rPr lang="fr-FR" u="sng" dirty="0" smtClean="0">
                <a:hlinkClick r:id="rId18"/>
              </a:rPr>
              <a:t>http://www.menarini.fr/allergologie-reaction-mecanisme.php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le pollen?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Définition</a:t>
            </a:r>
          </a:p>
          <a:p>
            <a:r>
              <a:rPr lang="fr-FR" dirty="0" smtClean="0"/>
              <a:t>Déterminer le type de pollen</a:t>
            </a:r>
          </a:p>
          <a:p>
            <a:r>
              <a:rPr lang="fr-FR" dirty="0" smtClean="0"/>
              <a:t>La pollinisation entomophile, </a:t>
            </a:r>
            <a:r>
              <a:rPr lang="fr-FR" dirty="0" err="1" smtClean="0"/>
              <a:t>ornitophile</a:t>
            </a:r>
            <a:endParaRPr lang="fr-FR" dirty="0" smtClean="0"/>
          </a:p>
          <a:p>
            <a:r>
              <a:rPr lang="fr-FR" dirty="0" smtClean="0"/>
              <a:t>La pollinisation anémophile</a:t>
            </a:r>
          </a:p>
          <a:p>
            <a:r>
              <a:rPr lang="fr-FR" dirty="0" smtClean="0"/>
              <a:t>Composition</a:t>
            </a:r>
          </a:p>
          <a:p>
            <a:r>
              <a:rPr lang="fr-FR" dirty="0" smtClean="0"/>
              <a:t>Photographie de grains de pollens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(3/5)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baseline="30000" dirty="0" smtClean="0"/>
              <a:t>Graphique RNSA, Bordeaux, Bouleaux : </a:t>
            </a:r>
            <a:r>
              <a:rPr lang="fr-FR" u="sng" baseline="30000" dirty="0" smtClean="0">
                <a:hlinkClick r:id="rId2"/>
              </a:rPr>
              <a:t>http://www.pollens.fr/les-risques/risques-par-ville-details.php?id_ville=7&amp;id_taxon=6</a:t>
            </a:r>
            <a:endParaRPr lang="fr-FR" baseline="30000" dirty="0" smtClean="0"/>
          </a:p>
          <a:p>
            <a:r>
              <a:rPr lang="fr-FR" u="sng" dirty="0" smtClean="0">
                <a:hlinkClick r:id="rId3"/>
              </a:rPr>
              <a:t>HTTP://WWW.MENARINI.</a:t>
            </a:r>
            <a:r>
              <a:rPr lang="fr-FR" u="sng" dirty="0" smtClean="0"/>
              <a:t>FR/ALLERGOLOGIE-REACTION-MECANISME.PHP</a:t>
            </a:r>
            <a:endParaRPr lang="fr-FR" dirty="0" smtClean="0"/>
          </a:p>
          <a:p>
            <a:r>
              <a:rPr lang="fr-FR" u="sng" dirty="0" smtClean="0">
                <a:hlinkClick r:id="rId4"/>
              </a:rPr>
              <a:t>https://www.entremed.fr/allergie-pollen-symptomes-remedes-traitement-sans-ordonnance/</a:t>
            </a:r>
            <a:r>
              <a:rPr lang="fr-FR" dirty="0" smtClean="0"/>
              <a:t> (image femme qui se mouche)</a:t>
            </a:r>
          </a:p>
          <a:p>
            <a:r>
              <a:rPr lang="fr-FR" u="sng" cap="all" dirty="0" smtClean="0">
                <a:hlinkClick r:id="rId5"/>
              </a:rPr>
              <a:t>http://www.menarini.fr/allergologie-reaction-mecanisme.php</a:t>
            </a:r>
            <a:endParaRPr lang="fr-FR" dirty="0" smtClean="0"/>
          </a:p>
          <a:p>
            <a:r>
              <a:rPr lang="fr-FR" u="sng" dirty="0" smtClean="0">
                <a:hlinkClick r:id="rId6"/>
              </a:rPr>
              <a:t>https://fr.123rf.com/photo_40056569_mécanisme-de-la-fièvre-des-foins-montrant-pollen-fixation-sur-ige-sur-les-mastocytes-dans-la-peau-allerg.html</a:t>
            </a:r>
            <a:r>
              <a:rPr lang="fr-FR" dirty="0" smtClean="0"/>
              <a:t>  (Image mécanisme allergie)</a:t>
            </a:r>
          </a:p>
          <a:p>
            <a:r>
              <a:rPr lang="fr-FR" u="sng" cap="all" dirty="0" smtClean="0">
                <a:hlinkClick r:id="rId5"/>
              </a:rPr>
              <a:t>http://www.menarini.fr/allergologie-reaction-mecanisme.php</a:t>
            </a:r>
            <a:endParaRPr lang="fr-FR" dirty="0" smtClean="0"/>
          </a:p>
          <a:p>
            <a:r>
              <a:rPr lang="fr-FR" u="sng" dirty="0" smtClean="0">
                <a:hlinkClick r:id="rId7"/>
              </a:rPr>
              <a:t>http://www.stallergenesgreer.fr/le-mecanisme-daction-de-la-reaction-allergique</a:t>
            </a:r>
            <a:r>
              <a:rPr lang="fr-FR" dirty="0" smtClean="0"/>
              <a:t> </a:t>
            </a:r>
          </a:p>
          <a:p>
            <a:r>
              <a:rPr lang="fr-FR" u="sng" dirty="0" smtClean="0">
                <a:hlinkClick r:id="rId8"/>
              </a:rPr>
              <a:t>http://www.pollens.fr/les-risques/historiques.php</a:t>
            </a:r>
            <a:r>
              <a:rPr lang="fr-FR" dirty="0" smtClean="0"/>
              <a:t> </a:t>
            </a:r>
          </a:p>
          <a:p>
            <a:r>
              <a:rPr lang="fr-FR" dirty="0" smtClean="0"/>
              <a:t>Cyprès Montpellier(2017-2018) </a:t>
            </a:r>
            <a:r>
              <a:rPr lang="fr-FR" u="sng" dirty="0" smtClean="0">
                <a:hlinkClick r:id="rId9"/>
              </a:rPr>
              <a:t>http://www.pollens.fr/les-risques/risques-par-ville-details.php?id_ville=63&amp;id_taxon=1</a:t>
            </a:r>
            <a:endParaRPr lang="fr-FR" dirty="0" smtClean="0"/>
          </a:p>
          <a:p>
            <a:r>
              <a:rPr lang="fr-FR" dirty="0" smtClean="0"/>
              <a:t>Cyprès Paris (2017-2018) </a:t>
            </a:r>
            <a:r>
              <a:rPr lang="fr-FR" u="sng" dirty="0" smtClean="0">
                <a:hlinkClick r:id="rId10"/>
              </a:rPr>
              <a:t>http://www.pollens.fr/les-risques/risques-par-ville-details.php?id_ville=40&amp;id_taxon=1</a:t>
            </a:r>
            <a:endParaRPr lang="fr-FR" dirty="0" smtClean="0"/>
          </a:p>
          <a:p>
            <a:r>
              <a:rPr lang="fr-FR" u="sng" dirty="0" smtClean="0">
                <a:hlinkClick r:id="rId11"/>
              </a:rPr>
              <a:t>https://www.jle.com/fr/revues/ers/e-docs/synergie_entre_pollens_et_polluants_chimiques_de_l_air_les_risques_croises_130005/article.phtml?tab=texte</a:t>
            </a:r>
            <a:r>
              <a:rPr lang="fr-FR" dirty="0" smtClean="0"/>
              <a:t> (</a:t>
            </a:r>
            <a:r>
              <a:rPr lang="fr-FR" u="sng" dirty="0" smtClean="0"/>
              <a:t>V</a:t>
            </a:r>
            <a:r>
              <a:rPr lang="fr-FR" u="sng" dirty="0" smtClean="0">
                <a:hlinkClick r:id="rId12"/>
              </a:rPr>
              <a:t>olume 1, numéro 1, Mars - Avril 2002</a:t>
            </a:r>
            <a:r>
              <a:rPr lang="fr-FR" u="sng" dirty="0" smtClean="0"/>
              <a:t>)</a:t>
            </a:r>
            <a:endParaRPr lang="fr-FR" dirty="0" smtClean="0"/>
          </a:p>
          <a:p>
            <a:r>
              <a:rPr lang="fr-FR" dirty="0" smtClean="0"/>
              <a:t>Arch. Immunol. Ther. Exp. (2016) 64:339–347DOI 10.1007/s00005-016-0401-2, </a:t>
            </a:r>
          </a:p>
          <a:p>
            <a:r>
              <a:rPr lang="fr-FR" dirty="0" smtClean="0"/>
              <a:t>médecine/sciences 1990 ; 6 : 958-64, </a:t>
            </a:r>
          </a:p>
          <a:p>
            <a:r>
              <a:rPr lang="fr-FR" u="sng" dirty="0" smtClean="0">
                <a:hlinkClick r:id="rId13"/>
              </a:rPr>
              <a:t>http://www.chu-rouen.fr/page/desensibilisation-immunologique</a:t>
            </a:r>
            <a:endParaRPr lang="fr-FR" dirty="0" smtClean="0"/>
          </a:p>
          <a:p>
            <a:r>
              <a:rPr lang="fr-FR" u="sng" dirty="0" smtClean="0">
                <a:hlinkClick r:id="rId14"/>
              </a:rPr>
              <a:t>https://i.ytimg.com/vi/B23as3n0BJo/hqdefault.jpg</a:t>
            </a:r>
            <a:endParaRPr lang="fr-FR" dirty="0" smtClean="0"/>
          </a:p>
          <a:p>
            <a:r>
              <a:rPr lang="fr-FR" dirty="0" smtClean="0"/>
              <a:t>Par </a:t>
            </a:r>
            <a:r>
              <a:rPr lang="fr-FR" dirty="0" err="1" smtClean="0"/>
              <a:t>Jü</a:t>
            </a:r>
            <a:r>
              <a:rPr lang="fr-FR" dirty="0" smtClean="0"/>
              <a:t> — Travail personnel, Domaine public, </a:t>
            </a:r>
            <a:r>
              <a:rPr lang="fr-FR" u="sng" dirty="0" smtClean="0">
                <a:hlinkClick r:id="rId15"/>
              </a:rPr>
              <a:t>https://commons.wikimedia.org/w/index.php?curid=7900347</a:t>
            </a:r>
            <a:r>
              <a:rPr lang="fr-FR" dirty="0" smtClean="0"/>
              <a:t> (image)</a:t>
            </a:r>
          </a:p>
          <a:p>
            <a:r>
              <a:rPr lang="fr-FR" dirty="0" smtClean="0"/>
              <a:t>Par </a:t>
            </a:r>
            <a:r>
              <a:rPr lang="fr-FR" dirty="0" err="1" smtClean="0"/>
              <a:t>Jü</a:t>
            </a:r>
            <a:r>
              <a:rPr lang="fr-FR" dirty="0" smtClean="0"/>
              <a:t> — Travail personnel, Domaine public, </a:t>
            </a:r>
            <a:r>
              <a:rPr lang="fr-FR" u="sng" dirty="0" smtClean="0">
                <a:hlinkClick r:id="rId16"/>
              </a:rPr>
              <a:t>https://commons.wikimedia.org/w/index.php?curid=6551661</a:t>
            </a:r>
            <a:r>
              <a:rPr lang="fr-FR" dirty="0" smtClean="0"/>
              <a:t> (image)</a:t>
            </a:r>
          </a:p>
          <a:p>
            <a:r>
              <a:rPr lang="fr-FR" dirty="0" smtClean="0"/>
              <a:t>Par </a:t>
            </a:r>
            <a:r>
              <a:rPr lang="fr-FR" dirty="0" err="1" smtClean="0"/>
              <a:t>created</a:t>
            </a:r>
            <a:r>
              <a:rPr lang="fr-FR" dirty="0" smtClean="0"/>
              <a:t> by </a:t>
            </a:r>
            <a:r>
              <a:rPr lang="fr-FR" dirty="0" err="1" smtClean="0"/>
              <a:t>Minutemen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BKchem</a:t>
            </a:r>
            <a:r>
              <a:rPr lang="fr-FR" dirty="0" smtClean="0"/>
              <a:t> 0.12 — Travail personnel, Domaine public, </a:t>
            </a:r>
            <a:r>
              <a:rPr lang="fr-FR" u="sng" dirty="0" smtClean="0">
                <a:hlinkClick r:id="rId17"/>
              </a:rPr>
              <a:t>https://commons.wikimedia.org/w/index.php?curid=1901455</a:t>
            </a:r>
            <a:endParaRPr lang="fr-FR" dirty="0" smtClean="0"/>
          </a:p>
          <a:p>
            <a:r>
              <a:rPr lang="fr-FR" dirty="0" smtClean="0"/>
              <a:t>Par </a:t>
            </a:r>
            <a:r>
              <a:rPr lang="fr-FR" dirty="0" err="1" smtClean="0"/>
              <a:t>Fvasconcellos</a:t>
            </a:r>
            <a:r>
              <a:rPr lang="fr-FR" dirty="0" smtClean="0"/>
              <a:t> 19:56, 1 May 2007 (UTC) — Travail personnel, Domaine public, </a:t>
            </a:r>
            <a:r>
              <a:rPr lang="fr-FR" u="sng" dirty="0" smtClean="0">
                <a:hlinkClick r:id="rId18"/>
              </a:rPr>
              <a:t>https://commons.wikimedia.org/w/index.php?curid=2042450</a:t>
            </a:r>
            <a:endParaRPr lang="fr-FR" dirty="0" smtClean="0"/>
          </a:p>
          <a:p>
            <a:r>
              <a:rPr lang="fr-FR" u="sng" dirty="0" smtClean="0">
                <a:hlinkClick r:id="rId19"/>
              </a:rPr>
              <a:t>Inhibition par les IgG du complexe allergène-IgE se liant aux cellules B après désensibilisation aux pollens de graminées.</a:t>
            </a:r>
            <a:r>
              <a:rPr lang="fr-FR" u="sng" dirty="0" smtClean="0"/>
              <a:t> : Petra A. </a:t>
            </a:r>
            <a:r>
              <a:rPr lang="fr-FR" u="sng" dirty="0" err="1" smtClean="0"/>
              <a:t>Wachholz</a:t>
            </a:r>
            <a:r>
              <a:rPr lang="fr-FR" u="sng" dirty="0" smtClean="0"/>
              <a:t>, </a:t>
            </a:r>
            <a:r>
              <a:rPr lang="fr-FR" u="sng" dirty="0" err="1" smtClean="0"/>
              <a:t>PhDa</a:t>
            </a:r>
            <a:r>
              <a:rPr lang="fr-FR" u="sng" dirty="0" smtClean="0"/>
              <a:t> </a:t>
            </a:r>
            <a:r>
              <a:rPr lang="fr-FR" u="sng" dirty="0" err="1" smtClean="0"/>
              <a:t>Nanna</a:t>
            </a:r>
            <a:r>
              <a:rPr lang="fr-FR" u="sng" dirty="0" smtClean="0"/>
              <a:t> </a:t>
            </a:r>
            <a:r>
              <a:rPr lang="fr-FR" u="sng" dirty="0" err="1" smtClean="0"/>
              <a:t>Kristensen</a:t>
            </a:r>
            <a:r>
              <a:rPr lang="fr-FR" u="sng" dirty="0" smtClean="0"/>
              <a:t> </a:t>
            </a:r>
            <a:r>
              <a:rPr lang="fr-FR" u="sng" dirty="0" err="1" smtClean="0"/>
              <a:t>Soni</a:t>
            </a:r>
            <a:r>
              <a:rPr lang="fr-FR" u="sng" dirty="0" smtClean="0"/>
              <a:t>, </a:t>
            </a:r>
            <a:r>
              <a:rPr lang="fr-FR" u="sng" dirty="0" err="1" smtClean="0"/>
              <a:t>PhDb</a:t>
            </a:r>
            <a:r>
              <a:rPr lang="fr-FR" u="sng" dirty="0" smtClean="0"/>
              <a:t> Stephen J. Till, MD, </a:t>
            </a:r>
            <a:r>
              <a:rPr lang="fr-FR" u="sng" dirty="0" err="1" smtClean="0"/>
              <a:t>PhDa</a:t>
            </a:r>
            <a:r>
              <a:rPr lang="fr-FR" u="sng" dirty="0" smtClean="0"/>
              <a:t> Stephen R. Durham, </a:t>
            </a:r>
            <a:r>
              <a:rPr lang="fr-FR" u="sng" dirty="0" err="1" smtClean="0"/>
              <a:t>MDa</a:t>
            </a:r>
            <a:r>
              <a:rPr lang="fr-FR" b="1" u="sng" dirty="0" smtClean="0"/>
              <a:t> JACI </a:t>
            </a:r>
            <a:r>
              <a:rPr lang="fr-FR" b="1" u="sng" dirty="0" err="1" smtClean="0"/>
              <a:t>November</a:t>
            </a:r>
            <a:r>
              <a:rPr lang="fr-FR" b="1" u="sng" dirty="0" smtClean="0"/>
              <a:t> 2003 • Volume 112 • </a:t>
            </a:r>
            <a:r>
              <a:rPr lang="fr-FR" b="1" u="sng" dirty="0" err="1" smtClean="0"/>
              <a:t>Number</a:t>
            </a:r>
            <a:r>
              <a:rPr lang="fr-FR" b="1" u="sng" dirty="0" smtClean="0"/>
              <a:t> 5</a:t>
            </a:r>
            <a:endParaRPr lang="fr-FR" dirty="0" smtClean="0"/>
          </a:p>
          <a:p>
            <a:r>
              <a:rPr lang="fr-FR" u="sng" dirty="0" smtClean="0">
                <a:hlinkClick r:id="rId20"/>
              </a:rPr>
              <a:t>https://www.monpediatre.net/wp-content/uploads/2017/10/Immunotherapie.png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(4/5)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fr-FR" dirty="0" smtClean="0"/>
          </a:p>
          <a:p>
            <a:r>
              <a:rPr lang="fr-FR" u="sng" dirty="0" smtClean="0">
                <a:hlinkClick r:id="rId2"/>
              </a:rPr>
              <a:t>https://docplayer.fr/docs-images/48/24882598/images/40-0.jpg</a:t>
            </a:r>
            <a:endParaRPr lang="fr-FR" dirty="0" smtClean="0"/>
          </a:p>
          <a:p>
            <a:r>
              <a:rPr lang="fr-FR" u="sng" dirty="0" smtClean="0">
                <a:hlinkClick r:id="rId3"/>
              </a:rPr>
              <a:t>https://drive.google.com/open?id=1DkypA1O5ZflHyt4l_9IcFAvmbe6lyyJl</a:t>
            </a:r>
            <a:endParaRPr lang="fr-FR" dirty="0" smtClean="0"/>
          </a:p>
          <a:p>
            <a:r>
              <a:rPr lang="fr-FR" u="sng" dirty="0" smtClean="0">
                <a:hlinkClick r:id="rId4"/>
              </a:rPr>
              <a:t>http://www.pollens.fr/le-reseau/images/buse-de-captage.jpg</a:t>
            </a:r>
            <a:endParaRPr lang="fr-FR" dirty="0" smtClean="0"/>
          </a:p>
          <a:p>
            <a:r>
              <a:rPr lang="fr-FR" u="sng" dirty="0" smtClean="0">
                <a:hlinkClick r:id="rId5"/>
              </a:rPr>
              <a:t>https://encrypted-tbn0.gstatic.com/images?q=tbn:ANd9GcQCRjSPo1UUpbcosegeJVirIdF_dQidMNYjwPH66xYc9rZLf1DW</a:t>
            </a:r>
            <a:r>
              <a:rPr lang="fr-FR" dirty="0" smtClean="0"/>
              <a:t> (image) </a:t>
            </a:r>
            <a:r>
              <a:rPr lang="fr-FR" u="sng" dirty="0" smtClean="0">
                <a:hlinkClick r:id="rId6"/>
              </a:rPr>
              <a:t>http://boutiquedessciences.universite-lyon.fr/servlet/com.univ.collaboratif.utils.LectureFichiergw?ID_FICHIER=1251709164677</a:t>
            </a:r>
            <a:r>
              <a:rPr lang="fr-FR" dirty="0" smtClean="0"/>
              <a:t> (lien de l’article)</a:t>
            </a:r>
          </a:p>
          <a:p>
            <a:r>
              <a:rPr lang="fr-FR" u="sng" dirty="0" smtClean="0">
                <a:hlinkClick r:id="rId7"/>
              </a:rPr>
              <a:t>https://drive.google.com/open?id=1NzobblL-XQg2K4zhTlHqUiImu3UzE-D9</a:t>
            </a:r>
            <a:endParaRPr lang="fr-FR" dirty="0" smtClean="0"/>
          </a:p>
          <a:p>
            <a:r>
              <a:rPr lang="fr-FR" u="sng" dirty="0" smtClean="0">
                <a:hlinkClick r:id="rId8"/>
              </a:rPr>
              <a:t>http://files.photosnack.net/albums/images/a95987c27883b7016f377ai302971541/scale-350x350</a:t>
            </a:r>
            <a:endParaRPr lang="fr-FR" dirty="0" smtClean="0"/>
          </a:p>
          <a:p>
            <a:r>
              <a:rPr lang="fr-FR" u="sng" dirty="0" smtClean="0">
                <a:hlinkClick r:id="rId9"/>
              </a:rPr>
              <a:t>https://drive.google.com/open?id=1aZg8TUUSMRWaa8pT_7NFuRJelE_Y7BJq</a:t>
            </a:r>
            <a:endParaRPr lang="fr-FR" dirty="0" smtClean="0"/>
          </a:p>
          <a:p>
            <a:r>
              <a:rPr lang="fr-FR" u="sng" dirty="0" smtClean="0">
                <a:hlinkClick r:id="rId10"/>
              </a:rPr>
              <a:t>http://files.photosnack.net/albums/images/8bfe42290fa15d894b06c5i302971576/scale-350x350</a:t>
            </a:r>
            <a:endParaRPr lang="fr-FR" dirty="0" smtClean="0"/>
          </a:p>
          <a:p>
            <a:r>
              <a:rPr lang="fr-FR" u="sng" dirty="0" smtClean="0">
                <a:hlinkClick r:id="rId5"/>
              </a:rPr>
              <a:t>https://encrypted-tbn0.gstatic.com/images?q=tbn:ANd9GcQCRjSPo1UUpbcosegeJVirIdF_dQidMNYjwPH66xYc9rZLf1DW</a:t>
            </a:r>
            <a:endParaRPr lang="fr-FR" dirty="0" smtClean="0"/>
          </a:p>
          <a:p>
            <a:r>
              <a:rPr lang="fr-FR" u="sng" dirty="0" smtClean="0">
                <a:hlinkClick r:id="rId11"/>
              </a:rPr>
              <a:t>https://drive.google.com/open?id=1faqSlOl0Ke06YHMjrfajceOpEwFeclPE</a:t>
            </a:r>
            <a:endParaRPr lang="fr-FR" dirty="0" smtClean="0"/>
          </a:p>
          <a:p>
            <a:r>
              <a:rPr lang="fr-FR" u="sng" dirty="0" smtClean="0">
                <a:hlinkClick r:id="rId11"/>
              </a:rPr>
              <a:t>https://drive.google.com/open?id=1faqSlOl0Ke06YHMjrfajceOpEwFeclPE</a:t>
            </a:r>
            <a:endParaRPr lang="fr-FR" dirty="0" smtClean="0"/>
          </a:p>
          <a:p>
            <a:r>
              <a:rPr lang="fr-FR" u="sng" dirty="0" smtClean="0">
                <a:hlinkClick r:id="rId11"/>
              </a:rPr>
              <a:t>https://drive.google.com/open?id=1faqSlOl0Ke06YHMjrfajceOpEwFeclPE</a:t>
            </a:r>
            <a:endParaRPr lang="fr-FR" dirty="0" smtClean="0"/>
          </a:p>
          <a:p>
            <a:r>
              <a:rPr lang="fr-FR" u="sng" dirty="0" smtClean="0">
                <a:hlinkClick r:id="rId12"/>
              </a:rPr>
              <a:t>https://drive.google.com/open?id=1QbrEPbIEhyJ8fIvosXM7GxbwnAltvsIP</a:t>
            </a:r>
            <a:r>
              <a:rPr lang="fr-FR" dirty="0" smtClean="0"/>
              <a:t> (image)</a:t>
            </a:r>
          </a:p>
          <a:p>
            <a:r>
              <a:rPr lang="fr-FR" u="sng" dirty="0" smtClean="0">
                <a:hlinkClick r:id="rId12"/>
              </a:rPr>
              <a:t>https://drive.google.com/open?id=1QbrEPbIEhyJ8fIvosXM7GxbwnAltvsIP</a:t>
            </a:r>
            <a:r>
              <a:rPr lang="fr-FR" dirty="0" smtClean="0"/>
              <a:t> (image)</a:t>
            </a:r>
          </a:p>
          <a:p>
            <a:r>
              <a:rPr lang="fr-FR" u="sng" dirty="0" smtClean="0">
                <a:hlinkClick r:id="rId13"/>
              </a:rPr>
              <a:t>http://www.aitc-group.com/alahram2/index.php/products/imaging/microscopy-systems/oct-imaging/1325-nm-oct-microscope-module-detail</a:t>
            </a:r>
            <a:r>
              <a:rPr lang="fr-FR" dirty="0" smtClean="0"/>
              <a:t> (le lien du site internet), </a:t>
            </a:r>
            <a:r>
              <a:rPr lang="fr-FR" u="sng" dirty="0" smtClean="0">
                <a:hlinkClick r:id="rId14"/>
              </a:rPr>
              <a:t>http://www.aitc-group.com/alahram2/images/stories/virtuemart/product/378_octmicmounted-nikonfn1.png</a:t>
            </a:r>
            <a:r>
              <a:rPr lang="fr-FR" dirty="0" smtClean="0"/>
              <a:t> (le lien de l’image)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(5/5)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dirty="0" smtClean="0"/>
              <a:t>Paris Ambroisie : </a:t>
            </a:r>
            <a:r>
              <a:rPr lang="fr-FR" u="sng" dirty="0" smtClean="0">
                <a:hlinkClick r:id="rId2"/>
              </a:rPr>
              <a:t>http://www.pollens.fr/les-risques/risques-par-ville-details.php?id_ville=40&amp;id_taxon=13</a:t>
            </a:r>
            <a:r>
              <a:rPr lang="fr-FR" dirty="0" smtClean="0"/>
              <a:t> </a:t>
            </a:r>
          </a:p>
          <a:p>
            <a:r>
              <a:rPr lang="fr-FR" dirty="0" smtClean="0"/>
              <a:t>Paris Graminées : </a:t>
            </a:r>
            <a:r>
              <a:rPr lang="fr-FR" u="sng" dirty="0" smtClean="0">
                <a:hlinkClick r:id="rId3"/>
              </a:rPr>
              <a:t>http://www.pollens.fr/les-risques/risques-par-ville-details.php?id_ville=40&amp;id_taxon=9</a:t>
            </a:r>
            <a:r>
              <a:rPr lang="fr-FR" dirty="0" smtClean="0"/>
              <a:t> </a:t>
            </a:r>
          </a:p>
          <a:p>
            <a:r>
              <a:rPr lang="fr-FR" dirty="0" smtClean="0"/>
              <a:t>La Rochelle Ambroisie : </a:t>
            </a:r>
            <a:r>
              <a:rPr lang="fr-FR" u="sng" dirty="0" smtClean="0">
                <a:hlinkClick r:id="rId4"/>
              </a:rPr>
              <a:t>http://www.pollens.fr/les-risques/risques-par-ville-details.php?id_ville=26&amp;id_taxon=54</a:t>
            </a:r>
            <a:r>
              <a:rPr lang="fr-FR" dirty="0" smtClean="0"/>
              <a:t> </a:t>
            </a:r>
          </a:p>
          <a:p>
            <a:r>
              <a:rPr lang="fr-FR" dirty="0" smtClean="0"/>
              <a:t>  La Rochelle Graminées : </a:t>
            </a:r>
            <a:r>
              <a:rPr lang="fr-FR" u="sng" dirty="0" smtClean="0">
                <a:hlinkClick r:id="rId5"/>
              </a:rPr>
              <a:t>http://www.pollens.fr/les-risques/risques-par-ville-details.php?id_ville=26&amp;id_taxon=9</a:t>
            </a:r>
            <a:r>
              <a:rPr lang="fr-FR" dirty="0" smtClean="0"/>
              <a:t> </a:t>
            </a:r>
          </a:p>
          <a:p>
            <a:r>
              <a:rPr lang="fr-FR" dirty="0" smtClean="0"/>
              <a:t>Ambroisie Bordeaux : </a:t>
            </a:r>
            <a:r>
              <a:rPr lang="fr-FR" u="sng" dirty="0" smtClean="0">
                <a:hlinkClick r:id="rId6"/>
              </a:rPr>
              <a:t>http://www.pollens.fr/les-risques/risques-par-ville-details.php?id_ville=7&amp;id_taxon=54</a:t>
            </a:r>
            <a:r>
              <a:rPr lang="fr-FR" dirty="0" smtClean="0"/>
              <a:t> </a:t>
            </a:r>
          </a:p>
          <a:p>
            <a:r>
              <a:rPr lang="fr-FR" dirty="0" smtClean="0"/>
              <a:t>Graminées Bordeaux : </a:t>
            </a:r>
            <a:r>
              <a:rPr lang="fr-FR" u="sng" dirty="0" smtClean="0">
                <a:hlinkClick r:id="rId7"/>
              </a:rPr>
              <a:t>http://www.pollens.fr/les-risques/risques-par-ville-details.php?id_ville=7&amp;id_taxon=9</a:t>
            </a:r>
            <a:r>
              <a:rPr lang="fr-FR" dirty="0" smtClean="0"/>
              <a:t> </a:t>
            </a:r>
          </a:p>
          <a:p>
            <a:r>
              <a:rPr lang="fr-FR" dirty="0" smtClean="0"/>
              <a:t>Ambroisie Angoulême : </a:t>
            </a:r>
            <a:r>
              <a:rPr lang="fr-FR" u="sng" dirty="0" smtClean="0">
                <a:hlinkClick r:id="rId8"/>
              </a:rPr>
              <a:t>http://www.pollens.fr/les-risques/risques-par-ville-details.php?id_ville=90&amp;id_taxon=54</a:t>
            </a:r>
            <a:r>
              <a:rPr lang="fr-FR" dirty="0" smtClean="0"/>
              <a:t> </a:t>
            </a:r>
          </a:p>
          <a:p>
            <a:r>
              <a:rPr lang="fr-FR" dirty="0" smtClean="0"/>
              <a:t>Angoulême graminées : </a:t>
            </a:r>
            <a:r>
              <a:rPr lang="fr-FR" u="sng" dirty="0" smtClean="0">
                <a:hlinkClick r:id="rId9"/>
              </a:rPr>
              <a:t>http://www.pollens.fr/les-risques/risques-par-ville-details.php?id_ville=90&amp;id_taxon=9</a:t>
            </a:r>
            <a:r>
              <a:rPr lang="fr-FR" dirty="0" smtClean="0"/>
              <a:t> </a:t>
            </a:r>
          </a:p>
          <a:p>
            <a:r>
              <a:rPr lang="fr-FR" dirty="0" smtClean="0"/>
              <a:t>Lyon Ambroisie : </a:t>
            </a:r>
            <a:r>
              <a:rPr lang="fr-FR" u="sng" dirty="0" smtClean="0">
                <a:hlinkClick r:id="rId10"/>
              </a:rPr>
              <a:t>http://www.pollens.fr/les-risques/risques-par-ville-details.php?id_ville=29&amp;id_taxon=54</a:t>
            </a:r>
            <a:r>
              <a:rPr lang="fr-FR" dirty="0" smtClean="0"/>
              <a:t> </a:t>
            </a:r>
          </a:p>
          <a:p>
            <a:r>
              <a:rPr lang="fr-FR" dirty="0" smtClean="0"/>
              <a:t>Lyon Graminées : </a:t>
            </a:r>
            <a:r>
              <a:rPr lang="fr-FR" u="sng" dirty="0" smtClean="0">
                <a:hlinkClick r:id="rId11"/>
              </a:rPr>
              <a:t>http://www.pollens.fr/les-risques/risques-par-ville-details.php?id_ville=29&amp;id_taxon=9</a:t>
            </a:r>
            <a:r>
              <a:rPr lang="fr-FR" dirty="0" smtClean="0"/>
              <a:t> </a:t>
            </a:r>
          </a:p>
          <a:p>
            <a:r>
              <a:rPr lang="fr-FR" dirty="0" smtClean="0"/>
              <a:t>Site officiel du WAO : </a:t>
            </a:r>
            <a:r>
              <a:rPr lang="fr-FR" u="sng" dirty="0" smtClean="0">
                <a:hlinkClick r:id="rId12"/>
              </a:rPr>
              <a:t>https://www.worldallergy.org/</a:t>
            </a:r>
            <a:r>
              <a:rPr lang="fr-FR" dirty="0" smtClean="0"/>
              <a:t> </a:t>
            </a:r>
          </a:p>
          <a:p>
            <a:r>
              <a:rPr lang="fr-FR" u="sng" dirty="0" smtClean="0">
                <a:hlinkClick r:id="rId13"/>
              </a:rPr>
              <a:t>http://s1.1zoom.me/b5050/954/Sunflowers_Birds_Closeup_448120_1680x1050.jpg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Parler du coté positif du pollen, le fait qu’il aides dans notre alimentation, qu’il vient féconder les ovaires des plantes</a:t>
            </a:r>
          </a:p>
          <a:p>
            <a:r>
              <a:rPr lang="fr-FR" dirty="0" smtClean="0"/>
              <a:t>Parler </a:t>
            </a:r>
            <a:r>
              <a:rPr lang="fr-FR" dirty="0" smtClean="0"/>
              <a:t>d</a:t>
            </a:r>
            <a:r>
              <a:rPr lang="fr-FR" dirty="0" smtClean="0"/>
              <a:t>u système de la réaction allergique (lb </a:t>
            </a:r>
            <a:r>
              <a:rPr lang="fr-FR" dirty="0" smtClean="0">
                <a:sym typeface="Wingdings" pitchFamily="2" charset="2"/>
              </a:rPr>
              <a:t> IgE  réaction Allergique…)</a:t>
            </a:r>
          </a:p>
          <a:p>
            <a:r>
              <a:rPr lang="fr-FR" dirty="0" smtClean="0">
                <a:sym typeface="Wingdings" pitchFamily="2" charset="2"/>
              </a:rPr>
              <a:t>Parler un peu de l’action des IgG</a:t>
            </a:r>
          </a:p>
          <a:p>
            <a:r>
              <a:rPr lang="fr-FR" dirty="0" smtClean="0">
                <a:sym typeface="Wingdings" pitchFamily="2" charset="2"/>
              </a:rPr>
              <a:t>Bastient ne doit pas passer 3min20 à détailler le pollen (membrane, aminés, …)</a:t>
            </a:r>
          </a:p>
          <a:p>
            <a:r>
              <a:rPr lang="fr-FR" dirty="0" smtClean="0">
                <a:sym typeface="Wingdings" pitchFamily="2" charset="2"/>
              </a:rPr>
              <a:t>Enlever la 1</a:t>
            </a:r>
            <a:r>
              <a:rPr lang="fr-FR" baseline="30000" dirty="0" smtClean="0">
                <a:sym typeface="Wingdings" pitchFamily="2" charset="2"/>
              </a:rPr>
              <a:t>ère</a:t>
            </a:r>
            <a:r>
              <a:rPr lang="fr-FR" dirty="0" smtClean="0">
                <a:sym typeface="Wingdings" pitchFamily="2" charset="2"/>
              </a:rPr>
              <a:t> hypothèse</a:t>
            </a:r>
          </a:p>
          <a:p>
            <a:r>
              <a:rPr lang="fr-FR" dirty="0" smtClean="0">
                <a:sym typeface="Wingdings" pitchFamily="2" charset="2"/>
              </a:rPr>
              <a:t>Ne pas parler des tableau polliniques</a:t>
            </a:r>
          </a:p>
          <a:p>
            <a:r>
              <a:rPr lang="fr-FR" dirty="0" smtClean="0">
                <a:sym typeface="Wingdings" pitchFamily="2" charset="2"/>
              </a:rPr>
              <a:t>Ne pas présenter tout le TPE</a:t>
            </a:r>
          </a:p>
          <a:p>
            <a:r>
              <a:rPr lang="fr-FR" dirty="0" smtClean="0">
                <a:sym typeface="Wingdings" pitchFamily="2" charset="2"/>
              </a:rPr>
              <a:t>Plus développer sur l’hypothèse n°2</a:t>
            </a:r>
          </a:p>
          <a:p>
            <a:r>
              <a:rPr lang="fr-FR" dirty="0" smtClean="0">
                <a:sym typeface="Wingdings" pitchFamily="2" charset="2"/>
              </a:rPr>
              <a:t>Expliquer pourquoi on a analysé les molécules et pas que parce qu’il fallait insérer de la physique</a:t>
            </a:r>
          </a:p>
          <a:p>
            <a:r>
              <a:rPr lang="fr-FR" dirty="0" smtClean="0">
                <a:sym typeface="Wingdings" pitchFamily="2" charset="2"/>
              </a:rPr>
              <a:t>Faire relire le PowerPoint par quelqu’un d’autre pour corriger les fautes d’hortographe</a:t>
            </a:r>
          </a:p>
          <a:p>
            <a:r>
              <a:rPr lang="fr-FR" dirty="0" smtClean="0">
                <a:sym typeface="Wingdings" pitchFamily="2" charset="2"/>
              </a:rPr>
              <a:t>Pd </a:t>
            </a:r>
            <a:r>
              <a:rPr lang="fr-FR" smtClean="0">
                <a:sym typeface="Wingdings" pitchFamily="2" charset="2"/>
              </a:rPr>
              <a:t>hors sujet</a:t>
            </a:r>
          </a:p>
          <a:p>
            <a:endParaRPr lang="fr-FR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Mot latin </a:t>
            </a:r>
          </a:p>
          <a:p>
            <a:r>
              <a:rPr lang="fr-FR" dirty="0" smtClean="0"/>
              <a:t>Pollen</a:t>
            </a:r>
          </a:p>
          <a:p>
            <a:pPr lvl="1"/>
            <a:r>
              <a:rPr lang="fr-FR" dirty="0" smtClean="0"/>
              <a:t>Gamétophytes mâle</a:t>
            </a:r>
          </a:p>
          <a:p>
            <a:r>
              <a:rPr lang="fr-FR" dirty="0" smtClean="0"/>
              <a:t>Palynologie: étude scientifique des pollens</a:t>
            </a:r>
          </a:p>
          <a:p>
            <a:pPr lvl="1"/>
            <a:r>
              <a:rPr lang="fr-FR" dirty="0" smtClean="0"/>
              <a:t>Paléo palynologie</a:t>
            </a:r>
          </a:p>
          <a:p>
            <a:pPr lvl="1"/>
            <a:r>
              <a:rPr lang="fr-FR" dirty="0" smtClean="0"/>
              <a:t>L’</a:t>
            </a:r>
            <a:r>
              <a:rPr lang="fr-FR" dirty="0" err="1" smtClean="0"/>
              <a:t>aéropalynologie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mélinopalynotologie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le pollen?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</a:p>
          <a:p>
            <a:r>
              <a:rPr lang="fr-FR" b="1" dirty="0" smtClean="0"/>
              <a:t>Déterminer le type de pollen</a:t>
            </a:r>
          </a:p>
          <a:p>
            <a:r>
              <a:rPr lang="fr-FR" dirty="0" smtClean="0"/>
              <a:t>La pollinisation entomophile, </a:t>
            </a:r>
            <a:r>
              <a:rPr lang="fr-FR" dirty="0" err="1" smtClean="0"/>
              <a:t>ornitophile</a:t>
            </a:r>
            <a:endParaRPr lang="fr-FR" dirty="0" smtClean="0"/>
          </a:p>
          <a:p>
            <a:r>
              <a:rPr lang="fr-FR" dirty="0" smtClean="0"/>
              <a:t>La pollinisation anémophile</a:t>
            </a:r>
          </a:p>
          <a:p>
            <a:r>
              <a:rPr lang="fr-FR" dirty="0" smtClean="0"/>
              <a:t>Composition</a:t>
            </a:r>
          </a:p>
          <a:p>
            <a:r>
              <a:rPr lang="fr-FR" dirty="0" smtClean="0"/>
              <a:t>Photographie de grains de pollens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Déterminer le type de pollen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Forme</a:t>
            </a:r>
          </a:p>
          <a:p>
            <a:r>
              <a:rPr lang="fr-FR" dirty="0" smtClean="0"/>
              <a:t>Taille</a:t>
            </a:r>
          </a:p>
          <a:p>
            <a:r>
              <a:rPr lang="fr-FR" dirty="0" smtClean="0"/>
              <a:t>Coloration</a:t>
            </a:r>
          </a:p>
          <a:p>
            <a:r>
              <a:rPr lang="fr-FR" dirty="0" smtClean="0"/>
              <a:t>Comment:</a:t>
            </a:r>
          </a:p>
          <a:p>
            <a:pPr lvl="1"/>
            <a:r>
              <a:rPr lang="fr-FR" dirty="0" smtClean="0"/>
              <a:t>Microscopie</a:t>
            </a:r>
          </a:p>
          <a:p>
            <a:pPr lvl="1"/>
            <a:r>
              <a:rPr lang="fr-FR" dirty="0" smtClean="0"/>
              <a:t>Aide d’une classification</a:t>
            </a:r>
          </a:p>
          <a:p>
            <a:pPr lvl="1"/>
            <a:r>
              <a:rPr lang="fr-FR" dirty="0" smtClean="0"/>
              <a:t>Les points de repères les plus gros</a:t>
            </a:r>
          </a:p>
          <a:p>
            <a:pPr lvl="2"/>
            <a:r>
              <a:rPr lang="fr-FR" dirty="0" smtClean="0"/>
              <a:t>La forme</a:t>
            </a:r>
          </a:p>
          <a:p>
            <a:pPr lvl="2"/>
            <a:r>
              <a:rPr lang="fr-FR" dirty="0" smtClean="0"/>
              <a:t>La présence de pores ou sillons en surface</a:t>
            </a:r>
          </a:p>
          <a:p>
            <a:pPr lvl="2"/>
            <a:r>
              <a:rPr lang="fr-FR" dirty="0" smtClean="0"/>
              <a:t>L’ornementation de l’</a:t>
            </a:r>
            <a:r>
              <a:rPr lang="fr-FR" dirty="0" err="1" smtClean="0"/>
              <a:t>exine</a:t>
            </a:r>
            <a:endParaRPr lang="fr-F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1420</Words>
  <Application>Microsoft Office PowerPoint</Application>
  <PresentationFormat>Affichage à l'écran (4:3)</PresentationFormat>
  <Paragraphs>409</Paragraphs>
  <Slides>63</Slides>
  <Notes>2</Notes>
  <HiddenSlides>8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  <vt:variant>
        <vt:lpstr>Diaporamas personnalisés</vt:lpstr>
      </vt:variant>
      <vt:variant>
        <vt:i4>1</vt:i4>
      </vt:variant>
    </vt:vector>
  </HeadingPairs>
  <TitlesOfParts>
    <vt:vector size="65" baseType="lpstr">
      <vt:lpstr>Thème Office</vt:lpstr>
      <vt:lpstr>TPE: matière et forme</vt:lpstr>
      <vt:lpstr>Sommaire</vt:lpstr>
      <vt:lpstr>Introduction</vt:lpstr>
      <vt:lpstr>Diapositive 4</vt:lpstr>
      <vt:lpstr>I Qu’est-ce que le pollen?</vt:lpstr>
      <vt:lpstr>Qu’est-ce que le pollen?</vt:lpstr>
      <vt:lpstr>Définition</vt:lpstr>
      <vt:lpstr>Qu’est-ce que le pollen?</vt:lpstr>
      <vt:lpstr>Déterminer le type de pollen</vt:lpstr>
      <vt:lpstr>Qu’est-ce que le pollen?</vt:lpstr>
      <vt:lpstr>La pollinisation entomophile, ornitophile</vt:lpstr>
      <vt:lpstr>Qu’est-ce que le pollen?</vt:lpstr>
      <vt:lpstr>La pollinisation anémophile</vt:lpstr>
      <vt:lpstr>Qu’est-ce que le pollen?</vt:lpstr>
      <vt:lpstr>Composition</vt:lpstr>
      <vt:lpstr>Qu’est-ce que le pollen?</vt:lpstr>
      <vt:lpstr>Photographie de grains de pollens (1/2)</vt:lpstr>
      <vt:lpstr>Photographie de grains de pollens (2/2)</vt:lpstr>
      <vt:lpstr>II Allergies polliniques</vt:lpstr>
      <vt:lpstr>Allergies polliniques</vt:lpstr>
      <vt:lpstr>Deux types de transports de pollens différents (1/2)</vt:lpstr>
      <vt:lpstr>Deux types de transports de pollens différents (2/2)</vt:lpstr>
      <vt:lpstr>Allergies polliniques</vt:lpstr>
      <vt:lpstr>Mécanisme de l’allergie (1/5)</vt:lpstr>
      <vt:lpstr>Mécanisme de l’allergie (2/5)</vt:lpstr>
      <vt:lpstr>Mécanisme de l’allergie (3/5)</vt:lpstr>
      <vt:lpstr>Mécanisme de l’allergie (4/5)</vt:lpstr>
      <vt:lpstr>Mécanisme de l’allergie (5/5)</vt:lpstr>
      <vt:lpstr>Allergies polliniques</vt:lpstr>
      <vt:lpstr>Signes cliniques ou symptômes</vt:lpstr>
      <vt:lpstr>Allergies polliniques</vt:lpstr>
      <vt:lpstr>Les pollens apparaissent selon les saisons (1/2)</vt:lpstr>
      <vt:lpstr>Les pollens apparaissent selon les saisons (2/2)</vt:lpstr>
      <vt:lpstr>Allergies polliniques</vt:lpstr>
      <vt:lpstr>Pollution et pollens</vt:lpstr>
      <vt:lpstr>III Prise en charge de l’allergie</vt:lpstr>
      <vt:lpstr>Prise en charge de l’allergie</vt:lpstr>
      <vt:lpstr>Les évictions</vt:lpstr>
      <vt:lpstr>Prise en charge de l’allergie</vt:lpstr>
      <vt:lpstr>Les mesures médicamenteuses (1/3)</vt:lpstr>
      <vt:lpstr>Les mesures médicamenteuses (2/3)</vt:lpstr>
      <vt:lpstr>Les mesures médicamenteuses (3/3)</vt:lpstr>
      <vt:lpstr>Prise en charge de l’allergie</vt:lpstr>
      <vt:lpstr>L’immunothérapie spécifique ou désensibilisation ou Hypo-sensibilisation</vt:lpstr>
      <vt:lpstr>IV L’expérience au SPSE</vt:lpstr>
      <vt:lpstr>L’expérience au SPSE</vt:lpstr>
      <vt:lpstr>Interview</vt:lpstr>
      <vt:lpstr>L’expérience au SPSE</vt:lpstr>
      <vt:lpstr>Étude des capteurs de pollen</vt:lpstr>
      <vt:lpstr>Étude des capteurs de pollen  (images)</vt:lpstr>
      <vt:lpstr>Étude des capteurs de pollen  (images)</vt:lpstr>
      <vt:lpstr>Étude des capteurs de pollen  (images)</vt:lpstr>
      <vt:lpstr>Étude des capteurs de pollen  (images)</vt:lpstr>
      <vt:lpstr>L’expérience au SPSE</vt:lpstr>
      <vt:lpstr>Analyse des résultats des recueils polliniques</vt:lpstr>
      <vt:lpstr>Conclusion</vt:lpstr>
      <vt:lpstr>Sources</vt:lpstr>
      <vt:lpstr>Sources (1/5)</vt:lpstr>
      <vt:lpstr>Sources (2/5)</vt:lpstr>
      <vt:lpstr>Sources (3/5)</vt:lpstr>
      <vt:lpstr>Sources (4/5)</vt:lpstr>
      <vt:lpstr>Sources (5/5)</vt:lpstr>
      <vt:lpstr>Diapositive 63</vt:lpstr>
      <vt:lpstr>Diaporama personnalisé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TPE: matière et forme</dc:title>
  <dc:creator>ELEVE</dc:creator>
  <cp:lastModifiedBy>Windows User Henry Letellier</cp:lastModifiedBy>
  <cp:revision>458</cp:revision>
  <dcterms:created xsi:type="dcterms:W3CDTF">2019-01-26T15:07:36Z</dcterms:created>
  <dcterms:modified xsi:type="dcterms:W3CDTF">2019-02-05T14:59:39Z</dcterms:modified>
</cp:coreProperties>
</file>