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3" r:id="rId6"/>
    <p:sldId id="264" r:id="rId7"/>
    <p:sldId id="266" r:id="rId8"/>
    <p:sldId id="268" r:id="rId9"/>
    <p:sldId id="260" r:id="rId10"/>
    <p:sldId id="267" r:id="rId11"/>
    <p:sldId id="271" r:id="rId12"/>
    <p:sldId id="274" r:id="rId13"/>
    <p:sldId id="280" r:id="rId14"/>
    <p:sldId id="273" r:id="rId15"/>
    <p:sldId id="276" r:id="rId16"/>
    <p:sldId id="278" r:id="rId17"/>
    <p:sldId id="281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547343"/>
    <a:srgbClr val="657E55"/>
    <a:srgbClr val="009051"/>
    <a:srgbClr val="009193"/>
    <a:srgbClr val="6730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441" autoAdjust="0"/>
  </p:normalViewPr>
  <p:slideViewPr>
    <p:cSldViewPr>
      <p:cViewPr varScale="1">
        <p:scale>
          <a:sx n="63" d="100"/>
          <a:sy n="63" d="100"/>
        </p:scale>
        <p:origin x="-5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38223-E5E2-420E-A011-BEB601FB26D5}" type="datetimeFigureOut">
              <a:rPr lang="fr-FR" smtClean="0"/>
              <a:pPr/>
              <a:t>24/01/2019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4AF73-7D34-433E-ACFF-1BC305F4D6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 &amp; 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body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body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Hugo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Henry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4AF73-7D34-433E-ACFF-1BC305F4D660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42693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8340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123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57E5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984D3EE-2DB2-5D4E-8CF5-13041FFD3263}"/>
              </a:ext>
            </a:extLst>
          </p:cNvPr>
          <p:cNvSpPr/>
          <p:nvPr userDrawn="1"/>
        </p:nvSpPr>
        <p:spPr>
          <a:xfrm>
            <a:off x="323528" y="0"/>
            <a:ext cx="288032" cy="6858000"/>
          </a:xfrm>
          <a:prstGeom prst="rect">
            <a:avLst/>
          </a:prstGeom>
          <a:solidFill>
            <a:srgbClr val="673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31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171241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2307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54649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26337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201359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9591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597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79C0035-F21B-774B-866F-A60A9C89488E}"/>
              </a:ext>
            </a:extLst>
          </p:cNvPr>
          <p:cNvSpPr/>
          <p:nvPr userDrawn="1"/>
        </p:nvSpPr>
        <p:spPr>
          <a:xfrm>
            <a:off x="323528" y="0"/>
            <a:ext cx="288032" cy="6858000"/>
          </a:xfrm>
          <a:prstGeom prst="rect">
            <a:avLst/>
          </a:prstGeom>
          <a:solidFill>
            <a:srgbClr val="673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75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bc.co.uk/history/historic_figures/pankhurst_emmeline.shtml" TargetMode="External"/><Relationship Id="rId13" Type="http://schemas.openxmlformats.org/officeDocument/2006/relationships/hyperlink" Target="https://en.wikipedia.org/wiki/Emmeline_Pankhurst" TargetMode="External"/><Relationship Id="rId18" Type="http://schemas.openxmlformats.org/officeDocument/2006/relationships/hyperlink" Target="https://upload.wikimedia.org/wikipedia/commons/thumb/8/8d/Emmeline_Pankhurst_statue_Victoria_Tower_Gardens.jpg/300px-Emmeline_Pankhurst_statue_Victoria_Tower_Gardens.jpg" TargetMode="External"/><Relationship Id="rId3" Type="http://schemas.openxmlformats.org/officeDocument/2006/relationships/hyperlink" Target="https://www.youtube.com/watch?v=wVrlLKAR1S0" TargetMode="External"/><Relationship Id="rId21" Type="http://schemas.openxmlformats.org/officeDocument/2006/relationships/hyperlink" Target="https://www.ouest-france.fr/sites/default/files/styles/image-640x360/public/2015/04/21/il-y-71-ans-les-femmes-obtenaient-le-droit-de-vote.jpg?itok=bceYejWb" TargetMode="External"/><Relationship Id="rId7" Type="http://schemas.openxmlformats.org/officeDocument/2006/relationships/hyperlink" Target="https://www.theguardian.com/society/2013/may/26/emily-davison-suffragette-death-derby-1913" TargetMode="External"/><Relationship Id="rId12" Type="http://schemas.openxmlformats.org/officeDocument/2006/relationships/hyperlink" Target="https://upload.wikimedia.org/wikipedia/commons/0/0c/Emmeline_Pankhurst_in_prison.jpg" TargetMode="External"/><Relationship Id="rId17" Type="http://schemas.openxmlformats.org/officeDocument/2006/relationships/hyperlink" Target="https://upload.wikimedia.org/wikipedia/commons/7/7c/Emily_davison_killed_1913.jpg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images.immediate.co.uk/volatile/sites/7/2018/01/AYKA22FORCEFEEDING_mod-8d4d33e.jpg?quality=90&amp;resize=620,413" TargetMode="External"/><Relationship Id="rId20" Type="http://schemas.openxmlformats.org/officeDocument/2006/relationships/hyperlink" Target="https://www.histoire-pour-tous.fr/images/articles/dossiers/histoire-de-france/vote_femm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geokids.com/uk/discover/history/general-history/suffragettes-facts/" TargetMode="External"/><Relationship Id="rId11" Type="http://schemas.openxmlformats.org/officeDocument/2006/relationships/hyperlink" Target="https://commons.wikimedia.org/wiki/File:Annie_Kenney_and_Christabel_Pankhurst_(cropped).jpg" TargetMode="External"/><Relationship Id="rId5" Type="http://schemas.openxmlformats.org/officeDocument/2006/relationships/hyperlink" Target="https://www.historylearningsite.co.uk/the-role-of-british-women-in-the-twentieth-century/suffragettes/" TargetMode="External"/><Relationship Id="rId15" Type="http://schemas.openxmlformats.org/officeDocument/2006/relationships/hyperlink" Target="https://www.telegraph.co.uk/content/dam/women/2017/06/21/Emmeline-Pankhurst_trans_NvBQzQNjv4BqHaZ8JMGQ_nOZ1URPL9FaE6Cx7b-Q6FcLBM_ipaN5SpA.jpg?imwidth=450" TargetMode="External"/><Relationship Id="rId10" Type="http://schemas.openxmlformats.org/officeDocument/2006/relationships/hyperlink" Target="https://i2-prod.mirror.co.uk/incoming/article1916136.ece/ALTERNATES/s615b/Emmeline-Pankhurst-sufragette-who-fought-for-the-right-for-women-to-vote.jpg" TargetMode="External"/><Relationship Id="rId19" Type="http://schemas.openxmlformats.org/officeDocument/2006/relationships/hyperlink" Target="https://images-na.ssl-images-amazon.com/images/I/81s6yvk48+L._SY606_.jpg" TargetMode="External"/><Relationship Id="rId4" Type="http://schemas.openxmlformats.org/officeDocument/2006/relationships/hyperlink" Target="https://news.sky.com/story/the-suffragettes-the-women-who-risked-all-in-their-battle-to-vote-11233478" TargetMode="External"/><Relationship Id="rId9" Type="http://schemas.openxmlformats.org/officeDocument/2006/relationships/hyperlink" Target="https://upload.wikimedia.org/wikipedia/commons/thumb/6/63/Emmeline_Pankhurst2.jpg/260px-Emmeline_Pankhurst2.jpg" TargetMode="External"/><Relationship Id="rId14" Type="http://schemas.openxmlformats.org/officeDocument/2006/relationships/hyperlink" Target="https://i.guim.co.uk/img/media/dfa065d071d1693510b2605d7fc983695a97e547/104_0_5289_3175/master/5289.jpg?width=1300&amp;quality=85&amp;auto=format&amp;fit=max&amp;s=69f1a5504ed37bed979ca2739264765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upload.wikimedia.org/wikipedia/commons/thumb/6/63/Emmeline_Pankhurst2.jpg/260px-Emmeline_Pankhur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5220072" cy="7006945"/>
          </a:xfrm>
          <a:prstGeom prst="rect">
            <a:avLst/>
          </a:prstGeom>
          <a:noFill/>
        </p:spPr>
      </p:pic>
      <p:pic>
        <p:nvPicPr>
          <p:cNvPr id="10250" name="Picture 10" descr="undefin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997962" cy="6858000"/>
          </a:xfrm>
          <a:prstGeom prst="rect">
            <a:avLst/>
          </a:prstGeom>
          <a:noFill/>
        </p:spPr>
      </p:pic>
      <p:pic>
        <p:nvPicPr>
          <p:cNvPr id="10252" name="Picture 12" descr="https://i2-prod.mirror.co.uk/incoming/article1916136.ece/ALTERNATES/s615b/Emmeline-Pankhurst-sufragette-who-fought-for-the-right-for-women-to-vo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5076056" cy="8286765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454919"/>
            <a:ext cx="7772400" cy="1470025"/>
          </a:xfrm>
          <a:solidFill>
            <a:srgbClr val="F8F8F8">
              <a:alpha val="7843"/>
            </a:srgbClr>
          </a:solidFill>
        </p:spPr>
        <p:txBody>
          <a:bodyPr>
            <a:noAutofit/>
          </a:bodyPr>
          <a:lstStyle/>
          <a:p>
            <a:r>
              <a:rPr lang="fr-FR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Emmeline </a:t>
            </a:r>
            <a:r>
              <a:rPr lang="en-US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Pankhurst</a:t>
            </a:r>
            <a:r>
              <a:rPr lang="fr-FR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FR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</a:t>
            </a:r>
            <a:br>
              <a:rPr lang="fr-FR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suffragettes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093296"/>
            <a:ext cx="10074018" cy="6480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90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Hugo Roussel and Henry Letellier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Context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“suffrage</a:t>
            </a:r>
            <a:r>
              <a:rPr lang="en-GB" b="0" dirty="0" smtClean="0"/>
              <a:t>”</a:t>
            </a:r>
            <a:r>
              <a:rPr lang="en-GB" dirty="0" smtClean="0"/>
              <a:t> </a:t>
            </a:r>
            <a:r>
              <a:rPr lang="en-GB" dirty="0"/>
              <a:t>means </a:t>
            </a:r>
            <a:r>
              <a:rPr lang="en-GB" dirty="0" smtClean="0"/>
              <a:t>right </a:t>
            </a:r>
            <a:r>
              <a:rPr lang="en-GB" dirty="0"/>
              <a:t>to vote in political elections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1867</a:t>
            </a:r>
            <a:r>
              <a:rPr lang="en-GB" dirty="0"/>
              <a:t> </a:t>
            </a:r>
            <a:r>
              <a:rPr lang="en-GB" b="1" dirty="0"/>
              <a:t>Reform Act</a:t>
            </a:r>
            <a:r>
              <a:rPr lang="en-GB" dirty="0"/>
              <a:t> extended the </a:t>
            </a:r>
            <a:r>
              <a:rPr lang="en-GB" dirty="0" smtClean="0"/>
              <a:t>right for all men over 21 to vote.</a:t>
            </a:r>
            <a:endParaRPr lang="en-US" dirty="0"/>
          </a:p>
          <a:p>
            <a:r>
              <a:rPr lang="en-GB" dirty="0"/>
              <a:t>Many </a:t>
            </a:r>
            <a:r>
              <a:rPr lang="en-GB" dirty="0" smtClean="0"/>
              <a:t>people </a:t>
            </a:r>
            <a:r>
              <a:rPr lang="en-GB" dirty="0"/>
              <a:t>did not believe it was right for women to have the vote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Queen Victoria described women’s suffrage as </a:t>
            </a:r>
            <a:br>
              <a:rPr lang="en-GB" dirty="0"/>
            </a:br>
            <a:r>
              <a:rPr lang="en-GB" dirty="0"/>
              <a:t>‘a mad, wicked folly’.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they do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9724304-AF23-E74D-B400-AECDFF3E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Emmeline realised - more active approach </a:t>
            </a:r>
            <a:br>
              <a:rPr lang="en-GB" dirty="0"/>
            </a:br>
            <a:r>
              <a:rPr lang="en-GB" dirty="0"/>
              <a:t>was needed to win women the vote: </a:t>
            </a:r>
          </a:p>
          <a:p>
            <a:r>
              <a:rPr lang="en-GB" dirty="0"/>
              <a:t>Women deliberately broke the law to gain publicity: disrupted meetings, chained themselves to the railings of Buckingham Palace, smashed windows and set post boxes alight.</a:t>
            </a:r>
          </a:p>
          <a:p>
            <a:r>
              <a:rPr lang="en-GB" dirty="0"/>
              <a:t>Many were arrested and put in prison - went on hunger strike as they wanted to be treated as political prisoners and not criminals</a:t>
            </a:r>
          </a:p>
          <a:p>
            <a:r>
              <a:rPr lang="en-GB" dirty="0"/>
              <a:t>The police responded by force feeding them. This was degrading and injured women’s health - a public outcry. The</a:t>
            </a:r>
            <a:r>
              <a:rPr lang="en-GB" b="1" dirty="0"/>
              <a:t> Cat and Mouse Act of 1913</a:t>
            </a:r>
            <a:r>
              <a:rPr lang="en-GB" dirty="0"/>
              <a:t> enabled the police to release women in poor health from prison and then re-arrest them when they recovered.</a:t>
            </a:r>
          </a:p>
          <a:p>
            <a:endParaRPr lang="en-US" dirty="0"/>
          </a:p>
        </p:txBody>
      </p:sp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="" xmlns:a16="http://schemas.microsoft.com/office/drawing/2014/main" id="{6B7B744F-A7A2-EA47-8A08-F43F671A8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86" y="260648"/>
            <a:ext cx="2503686" cy="250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upload.wikimedia.org/wikipedia/commons/7/7c/Emily_davison_killed_19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33272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607047"/>
            <a:ext cx="8640960" cy="1470025"/>
          </a:xfrm>
          <a:solidFill>
            <a:srgbClr val="F8F8F8">
              <a:alpha val="12157"/>
            </a:srgbClr>
          </a:solidFill>
        </p:spPr>
        <p:txBody>
          <a:bodyPr/>
          <a:lstStyle/>
          <a:p>
            <a:r>
              <a:rPr lang="en-US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King’s horse at the Derby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or intentional?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9724304-AF23-E74D-B400-AECDFF3E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Movement acquired first martyr in 1913: </a:t>
            </a:r>
            <a:br>
              <a:rPr lang="en-GB" dirty="0"/>
            </a:br>
            <a:r>
              <a:rPr lang="en-GB" b="1" dirty="0"/>
              <a:t>Emily Wilding-Davison</a:t>
            </a:r>
            <a:r>
              <a:rPr lang="en-GB" dirty="0"/>
              <a:t> threw herself under the King’s horse during the Derby.</a:t>
            </a:r>
          </a:p>
          <a:p>
            <a:r>
              <a:rPr lang="en-GB" dirty="0"/>
              <a:t>Recent research reveals that she had intended to attach a flag to the horse and not be killed by it</a:t>
            </a:r>
          </a:p>
          <a:p>
            <a:r>
              <a:rPr lang="en-GB" dirty="0"/>
              <a:t>Her death focused public attention on the Suffrage Movement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8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world war 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1914, Emmeline suspended the campaign and instructed the suffragettes to focus their help on the war effort</a:t>
            </a:r>
          </a:p>
          <a:p>
            <a:r>
              <a:rPr lang="en-GB" dirty="0"/>
              <a:t>Result: the crucial role played by women during the First World War, many of whom entered the workforce, fundamentally changed the perception of women in society </a:t>
            </a:r>
          </a:p>
          <a:p>
            <a:r>
              <a:rPr lang="en-GB" dirty="0"/>
              <a:t>This persuaded the Prime Minister David Lloyd George to grant female householders over thirty the vote in 1918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dates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67504" y="2286000"/>
            <a:ext cx="5952968" cy="3581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GB" dirty="0"/>
              <a:t>1918 women householders over 30 get the vote and all men over 21</a:t>
            </a:r>
          </a:p>
          <a:p>
            <a:pPr fontAlgn="base"/>
            <a:r>
              <a:rPr lang="en-GB" dirty="0"/>
              <a:t>1919, Nancy Astor becomes first female Member of Parliament</a:t>
            </a:r>
          </a:p>
          <a:p>
            <a:r>
              <a:rPr lang="en-GB" dirty="0"/>
              <a:t>After the WWI Pankhurst transformed the WSPU to the Women's Party, with the aim to promote women's equality in public life</a:t>
            </a:r>
          </a:p>
          <a:p>
            <a:r>
              <a:rPr lang="en-GB" dirty="0"/>
              <a:t>Pankhurst, concerned about Bolshevism, joined the Conservative Party</a:t>
            </a:r>
          </a:p>
          <a:p>
            <a:r>
              <a:rPr lang="en-GB" dirty="0"/>
              <a:t>1927 She was selected as a Conservative candidate </a:t>
            </a:r>
          </a:p>
          <a:p>
            <a:r>
              <a:rPr lang="en-GB" dirty="0"/>
              <a:t>She died on 14 June 1928, only weeks before Representation of the People Act (1928) which finally gave all women over the age of 21 the right to vote</a:t>
            </a:r>
          </a:p>
          <a:p>
            <a:endParaRPr lang="en-US" dirty="0"/>
          </a:p>
        </p:txBody>
      </p:sp>
      <p:pic>
        <p:nvPicPr>
          <p:cNvPr id="5" name="Picture 4" descr="A statue of a person&#10;&#10;Description automatically generated">
            <a:extLst>
              <a:ext uri="{FF2B5EF4-FFF2-40B4-BE49-F238E27FC236}">
                <a16:creationId xmlns="" xmlns:a16="http://schemas.microsoft.com/office/drawing/2014/main" id="{A45451BC-BEA5-3D48-84CD-E26BAF12D1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936" r="31209" b="17879"/>
          <a:stretch/>
        </p:blipFill>
        <p:spPr>
          <a:xfrm>
            <a:off x="0" y="1653440"/>
            <a:ext cx="2627186" cy="451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47343"/>
                </a:solidFill>
              </a:rPr>
              <a:t>Lessor </a:t>
            </a:r>
            <a:r>
              <a:rPr lang="en-US" dirty="0" smtClean="0">
                <a:solidFill>
                  <a:srgbClr val="547343"/>
                </a:solidFill>
              </a:rPr>
              <a:t>known </a:t>
            </a:r>
            <a:r>
              <a:rPr lang="en-US" dirty="0">
                <a:solidFill>
                  <a:srgbClr val="547343"/>
                </a:solidFill>
              </a:rPr>
              <a:t>facts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700" y="2286000"/>
            <a:ext cx="4767436" cy="3581400"/>
          </a:xfrm>
        </p:spPr>
        <p:txBody>
          <a:bodyPr/>
          <a:lstStyle/>
          <a:p>
            <a:r>
              <a:rPr lang="en-GB" dirty="0"/>
              <a:t>Men played a key role too, despite the most famous faces of the Suffragette movement being women, there were also several men, who fought alongside them to secure a woman’s right to vote.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E1DA9764-0288-A14B-B84E-E6A90DFC8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16832"/>
            <a:ext cx="23495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47343"/>
                </a:solidFill>
              </a:rPr>
              <a:t>When did women get the right to vote in France?</a:t>
            </a:r>
            <a:endParaRPr lang="en-US" dirty="0">
              <a:solidFill>
                <a:srgbClr val="54734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700" y="2286000"/>
            <a:ext cx="4767436" cy="3581400"/>
          </a:xfrm>
        </p:spPr>
        <p:txBody>
          <a:bodyPr/>
          <a:lstStyle/>
          <a:p>
            <a:r>
              <a:rPr lang="en-GB" dirty="0" smtClean="0"/>
              <a:t>In April 21, 1944 after the second WWII</a:t>
            </a:r>
          </a:p>
          <a:p>
            <a:r>
              <a:rPr lang="en-US" dirty="0" smtClean="0"/>
              <a:t>Well after the English.</a:t>
            </a:r>
            <a:endParaRPr lang="en-US" dirty="0"/>
          </a:p>
        </p:txBody>
      </p:sp>
      <p:pic>
        <p:nvPicPr>
          <p:cNvPr id="1028" name="Picture 4" descr="https://www.ouest-france.fr/sites/default/files/styles/image-640x360/public/2015/04/21/il-y-71-ans-les-femmes-obtenaient-le-droit-de-vote.jpg?itok=bceYejW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8999"/>
            <a:ext cx="6096000" cy="3429001"/>
          </a:xfrm>
          <a:prstGeom prst="rect">
            <a:avLst/>
          </a:prstGeom>
          <a:noFill/>
        </p:spPr>
      </p:pic>
      <p:pic>
        <p:nvPicPr>
          <p:cNvPr id="1026" name="Picture 2" descr="https://www.histoire-pour-tous.fr/images/articles/dossiers/histoire-de-france/vote_femm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16832"/>
            <a:ext cx="3210233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700" y="1844824"/>
            <a:ext cx="7215708" cy="475252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YouTube video: 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www.youtube.com/watch?v=wVrlLKAR1S0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suffragettes:</a:t>
            </a:r>
          </a:p>
          <a:p>
            <a:pPr lvl="1"/>
            <a:r>
              <a:rPr lang="en-US" dirty="0"/>
              <a:t>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news.sky.com/story/the-suffragettes-the-women-who-risked-all-in-their-battle-to-vote-11233478</a:t>
            </a:r>
            <a:endParaRPr lang="en-US" dirty="0" smtClean="0"/>
          </a:p>
          <a:p>
            <a:pPr lvl="1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://www.historylearningsite.co.uk/the-role-of-british-women-in-the-twentieth-century/suffragettes/</a:t>
            </a:r>
            <a:endParaRPr lang="en-US" u="sng" dirty="0"/>
          </a:p>
          <a:p>
            <a:pPr lvl="1"/>
            <a:r>
              <a:rPr lang="en-US" u="sng" dirty="0">
                <a:hlinkClick r:id="rId6"/>
              </a:rPr>
              <a:t>https://www.natgeokids.com/uk/discover/history/general-history/suffragettes-facts/</a:t>
            </a:r>
            <a:endParaRPr lang="en-US" u="sng" dirty="0"/>
          </a:p>
          <a:p>
            <a:pPr lvl="1"/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www.theguardian.com/society/2013/may/26/emily-davison-suffragette-death-derby-1913</a:t>
            </a:r>
            <a:endParaRPr lang="en-US" dirty="0" smtClean="0"/>
          </a:p>
          <a:p>
            <a:r>
              <a:rPr lang="en-US" dirty="0" smtClean="0"/>
              <a:t>Emmeline </a:t>
            </a:r>
            <a:r>
              <a:rPr lang="en-US" dirty="0"/>
              <a:t>Pankhurst:</a:t>
            </a:r>
          </a:p>
          <a:p>
            <a:pPr lvl="1"/>
            <a:r>
              <a:rPr lang="en-US" u="sng" dirty="0">
                <a:hlinkClick r:id="rId8"/>
              </a:rPr>
              <a:t>http://</a:t>
            </a:r>
            <a:r>
              <a:rPr lang="en-US" u="sng" dirty="0" smtClean="0">
                <a:hlinkClick r:id="rId8"/>
              </a:rPr>
              <a:t>www.bbc.co.uk/history/historic_figures/pankhurst_emmeline.shtml</a:t>
            </a:r>
            <a:endParaRPr lang="en-US" dirty="0" smtClean="0"/>
          </a:p>
          <a:p>
            <a:r>
              <a:rPr lang="en-US" dirty="0" smtClean="0"/>
              <a:t>PowerPoint </a:t>
            </a:r>
            <a:r>
              <a:rPr lang="en-US" dirty="0"/>
              <a:t>images: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rst</a:t>
            </a:r>
            <a:r>
              <a:rPr lang="en-US" dirty="0" smtClean="0"/>
              <a:t> image 1rst slide of the PowerPoint: </a:t>
            </a:r>
            <a:r>
              <a:rPr lang="en-US" u="sng" dirty="0" smtClean="0">
                <a:hlinkClick r:id="rId9"/>
              </a:rPr>
              <a:t>https://upload.wikimedia.org/wikipedia/commons/thumb/6/63/Emmeline_Pankhurst2.jpg/260px-Emmeline_Pankhurst2.jpg</a:t>
            </a:r>
            <a:r>
              <a:rPr lang="en-US" dirty="0" smtClean="0"/>
              <a:t> </a:t>
            </a:r>
            <a:r>
              <a:rPr lang="en-US" u="sng" dirty="0" smtClean="0">
                <a:hlinkClick r:id="rId10"/>
              </a:rPr>
              <a:t>https://i2-prod.mirror.co.uk/incoming/article1916136.ece/ALTERNATES/s615b/Emmeline-Pankhurst-sufragette-who-fought-for-the-right-for-women-to-vote.jpg</a:t>
            </a:r>
            <a:r>
              <a:rPr lang="en-US" dirty="0" smtClean="0"/>
              <a:t> , 2</a:t>
            </a:r>
            <a:r>
              <a:rPr lang="en-US" baseline="30000" dirty="0" smtClean="0"/>
              <a:t>nd</a:t>
            </a:r>
            <a:r>
              <a:rPr lang="en-US" dirty="0" smtClean="0"/>
              <a:t> image 1rst slide of the PowerPoint : </a:t>
            </a:r>
            <a:r>
              <a:rPr lang="en-US" u="sng" dirty="0" smtClean="0">
                <a:hlinkClick r:id="rId11"/>
              </a:rPr>
              <a:t>By Unknown - http://www.hastingspress.co.uk/history/sufpix.htm, Public Domain, https://commons.wikimedia.org/w/index.php?curid=70388851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slideshow image 1:  </a:t>
            </a:r>
            <a:r>
              <a:rPr lang="en-US" u="sng" dirty="0">
                <a:hlinkClick r:id="rId12"/>
              </a:rPr>
              <a:t>https://upload.wikimedia.org/wikipedia/commons/0/0c/Emmeline_Pankhurst_in_prison.jpg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Slide image 2: </a:t>
            </a:r>
            <a:r>
              <a:rPr lang="en-US" u="sng" dirty="0">
                <a:hlinkClick r:id="rId13"/>
              </a:rPr>
              <a:t>https://en.wikipedia.org/wiki/Emmeline_Pankhurst#/media/File:Batall%C3%B3n-muerte-rusia--</a:t>
            </a:r>
            <a:r>
              <a:rPr lang="en-US" u="sng" dirty="0" smtClean="0">
                <a:hlinkClick r:id="rId13"/>
              </a:rPr>
              <a:t>insiderussianrev00dorrrich.png</a:t>
            </a:r>
            <a:endParaRPr lang="en-US" dirty="0" smtClean="0"/>
          </a:p>
          <a:p>
            <a:pPr lvl="1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slideshow : </a:t>
            </a:r>
            <a:r>
              <a:rPr lang="en-US" u="sng" dirty="0">
                <a:hlinkClick r:id="rId14"/>
              </a:rPr>
              <a:t>https://i.guim.co.uk/img/media/dfa065d071d1693510b2605d7fc983695a97e547/104_0_5289_3175/master/5289.jpg?width=1300&amp;quality=85&amp;auto=format&amp;fit=max&amp;s=69f1a5504ed37bed979ca27392647652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slideshow: </a:t>
            </a:r>
            <a:r>
              <a:rPr lang="en-US" dirty="0" smtClean="0">
                <a:hlinkClick r:id="rId15"/>
              </a:rPr>
              <a:t>https://www.telegraph.co.uk/content/dam/women/2017/06/21/Emmeline-Pankhurst_trans_NvBQzQNjv4BqHaZ8JMGQ_nOZ1URPL9FaE6Cx7b-Q6FcLBM_ipaN5SpA.jpg?imwidth=450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slideshow: </a:t>
            </a:r>
            <a:r>
              <a:rPr lang="en-US" dirty="0" smtClean="0">
                <a:hlinkClick r:id="rId16"/>
              </a:rPr>
              <a:t>https://images.immediate.co.uk/volatile/sites/7/2018/01/AYKA22FORCEFEEDING_mod-8d4d33e.jpg?quality=90&amp;resize=620,413</a:t>
            </a:r>
            <a:endParaRPr lang="en-US" dirty="0" smtClean="0"/>
          </a:p>
          <a:p>
            <a:pPr lvl="1"/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slideshow: </a:t>
            </a:r>
            <a:r>
              <a:rPr lang="en-US" u="sng" dirty="0">
                <a:hlinkClick r:id="rId17"/>
              </a:rPr>
              <a:t>https://</a:t>
            </a:r>
            <a:r>
              <a:rPr lang="en-US" u="sng" dirty="0" smtClean="0">
                <a:hlinkClick r:id="rId17"/>
              </a:rPr>
              <a:t>upload.wikimedia.org/wikipedia/commons/7/7c/Emily_davison_killed_1913.jpg</a:t>
            </a:r>
            <a:endParaRPr lang="en-US" u="sng" dirty="0" smtClean="0"/>
          </a:p>
          <a:p>
            <a:pPr lvl="1"/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slideshow: </a:t>
            </a:r>
            <a:r>
              <a:rPr lang="en-US" dirty="0" smtClean="0">
                <a:hlinkClick r:id="rId18"/>
              </a:rPr>
              <a:t>https://upload.wikimedia.org/wikipedia/commons/thumb/8/8d/Emmeline_Pankhurst_statue_Victoria_Tower_Gardens.jpg/300px-Emmeline_Pankhurst_statue_Victoria_Tower_Gardens.jpg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slideshow: </a:t>
            </a:r>
            <a:r>
              <a:rPr lang="en-US" dirty="0" smtClean="0">
                <a:hlinkClick r:id="rId19"/>
              </a:rPr>
              <a:t>https://images-na.ssl-images-amazon.com/images/I/81s6yvk48%2BL._SY606_.jpg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i="0" dirty="0" smtClean="0"/>
              <a:t> slideshow: </a:t>
            </a:r>
            <a:r>
              <a:rPr lang="en-US" i="0" dirty="0" smtClean="0">
                <a:hlinkClick r:id="rId20"/>
              </a:rPr>
              <a:t>https://www.histoire-pour-tous.fr/images/articles/dossiers/histoire-de-france/vote_femmes.jpg</a:t>
            </a:r>
            <a:r>
              <a:rPr lang="en-US" i="0" dirty="0" smtClean="0"/>
              <a:t> , </a:t>
            </a:r>
            <a:r>
              <a:rPr lang="en-US" i="0" dirty="0" smtClean="0">
                <a:hlinkClick r:id="rId21"/>
              </a:rPr>
              <a:t>https://www.ouest-france.fr/sites/default/files/styles/image-640x360/public/2015/04/21/il-y-71-ans-les-femmes-obtenaient-le-droit-de-vote.jpg?itok=bceYejWb</a:t>
            </a:r>
            <a:r>
              <a:rPr lang="en-US" i="0" dirty="0" smtClean="0"/>
              <a:t> ,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700" y="1340768"/>
            <a:ext cx="72009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Emmeline Pankurst</a:t>
            </a:r>
          </a:p>
          <a:p>
            <a:pPr lvl="1"/>
            <a:r>
              <a:rPr lang="en-US" dirty="0"/>
              <a:t>Who was she?</a:t>
            </a:r>
          </a:p>
          <a:p>
            <a:pPr lvl="1"/>
            <a:r>
              <a:rPr lang="en-US" dirty="0"/>
              <a:t>What did she do?</a:t>
            </a:r>
          </a:p>
          <a:p>
            <a:pPr lvl="1"/>
            <a:r>
              <a:rPr lang="en-US" dirty="0" smtClean="0"/>
              <a:t>Her </a:t>
            </a:r>
            <a:r>
              <a:rPr lang="en-US" dirty="0"/>
              <a:t>overall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Her personal life</a:t>
            </a:r>
            <a:endParaRPr lang="en-US" dirty="0"/>
          </a:p>
          <a:p>
            <a:r>
              <a:rPr lang="en-US" dirty="0"/>
              <a:t>The suffragettes</a:t>
            </a:r>
          </a:p>
          <a:p>
            <a:pPr lvl="1"/>
            <a:r>
              <a:rPr lang="en-US" dirty="0" smtClean="0"/>
              <a:t>A bit of </a:t>
            </a:r>
            <a:r>
              <a:rPr lang="en-US" dirty="0"/>
              <a:t>context</a:t>
            </a:r>
          </a:p>
          <a:p>
            <a:pPr lvl="1"/>
            <a:r>
              <a:rPr lang="en-US" dirty="0"/>
              <a:t>Who </a:t>
            </a:r>
            <a:r>
              <a:rPr lang="en-US" dirty="0" smtClean="0"/>
              <a:t>were the suffragettes?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did they do it?</a:t>
            </a:r>
          </a:p>
          <a:p>
            <a:r>
              <a:rPr lang="en-US" dirty="0" smtClean="0"/>
              <a:t>King </a:t>
            </a:r>
            <a:r>
              <a:rPr lang="en-US" dirty="0"/>
              <a:t>horse at the </a:t>
            </a:r>
            <a:r>
              <a:rPr lang="en-US" dirty="0" smtClean="0"/>
              <a:t>Derby</a:t>
            </a:r>
          </a:p>
          <a:p>
            <a:pPr lvl="1"/>
            <a:r>
              <a:rPr lang="en-US" dirty="0" smtClean="0"/>
              <a:t>Accident or intentional?</a:t>
            </a:r>
            <a:endParaRPr lang="en-US" dirty="0"/>
          </a:p>
          <a:p>
            <a:pPr lvl="1"/>
            <a:r>
              <a:rPr lang="en-US" dirty="0" smtClean="0"/>
              <a:t>The impact of world war I</a:t>
            </a:r>
            <a:endParaRPr lang="en-US" dirty="0"/>
          </a:p>
          <a:p>
            <a:pPr lvl="1"/>
            <a:r>
              <a:rPr lang="en-US" dirty="0" smtClean="0"/>
              <a:t>Key dates</a:t>
            </a:r>
          </a:p>
          <a:p>
            <a:pPr lvl="1"/>
            <a:r>
              <a:rPr lang="en-US" dirty="0" smtClean="0"/>
              <a:t>Lessor known facts</a:t>
            </a:r>
            <a:endParaRPr lang="en-US" dirty="0"/>
          </a:p>
          <a:p>
            <a:pPr lvl="1"/>
            <a:r>
              <a:rPr lang="en-US" dirty="0" smtClean="0"/>
              <a:t>When did women get the right to vote in France?</a:t>
            </a:r>
            <a:endParaRPr lang="en-US" dirty="0"/>
          </a:p>
          <a:p>
            <a:r>
              <a:rPr lang="en-US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upload.wikimedia.org/wikipedia/commons/0/0c/Emmeline_Pankhurst_in_pri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176464" cy="6909065"/>
          </a:xfrm>
          <a:prstGeom prst="rect">
            <a:avLst/>
          </a:prstGeom>
          <a:noFill/>
        </p:spPr>
      </p:pic>
      <p:pic>
        <p:nvPicPr>
          <p:cNvPr id="9218" name="Picture 2" descr="https://upload.wikimedia.org/wikipedia/commons/0/06/Batall%C3%B3n-muerte-rusia--insiderussianrev00dorrrich.png"/>
          <p:cNvPicPr>
            <a:picLocks noChangeAspect="1" noChangeArrowheads="1"/>
          </p:cNvPicPr>
          <p:nvPr/>
        </p:nvPicPr>
        <p:blipFill>
          <a:blip r:embed="rId4" cstate="print"/>
          <a:srcRect l="316"/>
          <a:stretch>
            <a:fillRect/>
          </a:stretch>
        </p:blipFill>
        <p:spPr bwMode="auto">
          <a:xfrm>
            <a:off x="0" y="0"/>
            <a:ext cx="11197435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1077573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Emmeline Pankhurst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‘Deeds not words’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was she?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Date </a:t>
            </a:r>
            <a:r>
              <a:rPr lang="en-US" u="sng" dirty="0"/>
              <a:t>of birth:</a:t>
            </a:r>
            <a:r>
              <a:rPr lang="en-US" dirty="0"/>
              <a:t> 15 July 1858 in Manchester</a:t>
            </a:r>
          </a:p>
          <a:p>
            <a:r>
              <a:rPr lang="en-US" u="sng" dirty="0"/>
              <a:t>Date of death:</a:t>
            </a:r>
            <a:r>
              <a:rPr lang="en-US" dirty="0"/>
              <a:t> 14 June 1928</a:t>
            </a:r>
          </a:p>
          <a:p>
            <a:r>
              <a:rPr lang="en-US" u="sng" dirty="0"/>
              <a:t>Maiden name:</a:t>
            </a:r>
            <a:r>
              <a:rPr lang="en-US" dirty="0"/>
              <a:t> Emmeline </a:t>
            </a:r>
            <a:r>
              <a:rPr lang="en-US" dirty="0" err="1" smtClean="0"/>
              <a:t>Goulden</a:t>
            </a:r>
            <a:endParaRPr lang="en-US" dirty="0" smtClean="0"/>
          </a:p>
          <a:p>
            <a:r>
              <a:rPr lang="en-US" dirty="0" smtClean="0"/>
              <a:t>Leading </a:t>
            </a:r>
            <a:r>
              <a:rPr lang="en-US" dirty="0" smtClean="0"/>
              <a:t>British women’s rights </a:t>
            </a:r>
            <a:r>
              <a:rPr lang="en-US" dirty="0" smtClean="0"/>
              <a:t>activist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 background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life</a:t>
            </a:r>
          </a:p>
          <a:p>
            <a:pPr lvl="1"/>
            <a:r>
              <a:rPr lang="en-US" dirty="0"/>
              <a:t>One of 10 children</a:t>
            </a:r>
          </a:p>
          <a:p>
            <a:pPr lvl="1"/>
            <a:r>
              <a:rPr lang="en-US" dirty="0"/>
              <a:t>Grew up in a politically active family</a:t>
            </a:r>
          </a:p>
          <a:p>
            <a:pPr lvl="1"/>
            <a:r>
              <a:rPr lang="en-US" dirty="0"/>
              <a:t>Her Parents were:</a:t>
            </a:r>
          </a:p>
          <a:p>
            <a:pPr lvl="2"/>
            <a:r>
              <a:rPr lang="en-US" dirty="0"/>
              <a:t>Abolitionists</a:t>
            </a:r>
          </a:p>
          <a:p>
            <a:pPr lvl="2"/>
            <a:r>
              <a:rPr lang="en-US" dirty="0"/>
              <a:t>Supporters of women’s rights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 personal life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Marriage:</a:t>
            </a:r>
          </a:p>
          <a:p>
            <a:r>
              <a:rPr lang="en-US" dirty="0"/>
              <a:t>1878 To Dr. Richard Pankhurst</a:t>
            </a:r>
            <a:r>
              <a:rPr lang="fr-FR" sz="1800" dirty="0"/>
              <a:t>, a </a:t>
            </a:r>
            <a:r>
              <a:rPr lang="en-US" sz="2000" dirty="0"/>
              <a:t>Lawyer</a:t>
            </a:r>
          </a:p>
          <a:p>
            <a:pPr lvl="2"/>
            <a:r>
              <a:rPr lang="en-US" sz="2000" dirty="0"/>
              <a:t>She helped her husband with his political career</a:t>
            </a:r>
          </a:p>
          <a:p>
            <a:pPr lvl="2"/>
            <a:r>
              <a:rPr lang="en-US" sz="2000" dirty="0"/>
              <a:t>Supported a lot of radical causes for women’s suffrage</a:t>
            </a:r>
          </a:p>
          <a:p>
            <a:pPr lvl="2"/>
            <a:r>
              <a:rPr lang="en-US" sz="2000" dirty="0"/>
              <a:t>Had five children</a:t>
            </a:r>
            <a:br>
              <a:rPr lang="en-US" sz="2000" dirty="0"/>
            </a:br>
            <a:r>
              <a:rPr lang="en-US" sz="2000" dirty="0"/>
              <a:t>Three girls: Christabel, Sylvia, Adela</a:t>
            </a:r>
            <a:br>
              <a:rPr lang="en-US" sz="2000" dirty="0"/>
            </a:br>
            <a:r>
              <a:rPr lang="en-US" sz="2000" dirty="0"/>
              <a:t>Two boys: Frank, Harry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s://i.guim.co.uk/img/media/dfa065d071d1693510b2605d7fc983695a97e547/104_0_5289_3175/master/5289.jpg?width=1300&amp;quality=85&amp;auto=format&amp;fit=max&amp;s=69f1a5504ed37bed979ca273926476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430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2391023"/>
            <a:ext cx="8496944" cy="1470025"/>
          </a:xfrm>
          <a:solidFill>
            <a:srgbClr val="F8F8F8">
              <a:alpha val="12157"/>
            </a:srgbClr>
          </a:solidFill>
        </p:spPr>
        <p:txBody>
          <a:bodyPr/>
          <a:lstStyle/>
          <a:p>
            <a:r>
              <a:rPr lang="en-US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suffragettes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were the </a:t>
            </a:r>
            <a:br>
              <a:rPr lang="en-US" dirty="0"/>
            </a:br>
            <a:r>
              <a:rPr lang="en-US" dirty="0"/>
              <a:t>suffragettes?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700" y="3140968"/>
            <a:ext cx="7200900" cy="3581400"/>
          </a:xfrm>
        </p:spPr>
        <p:txBody>
          <a:bodyPr/>
          <a:lstStyle/>
          <a:p>
            <a:r>
              <a:rPr lang="en-GB" dirty="0" smtClean="0"/>
              <a:t>Generally Educated women from middle and upper classes but also included women from working class backgrounds.</a:t>
            </a:r>
            <a:endParaRPr lang="en-GB" dirty="0"/>
          </a:p>
          <a:p>
            <a:r>
              <a:rPr lang="en-GB" dirty="0"/>
              <a:t>The women-only </a:t>
            </a:r>
            <a:r>
              <a:rPr lang="en-GB" dirty="0" smtClean="0"/>
              <a:t>WSPU, became the most notorious of the various groupings campaigning for the vote</a:t>
            </a:r>
            <a:endParaRPr lang="en-GB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F8566C-B7D6-D448-8F5E-55FDE66C7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09" y="548680"/>
            <a:ext cx="3847188" cy="240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47343"/>
                </a:solidFill>
              </a:rPr>
              <a:t>What did she do?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Pankhurst </a:t>
            </a:r>
            <a:r>
              <a:rPr lang="en-US" dirty="0"/>
              <a:t>campaigned to get the right for all woman to vote</a:t>
            </a:r>
            <a:endParaRPr lang="en-GB" b="1" dirty="0"/>
          </a:p>
          <a:p>
            <a:r>
              <a:rPr lang="en-US" dirty="0"/>
              <a:t>1903 she wanted things to happen faster so she founded the Women’s Social and Political Union (WSPU)</a:t>
            </a:r>
          </a:p>
          <a:p>
            <a:r>
              <a:rPr lang="en-US" dirty="0"/>
              <a:t>The ‘Daily Mail’ named WSPU the suffragettes as a derogatory term in 1906</a:t>
            </a:r>
            <a:r>
              <a:rPr lang="en-GB" dirty="0"/>
              <a:t> </a:t>
            </a:r>
          </a:p>
          <a:p>
            <a:r>
              <a:rPr lang="en-GB" dirty="0"/>
              <a:t>The WSPU movement adopted the colours </a:t>
            </a:r>
            <a:r>
              <a:rPr lang="en-GB" b="1" dirty="0"/>
              <a:t>purple, white and green</a:t>
            </a:r>
            <a:r>
              <a:rPr lang="en-GB" dirty="0"/>
              <a:t> for use in their campaign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{70467DE2-54D2-4440-8AF0-224502D8F101}tf10001072</Template>
  <TotalTime>2057</TotalTime>
  <Words>656</Words>
  <Application>Microsoft Office PowerPoint</Application>
  <PresentationFormat>Affichage à l'écran (4:3)</PresentationFormat>
  <Paragraphs>134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Crop</vt:lpstr>
      <vt:lpstr>Emmeline Pankhurst  and the  suffragettes</vt:lpstr>
      <vt:lpstr>Summary</vt:lpstr>
      <vt:lpstr>Emmeline Pankhurst ‘Deeds not words’</vt:lpstr>
      <vt:lpstr>Who was she?</vt:lpstr>
      <vt:lpstr>Her background</vt:lpstr>
      <vt:lpstr>Her personal life</vt:lpstr>
      <vt:lpstr>The suffragettes</vt:lpstr>
      <vt:lpstr>Who were the  suffragettes?</vt:lpstr>
      <vt:lpstr>What did she do?</vt:lpstr>
      <vt:lpstr>A bit of Context</vt:lpstr>
      <vt:lpstr>How did they do it?</vt:lpstr>
      <vt:lpstr>King’s horse at the Derby</vt:lpstr>
      <vt:lpstr>Accident or intentional?</vt:lpstr>
      <vt:lpstr>The impact of world war I</vt:lpstr>
      <vt:lpstr>Key dates</vt:lpstr>
      <vt:lpstr>Lessor known facts</vt:lpstr>
      <vt:lpstr>When did women get the right to vote in France?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Emmeline Pankhurst and the suffragettes</dc:title>
  <dc:creator>User</dc:creator>
  <cp:lastModifiedBy>Windows User Henry Letellier</cp:lastModifiedBy>
  <cp:revision>171</cp:revision>
  <dcterms:created xsi:type="dcterms:W3CDTF">2019-01-20T12:10:38Z</dcterms:created>
  <dcterms:modified xsi:type="dcterms:W3CDTF">2019-01-24T21:54:29Z</dcterms:modified>
</cp:coreProperties>
</file>