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58" y="-6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C32A45-8191-42C9-91DC-9627C75BA0D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26295B8-0E10-4F9E-8458-B82A7A138B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0318FC8-8DAB-4475-B8CE-BCC19C2793AF}"/>
              </a:ext>
            </a:extLst>
          </p:cNvPr>
          <p:cNvSpPr>
            <a:spLocks noGrp="1"/>
          </p:cNvSpPr>
          <p:nvPr>
            <p:ph type="dt" sz="half" idx="10"/>
          </p:nvPr>
        </p:nvSpPr>
        <p:spPr/>
        <p:txBody>
          <a:bodyPr/>
          <a:lstStyle/>
          <a:p>
            <a:fld id="{0A2D6BEC-2E85-4342-9D9B-73C211ED24AA}" type="datetimeFigureOut">
              <a:rPr lang="fr-FR" smtClean="0"/>
              <a:t>18/01/2020</a:t>
            </a:fld>
            <a:endParaRPr lang="fr-FR"/>
          </a:p>
        </p:txBody>
      </p:sp>
      <p:sp>
        <p:nvSpPr>
          <p:cNvPr id="5" name="Espace réservé du pied de page 4">
            <a:extLst>
              <a:ext uri="{FF2B5EF4-FFF2-40B4-BE49-F238E27FC236}">
                <a16:creationId xmlns:a16="http://schemas.microsoft.com/office/drawing/2014/main" id="{76E88AAC-B76D-4FB5-A0DB-E5935393A16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DD36712-3FB8-4C24-BC1E-B9E1BA153169}"/>
              </a:ext>
            </a:extLst>
          </p:cNvPr>
          <p:cNvSpPr>
            <a:spLocks noGrp="1"/>
          </p:cNvSpPr>
          <p:nvPr>
            <p:ph type="sldNum" sz="quarter" idx="12"/>
          </p:nvPr>
        </p:nvSpPr>
        <p:spPr/>
        <p:txBody>
          <a:bodyPr/>
          <a:lstStyle/>
          <a:p>
            <a:fld id="{0909FC4A-B5ED-4EE5-BDD4-E1B5C03A9263}" type="slidenum">
              <a:rPr lang="fr-FR" smtClean="0"/>
              <a:t>‹N°›</a:t>
            </a:fld>
            <a:endParaRPr lang="fr-FR"/>
          </a:p>
        </p:txBody>
      </p:sp>
    </p:spTree>
    <p:extLst>
      <p:ext uri="{BB962C8B-B14F-4D97-AF65-F5344CB8AC3E}">
        <p14:creationId xmlns:p14="http://schemas.microsoft.com/office/powerpoint/2010/main" val="2642999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5117A6-F8DF-44F5-A0F8-D3C8AA1EC98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1B3052E-6AB1-4739-8040-C6FE6DF3797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630A465-54E4-4B45-B1A9-70C7EADB4D6E}"/>
              </a:ext>
            </a:extLst>
          </p:cNvPr>
          <p:cNvSpPr>
            <a:spLocks noGrp="1"/>
          </p:cNvSpPr>
          <p:nvPr>
            <p:ph type="dt" sz="half" idx="10"/>
          </p:nvPr>
        </p:nvSpPr>
        <p:spPr/>
        <p:txBody>
          <a:bodyPr/>
          <a:lstStyle/>
          <a:p>
            <a:fld id="{0A2D6BEC-2E85-4342-9D9B-73C211ED24AA}" type="datetimeFigureOut">
              <a:rPr lang="fr-FR" smtClean="0"/>
              <a:t>18/01/2020</a:t>
            </a:fld>
            <a:endParaRPr lang="fr-FR"/>
          </a:p>
        </p:txBody>
      </p:sp>
      <p:sp>
        <p:nvSpPr>
          <p:cNvPr id="5" name="Espace réservé du pied de page 4">
            <a:extLst>
              <a:ext uri="{FF2B5EF4-FFF2-40B4-BE49-F238E27FC236}">
                <a16:creationId xmlns:a16="http://schemas.microsoft.com/office/drawing/2014/main" id="{BB25895E-5B70-4BE5-9CAE-93AD6C0EA59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06BE9ED-A5DF-4DCC-821D-8EA5F1B077E4}"/>
              </a:ext>
            </a:extLst>
          </p:cNvPr>
          <p:cNvSpPr>
            <a:spLocks noGrp="1"/>
          </p:cNvSpPr>
          <p:nvPr>
            <p:ph type="sldNum" sz="quarter" idx="12"/>
          </p:nvPr>
        </p:nvSpPr>
        <p:spPr/>
        <p:txBody>
          <a:bodyPr/>
          <a:lstStyle/>
          <a:p>
            <a:fld id="{0909FC4A-B5ED-4EE5-BDD4-E1B5C03A9263}" type="slidenum">
              <a:rPr lang="fr-FR" smtClean="0"/>
              <a:t>‹N°›</a:t>
            </a:fld>
            <a:endParaRPr lang="fr-FR"/>
          </a:p>
        </p:txBody>
      </p:sp>
    </p:spTree>
    <p:extLst>
      <p:ext uri="{BB962C8B-B14F-4D97-AF65-F5344CB8AC3E}">
        <p14:creationId xmlns:p14="http://schemas.microsoft.com/office/powerpoint/2010/main" val="3058496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67F00A9-662E-49C0-91C4-AFE04D074D2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342BF9C-9A13-4610-A549-D6B18758BCD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6FFB478-41F1-416B-8EAE-60B7DB8F94F0}"/>
              </a:ext>
            </a:extLst>
          </p:cNvPr>
          <p:cNvSpPr>
            <a:spLocks noGrp="1"/>
          </p:cNvSpPr>
          <p:nvPr>
            <p:ph type="dt" sz="half" idx="10"/>
          </p:nvPr>
        </p:nvSpPr>
        <p:spPr/>
        <p:txBody>
          <a:bodyPr/>
          <a:lstStyle/>
          <a:p>
            <a:fld id="{0A2D6BEC-2E85-4342-9D9B-73C211ED24AA}" type="datetimeFigureOut">
              <a:rPr lang="fr-FR" smtClean="0"/>
              <a:t>18/01/2020</a:t>
            </a:fld>
            <a:endParaRPr lang="fr-FR"/>
          </a:p>
        </p:txBody>
      </p:sp>
      <p:sp>
        <p:nvSpPr>
          <p:cNvPr id="5" name="Espace réservé du pied de page 4">
            <a:extLst>
              <a:ext uri="{FF2B5EF4-FFF2-40B4-BE49-F238E27FC236}">
                <a16:creationId xmlns:a16="http://schemas.microsoft.com/office/drawing/2014/main" id="{4191D9B1-F090-459F-96B6-DE512368C82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B7B9BB8-6E13-4342-B253-EAFF124E3F32}"/>
              </a:ext>
            </a:extLst>
          </p:cNvPr>
          <p:cNvSpPr>
            <a:spLocks noGrp="1"/>
          </p:cNvSpPr>
          <p:nvPr>
            <p:ph type="sldNum" sz="quarter" idx="12"/>
          </p:nvPr>
        </p:nvSpPr>
        <p:spPr/>
        <p:txBody>
          <a:bodyPr/>
          <a:lstStyle/>
          <a:p>
            <a:fld id="{0909FC4A-B5ED-4EE5-BDD4-E1B5C03A9263}" type="slidenum">
              <a:rPr lang="fr-FR" smtClean="0"/>
              <a:t>‹N°›</a:t>
            </a:fld>
            <a:endParaRPr lang="fr-FR"/>
          </a:p>
        </p:txBody>
      </p:sp>
    </p:spTree>
    <p:extLst>
      <p:ext uri="{BB962C8B-B14F-4D97-AF65-F5344CB8AC3E}">
        <p14:creationId xmlns:p14="http://schemas.microsoft.com/office/powerpoint/2010/main" val="2705283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E134FF-527C-4B76-9270-3E8898E5429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112C70C-2C77-41D6-B5A9-C3D75AEE7F0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3FC8758-1789-4093-B4A0-4DBECB6AF062}"/>
              </a:ext>
            </a:extLst>
          </p:cNvPr>
          <p:cNvSpPr>
            <a:spLocks noGrp="1"/>
          </p:cNvSpPr>
          <p:nvPr>
            <p:ph type="dt" sz="half" idx="10"/>
          </p:nvPr>
        </p:nvSpPr>
        <p:spPr/>
        <p:txBody>
          <a:bodyPr/>
          <a:lstStyle/>
          <a:p>
            <a:fld id="{0A2D6BEC-2E85-4342-9D9B-73C211ED24AA}" type="datetimeFigureOut">
              <a:rPr lang="fr-FR" smtClean="0"/>
              <a:t>18/01/2020</a:t>
            </a:fld>
            <a:endParaRPr lang="fr-FR"/>
          </a:p>
        </p:txBody>
      </p:sp>
      <p:sp>
        <p:nvSpPr>
          <p:cNvPr id="5" name="Espace réservé du pied de page 4">
            <a:extLst>
              <a:ext uri="{FF2B5EF4-FFF2-40B4-BE49-F238E27FC236}">
                <a16:creationId xmlns:a16="http://schemas.microsoft.com/office/drawing/2014/main" id="{1A8AF816-0DF7-4EA8-96CB-1CE794CDDA2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8FDBCC0-4D6E-41B7-9479-77A951C6530B}"/>
              </a:ext>
            </a:extLst>
          </p:cNvPr>
          <p:cNvSpPr>
            <a:spLocks noGrp="1"/>
          </p:cNvSpPr>
          <p:nvPr>
            <p:ph type="sldNum" sz="quarter" idx="12"/>
          </p:nvPr>
        </p:nvSpPr>
        <p:spPr/>
        <p:txBody>
          <a:bodyPr/>
          <a:lstStyle/>
          <a:p>
            <a:fld id="{0909FC4A-B5ED-4EE5-BDD4-E1B5C03A9263}" type="slidenum">
              <a:rPr lang="fr-FR" smtClean="0"/>
              <a:t>‹N°›</a:t>
            </a:fld>
            <a:endParaRPr lang="fr-FR"/>
          </a:p>
        </p:txBody>
      </p:sp>
    </p:spTree>
    <p:extLst>
      <p:ext uri="{BB962C8B-B14F-4D97-AF65-F5344CB8AC3E}">
        <p14:creationId xmlns:p14="http://schemas.microsoft.com/office/powerpoint/2010/main" val="537153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65F532-00D0-4438-9A82-A94E6A51663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A464BB1-803F-47BD-9767-A7792D61FA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4911541-9142-42BC-9BAC-7461A8DAD638}"/>
              </a:ext>
            </a:extLst>
          </p:cNvPr>
          <p:cNvSpPr>
            <a:spLocks noGrp="1"/>
          </p:cNvSpPr>
          <p:nvPr>
            <p:ph type="dt" sz="half" idx="10"/>
          </p:nvPr>
        </p:nvSpPr>
        <p:spPr/>
        <p:txBody>
          <a:bodyPr/>
          <a:lstStyle/>
          <a:p>
            <a:fld id="{0A2D6BEC-2E85-4342-9D9B-73C211ED24AA}" type="datetimeFigureOut">
              <a:rPr lang="fr-FR" smtClean="0"/>
              <a:t>18/01/2020</a:t>
            </a:fld>
            <a:endParaRPr lang="fr-FR"/>
          </a:p>
        </p:txBody>
      </p:sp>
      <p:sp>
        <p:nvSpPr>
          <p:cNvPr id="5" name="Espace réservé du pied de page 4">
            <a:extLst>
              <a:ext uri="{FF2B5EF4-FFF2-40B4-BE49-F238E27FC236}">
                <a16:creationId xmlns:a16="http://schemas.microsoft.com/office/drawing/2014/main" id="{385AA72A-12DB-4F3A-8156-415EEC98CB5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A070CED-DEC0-4AE9-B201-A87E0A1B6C58}"/>
              </a:ext>
            </a:extLst>
          </p:cNvPr>
          <p:cNvSpPr>
            <a:spLocks noGrp="1"/>
          </p:cNvSpPr>
          <p:nvPr>
            <p:ph type="sldNum" sz="quarter" idx="12"/>
          </p:nvPr>
        </p:nvSpPr>
        <p:spPr/>
        <p:txBody>
          <a:bodyPr/>
          <a:lstStyle/>
          <a:p>
            <a:fld id="{0909FC4A-B5ED-4EE5-BDD4-E1B5C03A9263}" type="slidenum">
              <a:rPr lang="fr-FR" smtClean="0"/>
              <a:t>‹N°›</a:t>
            </a:fld>
            <a:endParaRPr lang="fr-FR"/>
          </a:p>
        </p:txBody>
      </p:sp>
    </p:spTree>
    <p:extLst>
      <p:ext uri="{BB962C8B-B14F-4D97-AF65-F5344CB8AC3E}">
        <p14:creationId xmlns:p14="http://schemas.microsoft.com/office/powerpoint/2010/main" val="2674699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E57637-DB35-45C9-AA64-4403A66A8DB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EB8CBDC-D7B2-48C2-B1AD-2A1D8AACB62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4A704DC-63DE-4551-A3BF-A9EEE848190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467B362-E918-48F0-B1C0-B54315096AE7}"/>
              </a:ext>
            </a:extLst>
          </p:cNvPr>
          <p:cNvSpPr>
            <a:spLocks noGrp="1"/>
          </p:cNvSpPr>
          <p:nvPr>
            <p:ph type="dt" sz="half" idx="10"/>
          </p:nvPr>
        </p:nvSpPr>
        <p:spPr/>
        <p:txBody>
          <a:bodyPr/>
          <a:lstStyle/>
          <a:p>
            <a:fld id="{0A2D6BEC-2E85-4342-9D9B-73C211ED24AA}" type="datetimeFigureOut">
              <a:rPr lang="fr-FR" smtClean="0"/>
              <a:t>18/01/2020</a:t>
            </a:fld>
            <a:endParaRPr lang="fr-FR"/>
          </a:p>
        </p:txBody>
      </p:sp>
      <p:sp>
        <p:nvSpPr>
          <p:cNvPr id="6" name="Espace réservé du pied de page 5">
            <a:extLst>
              <a:ext uri="{FF2B5EF4-FFF2-40B4-BE49-F238E27FC236}">
                <a16:creationId xmlns:a16="http://schemas.microsoft.com/office/drawing/2014/main" id="{047FAF55-4292-421C-A08B-959472F5559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73E00BD-CEFD-4CC3-85A9-6AA907FAAA28}"/>
              </a:ext>
            </a:extLst>
          </p:cNvPr>
          <p:cNvSpPr>
            <a:spLocks noGrp="1"/>
          </p:cNvSpPr>
          <p:nvPr>
            <p:ph type="sldNum" sz="quarter" idx="12"/>
          </p:nvPr>
        </p:nvSpPr>
        <p:spPr/>
        <p:txBody>
          <a:bodyPr/>
          <a:lstStyle/>
          <a:p>
            <a:fld id="{0909FC4A-B5ED-4EE5-BDD4-E1B5C03A9263}" type="slidenum">
              <a:rPr lang="fr-FR" smtClean="0"/>
              <a:t>‹N°›</a:t>
            </a:fld>
            <a:endParaRPr lang="fr-FR"/>
          </a:p>
        </p:txBody>
      </p:sp>
    </p:spTree>
    <p:extLst>
      <p:ext uri="{BB962C8B-B14F-4D97-AF65-F5344CB8AC3E}">
        <p14:creationId xmlns:p14="http://schemas.microsoft.com/office/powerpoint/2010/main" val="162031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4A0327-0397-45F7-A80D-C9AAA1B73E0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3BEC415-3ABF-453C-A78E-F6750C2783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28A2198-DB12-4EDC-8EEC-7019BE1176D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FC26252-0223-4DF5-9967-596DD4F8AC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E01E066-684D-4FEE-A3B4-C4FAF48F22D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8EB5B7A-1F13-488F-86A3-B79FAFE34645}"/>
              </a:ext>
            </a:extLst>
          </p:cNvPr>
          <p:cNvSpPr>
            <a:spLocks noGrp="1"/>
          </p:cNvSpPr>
          <p:nvPr>
            <p:ph type="dt" sz="half" idx="10"/>
          </p:nvPr>
        </p:nvSpPr>
        <p:spPr/>
        <p:txBody>
          <a:bodyPr/>
          <a:lstStyle/>
          <a:p>
            <a:fld id="{0A2D6BEC-2E85-4342-9D9B-73C211ED24AA}" type="datetimeFigureOut">
              <a:rPr lang="fr-FR" smtClean="0"/>
              <a:t>18/01/2020</a:t>
            </a:fld>
            <a:endParaRPr lang="fr-FR"/>
          </a:p>
        </p:txBody>
      </p:sp>
      <p:sp>
        <p:nvSpPr>
          <p:cNvPr id="8" name="Espace réservé du pied de page 7">
            <a:extLst>
              <a:ext uri="{FF2B5EF4-FFF2-40B4-BE49-F238E27FC236}">
                <a16:creationId xmlns:a16="http://schemas.microsoft.com/office/drawing/2014/main" id="{DFFE95F6-C86E-4FD6-B88A-7FABB37A770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B1BF2E1-223B-4946-9C4D-2770B323BFC6}"/>
              </a:ext>
            </a:extLst>
          </p:cNvPr>
          <p:cNvSpPr>
            <a:spLocks noGrp="1"/>
          </p:cNvSpPr>
          <p:nvPr>
            <p:ph type="sldNum" sz="quarter" idx="12"/>
          </p:nvPr>
        </p:nvSpPr>
        <p:spPr/>
        <p:txBody>
          <a:bodyPr/>
          <a:lstStyle/>
          <a:p>
            <a:fld id="{0909FC4A-B5ED-4EE5-BDD4-E1B5C03A9263}" type="slidenum">
              <a:rPr lang="fr-FR" smtClean="0"/>
              <a:t>‹N°›</a:t>
            </a:fld>
            <a:endParaRPr lang="fr-FR"/>
          </a:p>
        </p:txBody>
      </p:sp>
    </p:spTree>
    <p:extLst>
      <p:ext uri="{BB962C8B-B14F-4D97-AF65-F5344CB8AC3E}">
        <p14:creationId xmlns:p14="http://schemas.microsoft.com/office/powerpoint/2010/main" val="727414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E9D48E-CAC8-42F7-A469-EEAEB58EAF8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4B2EC46-1E2F-41C2-84E2-FCB723CACBE7}"/>
              </a:ext>
            </a:extLst>
          </p:cNvPr>
          <p:cNvSpPr>
            <a:spLocks noGrp="1"/>
          </p:cNvSpPr>
          <p:nvPr>
            <p:ph type="dt" sz="half" idx="10"/>
          </p:nvPr>
        </p:nvSpPr>
        <p:spPr/>
        <p:txBody>
          <a:bodyPr/>
          <a:lstStyle/>
          <a:p>
            <a:fld id="{0A2D6BEC-2E85-4342-9D9B-73C211ED24AA}" type="datetimeFigureOut">
              <a:rPr lang="fr-FR" smtClean="0"/>
              <a:t>18/01/2020</a:t>
            </a:fld>
            <a:endParaRPr lang="fr-FR"/>
          </a:p>
        </p:txBody>
      </p:sp>
      <p:sp>
        <p:nvSpPr>
          <p:cNvPr id="4" name="Espace réservé du pied de page 3">
            <a:extLst>
              <a:ext uri="{FF2B5EF4-FFF2-40B4-BE49-F238E27FC236}">
                <a16:creationId xmlns:a16="http://schemas.microsoft.com/office/drawing/2014/main" id="{E3D76BAF-5658-49C8-8E95-8340BEB6908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4B5B11E-77DF-4AFD-A697-9DEA7ED1DF7D}"/>
              </a:ext>
            </a:extLst>
          </p:cNvPr>
          <p:cNvSpPr>
            <a:spLocks noGrp="1"/>
          </p:cNvSpPr>
          <p:nvPr>
            <p:ph type="sldNum" sz="quarter" idx="12"/>
          </p:nvPr>
        </p:nvSpPr>
        <p:spPr/>
        <p:txBody>
          <a:bodyPr/>
          <a:lstStyle/>
          <a:p>
            <a:fld id="{0909FC4A-B5ED-4EE5-BDD4-E1B5C03A9263}" type="slidenum">
              <a:rPr lang="fr-FR" smtClean="0"/>
              <a:t>‹N°›</a:t>
            </a:fld>
            <a:endParaRPr lang="fr-FR"/>
          </a:p>
        </p:txBody>
      </p:sp>
    </p:spTree>
    <p:extLst>
      <p:ext uri="{BB962C8B-B14F-4D97-AF65-F5344CB8AC3E}">
        <p14:creationId xmlns:p14="http://schemas.microsoft.com/office/powerpoint/2010/main" val="222546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A85BE16-7CB4-43FA-A5AA-88E6DF48710D}"/>
              </a:ext>
            </a:extLst>
          </p:cNvPr>
          <p:cNvSpPr>
            <a:spLocks noGrp="1"/>
          </p:cNvSpPr>
          <p:nvPr>
            <p:ph type="dt" sz="half" idx="10"/>
          </p:nvPr>
        </p:nvSpPr>
        <p:spPr/>
        <p:txBody>
          <a:bodyPr/>
          <a:lstStyle/>
          <a:p>
            <a:fld id="{0A2D6BEC-2E85-4342-9D9B-73C211ED24AA}" type="datetimeFigureOut">
              <a:rPr lang="fr-FR" smtClean="0"/>
              <a:t>18/01/2020</a:t>
            </a:fld>
            <a:endParaRPr lang="fr-FR"/>
          </a:p>
        </p:txBody>
      </p:sp>
      <p:sp>
        <p:nvSpPr>
          <p:cNvPr id="3" name="Espace réservé du pied de page 2">
            <a:extLst>
              <a:ext uri="{FF2B5EF4-FFF2-40B4-BE49-F238E27FC236}">
                <a16:creationId xmlns:a16="http://schemas.microsoft.com/office/drawing/2014/main" id="{53AC22F9-5984-4D94-A6DC-8D84CC9A6EFD}"/>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11A7209-ACFE-4729-9EF7-38284460898E}"/>
              </a:ext>
            </a:extLst>
          </p:cNvPr>
          <p:cNvSpPr>
            <a:spLocks noGrp="1"/>
          </p:cNvSpPr>
          <p:nvPr>
            <p:ph type="sldNum" sz="quarter" idx="12"/>
          </p:nvPr>
        </p:nvSpPr>
        <p:spPr/>
        <p:txBody>
          <a:bodyPr/>
          <a:lstStyle/>
          <a:p>
            <a:fld id="{0909FC4A-B5ED-4EE5-BDD4-E1B5C03A9263}" type="slidenum">
              <a:rPr lang="fr-FR" smtClean="0"/>
              <a:t>‹N°›</a:t>
            </a:fld>
            <a:endParaRPr lang="fr-FR"/>
          </a:p>
        </p:txBody>
      </p:sp>
    </p:spTree>
    <p:extLst>
      <p:ext uri="{BB962C8B-B14F-4D97-AF65-F5344CB8AC3E}">
        <p14:creationId xmlns:p14="http://schemas.microsoft.com/office/powerpoint/2010/main" val="1092671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87228C-3720-42A8-9880-91616193BBB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E1B69E2-598B-4097-80D0-662B52C6C1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563D96E-EE64-4E56-BE66-1BE0A337B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C86B8E8-E3D6-4635-AF81-FEFE03DA4FFD}"/>
              </a:ext>
            </a:extLst>
          </p:cNvPr>
          <p:cNvSpPr>
            <a:spLocks noGrp="1"/>
          </p:cNvSpPr>
          <p:nvPr>
            <p:ph type="dt" sz="half" idx="10"/>
          </p:nvPr>
        </p:nvSpPr>
        <p:spPr/>
        <p:txBody>
          <a:bodyPr/>
          <a:lstStyle/>
          <a:p>
            <a:fld id="{0A2D6BEC-2E85-4342-9D9B-73C211ED24AA}" type="datetimeFigureOut">
              <a:rPr lang="fr-FR" smtClean="0"/>
              <a:t>18/01/2020</a:t>
            </a:fld>
            <a:endParaRPr lang="fr-FR"/>
          </a:p>
        </p:txBody>
      </p:sp>
      <p:sp>
        <p:nvSpPr>
          <p:cNvPr id="6" name="Espace réservé du pied de page 5">
            <a:extLst>
              <a:ext uri="{FF2B5EF4-FFF2-40B4-BE49-F238E27FC236}">
                <a16:creationId xmlns:a16="http://schemas.microsoft.com/office/drawing/2014/main" id="{AA5C562C-F239-4350-A2F2-905FA02ACB1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54CC9E3-4FC9-4612-9393-B030DC7D6741}"/>
              </a:ext>
            </a:extLst>
          </p:cNvPr>
          <p:cNvSpPr>
            <a:spLocks noGrp="1"/>
          </p:cNvSpPr>
          <p:nvPr>
            <p:ph type="sldNum" sz="quarter" idx="12"/>
          </p:nvPr>
        </p:nvSpPr>
        <p:spPr/>
        <p:txBody>
          <a:bodyPr/>
          <a:lstStyle/>
          <a:p>
            <a:fld id="{0909FC4A-B5ED-4EE5-BDD4-E1B5C03A9263}" type="slidenum">
              <a:rPr lang="fr-FR" smtClean="0"/>
              <a:t>‹N°›</a:t>
            </a:fld>
            <a:endParaRPr lang="fr-FR"/>
          </a:p>
        </p:txBody>
      </p:sp>
    </p:spTree>
    <p:extLst>
      <p:ext uri="{BB962C8B-B14F-4D97-AF65-F5344CB8AC3E}">
        <p14:creationId xmlns:p14="http://schemas.microsoft.com/office/powerpoint/2010/main" val="116763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44BA86-494D-43E5-AFB6-5A66681EFB8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0701615-FFF3-4405-AC13-10C21C7401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C3DCB90-E742-4BA0-832E-FF3AEBCB9D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ADD2444-D3E3-4A89-9EB2-81077FADD7A8}"/>
              </a:ext>
            </a:extLst>
          </p:cNvPr>
          <p:cNvSpPr>
            <a:spLocks noGrp="1"/>
          </p:cNvSpPr>
          <p:nvPr>
            <p:ph type="dt" sz="half" idx="10"/>
          </p:nvPr>
        </p:nvSpPr>
        <p:spPr/>
        <p:txBody>
          <a:bodyPr/>
          <a:lstStyle/>
          <a:p>
            <a:fld id="{0A2D6BEC-2E85-4342-9D9B-73C211ED24AA}" type="datetimeFigureOut">
              <a:rPr lang="fr-FR" smtClean="0"/>
              <a:t>18/01/2020</a:t>
            </a:fld>
            <a:endParaRPr lang="fr-FR"/>
          </a:p>
        </p:txBody>
      </p:sp>
      <p:sp>
        <p:nvSpPr>
          <p:cNvPr id="6" name="Espace réservé du pied de page 5">
            <a:extLst>
              <a:ext uri="{FF2B5EF4-FFF2-40B4-BE49-F238E27FC236}">
                <a16:creationId xmlns:a16="http://schemas.microsoft.com/office/drawing/2014/main" id="{53BAFFCD-14A0-4516-97C3-8FD7A5402F0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71DF94B-6763-48EC-B9F2-3D17484F20EC}"/>
              </a:ext>
            </a:extLst>
          </p:cNvPr>
          <p:cNvSpPr>
            <a:spLocks noGrp="1"/>
          </p:cNvSpPr>
          <p:nvPr>
            <p:ph type="sldNum" sz="quarter" idx="12"/>
          </p:nvPr>
        </p:nvSpPr>
        <p:spPr/>
        <p:txBody>
          <a:bodyPr/>
          <a:lstStyle/>
          <a:p>
            <a:fld id="{0909FC4A-B5ED-4EE5-BDD4-E1B5C03A9263}" type="slidenum">
              <a:rPr lang="fr-FR" smtClean="0"/>
              <a:t>‹N°›</a:t>
            </a:fld>
            <a:endParaRPr lang="fr-FR"/>
          </a:p>
        </p:txBody>
      </p:sp>
    </p:spTree>
    <p:extLst>
      <p:ext uri="{BB962C8B-B14F-4D97-AF65-F5344CB8AC3E}">
        <p14:creationId xmlns:p14="http://schemas.microsoft.com/office/powerpoint/2010/main" val="83182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D203008-683F-4768-8172-0B71FDE859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3509EAB-62EB-4AC5-95CD-B601D1CEF3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3F9559A-CAB7-4DEA-AAC7-08B1784F73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D6BEC-2E85-4342-9D9B-73C211ED24AA}" type="datetimeFigureOut">
              <a:rPr lang="fr-FR" smtClean="0"/>
              <a:t>18/01/2020</a:t>
            </a:fld>
            <a:endParaRPr lang="fr-FR"/>
          </a:p>
        </p:txBody>
      </p:sp>
      <p:sp>
        <p:nvSpPr>
          <p:cNvPr id="5" name="Espace réservé du pied de page 4">
            <a:extLst>
              <a:ext uri="{FF2B5EF4-FFF2-40B4-BE49-F238E27FC236}">
                <a16:creationId xmlns:a16="http://schemas.microsoft.com/office/drawing/2014/main" id="{CE796150-5C65-4174-88AB-7F0F99C368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FF26ABF-582A-49AA-882E-F6BE7A3F46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09FC4A-B5ED-4EE5-BDD4-E1B5C03A9263}" type="slidenum">
              <a:rPr lang="fr-FR" smtClean="0"/>
              <a:t>‹N°›</a:t>
            </a:fld>
            <a:endParaRPr lang="fr-FR"/>
          </a:p>
        </p:txBody>
      </p:sp>
    </p:spTree>
    <p:extLst>
      <p:ext uri="{BB962C8B-B14F-4D97-AF65-F5344CB8AC3E}">
        <p14:creationId xmlns:p14="http://schemas.microsoft.com/office/powerpoint/2010/main" val="880946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295D73-9196-4C81-AC75-8AD49FC30123}"/>
              </a:ext>
            </a:extLst>
          </p:cNvPr>
          <p:cNvSpPr>
            <a:spLocks noGrp="1"/>
          </p:cNvSpPr>
          <p:nvPr>
            <p:ph type="ctrTitle"/>
          </p:nvPr>
        </p:nvSpPr>
        <p:spPr>
          <a:xfrm>
            <a:off x="6746628" y="1783959"/>
            <a:ext cx="4645250" cy="1353688"/>
          </a:xfrm>
        </p:spPr>
        <p:txBody>
          <a:bodyPr anchor="b">
            <a:normAutofit/>
          </a:bodyPr>
          <a:lstStyle/>
          <a:p>
            <a:pPr algn="l"/>
            <a:r>
              <a:rPr lang="fr-FR" dirty="0"/>
              <a:t>1849-1852</a:t>
            </a:r>
          </a:p>
        </p:txBody>
      </p:sp>
      <p:sp>
        <p:nvSpPr>
          <p:cNvPr id="3" name="Sous-titre 2">
            <a:extLst>
              <a:ext uri="{FF2B5EF4-FFF2-40B4-BE49-F238E27FC236}">
                <a16:creationId xmlns:a16="http://schemas.microsoft.com/office/drawing/2014/main" id="{FDACBA0D-2E00-48CE-8083-763E1F772EF6}"/>
              </a:ext>
            </a:extLst>
          </p:cNvPr>
          <p:cNvSpPr>
            <a:spLocks noGrp="1"/>
          </p:cNvSpPr>
          <p:nvPr>
            <p:ph type="subTitle" idx="1"/>
          </p:nvPr>
        </p:nvSpPr>
        <p:spPr>
          <a:xfrm>
            <a:off x="6361144" y="3307575"/>
            <a:ext cx="4645250" cy="1147863"/>
          </a:xfrm>
        </p:spPr>
        <p:txBody>
          <a:bodyPr anchor="t">
            <a:normAutofit/>
          </a:bodyPr>
          <a:lstStyle/>
          <a:p>
            <a:pPr algn="l"/>
            <a:r>
              <a:rPr lang="fr-FR" sz="2000" b="1" dirty="0"/>
              <a:t>Le Prince-Président contre l’Assemblée </a:t>
            </a:r>
          </a:p>
          <a:p>
            <a:pPr algn="l"/>
            <a:endParaRPr lang="fr-FR" sz="2000" b="1" dirty="0"/>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age 4" descr="Une image contenant photo, homme, vieux, complet&#10;&#10;Description générée automatiquement">
            <a:extLst>
              <a:ext uri="{FF2B5EF4-FFF2-40B4-BE49-F238E27FC236}">
                <a16:creationId xmlns:a16="http://schemas.microsoft.com/office/drawing/2014/main" id="{D0214EC5-F320-4F46-AE23-E3159F4B4AE0}"/>
              </a:ext>
            </a:extLst>
          </p:cNvPr>
          <p:cNvPicPr>
            <a:picLocks noChangeAspect="1"/>
          </p:cNvPicPr>
          <p:nvPr/>
        </p:nvPicPr>
        <p:blipFill rotWithShape="1">
          <a:blip r:embed="rId2">
            <a:extLst>
              <a:ext uri="{28A0092B-C50C-407E-A947-70E740481C1C}">
                <a14:useLocalDpi xmlns:a14="http://schemas.microsoft.com/office/drawing/2010/main" val="0"/>
              </a:ext>
            </a:extLst>
          </a:blip>
          <a:srcRect b="18318"/>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6" name="ZoneTexte 5">
            <a:extLst>
              <a:ext uri="{FF2B5EF4-FFF2-40B4-BE49-F238E27FC236}">
                <a16:creationId xmlns:a16="http://schemas.microsoft.com/office/drawing/2014/main" id="{9A1655A2-2C9C-4736-9E17-B5D76CBB96E0}"/>
              </a:ext>
            </a:extLst>
          </p:cNvPr>
          <p:cNvSpPr txBox="1"/>
          <p:nvPr/>
        </p:nvSpPr>
        <p:spPr>
          <a:xfrm>
            <a:off x="5091933" y="4761807"/>
            <a:ext cx="7100047" cy="1692771"/>
          </a:xfrm>
          <a:prstGeom prst="rect">
            <a:avLst/>
          </a:prstGeom>
          <a:noFill/>
        </p:spPr>
        <p:txBody>
          <a:bodyPr wrap="square" rtlCol="0">
            <a:spAutoFit/>
          </a:bodyPr>
          <a:lstStyle/>
          <a:p>
            <a:pPr algn="just"/>
            <a:r>
              <a:rPr lang="fr-FR" sz="1600" i="1" dirty="0"/>
              <a:t>Portrait du Prince-Président, par G. Le Gray  en 1852.</a:t>
            </a:r>
          </a:p>
          <a:p>
            <a:pPr algn="just"/>
            <a:r>
              <a:rPr lang="fr-FR" sz="1600" dirty="0"/>
              <a:t>On peut considérer cette photographie comme le premier des portraits officiels des présidents français. </a:t>
            </a:r>
            <a:r>
              <a:rPr lang="fr-FR" dirty="0"/>
              <a:t>compensant la simplicité de son habit bourgeois, le futur Empereur prend la pose, assis bien droit, offrant ainsi l’image d’un homme affirmé. La photographie a sans doute été prise au Palais des Tuileries, où le Prince-Président s’installe en janvier 1852.</a:t>
            </a:r>
            <a:endParaRPr lang="fr-FR" sz="1600" dirty="0"/>
          </a:p>
        </p:txBody>
      </p:sp>
    </p:spTree>
    <p:extLst>
      <p:ext uri="{BB962C8B-B14F-4D97-AF65-F5344CB8AC3E}">
        <p14:creationId xmlns:p14="http://schemas.microsoft.com/office/powerpoint/2010/main" val="361791637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0701F3-FACF-4D59-A8C3-79AF070D9EF2}"/>
              </a:ext>
            </a:extLst>
          </p:cNvPr>
          <p:cNvSpPr>
            <a:spLocks noGrp="1"/>
          </p:cNvSpPr>
          <p:nvPr>
            <p:ph type="title"/>
          </p:nvPr>
        </p:nvSpPr>
        <p:spPr/>
        <p:txBody>
          <a:bodyPr/>
          <a:lstStyle/>
          <a:p>
            <a:r>
              <a:rPr lang="fr-FR" b="1" dirty="0"/>
              <a:t>Un parti de l’ordre qui espère gouverner en se servant d’un nom illustre. </a:t>
            </a:r>
          </a:p>
        </p:txBody>
      </p:sp>
      <p:sp>
        <p:nvSpPr>
          <p:cNvPr id="3" name="Espace réservé du texte 2">
            <a:extLst>
              <a:ext uri="{FF2B5EF4-FFF2-40B4-BE49-F238E27FC236}">
                <a16:creationId xmlns:a16="http://schemas.microsoft.com/office/drawing/2014/main" id="{F16E1684-A235-4B6B-A67E-3377F7F89224}"/>
              </a:ext>
            </a:extLst>
          </p:cNvPr>
          <p:cNvSpPr>
            <a:spLocks noGrp="1"/>
          </p:cNvSpPr>
          <p:nvPr>
            <p:ph type="body" idx="1"/>
          </p:nvPr>
        </p:nvSpPr>
        <p:spPr/>
        <p:txBody>
          <a:bodyPr>
            <a:normAutofit/>
          </a:bodyPr>
          <a:lstStyle/>
          <a:p>
            <a:r>
              <a:rPr lang="fr-FR" dirty="0"/>
              <a:t>Médaille frappée en janvier 1849</a:t>
            </a:r>
          </a:p>
        </p:txBody>
      </p:sp>
      <p:pic>
        <p:nvPicPr>
          <p:cNvPr id="8" name="Espace réservé du contenu 7" descr="Une image contenant objet, pièce de monnaie, tapis&#10;&#10;Description générée automatiquement">
            <a:extLst>
              <a:ext uri="{FF2B5EF4-FFF2-40B4-BE49-F238E27FC236}">
                <a16:creationId xmlns:a16="http://schemas.microsoft.com/office/drawing/2014/main" id="{056C97FE-7F56-4141-AE00-5FA10CCD151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86438" y="2505075"/>
            <a:ext cx="2264486" cy="3684588"/>
          </a:xfrm>
        </p:spPr>
      </p:pic>
      <p:sp>
        <p:nvSpPr>
          <p:cNvPr id="5" name="Espace réservé du texte 4">
            <a:extLst>
              <a:ext uri="{FF2B5EF4-FFF2-40B4-BE49-F238E27FC236}">
                <a16:creationId xmlns:a16="http://schemas.microsoft.com/office/drawing/2014/main" id="{6C9BACC2-DAC3-4FEF-93D3-566AE73A20D3}"/>
              </a:ext>
            </a:extLst>
          </p:cNvPr>
          <p:cNvSpPr>
            <a:spLocks noGrp="1"/>
          </p:cNvSpPr>
          <p:nvPr>
            <p:ph type="body" sz="quarter" idx="3"/>
          </p:nvPr>
        </p:nvSpPr>
        <p:spPr/>
        <p:txBody>
          <a:bodyPr>
            <a:normAutofit fontScale="92500"/>
          </a:bodyPr>
          <a:lstStyle/>
          <a:p>
            <a:r>
              <a:rPr lang="fr-FR" dirty="0"/>
              <a:t>Assemblée nationale issue des élections législatives du 13 et 14 mai 1849</a:t>
            </a:r>
          </a:p>
        </p:txBody>
      </p:sp>
      <p:pic>
        <p:nvPicPr>
          <p:cNvPr id="10" name="Espace réservé du contenu 9" descr="Une image contenant dessin&#10;&#10;Description générée automatiquement">
            <a:extLst>
              <a:ext uri="{FF2B5EF4-FFF2-40B4-BE49-F238E27FC236}">
                <a16:creationId xmlns:a16="http://schemas.microsoft.com/office/drawing/2014/main" id="{F9BFBCB3-3F56-4DF2-8E4E-9EFC0A56FEC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623031"/>
            <a:ext cx="5183188" cy="3448676"/>
          </a:xfrm>
        </p:spPr>
      </p:pic>
    </p:spTree>
    <p:extLst>
      <p:ext uri="{BB962C8B-B14F-4D97-AF65-F5344CB8AC3E}">
        <p14:creationId xmlns:p14="http://schemas.microsoft.com/office/powerpoint/2010/main" val="1925859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09543D-4934-428F-9411-0B53506FFA74}"/>
              </a:ext>
            </a:extLst>
          </p:cNvPr>
          <p:cNvSpPr>
            <a:spLocks noGrp="1"/>
          </p:cNvSpPr>
          <p:nvPr>
            <p:ph type="title"/>
          </p:nvPr>
        </p:nvSpPr>
        <p:spPr>
          <a:xfrm>
            <a:off x="838200" y="365125"/>
            <a:ext cx="10515600" cy="1325563"/>
          </a:xfrm>
        </p:spPr>
        <p:txBody>
          <a:bodyPr/>
          <a:lstStyle/>
          <a:p>
            <a:pPr algn="ctr"/>
            <a:r>
              <a:rPr lang="fr-FR" b="1"/>
              <a:t>Le parti de l’ordre</a:t>
            </a:r>
            <a:endParaRPr lang="fr-FR" b="1" dirty="0"/>
          </a:p>
        </p:txBody>
      </p:sp>
      <p:sp>
        <p:nvSpPr>
          <p:cNvPr id="3" name="Espace réservé du contenu 2">
            <a:extLst>
              <a:ext uri="{FF2B5EF4-FFF2-40B4-BE49-F238E27FC236}">
                <a16:creationId xmlns:a16="http://schemas.microsoft.com/office/drawing/2014/main" id="{621DB222-38F3-4703-B4D9-88FA7C8DCF56}"/>
              </a:ext>
            </a:extLst>
          </p:cNvPr>
          <p:cNvSpPr>
            <a:spLocks noGrp="1"/>
          </p:cNvSpPr>
          <p:nvPr>
            <p:ph idx="1"/>
          </p:nvPr>
        </p:nvSpPr>
        <p:spPr>
          <a:xfrm>
            <a:off x="3220871" y="1725655"/>
            <a:ext cx="4121625" cy="4351338"/>
          </a:xfrm>
        </p:spPr>
        <p:txBody>
          <a:bodyPr>
            <a:normAutofit fontScale="92500" lnSpcReduction="20000"/>
          </a:bodyPr>
          <a:lstStyle/>
          <a:p>
            <a:pPr algn="just">
              <a:buFont typeface="Wingdings" panose="05000000000000000000" pitchFamily="2" charset="2"/>
              <a:buChar char="Ø"/>
            </a:pPr>
            <a:r>
              <a:rPr lang="fr-FR" sz="1400" dirty="0"/>
              <a:t>Ses membres proviennent à l’origine des 250 députés conservateurs (Orléanistes et légitimistes) de l’Assemblée d’avril 1848. Louis-Napoléon Bonaparte fut leur candidat aux élections présidentielles de décembre 1848 : « c’est un crétin que l’on mènera » pense -bien naïvement- l’un de ses chefs de file, Adolphe Thiers. Avec Odilon Barrot, François Guizot, Alexis de Tocqueville et Victor Hugo, ils intègrent les membres les plus conservateurs parmi les Républicains modérés et forment le « Parti de l’Ordre », par opposition au « désordre » du socialisme et du mouvement ouvriériste. Le neveu de l’empereur incarne à leurs yeux cette autorité et l’ordre auquel ils aspirent. </a:t>
            </a:r>
          </a:p>
          <a:p>
            <a:pPr algn="just">
              <a:buFont typeface="Wingdings" panose="05000000000000000000" pitchFamily="2" charset="2"/>
              <a:buChar char="Ø"/>
            </a:pPr>
            <a:r>
              <a:rPr lang="fr-FR" sz="1400" dirty="0"/>
              <a:t>Après le triomphe de Louis-Napoléon aux présidentielles, c’est au tour du parti de l’ordre de connaître un succès logique, comme « parti du président » Sur 705 députés, ils emportent une large majorité avec 450 députés. L’ancienne majorité des Républicains modérés passe de 450 députés à 75. C’est un désastre pour les anciens leaders de février 1848. Les Républicains avancés et socialistes gardent quant à eux peu ou prou leur étiage d’avril 1848 (180 députés contre 200). L’échec des Ateliers nationaux, la répression de juin 1848 et la volonté de donner au président une large majorité de la part des Français expliquent largement ces résultats en apparence fort confortable pour le Prince-Président.</a:t>
            </a:r>
          </a:p>
          <a:p>
            <a:pPr marL="0" indent="0">
              <a:buNone/>
            </a:pPr>
            <a:endParaRPr lang="fr-FR" sz="1600" dirty="0"/>
          </a:p>
        </p:txBody>
      </p:sp>
      <p:pic>
        <p:nvPicPr>
          <p:cNvPr id="6" name="Image 5" descr="Une image contenant personne, intérieur, homme, noir&#10;&#10;Description générée automatiquement">
            <a:extLst>
              <a:ext uri="{FF2B5EF4-FFF2-40B4-BE49-F238E27FC236}">
                <a16:creationId xmlns:a16="http://schemas.microsoft.com/office/drawing/2014/main" id="{FE8A4A37-6099-4867-A955-0F80144FD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23" y="1779385"/>
            <a:ext cx="2732532" cy="3465957"/>
          </a:xfrm>
          <a:prstGeom prst="rect">
            <a:avLst/>
          </a:prstGeom>
        </p:spPr>
      </p:pic>
      <p:pic>
        <p:nvPicPr>
          <p:cNvPr id="7" name="Image 6">
            <a:extLst>
              <a:ext uri="{FF2B5EF4-FFF2-40B4-BE49-F238E27FC236}">
                <a16:creationId xmlns:a16="http://schemas.microsoft.com/office/drawing/2014/main" id="{07C26883-4CE1-4699-944D-60CC752D3E3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851785" y="1854649"/>
            <a:ext cx="2732532" cy="3138034"/>
          </a:xfrm>
          <a:prstGeom prst="rect">
            <a:avLst/>
          </a:prstGeom>
        </p:spPr>
      </p:pic>
      <p:sp>
        <p:nvSpPr>
          <p:cNvPr id="8" name="ZoneTexte 7">
            <a:extLst>
              <a:ext uri="{FF2B5EF4-FFF2-40B4-BE49-F238E27FC236}">
                <a16:creationId xmlns:a16="http://schemas.microsoft.com/office/drawing/2014/main" id="{36DBD2A0-143E-41AD-88CE-D9AB1394A85C}"/>
              </a:ext>
            </a:extLst>
          </p:cNvPr>
          <p:cNvSpPr txBox="1"/>
          <p:nvPr/>
        </p:nvSpPr>
        <p:spPr>
          <a:xfrm>
            <a:off x="129907" y="5245342"/>
            <a:ext cx="2732532" cy="307777"/>
          </a:xfrm>
          <a:prstGeom prst="rect">
            <a:avLst/>
          </a:prstGeom>
          <a:noFill/>
        </p:spPr>
        <p:txBody>
          <a:bodyPr wrap="square" rtlCol="0">
            <a:spAutoFit/>
          </a:bodyPr>
          <a:lstStyle/>
          <a:p>
            <a:pPr algn="ctr"/>
            <a:r>
              <a:rPr lang="fr-FR" sz="1400" i="1"/>
              <a:t>Adolphe Thiers vers 1848</a:t>
            </a:r>
            <a:endParaRPr lang="fr-FR" sz="1400" i="1" dirty="0"/>
          </a:p>
        </p:txBody>
      </p:sp>
      <p:sp>
        <p:nvSpPr>
          <p:cNvPr id="9" name="ZoneTexte 8">
            <a:extLst>
              <a:ext uri="{FF2B5EF4-FFF2-40B4-BE49-F238E27FC236}">
                <a16:creationId xmlns:a16="http://schemas.microsoft.com/office/drawing/2014/main" id="{D91E01AF-54A7-419D-83CB-CE5F4D6CBA49}"/>
              </a:ext>
            </a:extLst>
          </p:cNvPr>
          <p:cNvSpPr txBox="1"/>
          <p:nvPr/>
        </p:nvSpPr>
        <p:spPr>
          <a:xfrm>
            <a:off x="7851785" y="5156644"/>
            <a:ext cx="2732532" cy="523220"/>
          </a:xfrm>
          <a:prstGeom prst="rect">
            <a:avLst/>
          </a:prstGeom>
          <a:noFill/>
        </p:spPr>
        <p:txBody>
          <a:bodyPr wrap="square" rtlCol="0">
            <a:spAutoFit/>
          </a:bodyPr>
          <a:lstStyle/>
          <a:p>
            <a:pPr algn="ctr"/>
            <a:r>
              <a:rPr lang="fr-FR" sz="1400" i="1"/>
              <a:t>Victor Hugo photographié à Jersey en 1853</a:t>
            </a:r>
            <a:endParaRPr lang="fr-FR" sz="1400" i="1" dirty="0"/>
          </a:p>
        </p:txBody>
      </p:sp>
    </p:spTree>
    <p:extLst>
      <p:ext uri="{BB962C8B-B14F-4D97-AF65-F5344CB8AC3E}">
        <p14:creationId xmlns:p14="http://schemas.microsoft.com/office/powerpoint/2010/main" val="1584705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ECE95B-48C8-435D-BD4D-8F3A5B01205B}"/>
              </a:ext>
            </a:extLst>
          </p:cNvPr>
          <p:cNvSpPr>
            <a:spLocks noGrp="1"/>
          </p:cNvSpPr>
          <p:nvPr>
            <p:ph type="title"/>
          </p:nvPr>
        </p:nvSpPr>
        <p:spPr>
          <a:xfrm>
            <a:off x="4698124" y="407166"/>
            <a:ext cx="6655676" cy="1325563"/>
          </a:xfrm>
        </p:spPr>
        <p:txBody>
          <a:bodyPr/>
          <a:lstStyle/>
          <a:p>
            <a:pPr algn="ctr"/>
            <a:r>
              <a:rPr lang="fr-FR" b="1" dirty="0"/>
              <a:t>Les hommes du président :</a:t>
            </a:r>
            <a:br>
              <a:rPr lang="fr-FR" b="1" dirty="0"/>
            </a:br>
            <a:r>
              <a:rPr lang="fr-FR" b="1" dirty="0"/>
              <a:t>Victor de Persigny</a:t>
            </a:r>
          </a:p>
        </p:txBody>
      </p:sp>
      <p:sp>
        <p:nvSpPr>
          <p:cNvPr id="3" name="Espace réservé du contenu 2">
            <a:extLst>
              <a:ext uri="{FF2B5EF4-FFF2-40B4-BE49-F238E27FC236}">
                <a16:creationId xmlns:a16="http://schemas.microsoft.com/office/drawing/2014/main" id="{E4F6A710-2281-44FF-8FB4-08AA23078772}"/>
              </a:ext>
            </a:extLst>
          </p:cNvPr>
          <p:cNvSpPr>
            <a:spLocks noGrp="1"/>
          </p:cNvSpPr>
          <p:nvPr>
            <p:ph idx="1"/>
          </p:nvPr>
        </p:nvSpPr>
        <p:spPr>
          <a:xfrm>
            <a:off x="4488180" y="1732470"/>
            <a:ext cx="6766560" cy="4351338"/>
          </a:xfrm>
        </p:spPr>
        <p:txBody>
          <a:bodyPr>
            <a:normAutofit fontScale="77500" lnSpcReduction="20000"/>
          </a:bodyPr>
          <a:lstStyle/>
          <a:p>
            <a:pPr marL="0" indent="0" algn="just">
              <a:buNone/>
            </a:pPr>
            <a:r>
              <a:rPr lang="fr-FR" sz="1800" b="1" dirty="0"/>
              <a:t>Victor Fialin, duc de Persigny </a:t>
            </a:r>
            <a:r>
              <a:rPr lang="fr-FR" sz="1800" dirty="0"/>
              <a:t>(1808-1872) : Il a le même âge que Louis-Napoléon. Converti au Bonapartisme en 1832, suite à la lecture du Mémorial de Sainte-Hélène, il fait la rencontre de sa vie dès 1835 en la personne de Louis-Napoléon Bonaparte. Il devient son </a:t>
            </a:r>
            <a:r>
              <a:rPr lang="fr-FR" sz="1800" b="1" dirty="0"/>
              <a:t>aide de camp et son compagnon d’exil</a:t>
            </a:r>
            <a:r>
              <a:rPr lang="fr-FR" sz="1800" dirty="0"/>
              <a:t>. Victor Fialin mettra son immense énergie dans un but unique : la restauration de l’Empire. Il est l’organisateur principal des coups d’Etats malheureux de </a:t>
            </a:r>
            <a:r>
              <a:rPr lang="fr-FR" sz="1800" b="1" dirty="0"/>
              <a:t>Strasbourg (1836) et de Boulogne sur Mer (1840). </a:t>
            </a:r>
            <a:r>
              <a:rPr lang="fr-FR" sz="1800" dirty="0"/>
              <a:t>Il est emprisonné à Doullens, dans le Nord,  mais non à Ham à son grand désespoir. Il est libéré par la révolution de 1848. </a:t>
            </a:r>
            <a:r>
              <a:rPr lang="fr-FR" sz="1800" b="1" dirty="0"/>
              <a:t>Député du Nord en mai 1849</a:t>
            </a:r>
            <a:r>
              <a:rPr lang="fr-FR" sz="1800" dirty="0"/>
              <a:t>, il fonde et anime l’aile Bonapartiste du parti de l’ordre. Il </a:t>
            </a:r>
            <a:r>
              <a:rPr lang="fr-FR" sz="1800" b="1" dirty="0"/>
              <a:t>dirige la campagne </a:t>
            </a:r>
            <a:r>
              <a:rPr lang="fr-FR" sz="1800" dirty="0"/>
              <a:t>qui amène l’élection à la présidence de Louis-Napoléon Bonaparte. Infatigable, il reconstitue ses réseaux, finance des journaux et sillonne la France, n’ayant de cesse que la nouvelle de la candidature de celui à qui il a voué sa vie soit connue dans le plus reculé des hameaux. C’est en grande partie à lui que Louis-Napoléon doit son triomphe présidentiel. Un temps </a:t>
            </a:r>
            <a:r>
              <a:rPr lang="fr-FR" sz="1800" b="1" dirty="0"/>
              <a:t>ambassadeur en Allemagne</a:t>
            </a:r>
            <a:r>
              <a:rPr lang="fr-FR" sz="1800" dirty="0"/>
              <a:t>, Persigny rentre en France pour aider au coup d’Etat qui s’annonce ; le 2 décembre 1851, il est à la tête du </a:t>
            </a:r>
            <a:r>
              <a:rPr lang="fr-FR" sz="1800" b="1" dirty="0"/>
              <a:t>42e régiment de ligne où il est chargé avec le colonel Espinasse de la prise du Palais Bourbon </a:t>
            </a:r>
            <a:r>
              <a:rPr lang="fr-FR" sz="1800" dirty="0"/>
              <a:t>par la troupe, ce qui ouvre les portes du pouvoir à Louis-Napoléon Bonaparte. Son fanatisme bonapartiste fera dire un jour à Napoléon III, très flegmatique : </a:t>
            </a:r>
            <a:r>
              <a:rPr lang="fr-FR" sz="1800" i="1" dirty="0"/>
              <a:t>« Quel curieux gouvernement que le mien : mon épouse est légitimiste, mon demi-frère, Morny est Orléaniste, le prince Napoléon est républicain, je suis pour ma part socialiste, il n’y a en fait de Bonapartiste que Persigny, mais il est vrai qu’il est fou! » </a:t>
            </a:r>
            <a:r>
              <a:rPr lang="fr-FR" sz="1800" dirty="0"/>
              <a:t>C’est un peu injuste pour cet homme dévoué et dont l’action de propagande électorale, très moderne, </a:t>
            </a:r>
            <a:r>
              <a:rPr lang="fr-FR" sz="1800" b="1" dirty="0"/>
              <a:t>servit de modèle à toutes les campagnes électorales futures</a:t>
            </a:r>
            <a:r>
              <a:rPr lang="fr-FR" sz="1800" dirty="0"/>
              <a:t>. Un temps </a:t>
            </a:r>
            <a:r>
              <a:rPr lang="fr-FR" sz="1800" b="1" dirty="0"/>
              <a:t>Ministre de l’intérieur sous l’Empire (1852-1854, puis 1860-1863)</a:t>
            </a:r>
            <a:r>
              <a:rPr lang="fr-FR" sz="1800" dirty="0"/>
              <a:t>, il élevé à la noblesse d’Empire en 1863 et  nommé </a:t>
            </a:r>
            <a:r>
              <a:rPr lang="fr-FR" sz="1800" b="1" dirty="0"/>
              <a:t>duc de Persigny </a:t>
            </a:r>
            <a:r>
              <a:rPr lang="fr-FR" sz="1800" dirty="0"/>
              <a:t>par Napoléon III. Son influence décroît par la suite car l’impératrice le déteste (il avait désapprouvé le mariage de Napoléon III avec Eugénie de Montijo). Quelque peu en disgrâce, il se retire sur ses terres de la Loire et meurt en janvier 1872 après avoir eu la tristesse d’assister à la fin de l’Empire qu’il avait si largement contribué à faire renaître.</a:t>
            </a:r>
          </a:p>
        </p:txBody>
      </p:sp>
      <p:sp>
        <p:nvSpPr>
          <p:cNvPr id="4" name="Rectangle 2">
            <a:extLst>
              <a:ext uri="{FF2B5EF4-FFF2-40B4-BE49-F238E27FC236}">
                <a16:creationId xmlns:a16="http://schemas.microsoft.com/office/drawing/2014/main" id="{927A2160-0D00-45C3-B042-5F6731BC1A1F}"/>
              </a:ext>
            </a:extLst>
          </p:cNvPr>
          <p:cNvSpPr>
            <a:spLocks noChangeArrowheads="1"/>
          </p:cNvSpPr>
          <p:nvPr/>
        </p:nvSpPr>
        <p:spPr bwMode="auto">
          <a:xfrm>
            <a:off x="0" y="-115416"/>
            <a:ext cx="24878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6" name="Image 5">
            <a:extLst>
              <a:ext uri="{FF2B5EF4-FFF2-40B4-BE49-F238E27FC236}">
                <a16:creationId xmlns:a16="http://schemas.microsoft.com/office/drawing/2014/main" id="{DFDDF5A1-AF78-49CA-BC73-E71F8A102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260" y="445008"/>
            <a:ext cx="3550920" cy="5638800"/>
          </a:xfrm>
          <a:prstGeom prst="rect">
            <a:avLst/>
          </a:prstGeom>
        </p:spPr>
      </p:pic>
    </p:spTree>
    <p:extLst>
      <p:ext uri="{BB962C8B-B14F-4D97-AF65-F5344CB8AC3E}">
        <p14:creationId xmlns:p14="http://schemas.microsoft.com/office/powerpoint/2010/main" val="4153541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ECE95B-48C8-435D-BD4D-8F3A5B01205B}"/>
              </a:ext>
            </a:extLst>
          </p:cNvPr>
          <p:cNvSpPr>
            <a:spLocks noGrp="1"/>
          </p:cNvSpPr>
          <p:nvPr>
            <p:ph type="title"/>
          </p:nvPr>
        </p:nvSpPr>
        <p:spPr>
          <a:xfrm>
            <a:off x="4698124" y="407166"/>
            <a:ext cx="6655676" cy="1325563"/>
          </a:xfrm>
        </p:spPr>
        <p:txBody>
          <a:bodyPr/>
          <a:lstStyle/>
          <a:p>
            <a:pPr algn="ctr"/>
            <a:r>
              <a:rPr lang="fr-FR" b="1" dirty="0"/>
              <a:t>Les hommes du président :</a:t>
            </a:r>
            <a:br>
              <a:rPr lang="fr-FR" b="1" dirty="0"/>
            </a:br>
            <a:r>
              <a:rPr lang="fr-FR" b="1" dirty="0"/>
              <a:t>le duc de Morny</a:t>
            </a:r>
          </a:p>
        </p:txBody>
      </p:sp>
      <p:sp>
        <p:nvSpPr>
          <p:cNvPr id="3" name="Espace réservé du contenu 2">
            <a:extLst>
              <a:ext uri="{FF2B5EF4-FFF2-40B4-BE49-F238E27FC236}">
                <a16:creationId xmlns:a16="http://schemas.microsoft.com/office/drawing/2014/main" id="{E4F6A710-2281-44FF-8FB4-08AA23078772}"/>
              </a:ext>
            </a:extLst>
          </p:cNvPr>
          <p:cNvSpPr>
            <a:spLocks noGrp="1"/>
          </p:cNvSpPr>
          <p:nvPr>
            <p:ph idx="1"/>
          </p:nvPr>
        </p:nvSpPr>
        <p:spPr>
          <a:xfrm>
            <a:off x="4488179" y="1732470"/>
            <a:ext cx="7021515" cy="4718364"/>
          </a:xfrm>
        </p:spPr>
        <p:txBody>
          <a:bodyPr>
            <a:normAutofit fontScale="77500" lnSpcReduction="20000"/>
          </a:bodyPr>
          <a:lstStyle/>
          <a:p>
            <a:pPr marL="0" indent="0" algn="just">
              <a:buNone/>
            </a:pPr>
            <a:r>
              <a:rPr lang="fr-FR" sz="1800" b="1" dirty="0"/>
              <a:t>Charles Auguste Demorny, comte, puis duc de Morny </a:t>
            </a:r>
            <a:r>
              <a:rPr lang="fr-FR" sz="1800" dirty="0"/>
              <a:t>(1811-1865) : il est le fils naturel de </a:t>
            </a:r>
            <a:r>
              <a:rPr lang="fr-FR" sz="1800" b="1" dirty="0"/>
              <a:t>Hortense de Beauharnais</a:t>
            </a:r>
            <a:r>
              <a:rPr lang="fr-FR" sz="1800" dirty="0"/>
              <a:t>, mère de Louis-Napoléon. Par son père, le comte de Flahaut, il est le petit fils naturel de </a:t>
            </a:r>
            <a:r>
              <a:rPr lang="fr-FR" sz="1800" b="1" dirty="0"/>
              <a:t>Talleyrand</a:t>
            </a:r>
            <a:r>
              <a:rPr lang="fr-FR" sz="1800" dirty="0"/>
              <a:t>. Sur la demande de l’impératrice Joséphine, un négociant de Saint Domingue, un certain Demorny, accepte de reconnaître le bébé illégitime d’Hortense. Elevé dans les milieux orléanistes, il ne rencontre sa mère qu’à l’âge de 18 ans. Il change alors son nom en De Morny. </a:t>
            </a:r>
            <a:r>
              <a:rPr lang="fr-FR" sz="1800" b="1" dirty="0"/>
              <a:t>Brillant officier</a:t>
            </a:r>
            <a:r>
              <a:rPr lang="fr-FR" sz="1800" dirty="0"/>
              <a:t>, il participe à la </a:t>
            </a:r>
            <a:r>
              <a:rPr lang="fr-FR" sz="1800" b="1" dirty="0"/>
              <a:t>conquête de l’Algérie</a:t>
            </a:r>
            <a:r>
              <a:rPr lang="fr-FR" sz="1800" dirty="0"/>
              <a:t> et est décoré en 1837 de la Légion d’honneur. Il se reconvertit dans le négoce du sucre de betterave. Élu député du Puy de Dôme, il rencontre </a:t>
            </a:r>
            <a:r>
              <a:rPr lang="fr-FR" sz="1800"/>
              <a:t>en 1849 son </a:t>
            </a:r>
            <a:r>
              <a:rPr lang="fr-FR" sz="1800" dirty="0"/>
              <a:t>demi-frère devenu Président de la République. Le courant passe assez mal entre les deux hommes, mais De Morny met son sens de l’organisation et ses relations au service du coup d’Etat de 1851 dont il est la cheville ouvrière. Le 2 décembre il se rend à l’opéra comique comme si de rien n’était. A une dame qui lui demande de lui confirmer que le « Président à l’intention de balayer la chambre », il répond : « Madame, s’il y a un coup de balai, je tâcherai d’être du côté du manche ». Comme son grand père, qui avait été à la manœuvre du coup d’Etat du 18 brumaire, Charles de Morny fait de son demi-frère le soir du 2 décembre 1851 le Prince-Président, en attendant mieux. Il est récompensé par le poste de </a:t>
            </a:r>
            <a:r>
              <a:rPr lang="fr-FR" sz="1800" b="1" dirty="0"/>
              <a:t>ministre de l’intérieur</a:t>
            </a:r>
            <a:r>
              <a:rPr lang="fr-FR" sz="1800" dirty="0"/>
              <a:t>, mais il démissionne au bout d’un an, car louis-Napoléon confisque les Biens des Orléans, ce qui fait dire au président de l’Assemblée Nationale, Dupin : « voici le premier vol de l’Aigle »… On disait de Morny, « </a:t>
            </a:r>
            <a:r>
              <a:rPr lang="fr-FR" sz="1800" i="1" dirty="0"/>
              <a:t>Il suffit que l’on entende prononcer, d’un air entendu, le fameux “Morny est dans l’affaire” pour que ladite affaire attire capitaux et obtienne les autorisations nécessaires »</a:t>
            </a:r>
          </a:p>
          <a:p>
            <a:pPr marL="0" indent="0" algn="just">
              <a:buNone/>
            </a:pPr>
            <a:r>
              <a:rPr lang="fr-FR" sz="1800" dirty="0"/>
              <a:t>Sous l’Empire, il </a:t>
            </a:r>
            <a:r>
              <a:rPr lang="fr-FR" sz="1800" b="1" dirty="0"/>
              <a:t>dirige le Corps législatif, </a:t>
            </a:r>
            <a:r>
              <a:rPr lang="fr-FR" sz="1800" dirty="0"/>
              <a:t>et continue de faire des affaires (à la limite souvent de la légalité, par exemple, ayant appris en avance les travaux envisagés par Haussmann, il achète tout un quartier pour revendre les appartements dix fois plus cher). Il meurt dans la période d’apogée de l’Empire, et ne connaîtra pas son déclin.</a:t>
            </a:r>
          </a:p>
          <a:p>
            <a:pPr marL="0" indent="0" algn="just">
              <a:buNone/>
            </a:pPr>
            <a:r>
              <a:rPr lang="fr-FR" sz="1800" dirty="0"/>
              <a:t>Créé </a:t>
            </a:r>
            <a:r>
              <a:rPr lang="fr-FR" sz="1800" b="1" dirty="0"/>
              <a:t>duc en 1862</a:t>
            </a:r>
            <a:r>
              <a:rPr lang="fr-FR" sz="1800" dirty="0"/>
              <a:t>, Charles de Morny fut à l'origine de la fondation du village du Vésinet dans la boucle de la Seine en aval de Paris, de l'urbanisation de Deauville et du parc des Princes à Boulogne-Billancourt. </a:t>
            </a:r>
          </a:p>
          <a:p>
            <a:pPr marL="0" indent="0" algn="just">
              <a:buNone/>
            </a:pPr>
            <a:endParaRPr lang="fr-FR" sz="1800" dirty="0"/>
          </a:p>
          <a:p>
            <a:pPr marL="0" indent="0" algn="just">
              <a:buNone/>
            </a:pPr>
            <a:endParaRPr lang="fr-FR" sz="1800" dirty="0"/>
          </a:p>
          <a:p>
            <a:pPr marL="0" indent="0" algn="just">
              <a:buNone/>
            </a:pPr>
            <a:endParaRPr lang="fr-FR" sz="1800" dirty="0"/>
          </a:p>
        </p:txBody>
      </p:sp>
      <p:sp>
        <p:nvSpPr>
          <p:cNvPr id="4" name="Rectangle 2">
            <a:extLst>
              <a:ext uri="{FF2B5EF4-FFF2-40B4-BE49-F238E27FC236}">
                <a16:creationId xmlns:a16="http://schemas.microsoft.com/office/drawing/2014/main" id="{927A2160-0D00-45C3-B042-5F6731BC1A1F}"/>
              </a:ext>
            </a:extLst>
          </p:cNvPr>
          <p:cNvSpPr>
            <a:spLocks noChangeArrowheads="1"/>
          </p:cNvSpPr>
          <p:nvPr/>
        </p:nvSpPr>
        <p:spPr bwMode="auto">
          <a:xfrm>
            <a:off x="0" y="-115416"/>
            <a:ext cx="24878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6" name="Image 5">
            <a:extLst>
              <a:ext uri="{FF2B5EF4-FFF2-40B4-BE49-F238E27FC236}">
                <a16:creationId xmlns:a16="http://schemas.microsoft.com/office/drawing/2014/main" id="{DFDDF5A1-AF78-49CA-BC73-E71F8A1025B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1020" y="445008"/>
            <a:ext cx="3523399" cy="5638800"/>
          </a:xfrm>
          <a:prstGeom prst="rect">
            <a:avLst/>
          </a:prstGeom>
        </p:spPr>
      </p:pic>
    </p:spTree>
    <p:extLst>
      <p:ext uri="{BB962C8B-B14F-4D97-AF65-F5344CB8AC3E}">
        <p14:creationId xmlns:p14="http://schemas.microsoft.com/office/powerpoint/2010/main" val="715717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BEADAA-0A64-4563-85F3-186581FE123C}"/>
              </a:ext>
            </a:extLst>
          </p:cNvPr>
          <p:cNvSpPr>
            <a:spLocks noGrp="1"/>
          </p:cNvSpPr>
          <p:nvPr>
            <p:ph type="title"/>
          </p:nvPr>
        </p:nvSpPr>
        <p:spPr>
          <a:xfrm>
            <a:off x="838200" y="365125"/>
            <a:ext cx="10515600" cy="1120775"/>
          </a:xfrm>
        </p:spPr>
        <p:txBody>
          <a:bodyPr>
            <a:normAutofit fontScale="90000"/>
          </a:bodyPr>
          <a:lstStyle/>
          <a:p>
            <a:pPr algn="ctr"/>
            <a:r>
              <a:rPr lang="fr-FR" b="1" dirty="0"/>
              <a:t>1849-1851  </a:t>
            </a:r>
            <a:br>
              <a:rPr lang="fr-FR" b="1" dirty="0"/>
            </a:br>
            <a:r>
              <a:rPr lang="fr-FR" b="1" dirty="0"/>
              <a:t>l’établissement d’une République autoritaire</a:t>
            </a:r>
          </a:p>
        </p:txBody>
      </p:sp>
      <p:sp>
        <p:nvSpPr>
          <p:cNvPr id="3" name="Espace réservé du contenu 2">
            <a:extLst>
              <a:ext uri="{FF2B5EF4-FFF2-40B4-BE49-F238E27FC236}">
                <a16:creationId xmlns:a16="http://schemas.microsoft.com/office/drawing/2014/main" id="{FD1C0E42-1070-41CB-B6E1-73D8CED73B02}"/>
              </a:ext>
            </a:extLst>
          </p:cNvPr>
          <p:cNvSpPr>
            <a:spLocks noGrp="1"/>
          </p:cNvSpPr>
          <p:nvPr>
            <p:ph idx="1"/>
          </p:nvPr>
        </p:nvSpPr>
        <p:spPr>
          <a:xfrm>
            <a:off x="838200" y="1485900"/>
            <a:ext cx="10515600" cy="4691063"/>
          </a:xfrm>
        </p:spPr>
        <p:txBody>
          <a:bodyPr>
            <a:noAutofit/>
          </a:bodyPr>
          <a:lstStyle/>
          <a:p>
            <a:pPr algn="just">
              <a:buFont typeface="Wingdings" panose="05000000000000000000" pitchFamily="2" charset="2"/>
              <a:buChar char="Ø"/>
            </a:pPr>
            <a:r>
              <a:rPr lang="fr-FR" sz="1200" dirty="0"/>
              <a:t>L’Assemblée nationale, élue en mai 1849 est largement royaliste et fort peu républicaine. L’exécutif et le législatif travaillent ensemble pendant près de trois ans pour donner à la République un caractère conservateur et autoritaire. </a:t>
            </a:r>
            <a:r>
              <a:rPr lang="fr-FR" sz="1200" b="1" dirty="0"/>
              <a:t>Odilon Barrot </a:t>
            </a:r>
            <a:r>
              <a:rPr lang="fr-FR" sz="1200" dirty="0"/>
              <a:t>est nommé chef de gouvernement par le Président et dirige un gouvernement de tendance catholique dans lequel les Bonapartistes côtoient les royalistes.</a:t>
            </a:r>
          </a:p>
          <a:p>
            <a:pPr algn="just">
              <a:buFont typeface="Wingdings" panose="05000000000000000000" pitchFamily="2" charset="2"/>
              <a:buChar char="Ø"/>
            </a:pPr>
            <a:r>
              <a:rPr lang="fr-FR" sz="1200" b="1" dirty="0"/>
              <a:t>L’expédition de Rome </a:t>
            </a:r>
            <a:r>
              <a:rPr lang="fr-FR" sz="1200" dirty="0"/>
              <a:t>: le </a:t>
            </a:r>
            <a:r>
              <a:rPr lang="fr-FR" sz="1200" b="1" dirty="0"/>
              <a:t>22 avril 1849</a:t>
            </a:r>
            <a:r>
              <a:rPr lang="fr-FR" sz="1200" dirty="0"/>
              <a:t>, une expédition française menée par le général Oudinot intervient à Rome contre la jeune république romaine, pour rétablir le pape </a:t>
            </a:r>
            <a:r>
              <a:rPr lang="fr-FR" sz="1200" b="1" dirty="0"/>
              <a:t>Pie IX </a:t>
            </a:r>
            <a:r>
              <a:rPr lang="fr-FR" sz="1200" dirty="0"/>
              <a:t>dans son pouvoir temporel.</a:t>
            </a:r>
          </a:p>
          <a:p>
            <a:pPr algn="just">
              <a:buFont typeface="Wingdings" panose="05000000000000000000" pitchFamily="2" charset="2"/>
              <a:buChar char="Ø"/>
            </a:pPr>
            <a:r>
              <a:rPr lang="fr-FR" sz="1200" dirty="0"/>
              <a:t>En juin 1849, condamnation à la prison de </a:t>
            </a:r>
            <a:r>
              <a:rPr lang="fr-FR" sz="1200" b="1" dirty="0"/>
              <a:t>Ledru-Rollin et vingt autres montagnards </a:t>
            </a:r>
            <a:r>
              <a:rPr lang="fr-FR" sz="1200" dirty="0"/>
              <a:t>« il est temps que les méchants tremblent et que les gentils se rassurent » déclare alors Louis-Napoléon.</a:t>
            </a:r>
          </a:p>
          <a:p>
            <a:pPr algn="just">
              <a:buFont typeface="Wingdings" panose="05000000000000000000" pitchFamily="2" charset="2"/>
              <a:buChar char="Ø"/>
            </a:pPr>
            <a:r>
              <a:rPr lang="fr-FR" sz="1200" dirty="0"/>
              <a:t>En matière d’enseignement, </a:t>
            </a:r>
            <a:r>
              <a:rPr lang="fr-FR" sz="1200" b="1" dirty="0"/>
              <a:t>la loi Falloux</a:t>
            </a:r>
            <a:r>
              <a:rPr lang="fr-FR" sz="1200" dirty="0"/>
              <a:t>, votée le </a:t>
            </a:r>
            <a:r>
              <a:rPr lang="fr-FR" sz="1200" b="1" dirty="0"/>
              <a:t>15 mars 1850 </a:t>
            </a:r>
            <a:r>
              <a:rPr lang="fr-FR" sz="1200" dirty="0"/>
              <a:t>confie une grande partie des établissements scolaire à l’Eglise catholique. C’est la naissance de l’enseignement « libre » catholique qui s’établit en concurrence de l’enseignement public, encore embryonnaire. Cette loi permet notamment aux préfets de destituer des instituteurs jugés trop « laïcs » et républicains. Elle renforce l’anticléricalisme de bon nombre d’intellectuels.</a:t>
            </a:r>
          </a:p>
          <a:p>
            <a:pPr algn="just">
              <a:buFont typeface="Wingdings" panose="05000000000000000000" pitchFamily="2" charset="2"/>
              <a:buChar char="Ø"/>
            </a:pPr>
            <a:r>
              <a:rPr lang="fr-FR" sz="1200" dirty="0"/>
              <a:t>Le </a:t>
            </a:r>
            <a:r>
              <a:rPr lang="fr-FR" sz="1200" b="1" dirty="0"/>
              <a:t>31 octobre 1849</a:t>
            </a:r>
            <a:r>
              <a:rPr lang="fr-FR" sz="1200" dirty="0"/>
              <a:t>, Louis Napoléon renvoie Odilon Barrot pour établir un gouvernement de proches, qui lui est plus fidèle. Reste la menace des députés « Montagnards » à gauche :</a:t>
            </a:r>
          </a:p>
          <a:p>
            <a:pPr algn="just">
              <a:buFont typeface="Wingdings" panose="05000000000000000000" pitchFamily="2" charset="2"/>
              <a:buChar char="Ø"/>
            </a:pPr>
            <a:r>
              <a:rPr lang="fr-FR" sz="1200" b="1" dirty="0"/>
              <a:t>La loi électorale du 31 mai 1850, dite « loi des Burgraves », </a:t>
            </a:r>
            <a:r>
              <a:rPr lang="fr-FR" sz="1200" dirty="0"/>
              <a:t>réduit l’électorat de </a:t>
            </a:r>
            <a:r>
              <a:rPr lang="fr-FR" sz="1200" b="1" dirty="0"/>
              <a:t>30%, </a:t>
            </a:r>
            <a:r>
              <a:rPr lang="fr-FR" sz="1200" dirty="0"/>
              <a:t>éliminant les plus pauvres et les plus militants des électeurs. Le corps électoral passe ainsi de 9 800 000 électeurs à 6 800 000. Cette loi permet d’éliminer la menace socialiste aux prochaines élections prévues en 1852.</a:t>
            </a:r>
          </a:p>
          <a:p>
            <a:pPr algn="just">
              <a:buFont typeface="Wingdings" panose="05000000000000000000" pitchFamily="2" charset="2"/>
              <a:buChar char="Ø"/>
            </a:pPr>
            <a:r>
              <a:rPr lang="fr-FR" sz="1200" dirty="0"/>
              <a:t>La </a:t>
            </a:r>
            <a:r>
              <a:rPr lang="fr-FR" sz="1200" b="1" dirty="0"/>
              <a:t>loi du 16 juillet 1850 réduit la liberté d’expression dans la presse</a:t>
            </a:r>
            <a:r>
              <a:rPr lang="fr-FR" sz="1200" dirty="0"/>
              <a:t>. Les républicains se réfugient dans l’opposition, ce qui a pour conséquence d’affirmer de plus en plus une opposition entre monarchistes et bonapartistes, Louis-Napoléon en profite pour se désolidariser des décisions de l’Assemblée sur la loi des Burgraves et sur la limitation des droits de la Presse. Habilement, le président se place en recours pour le peuple contre l’Assemblée. Les Bonapartistes mettent alors en avant les écrits antérieurs du président, notamment son livre sur « l’extinction du paupérisme » publié en 1844. C’est ainsi que se crée un « parti de l’Elysée ».</a:t>
            </a:r>
          </a:p>
          <a:p>
            <a:pPr algn="just">
              <a:buFont typeface="Wingdings" panose="05000000000000000000" pitchFamily="2" charset="2"/>
              <a:buChar char="Ø"/>
            </a:pPr>
            <a:r>
              <a:rPr lang="fr-FR" sz="1200" dirty="0"/>
              <a:t>Louis-Napoléon débute alors une </a:t>
            </a:r>
            <a:r>
              <a:rPr lang="fr-FR" sz="1200" b="1" dirty="0"/>
              <a:t>tournée dans toute la France</a:t>
            </a:r>
            <a:r>
              <a:rPr lang="fr-FR" sz="1200" dirty="0"/>
              <a:t>, séduisant tour à tour  les républicains et les conservateurs. </a:t>
            </a:r>
          </a:p>
          <a:p>
            <a:pPr algn="just">
              <a:buFont typeface="Wingdings" panose="05000000000000000000" pitchFamily="2" charset="2"/>
              <a:buChar char="Ø"/>
            </a:pPr>
            <a:r>
              <a:rPr lang="fr-FR" sz="1200" dirty="0"/>
              <a:t>Au printemps 1851, le président lance une campagne en faveur d’une modification de la constitution afin de lui permettre d’effectuer un deuxième mandat. Dans le même temps, le parti de l’ordre prépare une candidature royaliste pour 1852 (Thiers s’y verrait bien, si le comte de Chambord ne se présente pas). Le 19 juillet 1850, le président n’obtient pas la majorité des ¾ des députés pour un changement constitutionnel. Le coup de force devient alors inéluctable.</a:t>
            </a:r>
          </a:p>
        </p:txBody>
      </p:sp>
    </p:spTree>
    <p:extLst>
      <p:ext uri="{BB962C8B-B14F-4D97-AF65-F5344CB8AC3E}">
        <p14:creationId xmlns:p14="http://schemas.microsoft.com/office/powerpoint/2010/main" val="4092628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16866F-3939-4A60-8504-9733F1D2F319}"/>
              </a:ext>
            </a:extLst>
          </p:cNvPr>
          <p:cNvSpPr>
            <a:spLocks noGrp="1"/>
          </p:cNvSpPr>
          <p:nvPr>
            <p:ph type="title"/>
          </p:nvPr>
        </p:nvSpPr>
        <p:spPr/>
        <p:txBody>
          <a:bodyPr/>
          <a:lstStyle/>
          <a:p>
            <a:pPr algn="ctr"/>
            <a:r>
              <a:rPr lang="fr-FR" b="1" dirty="0"/>
              <a:t>Le coup d’Etat du 2 décembre 1851</a:t>
            </a:r>
          </a:p>
        </p:txBody>
      </p:sp>
      <p:sp>
        <p:nvSpPr>
          <p:cNvPr id="3" name="Espace réservé du contenu 2">
            <a:extLst>
              <a:ext uri="{FF2B5EF4-FFF2-40B4-BE49-F238E27FC236}">
                <a16:creationId xmlns:a16="http://schemas.microsoft.com/office/drawing/2014/main" id="{7AB83E4F-C5E4-4536-A508-C938FF1E7C97}"/>
              </a:ext>
            </a:extLst>
          </p:cNvPr>
          <p:cNvSpPr>
            <a:spLocks noGrp="1"/>
          </p:cNvSpPr>
          <p:nvPr>
            <p:ph idx="1"/>
          </p:nvPr>
        </p:nvSpPr>
        <p:spPr/>
        <p:txBody>
          <a:bodyPr>
            <a:normAutofit fontScale="70000" lnSpcReduction="20000"/>
          </a:bodyPr>
          <a:lstStyle/>
          <a:p>
            <a:pPr>
              <a:buFont typeface="Wingdings" panose="05000000000000000000" pitchFamily="2" charset="2"/>
              <a:buChar char="Ø"/>
            </a:pPr>
            <a:r>
              <a:rPr lang="fr-FR" sz="1800" dirty="0"/>
              <a:t>l’échéance politique de 1852 qui approche est redoutable, car le législateur a joué la difficulté : la France va avoir à élire à la fois un président de la République et une assemblée. En effet la Constituante a fixé à trois ans le mandat des députés et à quatre ans celui du président. Il se trouve qu’ainsi les élections législatives auront lieu le 27 avril 1852 et les présidentielles le 9 mai. Toutefois le Président élu n’entrera en fonction que le 20 mai et l’assemblée nouvelle ne pourra valablement siéger avant le 28 mai : par conséquent du 9 mai au 20 mai il y aura deux Présidents et deux Assemblées, ni les uns ni les autres n’étant en exercice !</a:t>
            </a:r>
          </a:p>
          <a:p>
            <a:pPr>
              <a:buFont typeface="Wingdings" panose="05000000000000000000" pitchFamily="2" charset="2"/>
              <a:buChar char="Ø"/>
            </a:pPr>
            <a:r>
              <a:rPr lang="fr-FR" sz="1800" dirty="0"/>
              <a:t>De plus le Président sortant n’est pas constitutionnellement rééligible bien que tout le monde pense que le Prince Louis-Napoléon sera néanmoins réélu en dépit de la Constitution ; enfin l’assemblée sortant est royaliste, alors que la nouvelle a toute chance d’être révolutionnaire. Bien sûr la situation aurait été en partie aplanie si la réélection du Président était devenue légale, mais un projet de révision de la Constitution dans ce sens a été rejeté le 19 juillet 1851. Thiers estime que seul le </a:t>
            </a:r>
            <a:r>
              <a:rPr lang="fr-FR" sz="1800" b="1" dirty="0"/>
              <a:t>prince de Joinville </a:t>
            </a:r>
            <a:r>
              <a:rPr lang="fr-FR" sz="1800" dirty="0"/>
              <a:t>(François, dernier fils de Louis-Philippe)pourrait succéder au Prince Louis-Napoléon Bonaparte, tandis que les Orléanistes avancent le nom de Thiers. Tocqueville, lui, soutient Louis-Napoléon, dont il a été ministre des Affaires Etrangères, et lui déclare : « Je ne vous servirai jamais à renverser la République, mais je travaillerai volontiers à vous y assurer une grande place ».</a:t>
            </a:r>
          </a:p>
          <a:p>
            <a:pPr>
              <a:buFont typeface="Wingdings" panose="05000000000000000000" pitchFamily="2" charset="2"/>
              <a:buChar char="Ø"/>
            </a:pPr>
            <a:r>
              <a:rPr lang="fr-FR" sz="1800" dirty="0"/>
              <a:t>Le 4 novembre 1851, Louis-Napoléon propose à l’Assemblée le rétablissement universel en vue des élections de 1852. La gauche ayant largement progressé depuis deux ans, la majorité royaliste aurait été menacée et l’Assemblée refuse la proposition du Président, ce qui le pose en champion du suffrage universel!</a:t>
            </a:r>
          </a:p>
          <a:p>
            <a:pPr>
              <a:buFont typeface="Wingdings" panose="05000000000000000000" pitchFamily="2" charset="2"/>
              <a:buChar char="Ø"/>
            </a:pPr>
            <a:r>
              <a:rPr lang="fr-FR" sz="1800" dirty="0"/>
              <a:t>La gauche socialiste se prépare à une insurrection armée alors que la reine Marie-Amélie, exilée en Angleterre prépare un coup d’Etat en faveur de son fils François de Joinville. Le gouvernement anglais prévient cependant Louis-Napoléon du complot.</a:t>
            </a:r>
          </a:p>
          <a:p>
            <a:pPr>
              <a:buFont typeface="Wingdings" panose="05000000000000000000" pitchFamily="2" charset="2"/>
              <a:buChar char="Ø"/>
            </a:pPr>
            <a:r>
              <a:rPr lang="fr-FR" sz="1800" dirty="0"/>
              <a:t>Le général Changarnier, chargé de la protection de l’Assemblée, confie à Odilon Barrot : « l’action peut commencer d’un moment à l’autre ; c’est à qui de nous deux, Louis-Napoléon ou moi prendra l’initiative ». Louis-Napoléon quant à lui, peut compter sur les généraux Fleury et Saint-Arnaud. Ce dernier est nommé ministre de la guerre en octobre 1851.</a:t>
            </a:r>
          </a:p>
          <a:p>
            <a:pPr>
              <a:buFont typeface="Wingdings" panose="05000000000000000000" pitchFamily="2" charset="2"/>
              <a:buChar char="Ø"/>
            </a:pPr>
            <a:r>
              <a:rPr lang="fr-FR" sz="1800" dirty="0"/>
              <a:t>Louis-Napoléon espère encore une conciliation avec l’Assemblée, mais se résigne à prévoir la date –symbolique- du 2 décembre pour un coup d’Etat contre l’Assemblée, et devancer ainsi celui de Changarnier ou de Joinville.</a:t>
            </a:r>
          </a:p>
          <a:p>
            <a:pPr>
              <a:buFont typeface="Wingdings" panose="05000000000000000000" pitchFamily="2" charset="2"/>
              <a:buChar char="Ø"/>
            </a:pPr>
            <a:r>
              <a:rPr lang="fr-FR" sz="1800" dirty="0"/>
              <a:t>Le soir du 1</a:t>
            </a:r>
            <a:r>
              <a:rPr lang="fr-FR" sz="1800" baseline="30000" dirty="0"/>
              <a:t>er</a:t>
            </a:r>
            <a:r>
              <a:rPr lang="fr-FR" sz="1800" dirty="0"/>
              <a:t> décembre 1851, Louis-Napoléon donne une réception à l’Elysée, fête boudée par les Orléanistes et les Légitimistes. Dans son bureau, le dossier préparant le coup d’Etat s’intitule sobrement « Rubicon ».  Son secrétaire particulier</a:t>
            </a:r>
            <a:r>
              <a:rPr lang="fr-FR" sz="1800"/>
              <a:t>, Mocquard </a:t>
            </a:r>
            <a:r>
              <a:rPr lang="fr-FR" sz="1800" dirty="0"/>
              <a:t>remet le texte des affiches à Persigny qui en donne lecture : appel au peuple, à l’armée, aux parisiens. Il faudra les imprimer cette nuit et les placarder avant l’aube </a:t>
            </a:r>
          </a:p>
        </p:txBody>
      </p:sp>
    </p:spTree>
    <p:extLst>
      <p:ext uri="{BB962C8B-B14F-4D97-AF65-F5344CB8AC3E}">
        <p14:creationId xmlns:p14="http://schemas.microsoft.com/office/powerpoint/2010/main" val="179039938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1982</TotalTime>
  <Words>2389</Words>
  <Application>Microsoft Office PowerPoint</Application>
  <PresentationFormat>Grand écran</PresentationFormat>
  <Paragraphs>39</Paragraphs>
  <Slides>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Calibri Light</vt:lpstr>
      <vt:lpstr>Wingdings</vt:lpstr>
      <vt:lpstr>Thème Office</vt:lpstr>
      <vt:lpstr>1849-1852</vt:lpstr>
      <vt:lpstr>Un parti de l’ordre qui espère gouverner en se servant d’un nom illustre. </vt:lpstr>
      <vt:lpstr>Le parti de l’ordre</vt:lpstr>
      <vt:lpstr>Les hommes du président : Victor de Persigny</vt:lpstr>
      <vt:lpstr>Les hommes du président : le duc de Morny</vt:lpstr>
      <vt:lpstr>1849-1851   l’établissement d’une République autoritaire</vt:lpstr>
      <vt:lpstr>Le coup d’Etat du 2 décembre 1851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1849-1851</dc:title>
  <dc:creator>David BARBAUD</dc:creator>
  <cp:lastModifiedBy>David BARBAUD</cp:lastModifiedBy>
  <cp:revision>49</cp:revision>
  <dcterms:created xsi:type="dcterms:W3CDTF">2020-01-11T07:54:04Z</dcterms:created>
  <dcterms:modified xsi:type="dcterms:W3CDTF">2020-01-18T09:25:06Z</dcterms:modified>
</cp:coreProperties>
</file>