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 id="259" r:id="rId6"/>
    <p:sldId id="263" r:id="rId7"/>
    <p:sldId id="265" r:id="rId8"/>
    <p:sldId id="264" r:id="rId9"/>
  </p:sldIdLst>
  <p:sldSz cx="12192000" cy="6858000"/>
  <p:notesSz cx="6888163" cy="1002188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67" d="100"/>
          <a:sy n="67" d="100"/>
        </p:scale>
        <p:origin x="567"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FE382B70-37C1-48D1-93E7-551C65F71866}" type="datetimeFigureOut">
              <a:rPr lang="fr-FR" smtClean="0"/>
              <a:t>15/12/2019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6F3D55-5B5C-4236-A886-C5F1F6C9DB95}" type="slidenum">
              <a:rPr lang="fr-FR" smtClean="0"/>
              <a:t>‹N°›</a:t>
            </a:fld>
            <a:endParaRPr lang="fr-FR"/>
          </a:p>
        </p:txBody>
      </p:sp>
    </p:spTree>
    <p:extLst>
      <p:ext uri="{BB962C8B-B14F-4D97-AF65-F5344CB8AC3E}">
        <p14:creationId xmlns:p14="http://schemas.microsoft.com/office/powerpoint/2010/main" val="2931721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E382B70-37C1-48D1-93E7-551C65F71866}" type="datetimeFigureOut">
              <a:rPr lang="fr-FR" smtClean="0"/>
              <a:t>15/12/2019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6F3D55-5B5C-4236-A886-C5F1F6C9DB95}" type="slidenum">
              <a:rPr lang="fr-FR" smtClean="0"/>
              <a:t>‹N°›</a:t>
            </a:fld>
            <a:endParaRPr lang="fr-FR"/>
          </a:p>
        </p:txBody>
      </p:sp>
    </p:spTree>
    <p:extLst>
      <p:ext uri="{BB962C8B-B14F-4D97-AF65-F5344CB8AC3E}">
        <p14:creationId xmlns:p14="http://schemas.microsoft.com/office/powerpoint/2010/main" val="236708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E382B70-37C1-48D1-93E7-551C65F71866}" type="datetimeFigureOut">
              <a:rPr lang="fr-FR" smtClean="0"/>
              <a:t>15/12/2019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6F3D55-5B5C-4236-A886-C5F1F6C9DB95}" type="slidenum">
              <a:rPr lang="fr-FR" smtClean="0"/>
              <a:t>‹N°›</a:t>
            </a:fld>
            <a:endParaRPr lang="fr-FR"/>
          </a:p>
        </p:txBody>
      </p:sp>
    </p:spTree>
    <p:extLst>
      <p:ext uri="{BB962C8B-B14F-4D97-AF65-F5344CB8AC3E}">
        <p14:creationId xmlns:p14="http://schemas.microsoft.com/office/powerpoint/2010/main" val="193024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E382B70-37C1-48D1-93E7-551C65F71866}" type="datetimeFigureOut">
              <a:rPr lang="fr-FR" smtClean="0"/>
              <a:t>15/12/2019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6F3D55-5B5C-4236-A886-C5F1F6C9DB95}" type="slidenum">
              <a:rPr lang="fr-FR" smtClean="0"/>
              <a:t>‹N°›</a:t>
            </a:fld>
            <a:endParaRPr lang="fr-FR"/>
          </a:p>
        </p:txBody>
      </p:sp>
    </p:spTree>
    <p:extLst>
      <p:ext uri="{BB962C8B-B14F-4D97-AF65-F5344CB8AC3E}">
        <p14:creationId xmlns:p14="http://schemas.microsoft.com/office/powerpoint/2010/main" val="2798124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FE382B70-37C1-48D1-93E7-551C65F71866}" type="datetimeFigureOut">
              <a:rPr lang="fr-FR" smtClean="0"/>
              <a:t>15/12/2019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6F3D55-5B5C-4236-A886-C5F1F6C9DB95}" type="slidenum">
              <a:rPr lang="fr-FR" smtClean="0"/>
              <a:t>‹N°›</a:t>
            </a:fld>
            <a:endParaRPr lang="fr-FR"/>
          </a:p>
        </p:txBody>
      </p:sp>
    </p:spTree>
    <p:extLst>
      <p:ext uri="{BB962C8B-B14F-4D97-AF65-F5344CB8AC3E}">
        <p14:creationId xmlns:p14="http://schemas.microsoft.com/office/powerpoint/2010/main" val="229702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FE382B70-37C1-48D1-93E7-551C65F71866}" type="datetimeFigureOut">
              <a:rPr lang="fr-FR" smtClean="0"/>
              <a:t>15/12/2019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6F3D55-5B5C-4236-A886-C5F1F6C9DB95}" type="slidenum">
              <a:rPr lang="fr-FR" smtClean="0"/>
              <a:t>‹N°›</a:t>
            </a:fld>
            <a:endParaRPr lang="fr-FR"/>
          </a:p>
        </p:txBody>
      </p:sp>
    </p:spTree>
    <p:extLst>
      <p:ext uri="{BB962C8B-B14F-4D97-AF65-F5344CB8AC3E}">
        <p14:creationId xmlns:p14="http://schemas.microsoft.com/office/powerpoint/2010/main" val="130011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E382B70-37C1-48D1-93E7-551C65F71866}" type="datetimeFigureOut">
              <a:rPr lang="fr-FR" smtClean="0"/>
              <a:t>15/12/2019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6F3D55-5B5C-4236-A886-C5F1F6C9DB95}" type="slidenum">
              <a:rPr lang="fr-FR" smtClean="0"/>
              <a:t>‹N°›</a:t>
            </a:fld>
            <a:endParaRPr lang="fr-FR"/>
          </a:p>
        </p:txBody>
      </p:sp>
    </p:spTree>
    <p:extLst>
      <p:ext uri="{BB962C8B-B14F-4D97-AF65-F5344CB8AC3E}">
        <p14:creationId xmlns:p14="http://schemas.microsoft.com/office/powerpoint/2010/main" val="2555257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FE382B70-37C1-48D1-93E7-551C65F71866}" type="datetimeFigureOut">
              <a:rPr lang="fr-FR" smtClean="0"/>
              <a:t>15/12/2019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6F3D55-5B5C-4236-A886-C5F1F6C9DB95}" type="slidenum">
              <a:rPr lang="fr-FR" smtClean="0"/>
              <a:t>‹N°›</a:t>
            </a:fld>
            <a:endParaRPr lang="fr-FR"/>
          </a:p>
        </p:txBody>
      </p:sp>
    </p:spTree>
    <p:extLst>
      <p:ext uri="{BB962C8B-B14F-4D97-AF65-F5344CB8AC3E}">
        <p14:creationId xmlns:p14="http://schemas.microsoft.com/office/powerpoint/2010/main" val="1222208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E382B70-37C1-48D1-93E7-551C65F71866}" type="datetimeFigureOut">
              <a:rPr lang="fr-FR" smtClean="0"/>
              <a:t>15/12/2019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6F3D55-5B5C-4236-A886-C5F1F6C9DB95}" type="slidenum">
              <a:rPr lang="fr-FR" smtClean="0"/>
              <a:t>‹N°›</a:t>
            </a:fld>
            <a:endParaRPr lang="fr-FR"/>
          </a:p>
        </p:txBody>
      </p:sp>
    </p:spTree>
    <p:extLst>
      <p:ext uri="{BB962C8B-B14F-4D97-AF65-F5344CB8AC3E}">
        <p14:creationId xmlns:p14="http://schemas.microsoft.com/office/powerpoint/2010/main" val="92549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FE382B70-37C1-48D1-93E7-551C65F71866}" type="datetimeFigureOut">
              <a:rPr lang="fr-FR" smtClean="0"/>
              <a:t>15/12/2019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6F3D55-5B5C-4236-A886-C5F1F6C9DB95}" type="slidenum">
              <a:rPr lang="fr-FR" smtClean="0"/>
              <a:t>‹N°›</a:t>
            </a:fld>
            <a:endParaRPr lang="fr-FR"/>
          </a:p>
        </p:txBody>
      </p:sp>
    </p:spTree>
    <p:extLst>
      <p:ext uri="{BB962C8B-B14F-4D97-AF65-F5344CB8AC3E}">
        <p14:creationId xmlns:p14="http://schemas.microsoft.com/office/powerpoint/2010/main" val="315266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FE382B70-37C1-48D1-93E7-551C65F71866}" type="datetimeFigureOut">
              <a:rPr lang="fr-FR" smtClean="0"/>
              <a:t>15/12/2019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6F3D55-5B5C-4236-A886-C5F1F6C9DB95}" type="slidenum">
              <a:rPr lang="fr-FR" smtClean="0"/>
              <a:t>‹N°›</a:t>
            </a:fld>
            <a:endParaRPr lang="fr-FR"/>
          </a:p>
        </p:txBody>
      </p:sp>
    </p:spTree>
    <p:extLst>
      <p:ext uri="{BB962C8B-B14F-4D97-AF65-F5344CB8AC3E}">
        <p14:creationId xmlns:p14="http://schemas.microsoft.com/office/powerpoint/2010/main" val="659083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382B70-37C1-48D1-93E7-551C65F71866}" type="datetimeFigureOut">
              <a:rPr lang="fr-FR" smtClean="0"/>
              <a:t>15/12/2019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F3D55-5B5C-4236-A886-C5F1F6C9DB95}" type="slidenum">
              <a:rPr lang="fr-FR" smtClean="0"/>
              <a:t>‹N°›</a:t>
            </a:fld>
            <a:endParaRPr lang="fr-FR"/>
          </a:p>
        </p:txBody>
      </p:sp>
    </p:spTree>
    <p:extLst>
      <p:ext uri="{BB962C8B-B14F-4D97-AF65-F5344CB8AC3E}">
        <p14:creationId xmlns:p14="http://schemas.microsoft.com/office/powerpoint/2010/main" val="2302780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YMHtY2gf0j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955713B6-AE02-4D75-9511-38DD4616E02F}"/>
              </a:ext>
            </a:extLst>
          </p:cNvPr>
          <p:cNvPicPr>
            <a:picLocks noChangeAspect="1"/>
          </p:cNvPicPr>
          <p:nvPr/>
        </p:nvPicPr>
        <p:blipFill rotWithShape="1">
          <a:blip r:embed="rId2"/>
          <a:srcRect t="15730"/>
          <a:stretch/>
        </p:blipFill>
        <p:spPr>
          <a:xfrm>
            <a:off x="20" y="0"/>
            <a:ext cx="12191980" cy="6857990"/>
          </a:xfrm>
          <a:prstGeom prst="rect">
            <a:avLst/>
          </a:prstGeom>
        </p:spPr>
      </p:pic>
      <p:sp>
        <p:nvSpPr>
          <p:cNvPr id="21"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solidFill>
            <a:schemeClr val="tx1"/>
          </a:solidFill>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re 1">
            <a:extLst>
              <a:ext uri="{FF2B5EF4-FFF2-40B4-BE49-F238E27FC236}">
                <a16:creationId xmlns:a16="http://schemas.microsoft.com/office/drawing/2014/main" id="{F075F38B-4CB8-4110-9B1E-680E93C97CE6}"/>
              </a:ext>
            </a:extLst>
          </p:cNvPr>
          <p:cNvSpPr>
            <a:spLocks noGrp="1"/>
          </p:cNvSpPr>
          <p:nvPr>
            <p:ph type="ctrTitle"/>
          </p:nvPr>
        </p:nvSpPr>
        <p:spPr>
          <a:xfrm>
            <a:off x="2480733" y="2074339"/>
            <a:ext cx="7219954" cy="1828801"/>
          </a:xfrm>
        </p:spPr>
        <p:txBody>
          <a:bodyPr>
            <a:normAutofit/>
          </a:bodyPr>
          <a:lstStyle/>
          <a:p>
            <a:r>
              <a:rPr lang="fr-FR" sz="4100" b="1" dirty="0">
                <a:solidFill>
                  <a:schemeClr val="bg1"/>
                </a:solidFill>
                <a:latin typeface="Calisto MT" panose="02040603050505030304" pitchFamily="18" charset="0"/>
              </a:rPr>
              <a:t>La métropolisation, un processus mondial différencié</a:t>
            </a:r>
            <a:endParaRPr lang="fr-FR" sz="4100" dirty="0">
              <a:solidFill>
                <a:schemeClr val="bg1"/>
              </a:solidFill>
              <a:latin typeface="Calisto MT" panose="02040603050505030304" pitchFamily="18" charset="0"/>
            </a:endParaRPr>
          </a:p>
        </p:txBody>
      </p:sp>
      <p:sp>
        <p:nvSpPr>
          <p:cNvPr id="3" name="Sous-titre 2">
            <a:extLst>
              <a:ext uri="{FF2B5EF4-FFF2-40B4-BE49-F238E27FC236}">
                <a16:creationId xmlns:a16="http://schemas.microsoft.com/office/drawing/2014/main" id="{213C0424-5306-440B-AE7D-6D26659A47C2}"/>
              </a:ext>
            </a:extLst>
          </p:cNvPr>
          <p:cNvSpPr>
            <a:spLocks noGrp="1"/>
          </p:cNvSpPr>
          <p:nvPr>
            <p:ph type="subTitle" idx="1"/>
          </p:nvPr>
        </p:nvSpPr>
        <p:spPr>
          <a:xfrm>
            <a:off x="2480733" y="3903138"/>
            <a:ext cx="7219954" cy="1049867"/>
          </a:xfrm>
        </p:spPr>
        <p:txBody>
          <a:bodyPr>
            <a:normAutofit/>
          </a:bodyPr>
          <a:lstStyle/>
          <a:p>
            <a:pPr>
              <a:lnSpc>
                <a:spcPct val="100000"/>
              </a:lnSpc>
            </a:pPr>
            <a:r>
              <a:rPr lang="fr-FR" b="1" dirty="0">
                <a:solidFill>
                  <a:srgbClr val="E6AE55"/>
                </a:solidFill>
                <a:latin typeface="Calisto MT" panose="02040603050505030304" pitchFamily="18" charset="0"/>
              </a:rPr>
              <a:t>Chapitre 3 : </a:t>
            </a:r>
          </a:p>
          <a:p>
            <a:pPr>
              <a:lnSpc>
                <a:spcPct val="100000"/>
              </a:lnSpc>
            </a:pPr>
            <a:r>
              <a:rPr lang="fr-FR" b="1" dirty="0">
                <a:solidFill>
                  <a:srgbClr val="E6AE55"/>
                </a:solidFill>
                <a:latin typeface="Calisto MT" panose="02040603050505030304" pitchFamily="18" charset="0"/>
              </a:rPr>
              <a:t>La métropolisation et ses effets</a:t>
            </a:r>
          </a:p>
          <a:p>
            <a:pPr>
              <a:lnSpc>
                <a:spcPct val="100000"/>
              </a:lnSpc>
            </a:pPr>
            <a:endParaRPr lang="fr-FR" dirty="0">
              <a:solidFill>
                <a:srgbClr val="E6AE55"/>
              </a:solidFill>
            </a:endParaRPr>
          </a:p>
        </p:txBody>
      </p:sp>
    </p:spTree>
    <p:extLst>
      <p:ext uri="{BB962C8B-B14F-4D97-AF65-F5344CB8AC3E}">
        <p14:creationId xmlns:p14="http://schemas.microsoft.com/office/powerpoint/2010/main" val="10768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5469" y="274592"/>
            <a:ext cx="4263897" cy="1065642"/>
          </a:xfrm>
        </p:spPr>
        <p:txBody>
          <a:bodyPr>
            <a:normAutofit fontScale="90000"/>
          </a:bodyPr>
          <a:lstStyle/>
          <a:p>
            <a:pPr algn="ctr"/>
            <a:r>
              <a:rPr lang="fr-FR" dirty="0"/>
              <a:t>Le système urbain français</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5002" y="147432"/>
            <a:ext cx="5620534" cy="6306430"/>
          </a:xfrm>
        </p:spPr>
      </p:pic>
      <p:sp>
        <p:nvSpPr>
          <p:cNvPr id="6" name="ZoneTexte 5"/>
          <p:cNvSpPr txBox="1"/>
          <p:nvPr/>
        </p:nvSpPr>
        <p:spPr>
          <a:xfrm>
            <a:off x="162392" y="1340234"/>
            <a:ext cx="5776111" cy="4770537"/>
          </a:xfrm>
          <a:prstGeom prst="rect">
            <a:avLst/>
          </a:prstGeom>
          <a:noFill/>
        </p:spPr>
        <p:txBody>
          <a:bodyPr wrap="square" rtlCol="0">
            <a:spAutoFit/>
          </a:bodyPr>
          <a:lstStyle/>
          <a:p>
            <a:pPr marL="285750" indent="-285750" algn="just">
              <a:buFont typeface="Wingdings" panose="05000000000000000000" pitchFamily="2" charset="2"/>
              <a:buChar char="Ø"/>
            </a:pPr>
            <a:r>
              <a:rPr lang="fr-FR" sz="1600" dirty="0"/>
              <a:t>Cette première carte a pour ambition de résumer sur une même production graphique les principales dynamiques caractérisant ces dernières années le processus de métropolisation en France. Sont ainsi cartographiés :</a:t>
            </a:r>
          </a:p>
          <a:p>
            <a:pPr marL="285750" lvl="0" indent="-285750" algn="just">
              <a:buFont typeface="Wingdings" panose="05000000000000000000" pitchFamily="2" charset="2"/>
              <a:buChar char="Ø"/>
            </a:pPr>
            <a:r>
              <a:rPr lang="fr-FR" sz="1600" dirty="0"/>
              <a:t>Un état des lieux de la hiérarchie urbaine soulignant la primatie parisienne et l'affirmation de plusieurs métropoles régionales périphériques (car loin de Paris et donc moins impactées par l'aire d'influence parisienne, selon un </a:t>
            </a:r>
            <a:r>
              <a:rPr lang="fr-FR" sz="1600" b="1" dirty="0"/>
              <a:t>modèle christallérien </a:t>
            </a:r>
            <a:r>
              <a:rPr lang="fr-FR" sz="1600" dirty="0"/>
              <a:t>= théorie spatiale cherchant à expliquer la hiérarchie des villes, selon leurs tailles, leurs localisations et leurs fonctions) à l'échelle européenne.</a:t>
            </a:r>
          </a:p>
          <a:p>
            <a:pPr marL="285750" lvl="0" indent="-285750" algn="just">
              <a:buFont typeface="Wingdings" panose="05000000000000000000" pitchFamily="2" charset="2"/>
              <a:buChar char="Ø"/>
            </a:pPr>
            <a:r>
              <a:rPr lang="fr-FR" sz="1600" dirty="0"/>
              <a:t>Un bilan détaillé des dynamiques urbaines à l'échelle nationale, notamment grâce à une ligne de partage Rennes-Nice au Sud-Ouest de laquelle se situe l'essentiel des métropoles les plus attractives et dynamiques du pays) mais aussi à plus grande échelle puisque ont été distingués dans leur attractivité pôles et couronnes des différentes aires urbaines. Le Nord-Est est plus en difficulté. </a:t>
            </a:r>
          </a:p>
          <a:p>
            <a:r>
              <a:rPr lang="fr-FR" sz="1600" dirty="0"/>
              <a:t> </a:t>
            </a:r>
          </a:p>
        </p:txBody>
      </p:sp>
    </p:spTree>
    <p:extLst>
      <p:ext uri="{BB962C8B-B14F-4D97-AF65-F5344CB8AC3E}">
        <p14:creationId xmlns:p14="http://schemas.microsoft.com/office/powerpoint/2010/main" val="2264732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La concentration des emplois dans les métropoles</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1633" y="1780357"/>
            <a:ext cx="7535727" cy="4351338"/>
          </a:xfrm>
        </p:spPr>
      </p:pic>
      <p:sp>
        <p:nvSpPr>
          <p:cNvPr id="5" name="ZoneTexte 4"/>
          <p:cNvSpPr txBox="1"/>
          <p:nvPr/>
        </p:nvSpPr>
        <p:spPr>
          <a:xfrm>
            <a:off x="226337" y="1095469"/>
            <a:ext cx="2290526" cy="5539978"/>
          </a:xfrm>
          <a:prstGeom prst="rect">
            <a:avLst/>
          </a:prstGeom>
          <a:noFill/>
        </p:spPr>
        <p:txBody>
          <a:bodyPr wrap="square" rtlCol="0">
            <a:spAutoFit/>
          </a:bodyPr>
          <a:lstStyle/>
          <a:p>
            <a:pPr algn="just"/>
            <a:r>
              <a:rPr lang="fr-FR" sz="1400" dirty="0"/>
              <a:t>Cette deuxième carte</a:t>
            </a:r>
            <a:r>
              <a:rPr lang="fr-FR" sz="1400" b="1" dirty="0"/>
              <a:t> </a:t>
            </a:r>
            <a:r>
              <a:rPr lang="fr-FR" sz="1400" dirty="0"/>
              <a:t>est une carte thématique représentant dans l'espace métropolitain la croissance de l'emploi en pourcentage entre 1975 et 2012. On notera néanmoins que les métropoles ne sont pas également concernées, comme le montre le dynamisme plus prononcé des villes de l'Ouest Atlantique et du Sud-Est (</a:t>
            </a:r>
            <a:r>
              <a:rPr lang="fr-FR" sz="1400" i="1" dirty="0" err="1"/>
              <a:t>sunbelt</a:t>
            </a:r>
            <a:r>
              <a:rPr lang="fr-FR" sz="1400" dirty="0"/>
              <a:t> à la française). Cette concentration de l'emploi dans les grandes aires urbaines, et notamment les métropoles, est particulièrement aiguë dans les DROM, où les capitales économiques et leurs proches banlieues regroupent l'essentiel des opportunités d'emploi.</a:t>
            </a:r>
          </a:p>
          <a:p>
            <a:endParaRPr lang="fr-FR" dirty="0"/>
          </a:p>
        </p:txBody>
      </p:sp>
    </p:spTree>
    <p:extLst>
      <p:ext uri="{BB962C8B-B14F-4D97-AF65-F5344CB8AC3E}">
        <p14:creationId xmlns:p14="http://schemas.microsoft.com/office/powerpoint/2010/main" val="306548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802772"/>
          </a:xfrm>
        </p:spPr>
        <p:txBody>
          <a:bodyPr/>
          <a:lstStyle/>
          <a:p>
            <a:pPr algn="ctr"/>
            <a:r>
              <a:rPr lang="fr-FR" b="1" dirty="0"/>
              <a:t>Un territoire sous influence urbaine</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7810" y="1264310"/>
            <a:ext cx="7474729" cy="4351338"/>
          </a:xfrm>
        </p:spPr>
      </p:pic>
      <p:sp>
        <p:nvSpPr>
          <p:cNvPr id="5" name="ZoneTexte 4"/>
          <p:cNvSpPr txBox="1"/>
          <p:nvPr/>
        </p:nvSpPr>
        <p:spPr>
          <a:xfrm>
            <a:off x="199176" y="1547153"/>
            <a:ext cx="2308634" cy="3785652"/>
          </a:xfrm>
          <a:prstGeom prst="rect">
            <a:avLst/>
          </a:prstGeom>
          <a:noFill/>
        </p:spPr>
        <p:txBody>
          <a:bodyPr wrap="square" rtlCol="0">
            <a:spAutoFit/>
          </a:bodyPr>
          <a:lstStyle/>
          <a:p>
            <a:pPr algn="just"/>
            <a:r>
              <a:rPr lang="fr-FR" sz="1600" dirty="0"/>
              <a:t>La carte 3 cartographie à partir des données de l'INSEE le zonage en aires urbaines. Outre la concentration de l'essentiel de la population française dans les grandes aires urbaines, elle révèle la prévalence du mode de vie urbain (à peine 5 % de la population vivant dans des espaces hors d'influence d'un pôle urbain).</a:t>
            </a:r>
          </a:p>
        </p:txBody>
      </p:sp>
    </p:spTree>
    <p:extLst>
      <p:ext uri="{BB962C8B-B14F-4D97-AF65-F5344CB8AC3E}">
        <p14:creationId xmlns:p14="http://schemas.microsoft.com/office/powerpoint/2010/main" val="364911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1C5FC1-EABC-4526-9951-C16E75BA83BD}"/>
              </a:ext>
            </a:extLst>
          </p:cNvPr>
          <p:cNvSpPr>
            <a:spLocks noGrp="1"/>
          </p:cNvSpPr>
          <p:nvPr>
            <p:ph type="title"/>
          </p:nvPr>
        </p:nvSpPr>
        <p:spPr>
          <a:xfrm>
            <a:off x="600890" y="609600"/>
            <a:ext cx="10894423" cy="1257300"/>
          </a:xfrm>
        </p:spPr>
        <p:txBody>
          <a:bodyPr>
            <a:normAutofit fontScale="90000"/>
          </a:bodyPr>
          <a:lstStyle/>
          <a:p>
            <a:pPr algn="ctr"/>
            <a:r>
              <a:rPr lang="fr-FR" b="1" dirty="0">
                <a:solidFill>
                  <a:schemeClr val="bg1"/>
                </a:solidFill>
                <a:cs typeface="Calibri Light" panose="020F0302020204030204" pitchFamily="34" charset="0"/>
              </a:rPr>
              <a:t>Cours n°1 : </a:t>
            </a:r>
            <a:br>
              <a:rPr lang="fr-FR" b="1" dirty="0">
                <a:solidFill>
                  <a:schemeClr val="bg1"/>
                </a:solidFill>
                <a:cs typeface="Calibri Light" panose="020F0302020204030204" pitchFamily="34" charset="0"/>
              </a:rPr>
            </a:br>
            <a:r>
              <a:rPr lang="fr-FR" b="1" dirty="0">
                <a:solidFill>
                  <a:schemeClr val="bg1"/>
                </a:solidFill>
                <a:cs typeface="Calibri Light" panose="020F0302020204030204" pitchFamily="34" charset="0"/>
              </a:rPr>
              <a:t>Le poids croissant des métropoles</a:t>
            </a:r>
            <a:endParaRPr lang="fr-FR" dirty="0">
              <a:solidFill>
                <a:schemeClr val="bg1"/>
              </a:solidFill>
            </a:endParaRPr>
          </a:p>
        </p:txBody>
      </p:sp>
      <p:sp>
        <p:nvSpPr>
          <p:cNvPr id="5" name="ZoneTexte 4">
            <a:extLst>
              <a:ext uri="{FF2B5EF4-FFF2-40B4-BE49-F238E27FC236}">
                <a16:creationId xmlns:a16="http://schemas.microsoft.com/office/drawing/2014/main" id="{C672BA86-D7F8-45D1-9AA2-32EA97445FBE}"/>
              </a:ext>
            </a:extLst>
          </p:cNvPr>
          <p:cNvSpPr txBox="1"/>
          <p:nvPr/>
        </p:nvSpPr>
        <p:spPr>
          <a:xfrm>
            <a:off x="0" y="1945886"/>
            <a:ext cx="12192000" cy="4912114"/>
          </a:xfrm>
          <a:prstGeom prst="rect">
            <a:avLst/>
          </a:prstGeom>
          <a:solidFill>
            <a:schemeClr val="bg1"/>
          </a:solidFill>
        </p:spPr>
        <p:txBody>
          <a:bodyPr wrap="square" rtlCol="0">
            <a:spAutoFit/>
          </a:bodyPr>
          <a:lstStyle/>
          <a:p>
            <a:pPr indent="-342900" algn="just">
              <a:buFont typeface="Wingdings" panose="05000000000000000000" pitchFamily="2" charset="2"/>
              <a:buChar char="Ø"/>
            </a:pPr>
            <a:r>
              <a:rPr lang="fr-FR" dirty="0">
                <a:latin typeface="Calisto MT" panose="02040603050505030304" pitchFamily="18" charset="0"/>
              </a:rPr>
              <a:t>La métropolisation, traduction spatiale de la mondialisation, se renforce au profit de Paris et des métropoles de province. Les métropoles sont attractives et concentrent toujours plus de fonctions urbaines supérieures* et d’activités à forte valeur ajoutée. Elles jouent un rôle moteur dans l’organisation du territoire.</a:t>
            </a:r>
          </a:p>
          <a:p>
            <a:pPr algn="just"/>
            <a:endParaRPr lang="fr-FR" dirty="0">
              <a:latin typeface="Calisto MT" panose="02040603050505030304" pitchFamily="18" charset="0"/>
            </a:endParaRPr>
          </a:p>
          <a:p>
            <a:pPr indent="-342900" algn="just">
              <a:buFont typeface="Wingdings" panose="05000000000000000000" pitchFamily="2" charset="2"/>
              <a:buChar char="Ø"/>
            </a:pPr>
            <a:r>
              <a:rPr lang="fr-FR" dirty="0">
                <a:latin typeface="Calisto MT" panose="02040603050505030304" pitchFamily="18" charset="0"/>
              </a:rPr>
              <a:t>Paris, ville globale, s’impose comme la ville primatiale*. Rassemblant à elle-seule près de 20% de la population urbaine (12 millions d’habitants pour l’aire urbaine), elle pèse pour un tiers du PIB français.</a:t>
            </a:r>
            <a:endParaRPr lang="fr-FR" dirty="0">
              <a:effectLst/>
              <a:latin typeface="Calisto MT" panose="02040603050505030304" pitchFamily="18" charset="0"/>
            </a:endParaRPr>
          </a:p>
          <a:p>
            <a:pPr algn="just"/>
            <a:endParaRPr lang="fr-FR" dirty="0">
              <a:effectLst/>
              <a:latin typeface="Calisto MT" panose="02040603050505030304" pitchFamily="18" charset="0"/>
            </a:endParaRPr>
          </a:p>
          <a:p>
            <a:pPr indent="-342900" algn="just">
              <a:buFont typeface="Wingdings" panose="05000000000000000000" pitchFamily="2" charset="2"/>
              <a:buChar char="Ø"/>
            </a:pPr>
            <a:r>
              <a:rPr lang="fr-FR" dirty="0">
                <a:effectLst/>
                <a:latin typeface="Calisto MT" panose="02040603050505030304" pitchFamily="18" charset="0"/>
              </a:rPr>
              <a:t>Les métropoles de province sont très dynamiques et leur poids s’accentue. Elles rayonnent aux échelles régionale et nationale, voire européenne.</a:t>
            </a:r>
            <a:endParaRPr lang="fr-FR" i="1" dirty="0">
              <a:effectLst/>
              <a:latin typeface="Calisto MT" panose="02040603050505030304" pitchFamily="18" charset="0"/>
            </a:endParaRPr>
          </a:p>
          <a:p>
            <a:pPr algn="just"/>
            <a:endParaRPr lang="fr-FR" i="1" dirty="0">
              <a:effectLst/>
              <a:latin typeface="Calisto MT" panose="02040603050505030304" pitchFamily="18" charset="0"/>
            </a:endParaRPr>
          </a:p>
          <a:p>
            <a:pPr indent="-342900" algn="just">
              <a:buFont typeface="Wingdings" panose="05000000000000000000" pitchFamily="2" charset="2"/>
              <a:buChar char="Ø"/>
            </a:pPr>
            <a:r>
              <a:rPr lang="fr-FR" b="1" dirty="0">
                <a:latin typeface="Calisto MT" panose="02040603050505030304" pitchFamily="18" charset="0"/>
              </a:rPr>
              <a:t>Chiffres clés :</a:t>
            </a:r>
            <a:r>
              <a:rPr lang="fr-FR" dirty="0">
                <a:latin typeface="Calisto MT" panose="02040603050505030304" pitchFamily="18" charset="0"/>
              </a:rPr>
              <a:t> 40 % de la population française habite dans une aire urbaine de plus de 500 000 habitants. Le PIB/hab. dans les métropoles est 50% plus élevé que dans le reste de la France.</a:t>
            </a:r>
          </a:p>
          <a:p>
            <a:pPr marL="36900" indent="0" algn="just">
              <a:lnSpc>
                <a:spcPct val="90000"/>
              </a:lnSpc>
              <a:buNone/>
            </a:pPr>
            <a:endParaRPr lang="fr-FR" b="1" dirty="0">
              <a:cs typeface="Calibri Light" panose="020F0302020204030204" pitchFamily="34" charset="0"/>
            </a:endParaRPr>
          </a:p>
          <a:p>
            <a:pPr marL="36900" indent="0" algn="just">
              <a:lnSpc>
                <a:spcPct val="90000"/>
              </a:lnSpc>
              <a:buNone/>
            </a:pPr>
            <a:r>
              <a:rPr lang="fr-FR" b="1" dirty="0">
                <a:cs typeface="Calibri Light" panose="020F0302020204030204" pitchFamily="34" charset="0"/>
              </a:rPr>
              <a:t>Vocabulaire</a:t>
            </a:r>
            <a:r>
              <a:rPr lang="fr-FR" dirty="0">
                <a:cs typeface="Calibri Light" panose="020F0302020204030204" pitchFamily="34" charset="0"/>
              </a:rPr>
              <a:t>:</a:t>
            </a:r>
          </a:p>
          <a:p>
            <a:pPr marL="36900" indent="0" algn="just">
              <a:lnSpc>
                <a:spcPct val="90000"/>
              </a:lnSpc>
              <a:buNone/>
            </a:pPr>
            <a:endParaRPr lang="fr-FR" dirty="0">
              <a:cs typeface="Calibri Light" panose="020F0302020204030204" pitchFamily="34" charset="0"/>
            </a:endParaRPr>
          </a:p>
          <a:p>
            <a:pPr algn="just">
              <a:lnSpc>
                <a:spcPct val="90000"/>
              </a:lnSpc>
              <a:buFontTx/>
              <a:buChar char="-"/>
            </a:pPr>
            <a:r>
              <a:rPr lang="fr-FR" b="1" dirty="0">
                <a:cs typeface="Calibri Light" panose="020F0302020204030204" pitchFamily="34" charset="0"/>
              </a:rPr>
              <a:t>Ville primatiale</a:t>
            </a:r>
            <a:r>
              <a:rPr lang="fr-FR" dirty="0">
                <a:cs typeface="Calibri Light" panose="020F0302020204030204" pitchFamily="34" charset="0"/>
              </a:rPr>
              <a:t>: ville qui s’impose largement en tête des classements et domine ainsi le réseau urbain auquel elle appartient.</a:t>
            </a:r>
          </a:p>
          <a:p>
            <a:pPr algn="just">
              <a:lnSpc>
                <a:spcPct val="90000"/>
              </a:lnSpc>
              <a:buFontTx/>
              <a:buChar char="-"/>
            </a:pPr>
            <a:endParaRPr lang="fr-FR" dirty="0">
              <a:cs typeface="Calibri Light" panose="020F0302020204030204" pitchFamily="34" charset="0"/>
            </a:endParaRPr>
          </a:p>
          <a:p>
            <a:pPr algn="just">
              <a:lnSpc>
                <a:spcPct val="90000"/>
              </a:lnSpc>
              <a:buFontTx/>
              <a:buChar char="-"/>
            </a:pPr>
            <a:r>
              <a:rPr lang="fr-FR" b="1" dirty="0">
                <a:cs typeface="Calibri Light" panose="020F0302020204030204" pitchFamily="34" charset="0"/>
              </a:rPr>
              <a:t> Tertiaire supérieur : </a:t>
            </a:r>
            <a:r>
              <a:rPr lang="fr-FR" dirty="0">
                <a:cs typeface="Calibri Light" panose="020F0302020204030204" pitchFamily="34" charset="0"/>
              </a:rPr>
              <a:t>ensemble des professions de services de haut niveau (finance, ingénierie,  conception, recherche etc.)</a:t>
            </a:r>
          </a:p>
        </p:txBody>
      </p:sp>
    </p:spTree>
    <p:extLst>
      <p:ext uri="{BB962C8B-B14F-4D97-AF65-F5344CB8AC3E}">
        <p14:creationId xmlns:p14="http://schemas.microsoft.com/office/powerpoint/2010/main" val="18869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1C5FC1-EABC-4526-9951-C16E75BA83BD}"/>
              </a:ext>
            </a:extLst>
          </p:cNvPr>
          <p:cNvSpPr>
            <a:spLocks noGrp="1"/>
          </p:cNvSpPr>
          <p:nvPr>
            <p:ph type="title"/>
          </p:nvPr>
        </p:nvSpPr>
        <p:spPr>
          <a:xfrm>
            <a:off x="600890" y="609600"/>
            <a:ext cx="10894423" cy="1257300"/>
          </a:xfrm>
          <a:solidFill>
            <a:schemeClr val="tx1"/>
          </a:solidFill>
        </p:spPr>
        <p:txBody>
          <a:bodyPr>
            <a:normAutofit fontScale="90000"/>
          </a:bodyPr>
          <a:lstStyle/>
          <a:p>
            <a:pPr algn="ctr"/>
            <a:r>
              <a:rPr lang="fr-FR" sz="4000" b="1" dirty="0">
                <a:solidFill>
                  <a:srgbClr val="FFFFFF"/>
                </a:solidFill>
                <a:cs typeface="Calibri Light" panose="020F0302020204030204" pitchFamily="34" charset="0"/>
              </a:rPr>
              <a:t>Cours n°2 : </a:t>
            </a:r>
            <a:br>
              <a:rPr lang="fr-FR" sz="4000" b="1" dirty="0">
                <a:solidFill>
                  <a:srgbClr val="FFFFFF"/>
                </a:solidFill>
                <a:cs typeface="Calibri Light" panose="020F0302020204030204" pitchFamily="34" charset="0"/>
              </a:rPr>
            </a:br>
            <a:r>
              <a:rPr lang="fr-FR" sz="4000" b="1" dirty="0">
                <a:solidFill>
                  <a:srgbClr val="FFFFFF"/>
                </a:solidFill>
                <a:cs typeface="Calibri Light" panose="020F0302020204030204" pitchFamily="34" charset="0"/>
              </a:rPr>
              <a:t>Les villes petites et moyennes face à la métropolisation</a:t>
            </a:r>
            <a:endParaRPr lang="fr-FR" sz="4000" dirty="0"/>
          </a:p>
        </p:txBody>
      </p:sp>
      <p:sp>
        <p:nvSpPr>
          <p:cNvPr id="5" name="ZoneTexte 4">
            <a:extLst>
              <a:ext uri="{FF2B5EF4-FFF2-40B4-BE49-F238E27FC236}">
                <a16:creationId xmlns:a16="http://schemas.microsoft.com/office/drawing/2014/main" id="{C672BA86-D7F8-45D1-9AA2-32EA97445FBE}"/>
              </a:ext>
            </a:extLst>
          </p:cNvPr>
          <p:cNvSpPr txBox="1"/>
          <p:nvPr/>
        </p:nvSpPr>
        <p:spPr>
          <a:xfrm>
            <a:off x="0" y="1945886"/>
            <a:ext cx="12192000" cy="4912114"/>
          </a:xfrm>
          <a:prstGeom prst="rect">
            <a:avLst/>
          </a:prstGeom>
          <a:solidFill>
            <a:schemeClr val="bg1"/>
          </a:solidFill>
        </p:spPr>
        <p:txBody>
          <a:bodyPr wrap="square" rtlCol="0">
            <a:spAutoFit/>
          </a:bodyPr>
          <a:lstStyle/>
          <a:p>
            <a:pPr marL="342900" indent="-342900" algn="just">
              <a:buFont typeface="Wingdings" panose="05000000000000000000" pitchFamily="2" charset="2"/>
              <a:buChar char="Ø"/>
            </a:pPr>
            <a:r>
              <a:rPr lang="fr-FR" dirty="0">
                <a:latin typeface="Calisto MT" panose="02040603050505030304" pitchFamily="18" charset="0"/>
              </a:rPr>
              <a:t>Les petites villes et villes moyennes sont nombreuses en France et jouent un rôle structurant au sein du pays, assurant le lien entre les différentes strates de la hiérarchie urbaine et les territoires ruraux. L’Etat doit en tenir compte dans </a:t>
            </a:r>
            <a:r>
              <a:rPr lang="fr-FR" b="1" dirty="0">
                <a:latin typeface="Calisto MT" panose="02040603050505030304" pitchFamily="18" charset="0"/>
              </a:rPr>
              <a:t>l’aménagement du territoire.</a:t>
            </a:r>
            <a:endParaRPr lang="fr-FR" dirty="0">
              <a:latin typeface="Calisto MT" panose="02040603050505030304" pitchFamily="18" charset="0"/>
            </a:endParaRPr>
          </a:p>
          <a:p>
            <a:pPr marL="342900" indent="-342900" algn="just">
              <a:buFont typeface="Wingdings" panose="05000000000000000000" pitchFamily="2" charset="2"/>
              <a:buChar char="Ø"/>
            </a:pPr>
            <a:r>
              <a:rPr lang="fr-FR" dirty="0">
                <a:latin typeface="Calisto MT" panose="02040603050505030304" pitchFamily="18" charset="0"/>
              </a:rPr>
              <a:t>Elles présentent de nombreux signes de fragilisation : perte d’attractivité, désindustrialisation, déficit migratoire voire démographique, chômage et pauvreté, fermeture des équipements publics, etc.</a:t>
            </a:r>
            <a:endParaRPr lang="fr-FR" dirty="0">
              <a:effectLst/>
              <a:latin typeface="Calisto MT" panose="02040603050505030304" pitchFamily="18" charset="0"/>
            </a:endParaRPr>
          </a:p>
          <a:p>
            <a:pPr marL="342900" indent="-342900" algn="just">
              <a:buFont typeface="Wingdings" panose="05000000000000000000" pitchFamily="2" charset="2"/>
              <a:buChar char="Ø"/>
            </a:pPr>
            <a:r>
              <a:rPr lang="fr-FR" dirty="0">
                <a:effectLst/>
                <a:latin typeface="Calisto MT" panose="02040603050505030304" pitchFamily="18" charset="0"/>
              </a:rPr>
              <a:t>Pour autant, elles ne connaissent pas toutes la même évolution. Les villes bien desservies par les réseaux de communication et de transport, et situées dans la zone influence d’une grande métropole connaissent une situation plus favorable (</a:t>
            </a:r>
            <a:r>
              <a:rPr lang="fr-FR" b="1" dirty="0">
                <a:effectLst/>
                <a:latin typeface="Calisto MT" panose="02040603050505030304" pitchFamily="18" charset="0"/>
              </a:rPr>
              <a:t>économie résidentielle</a:t>
            </a:r>
            <a:r>
              <a:rPr lang="fr-FR" dirty="0">
                <a:effectLst/>
                <a:latin typeface="Calisto MT" panose="02040603050505030304" pitchFamily="18" charset="0"/>
              </a:rPr>
              <a:t>). D’autres sont en déclin. Les élus et l’État se mobilisent pour les redynamiser (</a:t>
            </a:r>
            <a:r>
              <a:rPr lang="fr-FR" b="1" dirty="0">
                <a:effectLst/>
                <a:latin typeface="Calisto MT" panose="02040603050505030304" pitchFamily="18" charset="0"/>
              </a:rPr>
              <a:t>CGET</a:t>
            </a:r>
            <a:r>
              <a:rPr lang="fr-FR" dirty="0">
                <a:effectLst/>
                <a:latin typeface="Calisto MT" panose="02040603050505030304" pitchFamily="18" charset="0"/>
              </a:rPr>
              <a:t>)</a:t>
            </a:r>
            <a:endParaRPr lang="fr-FR" i="1" dirty="0">
              <a:effectLst/>
              <a:latin typeface="Calisto MT" panose="02040603050505030304" pitchFamily="18" charset="0"/>
            </a:endParaRPr>
          </a:p>
          <a:p>
            <a:pPr marL="342900" indent="-342900" algn="just">
              <a:buFont typeface="Wingdings" panose="05000000000000000000" pitchFamily="2" charset="2"/>
              <a:buChar char="Ø"/>
            </a:pPr>
            <a:r>
              <a:rPr lang="fr-FR" b="1" dirty="0">
                <a:latin typeface="Calisto MT" panose="02040603050505030304" pitchFamily="18" charset="0"/>
              </a:rPr>
              <a:t>Chiffres clés :</a:t>
            </a:r>
            <a:r>
              <a:rPr lang="fr-FR" dirty="0">
                <a:latin typeface="Calisto MT" panose="02040603050505030304" pitchFamily="18" charset="0"/>
              </a:rPr>
              <a:t> 20 % de la population vit dans une ville moyenne, 5 milliards d’euros investis pour rénover les centres villes de 222 villes moyennes entre 2017 et 2022.</a:t>
            </a:r>
            <a:endParaRPr lang="fr-FR" b="1" dirty="0">
              <a:cs typeface="Calibri Light" panose="020F0302020204030204" pitchFamily="34" charset="0"/>
            </a:endParaRPr>
          </a:p>
          <a:p>
            <a:pPr marL="36900" indent="0" algn="just">
              <a:lnSpc>
                <a:spcPct val="90000"/>
              </a:lnSpc>
              <a:buNone/>
            </a:pPr>
            <a:endParaRPr lang="fr-FR" b="1" dirty="0">
              <a:cs typeface="Calibri Light" panose="020F0302020204030204" pitchFamily="34" charset="0"/>
            </a:endParaRPr>
          </a:p>
          <a:p>
            <a:pPr marL="36900" indent="0" algn="just">
              <a:lnSpc>
                <a:spcPct val="90000"/>
              </a:lnSpc>
              <a:buNone/>
            </a:pPr>
            <a:r>
              <a:rPr lang="fr-FR" b="1" dirty="0">
                <a:cs typeface="Calibri Light" panose="020F0302020204030204" pitchFamily="34" charset="0"/>
              </a:rPr>
              <a:t>Vocabulaire</a:t>
            </a:r>
            <a:r>
              <a:rPr lang="fr-FR" dirty="0">
                <a:cs typeface="Calibri Light" panose="020F0302020204030204" pitchFamily="34" charset="0"/>
              </a:rPr>
              <a:t>:</a:t>
            </a:r>
          </a:p>
          <a:p>
            <a:pPr marL="322650" indent="-285750" algn="just">
              <a:lnSpc>
                <a:spcPct val="90000"/>
              </a:lnSpc>
              <a:buFontTx/>
              <a:buChar char="-"/>
            </a:pPr>
            <a:r>
              <a:rPr lang="fr-FR" b="1" dirty="0">
                <a:cs typeface="Calibri Light" panose="020F0302020204030204" pitchFamily="34" charset="0"/>
              </a:rPr>
              <a:t>Aménagement du territoire </a:t>
            </a:r>
            <a:r>
              <a:rPr lang="fr-FR" dirty="0">
                <a:cs typeface="Calibri Light" panose="020F0302020204030204" pitchFamily="34" charset="0"/>
              </a:rPr>
              <a:t>: ensemble de mesures prises pour organiser la répartition des hommes, des activités et des équipements dans un espace.</a:t>
            </a:r>
          </a:p>
          <a:p>
            <a:pPr marL="322650" indent="-285750" algn="just">
              <a:lnSpc>
                <a:spcPct val="90000"/>
              </a:lnSpc>
              <a:buFontTx/>
              <a:buChar char="-"/>
            </a:pPr>
            <a:r>
              <a:rPr lang="fr-FR" b="1" dirty="0">
                <a:cs typeface="Calibri Light" panose="020F0302020204030204" pitchFamily="34" charset="0"/>
              </a:rPr>
              <a:t>Economie résidentielle </a:t>
            </a:r>
            <a:r>
              <a:rPr lang="fr-FR" dirty="0">
                <a:cs typeface="Calibri Light" panose="020F0302020204030204" pitchFamily="34" charset="0"/>
              </a:rPr>
              <a:t>: ensemble des activités économiques destinées à satisfaire les besoins des individus résidant sur un territoire.</a:t>
            </a:r>
          </a:p>
          <a:p>
            <a:pPr algn="just"/>
            <a:r>
              <a:rPr lang="fr-FR" i="1" dirty="0"/>
              <a:t>- </a:t>
            </a:r>
            <a:r>
              <a:rPr lang="fr-FR" b="1" dirty="0"/>
              <a:t>Commissariat général à l’égalité des territoires (CGET) </a:t>
            </a:r>
            <a:r>
              <a:rPr lang="fr-FR" dirty="0"/>
              <a:t>: Service de l’État qui appuie le gouvernement dans la lutte contre les inégalités territoriales et le soutien aux dynamiques territoriales, avec les acteurs locaux et les citoyens. </a:t>
            </a:r>
            <a:endParaRPr lang="fr-FR" dirty="0">
              <a:solidFill>
                <a:schemeClr val="bg1"/>
              </a:solidFill>
            </a:endParaRPr>
          </a:p>
        </p:txBody>
      </p:sp>
    </p:spTree>
    <p:extLst>
      <p:ext uri="{BB962C8B-B14F-4D97-AF65-F5344CB8AC3E}">
        <p14:creationId xmlns:p14="http://schemas.microsoft.com/office/powerpoint/2010/main" val="3507810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l’étalement urbain... version dessin animé!</a:t>
            </a:r>
          </a:p>
        </p:txBody>
      </p:sp>
      <p:pic>
        <p:nvPicPr>
          <p:cNvPr id="4" name="YMHtY2gf0jE"/>
          <p:cNvPicPr>
            <a:picLocks noGrp="1" noRot="1" noChangeAspect="1"/>
          </p:cNvPicPr>
          <p:nvPr>
            <p:ph idx="1"/>
            <a:videoFile r:link="rId1"/>
          </p:nvPr>
        </p:nvPicPr>
        <p:blipFill>
          <a:blip r:embed="rId3"/>
          <a:stretch>
            <a:fillRect/>
          </a:stretch>
        </p:blipFill>
        <p:spPr>
          <a:xfrm>
            <a:off x="1271588" y="1435894"/>
            <a:ext cx="9383712" cy="5278338"/>
          </a:xfrm>
          <a:prstGeom prst="rect">
            <a:avLst/>
          </a:prstGeom>
        </p:spPr>
      </p:pic>
    </p:spTree>
    <p:extLst>
      <p:ext uri="{BB962C8B-B14F-4D97-AF65-F5344CB8AC3E}">
        <p14:creationId xmlns:p14="http://schemas.microsoft.com/office/powerpoint/2010/main" val="2382949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333948" y="2872291"/>
            <a:ext cx="9746429" cy="646331"/>
          </a:xfrm>
          <a:prstGeom prst="rect">
            <a:avLst/>
          </a:prstGeom>
          <a:noFill/>
        </p:spPr>
        <p:txBody>
          <a:bodyPr wrap="square" rtlCol="0">
            <a:spAutoFit/>
          </a:bodyPr>
          <a:lstStyle/>
          <a:p>
            <a:r>
              <a:rPr lang="fr-FR" b="1" dirty="0"/>
              <a:t>Cette présentation du chapitre 3 s’accompagne de la réalisation de la </a:t>
            </a:r>
            <a:r>
              <a:rPr lang="fr-FR" b="1" dirty="0">
                <a:solidFill>
                  <a:srgbClr val="FF0000"/>
                </a:solidFill>
              </a:rPr>
              <a:t>légende d’un croquis </a:t>
            </a:r>
            <a:r>
              <a:rPr lang="fr-FR" b="1" dirty="0"/>
              <a:t>dans un document joint au cours.</a:t>
            </a:r>
          </a:p>
        </p:txBody>
      </p:sp>
    </p:spTree>
    <p:extLst>
      <p:ext uri="{BB962C8B-B14F-4D97-AF65-F5344CB8AC3E}">
        <p14:creationId xmlns:p14="http://schemas.microsoft.com/office/powerpoint/2010/main" val="335990634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2322</TotalTime>
  <Words>843</Words>
  <Application>Microsoft Office PowerPoint</Application>
  <PresentationFormat>Grand écran</PresentationFormat>
  <Paragraphs>38</Paragraphs>
  <Slides>8</Slides>
  <Notes>0</Notes>
  <HiddenSlides>0</HiddenSlides>
  <MMClips>1</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Calibri</vt:lpstr>
      <vt:lpstr>Calibri Light</vt:lpstr>
      <vt:lpstr>Calisto MT</vt:lpstr>
      <vt:lpstr>Wingdings</vt:lpstr>
      <vt:lpstr>Thème Office</vt:lpstr>
      <vt:lpstr>La métropolisation, un processus mondial différencié</vt:lpstr>
      <vt:lpstr>Le système urbain français</vt:lpstr>
      <vt:lpstr>La concentration des emplois dans les métropoles</vt:lpstr>
      <vt:lpstr>Un territoire sous influence urbaine</vt:lpstr>
      <vt:lpstr>Cours n°1 :  Le poids croissant des métropoles</vt:lpstr>
      <vt:lpstr>Cours n°2 :  Les villes petites et moyennes face à la métropolisation</vt:lpstr>
      <vt:lpstr>l’étalement urbain... version dessin animé!</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métropolisation, un processus mondial différencié</dc:title>
  <dc:creator>Profs</dc:creator>
  <cp:lastModifiedBy>Henry Letellier</cp:lastModifiedBy>
  <cp:revision>15</cp:revision>
  <cp:lastPrinted>2019-12-15T16:35:25Z</cp:lastPrinted>
  <dcterms:created xsi:type="dcterms:W3CDTF">2019-12-02T11:52:30Z</dcterms:created>
  <dcterms:modified xsi:type="dcterms:W3CDTF">2019-12-17T08:01:41Z</dcterms:modified>
</cp:coreProperties>
</file>