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57" r:id="rId4"/>
    <p:sldId id="260" r:id="rId5"/>
    <p:sldId id="261" r:id="rId6"/>
    <p:sldId id="262" r:id="rId7"/>
    <p:sldId id="263" r:id="rId8"/>
    <p:sldId id="264" r:id="rId9"/>
    <p:sldId id="265" r:id="rId10"/>
    <p:sldId id="266" r:id="rId11"/>
    <p:sldId id="267" r:id="rId12"/>
  </p:sldIdLst>
  <p:sldSz cx="12192000" cy="6858000"/>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9" d="100"/>
          <a:sy n="89" d="100"/>
        </p:scale>
        <p:origin x="21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7C326E8-9BD0-4A5B-B5B2-09B47BEEDC4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xmlns="" id="{F99DD427-00C5-4692-A10E-EA15292835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xmlns="" id="{5A1D16E2-B329-4C95-AB19-2BC27E8194B8}"/>
              </a:ext>
            </a:extLst>
          </p:cNvPr>
          <p:cNvSpPr>
            <a:spLocks noGrp="1"/>
          </p:cNvSpPr>
          <p:nvPr>
            <p:ph type="dt" sz="half" idx="10"/>
          </p:nvPr>
        </p:nvSpPr>
        <p:spPr/>
        <p:txBody>
          <a:bodyPr/>
          <a:lstStyle/>
          <a:p>
            <a:fld id="{97A16165-3FF3-47E7-8DAD-6A10065022BC}" type="datetimeFigureOut">
              <a:rPr lang="fr-FR" smtClean="0"/>
              <a:t>06/01/2020</a:t>
            </a:fld>
            <a:endParaRPr lang="fr-FR"/>
          </a:p>
        </p:txBody>
      </p:sp>
      <p:sp>
        <p:nvSpPr>
          <p:cNvPr id="5" name="Espace réservé du pied de page 4">
            <a:extLst>
              <a:ext uri="{FF2B5EF4-FFF2-40B4-BE49-F238E27FC236}">
                <a16:creationId xmlns:a16="http://schemas.microsoft.com/office/drawing/2014/main" xmlns="" id="{FE2C3DCB-0DDF-4C4B-97B7-3F5B24A1CFA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79FDB80F-BF5C-4A05-9996-796434FA3D31}"/>
              </a:ext>
            </a:extLst>
          </p:cNvPr>
          <p:cNvSpPr>
            <a:spLocks noGrp="1"/>
          </p:cNvSpPr>
          <p:nvPr>
            <p:ph type="sldNum" sz="quarter" idx="12"/>
          </p:nvPr>
        </p:nvSpPr>
        <p:spPr/>
        <p:txBody>
          <a:bodyPr/>
          <a:lstStyle/>
          <a:p>
            <a:fld id="{FEF26C21-C7E3-455C-BD1A-AEA45B478B1A}" type="slidenum">
              <a:rPr lang="fr-FR" smtClean="0"/>
              <a:t>‹N°›</a:t>
            </a:fld>
            <a:endParaRPr lang="fr-FR"/>
          </a:p>
        </p:txBody>
      </p:sp>
    </p:spTree>
    <p:extLst>
      <p:ext uri="{BB962C8B-B14F-4D97-AF65-F5344CB8AC3E}">
        <p14:creationId xmlns:p14="http://schemas.microsoft.com/office/powerpoint/2010/main" val="2402281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C1F1CF4-1079-4DFC-9E45-AAF11721523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xmlns="" id="{91ACC0AA-E7E6-4646-842F-61653137F58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87485E92-C2DD-4603-A268-D03E7783EDA1}"/>
              </a:ext>
            </a:extLst>
          </p:cNvPr>
          <p:cNvSpPr>
            <a:spLocks noGrp="1"/>
          </p:cNvSpPr>
          <p:nvPr>
            <p:ph type="dt" sz="half" idx="10"/>
          </p:nvPr>
        </p:nvSpPr>
        <p:spPr/>
        <p:txBody>
          <a:bodyPr/>
          <a:lstStyle/>
          <a:p>
            <a:fld id="{97A16165-3FF3-47E7-8DAD-6A10065022BC}" type="datetimeFigureOut">
              <a:rPr lang="fr-FR" smtClean="0"/>
              <a:t>06/01/2020</a:t>
            </a:fld>
            <a:endParaRPr lang="fr-FR"/>
          </a:p>
        </p:txBody>
      </p:sp>
      <p:sp>
        <p:nvSpPr>
          <p:cNvPr id="5" name="Espace réservé du pied de page 4">
            <a:extLst>
              <a:ext uri="{FF2B5EF4-FFF2-40B4-BE49-F238E27FC236}">
                <a16:creationId xmlns:a16="http://schemas.microsoft.com/office/drawing/2014/main" xmlns="" id="{345AC2DA-EBA3-4DE0-89C7-00F67998CF2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5DDB54D6-C398-4DF3-8522-85E5A619219D}"/>
              </a:ext>
            </a:extLst>
          </p:cNvPr>
          <p:cNvSpPr>
            <a:spLocks noGrp="1"/>
          </p:cNvSpPr>
          <p:nvPr>
            <p:ph type="sldNum" sz="quarter" idx="12"/>
          </p:nvPr>
        </p:nvSpPr>
        <p:spPr/>
        <p:txBody>
          <a:bodyPr/>
          <a:lstStyle/>
          <a:p>
            <a:fld id="{FEF26C21-C7E3-455C-BD1A-AEA45B478B1A}" type="slidenum">
              <a:rPr lang="fr-FR" smtClean="0"/>
              <a:t>‹N°›</a:t>
            </a:fld>
            <a:endParaRPr lang="fr-FR"/>
          </a:p>
        </p:txBody>
      </p:sp>
    </p:spTree>
    <p:extLst>
      <p:ext uri="{BB962C8B-B14F-4D97-AF65-F5344CB8AC3E}">
        <p14:creationId xmlns:p14="http://schemas.microsoft.com/office/powerpoint/2010/main" val="2504045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xmlns="" id="{EB7CFCD8-1A6F-4EBA-8373-DF31C13046D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xmlns="" id="{D11B2040-FDDB-4B33-AC2A-F31F4F1C2DC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582CDF45-F00E-4AF4-A89E-BC7D315EEF5D}"/>
              </a:ext>
            </a:extLst>
          </p:cNvPr>
          <p:cNvSpPr>
            <a:spLocks noGrp="1"/>
          </p:cNvSpPr>
          <p:nvPr>
            <p:ph type="dt" sz="half" idx="10"/>
          </p:nvPr>
        </p:nvSpPr>
        <p:spPr/>
        <p:txBody>
          <a:bodyPr/>
          <a:lstStyle/>
          <a:p>
            <a:fld id="{97A16165-3FF3-47E7-8DAD-6A10065022BC}" type="datetimeFigureOut">
              <a:rPr lang="fr-FR" smtClean="0"/>
              <a:t>06/01/2020</a:t>
            </a:fld>
            <a:endParaRPr lang="fr-FR"/>
          </a:p>
        </p:txBody>
      </p:sp>
      <p:sp>
        <p:nvSpPr>
          <p:cNvPr id="5" name="Espace réservé du pied de page 4">
            <a:extLst>
              <a:ext uri="{FF2B5EF4-FFF2-40B4-BE49-F238E27FC236}">
                <a16:creationId xmlns:a16="http://schemas.microsoft.com/office/drawing/2014/main" xmlns="" id="{3089A655-1C91-48C5-8BDD-1B32EB024D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46899774-B84A-4A59-9107-7CDE77466555}"/>
              </a:ext>
            </a:extLst>
          </p:cNvPr>
          <p:cNvSpPr>
            <a:spLocks noGrp="1"/>
          </p:cNvSpPr>
          <p:nvPr>
            <p:ph type="sldNum" sz="quarter" idx="12"/>
          </p:nvPr>
        </p:nvSpPr>
        <p:spPr/>
        <p:txBody>
          <a:bodyPr/>
          <a:lstStyle/>
          <a:p>
            <a:fld id="{FEF26C21-C7E3-455C-BD1A-AEA45B478B1A}" type="slidenum">
              <a:rPr lang="fr-FR" smtClean="0"/>
              <a:t>‹N°›</a:t>
            </a:fld>
            <a:endParaRPr lang="fr-FR"/>
          </a:p>
        </p:txBody>
      </p:sp>
    </p:spTree>
    <p:extLst>
      <p:ext uri="{BB962C8B-B14F-4D97-AF65-F5344CB8AC3E}">
        <p14:creationId xmlns:p14="http://schemas.microsoft.com/office/powerpoint/2010/main" val="1070045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BE7E40F-EAE7-4B5C-A833-3D6061F2A94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F6618ACE-B689-4FC3-AC7C-22B016C55A6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D3DF9130-1A7C-40D3-B96C-D06555601A96}"/>
              </a:ext>
            </a:extLst>
          </p:cNvPr>
          <p:cNvSpPr>
            <a:spLocks noGrp="1"/>
          </p:cNvSpPr>
          <p:nvPr>
            <p:ph type="dt" sz="half" idx="10"/>
          </p:nvPr>
        </p:nvSpPr>
        <p:spPr/>
        <p:txBody>
          <a:bodyPr/>
          <a:lstStyle/>
          <a:p>
            <a:fld id="{97A16165-3FF3-47E7-8DAD-6A10065022BC}" type="datetimeFigureOut">
              <a:rPr lang="fr-FR" smtClean="0"/>
              <a:t>06/01/2020</a:t>
            </a:fld>
            <a:endParaRPr lang="fr-FR"/>
          </a:p>
        </p:txBody>
      </p:sp>
      <p:sp>
        <p:nvSpPr>
          <p:cNvPr id="5" name="Espace réservé du pied de page 4">
            <a:extLst>
              <a:ext uri="{FF2B5EF4-FFF2-40B4-BE49-F238E27FC236}">
                <a16:creationId xmlns:a16="http://schemas.microsoft.com/office/drawing/2014/main" xmlns="" id="{5E1956A9-51E5-473D-89BF-3C55E46450B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622C0A0B-5638-4446-BFDD-3BC2CEE8E54C}"/>
              </a:ext>
            </a:extLst>
          </p:cNvPr>
          <p:cNvSpPr>
            <a:spLocks noGrp="1"/>
          </p:cNvSpPr>
          <p:nvPr>
            <p:ph type="sldNum" sz="quarter" idx="12"/>
          </p:nvPr>
        </p:nvSpPr>
        <p:spPr/>
        <p:txBody>
          <a:bodyPr/>
          <a:lstStyle/>
          <a:p>
            <a:fld id="{FEF26C21-C7E3-455C-BD1A-AEA45B478B1A}" type="slidenum">
              <a:rPr lang="fr-FR" smtClean="0"/>
              <a:t>‹N°›</a:t>
            </a:fld>
            <a:endParaRPr lang="fr-FR"/>
          </a:p>
        </p:txBody>
      </p:sp>
    </p:spTree>
    <p:extLst>
      <p:ext uri="{BB962C8B-B14F-4D97-AF65-F5344CB8AC3E}">
        <p14:creationId xmlns:p14="http://schemas.microsoft.com/office/powerpoint/2010/main" val="1316020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F866C1F-C5EB-4EB6-80E2-C089CB29A37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xmlns="" id="{267C5AAA-E4EF-48C7-890E-F7120A3E80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xmlns="" id="{26D3ABD0-2608-427E-B3CF-C2075DBEED66}"/>
              </a:ext>
            </a:extLst>
          </p:cNvPr>
          <p:cNvSpPr>
            <a:spLocks noGrp="1"/>
          </p:cNvSpPr>
          <p:nvPr>
            <p:ph type="dt" sz="half" idx="10"/>
          </p:nvPr>
        </p:nvSpPr>
        <p:spPr/>
        <p:txBody>
          <a:bodyPr/>
          <a:lstStyle/>
          <a:p>
            <a:fld id="{97A16165-3FF3-47E7-8DAD-6A10065022BC}" type="datetimeFigureOut">
              <a:rPr lang="fr-FR" smtClean="0"/>
              <a:t>06/01/2020</a:t>
            </a:fld>
            <a:endParaRPr lang="fr-FR"/>
          </a:p>
        </p:txBody>
      </p:sp>
      <p:sp>
        <p:nvSpPr>
          <p:cNvPr id="5" name="Espace réservé du pied de page 4">
            <a:extLst>
              <a:ext uri="{FF2B5EF4-FFF2-40B4-BE49-F238E27FC236}">
                <a16:creationId xmlns:a16="http://schemas.microsoft.com/office/drawing/2014/main" xmlns="" id="{2FDBC714-3EA8-4C82-9D45-86BC5DF50BE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308DE8E0-08CB-4D16-9DF7-E145BD4AE926}"/>
              </a:ext>
            </a:extLst>
          </p:cNvPr>
          <p:cNvSpPr>
            <a:spLocks noGrp="1"/>
          </p:cNvSpPr>
          <p:nvPr>
            <p:ph type="sldNum" sz="quarter" idx="12"/>
          </p:nvPr>
        </p:nvSpPr>
        <p:spPr/>
        <p:txBody>
          <a:bodyPr/>
          <a:lstStyle/>
          <a:p>
            <a:fld id="{FEF26C21-C7E3-455C-BD1A-AEA45B478B1A}" type="slidenum">
              <a:rPr lang="fr-FR" smtClean="0"/>
              <a:t>‹N°›</a:t>
            </a:fld>
            <a:endParaRPr lang="fr-FR"/>
          </a:p>
        </p:txBody>
      </p:sp>
    </p:spTree>
    <p:extLst>
      <p:ext uri="{BB962C8B-B14F-4D97-AF65-F5344CB8AC3E}">
        <p14:creationId xmlns:p14="http://schemas.microsoft.com/office/powerpoint/2010/main" val="1228915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4BCA60C-420D-494B-82FC-68D9B9A8D8E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40AF4071-E96D-41B9-80E6-E7D719295F8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xmlns="" id="{109EE570-6A82-4C7C-9583-4B063854E5F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xmlns="" id="{3DA487B5-8C82-423B-979A-89BA6DF6A726}"/>
              </a:ext>
            </a:extLst>
          </p:cNvPr>
          <p:cNvSpPr>
            <a:spLocks noGrp="1"/>
          </p:cNvSpPr>
          <p:nvPr>
            <p:ph type="dt" sz="half" idx="10"/>
          </p:nvPr>
        </p:nvSpPr>
        <p:spPr/>
        <p:txBody>
          <a:bodyPr/>
          <a:lstStyle/>
          <a:p>
            <a:fld id="{97A16165-3FF3-47E7-8DAD-6A10065022BC}" type="datetimeFigureOut">
              <a:rPr lang="fr-FR" smtClean="0"/>
              <a:t>06/01/2020</a:t>
            </a:fld>
            <a:endParaRPr lang="fr-FR"/>
          </a:p>
        </p:txBody>
      </p:sp>
      <p:sp>
        <p:nvSpPr>
          <p:cNvPr id="6" name="Espace réservé du pied de page 5">
            <a:extLst>
              <a:ext uri="{FF2B5EF4-FFF2-40B4-BE49-F238E27FC236}">
                <a16:creationId xmlns:a16="http://schemas.microsoft.com/office/drawing/2014/main" xmlns="" id="{738DDEE3-9B7A-4306-AEFD-3CCD06991F0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5351F976-44E1-4E93-A26D-7FF7C1EB54BB}"/>
              </a:ext>
            </a:extLst>
          </p:cNvPr>
          <p:cNvSpPr>
            <a:spLocks noGrp="1"/>
          </p:cNvSpPr>
          <p:nvPr>
            <p:ph type="sldNum" sz="quarter" idx="12"/>
          </p:nvPr>
        </p:nvSpPr>
        <p:spPr/>
        <p:txBody>
          <a:bodyPr/>
          <a:lstStyle/>
          <a:p>
            <a:fld id="{FEF26C21-C7E3-455C-BD1A-AEA45B478B1A}" type="slidenum">
              <a:rPr lang="fr-FR" smtClean="0"/>
              <a:t>‹N°›</a:t>
            </a:fld>
            <a:endParaRPr lang="fr-FR"/>
          </a:p>
        </p:txBody>
      </p:sp>
    </p:spTree>
    <p:extLst>
      <p:ext uri="{BB962C8B-B14F-4D97-AF65-F5344CB8AC3E}">
        <p14:creationId xmlns:p14="http://schemas.microsoft.com/office/powerpoint/2010/main" val="4194818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79F1D3C-D732-47D4-9857-9742160325C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xmlns="" id="{10474705-809A-41B2-AE8F-2492A96D08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xmlns="" id="{10E9FEBB-D53E-43EE-A4EF-D0BA27F717C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xmlns="" id="{A06CD20F-2FA9-4C73-9C75-AEE75E80DE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xmlns="" id="{5788080A-697E-480D-9B5C-025F65DCC4B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xmlns="" id="{77AFD786-D2A4-4CF6-8539-D86AE1406A33}"/>
              </a:ext>
            </a:extLst>
          </p:cNvPr>
          <p:cNvSpPr>
            <a:spLocks noGrp="1"/>
          </p:cNvSpPr>
          <p:nvPr>
            <p:ph type="dt" sz="half" idx="10"/>
          </p:nvPr>
        </p:nvSpPr>
        <p:spPr/>
        <p:txBody>
          <a:bodyPr/>
          <a:lstStyle/>
          <a:p>
            <a:fld id="{97A16165-3FF3-47E7-8DAD-6A10065022BC}" type="datetimeFigureOut">
              <a:rPr lang="fr-FR" smtClean="0"/>
              <a:t>06/01/2020</a:t>
            </a:fld>
            <a:endParaRPr lang="fr-FR"/>
          </a:p>
        </p:txBody>
      </p:sp>
      <p:sp>
        <p:nvSpPr>
          <p:cNvPr id="8" name="Espace réservé du pied de page 7">
            <a:extLst>
              <a:ext uri="{FF2B5EF4-FFF2-40B4-BE49-F238E27FC236}">
                <a16:creationId xmlns:a16="http://schemas.microsoft.com/office/drawing/2014/main" xmlns="" id="{BDBEF65F-11D9-418E-975B-B8833537F0D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xmlns="" id="{A45A93CF-D55D-48F5-A645-03677289C03F}"/>
              </a:ext>
            </a:extLst>
          </p:cNvPr>
          <p:cNvSpPr>
            <a:spLocks noGrp="1"/>
          </p:cNvSpPr>
          <p:nvPr>
            <p:ph type="sldNum" sz="quarter" idx="12"/>
          </p:nvPr>
        </p:nvSpPr>
        <p:spPr/>
        <p:txBody>
          <a:bodyPr/>
          <a:lstStyle/>
          <a:p>
            <a:fld id="{FEF26C21-C7E3-455C-BD1A-AEA45B478B1A}" type="slidenum">
              <a:rPr lang="fr-FR" smtClean="0"/>
              <a:t>‹N°›</a:t>
            </a:fld>
            <a:endParaRPr lang="fr-FR"/>
          </a:p>
        </p:txBody>
      </p:sp>
    </p:spTree>
    <p:extLst>
      <p:ext uri="{BB962C8B-B14F-4D97-AF65-F5344CB8AC3E}">
        <p14:creationId xmlns:p14="http://schemas.microsoft.com/office/powerpoint/2010/main" val="125138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2F8956F-942F-44BF-AD67-0F29F9853F3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xmlns="" id="{081D65A2-368B-497C-AAC3-F61C01EF5801}"/>
              </a:ext>
            </a:extLst>
          </p:cNvPr>
          <p:cNvSpPr>
            <a:spLocks noGrp="1"/>
          </p:cNvSpPr>
          <p:nvPr>
            <p:ph type="dt" sz="half" idx="10"/>
          </p:nvPr>
        </p:nvSpPr>
        <p:spPr/>
        <p:txBody>
          <a:bodyPr/>
          <a:lstStyle/>
          <a:p>
            <a:fld id="{97A16165-3FF3-47E7-8DAD-6A10065022BC}" type="datetimeFigureOut">
              <a:rPr lang="fr-FR" smtClean="0"/>
              <a:t>06/01/2020</a:t>
            </a:fld>
            <a:endParaRPr lang="fr-FR"/>
          </a:p>
        </p:txBody>
      </p:sp>
      <p:sp>
        <p:nvSpPr>
          <p:cNvPr id="4" name="Espace réservé du pied de page 3">
            <a:extLst>
              <a:ext uri="{FF2B5EF4-FFF2-40B4-BE49-F238E27FC236}">
                <a16:creationId xmlns:a16="http://schemas.microsoft.com/office/drawing/2014/main" xmlns="" id="{A7EE3949-073B-4617-BFF6-4A48CDC39B8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xmlns="" id="{7A1314FF-8494-4B5D-A713-3A4C1CD72E89}"/>
              </a:ext>
            </a:extLst>
          </p:cNvPr>
          <p:cNvSpPr>
            <a:spLocks noGrp="1"/>
          </p:cNvSpPr>
          <p:nvPr>
            <p:ph type="sldNum" sz="quarter" idx="12"/>
          </p:nvPr>
        </p:nvSpPr>
        <p:spPr/>
        <p:txBody>
          <a:bodyPr/>
          <a:lstStyle/>
          <a:p>
            <a:fld id="{FEF26C21-C7E3-455C-BD1A-AEA45B478B1A}" type="slidenum">
              <a:rPr lang="fr-FR" smtClean="0"/>
              <a:t>‹N°›</a:t>
            </a:fld>
            <a:endParaRPr lang="fr-FR"/>
          </a:p>
        </p:txBody>
      </p:sp>
    </p:spTree>
    <p:extLst>
      <p:ext uri="{BB962C8B-B14F-4D97-AF65-F5344CB8AC3E}">
        <p14:creationId xmlns:p14="http://schemas.microsoft.com/office/powerpoint/2010/main" val="171420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xmlns="" id="{FB7DC9D5-3D15-445D-8FA9-2301041AB62B}"/>
              </a:ext>
            </a:extLst>
          </p:cNvPr>
          <p:cNvSpPr>
            <a:spLocks noGrp="1"/>
          </p:cNvSpPr>
          <p:nvPr>
            <p:ph type="dt" sz="half" idx="10"/>
          </p:nvPr>
        </p:nvSpPr>
        <p:spPr/>
        <p:txBody>
          <a:bodyPr/>
          <a:lstStyle/>
          <a:p>
            <a:fld id="{97A16165-3FF3-47E7-8DAD-6A10065022BC}" type="datetimeFigureOut">
              <a:rPr lang="fr-FR" smtClean="0"/>
              <a:t>06/01/2020</a:t>
            </a:fld>
            <a:endParaRPr lang="fr-FR"/>
          </a:p>
        </p:txBody>
      </p:sp>
      <p:sp>
        <p:nvSpPr>
          <p:cNvPr id="3" name="Espace réservé du pied de page 2">
            <a:extLst>
              <a:ext uri="{FF2B5EF4-FFF2-40B4-BE49-F238E27FC236}">
                <a16:creationId xmlns:a16="http://schemas.microsoft.com/office/drawing/2014/main" xmlns="" id="{C2C689C0-0233-4BB7-AB02-275C6644532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xmlns="" id="{316668B9-E68F-495D-8B91-82A98675C747}"/>
              </a:ext>
            </a:extLst>
          </p:cNvPr>
          <p:cNvSpPr>
            <a:spLocks noGrp="1"/>
          </p:cNvSpPr>
          <p:nvPr>
            <p:ph type="sldNum" sz="quarter" idx="12"/>
          </p:nvPr>
        </p:nvSpPr>
        <p:spPr/>
        <p:txBody>
          <a:bodyPr/>
          <a:lstStyle/>
          <a:p>
            <a:fld id="{FEF26C21-C7E3-455C-BD1A-AEA45B478B1A}" type="slidenum">
              <a:rPr lang="fr-FR" smtClean="0"/>
              <a:t>‹N°›</a:t>
            </a:fld>
            <a:endParaRPr lang="fr-FR"/>
          </a:p>
        </p:txBody>
      </p:sp>
    </p:spTree>
    <p:extLst>
      <p:ext uri="{BB962C8B-B14F-4D97-AF65-F5344CB8AC3E}">
        <p14:creationId xmlns:p14="http://schemas.microsoft.com/office/powerpoint/2010/main" val="1589178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D90F875-73B8-4919-A73A-28E0F2260B7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xmlns="" id="{D98BF0BD-1BA5-4A01-AF41-866A9B7E09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xmlns="" id="{C69C568C-44D8-4E37-8B12-A95232F919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5BDA7DC7-576F-488A-8727-6185494C4732}"/>
              </a:ext>
            </a:extLst>
          </p:cNvPr>
          <p:cNvSpPr>
            <a:spLocks noGrp="1"/>
          </p:cNvSpPr>
          <p:nvPr>
            <p:ph type="dt" sz="half" idx="10"/>
          </p:nvPr>
        </p:nvSpPr>
        <p:spPr/>
        <p:txBody>
          <a:bodyPr/>
          <a:lstStyle/>
          <a:p>
            <a:fld id="{97A16165-3FF3-47E7-8DAD-6A10065022BC}" type="datetimeFigureOut">
              <a:rPr lang="fr-FR" smtClean="0"/>
              <a:t>06/01/2020</a:t>
            </a:fld>
            <a:endParaRPr lang="fr-FR"/>
          </a:p>
        </p:txBody>
      </p:sp>
      <p:sp>
        <p:nvSpPr>
          <p:cNvPr id="6" name="Espace réservé du pied de page 5">
            <a:extLst>
              <a:ext uri="{FF2B5EF4-FFF2-40B4-BE49-F238E27FC236}">
                <a16:creationId xmlns:a16="http://schemas.microsoft.com/office/drawing/2014/main" xmlns="" id="{51B2A717-1321-44BC-94E0-0DDB2941A5C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DDC5FCFC-24EC-4B32-A02E-F17FD2AADA98}"/>
              </a:ext>
            </a:extLst>
          </p:cNvPr>
          <p:cNvSpPr>
            <a:spLocks noGrp="1"/>
          </p:cNvSpPr>
          <p:nvPr>
            <p:ph type="sldNum" sz="quarter" idx="12"/>
          </p:nvPr>
        </p:nvSpPr>
        <p:spPr/>
        <p:txBody>
          <a:bodyPr/>
          <a:lstStyle/>
          <a:p>
            <a:fld id="{FEF26C21-C7E3-455C-BD1A-AEA45B478B1A}" type="slidenum">
              <a:rPr lang="fr-FR" smtClean="0"/>
              <a:t>‹N°›</a:t>
            </a:fld>
            <a:endParaRPr lang="fr-FR"/>
          </a:p>
        </p:txBody>
      </p:sp>
    </p:spTree>
    <p:extLst>
      <p:ext uri="{BB962C8B-B14F-4D97-AF65-F5344CB8AC3E}">
        <p14:creationId xmlns:p14="http://schemas.microsoft.com/office/powerpoint/2010/main" val="1771249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DE872F3-6F8C-4642-89E7-BCE043D33AB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xmlns="" id="{3A5EDF3C-7525-46E7-8E91-38E13AC18F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xmlns="" id="{B9A22488-F3AB-493D-8662-E5197F259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6692B0E6-BF89-4F32-9159-A2B9012292C7}"/>
              </a:ext>
            </a:extLst>
          </p:cNvPr>
          <p:cNvSpPr>
            <a:spLocks noGrp="1"/>
          </p:cNvSpPr>
          <p:nvPr>
            <p:ph type="dt" sz="half" idx="10"/>
          </p:nvPr>
        </p:nvSpPr>
        <p:spPr/>
        <p:txBody>
          <a:bodyPr/>
          <a:lstStyle/>
          <a:p>
            <a:fld id="{97A16165-3FF3-47E7-8DAD-6A10065022BC}" type="datetimeFigureOut">
              <a:rPr lang="fr-FR" smtClean="0"/>
              <a:t>06/01/2020</a:t>
            </a:fld>
            <a:endParaRPr lang="fr-FR"/>
          </a:p>
        </p:txBody>
      </p:sp>
      <p:sp>
        <p:nvSpPr>
          <p:cNvPr id="6" name="Espace réservé du pied de page 5">
            <a:extLst>
              <a:ext uri="{FF2B5EF4-FFF2-40B4-BE49-F238E27FC236}">
                <a16:creationId xmlns:a16="http://schemas.microsoft.com/office/drawing/2014/main" xmlns="" id="{58BCA837-BBD8-426A-9FDF-897B68158E5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7F001DBB-88A0-4F37-A871-C52D98F75C6A}"/>
              </a:ext>
            </a:extLst>
          </p:cNvPr>
          <p:cNvSpPr>
            <a:spLocks noGrp="1"/>
          </p:cNvSpPr>
          <p:nvPr>
            <p:ph type="sldNum" sz="quarter" idx="12"/>
          </p:nvPr>
        </p:nvSpPr>
        <p:spPr/>
        <p:txBody>
          <a:bodyPr/>
          <a:lstStyle/>
          <a:p>
            <a:fld id="{FEF26C21-C7E3-455C-BD1A-AEA45B478B1A}" type="slidenum">
              <a:rPr lang="fr-FR" smtClean="0"/>
              <a:t>‹N°›</a:t>
            </a:fld>
            <a:endParaRPr lang="fr-FR"/>
          </a:p>
        </p:txBody>
      </p:sp>
    </p:spTree>
    <p:extLst>
      <p:ext uri="{BB962C8B-B14F-4D97-AF65-F5344CB8AC3E}">
        <p14:creationId xmlns:p14="http://schemas.microsoft.com/office/powerpoint/2010/main" val="1695399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xmlns="" id="{0298DB30-6AA2-47A5-9C25-E5551E469F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xmlns="" id="{B8641644-598B-44BF-B0A4-8109F428E5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6D8D1BF2-5370-4800-AB75-47C73EC689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16165-3FF3-47E7-8DAD-6A10065022BC}" type="datetimeFigureOut">
              <a:rPr lang="fr-FR" smtClean="0"/>
              <a:t>06/01/2020</a:t>
            </a:fld>
            <a:endParaRPr lang="fr-FR"/>
          </a:p>
        </p:txBody>
      </p:sp>
      <p:sp>
        <p:nvSpPr>
          <p:cNvPr id="5" name="Espace réservé du pied de page 4">
            <a:extLst>
              <a:ext uri="{FF2B5EF4-FFF2-40B4-BE49-F238E27FC236}">
                <a16:creationId xmlns:a16="http://schemas.microsoft.com/office/drawing/2014/main" xmlns="" id="{D3448152-B4AB-4106-B3BB-3618517F17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xmlns="" id="{D27A113A-4BCF-4F84-A8CD-EBB51E4A6D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26C21-C7E3-455C-BD1A-AEA45B478B1A}" type="slidenum">
              <a:rPr lang="fr-FR" smtClean="0"/>
              <a:t>‹N°›</a:t>
            </a:fld>
            <a:endParaRPr lang="fr-FR"/>
          </a:p>
        </p:txBody>
      </p:sp>
    </p:spTree>
    <p:extLst>
      <p:ext uri="{BB962C8B-B14F-4D97-AF65-F5344CB8AC3E}">
        <p14:creationId xmlns:p14="http://schemas.microsoft.com/office/powerpoint/2010/main" val="1424569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7A8FF7-9666-4356-A84B-183FDAE823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54298"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xmlns="" id="{9471F4A5-98D9-4443-86EE-1450872CBF3A}"/>
              </a:ext>
            </a:extLst>
          </p:cNvPr>
          <p:cNvSpPr>
            <a:spLocks noGrp="1"/>
          </p:cNvSpPr>
          <p:nvPr>
            <p:ph type="title"/>
          </p:nvPr>
        </p:nvSpPr>
        <p:spPr>
          <a:xfrm>
            <a:off x="651307" y="640081"/>
            <a:ext cx="3377183" cy="3681976"/>
          </a:xfrm>
          <a:noFill/>
        </p:spPr>
        <p:txBody>
          <a:bodyPr vert="horz" lIns="91440" tIns="45720" rIns="91440" bIns="45720" rtlCol="0" anchor="b">
            <a:normAutofit fontScale="90000"/>
          </a:bodyPr>
          <a:lstStyle/>
          <a:p>
            <a:pPr algn="ctr"/>
            <a:r>
              <a:rPr lang="en-US" sz="6000" b="1" dirty="0">
                <a:solidFill>
                  <a:schemeClr val="bg1"/>
                </a:solidFill>
              </a:rPr>
              <a:t>L’</a:t>
            </a:r>
            <a:r>
              <a:rPr lang="fr-FR" sz="6000" b="1" dirty="0">
                <a:solidFill>
                  <a:schemeClr val="bg1"/>
                </a:solidFill>
              </a:rPr>
              <a:t>année</a:t>
            </a:r>
            <a:r>
              <a:rPr lang="en-US" sz="6000" b="1" dirty="0">
                <a:solidFill>
                  <a:schemeClr val="bg1"/>
                </a:solidFill>
              </a:rPr>
              <a:t> 1848</a:t>
            </a:r>
            <a:r>
              <a:rPr lang="en-US" sz="4600" b="1" dirty="0">
                <a:solidFill>
                  <a:schemeClr val="bg1"/>
                </a:solidFill>
              </a:rPr>
              <a:t/>
            </a:r>
            <a:br>
              <a:rPr lang="en-US" sz="4600" b="1" dirty="0">
                <a:solidFill>
                  <a:schemeClr val="bg1"/>
                </a:solidFill>
              </a:rPr>
            </a:br>
            <a:r>
              <a:rPr lang="en-US" sz="4600" b="1" dirty="0">
                <a:solidFill>
                  <a:schemeClr val="bg1"/>
                </a:solidFill>
              </a:rPr>
              <a:t/>
            </a:r>
            <a:br>
              <a:rPr lang="en-US" sz="4600" b="1" dirty="0">
                <a:solidFill>
                  <a:schemeClr val="bg1"/>
                </a:solidFill>
              </a:rPr>
            </a:br>
            <a:r>
              <a:rPr lang="fr-FR" sz="4600" b="1" dirty="0">
                <a:solidFill>
                  <a:schemeClr val="bg1"/>
                </a:solidFill>
              </a:rPr>
              <a:t>Dernier acte de la révolution française</a:t>
            </a:r>
          </a:p>
        </p:txBody>
      </p:sp>
      <p:pic>
        <p:nvPicPr>
          <p:cNvPr id="5" name="Espace réservé du contenu 4" descr="Une image contenant extérieur, homme, photo, tenant&#10;&#10;Description générée automatiquement">
            <a:extLst>
              <a:ext uri="{FF2B5EF4-FFF2-40B4-BE49-F238E27FC236}">
                <a16:creationId xmlns:a16="http://schemas.microsoft.com/office/drawing/2014/main" xmlns="" id="{83C9B5CD-E0BD-4D7E-8EC7-57F075EE9E8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056" r="9379" b="-1"/>
          <a:stretch/>
        </p:blipFill>
        <p:spPr>
          <a:xfrm>
            <a:off x="4654297" y="10"/>
            <a:ext cx="7537704" cy="6857990"/>
          </a:xfrm>
          <a:prstGeom prst="rect">
            <a:avLst/>
          </a:prstGeom>
        </p:spPr>
      </p:pic>
    </p:spTree>
    <p:extLst>
      <p:ext uri="{BB962C8B-B14F-4D97-AF65-F5344CB8AC3E}">
        <p14:creationId xmlns:p14="http://schemas.microsoft.com/office/powerpoint/2010/main" val="1163450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A1D5CB6-D93B-4DD8-ABC8-C22171A54F1F}"/>
              </a:ext>
            </a:extLst>
          </p:cNvPr>
          <p:cNvSpPr>
            <a:spLocks noGrp="1"/>
          </p:cNvSpPr>
          <p:nvPr>
            <p:ph type="title"/>
          </p:nvPr>
        </p:nvSpPr>
        <p:spPr>
          <a:xfrm>
            <a:off x="648929" y="629266"/>
            <a:ext cx="5127031" cy="1676603"/>
          </a:xfrm>
        </p:spPr>
        <p:txBody>
          <a:bodyPr>
            <a:normAutofit/>
          </a:bodyPr>
          <a:lstStyle/>
          <a:p>
            <a:r>
              <a:rPr lang="fr-FR" sz="4100" b="1"/>
              <a:t>L’élection présidentielle de décembre 1848</a:t>
            </a:r>
          </a:p>
        </p:txBody>
      </p:sp>
      <p:sp>
        <p:nvSpPr>
          <p:cNvPr id="3" name="Espace réservé du contenu 2">
            <a:extLst>
              <a:ext uri="{FF2B5EF4-FFF2-40B4-BE49-F238E27FC236}">
                <a16:creationId xmlns:a16="http://schemas.microsoft.com/office/drawing/2014/main" xmlns="" id="{E448CEB3-172D-4746-ADCF-7E65E19C5E56}"/>
              </a:ext>
            </a:extLst>
          </p:cNvPr>
          <p:cNvSpPr>
            <a:spLocks noGrp="1"/>
          </p:cNvSpPr>
          <p:nvPr>
            <p:ph idx="1"/>
          </p:nvPr>
        </p:nvSpPr>
        <p:spPr>
          <a:xfrm>
            <a:off x="648929" y="2133601"/>
            <a:ext cx="5471160" cy="4484896"/>
          </a:xfrm>
        </p:spPr>
        <p:txBody>
          <a:bodyPr>
            <a:normAutofit/>
          </a:bodyPr>
          <a:lstStyle/>
          <a:p>
            <a:pPr algn="just">
              <a:buFont typeface="Wingdings" panose="05000000000000000000" pitchFamily="2" charset="2"/>
              <a:buChar char="Ø"/>
            </a:pPr>
            <a:r>
              <a:rPr lang="fr-FR" sz="1800" dirty="0"/>
              <a:t>Les députés adoptent une Constitution démocratique fondée sur une stricte séparation des pouvoirs et </a:t>
            </a:r>
            <a:r>
              <a:rPr lang="fr-FR" sz="1800" u="sng" dirty="0"/>
              <a:t>inspirée du modèle américain</a:t>
            </a:r>
            <a:r>
              <a:rPr lang="fr-FR" sz="1800" dirty="0"/>
              <a:t>. L’Assemblée nationale et le président de la république sont élus au suffrage universel masculin direct. En cas de conflit, aucune de ces institutions ne peut s’imposer à l’autre.</a:t>
            </a:r>
          </a:p>
          <a:p>
            <a:pPr algn="just">
              <a:buFont typeface="Wingdings" panose="05000000000000000000" pitchFamily="2" charset="2"/>
              <a:buChar char="Ø"/>
            </a:pPr>
            <a:r>
              <a:rPr lang="fr-FR" sz="1800" dirty="0"/>
              <a:t>Louis-Napoléon Bonaparte, neveu de l’empereur Napoléon I</a:t>
            </a:r>
            <a:r>
              <a:rPr lang="fr-FR" sz="1800" baseline="30000" dirty="0"/>
              <a:t>er</a:t>
            </a:r>
            <a:r>
              <a:rPr lang="fr-FR" sz="1800" dirty="0"/>
              <a:t> se présente face à Cavaignac, le candidat des républicains modérés. </a:t>
            </a:r>
            <a:r>
              <a:rPr lang="fr-FR" sz="1800"/>
              <a:t>L-N Bonaparte </a:t>
            </a:r>
            <a:r>
              <a:rPr lang="fr-FR" sz="1800" dirty="0"/>
              <a:t>a peu d’expérience politique, mais bénéficie du prestige de son nom et parvient à rallier une partie des Conservateurs et des libéraux des villes, mais surtout l’immense majorité de la paysannerie, sensible au souvenir napoléonien et à sa légende. L’élection du 10 décembre 1848 est un triomphe pour Louis-Napoléon qui obtient 74% des voix.</a:t>
            </a:r>
          </a:p>
          <a:p>
            <a:pPr marL="0" indent="0">
              <a:buNone/>
            </a:pPr>
            <a:endParaRPr lang="fr-FR" sz="1600" baseline="30000" dirty="0"/>
          </a:p>
        </p:txBody>
      </p:sp>
      <p:pic>
        <p:nvPicPr>
          <p:cNvPr id="7" name="Image 6" descr="Une image contenant capture d’écran&#10;&#10;Description générée automatiquement">
            <a:extLst>
              <a:ext uri="{FF2B5EF4-FFF2-40B4-BE49-F238E27FC236}">
                <a16:creationId xmlns:a16="http://schemas.microsoft.com/office/drawing/2014/main" xmlns="" id="{563D9213-595F-4357-BC60-790F74005B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1140" y="129540"/>
            <a:ext cx="5471160" cy="6598920"/>
          </a:xfrm>
          <a:prstGeom prst="rect">
            <a:avLst/>
          </a:prstGeom>
        </p:spPr>
      </p:pic>
    </p:spTree>
    <p:extLst>
      <p:ext uri="{BB962C8B-B14F-4D97-AF65-F5344CB8AC3E}">
        <p14:creationId xmlns:p14="http://schemas.microsoft.com/office/powerpoint/2010/main" val="380931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Le candidat « attrape tout</a:t>
            </a:r>
            <a:r>
              <a:rPr lang="fr-FR" dirty="0" smtClean="0"/>
              <a:t> </a:t>
            </a:r>
            <a:r>
              <a:rPr lang="fr-FR" b="1" dirty="0" smtClean="0"/>
              <a:t>»</a:t>
            </a:r>
            <a:endParaRPr lang="fr-FR" b="1" dirty="0"/>
          </a:p>
        </p:txBody>
      </p:sp>
      <p:pic>
        <p:nvPicPr>
          <p:cNvPr id="5" name="Espace réservé du contenu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8965" y="1437611"/>
            <a:ext cx="5181600" cy="3684693"/>
          </a:xfrm>
        </p:spPr>
      </p:pic>
      <p:pic>
        <p:nvPicPr>
          <p:cNvPr id="6" name="Espace réservé du contenu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96517" y="5147344"/>
            <a:ext cx="5181600" cy="1441903"/>
          </a:xfrm>
        </p:spPr>
      </p:pic>
      <p:sp>
        <p:nvSpPr>
          <p:cNvPr id="7" name="ZoneTexte 6"/>
          <p:cNvSpPr txBox="1"/>
          <p:nvPr/>
        </p:nvSpPr>
        <p:spPr>
          <a:xfrm>
            <a:off x="5350565" y="1274364"/>
            <a:ext cx="6339509" cy="5509200"/>
          </a:xfrm>
          <a:prstGeom prst="rect">
            <a:avLst/>
          </a:prstGeom>
          <a:noFill/>
        </p:spPr>
        <p:txBody>
          <a:bodyPr wrap="square" rtlCol="0">
            <a:spAutoFit/>
          </a:bodyPr>
          <a:lstStyle/>
          <a:p>
            <a:pPr algn="just"/>
            <a:endParaRPr lang="fr-FR" sz="1100" dirty="0" smtClean="0"/>
          </a:p>
          <a:p>
            <a:pPr algn="just"/>
            <a:r>
              <a:rPr lang="fr-FR" sz="1100" dirty="0" smtClean="0"/>
              <a:t>La </a:t>
            </a:r>
            <a:r>
              <a:rPr lang="fr-FR" sz="1100" dirty="0"/>
              <a:t>candidature de </a:t>
            </a:r>
            <a:r>
              <a:rPr lang="fr-FR" sz="1100" b="1" dirty="0"/>
              <a:t>Louis-Napoléon Bonaparte </a:t>
            </a:r>
            <a:r>
              <a:rPr lang="fr-FR" sz="1100" dirty="0"/>
              <a:t>est une candidature </a:t>
            </a:r>
            <a:r>
              <a:rPr lang="fr-FR" sz="1100" b="1" dirty="0"/>
              <a:t>« attrape-tout », </a:t>
            </a:r>
            <a:r>
              <a:rPr lang="fr-FR" sz="1100" dirty="0"/>
              <a:t>dans la mesure où elle rassemble des électorats très différents voire antagonistes</a:t>
            </a:r>
            <a:r>
              <a:rPr lang="fr-FR" sz="1100" dirty="0" smtClean="0"/>
              <a:t>.</a:t>
            </a:r>
          </a:p>
          <a:p>
            <a:pPr algn="just"/>
            <a:r>
              <a:rPr lang="fr-FR" sz="1100" dirty="0" smtClean="0"/>
              <a:t> </a:t>
            </a:r>
            <a:endParaRPr lang="fr-FR" sz="1100" dirty="0"/>
          </a:p>
          <a:p>
            <a:pPr algn="just"/>
            <a:r>
              <a:rPr lang="fr-FR" sz="1100" dirty="0"/>
              <a:t>Auteur d'une brochure socialiste utopique, </a:t>
            </a:r>
            <a:r>
              <a:rPr lang="fr-FR" sz="1100" b="1" dirty="0"/>
              <a:t>De l'extinction du paupérisme </a:t>
            </a:r>
            <a:r>
              <a:rPr lang="fr-FR" sz="1100" dirty="0"/>
              <a:t>(1844), il a la réputation d'être sensible à la condition de ces classes laborieuses (artisans, boutiquiers et ouvriers), qui haïssent le </a:t>
            </a:r>
            <a:r>
              <a:rPr lang="fr-FR" sz="1100" dirty="0" smtClean="0"/>
              <a:t>«bourreau </a:t>
            </a:r>
            <a:r>
              <a:rPr lang="fr-FR" sz="1100" dirty="0"/>
              <a:t>» </a:t>
            </a:r>
            <a:r>
              <a:rPr lang="fr-FR" sz="1100" b="1" dirty="0"/>
              <a:t>Cavaignac</a:t>
            </a:r>
            <a:r>
              <a:rPr lang="fr-FR" sz="1100" dirty="0"/>
              <a:t>. Il fédère par conséquent une grande partie de l'électorat de gauche voire d'extrême-gauche. Bonaparte en est conscient et, dans un manifeste publié le 30 novembre, il n'hésite pas à évoquer une possible amnistie pour les victimes de la répression de juin. </a:t>
            </a:r>
            <a:endParaRPr lang="fr-FR" sz="1100" dirty="0" smtClean="0"/>
          </a:p>
          <a:p>
            <a:pPr algn="just"/>
            <a:endParaRPr lang="fr-FR" sz="1100" dirty="0"/>
          </a:p>
          <a:p>
            <a:pPr algn="just"/>
            <a:r>
              <a:rPr lang="fr-FR" sz="1100" dirty="0"/>
              <a:t>À l'autre extrémité du spectre politique, il reçoit le soutien de </a:t>
            </a:r>
            <a:r>
              <a:rPr lang="fr-FR" sz="1100" b="1" dirty="0"/>
              <a:t>Thiers</a:t>
            </a:r>
            <a:r>
              <a:rPr lang="fr-FR" sz="1100" dirty="0"/>
              <a:t>, qui agit au nom du comité de la rue de Poitiers. La droite monarchiste voit en effet un homme aisément manipulable dans ce candidat populaire mais apparemment maladroit. Afin de convaincre ses collègues de l'absence d'autonomie politique de Bonaparte, Thiers leur a affirmé : « </a:t>
            </a:r>
            <a:r>
              <a:rPr lang="fr-FR" sz="1100" b="1" dirty="0"/>
              <a:t>C'est un crétin que l'on mènera </a:t>
            </a:r>
            <a:r>
              <a:rPr lang="fr-FR" sz="1100" dirty="0" smtClean="0"/>
              <a:t>». </a:t>
            </a:r>
            <a:r>
              <a:rPr lang="fr-FR" sz="1100" dirty="0"/>
              <a:t>Bonaparte est également approché par un des chefs de la droite catholique, Montalembert, qui se voit promettre la satisfaction des deux grands chevaux de bataille des catholiques : la liberté de l'enseignement (future loi Falloux) et le rétablissement de la souveraineté du pape sur Rome (future expédition de Rome). </a:t>
            </a:r>
            <a:endParaRPr lang="fr-FR" sz="1100" dirty="0" smtClean="0"/>
          </a:p>
          <a:p>
            <a:pPr algn="just"/>
            <a:endParaRPr lang="fr-FR" sz="1100" dirty="0"/>
          </a:p>
          <a:p>
            <a:pPr algn="just"/>
            <a:r>
              <a:rPr lang="fr-FR" sz="1100" dirty="0"/>
              <a:t>Ce ralliement de la droite monarchiste et cléricale est un précieux atout dans une France profonde très influencée par les curés et les notables. Le manifeste du 30 novembre donne des gages à ses alliés de la rue de Poitiers en insistant sur la défense de l'ordre, de la famille, de la religion, de la liberté d'enseignement et de la propriété. Il tend également la main aux libéraux en promettant de diminuer les impôts et de réduire la fonction publique. Il tente enfin de rassurer les opposants à un rétablissement de l'Empire : « Je ne suis pas un ambitieux qui rêve tantôt l'Empire et la guerre, tantôt l'application de théories subversives. […] Je mettrais mon honneur à laisser, au bout de quatre ans, à mon successeur le pouvoir affermi, la liberté intacte, un progrès réel accompli. </a:t>
            </a:r>
            <a:r>
              <a:rPr lang="fr-FR" sz="1100" dirty="0" smtClean="0"/>
              <a:t>»</a:t>
            </a:r>
          </a:p>
          <a:p>
            <a:pPr algn="just"/>
            <a:endParaRPr lang="fr-FR" sz="1100" dirty="0" smtClean="0"/>
          </a:p>
          <a:p>
            <a:pPr algn="just"/>
            <a:r>
              <a:rPr lang="fr-FR" sz="1100" dirty="0" smtClean="0"/>
              <a:t> Dans </a:t>
            </a:r>
            <a:r>
              <a:rPr lang="fr-FR" sz="1100" b="1" dirty="0"/>
              <a:t>un pays majoritairement rural et paysan</a:t>
            </a:r>
            <a:r>
              <a:rPr lang="fr-FR" sz="1100" dirty="0"/>
              <a:t>, ce sont les électeurs villageois qui décideront de l'issue du scrutin. Or ceux-ci sont mal informés des événements parisiens et connaissent mal la plupart des candidats. Le nom de Bonaparte, en revanche, est connu de tous et suscite une </a:t>
            </a:r>
            <a:r>
              <a:rPr lang="fr-FR" sz="1100" b="1" dirty="0"/>
              <a:t>nostalgie patriotique</a:t>
            </a:r>
            <a:r>
              <a:rPr lang="fr-FR" sz="1100" dirty="0"/>
              <a:t>. Celle-ci touche naturellement l'armée dont plusieurs officiers, tels que Bugeaud et Sourd, appellent à voter pour le neveu de </a:t>
            </a:r>
            <a:r>
              <a:rPr lang="fr-FR" sz="1100" dirty="0" smtClean="0"/>
              <a:t>Napoléon. </a:t>
            </a:r>
            <a:endParaRPr lang="fr-FR" sz="1100" dirty="0"/>
          </a:p>
        </p:txBody>
      </p:sp>
    </p:spTree>
    <p:extLst>
      <p:ext uri="{BB962C8B-B14F-4D97-AF65-F5344CB8AC3E}">
        <p14:creationId xmlns:p14="http://schemas.microsoft.com/office/powerpoint/2010/main" val="331921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1715165-7B32-4C3C-957A-DC78DD0FD1DA}"/>
              </a:ext>
            </a:extLst>
          </p:cNvPr>
          <p:cNvSpPr>
            <a:spLocks noGrp="1"/>
          </p:cNvSpPr>
          <p:nvPr>
            <p:ph type="title"/>
          </p:nvPr>
        </p:nvSpPr>
        <p:spPr>
          <a:xfrm>
            <a:off x="648929" y="629266"/>
            <a:ext cx="3651467" cy="1676603"/>
          </a:xfrm>
        </p:spPr>
        <p:txBody>
          <a:bodyPr>
            <a:normAutofit/>
          </a:bodyPr>
          <a:lstStyle/>
          <a:p>
            <a:pPr algn="ctr"/>
            <a:r>
              <a:rPr lang="fr-FR" sz="1800" b="1"/>
              <a:t>Lamartine refusant le drapeau rouge</a:t>
            </a:r>
            <a:br>
              <a:rPr lang="fr-FR" sz="1800" b="1"/>
            </a:br>
            <a:r>
              <a:rPr lang="fr-FR" sz="1800" b="1"/>
              <a:t>25 février 1848</a:t>
            </a:r>
            <a:br>
              <a:rPr lang="fr-FR" sz="1800" b="1"/>
            </a:br>
            <a:r>
              <a:rPr lang="fr-FR" sz="1800" b="1"/>
              <a:t/>
            </a:r>
            <a:br>
              <a:rPr lang="fr-FR" sz="1800" b="1"/>
            </a:br>
            <a:r>
              <a:rPr lang="fr-FR" sz="1400" b="1"/>
              <a:t>Peinture de Henri Félix Emmanuel Philippoteaux</a:t>
            </a:r>
            <a:r>
              <a:rPr lang="fr-FR" sz="1800" b="1"/>
              <a:t/>
            </a:r>
            <a:br>
              <a:rPr lang="fr-FR" sz="1800" b="1"/>
            </a:br>
            <a:r>
              <a:rPr lang="fr-FR" sz="1800" b="1"/>
              <a:t> </a:t>
            </a:r>
            <a:endParaRPr lang="fr-FR" sz="1800" b="1" dirty="0"/>
          </a:p>
        </p:txBody>
      </p:sp>
      <p:sp>
        <p:nvSpPr>
          <p:cNvPr id="9" name="Content Placeholder 8">
            <a:extLst>
              <a:ext uri="{FF2B5EF4-FFF2-40B4-BE49-F238E27FC236}">
                <a16:creationId xmlns:a16="http://schemas.microsoft.com/office/drawing/2014/main" xmlns="" id="{6BDD3622-AC5C-410F-96E1-0827D6D9C4E4}"/>
              </a:ext>
            </a:extLst>
          </p:cNvPr>
          <p:cNvSpPr>
            <a:spLocks noGrp="1"/>
          </p:cNvSpPr>
          <p:nvPr>
            <p:ph idx="1"/>
          </p:nvPr>
        </p:nvSpPr>
        <p:spPr>
          <a:xfrm>
            <a:off x="648931" y="2438400"/>
            <a:ext cx="3651466" cy="3785419"/>
          </a:xfrm>
        </p:spPr>
        <p:txBody>
          <a:bodyPr>
            <a:normAutofit fontScale="70000" lnSpcReduction="20000"/>
          </a:bodyPr>
          <a:lstStyle/>
          <a:p>
            <a:pPr algn="just"/>
            <a:r>
              <a:rPr lang="fr-FR" i="1"/>
              <a:t>Citoyens pour ma part, le drapeau rouge, je ne l’adopterai jamais, et je vais vous dire pourquoi je m’y oppose de toute la force de mon patriotisme : c’est que le drapeau tricolore a fait le tour du monde avec la République et l’Empire, avec vos libertés et vos gloires, et que le drapeau rouge n’a fait que le tour du Champ de Mars, traîné dans le sang du peuple.</a:t>
            </a:r>
            <a:r>
              <a:rPr lang="fr-FR"/>
              <a:t> »</a:t>
            </a:r>
          </a:p>
          <a:p>
            <a:pPr marL="0" indent="0">
              <a:buNone/>
            </a:pPr>
            <a:r>
              <a:rPr lang="fr-FR" sz="1800"/>
              <a:t>Lamartine, ministre des affaires étrangères du gouvernement provisoire : sur le perron de l’hôtel de ville de Paris, il proclame la République au lendemain de la chute de Louis-Philippe.</a:t>
            </a:r>
            <a:endParaRPr lang="en-US" sz="1800" dirty="0"/>
          </a:p>
        </p:txBody>
      </p:sp>
      <p:pic>
        <p:nvPicPr>
          <p:cNvPr id="5" name="Espace réservé du contenu 4" descr="Une image contenant bâtiment, extérieur, groupe, vieux&#10;&#10;Description générée automatiquement">
            <a:extLst>
              <a:ext uri="{FF2B5EF4-FFF2-40B4-BE49-F238E27FC236}">
                <a16:creationId xmlns:a16="http://schemas.microsoft.com/office/drawing/2014/main" xmlns="" id="{6F2D5094-0F05-4651-B958-17C37909659E}"/>
              </a:ext>
            </a:extLst>
          </p:cNvPr>
          <p:cNvPicPr>
            <a:picLocks noChangeAspect="1"/>
          </p:cNvPicPr>
          <p:nvPr/>
        </p:nvPicPr>
        <p:blipFill rotWithShape="1">
          <a:blip r:embed="rId2">
            <a:extLst>
              <a:ext uri="{28A0092B-C50C-407E-A947-70E740481C1C}">
                <a14:useLocalDpi xmlns:a14="http://schemas.microsoft.com/office/drawing/2010/main" val="0"/>
              </a:ext>
            </a:extLst>
          </a:blip>
          <a:srcRect l="25228" r="19429" b="-1"/>
          <a:stretch/>
        </p:blipFill>
        <p:spPr>
          <a:xfrm>
            <a:off x="4639056" y="10"/>
            <a:ext cx="7552944" cy="6857990"/>
          </a:xfrm>
          <a:prstGeom prst="rect">
            <a:avLst/>
          </a:prstGeom>
          <a:effectLst/>
        </p:spPr>
      </p:pic>
    </p:spTree>
    <p:extLst>
      <p:ext uri="{BB962C8B-B14F-4D97-AF65-F5344CB8AC3E}">
        <p14:creationId xmlns:p14="http://schemas.microsoft.com/office/powerpoint/2010/main" val="1611188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BF6D577-C0A9-4F04-8395-0B8FE0D17F15}"/>
              </a:ext>
            </a:extLst>
          </p:cNvPr>
          <p:cNvSpPr>
            <a:spLocks noGrp="1"/>
          </p:cNvSpPr>
          <p:nvPr>
            <p:ph type="title"/>
          </p:nvPr>
        </p:nvSpPr>
        <p:spPr/>
        <p:txBody>
          <a:bodyPr/>
          <a:lstStyle/>
          <a:p>
            <a:pPr algn="ctr"/>
            <a:r>
              <a:rPr lang="fr-FR" b="1" dirty="0"/>
              <a:t>Le vote ou le fusil</a:t>
            </a:r>
            <a:br>
              <a:rPr lang="fr-FR" b="1" dirty="0"/>
            </a:br>
            <a:r>
              <a:rPr lang="fr-FR" sz="2000" b="1" dirty="0"/>
              <a:t>Voir fiche d’analyse de ce document</a:t>
            </a:r>
          </a:p>
        </p:txBody>
      </p:sp>
      <p:pic>
        <p:nvPicPr>
          <p:cNvPr id="5" name="Espace réservé du contenu 4" descr="Une image contenant homme, debout, photo, vieux&#10;&#10;Description générée automatiquement">
            <a:extLst>
              <a:ext uri="{FF2B5EF4-FFF2-40B4-BE49-F238E27FC236}">
                <a16:creationId xmlns:a16="http://schemas.microsoft.com/office/drawing/2014/main" xmlns="" id="{68DCC1DB-6DBB-4710-9130-124FB93484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6660" y="1825625"/>
            <a:ext cx="3098680" cy="4351338"/>
          </a:xfrm>
        </p:spPr>
      </p:pic>
    </p:spTree>
    <p:extLst>
      <p:ext uri="{BB962C8B-B14F-4D97-AF65-F5344CB8AC3E}">
        <p14:creationId xmlns:p14="http://schemas.microsoft.com/office/powerpoint/2010/main" val="1880704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BBD0D1B-1C46-428A-8621-2A88D4F021F9}"/>
              </a:ext>
            </a:extLst>
          </p:cNvPr>
          <p:cNvSpPr>
            <a:spLocks noGrp="1"/>
          </p:cNvSpPr>
          <p:nvPr>
            <p:ph type="title"/>
          </p:nvPr>
        </p:nvSpPr>
        <p:spPr>
          <a:xfrm>
            <a:off x="839788" y="457200"/>
            <a:ext cx="3932237" cy="1127760"/>
          </a:xfrm>
        </p:spPr>
        <p:txBody>
          <a:bodyPr>
            <a:normAutofit fontScale="90000"/>
          </a:bodyPr>
          <a:lstStyle/>
          <a:p>
            <a:r>
              <a:rPr lang="fr-FR" dirty="0"/>
              <a:t>L’élection de l’Assemblée constituante (avril 1848)</a:t>
            </a:r>
          </a:p>
        </p:txBody>
      </p:sp>
      <p:pic>
        <p:nvPicPr>
          <p:cNvPr id="6" name="Espace réservé du contenu 5" descr="Une image contenant capture d’écran&#10;&#10;Description générée automatiquement">
            <a:extLst>
              <a:ext uri="{FF2B5EF4-FFF2-40B4-BE49-F238E27FC236}">
                <a16:creationId xmlns:a16="http://schemas.microsoft.com/office/drawing/2014/main" xmlns="" id="{248BF512-FDE4-47DE-BAFA-3EA6DC80D4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2875" y="987425"/>
            <a:ext cx="5852826" cy="4873625"/>
          </a:xfrm>
        </p:spPr>
      </p:pic>
      <p:sp>
        <p:nvSpPr>
          <p:cNvPr id="4" name="Espace réservé du texte 3">
            <a:extLst>
              <a:ext uri="{FF2B5EF4-FFF2-40B4-BE49-F238E27FC236}">
                <a16:creationId xmlns:a16="http://schemas.microsoft.com/office/drawing/2014/main" xmlns="" id="{7D7922EC-47C4-4582-B18F-40B9E7587AC4}"/>
              </a:ext>
            </a:extLst>
          </p:cNvPr>
          <p:cNvSpPr>
            <a:spLocks noGrp="1"/>
          </p:cNvSpPr>
          <p:nvPr>
            <p:ph type="body" sz="half" idx="2"/>
          </p:nvPr>
        </p:nvSpPr>
        <p:spPr/>
        <p:txBody>
          <a:bodyPr>
            <a:normAutofit fontScale="92500" lnSpcReduction="10000"/>
          </a:bodyPr>
          <a:lstStyle/>
          <a:p>
            <a:r>
              <a:rPr lang="fr-FR" dirty="0"/>
              <a:t>Le suffrage universel masculin est institué sous l’impulsion d’Alexandre </a:t>
            </a:r>
            <a:r>
              <a:rPr lang="fr-FR" b="1" dirty="0"/>
              <a:t>Ledru-Rollin</a:t>
            </a:r>
            <a:r>
              <a:rPr lang="fr-FR" dirty="0"/>
              <a:t> et d’Alphonse de </a:t>
            </a:r>
            <a:r>
              <a:rPr lang="fr-FR" b="1" dirty="0"/>
              <a:t>Lamartine</a:t>
            </a:r>
            <a:r>
              <a:rPr lang="fr-FR" dirty="0"/>
              <a:t>. Les délits d’opinion et la censure des journaux, des arts et des spectacles sont supprimés.</a:t>
            </a:r>
          </a:p>
          <a:p>
            <a:r>
              <a:rPr lang="fr-FR" dirty="0"/>
              <a:t>L’assemblée constituante et élue le 23 avril 1848, elle est dominée par les </a:t>
            </a:r>
            <a:r>
              <a:rPr lang="fr-FR" b="1" dirty="0"/>
              <a:t>républicains modérés </a:t>
            </a:r>
            <a:r>
              <a:rPr lang="fr-FR" dirty="0"/>
              <a:t>(défenseurs des libertés de conscience et d’expression des citoyens, mais hostiles à l’idée d’un droit au travail), qui l’on emporté sur les </a:t>
            </a:r>
            <a:r>
              <a:rPr lang="fr-FR" b="1" dirty="0"/>
              <a:t>Républicains radicaux </a:t>
            </a:r>
            <a:r>
              <a:rPr lang="fr-FR" dirty="0"/>
              <a:t>(défenseurs d’une république sociale, accordant un droit au travail, et laïque) et les</a:t>
            </a:r>
            <a:r>
              <a:rPr lang="fr-FR" b="1" dirty="0"/>
              <a:t> socialistes </a:t>
            </a:r>
            <a:r>
              <a:rPr lang="fr-FR" dirty="0"/>
              <a:t>(partisans de changements en profondeur visant notamment à améliorer les conditions de vie des ouvriers et, plus généralement, à établir une société plus juste.). De nombreux députés conservateurs et monarchistes ont néanmoins été élus.</a:t>
            </a:r>
          </a:p>
        </p:txBody>
      </p:sp>
    </p:spTree>
    <p:extLst>
      <p:ext uri="{BB962C8B-B14F-4D97-AF65-F5344CB8AC3E}">
        <p14:creationId xmlns:p14="http://schemas.microsoft.com/office/powerpoint/2010/main" val="4150522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A771237-506E-4E5C-92AF-F39F0CA5FFB7}"/>
              </a:ext>
            </a:extLst>
          </p:cNvPr>
          <p:cNvSpPr>
            <a:spLocks noGrp="1"/>
          </p:cNvSpPr>
          <p:nvPr>
            <p:ph type="title"/>
          </p:nvPr>
        </p:nvSpPr>
        <p:spPr/>
        <p:txBody>
          <a:bodyPr/>
          <a:lstStyle/>
          <a:p>
            <a:pPr algn="ctr"/>
            <a:r>
              <a:rPr lang="fr-FR" b="1" dirty="0"/>
              <a:t>Les hommes de 1848</a:t>
            </a:r>
          </a:p>
        </p:txBody>
      </p:sp>
      <p:sp>
        <p:nvSpPr>
          <p:cNvPr id="3" name="Espace réservé du texte 2">
            <a:extLst>
              <a:ext uri="{FF2B5EF4-FFF2-40B4-BE49-F238E27FC236}">
                <a16:creationId xmlns:a16="http://schemas.microsoft.com/office/drawing/2014/main" xmlns="" id="{8AA87477-5243-4605-BF0C-682980A24EE3}"/>
              </a:ext>
            </a:extLst>
          </p:cNvPr>
          <p:cNvSpPr>
            <a:spLocks noGrp="1"/>
          </p:cNvSpPr>
          <p:nvPr>
            <p:ph type="body" idx="1"/>
          </p:nvPr>
        </p:nvSpPr>
        <p:spPr/>
        <p:txBody>
          <a:bodyPr/>
          <a:lstStyle/>
          <a:p>
            <a:r>
              <a:rPr lang="fr-FR" dirty="0"/>
              <a:t>Alphonse de Lamartine (1790-1869)</a:t>
            </a:r>
          </a:p>
        </p:txBody>
      </p:sp>
      <p:pic>
        <p:nvPicPr>
          <p:cNvPr id="8" name="Espace réservé du contenu 7" descr="Une image contenant personne, homme, assis, debout&#10;&#10;Description générée automatiquement">
            <a:extLst>
              <a:ext uri="{FF2B5EF4-FFF2-40B4-BE49-F238E27FC236}">
                <a16:creationId xmlns:a16="http://schemas.microsoft.com/office/drawing/2014/main" xmlns="" id="{E3CD2088-83BA-4EE1-816E-D937171C4D7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3575" y="2763840"/>
            <a:ext cx="2644450" cy="3478385"/>
          </a:xfrm>
        </p:spPr>
      </p:pic>
      <p:sp>
        <p:nvSpPr>
          <p:cNvPr id="5" name="Espace réservé du texte 4">
            <a:extLst>
              <a:ext uri="{FF2B5EF4-FFF2-40B4-BE49-F238E27FC236}">
                <a16:creationId xmlns:a16="http://schemas.microsoft.com/office/drawing/2014/main" xmlns="" id="{9876466A-036D-46D5-A4D7-6A8E7F36B4D9}"/>
              </a:ext>
            </a:extLst>
          </p:cNvPr>
          <p:cNvSpPr>
            <a:spLocks noGrp="1"/>
          </p:cNvSpPr>
          <p:nvPr>
            <p:ph type="body" sz="quarter" idx="3"/>
          </p:nvPr>
        </p:nvSpPr>
        <p:spPr>
          <a:xfrm>
            <a:off x="6582568" y="1681163"/>
            <a:ext cx="4772819" cy="823912"/>
          </a:xfrm>
        </p:spPr>
        <p:txBody>
          <a:bodyPr/>
          <a:lstStyle/>
          <a:p>
            <a:r>
              <a:rPr lang="fr-FR" dirty="0"/>
              <a:t>Alexandre Ledru-Rollin (1807-1874)</a:t>
            </a:r>
          </a:p>
        </p:txBody>
      </p:sp>
      <p:pic>
        <p:nvPicPr>
          <p:cNvPr id="10" name="Espace réservé du contenu 9" descr="Une image contenant homme, personne, habits, regardant&#10;&#10;Description générée automatiquement">
            <a:extLst>
              <a:ext uri="{FF2B5EF4-FFF2-40B4-BE49-F238E27FC236}">
                <a16:creationId xmlns:a16="http://schemas.microsoft.com/office/drawing/2014/main" xmlns="" id="{AF901BBA-4323-4C93-A472-F01DE16184E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82569" y="2505075"/>
            <a:ext cx="2533650" cy="3552825"/>
          </a:xfrm>
        </p:spPr>
      </p:pic>
      <p:sp>
        <p:nvSpPr>
          <p:cNvPr id="11" name="ZoneTexte 10">
            <a:extLst>
              <a:ext uri="{FF2B5EF4-FFF2-40B4-BE49-F238E27FC236}">
                <a16:creationId xmlns:a16="http://schemas.microsoft.com/office/drawing/2014/main" xmlns="" id="{B26429C6-B22A-48CB-BA3B-674F2B5559EB}"/>
              </a:ext>
            </a:extLst>
          </p:cNvPr>
          <p:cNvSpPr txBox="1"/>
          <p:nvPr/>
        </p:nvSpPr>
        <p:spPr>
          <a:xfrm>
            <a:off x="3248025" y="2570956"/>
            <a:ext cx="3009900" cy="4031873"/>
          </a:xfrm>
          <a:prstGeom prst="rect">
            <a:avLst/>
          </a:prstGeom>
          <a:noFill/>
        </p:spPr>
        <p:txBody>
          <a:bodyPr wrap="square" rtlCol="0">
            <a:spAutoFit/>
          </a:bodyPr>
          <a:lstStyle/>
          <a:p>
            <a:pPr algn="just"/>
            <a:r>
              <a:rPr lang="fr-FR" sz="1600" dirty="0"/>
              <a:t>Homme de lettres marqué par le lyrisme et le romantisme, il publie en 1820 des </a:t>
            </a:r>
            <a:r>
              <a:rPr lang="fr-FR" sz="1600" b="1" i="1" dirty="0"/>
              <a:t>Méditations poétiques</a:t>
            </a:r>
            <a:r>
              <a:rPr lang="fr-FR" sz="1600" i="1" dirty="0"/>
              <a:t> </a:t>
            </a:r>
            <a:r>
              <a:rPr lang="fr-FR" sz="1600" dirty="0"/>
              <a:t>au succès fulgurant et il entre à l’Académie française en 1829. Député en 1833, </a:t>
            </a:r>
            <a:r>
              <a:rPr lang="fr-FR" sz="1600" b="1" dirty="0"/>
              <a:t>il passe du royalisme au républicanisme</a:t>
            </a:r>
            <a:r>
              <a:rPr lang="fr-FR" sz="1600" dirty="0"/>
              <a:t>. C’est sur les marches de l’Hôtel de ville de Paris qu’</a:t>
            </a:r>
            <a:r>
              <a:rPr lang="fr-FR" sz="1600" b="1" dirty="0"/>
              <a:t>il proclame la République en 1848</a:t>
            </a:r>
            <a:r>
              <a:rPr lang="fr-FR" sz="1600" dirty="0"/>
              <a:t> ; il devient </a:t>
            </a:r>
            <a:r>
              <a:rPr lang="fr-FR" sz="1600" b="1" dirty="0"/>
              <a:t>ministre des Affaires étrangères</a:t>
            </a:r>
            <a:r>
              <a:rPr lang="fr-FR" sz="1600" dirty="0"/>
              <a:t>. Il est très largement battu à l’élection présidentielle de décembre 1848 (0,28% des voix!) par Louis-Napoléon Bonaparte et se retire alors de la vie politique.</a:t>
            </a:r>
            <a:endParaRPr lang="fr-FR" sz="1600" i="1" dirty="0"/>
          </a:p>
        </p:txBody>
      </p:sp>
      <p:sp>
        <p:nvSpPr>
          <p:cNvPr id="12" name="ZoneTexte 11">
            <a:extLst>
              <a:ext uri="{FF2B5EF4-FFF2-40B4-BE49-F238E27FC236}">
                <a16:creationId xmlns:a16="http://schemas.microsoft.com/office/drawing/2014/main" xmlns="" id="{C050651F-D943-4F81-9EDD-361630D8E37E}"/>
              </a:ext>
            </a:extLst>
          </p:cNvPr>
          <p:cNvSpPr txBox="1"/>
          <p:nvPr/>
        </p:nvSpPr>
        <p:spPr>
          <a:xfrm>
            <a:off x="9116219" y="2690932"/>
            <a:ext cx="2758280" cy="3323987"/>
          </a:xfrm>
          <a:prstGeom prst="rect">
            <a:avLst/>
          </a:prstGeom>
          <a:noFill/>
        </p:spPr>
        <p:txBody>
          <a:bodyPr wrap="square" rtlCol="0">
            <a:spAutoFit/>
          </a:bodyPr>
          <a:lstStyle/>
          <a:p>
            <a:pPr algn="just"/>
            <a:r>
              <a:rPr lang="fr-FR" sz="1600" dirty="0"/>
              <a:t>Républicain progressiste, il est l'un des </a:t>
            </a:r>
            <a:r>
              <a:rPr lang="fr-FR" sz="1600" b="1" dirty="0"/>
              <a:t>chefs de file de la campagne des Banquets </a:t>
            </a:r>
            <a:r>
              <a:rPr lang="fr-FR" sz="1600" dirty="0"/>
              <a:t>qui aboutit à la révolution de 1848 et à la Deuxième République. Comme </a:t>
            </a:r>
            <a:r>
              <a:rPr lang="fr-FR" sz="1600" b="1" dirty="0"/>
              <a:t>Ministre de l'intérieur du gouvernement provisoire </a:t>
            </a:r>
            <a:r>
              <a:rPr lang="fr-FR" sz="1600" dirty="0"/>
              <a:t>alors institué, il fait adopter par décret le suffrage universel masculin. Mais il n'obtient que </a:t>
            </a:r>
            <a:r>
              <a:rPr lang="fr-FR" sz="1600" b="1" dirty="0"/>
              <a:t>5% des suffrages lors de l'élection présidentielle française de 1848</a:t>
            </a:r>
            <a:r>
              <a:rPr lang="fr-FR" b="1" dirty="0"/>
              <a:t>. </a:t>
            </a:r>
            <a:endParaRPr lang="fr-FR" sz="1600" b="1" i="1" dirty="0"/>
          </a:p>
        </p:txBody>
      </p:sp>
    </p:spTree>
    <p:extLst>
      <p:ext uri="{BB962C8B-B14F-4D97-AF65-F5344CB8AC3E}">
        <p14:creationId xmlns:p14="http://schemas.microsoft.com/office/powerpoint/2010/main" val="2965915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AC9FE91-1189-4DD0-B6D7-57A800D1A2D7}"/>
              </a:ext>
            </a:extLst>
          </p:cNvPr>
          <p:cNvSpPr>
            <a:spLocks noGrp="1"/>
          </p:cNvSpPr>
          <p:nvPr>
            <p:ph type="title"/>
          </p:nvPr>
        </p:nvSpPr>
        <p:spPr/>
        <p:txBody>
          <a:bodyPr/>
          <a:lstStyle/>
          <a:p>
            <a:pPr algn="ctr"/>
            <a:r>
              <a:rPr lang="fr-FR" b="1" dirty="0"/>
              <a:t>Les grandes réformes de 1848</a:t>
            </a:r>
          </a:p>
        </p:txBody>
      </p:sp>
      <p:sp>
        <p:nvSpPr>
          <p:cNvPr id="3" name="Espace réservé du contenu 2">
            <a:extLst>
              <a:ext uri="{FF2B5EF4-FFF2-40B4-BE49-F238E27FC236}">
                <a16:creationId xmlns:a16="http://schemas.microsoft.com/office/drawing/2014/main" xmlns="" id="{D992D4DB-CAE4-4B9F-962F-68345A7FF2F1}"/>
              </a:ext>
            </a:extLst>
          </p:cNvPr>
          <p:cNvSpPr>
            <a:spLocks noGrp="1"/>
          </p:cNvSpPr>
          <p:nvPr>
            <p:ph idx="1"/>
          </p:nvPr>
        </p:nvSpPr>
        <p:spPr/>
        <p:txBody>
          <a:bodyPr>
            <a:normAutofit/>
          </a:bodyPr>
          <a:lstStyle/>
          <a:p>
            <a:pPr algn="just">
              <a:buFont typeface="Wingdings" panose="05000000000000000000" pitchFamily="2" charset="2"/>
              <a:buChar char="Ø"/>
            </a:pPr>
            <a:r>
              <a:rPr lang="fr-FR" sz="1600" b="1" dirty="0"/>
              <a:t>L’abolition de l’esclavage </a:t>
            </a:r>
            <a:r>
              <a:rPr lang="fr-FR" sz="1600" dirty="0"/>
              <a:t>: préparé par </a:t>
            </a:r>
            <a:r>
              <a:rPr lang="fr-FR" sz="1600" b="1" dirty="0"/>
              <a:t>Victor Schoelcher</a:t>
            </a:r>
            <a:r>
              <a:rPr lang="fr-FR" sz="1600" dirty="0"/>
              <a:t>, le décret abolissant l’esclavage dans les colonies au nom des principes de </a:t>
            </a:r>
            <a:r>
              <a:rPr lang="fr-FR" sz="1600" i="1" dirty="0"/>
              <a:t>liberté</a:t>
            </a:r>
            <a:r>
              <a:rPr lang="fr-FR" sz="1600" dirty="0"/>
              <a:t>, d’</a:t>
            </a:r>
            <a:r>
              <a:rPr lang="fr-FR" sz="1600" i="1" dirty="0"/>
              <a:t>égalité</a:t>
            </a:r>
            <a:r>
              <a:rPr lang="fr-FR" sz="1600" dirty="0"/>
              <a:t> et de </a:t>
            </a:r>
            <a:r>
              <a:rPr lang="fr-FR" sz="1600" i="1" dirty="0"/>
              <a:t>fraternité</a:t>
            </a:r>
            <a:r>
              <a:rPr lang="fr-FR" sz="1600" dirty="0"/>
              <a:t> (ce triptyque fait son apparition sur les frontons des mairies françaises et devient la </a:t>
            </a:r>
            <a:r>
              <a:rPr lang="fr-FR" sz="1600" b="1" dirty="0"/>
              <a:t>devise de la République </a:t>
            </a:r>
            <a:r>
              <a:rPr lang="fr-FR" sz="1600" dirty="0"/>
              <a:t>dès le 27 février) est signé par le gouvernement provisoire le </a:t>
            </a:r>
            <a:r>
              <a:rPr lang="fr-FR" sz="1600" b="1" dirty="0"/>
              <a:t>27 avril 1848</a:t>
            </a:r>
            <a:r>
              <a:rPr lang="fr-FR" sz="1600" dirty="0"/>
              <a:t>. les esclaves affranchis deviennent citoyens, obtiennent officiellement un nom et sont inscrits à l’état civil. Cependant, pour ménager les colons; un contrôle sévère continue d’être exercé sur les anciens esclaves. Rappelons toutefois que l’esclavage avait déjà été aboli par un décret de la Convention du </a:t>
            </a:r>
            <a:r>
              <a:rPr lang="fr-FR" sz="1600" b="1" dirty="0"/>
              <a:t>4 février 1794</a:t>
            </a:r>
            <a:r>
              <a:rPr lang="fr-FR" sz="1600" dirty="0"/>
              <a:t>, décret </a:t>
            </a:r>
            <a:r>
              <a:rPr lang="fr-FR" sz="1600" b="1" dirty="0"/>
              <a:t>supprimé par Bonaparte le 20 mai 1802 </a:t>
            </a:r>
            <a:r>
              <a:rPr lang="fr-FR" sz="1600" dirty="0"/>
              <a:t>et brièvement  rétabli par le même Napoléon durant les </a:t>
            </a:r>
            <a:r>
              <a:rPr lang="fr-FR" sz="1600" i="1" dirty="0"/>
              <a:t>Cent Jours </a:t>
            </a:r>
            <a:r>
              <a:rPr lang="fr-FR" sz="1600" dirty="0"/>
              <a:t>en 1815.</a:t>
            </a:r>
          </a:p>
          <a:p>
            <a:pPr marL="0" indent="0" algn="just">
              <a:buNone/>
            </a:pPr>
            <a:endParaRPr lang="fr-FR" sz="1600" dirty="0"/>
          </a:p>
          <a:p>
            <a:pPr algn="just">
              <a:buFont typeface="Wingdings" panose="05000000000000000000" pitchFamily="2" charset="2"/>
              <a:buChar char="Ø"/>
            </a:pPr>
            <a:r>
              <a:rPr lang="fr-FR" sz="1600" b="1" dirty="0"/>
              <a:t>Les Ateliers nationaux </a:t>
            </a:r>
            <a:r>
              <a:rPr lang="fr-FR" sz="1600" dirty="0"/>
              <a:t>: ils sont créés dès le </a:t>
            </a:r>
            <a:r>
              <a:rPr lang="fr-FR" sz="1600" b="1" dirty="0"/>
              <a:t>26 février </a:t>
            </a:r>
            <a:r>
              <a:rPr lang="fr-FR" sz="1600" dirty="0"/>
              <a:t>pour donner du travail au </a:t>
            </a:r>
            <a:r>
              <a:rPr lang="fr-FR" sz="1600" b="1" dirty="0"/>
              <a:t>184 000 chômeurs parisiens </a:t>
            </a:r>
            <a:r>
              <a:rPr lang="fr-FR" sz="1600" dirty="0"/>
              <a:t>et à ceux de plusieurs autres grandes villes. Confiés au républicain modéré </a:t>
            </a:r>
            <a:r>
              <a:rPr lang="fr-FR" sz="1600" b="1" dirty="0"/>
              <a:t>Pierre Marie de Saint-Georges</a:t>
            </a:r>
            <a:r>
              <a:rPr lang="fr-FR" sz="1600" dirty="0"/>
              <a:t>, ils sont mal organisés et d’avèrent rapidement un échec : le travail manque, de nombreux ouvriers sont désœuvrés. </a:t>
            </a:r>
          </a:p>
          <a:p>
            <a:pPr marL="0" indent="0" algn="just">
              <a:buNone/>
            </a:pPr>
            <a:endParaRPr lang="fr-FR" sz="1600" dirty="0"/>
          </a:p>
          <a:p>
            <a:pPr algn="just">
              <a:buFont typeface="Wingdings" panose="05000000000000000000" pitchFamily="2" charset="2"/>
              <a:buChar char="Ø"/>
            </a:pPr>
            <a:r>
              <a:rPr lang="fr-FR" sz="1600" b="1" dirty="0"/>
              <a:t>Le suffrage universel direct masculin </a:t>
            </a:r>
            <a:r>
              <a:rPr lang="fr-FR" sz="1600" dirty="0"/>
              <a:t>: Il est institué sous l’impulsion d’Alexandre </a:t>
            </a:r>
            <a:r>
              <a:rPr lang="fr-FR" sz="1600" b="1" dirty="0"/>
              <a:t>Ledru-Rollin</a:t>
            </a:r>
            <a:r>
              <a:rPr lang="fr-FR" sz="1600" dirty="0"/>
              <a:t> et d’Alphonse de </a:t>
            </a:r>
            <a:r>
              <a:rPr lang="fr-FR" sz="1600" b="1" dirty="0"/>
              <a:t>Lamartine</a:t>
            </a:r>
            <a:r>
              <a:rPr lang="fr-FR" sz="1600" dirty="0"/>
              <a:t>.  Il permet l’émergence d’hommes politiques issus du mouvement ouvrier ; en effet, celui-ci a joué un rôle décisif dans la révolution de février, et est représenté au gouvernement provisoire par le socialiste républicain Louis Blanc et par l’ouvrier Albert Martin (dit </a:t>
            </a:r>
            <a:r>
              <a:rPr lang="fr-FR" sz="1600" i="1" dirty="0"/>
              <a:t>l’ouvrier Albert</a:t>
            </a:r>
            <a:r>
              <a:rPr lang="fr-FR" sz="1600" dirty="0"/>
              <a:t>). Louis Blanc obtient par un décret du 25 février que le gouvernement s’engage à « garantir l’existence de l’ouvrier par le travail ».</a:t>
            </a:r>
          </a:p>
        </p:txBody>
      </p:sp>
    </p:spTree>
    <p:extLst>
      <p:ext uri="{BB962C8B-B14F-4D97-AF65-F5344CB8AC3E}">
        <p14:creationId xmlns:p14="http://schemas.microsoft.com/office/powerpoint/2010/main" val="1711287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38D4934-8E9F-4B5B-BA9F-AD90BB2802ED}"/>
              </a:ext>
            </a:extLst>
          </p:cNvPr>
          <p:cNvSpPr>
            <a:spLocks noGrp="1"/>
          </p:cNvSpPr>
          <p:nvPr>
            <p:ph type="title"/>
          </p:nvPr>
        </p:nvSpPr>
        <p:spPr>
          <a:xfrm>
            <a:off x="838200" y="365125"/>
            <a:ext cx="10515600" cy="840807"/>
          </a:xfrm>
        </p:spPr>
        <p:txBody>
          <a:bodyPr/>
          <a:lstStyle/>
          <a:p>
            <a:pPr algn="ctr"/>
            <a:r>
              <a:rPr lang="fr-FR" b="1" dirty="0"/>
              <a:t>Les débuts du mouvement féministe</a:t>
            </a:r>
          </a:p>
        </p:txBody>
      </p:sp>
      <p:pic>
        <p:nvPicPr>
          <p:cNvPr id="6" name="Espace réservé du contenu 5" descr="Une image contenant personne, photo, homme, debout&#10;&#10;Description générée automatiquement">
            <a:extLst>
              <a:ext uri="{FF2B5EF4-FFF2-40B4-BE49-F238E27FC236}">
                <a16:creationId xmlns:a16="http://schemas.microsoft.com/office/drawing/2014/main" xmlns="" id="{BB400007-F20C-4C6D-ACA3-D83AB317752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2769" y="1690688"/>
            <a:ext cx="3516012" cy="4351338"/>
          </a:xfrm>
        </p:spPr>
      </p:pic>
      <p:pic>
        <p:nvPicPr>
          <p:cNvPr id="8" name="Espace réservé du contenu 7">
            <a:extLst>
              <a:ext uri="{FF2B5EF4-FFF2-40B4-BE49-F238E27FC236}">
                <a16:creationId xmlns:a16="http://schemas.microsoft.com/office/drawing/2014/main" xmlns="" id="{F6F3DDED-B9D4-4ECF-82F7-B2EE94ECAD0F}"/>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a:stretch/>
        </p:blipFill>
        <p:spPr>
          <a:xfrm>
            <a:off x="6724650" y="1293243"/>
            <a:ext cx="5181600" cy="3301550"/>
          </a:xfrm>
        </p:spPr>
      </p:pic>
      <p:sp>
        <p:nvSpPr>
          <p:cNvPr id="9" name="ZoneTexte 8">
            <a:extLst>
              <a:ext uri="{FF2B5EF4-FFF2-40B4-BE49-F238E27FC236}">
                <a16:creationId xmlns:a16="http://schemas.microsoft.com/office/drawing/2014/main" xmlns="" id="{1DDBDC2E-AFA2-41B0-B7A9-E548703E2B51}"/>
              </a:ext>
            </a:extLst>
          </p:cNvPr>
          <p:cNvSpPr txBox="1"/>
          <p:nvPr/>
        </p:nvSpPr>
        <p:spPr>
          <a:xfrm>
            <a:off x="4148781" y="1447800"/>
            <a:ext cx="2490144" cy="4524315"/>
          </a:xfrm>
          <a:prstGeom prst="rect">
            <a:avLst/>
          </a:prstGeom>
          <a:noFill/>
        </p:spPr>
        <p:txBody>
          <a:bodyPr wrap="square" rtlCol="0">
            <a:spAutoFit/>
          </a:bodyPr>
          <a:lstStyle/>
          <a:p>
            <a:pPr algn="just"/>
            <a:r>
              <a:rPr lang="fr-FR" sz="1600" dirty="0"/>
              <a:t>Les féministes contestent l’exclusion des femmes de la vie politique et demandent à être des citoyennes à part entière. Elles s’expriment dans des pétition, dans la presse et dans les clubs. Cependant, elles ne trouvent aucun relais parmi les dirigeants politiques, même progressistes. Le Code civil, qui a fait d’elles des mineures, n’est jamais remis en question. Dès juillet 1848, l’accès aux clubs et aux réunions publiques leur est interdit.</a:t>
            </a:r>
          </a:p>
        </p:txBody>
      </p:sp>
      <p:sp>
        <p:nvSpPr>
          <p:cNvPr id="11" name="ZoneTexte 10">
            <a:extLst>
              <a:ext uri="{FF2B5EF4-FFF2-40B4-BE49-F238E27FC236}">
                <a16:creationId xmlns:a16="http://schemas.microsoft.com/office/drawing/2014/main" xmlns="" id="{6606B46C-9D0A-4B92-993C-EF1256002712}"/>
              </a:ext>
            </a:extLst>
          </p:cNvPr>
          <p:cNvSpPr txBox="1"/>
          <p:nvPr/>
        </p:nvSpPr>
        <p:spPr>
          <a:xfrm>
            <a:off x="6813176" y="4760259"/>
            <a:ext cx="4993342" cy="2031325"/>
          </a:xfrm>
          <a:prstGeom prst="rect">
            <a:avLst/>
          </a:prstGeom>
          <a:noFill/>
        </p:spPr>
        <p:txBody>
          <a:bodyPr wrap="square" rtlCol="0">
            <a:spAutoFit/>
          </a:bodyPr>
          <a:lstStyle/>
          <a:p>
            <a:pPr algn="just"/>
            <a:r>
              <a:rPr lang="fr-FR" sz="1400" b="1" dirty="0"/>
              <a:t>George Sand </a:t>
            </a:r>
            <a:r>
              <a:rPr lang="fr-FR" sz="1400" dirty="0"/>
              <a:t>-Aurore Dupin- est une femme de lettres française, amie d’un grand nombre d’artistes de la première moitié du XIXe siècle (Musset, Dumas père, Chopin, Liszt). Habitant le Berry, elle est particulièrement attentive à la vie des campagnes. A partir de 1848, proche du ministre Ledru-Rollin, elle s’engage aux côtés des Radicaux et des Socialistes. Elle publie, en avril 1848, un hebdomadaire, la Cause du Peuple. D’un coût trop élevé, le journal ne trouve pas son public et George Sand le suspend au bout de trois numéros.</a:t>
            </a:r>
          </a:p>
        </p:txBody>
      </p:sp>
    </p:spTree>
    <p:extLst>
      <p:ext uri="{BB962C8B-B14F-4D97-AF65-F5344CB8AC3E}">
        <p14:creationId xmlns:p14="http://schemas.microsoft.com/office/powerpoint/2010/main" val="443648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B575039-407F-4F80-8DD9-3525A0604365}"/>
              </a:ext>
            </a:extLst>
          </p:cNvPr>
          <p:cNvSpPr>
            <a:spLocks noGrp="1"/>
          </p:cNvSpPr>
          <p:nvPr>
            <p:ph type="title"/>
          </p:nvPr>
        </p:nvSpPr>
        <p:spPr>
          <a:xfrm>
            <a:off x="838200" y="365126"/>
            <a:ext cx="10515600" cy="806450"/>
          </a:xfrm>
        </p:spPr>
        <p:txBody>
          <a:bodyPr/>
          <a:lstStyle/>
          <a:p>
            <a:r>
              <a:rPr lang="fr-FR" b="1" dirty="0"/>
              <a:t>Juin 1848, les espoirs déçus du monde ouvrier</a:t>
            </a:r>
            <a:endParaRPr lang="fr-FR" dirty="0"/>
          </a:p>
        </p:txBody>
      </p:sp>
      <p:pic>
        <p:nvPicPr>
          <p:cNvPr id="6" name="Espace réservé du contenu 5" descr="Une image contenant bâtiment, vieux, photo, noir&#10;&#10;Description générée automatiquement">
            <a:extLst>
              <a:ext uri="{FF2B5EF4-FFF2-40B4-BE49-F238E27FC236}">
                <a16:creationId xmlns:a16="http://schemas.microsoft.com/office/drawing/2014/main" xmlns="" id="{C98D80BF-DED0-41FB-B46C-A50C8779CE0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33425" y="1376467"/>
            <a:ext cx="5181600" cy="3954253"/>
          </a:xfrm>
        </p:spPr>
      </p:pic>
      <p:pic>
        <p:nvPicPr>
          <p:cNvPr id="8" name="Espace réservé du contenu 7" descr="Une image contenant extérieur, groupe, debout, herbe&#10;&#10;Description générée automatiquement">
            <a:extLst>
              <a:ext uri="{FF2B5EF4-FFF2-40B4-BE49-F238E27FC236}">
                <a16:creationId xmlns:a16="http://schemas.microsoft.com/office/drawing/2014/main" xmlns="" id="{C2B6C318-8778-4748-B613-AD85E41BFF4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376467"/>
            <a:ext cx="5181600" cy="4045906"/>
          </a:xfrm>
        </p:spPr>
      </p:pic>
      <p:sp>
        <p:nvSpPr>
          <p:cNvPr id="9" name="ZoneTexte 8">
            <a:extLst>
              <a:ext uri="{FF2B5EF4-FFF2-40B4-BE49-F238E27FC236}">
                <a16:creationId xmlns:a16="http://schemas.microsoft.com/office/drawing/2014/main" xmlns="" id="{AF976418-F8BB-40B4-ACE0-C18B550346C2}"/>
              </a:ext>
            </a:extLst>
          </p:cNvPr>
          <p:cNvSpPr txBox="1"/>
          <p:nvPr/>
        </p:nvSpPr>
        <p:spPr>
          <a:xfrm>
            <a:off x="719138" y="5350945"/>
            <a:ext cx="5043488" cy="523220"/>
          </a:xfrm>
          <a:prstGeom prst="rect">
            <a:avLst/>
          </a:prstGeom>
          <a:noFill/>
        </p:spPr>
        <p:txBody>
          <a:bodyPr wrap="square" rtlCol="0">
            <a:spAutoFit/>
          </a:bodyPr>
          <a:lstStyle/>
          <a:p>
            <a:r>
              <a:rPr lang="fr-FR" sz="1400"/>
              <a:t>Barricades de la rue Saint-Maur durant les journées de Juin </a:t>
            </a:r>
          </a:p>
          <a:p>
            <a:r>
              <a:rPr lang="fr-FR" sz="1400"/>
              <a:t>(daguerréotype de 1848).</a:t>
            </a:r>
            <a:endParaRPr lang="fr-FR" sz="1400" dirty="0"/>
          </a:p>
        </p:txBody>
      </p:sp>
      <p:sp>
        <p:nvSpPr>
          <p:cNvPr id="10" name="ZoneTexte 9">
            <a:extLst>
              <a:ext uri="{FF2B5EF4-FFF2-40B4-BE49-F238E27FC236}">
                <a16:creationId xmlns:a16="http://schemas.microsoft.com/office/drawing/2014/main" xmlns="" id="{EB2692EB-4DDE-40D7-BB81-7411EE64D936}"/>
              </a:ext>
            </a:extLst>
          </p:cNvPr>
          <p:cNvSpPr txBox="1"/>
          <p:nvPr/>
        </p:nvSpPr>
        <p:spPr>
          <a:xfrm>
            <a:off x="6241256" y="5612555"/>
            <a:ext cx="5043488" cy="523220"/>
          </a:xfrm>
          <a:prstGeom prst="rect">
            <a:avLst/>
          </a:prstGeom>
          <a:noFill/>
        </p:spPr>
        <p:txBody>
          <a:bodyPr wrap="square" rtlCol="0">
            <a:spAutoFit/>
          </a:bodyPr>
          <a:lstStyle/>
          <a:p>
            <a:r>
              <a:rPr lang="fr-FR" sz="1400"/>
              <a:t>Répression des ouvriers en juin 1848 </a:t>
            </a:r>
            <a:r>
              <a:rPr lang="fr-FR" sz="1400" i="1"/>
              <a:t>(Horace Vernet : combats dans la rue Soufflot 25 juin 1848</a:t>
            </a:r>
            <a:r>
              <a:rPr lang="fr-FR" sz="1400"/>
              <a:t>)</a:t>
            </a:r>
            <a:endParaRPr lang="fr-FR" sz="1400" dirty="0"/>
          </a:p>
        </p:txBody>
      </p:sp>
    </p:spTree>
    <p:extLst>
      <p:ext uri="{BB962C8B-B14F-4D97-AF65-F5344CB8AC3E}">
        <p14:creationId xmlns:p14="http://schemas.microsoft.com/office/powerpoint/2010/main" val="1756117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3A11365-EAC2-411F-8F61-7D7A4B2CD80A}"/>
              </a:ext>
            </a:extLst>
          </p:cNvPr>
          <p:cNvSpPr>
            <a:spLocks noGrp="1"/>
          </p:cNvSpPr>
          <p:nvPr>
            <p:ph type="title"/>
          </p:nvPr>
        </p:nvSpPr>
        <p:spPr>
          <a:xfrm>
            <a:off x="838200" y="365125"/>
            <a:ext cx="10515600" cy="1325563"/>
          </a:xfrm>
        </p:spPr>
        <p:txBody>
          <a:bodyPr/>
          <a:lstStyle/>
          <a:p>
            <a:pPr algn="ctr"/>
            <a:r>
              <a:rPr lang="fr-FR" b="1"/>
              <a:t>Les journées de juin 1848 (22-26 juin)</a:t>
            </a:r>
            <a:endParaRPr lang="fr-FR" b="1" dirty="0"/>
          </a:p>
        </p:txBody>
      </p:sp>
      <p:pic>
        <p:nvPicPr>
          <p:cNvPr id="5" name="Espace réservé du contenu 4" descr="Une image contenant personne, intérieur, homme, noir&#10;&#10;Description générée automatiquement">
            <a:extLst>
              <a:ext uri="{FF2B5EF4-FFF2-40B4-BE49-F238E27FC236}">
                <a16:creationId xmlns:a16="http://schemas.microsoft.com/office/drawing/2014/main" xmlns="" id="{5900B3DF-58AF-453E-A1F6-BE1D11E9BA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2118" y="1471613"/>
            <a:ext cx="2613613" cy="4351338"/>
          </a:xfrm>
        </p:spPr>
      </p:pic>
      <p:sp>
        <p:nvSpPr>
          <p:cNvPr id="7" name="ZoneTexte 6">
            <a:extLst>
              <a:ext uri="{FF2B5EF4-FFF2-40B4-BE49-F238E27FC236}">
                <a16:creationId xmlns:a16="http://schemas.microsoft.com/office/drawing/2014/main" xmlns="" id="{4F0532BD-36F2-43A0-B3AF-A7B4419F1561}"/>
              </a:ext>
            </a:extLst>
          </p:cNvPr>
          <p:cNvSpPr txBox="1"/>
          <p:nvPr/>
        </p:nvSpPr>
        <p:spPr>
          <a:xfrm>
            <a:off x="4240506" y="1538288"/>
            <a:ext cx="7532394" cy="5201424"/>
          </a:xfrm>
          <a:prstGeom prst="rect">
            <a:avLst/>
          </a:prstGeom>
          <a:noFill/>
        </p:spPr>
        <p:txBody>
          <a:bodyPr wrap="square" rtlCol="0">
            <a:spAutoFit/>
          </a:bodyPr>
          <a:lstStyle/>
          <a:p>
            <a:pPr marL="285750" indent="-285750">
              <a:buFont typeface="Wingdings" panose="05000000000000000000" pitchFamily="2" charset="2"/>
              <a:buChar char="Ø"/>
            </a:pPr>
            <a:r>
              <a:rPr lang="fr-FR" dirty="0"/>
              <a:t>Après les élections législatives d’avril 1848, le mouvement ouvrier organise des manifestations massives pour mettre l’Assemblée sous pression. Les députés républicains modérés et conservateurs dénoncent les Ateliers nationaux comme inutilement coûteux et comme des foyers de </a:t>
            </a:r>
            <a:r>
              <a:rPr lang="fr-FR" b="1" dirty="0"/>
              <a:t>subversion politique</a:t>
            </a:r>
            <a:r>
              <a:rPr lang="fr-FR" dirty="0"/>
              <a:t>. </a:t>
            </a:r>
          </a:p>
          <a:p>
            <a:pPr marL="285750" indent="-285750">
              <a:buFont typeface="Wingdings" panose="05000000000000000000" pitchFamily="2" charset="2"/>
              <a:buChar char="Ø"/>
            </a:pPr>
            <a:r>
              <a:rPr lang="fr-FR" dirty="0"/>
              <a:t>Le 21 juin, un décret pris par la </a:t>
            </a:r>
            <a:r>
              <a:rPr lang="fr-FR" b="1" dirty="0"/>
              <a:t>Commission exécutive</a:t>
            </a:r>
            <a:r>
              <a:rPr lang="fr-FR" dirty="0"/>
              <a:t>, sans consultation de l’Assemblée, prépare la dissolution des Ateliers nationaux. En réaction, 400 barricades sont dressées dans Paris le 23 juin. L’Assemblée charge le ministre de la Guerre, Eugène Cavaignac, de mener une violente répression : des centaines d’insurgés sont tués sur les barricades, des milliers exécutés sommairement à la suite des combats ou emprisonnés. Les principaux dirigeants ouvriers sont arrêtés ou contraints à l’exil. Les liens entre la République et les mouvements ouvriers et socialistes sont rompus.</a:t>
            </a:r>
          </a:p>
          <a:p>
            <a:pPr marL="285750" indent="-285750">
              <a:buFont typeface="Wingdings" panose="05000000000000000000" pitchFamily="2" charset="2"/>
              <a:buChar char="Ø"/>
            </a:pPr>
            <a:endParaRPr lang="fr-FR" sz="1600" b="1" dirty="0"/>
          </a:p>
          <a:p>
            <a:pPr marL="285750" indent="-285750">
              <a:buFontTx/>
              <a:buChar char="-"/>
            </a:pPr>
            <a:r>
              <a:rPr lang="fr-FR" sz="1600" b="1" dirty="0"/>
              <a:t>Subversion politique : </a:t>
            </a:r>
            <a:r>
              <a:rPr lang="fr-FR" sz="1600" dirty="0"/>
              <a:t>activité qui vise le renversement du pouvoir en place.</a:t>
            </a:r>
          </a:p>
          <a:p>
            <a:pPr marL="285750" indent="-285750">
              <a:buFontTx/>
              <a:buChar char="-"/>
            </a:pPr>
            <a:r>
              <a:rPr lang="fr-FR" sz="1600" b="1" dirty="0"/>
              <a:t>Commission exécutive : </a:t>
            </a:r>
            <a:r>
              <a:rPr lang="fr-FR" sz="1600" dirty="0"/>
              <a:t>Composée de cinq membres, dont Lamartine, Cavaignac et Ledru Rollin, elles est désignée par l’Assemblée Constituante pour succéder au gouvernement provisoire.</a:t>
            </a:r>
          </a:p>
          <a:p>
            <a:endParaRPr lang="fr-FR" b="1" dirty="0"/>
          </a:p>
        </p:txBody>
      </p:sp>
      <p:sp>
        <p:nvSpPr>
          <p:cNvPr id="9" name="ZoneTexte 8">
            <a:extLst>
              <a:ext uri="{FF2B5EF4-FFF2-40B4-BE49-F238E27FC236}">
                <a16:creationId xmlns:a16="http://schemas.microsoft.com/office/drawing/2014/main" xmlns="" id="{402A7CEF-FC97-43AF-A7A2-A9A0670E6383}"/>
              </a:ext>
            </a:extLst>
          </p:cNvPr>
          <p:cNvSpPr txBox="1"/>
          <p:nvPr/>
        </p:nvSpPr>
        <p:spPr>
          <a:xfrm>
            <a:off x="838200" y="5822951"/>
            <a:ext cx="3297531" cy="646331"/>
          </a:xfrm>
          <a:prstGeom prst="rect">
            <a:avLst/>
          </a:prstGeom>
          <a:noFill/>
        </p:spPr>
        <p:txBody>
          <a:bodyPr wrap="square" rtlCol="0">
            <a:spAutoFit/>
          </a:bodyPr>
          <a:lstStyle/>
          <a:p>
            <a:r>
              <a:rPr lang="fr-FR" sz="1200" b="1"/>
              <a:t>Eugène Cavaignac </a:t>
            </a:r>
            <a:r>
              <a:rPr lang="fr-FR" sz="1200"/>
              <a:t>(1802-1857), général, d’abord ministre de la Guerre, puis président du Conseil du 28 juin au 20 décembre 1848</a:t>
            </a:r>
            <a:endParaRPr lang="fr-FR" sz="1200" dirty="0"/>
          </a:p>
        </p:txBody>
      </p:sp>
    </p:spTree>
    <p:extLst>
      <p:ext uri="{BB962C8B-B14F-4D97-AF65-F5344CB8AC3E}">
        <p14:creationId xmlns:p14="http://schemas.microsoft.com/office/powerpoint/2010/main" val="287551572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3446</TotalTime>
  <Words>1691</Words>
  <Application>Microsoft Office PowerPoint</Application>
  <PresentationFormat>Grand écran</PresentationFormat>
  <Paragraphs>47</Paragraphs>
  <Slides>11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Calibri Light</vt:lpstr>
      <vt:lpstr>Wingdings</vt:lpstr>
      <vt:lpstr>Thème Office</vt:lpstr>
      <vt:lpstr>L’année 1848  Dernier acte de la révolution française</vt:lpstr>
      <vt:lpstr>Lamartine refusant le drapeau rouge 25 février 1848  Peinture de Henri Félix Emmanuel Philippoteaux  </vt:lpstr>
      <vt:lpstr>Le vote ou le fusil Voir fiche d’analyse de ce document</vt:lpstr>
      <vt:lpstr>L’élection de l’Assemblée constituante (avril 1848)</vt:lpstr>
      <vt:lpstr>Les hommes de 1848</vt:lpstr>
      <vt:lpstr>Les grandes réformes de 1848</vt:lpstr>
      <vt:lpstr>Les débuts du mouvement féministe</vt:lpstr>
      <vt:lpstr>Juin 1848, les espoirs déçus du monde ouvrier</vt:lpstr>
      <vt:lpstr>Les journées de juin 1848 (22-26 juin)</vt:lpstr>
      <vt:lpstr>L’élection présidentielle de décembre 1848</vt:lpstr>
      <vt:lpstr>Le candidat « attrape tout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L’année 1848  Dernier acte de la révolution française</dc:title>
  <dc:creator>David BARBAUD</dc:creator>
  <cp:lastModifiedBy>David BARBAUD</cp:lastModifiedBy>
  <cp:revision>26</cp:revision>
  <cp:lastPrinted>2020-01-06T12:06:46Z</cp:lastPrinted>
  <dcterms:created xsi:type="dcterms:W3CDTF">2019-12-17T12:44:03Z</dcterms:created>
  <dcterms:modified xsi:type="dcterms:W3CDTF">2020-01-06T12:08:11Z</dcterms:modified>
</cp:coreProperties>
</file>