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p:scale>
          <a:sx n="98" d="100"/>
          <a:sy n="98"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5BFA9CAE-1018-468A-B7C1-9C03DE46E12A}" type="datetimeFigureOut">
              <a:rPr lang="fr-FR" smtClean="0"/>
              <a:t>21/01/2020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383DC5-F17A-45E5-B215-72AEA580F60D}" type="slidenum">
              <a:rPr lang="fr-FR" smtClean="0"/>
              <a:t>‹N°›</a:t>
            </a:fld>
            <a:endParaRPr lang="fr-FR"/>
          </a:p>
        </p:txBody>
      </p:sp>
    </p:spTree>
    <p:extLst>
      <p:ext uri="{BB962C8B-B14F-4D97-AF65-F5344CB8AC3E}">
        <p14:creationId xmlns:p14="http://schemas.microsoft.com/office/powerpoint/2010/main" val="29428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BFA9CAE-1018-468A-B7C1-9C03DE46E12A}" type="datetimeFigureOut">
              <a:rPr lang="fr-FR" smtClean="0"/>
              <a:t>21/01/2020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383DC5-F17A-45E5-B215-72AEA580F60D}" type="slidenum">
              <a:rPr lang="fr-FR" smtClean="0"/>
              <a:t>‹N°›</a:t>
            </a:fld>
            <a:endParaRPr lang="fr-FR"/>
          </a:p>
        </p:txBody>
      </p:sp>
    </p:spTree>
    <p:extLst>
      <p:ext uri="{BB962C8B-B14F-4D97-AF65-F5344CB8AC3E}">
        <p14:creationId xmlns:p14="http://schemas.microsoft.com/office/powerpoint/2010/main" val="65570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BFA9CAE-1018-468A-B7C1-9C03DE46E12A}" type="datetimeFigureOut">
              <a:rPr lang="fr-FR" smtClean="0"/>
              <a:t>21/01/2020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383DC5-F17A-45E5-B215-72AEA580F60D}" type="slidenum">
              <a:rPr lang="fr-FR" smtClean="0"/>
              <a:t>‹N°›</a:t>
            </a:fld>
            <a:endParaRPr lang="fr-FR"/>
          </a:p>
        </p:txBody>
      </p:sp>
    </p:spTree>
    <p:extLst>
      <p:ext uri="{BB962C8B-B14F-4D97-AF65-F5344CB8AC3E}">
        <p14:creationId xmlns:p14="http://schemas.microsoft.com/office/powerpoint/2010/main" val="2888567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BFA9CAE-1018-468A-B7C1-9C03DE46E12A}" type="datetimeFigureOut">
              <a:rPr lang="fr-FR" smtClean="0"/>
              <a:t>21/01/2020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383DC5-F17A-45E5-B215-72AEA580F60D}" type="slidenum">
              <a:rPr lang="fr-FR" smtClean="0"/>
              <a:t>‹N°›</a:t>
            </a:fld>
            <a:endParaRPr lang="fr-FR"/>
          </a:p>
        </p:txBody>
      </p:sp>
    </p:spTree>
    <p:extLst>
      <p:ext uri="{BB962C8B-B14F-4D97-AF65-F5344CB8AC3E}">
        <p14:creationId xmlns:p14="http://schemas.microsoft.com/office/powerpoint/2010/main" val="400813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5BFA9CAE-1018-468A-B7C1-9C03DE46E12A}" type="datetimeFigureOut">
              <a:rPr lang="fr-FR" smtClean="0"/>
              <a:t>21/01/2020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383DC5-F17A-45E5-B215-72AEA580F60D}" type="slidenum">
              <a:rPr lang="fr-FR" smtClean="0"/>
              <a:t>‹N°›</a:t>
            </a:fld>
            <a:endParaRPr lang="fr-FR"/>
          </a:p>
        </p:txBody>
      </p:sp>
    </p:spTree>
    <p:extLst>
      <p:ext uri="{BB962C8B-B14F-4D97-AF65-F5344CB8AC3E}">
        <p14:creationId xmlns:p14="http://schemas.microsoft.com/office/powerpoint/2010/main" val="54230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BFA9CAE-1018-468A-B7C1-9C03DE46E12A}" type="datetimeFigureOut">
              <a:rPr lang="fr-FR" smtClean="0"/>
              <a:t>21/01/2020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383DC5-F17A-45E5-B215-72AEA580F60D}" type="slidenum">
              <a:rPr lang="fr-FR" smtClean="0"/>
              <a:t>‹N°›</a:t>
            </a:fld>
            <a:endParaRPr lang="fr-FR"/>
          </a:p>
        </p:txBody>
      </p:sp>
    </p:spTree>
    <p:extLst>
      <p:ext uri="{BB962C8B-B14F-4D97-AF65-F5344CB8AC3E}">
        <p14:creationId xmlns:p14="http://schemas.microsoft.com/office/powerpoint/2010/main" val="379866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5BFA9CAE-1018-468A-B7C1-9C03DE46E12A}" type="datetimeFigureOut">
              <a:rPr lang="fr-FR" smtClean="0"/>
              <a:t>21/01/2020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9383DC5-F17A-45E5-B215-72AEA580F60D}" type="slidenum">
              <a:rPr lang="fr-FR" smtClean="0"/>
              <a:t>‹N°›</a:t>
            </a:fld>
            <a:endParaRPr lang="fr-FR"/>
          </a:p>
        </p:txBody>
      </p:sp>
    </p:spTree>
    <p:extLst>
      <p:ext uri="{BB962C8B-B14F-4D97-AF65-F5344CB8AC3E}">
        <p14:creationId xmlns:p14="http://schemas.microsoft.com/office/powerpoint/2010/main" val="13886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5BFA9CAE-1018-468A-B7C1-9C03DE46E12A}" type="datetimeFigureOut">
              <a:rPr lang="fr-FR" smtClean="0"/>
              <a:t>21/01/2020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9383DC5-F17A-45E5-B215-72AEA580F60D}" type="slidenum">
              <a:rPr lang="fr-FR" smtClean="0"/>
              <a:t>‹N°›</a:t>
            </a:fld>
            <a:endParaRPr lang="fr-FR"/>
          </a:p>
        </p:txBody>
      </p:sp>
    </p:spTree>
    <p:extLst>
      <p:ext uri="{BB962C8B-B14F-4D97-AF65-F5344CB8AC3E}">
        <p14:creationId xmlns:p14="http://schemas.microsoft.com/office/powerpoint/2010/main" val="78480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FA9CAE-1018-468A-B7C1-9C03DE46E12A}" type="datetimeFigureOut">
              <a:rPr lang="fr-FR" smtClean="0"/>
              <a:t>21/01/2020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9383DC5-F17A-45E5-B215-72AEA580F60D}" type="slidenum">
              <a:rPr lang="fr-FR" smtClean="0"/>
              <a:t>‹N°›</a:t>
            </a:fld>
            <a:endParaRPr lang="fr-FR"/>
          </a:p>
        </p:txBody>
      </p:sp>
    </p:spTree>
    <p:extLst>
      <p:ext uri="{BB962C8B-B14F-4D97-AF65-F5344CB8AC3E}">
        <p14:creationId xmlns:p14="http://schemas.microsoft.com/office/powerpoint/2010/main" val="189686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BFA9CAE-1018-468A-B7C1-9C03DE46E12A}" type="datetimeFigureOut">
              <a:rPr lang="fr-FR" smtClean="0"/>
              <a:t>21/01/2020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383DC5-F17A-45E5-B215-72AEA580F60D}" type="slidenum">
              <a:rPr lang="fr-FR" smtClean="0"/>
              <a:t>‹N°›</a:t>
            </a:fld>
            <a:endParaRPr lang="fr-FR"/>
          </a:p>
        </p:txBody>
      </p:sp>
    </p:spTree>
    <p:extLst>
      <p:ext uri="{BB962C8B-B14F-4D97-AF65-F5344CB8AC3E}">
        <p14:creationId xmlns:p14="http://schemas.microsoft.com/office/powerpoint/2010/main" val="338991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BFA9CAE-1018-468A-B7C1-9C03DE46E12A}" type="datetimeFigureOut">
              <a:rPr lang="fr-FR" smtClean="0"/>
              <a:t>21/01/2020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383DC5-F17A-45E5-B215-72AEA580F60D}" type="slidenum">
              <a:rPr lang="fr-FR" smtClean="0"/>
              <a:t>‹N°›</a:t>
            </a:fld>
            <a:endParaRPr lang="fr-FR"/>
          </a:p>
        </p:txBody>
      </p:sp>
    </p:spTree>
    <p:extLst>
      <p:ext uri="{BB962C8B-B14F-4D97-AF65-F5344CB8AC3E}">
        <p14:creationId xmlns:p14="http://schemas.microsoft.com/office/powerpoint/2010/main" val="61585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A9CAE-1018-468A-B7C1-9C03DE46E12A}" type="datetimeFigureOut">
              <a:rPr lang="fr-FR" smtClean="0"/>
              <a:t>21/01/2020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83DC5-F17A-45E5-B215-72AEA580F60D}" type="slidenum">
              <a:rPr lang="fr-FR" smtClean="0"/>
              <a:t>‹N°›</a:t>
            </a:fld>
            <a:endParaRPr lang="fr-FR"/>
          </a:p>
        </p:txBody>
      </p:sp>
    </p:spTree>
    <p:extLst>
      <p:ext uri="{BB962C8B-B14F-4D97-AF65-F5344CB8AC3E}">
        <p14:creationId xmlns:p14="http://schemas.microsoft.com/office/powerpoint/2010/main" val="1701969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4571990"/>
          </a:xfrm>
          <a:prstGeom prst="rect">
            <a:avLst/>
          </a:prstGeom>
        </p:spPr>
      </p:pic>
      <p:sp>
        <p:nvSpPr>
          <p:cNvPr id="9" name="Rectangle 8">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re 1"/>
          <p:cNvSpPr>
            <a:spLocks noGrp="1"/>
          </p:cNvSpPr>
          <p:nvPr>
            <p:ph type="ctrTitle"/>
          </p:nvPr>
        </p:nvSpPr>
        <p:spPr>
          <a:xfrm>
            <a:off x="433136" y="5091762"/>
            <a:ext cx="7834193" cy="1264588"/>
          </a:xfrm>
        </p:spPr>
        <p:txBody>
          <a:bodyPr anchor="ctr">
            <a:normAutofit/>
          </a:bodyPr>
          <a:lstStyle/>
          <a:p>
            <a:pPr algn="r"/>
            <a:r>
              <a:rPr lang="fr-FR" b="1" dirty="0"/>
              <a:t>L’empire autoritaire</a:t>
            </a:r>
          </a:p>
        </p:txBody>
      </p:sp>
      <p:sp>
        <p:nvSpPr>
          <p:cNvPr id="3" name="Sous-titre 2"/>
          <p:cNvSpPr>
            <a:spLocks noGrp="1"/>
          </p:cNvSpPr>
          <p:nvPr>
            <p:ph type="subTitle" idx="1"/>
          </p:nvPr>
        </p:nvSpPr>
        <p:spPr>
          <a:xfrm>
            <a:off x="8499107" y="5091763"/>
            <a:ext cx="2974207" cy="1264587"/>
          </a:xfrm>
        </p:spPr>
        <p:txBody>
          <a:bodyPr anchor="ctr">
            <a:normAutofit/>
          </a:bodyPr>
          <a:lstStyle/>
          <a:p>
            <a:pPr algn="l"/>
            <a:r>
              <a:rPr lang="fr-FR" sz="2000" b="1" dirty="0"/>
              <a:t>1852-1860</a:t>
            </a:r>
          </a:p>
        </p:txBody>
      </p:sp>
      <p:cxnSp>
        <p:nvCxnSpPr>
          <p:cNvPr id="11" name="Straight Connector 1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1039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re 1"/>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b="1" kern="1200" dirty="0">
                <a:solidFill>
                  <a:schemeClr val="tx1"/>
                </a:solidFill>
                <a:latin typeface="+mj-lt"/>
                <a:ea typeface="+mj-ea"/>
                <a:cs typeface="+mj-cs"/>
              </a:rPr>
              <a:t>Un </a:t>
            </a:r>
            <a:r>
              <a:rPr lang="en-US" sz="2800" b="1" kern="1200" dirty="0" err="1">
                <a:solidFill>
                  <a:schemeClr val="tx1"/>
                </a:solidFill>
                <a:latin typeface="+mj-lt"/>
                <a:ea typeface="+mj-ea"/>
                <a:cs typeface="+mj-cs"/>
              </a:rPr>
              <a:t>pouvoir</a:t>
            </a:r>
            <a:r>
              <a:rPr lang="en-US" sz="2800" b="1" kern="1200">
                <a:solidFill>
                  <a:schemeClr val="tx1"/>
                </a:solidFill>
                <a:latin typeface="+mj-lt"/>
                <a:ea typeface="+mj-ea"/>
                <a:cs typeface="+mj-cs"/>
              </a:rPr>
              <a:t> personnel</a:t>
            </a:r>
          </a:p>
        </p:txBody>
      </p:sp>
      <p:sp>
        <p:nvSpPr>
          <p:cNvPr id="5" name="ZoneTexte 4"/>
          <p:cNvSpPr txBox="1"/>
          <p:nvPr/>
        </p:nvSpPr>
        <p:spPr>
          <a:xfrm>
            <a:off x="643468" y="2638043"/>
            <a:ext cx="3363974" cy="3415623"/>
          </a:xfrm>
          <a:prstGeom prst="rect">
            <a:avLst/>
          </a:prstGeom>
        </p:spPr>
        <p:txBody>
          <a:bodyPr vert="horz" lIns="91440" tIns="45720" rIns="91440" bIns="45720" rtlCol="0">
            <a:normAutofit/>
          </a:bodyPr>
          <a:lstStyle/>
          <a:p>
            <a:pPr marL="57150" indent="-285750" algn="just">
              <a:lnSpc>
                <a:spcPct val="90000"/>
              </a:lnSpc>
              <a:spcAft>
                <a:spcPts val="600"/>
              </a:spcAft>
              <a:buFont typeface="Wingdings" panose="05000000000000000000" pitchFamily="2" charset="2"/>
              <a:buChar char="Ø"/>
            </a:pPr>
            <a:r>
              <a:rPr lang="en-US" sz="1700" dirty="0"/>
              <a:t>La nouvelle Constitution, </a:t>
            </a:r>
            <a:r>
              <a:rPr lang="en-US" sz="1700" dirty="0" err="1"/>
              <a:t>approuvée</a:t>
            </a:r>
            <a:r>
              <a:rPr lang="en-US" sz="1700" dirty="0"/>
              <a:t> par </a:t>
            </a:r>
            <a:r>
              <a:rPr lang="en-US" sz="1700" dirty="0" err="1"/>
              <a:t>plébiscite</a:t>
            </a:r>
            <a:r>
              <a:rPr lang="en-US" sz="1700" dirty="0"/>
              <a:t> </a:t>
            </a:r>
            <a:r>
              <a:rPr lang="en-US" sz="1700" dirty="0" err="1"/>
              <a:t>en</a:t>
            </a:r>
            <a:r>
              <a:rPr lang="en-US" sz="1700" dirty="0"/>
              <a:t> </a:t>
            </a:r>
            <a:r>
              <a:rPr lang="en-US" sz="1700" dirty="0" err="1"/>
              <a:t>décembre</a:t>
            </a:r>
            <a:r>
              <a:rPr lang="en-US" sz="1700" dirty="0"/>
              <a:t> 1852, </a:t>
            </a:r>
            <a:r>
              <a:rPr lang="en-US" sz="1700" dirty="0" err="1"/>
              <a:t>concentre</a:t>
            </a:r>
            <a:r>
              <a:rPr lang="en-US" sz="1700" dirty="0"/>
              <a:t> </a:t>
            </a:r>
            <a:r>
              <a:rPr lang="en-US" sz="1700" dirty="0" err="1"/>
              <a:t>tous</a:t>
            </a:r>
            <a:r>
              <a:rPr lang="en-US" sz="1700" dirty="0"/>
              <a:t> les </a:t>
            </a:r>
            <a:r>
              <a:rPr lang="en-US" sz="1700" dirty="0" err="1"/>
              <a:t>pouvoirs</a:t>
            </a:r>
            <a:r>
              <a:rPr lang="en-US" sz="1700" dirty="0"/>
              <a:t> entre les mains du chef de </a:t>
            </a:r>
            <a:r>
              <a:rPr lang="en-US" sz="1700" dirty="0" err="1"/>
              <a:t>l’État</a:t>
            </a:r>
            <a:r>
              <a:rPr lang="en-US" sz="1700" dirty="0"/>
              <a:t> : </a:t>
            </a:r>
            <a:r>
              <a:rPr lang="en-US" sz="1700" dirty="0" err="1"/>
              <a:t>il</a:t>
            </a:r>
            <a:r>
              <a:rPr lang="en-US" sz="1700" dirty="0"/>
              <a:t> a </a:t>
            </a:r>
            <a:r>
              <a:rPr lang="en-US" sz="1700" dirty="0" err="1"/>
              <a:t>seul</a:t>
            </a:r>
            <a:r>
              <a:rPr lang="en-US" sz="1700" dirty="0"/>
              <a:t> </a:t>
            </a:r>
            <a:r>
              <a:rPr lang="en-US" sz="1700" dirty="0" err="1"/>
              <a:t>l’initiative</a:t>
            </a:r>
            <a:r>
              <a:rPr lang="en-US" sz="1700" dirty="0"/>
              <a:t> des </a:t>
            </a:r>
            <a:r>
              <a:rPr lang="en-US" sz="1700" dirty="0" err="1"/>
              <a:t>lois</a:t>
            </a:r>
            <a:r>
              <a:rPr lang="en-US" sz="1700" dirty="0"/>
              <a:t> et </a:t>
            </a:r>
            <a:r>
              <a:rPr lang="en-US" sz="1700" dirty="0" err="1"/>
              <a:t>il</a:t>
            </a:r>
            <a:r>
              <a:rPr lang="en-US" sz="1700" dirty="0"/>
              <a:t> </a:t>
            </a:r>
            <a:r>
              <a:rPr lang="en-US" sz="1700" dirty="0" err="1"/>
              <a:t>nomme</a:t>
            </a:r>
            <a:r>
              <a:rPr lang="en-US" sz="1700" dirty="0"/>
              <a:t> les </a:t>
            </a:r>
            <a:r>
              <a:rPr lang="en-US" sz="1700" dirty="0" err="1"/>
              <a:t>ministres</a:t>
            </a:r>
            <a:r>
              <a:rPr lang="en-US" sz="1700" dirty="0"/>
              <a:t>. Les </a:t>
            </a:r>
            <a:r>
              <a:rPr lang="en-US" sz="1700" dirty="0" err="1"/>
              <a:t>députés</a:t>
            </a:r>
            <a:r>
              <a:rPr lang="en-US" sz="1700" dirty="0"/>
              <a:t>, qui </a:t>
            </a:r>
            <a:r>
              <a:rPr lang="en-US" sz="1700" dirty="0" err="1"/>
              <a:t>siègent</a:t>
            </a:r>
            <a:r>
              <a:rPr lang="en-US" sz="1700" dirty="0"/>
              <a:t> au sein du Corps </a:t>
            </a:r>
            <a:r>
              <a:rPr lang="en-US" sz="1700" dirty="0" err="1"/>
              <a:t>législatif</a:t>
            </a:r>
            <a:r>
              <a:rPr lang="en-US" sz="1700" dirty="0"/>
              <a:t>, </a:t>
            </a:r>
            <a:r>
              <a:rPr lang="en-US" sz="1700" dirty="0" err="1"/>
              <a:t>sont</a:t>
            </a:r>
            <a:r>
              <a:rPr lang="en-US" sz="1700" dirty="0"/>
              <a:t> </a:t>
            </a:r>
            <a:r>
              <a:rPr lang="en-US" sz="1700" dirty="0" err="1"/>
              <a:t>tenus</a:t>
            </a:r>
            <a:r>
              <a:rPr lang="en-US" sz="1700" dirty="0"/>
              <a:t> de </a:t>
            </a:r>
            <a:r>
              <a:rPr lang="en-US" sz="1700" dirty="0" err="1"/>
              <a:t>prêter</a:t>
            </a:r>
            <a:r>
              <a:rPr lang="en-US" sz="1700" dirty="0"/>
              <a:t> un </a:t>
            </a:r>
            <a:r>
              <a:rPr lang="fr-FR" sz="1700" dirty="0"/>
              <a:t>serment</a:t>
            </a:r>
            <a:r>
              <a:rPr lang="en-US" sz="1700" dirty="0"/>
              <a:t> personnel à </a:t>
            </a:r>
            <a:r>
              <a:rPr lang="en-US" sz="1700" dirty="0" err="1"/>
              <a:t>l’empereur</a:t>
            </a:r>
            <a:r>
              <a:rPr lang="en-US" sz="1700" dirty="0"/>
              <a:t>. Le </a:t>
            </a:r>
            <a:r>
              <a:rPr lang="en-US" sz="1700" dirty="0" err="1"/>
              <a:t>Sénat</a:t>
            </a:r>
            <a:r>
              <a:rPr lang="en-US" sz="1700" dirty="0"/>
              <a:t>, </a:t>
            </a:r>
            <a:r>
              <a:rPr lang="en-US" sz="1700" dirty="0" err="1"/>
              <a:t>composé</a:t>
            </a:r>
            <a:r>
              <a:rPr lang="en-US" sz="1700" dirty="0"/>
              <a:t> de </a:t>
            </a:r>
            <a:r>
              <a:rPr lang="en-US" sz="1700" dirty="0" err="1"/>
              <a:t>membres</a:t>
            </a:r>
            <a:r>
              <a:rPr lang="en-US" sz="1700" dirty="0"/>
              <a:t> de droit </a:t>
            </a:r>
            <a:r>
              <a:rPr lang="en-US" sz="1700" dirty="0" err="1"/>
              <a:t>ou</a:t>
            </a:r>
            <a:r>
              <a:rPr lang="en-US" sz="1700" dirty="0"/>
              <a:t> </a:t>
            </a:r>
            <a:r>
              <a:rPr lang="en-US" sz="1700" dirty="0" err="1"/>
              <a:t>nommés</a:t>
            </a:r>
            <a:r>
              <a:rPr lang="en-US" sz="1700" dirty="0"/>
              <a:t> par </a:t>
            </a:r>
            <a:r>
              <a:rPr lang="en-US" sz="1700" dirty="0" err="1"/>
              <a:t>l’empereur</a:t>
            </a:r>
            <a:r>
              <a:rPr lang="en-US" sz="1700" dirty="0"/>
              <a:t>, </a:t>
            </a:r>
            <a:r>
              <a:rPr lang="en-US" sz="1700" dirty="0" err="1"/>
              <a:t>peut</a:t>
            </a:r>
            <a:r>
              <a:rPr lang="en-US" sz="1700" dirty="0"/>
              <a:t> </a:t>
            </a:r>
            <a:r>
              <a:rPr lang="en-US" sz="1700" dirty="0" err="1"/>
              <a:t>annuler</a:t>
            </a:r>
            <a:r>
              <a:rPr lang="en-US" sz="1700" dirty="0"/>
              <a:t> les votes du Corps </a:t>
            </a:r>
            <a:r>
              <a:rPr lang="en-US" sz="1700" dirty="0" err="1"/>
              <a:t>législatif</a:t>
            </a:r>
            <a:r>
              <a:rPr lang="en-US" sz="1700" dirty="0"/>
              <a:t>. </a:t>
            </a:r>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3240" y="643467"/>
            <a:ext cx="4179815" cy="5410199"/>
          </a:xfrm>
          <a:prstGeom prst="rect">
            <a:avLst/>
          </a:prstGeom>
        </p:spPr>
      </p:pic>
    </p:spTree>
    <p:extLst>
      <p:ext uri="{BB962C8B-B14F-4D97-AF65-F5344CB8AC3E}">
        <p14:creationId xmlns:p14="http://schemas.microsoft.com/office/powerpoint/2010/main" val="36359688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69388" y="185426"/>
            <a:ext cx="6143817" cy="1325563"/>
          </a:xfrm>
        </p:spPr>
        <p:txBody>
          <a:bodyPr/>
          <a:lstStyle/>
          <a:p>
            <a:pPr algn="ctr"/>
            <a:r>
              <a:rPr lang="fr-FR" b="1" dirty="0"/>
              <a:t>Un régime plébiscitaire </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395" y="185426"/>
            <a:ext cx="4001058" cy="6239746"/>
          </a:xfrm>
        </p:spPr>
      </p:pic>
      <p:sp>
        <p:nvSpPr>
          <p:cNvPr id="6" name="ZoneTexte 5"/>
          <p:cNvSpPr txBox="1"/>
          <p:nvPr/>
        </p:nvSpPr>
        <p:spPr>
          <a:xfrm>
            <a:off x="4469387" y="1510989"/>
            <a:ext cx="7441875" cy="3877985"/>
          </a:xfrm>
          <a:prstGeom prst="rect">
            <a:avLst/>
          </a:prstGeom>
          <a:noFill/>
        </p:spPr>
        <p:txBody>
          <a:bodyPr wrap="square" rtlCol="0">
            <a:spAutoFit/>
          </a:bodyPr>
          <a:lstStyle/>
          <a:p>
            <a:pPr algn="just"/>
            <a:r>
              <a:rPr lang="fr-FR" dirty="0"/>
              <a:t>Le suffrage universel direct masculin est rétabli pour l’élection des députés et les </a:t>
            </a:r>
            <a:r>
              <a:rPr lang="fr-FR" b="1" dirty="0"/>
              <a:t>plébiscites</a:t>
            </a:r>
            <a:r>
              <a:rPr lang="fr-FR" dirty="0"/>
              <a:t>. Ceux-ci témoignent de la popularité du chef de l’État, qu’il entretient par des voyages officiels dans le pays. Le Second Empire est un </a:t>
            </a:r>
            <a:r>
              <a:rPr lang="fr-FR" b="1" dirty="0"/>
              <a:t>césarisme démocratique </a:t>
            </a:r>
            <a:r>
              <a:rPr lang="fr-FR" dirty="0"/>
              <a:t>: « l’appel au peuple » auquel a recours Napoléon III vise à légitimer la politique menée, mais le système de la </a:t>
            </a:r>
            <a:r>
              <a:rPr lang="fr-FR" b="1" dirty="0"/>
              <a:t>candidature officielle</a:t>
            </a:r>
            <a:r>
              <a:rPr lang="fr-FR" dirty="0"/>
              <a:t>, l’absence de liberté de la presse et la répression des opposants au régime interdisent tout pluralisme. </a:t>
            </a:r>
          </a:p>
          <a:p>
            <a:pPr algn="just"/>
            <a:endParaRPr lang="fr-FR" dirty="0"/>
          </a:p>
          <a:p>
            <a:pPr algn="just"/>
            <a:endParaRPr lang="fr-FR" dirty="0"/>
          </a:p>
          <a:p>
            <a:pPr algn="just"/>
            <a:r>
              <a:rPr lang="fr-FR" sz="1400" b="1" i="1" dirty="0"/>
              <a:t>Plébiscite </a:t>
            </a:r>
            <a:r>
              <a:rPr lang="fr-FR" sz="1400" i="1" dirty="0"/>
              <a:t>: vote portant sur une simple question visant à faire approuver une décision ou une politique. </a:t>
            </a:r>
          </a:p>
          <a:p>
            <a:pPr algn="just"/>
            <a:r>
              <a:rPr lang="fr-FR" sz="1400" b="1" i="1" dirty="0"/>
              <a:t>Césarisme démocratique </a:t>
            </a:r>
            <a:r>
              <a:rPr lang="fr-FR" sz="1400" dirty="0"/>
              <a:t>: </a:t>
            </a:r>
            <a:r>
              <a:rPr lang="fr-FR" sz="1400" i="1" dirty="0"/>
              <a:t>régime politique qui associe un pouvoir autoritaire et personnel d’une part, et des élections régulières au suffrage universel d’autre part. </a:t>
            </a:r>
          </a:p>
          <a:p>
            <a:pPr algn="just"/>
            <a:r>
              <a:rPr lang="fr-FR" sz="1400" b="1" i="1" dirty="0"/>
              <a:t>Candidature officielle </a:t>
            </a:r>
            <a:r>
              <a:rPr lang="fr-FR" sz="1400" i="1" dirty="0"/>
              <a:t>: pratique électorale qui favorise un candidat désigné par le gouvernement en le distinguant par une affiche blanche et en lui apportant le soutien de l’administration. </a:t>
            </a:r>
          </a:p>
        </p:txBody>
      </p:sp>
      <p:sp>
        <p:nvSpPr>
          <p:cNvPr id="7" name="ZoneTexte 6"/>
          <p:cNvSpPr txBox="1"/>
          <p:nvPr/>
        </p:nvSpPr>
        <p:spPr>
          <a:xfrm>
            <a:off x="4469388" y="5665973"/>
            <a:ext cx="5556727" cy="830997"/>
          </a:xfrm>
          <a:prstGeom prst="rect">
            <a:avLst/>
          </a:prstGeom>
          <a:noFill/>
        </p:spPr>
        <p:txBody>
          <a:bodyPr wrap="square" rtlCol="0">
            <a:spAutoFit/>
          </a:bodyPr>
          <a:lstStyle/>
          <a:p>
            <a:r>
              <a:rPr lang="fr-FR" sz="1200" i="1" dirty="0"/>
              <a:t>Portrait officiel de Napoléon III réalisé en 1853 par Franz </a:t>
            </a:r>
            <a:r>
              <a:rPr lang="fr-FR" sz="1200" i="1" dirty="0" err="1"/>
              <a:t>Xaver</a:t>
            </a:r>
            <a:r>
              <a:rPr lang="fr-FR" sz="1200" i="1" dirty="0"/>
              <a:t> Winterhalter. Entre 1855 et 1870, des centaines de versions de ce portrait ornaient les bâtiments officiels. Installé au palais des Tuileries, le portrait original a disparu lors du saccage des lieux durant la Commune de Paris (1871)</a:t>
            </a:r>
          </a:p>
        </p:txBody>
      </p:sp>
    </p:spTree>
    <p:extLst>
      <p:ext uri="{BB962C8B-B14F-4D97-AF65-F5344CB8AC3E}">
        <p14:creationId xmlns:p14="http://schemas.microsoft.com/office/powerpoint/2010/main" val="147676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48929" y="629266"/>
            <a:ext cx="6422849" cy="1676603"/>
          </a:xfrm>
        </p:spPr>
        <p:txBody>
          <a:bodyPr>
            <a:normAutofit/>
          </a:bodyPr>
          <a:lstStyle/>
          <a:p>
            <a:r>
              <a:rPr lang="fr-FR" b="1" dirty="0"/>
              <a:t>Un État renforcé au service du régime</a:t>
            </a:r>
            <a:endParaRPr lang="fr-FR" dirty="0"/>
          </a:p>
        </p:txBody>
      </p:sp>
      <p:sp>
        <p:nvSpPr>
          <p:cNvPr id="3" name="Espace réservé du contenu 2"/>
          <p:cNvSpPr>
            <a:spLocks noGrp="1"/>
          </p:cNvSpPr>
          <p:nvPr>
            <p:ph idx="1"/>
          </p:nvPr>
        </p:nvSpPr>
        <p:spPr>
          <a:xfrm>
            <a:off x="648931" y="2438400"/>
            <a:ext cx="6422848" cy="3785419"/>
          </a:xfrm>
        </p:spPr>
        <p:txBody>
          <a:bodyPr>
            <a:normAutofit/>
          </a:bodyPr>
          <a:lstStyle/>
          <a:p>
            <a:pPr marL="0" indent="0" algn="just">
              <a:buNone/>
            </a:pPr>
            <a:r>
              <a:rPr lang="fr-FR" sz="1400" dirty="0"/>
              <a:t>➤ Les fonctionnaires. Leur nombre passe de 477 000 en 1851 à près de 700 000 en 1870. Tous les fonctionnaires sont tenus de relayer la propagande bonapartiste, en particulier au moment des élections (texte ci-contre), de maintenir l’ordre et de surveiller leurs collègues et les administrés. Un serment personnel à l’empereur est imposé. </a:t>
            </a:r>
          </a:p>
          <a:p>
            <a:pPr algn="just"/>
            <a:endParaRPr lang="fr-FR" sz="1400" dirty="0"/>
          </a:p>
          <a:p>
            <a:pPr marL="0" indent="0" algn="just">
              <a:buNone/>
            </a:pPr>
            <a:r>
              <a:rPr lang="fr-FR" sz="1400" dirty="0"/>
              <a:t>➤ Les « </a:t>
            </a:r>
            <a:r>
              <a:rPr lang="fr-FR" sz="1400" b="1" dirty="0"/>
              <a:t>empereurs au petit pied </a:t>
            </a:r>
            <a:r>
              <a:rPr lang="fr-FR" sz="1400" dirty="0"/>
              <a:t>». Cette expression désigne les préfets qui, en plus de leurs missions traditionnelles de maintien de l’ordre et d’exécution des lois, reçoivent des pouvoirs considérables dans leur département. </a:t>
            </a:r>
          </a:p>
          <a:p>
            <a:pPr algn="just"/>
            <a:endParaRPr lang="fr-FR" sz="1400" dirty="0"/>
          </a:p>
          <a:p>
            <a:pPr marL="0" indent="0" algn="just">
              <a:buNone/>
            </a:pPr>
            <a:r>
              <a:rPr lang="fr-FR" sz="1400" dirty="0"/>
              <a:t>➤ Les limites de l’emprise du régime. Pour la plupart, les préfets et les fonctionnaires ne sont pas remplacés après le coup d’État de 1851). Ce ne sont pas des bonapartistes convaincus mais d’anciens républicains ou monarchistes qui acceptent le nouveau régime, </a:t>
            </a:r>
            <a:r>
              <a:rPr lang="fr-FR" sz="1400" b="1" dirty="0"/>
              <a:t>sans toutefois y adhérer pleinement</a:t>
            </a:r>
            <a:r>
              <a:rPr lang="fr-FR" sz="1400" dirty="0"/>
              <a:t>. </a:t>
            </a:r>
          </a:p>
        </p:txBody>
      </p:sp>
      <p:sp>
        <p:nvSpPr>
          <p:cNvPr id="9" name="Rectangle 8">
            <a:extLst>
              <a:ext uri="{FF2B5EF4-FFF2-40B4-BE49-F238E27FC236}">
                <a16:creationId xmlns:a16="http://schemas.microsoft.com/office/drawing/2014/main" id="{11C59EDF-5A1E-404D-B55D-8AEA5D8D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6357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FEE0385D-4151-43AA-9C6B-0365E1031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557784"/>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 journal&#10;&#10;Description générée automatiquement"/>
          <p:cNvPicPr>
            <a:picLocks noChangeAspect="1"/>
          </p:cNvPicPr>
          <p:nvPr/>
        </p:nvPicPr>
        <p:blipFill>
          <a:blip r:embed="rId2"/>
          <a:stretch>
            <a:fillRect/>
          </a:stretch>
        </p:blipFill>
        <p:spPr>
          <a:xfrm>
            <a:off x="8361082" y="1713965"/>
            <a:ext cx="3026664" cy="3426823"/>
          </a:xfrm>
          <a:prstGeom prst="rect">
            <a:avLst/>
          </a:prstGeom>
          <a:effectLst/>
        </p:spPr>
      </p:pic>
    </p:spTree>
    <p:extLst>
      <p:ext uri="{BB962C8B-B14F-4D97-AF65-F5344CB8AC3E}">
        <p14:creationId xmlns:p14="http://schemas.microsoft.com/office/powerpoint/2010/main" val="187438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a:t>Les ambitions économiques et politiques de l’empereur</a:t>
            </a:r>
            <a:endParaRPr lang="fr-FR" sz="3600" b="1" dirty="0"/>
          </a:p>
        </p:txBody>
      </p:sp>
      <p:sp>
        <p:nvSpPr>
          <p:cNvPr id="3" name="Espace réservé du contenu 2"/>
          <p:cNvSpPr>
            <a:spLocks noGrp="1"/>
          </p:cNvSpPr>
          <p:nvPr>
            <p:ph idx="1"/>
          </p:nvPr>
        </p:nvSpPr>
        <p:spPr>
          <a:xfrm>
            <a:off x="445168" y="2439235"/>
            <a:ext cx="11538283" cy="4069849"/>
          </a:xfrm>
        </p:spPr>
        <p:txBody>
          <a:bodyPr>
            <a:normAutofit fontScale="62500" lnSpcReduction="20000"/>
          </a:bodyPr>
          <a:lstStyle/>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lgn="just">
              <a:buNone/>
            </a:pPr>
            <a:endParaRPr lang="fr-FR" sz="2000" dirty="0"/>
          </a:p>
          <a:p>
            <a:pPr marL="0" indent="0" algn="just">
              <a:buNone/>
            </a:pPr>
            <a:r>
              <a:rPr lang="fr-FR" sz="2000" dirty="0"/>
              <a:t>➤ Le développement économique. Napoléon III favorise le développement d’infrastructures, en particulier l’extension du réseau ferré. Il entend stimuler l’industrie par une politique de </a:t>
            </a:r>
            <a:r>
              <a:rPr lang="fr-FR" sz="2000" b="1" dirty="0"/>
              <a:t>libre‑échange</a:t>
            </a:r>
            <a:r>
              <a:rPr lang="fr-FR" sz="2000" dirty="0"/>
              <a:t>, en particulier avec le Royaume‑Uni (traité de 1860). </a:t>
            </a:r>
          </a:p>
          <a:p>
            <a:pPr marL="0" indent="0" algn="just">
              <a:buNone/>
            </a:pPr>
            <a:endParaRPr lang="fr-FR" sz="2000" dirty="0"/>
          </a:p>
          <a:p>
            <a:pPr marL="0" indent="0" algn="just">
              <a:buNone/>
            </a:pPr>
            <a:r>
              <a:rPr lang="fr-FR" sz="2000" dirty="0"/>
              <a:t>➤ Manifester la grandeur de la France et de l’Empire. Napoléon III entend redonner à la France une place prépondérante dans le concert des nations européennes et mène une politique extérieure active (guerre de Crimée en 1854, unification italienne en 1860, expédition au Mexique de 1862 à 1867). </a:t>
            </a:r>
          </a:p>
          <a:p>
            <a:pPr marL="0" indent="0" algn="just">
              <a:buNone/>
            </a:pPr>
            <a:r>
              <a:rPr lang="fr-FR" sz="2000" b="1" i="1" dirty="0"/>
              <a:t>Libre-échange :</a:t>
            </a:r>
            <a:r>
              <a:rPr lang="fr-FR" sz="2000" i="1" dirty="0"/>
              <a:t> politique économique visant à augmenter les échanges commerciaux internationaux en abaissant les barrières douanières.</a:t>
            </a:r>
          </a:p>
          <a:p>
            <a:pPr marL="0" indent="0" algn="just">
              <a:buNone/>
            </a:pPr>
            <a:endParaRPr lang="fr-FR" sz="2000" i="1" dirty="0"/>
          </a:p>
          <a:p>
            <a:pPr marL="0" indent="0" algn="just">
              <a:buNone/>
            </a:pPr>
            <a:r>
              <a:rPr lang="fr-FR" sz="2000" b="1" i="1" dirty="0"/>
              <a:t>Image ci-dessus</a:t>
            </a:r>
            <a:r>
              <a:rPr lang="fr-FR" sz="2000" i="1" dirty="0"/>
              <a:t> : </a:t>
            </a:r>
            <a:r>
              <a:rPr lang="fr-FR" sz="2000" dirty="0"/>
              <a:t>Souper offert par Napoléon III à la reine Victoria, Versailles, le 25 août 1855 – Dessin d’Eugène Lami conservé à Versailles</a:t>
            </a:r>
            <a:endParaRPr lang="fr-FR" sz="2000" i="1" dirty="0"/>
          </a:p>
          <a:p>
            <a:pPr marL="0" indent="0" algn="just">
              <a:buNone/>
            </a:pPr>
            <a:r>
              <a:rPr lang="fr-FR" sz="1400" i="1" dirty="0"/>
              <a:t>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63" y="1292796"/>
            <a:ext cx="10058400" cy="2624277"/>
          </a:xfrm>
          <a:prstGeom prst="rect">
            <a:avLst/>
          </a:prstGeom>
        </p:spPr>
      </p:pic>
    </p:spTree>
    <p:extLst>
      <p:ext uri="{BB962C8B-B14F-4D97-AF65-F5344CB8AC3E}">
        <p14:creationId xmlns:p14="http://schemas.microsoft.com/office/powerpoint/2010/main" val="54662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2DDE3054-7688-403A-8800-8FA4F1B54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4">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p:cNvSpPr>
            <a:spLocks noGrp="1"/>
          </p:cNvSpPr>
          <p:nvPr>
            <p:ph type="title"/>
          </p:nvPr>
        </p:nvSpPr>
        <p:spPr>
          <a:xfrm>
            <a:off x="838200" y="4440602"/>
            <a:ext cx="3300663" cy="1645920"/>
          </a:xfrm>
        </p:spPr>
        <p:txBody>
          <a:bodyPr vert="horz" lIns="91440" tIns="45720" rIns="91440" bIns="45720" rtlCol="0" anchor="ctr">
            <a:normAutofit/>
          </a:bodyPr>
          <a:lstStyle/>
          <a:p>
            <a:r>
              <a:rPr lang="en-US" sz="2800" b="1" kern="1200">
                <a:solidFill>
                  <a:schemeClr val="tx1"/>
                </a:solidFill>
                <a:latin typeface="+mj-lt"/>
                <a:ea typeface="+mj-ea"/>
                <a:cs typeface="+mj-cs"/>
              </a:rPr>
              <a:t>L’évolution du réseau ferré en France</a:t>
            </a:r>
          </a:p>
        </p:txBody>
      </p:sp>
      <p:pic>
        <p:nvPicPr>
          <p:cNvPr id="6" name="Espace réservé du contenu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5" r="2" b="2"/>
          <a:stretch/>
        </p:blipFill>
        <p:spPr>
          <a:xfrm>
            <a:off x="4134909" y="422401"/>
            <a:ext cx="3584448" cy="3639935"/>
          </a:xfrm>
          <a:prstGeom prst="rect">
            <a:avLst/>
          </a:prstGeom>
        </p:spPr>
      </p:pic>
      <p:pic>
        <p:nvPicPr>
          <p:cNvPr id="5" name="Espace réservé du contenu 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8" r="-3" b="-3"/>
          <a:stretch/>
        </p:blipFill>
        <p:spPr>
          <a:xfrm>
            <a:off x="490408" y="365759"/>
            <a:ext cx="3584448" cy="3639312"/>
          </a:xfrm>
          <a:prstGeom prst="rect">
            <a:avLst/>
          </a:prstGeom>
        </p:spPr>
      </p:pic>
      <p:pic>
        <p:nvPicPr>
          <p:cNvPr id="7" name="Image 6"/>
          <p:cNvPicPr>
            <a:picLocks noChangeAspect="1"/>
          </p:cNvPicPr>
          <p:nvPr/>
        </p:nvPicPr>
        <p:blipFill rotWithShape="1">
          <a:blip r:embed="rId4">
            <a:extLst>
              <a:ext uri="{28A0092B-C50C-407E-A947-70E740481C1C}">
                <a14:useLocalDpi xmlns:a14="http://schemas.microsoft.com/office/drawing/2010/main" val="0"/>
              </a:ext>
            </a:extLst>
          </a:blip>
          <a:srcRect l="12547" r="27620" b="3"/>
          <a:stretch/>
        </p:blipFill>
        <p:spPr>
          <a:xfrm>
            <a:off x="8137415" y="365759"/>
            <a:ext cx="3584448" cy="3639312"/>
          </a:xfrm>
          <a:prstGeom prst="rect">
            <a:avLst/>
          </a:prstGeom>
        </p:spPr>
      </p:pic>
      <p:sp>
        <p:nvSpPr>
          <p:cNvPr id="23" name="Rectangle 16">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18">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93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ZoneTexte 7"/>
          <p:cNvSpPr txBox="1"/>
          <p:nvPr/>
        </p:nvSpPr>
        <p:spPr>
          <a:xfrm>
            <a:off x="4578824" y="4440602"/>
            <a:ext cx="6860184" cy="1645920"/>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b="1" dirty="0"/>
              <a:t>Wagon n°6 du train </a:t>
            </a:r>
            <a:r>
              <a:rPr lang="en-US" b="1" dirty="0" err="1"/>
              <a:t>impérial</a:t>
            </a:r>
            <a:r>
              <a:rPr lang="en-US" b="1" dirty="0"/>
              <a:t> (1856). </a:t>
            </a:r>
            <a:r>
              <a:rPr lang="en-US" dirty="0" err="1"/>
              <a:t>C’est</a:t>
            </a:r>
            <a:r>
              <a:rPr lang="en-US" dirty="0"/>
              <a:t> grâce à </a:t>
            </a:r>
            <a:r>
              <a:rPr lang="en-US" dirty="0" err="1"/>
              <a:t>ce</a:t>
            </a:r>
            <a:r>
              <a:rPr lang="en-US" dirty="0"/>
              <a:t> train que </a:t>
            </a:r>
            <a:r>
              <a:rPr lang="en-US" dirty="0" err="1"/>
              <a:t>l’empereur</a:t>
            </a:r>
            <a:r>
              <a:rPr lang="en-US" dirty="0"/>
              <a:t> </a:t>
            </a:r>
            <a:r>
              <a:rPr lang="en-US" dirty="0" err="1"/>
              <a:t>fut</a:t>
            </a:r>
            <a:r>
              <a:rPr lang="en-US" dirty="0"/>
              <a:t> le premier chef </a:t>
            </a:r>
            <a:r>
              <a:rPr lang="en-US" dirty="0" err="1"/>
              <a:t>d’Etat</a:t>
            </a:r>
            <a:r>
              <a:rPr lang="en-US" dirty="0"/>
              <a:t> à se </a:t>
            </a:r>
            <a:r>
              <a:rPr lang="en-US" dirty="0" err="1"/>
              <a:t>rendre</a:t>
            </a:r>
            <a:r>
              <a:rPr lang="en-US" dirty="0"/>
              <a:t> </a:t>
            </a:r>
            <a:r>
              <a:rPr lang="en-US" dirty="0" err="1"/>
              <a:t>partout</a:t>
            </a:r>
            <a:r>
              <a:rPr lang="en-US" dirty="0"/>
              <a:t> </a:t>
            </a:r>
            <a:r>
              <a:rPr lang="en-US" dirty="0" err="1"/>
              <a:t>en</a:t>
            </a:r>
            <a:r>
              <a:rPr lang="en-US" dirty="0"/>
              <a:t> France, à </a:t>
            </a:r>
            <a:r>
              <a:rPr lang="en-US" dirty="0" err="1"/>
              <a:t>mesure</a:t>
            </a:r>
            <a:r>
              <a:rPr lang="en-US" dirty="0"/>
              <a:t> que les </a:t>
            </a:r>
            <a:r>
              <a:rPr lang="en-US" dirty="0" err="1"/>
              <a:t>lignes</a:t>
            </a:r>
            <a:r>
              <a:rPr lang="en-US" dirty="0"/>
              <a:t> se </a:t>
            </a:r>
            <a:r>
              <a:rPr lang="en-US" dirty="0" err="1"/>
              <a:t>construisaient</a:t>
            </a:r>
            <a:r>
              <a:rPr lang="en-US" dirty="0"/>
              <a:t> et </a:t>
            </a:r>
            <a:r>
              <a:rPr lang="en-US" dirty="0" err="1"/>
              <a:t>couvraient</a:t>
            </a:r>
            <a:r>
              <a:rPr lang="en-US" dirty="0"/>
              <a:t> </a:t>
            </a:r>
            <a:r>
              <a:rPr lang="en-US" dirty="0" err="1"/>
              <a:t>l’ensemble</a:t>
            </a:r>
            <a:r>
              <a:rPr lang="en-US" dirty="0"/>
              <a:t> du </a:t>
            </a:r>
            <a:r>
              <a:rPr lang="en-US" dirty="0" err="1"/>
              <a:t>territoire</a:t>
            </a:r>
            <a:r>
              <a:rPr lang="en-US" dirty="0"/>
              <a:t>.</a:t>
            </a:r>
          </a:p>
        </p:txBody>
      </p:sp>
    </p:spTree>
    <p:extLst>
      <p:ext uri="{BB962C8B-B14F-4D97-AF65-F5344CB8AC3E}">
        <p14:creationId xmlns:p14="http://schemas.microsoft.com/office/powerpoint/2010/main" val="381313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a:t>Mariage et naissance d’un héritier</a:t>
            </a:r>
            <a:endParaRPr lang="fr-FR" b="1" dirty="0"/>
          </a:p>
        </p:txBody>
      </p:sp>
      <p:pic>
        <p:nvPicPr>
          <p:cNvPr id="6" name="Espace réservé du contenu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85061" y="1520825"/>
            <a:ext cx="3783463" cy="4351338"/>
          </a:xfrm>
        </p:spPr>
      </p:pic>
      <p:pic>
        <p:nvPicPr>
          <p:cNvPr id="9" name="Espace réservé du contenu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75232" y="1520825"/>
            <a:ext cx="3279949" cy="4351338"/>
          </a:xfrm>
        </p:spPr>
      </p:pic>
      <p:sp>
        <p:nvSpPr>
          <p:cNvPr id="3" name="ZoneTexte 2"/>
          <p:cNvSpPr txBox="1"/>
          <p:nvPr/>
        </p:nvSpPr>
        <p:spPr>
          <a:xfrm>
            <a:off x="3920603" y="1605150"/>
            <a:ext cx="4099035" cy="5170646"/>
          </a:xfrm>
          <a:prstGeom prst="rect">
            <a:avLst/>
          </a:prstGeom>
          <a:noFill/>
        </p:spPr>
        <p:txBody>
          <a:bodyPr wrap="square" rtlCol="0">
            <a:spAutoFit/>
          </a:bodyPr>
          <a:lstStyle/>
          <a:p>
            <a:pPr algn="just"/>
            <a:r>
              <a:rPr lang="fr-FR" sz="1400" b="1"/>
              <a:t>Eugénie de Montijo</a:t>
            </a:r>
            <a:r>
              <a:rPr lang="fr-FR" sz="1400"/>
              <a:t>, comtesse de Téba, est née dans une famille espagnole ralliée à Napoléon en 1808. Elevée dans le culte de l’épopée impériale, elle rencontre Louis-Napoléon en </a:t>
            </a:r>
            <a:r>
              <a:rPr lang="fr-FR" sz="1400" b="1"/>
              <a:t>1849 </a:t>
            </a:r>
            <a:r>
              <a:rPr lang="fr-FR" sz="1400"/>
              <a:t>lorsque celui-ci est encore président de la République. Celui-ci lui fait une cour assidue à la quelle elle se dérobe d’abord*. Elle est régulièrement invitée à l’Elysée, puis à Compiègne, mais Louis-Napoléon hésite à l’épouser, d’autant qu’il n’a toujours pas rompu avec sa maîtresse anglaise, </a:t>
            </a:r>
            <a:r>
              <a:rPr lang="fr-FR" sz="1400" b="1"/>
              <a:t>miss Howard </a:t>
            </a:r>
            <a:r>
              <a:rPr lang="fr-FR" sz="1400"/>
              <a:t>qui a financé sa carrière politique. Mal perçue par l’entourage impérial qui lui préférerait une princesse européenne, elle est même traitée « d’aventurière » par un ministre, lors d’une réception aux Tuileries le 12 janvier 1853. Louis-Napoléon cesse alors toute hésitation et la demande en mariage. Les noces ont lieu le </a:t>
            </a:r>
            <a:r>
              <a:rPr lang="fr-FR" sz="1400" b="1"/>
              <a:t>29 janvier 1953</a:t>
            </a:r>
            <a:r>
              <a:rPr lang="fr-FR" sz="1400"/>
              <a:t>. Après une première fausse couche, l’impératrice donne naissance à un fils le </a:t>
            </a:r>
            <a:r>
              <a:rPr lang="fr-FR" sz="1400" b="1"/>
              <a:t>16 mars 1856</a:t>
            </a:r>
            <a:r>
              <a:rPr lang="fr-FR" sz="1400"/>
              <a:t>, </a:t>
            </a:r>
            <a:r>
              <a:rPr lang="fr-FR" sz="1400" b="1"/>
              <a:t>Eugène Louis Napoléon</a:t>
            </a:r>
            <a:r>
              <a:rPr lang="fr-FR" sz="1400"/>
              <a:t>, bientôt surnommé « loulou », l’enfant, d’un bon naturel,  fut très populaire auprès des français.</a:t>
            </a:r>
          </a:p>
          <a:p>
            <a:endParaRPr lang="fr-FR" sz="1400"/>
          </a:p>
          <a:p>
            <a:r>
              <a:rPr lang="fr-FR" sz="1100"/>
              <a:t>*l’Empereur demanda un jour à Eugénie le chemin de sa chambre, </a:t>
            </a:r>
            <a:br>
              <a:rPr lang="fr-FR" sz="1100"/>
            </a:br>
            <a:r>
              <a:rPr lang="fr-FR" sz="1100"/>
              <a:t>elle lui répondit « le chemin de ma chambre passe par la chapelle ».</a:t>
            </a:r>
            <a:endParaRPr lang="fr-FR" sz="1100" dirty="0"/>
          </a:p>
        </p:txBody>
      </p:sp>
      <p:sp>
        <p:nvSpPr>
          <p:cNvPr id="4" name="ZoneTexte 3"/>
          <p:cNvSpPr txBox="1"/>
          <p:nvPr/>
        </p:nvSpPr>
        <p:spPr>
          <a:xfrm>
            <a:off x="472966" y="5948855"/>
            <a:ext cx="3449890" cy="461665"/>
          </a:xfrm>
          <a:prstGeom prst="rect">
            <a:avLst/>
          </a:prstGeom>
          <a:noFill/>
        </p:spPr>
        <p:txBody>
          <a:bodyPr wrap="square" rtlCol="0">
            <a:spAutoFit/>
          </a:bodyPr>
          <a:lstStyle/>
          <a:p>
            <a:r>
              <a:rPr lang="fr-FR" sz="1200" b="1" i="1"/>
              <a:t>Eugénie de Montijo </a:t>
            </a:r>
            <a:r>
              <a:rPr lang="fr-FR" sz="1200" i="1"/>
              <a:t>(1826-1920), impératrice des Français (1853-1870)</a:t>
            </a:r>
            <a:endParaRPr lang="fr-FR" sz="1200" i="1" dirty="0"/>
          </a:p>
        </p:txBody>
      </p:sp>
      <p:sp>
        <p:nvSpPr>
          <p:cNvPr id="7" name="ZoneTexte 6"/>
          <p:cNvSpPr txBox="1"/>
          <p:nvPr/>
        </p:nvSpPr>
        <p:spPr>
          <a:xfrm>
            <a:off x="8185061" y="5898633"/>
            <a:ext cx="3449890" cy="461665"/>
          </a:xfrm>
          <a:prstGeom prst="rect">
            <a:avLst/>
          </a:prstGeom>
          <a:noFill/>
        </p:spPr>
        <p:txBody>
          <a:bodyPr wrap="square" rtlCol="0">
            <a:spAutoFit/>
          </a:bodyPr>
          <a:lstStyle/>
          <a:p>
            <a:r>
              <a:rPr lang="fr-FR" sz="1200" b="1" i="1"/>
              <a:t>Eugène Louis Napoléon </a:t>
            </a:r>
            <a:r>
              <a:rPr lang="fr-FR" sz="1200" i="1"/>
              <a:t>(1856-1879), prince impérial, ici âgé de cinq ans.</a:t>
            </a:r>
            <a:endParaRPr lang="fr-FR" sz="1200" i="1" dirty="0"/>
          </a:p>
        </p:txBody>
      </p:sp>
    </p:spTree>
    <p:extLst>
      <p:ext uri="{BB962C8B-B14F-4D97-AF65-F5344CB8AC3E}">
        <p14:creationId xmlns:p14="http://schemas.microsoft.com/office/powerpoint/2010/main" val="10441083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895</Words>
  <Application>Microsoft Office PowerPoint</Application>
  <PresentationFormat>Grand écran</PresentationFormat>
  <Paragraphs>41</Paragraphs>
  <Slides>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Calibri</vt:lpstr>
      <vt:lpstr>Calibri Light</vt:lpstr>
      <vt:lpstr>Tw Cen MT</vt:lpstr>
      <vt:lpstr>Wingdings</vt:lpstr>
      <vt:lpstr>Thème Office</vt:lpstr>
      <vt:lpstr>L’empire autoritaire</vt:lpstr>
      <vt:lpstr>Un pouvoir personnel</vt:lpstr>
      <vt:lpstr>Un régime plébiscitaire </vt:lpstr>
      <vt:lpstr>Un État renforcé au service du régime</vt:lpstr>
      <vt:lpstr>Les ambitions économiques et politiques de l’empereur</vt:lpstr>
      <vt:lpstr>L’évolution du réseau ferré en France</vt:lpstr>
      <vt:lpstr>Mariage et naissance d’un héritier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L’empire autoritaire</dc:title>
  <dc:creator>David BARBAUD</dc:creator>
  <cp:lastModifiedBy>David BARBAUD</cp:lastModifiedBy>
  <cp:revision>2</cp:revision>
  <dcterms:created xsi:type="dcterms:W3CDTF">2020-01-21T09:41:15Z</dcterms:created>
  <dcterms:modified xsi:type="dcterms:W3CDTF">2020-01-21T09:44:04Z</dcterms:modified>
</cp:coreProperties>
</file>