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5" r:id="rId10"/>
    <p:sldId id="267" r:id="rId11"/>
    <p:sldId id="266" r:id="rId12"/>
    <p:sldId id="269" r:id="rId13"/>
    <p:sldId id="268" r:id="rId14"/>
    <p:sldId id="264"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737" autoAdjust="0"/>
  </p:normalViewPr>
  <p:slideViewPr>
    <p:cSldViewPr snapToGrid="0">
      <p:cViewPr varScale="1">
        <p:scale>
          <a:sx n="79" d="100"/>
          <a:sy n="79" d="100"/>
        </p:scale>
        <p:origin x="1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D1256E86-06DA-4BF8-8CA6-DD86B9EC7B50}" type="datetimeFigureOut">
              <a:rPr lang="fr-FR" smtClean="0"/>
              <a:t>01/10/2019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192454D-E250-44C1-8856-7A7E7C6ED924}" type="slidenum">
              <a:rPr lang="fr-FR" smtClean="0"/>
              <a:t>‹N°›</a:t>
            </a:fld>
            <a:endParaRPr lang="fr-FR"/>
          </a:p>
        </p:txBody>
      </p:sp>
    </p:spTree>
    <p:extLst>
      <p:ext uri="{BB962C8B-B14F-4D97-AF65-F5344CB8AC3E}">
        <p14:creationId xmlns:p14="http://schemas.microsoft.com/office/powerpoint/2010/main" val="1114570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1256E86-06DA-4BF8-8CA6-DD86B9EC7B50}" type="datetimeFigureOut">
              <a:rPr lang="fr-FR" smtClean="0"/>
              <a:t>01/10/2019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192454D-E250-44C1-8856-7A7E7C6ED924}" type="slidenum">
              <a:rPr lang="fr-FR" smtClean="0"/>
              <a:t>‹N°›</a:t>
            </a:fld>
            <a:endParaRPr lang="fr-FR"/>
          </a:p>
        </p:txBody>
      </p:sp>
    </p:spTree>
    <p:extLst>
      <p:ext uri="{BB962C8B-B14F-4D97-AF65-F5344CB8AC3E}">
        <p14:creationId xmlns:p14="http://schemas.microsoft.com/office/powerpoint/2010/main" val="2508500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1256E86-06DA-4BF8-8CA6-DD86B9EC7B50}" type="datetimeFigureOut">
              <a:rPr lang="fr-FR" smtClean="0"/>
              <a:t>01/10/2019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192454D-E250-44C1-8856-7A7E7C6ED924}" type="slidenum">
              <a:rPr lang="fr-FR" smtClean="0"/>
              <a:t>‹N°›</a:t>
            </a:fld>
            <a:endParaRPr lang="fr-FR"/>
          </a:p>
        </p:txBody>
      </p:sp>
    </p:spTree>
    <p:extLst>
      <p:ext uri="{BB962C8B-B14F-4D97-AF65-F5344CB8AC3E}">
        <p14:creationId xmlns:p14="http://schemas.microsoft.com/office/powerpoint/2010/main" val="1358274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1256E86-06DA-4BF8-8CA6-DD86B9EC7B50}" type="datetimeFigureOut">
              <a:rPr lang="fr-FR" smtClean="0"/>
              <a:t>01/10/2019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192454D-E250-44C1-8856-7A7E7C6ED924}" type="slidenum">
              <a:rPr lang="fr-FR" smtClean="0"/>
              <a:t>‹N°›</a:t>
            </a:fld>
            <a:endParaRPr lang="fr-FR"/>
          </a:p>
        </p:txBody>
      </p:sp>
    </p:spTree>
    <p:extLst>
      <p:ext uri="{BB962C8B-B14F-4D97-AF65-F5344CB8AC3E}">
        <p14:creationId xmlns:p14="http://schemas.microsoft.com/office/powerpoint/2010/main" val="2433427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D1256E86-06DA-4BF8-8CA6-DD86B9EC7B50}" type="datetimeFigureOut">
              <a:rPr lang="fr-FR" smtClean="0"/>
              <a:t>01/10/2019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192454D-E250-44C1-8856-7A7E7C6ED924}" type="slidenum">
              <a:rPr lang="fr-FR" smtClean="0"/>
              <a:t>‹N°›</a:t>
            </a:fld>
            <a:endParaRPr lang="fr-FR"/>
          </a:p>
        </p:txBody>
      </p:sp>
    </p:spTree>
    <p:extLst>
      <p:ext uri="{BB962C8B-B14F-4D97-AF65-F5344CB8AC3E}">
        <p14:creationId xmlns:p14="http://schemas.microsoft.com/office/powerpoint/2010/main" val="3046179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D1256E86-06DA-4BF8-8CA6-DD86B9EC7B50}" type="datetimeFigureOut">
              <a:rPr lang="fr-FR" smtClean="0"/>
              <a:t>01/10/2019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192454D-E250-44C1-8856-7A7E7C6ED924}" type="slidenum">
              <a:rPr lang="fr-FR" smtClean="0"/>
              <a:t>‹N°›</a:t>
            </a:fld>
            <a:endParaRPr lang="fr-FR"/>
          </a:p>
        </p:txBody>
      </p:sp>
    </p:spTree>
    <p:extLst>
      <p:ext uri="{BB962C8B-B14F-4D97-AF65-F5344CB8AC3E}">
        <p14:creationId xmlns:p14="http://schemas.microsoft.com/office/powerpoint/2010/main" val="3282978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D1256E86-06DA-4BF8-8CA6-DD86B9EC7B50}" type="datetimeFigureOut">
              <a:rPr lang="fr-FR" smtClean="0"/>
              <a:t>01/10/2019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7192454D-E250-44C1-8856-7A7E7C6ED924}" type="slidenum">
              <a:rPr lang="fr-FR" smtClean="0"/>
              <a:t>‹N°›</a:t>
            </a:fld>
            <a:endParaRPr lang="fr-FR"/>
          </a:p>
        </p:txBody>
      </p:sp>
    </p:spTree>
    <p:extLst>
      <p:ext uri="{BB962C8B-B14F-4D97-AF65-F5344CB8AC3E}">
        <p14:creationId xmlns:p14="http://schemas.microsoft.com/office/powerpoint/2010/main" val="181408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D1256E86-06DA-4BF8-8CA6-DD86B9EC7B50}" type="datetimeFigureOut">
              <a:rPr lang="fr-FR" smtClean="0"/>
              <a:t>01/10/2019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7192454D-E250-44C1-8856-7A7E7C6ED924}" type="slidenum">
              <a:rPr lang="fr-FR" smtClean="0"/>
              <a:t>‹N°›</a:t>
            </a:fld>
            <a:endParaRPr lang="fr-FR"/>
          </a:p>
        </p:txBody>
      </p:sp>
    </p:spTree>
    <p:extLst>
      <p:ext uri="{BB962C8B-B14F-4D97-AF65-F5344CB8AC3E}">
        <p14:creationId xmlns:p14="http://schemas.microsoft.com/office/powerpoint/2010/main" val="493771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1256E86-06DA-4BF8-8CA6-DD86B9EC7B50}" type="datetimeFigureOut">
              <a:rPr lang="fr-FR" smtClean="0"/>
              <a:t>01/10/2019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7192454D-E250-44C1-8856-7A7E7C6ED924}" type="slidenum">
              <a:rPr lang="fr-FR" smtClean="0"/>
              <a:t>‹N°›</a:t>
            </a:fld>
            <a:endParaRPr lang="fr-FR"/>
          </a:p>
        </p:txBody>
      </p:sp>
    </p:spTree>
    <p:extLst>
      <p:ext uri="{BB962C8B-B14F-4D97-AF65-F5344CB8AC3E}">
        <p14:creationId xmlns:p14="http://schemas.microsoft.com/office/powerpoint/2010/main" val="1430022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D1256E86-06DA-4BF8-8CA6-DD86B9EC7B50}" type="datetimeFigureOut">
              <a:rPr lang="fr-FR" smtClean="0"/>
              <a:t>01/10/2019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192454D-E250-44C1-8856-7A7E7C6ED924}" type="slidenum">
              <a:rPr lang="fr-FR" smtClean="0"/>
              <a:t>‹N°›</a:t>
            </a:fld>
            <a:endParaRPr lang="fr-FR"/>
          </a:p>
        </p:txBody>
      </p:sp>
    </p:spTree>
    <p:extLst>
      <p:ext uri="{BB962C8B-B14F-4D97-AF65-F5344CB8AC3E}">
        <p14:creationId xmlns:p14="http://schemas.microsoft.com/office/powerpoint/2010/main" val="3110471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D1256E86-06DA-4BF8-8CA6-DD86B9EC7B50}" type="datetimeFigureOut">
              <a:rPr lang="fr-FR" smtClean="0"/>
              <a:t>01/10/2019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192454D-E250-44C1-8856-7A7E7C6ED924}" type="slidenum">
              <a:rPr lang="fr-FR" smtClean="0"/>
              <a:t>‹N°›</a:t>
            </a:fld>
            <a:endParaRPr lang="fr-FR"/>
          </a:p>
        </p:txBody>
      </p:sp>
    </p:spTree>
    <p:extLst>
      <p:ext uri="{BB962C8B-B14F-4D97-AF65-F5344CB8AC3E}">
        <p14:creationId xmlns:p14="http://schemas.microsoft.com/office/powerpoint/2010/main" val="1785243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256E86-06DA-4BF8-8CA6-DD86B9EC7B50}" type="datetimeFigureOut">
              <a:rPr lang="fr-FR" smtClean="0"/>
              <a:t>01/10/2019</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92454D-E250-44C1-8856-7A7E7C6ED924}" type="slidenum">
              <a:rPr lang="fr-FR" smtClean="0"/>
              <a:t>‹N°›</a:t>
            </a:fld>
            <a:endParaRPr lang="fr-FR"/>
          </a:p>
        </p:txBody>
      </p:sp>
    </p:spTree>
    <p:extLst>
      <p:ext uri="{BB962C8B-B14F-4D97-AF65-F5344CB8AC3E}">
        <p14:creationId xmlns:p14="http://schemas.microsoft.com/office/powerpoint/2010/main" val="448923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L’ordre napoléonien</a:t>
            </a:r>
            <a:endParaRPr lang="fr-FR" dirty="0"/>
          </a:p>
        </p:txBody>
      </p:sp>
      <p:sp>
        <p:nvSpPr>
          <p:cNvPr id="3" name="Sous-titre 2"/>
          <p:cNvSpPr>
            <a:spLocks noGrp="1"/>
          </p:cNvSpPr>
          <p:nvPr>
            <p:ph type="subTitle" idx="1"/>
          </p:nvPr>
        </p:nvSpPr>
        <p:spPr/>
        <p:txBody>
          <a:bodyPr/>
          <a:lstStyle/>
          <a:p>
            <a:r>
              <a:rPr lang="fr-FR" b="1" dirty="0" smtClean="0"/>
              <a:t>Napoléon Bonaparte </a:t>
            </a:r>
            <a:r>
              <a:rPr lang="fr-FR" dirty="0" smtClean="0"/>
              <a:t>à la tête de l’Etat </a:t>
            </a:r>
          </a:p>
          <a:p>
            <a:r>
              <a:rPr lang="fr-FR" dirty="0" smtClean="0"/>
              <a:t>Du 9 novembre 1799 au 12 avril 1814, </a:t>
            </a:r>
          </a:p>
          <a:p>
            <a:r>
              <a:rPr lang="fr-FR" dirty="0" smtClean="0"/>
              <a:t>puis du 20 mars au 22 juin 1815 (Les Cent jours)</a:t>
            </a:r>
          </a:p>
        </p:txBody>
      </p:sp>
    </p:spTree>
    <p:extLst>
      <p:ext uri="{BB962C8B-B14F-4D97-AF65-F5344CB8AC3E}">
        <p14:creationId xmlns:p14="http://schemas.microsoft.com/office/powerpoint/2010/main" val="35076630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Le sacre du 2 décembre 1805</a:t>
            </a:r>
            <a:endParaRPr lang="fr-FR" b="1" dirty="0"/>
          </a:p>
        </p:txBody>
      </p:sp>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2055009"/>
            <a:ext cx="7735712" cy="3867856"/>
          </a:xfrm>
        </p:spPr>
      </p:pic>
    </p:spTree>
    <p:extLst>
      <p:ext uri="{BB962C8B-B14F-4D97-AF65-F5344CB8AC3E}">
        <p14:creationId xmlns:p14="http://schemas.microsoft.com/office/powerpoint/2010/main" val="3856135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Les victoires militaires et diplomatiques</a:t>
            </a:r>
            <a:endParaRPr lang="fr-FR" b="1" dirty="0"/>
          </a:p>
        </p:txBody>
      </p:sp>
      <p:pic>
        <p:nvPicPr>
          <p:cNvPr id="4" name="Espace réservé du conten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8090" y="1998620"/>
            <a:ext cx="4445000" cy="3194050"/>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8567" y="2173115"/>
            <a:ext cx="3581400" cy="2405063"/>
          </a:xfrm>
          <a:prstGeom prst="rect">
            <a:avLst/>
          </a:prstGeom>
        </p:spPr>
      </p:pic>
      <p:sp>
        <p:nvSpPr>
          <p:cNvPr id="6" name="ZoneTexte 5"/>
          <p:cNvSpPr txBox="1"/>
          <p:nvPr/>
        </p:nvSpPr>
        <p:spPr>
          <a:xfrm>
            <a:off x="5647038" y="4808104"/>
            <a:ext cx="3914304" cy="1600438"/>
          </a:xfrm>
          <a:prstGeom prst="rect">
            <a:avLst/>
          </a:prstGeom>
          <a:noFill/>
        </p:spPr>
        <p:txBody>
          <a:bodyPr wrap="square" rtlCol="0">
            <a:spAutoFit/>
          </a:bodyPr>
          <a:lstStyle/>
          <a:p>
            <a:pPr algn="just"/>
            <a:r>
              <a:rPr lang="fr-FR" sz="1400" dirty="0" smtClean="0"/>
              <a:t>Entrevue à </a:t>
            </a:r>
            <a:r>
              <a:rPr lang="fr-FR" sz="1400" b="1" dirty="0" smtClean="0"/>
              <a:t>Tilsitt</a:t>
            </a:r>
            <a:r>
              <a:rPr lang="fr-FR" sz="1400" dirty="0" smtClean="0"/>
              <a:t> entre napoléon Ier et Alexandre Ier de Russie : on </a:t>
            </a:r>
            <a:r>
              <a:rPr lang="fr-FR" sz="1400" dirty="0"/>
              <a:t>peut constater sur cette œuvre que les deux souverains se sont échangé leurs ordres respectifs : Napoléon Ier porte l'écharpe bleue de l'ordre de Saint-André tandis qu'Alexandre Ier arbore l'écharpe rouge de la Légion d'honneur</a:t>
            </a:r>
            <a:r>
              <a:rPr lang="fr-FR" sz="1400" dirty="0" smtClean="0"/>
              <a:t>. </a:t>
            </a:r>
            <a:endParaRPr lang="fr-FR" sz="1400" dirty="0"/>
          </a:p>
        </p:txBody>
      </p:sp>
      <p:sp>
        <p:nvSpPr>
          <p:cNvPr id="7" name="ZoneTexte 6"/>
          <p:cNvSpPr txBox="1"/>
          <p:nvPr/>
        </p:nvSpPr>
        <p:spPr>
          <a:xfrm>
            <a:off x="708090" y="5313405"/>
            <a:ext cx="4445000" cy="738664"/>
          </a:xfrm>
          <a:prstGeom prst="rect">
            <a:avLst/>
          </a:prstGeom>
          <a:noFill/>
        </p:spPr>
        <p:txBody>
          <a:bodyPr wrap="square" rtlCol="0">
            <a:spAutoFit/>
          </a:bodyPr>
          <a:lstStyle/>
          <a:p>
            <a:r>
              <a:rPr lang="fr-FR" sz="1400" dirty="0"/>
              <a:t>Le soleil d’</a:t>
            </a:r>
            <a:r>
              <a:rPr lang="fr-FR" sz="1400" b="1" dirty="0"/>
              <a:t>Austerlitz</a:t>
            </a:r>
            <a:r>
              <a:rPr lang="fr-FR" sz="1400" dirty="0"/>
              <a:t>, bataille des trois </a:t>
            </a:r>
            <a:r>
              <a:rPr lang="fr-FR" sz="1400" dirty="0" smtClean="0"/>
              <a:t>empereurs (France, Russie, Autriche). Cinq autres victoires suivirent jusqu’en 1809 contre l’Autriche, la Prusse ou la Russie.</a:t>
            </a:r>
            <a:endParaRPr lang="fr-FR" sz="1400" dirty="0"/>
          </a:p>
        </p:txBody>
      </p:sp>
    </p:spTree>
    <p:extLst>
      <p:ext uri="{BB962C8B-B14F-4D97-AF65-F5344CB8AC3E}">
        <p14:creationId xmlns:p14="http://schemas.microsoft.com/office/powerpoint/2010/main" val="2345437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37893" y="365125"/>
            <a:ext cx="6477000" cy="1325563"/>
          </a:xfrm>
        </p:spPr>
        <p:txBody>
          <a:bodyPr>
            <a:normAutofit/>
          </a:bodyPr>
          <a:lstStyle/>
          <a:p>
            <a:pPr algn="ctr"/>
            <a:r>
              <a:rPr lang="fr-FR" b="1" dirty="0" smtClean="0"/>
              <a:t>LE GRAND EMPIRE DE 1811</a:t>
            </a:r>
            <a:br>
              <a:rPr lang="fr-FR" b="1" dirty="0" smtClean="0"/>
            </a:br>
            <a:r>
              <a:rPr lang="fr-FR" sz="3100" b="1" dirty="0" smtClean="0"/>
              <a:t>Napoléon à son apogée.</a:t>
            </a:r>
            <a:endParaRPr lang="fr-FR" sz="3100" b="1"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7893" y="1899766"/>
            <a:ext cx="6477000" cy="4714875"/>
          </a:xfrm>
        </p:spPr>
      </p:pic>
    </p:spTree>
    <p:extLst>
      <p:ext uri="{BB962C8B-B14F-4D97-AF65-F5344CB8AC3E}">
        <p14:creationId xmlns:p14="http://schemas.microsoft.com/office/powerpoint/2010/main" val="4091210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944691"/>
          </a:xfrm>
        </p:spPr>
        <p:txBody>
          <a:bodyPr/>
          <a:lstStyle/>
          <a:p>
            <a:pPr algn="ctr"/>
            <a:r>
              <a:rPr lang="fr-FR" b="1" dirty="0" smtClean="0"/>
              <a:t>Les revers et les défaites</a:t>
            </a:r>
            <a:endParaRPr lang="fr-FR" b="1" dirty="0"/>
          </a:p>
        </p:txBody>
      </p:sp>
      <p:pic>
        <p:nvPicPr>
          <p:cNvPr id="4" name="Espace réservé du conten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9748" y="2729004"/>
            <a:ext cx="3992880" cy="3025140"/>
          </a:xfrm>
        </p:spPr>
      </p:pic>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3436" y="1415247"/>
            <a:ext cx="4276899" cy="2473037"/>
          </a:xfrm>
          <a:prstGeom prst="rect">
            <a:avLst/>
          </a:prstGeom>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3436" y="4476750"/>
            <a:ext cx="3333750" cy="2381250"/>
          </a:xfrm>
          <a:prstGeom prst="rect">
            <a:avLst/>
          </a:prstGeom>
        </p:spPr>
      </p:pic>
      <p:sp>
        <p:nvSpPr>
          <p:cNvPr id="10" name="ZoneTexte 9"/>
          <p:cNvSpPr txBox="1"/>
          <p:nvPr/>
        </p:nvSpPr>
        <p:spPr>
          <a:xfrm>
            <a:off x="199748" y="2088292"/>
            <a:ext cx="3992880" cy="584775"/>
          </a:xfrm>
          <a:prstGeom prst="rect">
            <a:avLst/>
          </a:prstGeom>
          <a:noFill/>
        </p:spPr>
        <p:txBody>
          <a:bodyPr wrap="square" rtlCol="0">
            <a:spAutoFit/>
          </a:bodyPr>
          <a:lstStyle/>
          <a:p>
            <a:r>
              <a:rPr lang="fr-FR" sz="1600" b="1" dirty="0" smtClean="0"/>
              <a:t>Guerre d’Espagne</a:t>
            </a:r>
            <a:r>
              <a:rPr lang="fr-FR" sz="1600" dirty="0" smtClean="0"/>
              <a:t>, un peuple se rebelle contre l’occupation française.</a:t>
            </a:r>
            <a:endParaRPr lang="fr-FR" sz="1600" dirty="0"/>
          </a:p>
        </p:txBody>
      </p:sp>
      <p:sp>
        <p:nvSpPr>
          <p:cNvPr id="11" name="ZoneTexte 10"/>
          <p:cNvSpPr txBox="1"/>
          <p:nvPr/>
        </p:nvSpPr>
        <p:spPr>
          <a:xfrm>
            <a:off x="4803436" y="3888284"/>
            <a:ext cx="4454607" cy="523220"/>
          </a:xfrm>
          <a:prstGeom prst="rect">
            <a:avLst/>
          </a:prstGeom>
          <a:noFill/>
        </p:spPr>
        <p:txBody>
          <a:bodyPr wrap="square" rtlCol="0">
            <a:spAutoFit/>
          </a:bodyPr>
          <a:lstStyle/>
          <a:p>
            <a:r>
              <a:rPr lang="fr-FR" sz="1400" dirty="0" smtClean="0"/>
              <a:t>La </a:t>
            </a:r>
            <a:r>
              <a:rPr lang="fr-FR" sz="1400" b="1" dirty="0" smtClean="0"/>
              <a:t>Berezina</a:t>
            </a:r>
            <a:r>
              <a:rPr lang="fr-FR" sz="1400" dirty="0" smtClean="0"/>
              <a:t>, retraite de la Grande Armée qui tente de traverser la rivière gelée. 500 000 français y laissent la vie!</a:t>
            </a:r>
            <a:endParaRPr lang="fr-FR" sz="1400" dirty="0"/>
          </a:p>
        </p:txBody>
      </p:sp>
      <p:sp>
        <p:nvSpPr>
          <p:cNvPr id="12" name="ZoneTexte 11"/>
          <p:cNvSpPr txBox="1"/>
          <p:nvPr/>
        </p:nvSpPr>
        <p:spPr>
          <a:xfrm>
            <a:off x="8353168" y="4476750"/>
            <a:ext cx="2854410" cy="1354217"/>
          </a:xfrm>
          <a:prstGeom prst="rect">
            <a:avLst/>
          </a:prstGeom>
          <a:noFill/>
        </p:spPr>
        <p:txBody>
          <a:bodyPr wrap="square" rtlCol="0">
            <a:spAutoFit/>
          </a:bodyPr>
          <a:lstStyle/>
          <a:p>
            <a:endParaRPr lang="fr-FR" dirty="0" smtClean="0"/>
          </a:p>
          <a:p>
            <a:r>
              <a:rPr lang="fr-FR" sz="1600" dirty="0" smtClean="0"/>
              <a:t>Défaite de </a:t>
            </a:r>
            <a:r>
              <a:rPr lang="fr-FR" sz="1600" b="1" dirty="0" smtClean="0"/>
              <a:t>Leipzig</a:t>
            </a:r>
            <a:r>
              <a:rPr lang="fr-FR" sz="1600" dirty="0" smtClean="0"/>
              <a:t>. Les trois souverains alliés contre Napoléon revendiquent la victoire.</a:t>
            </a:r>
            <a:endParaRPr lang="fr-FR" sz="1600" dirty="0"/>
          </a:p>
        </p:txBody>
      </p:sp>
    </p:spTree>
    <p:extLst>
      <p:ext uri="{BB962C8B-B14F-4D97-AF65-F5344CB8AC3E}">
        <p14:creationId xmlns:p14="http://schemas.microsoft.com/office/powerpoint/2010/main" val="1201243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769612"/>
          </a:xfrm>
        </p:spPr>
        <p:txBody>
          <a:bodyPr>
            <a:noAutofit/>
          </a:bodyPr>
          <a:lstStyle/>
          <a:p>
            <a:pPr algn="ctr"/>
            <a:r>
              <a:rPr lang="fr-FR" sz="3600" b="1" dirty="0" smtClean="0"/>
              <a:t>La dictature napoléonienne :</a:t>
            </a:r>
            <a:br>
              <a:rPr lang="fr-FR" sz="3600" b="1" dirty="0" smtClean="0"/>
            </a:br>
            <a:r>
              <a:rPr lang="fr-FR" sz="3600" b="1" dirty="0" smtClean="0"/>
              <a:t>Succès et affaiblissement</a:t>
            </a:r>
            <a:endParaRPr lang="fr-FR" sz="3600" b="1"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5752" y="1406842"/>
            <a:ext cx="3960495" cy="5399405"/>
          </a:xfrm>
        </p:spPr>
      </p:pic>
    </p:spTree>
    <p:extLst>
      <p:ext uri="{BB962C8B-B14F-4D97-AF65-F5344CB8AC3E}">
        <p14:creationId xmlns:p14="http://schemas.microsoft.com/office/powerpoint/2010/main" val="3587291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sz="4800" b="1" dirty="0" smtClean="0"/>
              <a:t>Le Consulat </a:t>
            </a:r>
            <a:r>
              <a:rPr lang="fr-FR" dirty="0" smtClean="0"/>
              <a:t/>
            </a:r>
            <a:br>
              <a:rPr lang="fr-FR" dirty="0" smtClean="0"/>
            </a:br>
            <a:r>
              <a:rPr lang="fr-FR" sz="2800" dirty="0" smtClean="0"/>
              <a:t>(9 novembre1799-18 mai1804)</a:t>
            </a:r>
            <a:endParaRPr lang="fr-FR" sz="2800" dirty="0"/>
          </a:p>
        </p:txBody>
      </p:sp>
      <p:pic>
        <p:nvPicPr>
          <p:cNvPr id="4" name="Espace réservé du conten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424872" y="2045102"/>
            <a:ext cx="2847406" cy="4351338"/>
          </a:xfrm>
        </p:spPr>
      </p:pic>
      <p:sp>
        <p:nvSpPr>
          <p:cNvPr id="5" name="ZoneTexte 4"/>
          <p:cNvSpPr txBox="1"/>
          <p:nvPr/>
        </p:nvSpPr>
        <p:spPr>
          <a:xfrm>
            <a:off x="727434" y="4992986"/>
            <a:ext cx="3571538" cy="1169551"/>
          </a:xfrm>
          <a:prstGeom prst="rect">
            <a:avLst/>
          </a:prstGeom>
          <a:noFill/>
        </p:spPr>
        <p:txBody>
          <a:bodyPr wrap="square" rtlCol="0">
            <a:spAutoFit/>
          </a:bodyPr>
          <a:lstStyle/>
          <a:p>
            <a:r>
              <a:rPr lang="fr-FR" sz="1400" b="1" dirty="0" smtClean="0"/>
              <a:t>Napoléon </a:t>
            </a:r>
            <a:r>
              <a:rPr lang="fr-FR" sz="1400" dirty="0" smtClean="0"/>
              <a:t>(au centre) dans sa tenue de 1</a:t>
            </a:r>
            <a:r>
              <a:rPr lang="fr-FR" sz="1400" baseline="30000" dirty="0" smtClean="0"/>
              <a:t>er</a:t>
            </a:r>
            <a:r>
              <a:rPr lang="fr-FR" sz="1400" dirty="0" smtClean="0"/>
              <a:t> consul, par Antoine-Jean Gros (1802), </a:t>
            </a:r>
            <a:r>
              <a:rPr lang="fr-FR" sz="1400" dirty="0"/>
              <a:t>entouré à  droite par le royaliste </a:t>
            </a:r>
            <a:r>
              <a:rPr lang="fr-FR" sz="1400" b="1" dirty="0"/>
              <a:t>Cambacérès</a:t>
            </a:r>
            <a:r>
              <a:rPr lang="fr-FR" sz="1400" dirty="0"/>
              <a:t> </a:t>
            </a:r>
            <a:r>
              <a:rPr lang="fr-FR" sz="1400" dirty="0" smtClean="0"/>
              <a:t>-2</a:t>
            </a:r>
            <a:r>
              <a:rPr lang="fr-FR" sz="1400" baseline="30000" dirty="0" smtClean="0"/>
              <a:t>e</a:t>
            </a:r>
            <a:r>
              <a:rPr lang="fr-FR" sz="1400" dirty="0" smtClean="0"/>
              <a:t> consul- et </a:t>
            </a:r>
            <a:r>
              <a:rPr lang="fr-FR" sz="1400" dirty="0"/>
              <a:t>à </a:t>
            </a:r>
            <a:r>
              <a:rPr lang="fr-FR" sz="1400" dirty="0" smtClean="0"/>
              <a:t>gauche par l’ancien conventionnel </a:t>
            </a:r>
            <a:r>
              <a:rPr lang="fr-FR" sz="1400" b="1" dirty="0" smtClean="0"/>
              <a:t>Lebrun</a:t>
            </a:r>
            <a:r>
              <a:rPr lang="fr-FR" sz="1400" dirty="0" smtClean="0"/>
              <a:t> -3</a:t>
            </a:r>
            <a:r>
              <a:rPr lang="fr-FR" sz="1400" baseline="30000" dirty="0" smtClean="0"/>
              <a:t>e</a:t>
            </a:r>
            <a:r>
              <a:rPr lang="fr-FR" sz="1400" dirty="0" smtClean="0"/>
              <a:t> consul-.</a:t>
            </a:r>
            <a:endParaRPr lang="fr-FR" sz="1400"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2724" y="2014940"/>
            <a:ext cx="2381250" cy="4381500"/>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5722" y="1825625"/>
            <a:ext cx="2095500" cy="2752725"/>
          </a:xfrm>
          <a:prstGeom prst="rect">
            <a:avLst/>
          </a:prstGeom>
        </p:spPr>
      </p:pic>
      <p:sp>
        <p:nvSpPr>
          <p:cNvPr id="3" name="ZoneTexte 2"/>
          <p:cNvSpPr txBox="1"/>
          <p:nvPr/>
        </p:nvSpPr>
        <p:spPr>
          <a:xfrm>
            <a:off x="4424872" y="1564015"/>
            <a:ext cx="2847406" cy="523220"/>
          </a:xfrm>
          <a:prstGeom prst="rect">
            <a:avLst/>
          </a:prstGeom>
          <a:noFill/>
        </p:spPr>
        <p:txBody>
          <a:bodyPr wrap="square" rtlCol="0">
            <a:spAutoFit/>
          </a:bodyPr>
          <a:lstStyle/>
          <a:p>
            <a:r>
              <a:rPr lang="fr-FR" sz="1400" b="1" dirty="0" smtClean="0">
                <a:solidFill>
                  <a:srgbClr val="FF0000"/>
                </a:solidFill>
              </a:rPr>
              <a:t>« Ni talon rouge, ni bonnet rouge, je suis national ».</a:t>
            </a:r>
            <a:endParaRPr lang="fr-FR" sz="1400" b="1" dirty="0">
              <a:solidFill>
                <a:srgbClr val="FF0000"/>
              </a:solidFill>
            </a:endParaRPr>
          </a:p>
        </p:txBody>
      </p:sp>
    </p:spTree>
    <p:extLst>
      <p:ext uri="{BB962C8B-B14F-4D97-AF65-F5344CB8AC3E}">
        <p14:creationId xmlns:p14="http://schemas.microsoft.com/office/powerpoint/2010/main" val="37561383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Une République incarnée </a:t>
            </a:r>
            <a:endParaRPr lang="fr-FR" b="1"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13712"/>
            <a:ext cx="1790700" cy="2540000"/>
          </a:xfrm>
        </p:spPr>
      </p:pic>
      <p:sp>
        <p:nvSpPr>
          <p:cNvPr id="5" name="ZoneTexte 4"/>
          <p:cNvSpPr txBox="1"/>
          <p:nvPr/>
        </p:nvSpPr>
        <p:spPr>
          <a:xfrm>
            <a:off x="720314" y="4676736"/>
            <a:ext cx="2026472" cy="738664"/>
          </a:xfrm>
          <a:prstGeom prst="rect">
            <a:avLst/>
          </a:prstGeom>
          <a:noFill/>
        </p:spPr>
        <p:txBody>
          <a:bodyPr wrap="square" rtlCol="0">
            <a:spAutoFit/>
          </a:bodyPr>
          <a:lstStyle/>
          <a:p>
            <a:r>
              <a:rPr lang="fr-FR" sz="1400" dirty="0" smtClean="0"/>
              <a:t>L‘ancien abbé </a:t>
            </a:r>
            <a:r>
              <a:rPr lang="fr-FR" sz="1400" b="1" dirty="0" smtClean="0"/>
              <a:t>Sieyès</a:t>
            </a:r>
            <a:r>
              <a:rPr lang="fr-FR" sz="1400" dirty="0" smtClean="0"/>
              <a:t> : on lui doit la constitution du Consulat</a:t>
            </a:r>
            <a:endParaRPr lang="fr-FR" sz="1400"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5" y="1690688"/>
            <a:ext cx="6581135" cy="5061339"/>
          </a:xfrm>
          <a:prstGeom prst="rect">
            <a:avLst/>
          </a:prstGeom>
        </p:spPr>
      </p:pic>
      <p:sp>
        <p:nvSpPr>
          <p:cNvPr id="7" name="ZoneTexte 6"/>
          <p:cNvSpPr txBox="1"/>
          <p:nvPr/>
        </p:nvSpPr>
        <p:spPr>
          <a:xfrm>
            <a:off x="11113477" y="4531807"/>
            <a:ext cx="184731" cy="369332"/>
          </a:xfrm>
          <a:prstGeom prst="rect">
            <a:avLst/>
          </a:prstGeom>
          <a:noFill/>
        </p:spPr>
        <p:txBody>
          <a:bodyPr wrap="none" rtlCol="0">
            <a:spAutoFit/>
          </a:bodyPr>
          <a:lstStyle/>
          <a:p>
            <a:endParaRPr lang="fr-FR" dirty="0"/>
          </a:p>
        </p:txBody>
      </p:sp>
    </p:spTree>
    <p:extLst>
      <p:ext uri="{BB962C8B-B14F-4D97-AF65-F5344CB8AC3E}">
        <p14:creationId xmlns:p14="http://schemas.microsoft.com/office/powerpoint/2010/main" val="39870063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Les réalisations du Consulat </a:t>
            </a:r>
            <a:endParaRPr lang="fr-FR" b="1" dirty="0"/>
          </a:p>
        </p:txBody>
      </p:sp>
      <p:sp>
        <p:nvSpPr>
          <p:cNvPr id="3" name="Espace réservé du contenu 2"/>
          <p:cNvSpPr>
            <a:spLocks noGrp="1"/>
          </p:cNvSpPr>
          <p:nvPr>
            <p:ph idx="1"/>
          </p:nvPr>
        </p:nvSpPr>
        <p:spPr/>
        <p:txBody>
          <a:bodyPr>
            <a:normAutofit/>
          </a:bodyPr>
          <a:lstStyle/>
          <a:p>
            <a:pPr>
              <a:buFont typeface="Wingdings" panose="05000000000000000000" pitchFamily="2" charset="2"/>
              <a:buChar char="Ø"/>
            </a:pPr>
            <a:r>
              <a:rPr lang="fr-FR" sz="1600" dirty="0"/>
              <a:t>Le 13 février 1800 </a:t>
            </a:r>
            <a:r>
              <a:rPr lang="fr-FR" sz="1600" dirty="0" smtClean="0"/>
              <a:t>création </a:t>
            </a:r>
            <a:r>
              <a:rPr lang="fr-FR" sz="1600" dirty="0"/>
              <a:t>de la </a:t>
            </a:r>
            <a:r>
              <a:rPr lang="fr-FR" sz="1600" b="1" dirty="0"/>
              <a:t>Banque de France</a:t>
            </a:r>
            <a:r>
              <a:rPr lang="fr-FR" sz="1600" dirty="0"/>
              <a:t>. </a:t>
            </a:r>
            <a:endParaRPr lang="fr-FR" sz="1600" dirty="0" smtClean="0"/>
          </a:p>
          <a:p>
            <a:pPr>
              <a:buFont typeface="Wingdings" panose="05000000000000000000" pitchFamily="2" charset="2"/>
              <a:buChar char="Ø"/>
            </a:pPr>
            <a:r>
              <a:rPr lang="fr-FR" sz="1600" dirty="0" smtClean="0"/>
              <a:t>Le </a:t>
            </a:r>
            <a:r>
              <a:rPr lang="fr-FR" sz="1600" dirty="0"/>
              <a:t>17 février 1800 </a:t>
            </a:r>
            <a:r>
              <a:rPr lang="fr-FR" sz="1600" dirty="0" smtClean="0"/>
              <a:t>Bonaparte </a:t>
            </a:r>
            <a:r>
              <a:rPr lang="fr-FR" sz="1600" dirty="0"/>
              <a:t>crée le </a:t>
            </a:r>
            <a:r>
              <a:rPr lang="fr-FR" sz="1600" b="1" dirty="0"/>
              <a:t>corps préfectoral</a:t>
            </a:r>
            <a:r>
              <a:rPr lang="fr-FR" sz="1600" dirty="0"/>
              <a:t>. </a:t>
            </a:r>
            <a:endParaRPr lang="fr-FR" sz="1600" dirty="0" smtClean="0"/>
          </a:p>
          <a:p>
            <a:pPr>
              <a:buFont typeface="Wingdings" panose="05000000000000000000" pitchFamily="2" charset="2"/>
              <a:buChar char="Ø"/>
            </a:pPr>
            <a:r>
              <a:rPr lang="fr-FR" sz="1600" dirty="0" smtClean="0"/>
              <a:t>Le </a:t>
            </a:r>
            <a:r>
              <a:rPr lang="fr-FR" sz="1600" dirty="0"/>
              <a:t>15 juillet 1801 Napoléon Bonaparte signe avec le pape </a:t>
            </a:r>
            <a:r>
              <a:rPr lang="fr-FR" sz="1600" b="1" dirty="0"/>
              <a:t>Pie VII le </a:t>
            </a:r>
            <a:r>
              <a:rPr lang="fr-FR" sz="1600" b="1" dirty="0" smtClean="0"/>
              <a:t>Concordat</a:t>
            </a:r>
            <a:r>
              <a:rPr lang="fr-FR" sz="1600" b="1" dirty="0"/>
              <a:t> </a:t>
            </a:r>
            <a:r>
              <a:rPr lang="fr-FR" sz="1600" b="1" dirty="0" smtClean="0"/>
              <a:t>: </a:t>
            </a:r>
            <a:r>
              <a:rPr lang="fr-FR" sz="1600" dirty="0" smtClean="0"/>
              <a:t>Le catholicisme devient la religion de la « majorité des français », et le clergé est rétribué par l’Etat.</a:t>
            </a:r>
          </a:p>
          <a:p>
            <a:pPr>
              <a:buFont typeface="Wingdings" panose="05000000000000000000" pitchFamily="2" charset="2"/>
              <a:buChar char="Ø"/>
            </a:pPr>
            <a:r>
              <a:rPr lang="fr-FR" sz="1600" dirty="0" smtClean="0"/>
              <a:t>Le </a:t>
            </a:r>
            <a:r>
              <a:rPr lang="fr-FR" sz="1600" dirty="0"/>
              <a:t>1er mai 1802 </a:t>
            </a:r>
            <a:r>
              <a:rPr lang="fr-FR" sz="1600" dirty="0" smtClean="0"/>
              <a:t>le </a:t>
            </a:r>
            <a:r>
              <a:rPr lang="fr-FR" sz="1600" dirty="0"/>
              <a:t>Premier consul crée les </a:t>
            </a:r>
            <a:r>
              <a:rPr lang="fr-FR" sz="1600" b="1" dirty="0"/>
              <a:t>lycées</a:t>
            </a:r>
            <a:r>
              <a:rPr lang="fr-FR" sz="1600" dirty="0"/>
              <a:t>. </a:t>
            </a:r>
            <a:endParaRPr lang="fr-FR" sz="1600" dirty="0" smtClean="0"/>
          </a:p>
          <a:p>
            <a:pPr>
              <a:buFont typeface="Wingdings" panose="05000000000000000000" pitchFamily="2" charset="2"/>
              <a:buChar char="Ø"/>
            </a:pPr>
            <a:r>
              <a:rPr lang="fr-FR" sz="1600" dirty="0" smtClean="0"/>
              <a:t>Le </a:t>
            </a:r>
            <a:r>
              <a:rPr lang="fr-FR" sz="1600" dirty="0"/>
              <a:t>19 mai 1802 </a:t>
            </a:r>
            <a:r>
              <a:rPr lang="fr-FR" sz="1600" dirty="0" smtClean="0"/>
              <a:t>est </a:t>
            </a:r>
            <a:r>
              <a:rPr lang="fr-FR" sz="1600" dirty="0"/>
              <a:t>créée la </a:t>
            </a:r>
            <a:r>
              <a:rPr lang="fr-FR" sz="1600" b="1" dirty="0"/>
              <a:t>Légion d’honneur. </a:t>
            </a:r>
            <a:endParaRPr lang="fr-FR" sz="1600" b="1" dirty="0" smtClean="0"/>
          </a:p>
          <a:p>
            <a:pPr>
              <a:buFont typeface="Wingdings" panose="05000000000000000000" pitchFamily="2" charset="2"/>
              <a:buChar char="Ø"/>
            </a:pPr>
            <a:r>
              <a:rPr lang="fr-FR" sz="1600" dirty="0" smtClean="0"/>
              <a:t>Le 25 mars 1802 est signée la </a:t>
            </a:r>
            <a:r>
              <a:rPr lang="fr-FR" sz="1600" b="1" dirty="0" smtClean="0"/>
              <a:t>Paix d’Amiens </a:t>
            </a:r>
            <a:r>
              <a:rPr lang="fr-FR" sz="1600" dirty="0" smtClean="0"/>
              <a:t>avec l’Angleterre, elle ne dure que treize mois!</a:t>
            </a:r>
          </a:p>
          <a:p>
            <a:pPr>
              <a:buFont typeface="Wingdings" panose="05000000000000000000" pitchFamily="2" charset="2"/>
              <a:buChar char="Ø"/>
            </a:pPr>
            <a:r>
              <a:rPr lang="fr-FR" sz="1600" dirty="0" smtClean="0"/>
              <a:t>Le </a:t>
            </a:r>
            <a:r>
              <a:rPr lang="fr-FR" sz="1600" dirty="0"/>
              <a:t>24 décembre 1802 sont créées les </a:t>
            </a:r>
            <a:r>
              <a:rPr lang="fr-FR" sz="1600" b="1" dirty="0"/>
              <a:t>22 </a:t>
            </a:r>
            <a:r>
              <a:rPr lang="fr-FR" sz="1600" b="1" dirty="0" smtClean="0"/>
              <a:t>Chambres </a:t>
            </a:r>
            <a:r>
              <a:rPr lang="fr-FR" sz="1600" b="1" dirty="0"/>
              <a:t>de commerce</a:t>
            </a:r>
            <a:r>
              <a:rPr lang="fr-FR" sz="1600" dirty="0"/>
              <a:t>. </a:t>
            </a:r>
            <a:endParaRPr lang="fr-FR" sz="1600" dirty="0" smtClean="0"/>
          </a:p>
          <a:p>
            <a:pPr>
              <a:buFont typeface="Wingdings" panose="05000000000000000000" pitchFamily="2" charset="2"/>
              <a:buChar char="Ø"/>
            </a:pPr>
            <a:r>
              <a:rPr lang="fr-FR" sz="1600" dirty="0"/>
              <a:t>le 27 mars 1803 est créé le </a:t>
            </a:r>
            <a:r>
              <a:rPr lang="fr-FR" sz="1600" b="1" dirty="0"/>
              <a:t>franc Germinal</a:t>
            </a:r>
            <a:r>
              <a:rPr lang="fr-FR" sz="1600" dirty="0"/>
              <a:t>, monnaie stable jusqu’en 1914!</a:t>
            </a:r>
          </a:p>
          <a:p>
            <a:pPr>
              <a:buFont typeface="Wingdings" panose="05000000000000000000" pitchFamily="2" charset="2"/>
              <a:buChar char="Ø"/>
            </a:pPr>
            <a:r>
              <a:rPr lang="fr-FR" sz="1600" dirty="0" smtClean="0"/>
              <a:t>4 juillet 1803 </a:t>
            </a:r>
            <a:r>
              <a:rPr lang="fr-FR" sz="1600" dirty="0"/>
              <a:t>: La </a:t>
            </a:r>
            <a:r>
              <a:rPr lang="fr-FR" sz="1600" b="1" dirty="0"/>
              <a:t>Louisiane</a:t>
            </a:r>
            <a:r>
              <a:rPr lang="fr-FR" sz="1600" dirty="0"/>
              <a:t> est vendue par la France aux États-Unis, dirigé par Thomas Jefferson, pour </a:t>
            </a:r>
            <a:r>
              <a:rPr lang="fr-FR" sz="1600" b="1" dirty="0"/>
              <a:t>quatre-vingt millions de </a:t>
            </a:r>
            <a:r>
              <a:rPr lang="fr-FR" sz="1600" b="1" dirty="0" smtClean="0"/>
              <a:t>francs</a:t>
            </a:r>
            <a:r>
              <a:rPr lang="fr-FR" sz="1600" dirty="0" smtClean="0"/>
              <a:t>, soit plus 333 millions de dollars actuels.</a:t>
            </a:r>
          </a:p>
          <a:p>
            <a:pPr>
              <a:buFont typeface="Wingdings" panose="05000000000000000000" pitchFamily="2" charset="2"/>
              <a:buChar char="Ø"/>
            </a:pPr>
            <a:r>
              <a:rPr lang="fr-FR" sz="1600" dirty="0" smtClean="0"/>
              <a:t>Le </a:t>
            </a:r>
            <a:r>
              <a:rPr lang="fr-FR" sz="1600" dirty="0"/>
              <a:t>21 mars 1804 </a:t>
            </a:r>
            <a:r>
              <a:rPr lang="fr-FR" sz="1600" dirty="0" smtClean="0"/>
              <a:t>le </a:t>
            </a:r>
            <a:r>
              <a:rPr lang="fr-FR" sz="1600" b="1" dirty="0"/>
              <a:t>Code civil français </a:t>
            </a:r>
            <a:r>
              <a:rPr lang="fr-FR" sz="1600" dirty="0"/>
              <a:t>est promulgué.</a:t>
            </a:r>
          </a:p>
        </p:txBody>
      </p:sp>
    </p:spTree>
    <p:extLst>
      <p:ext uri="{BB962C8B-B14F-4D97-AF65-F5344CB8AC3E}">
        <p14:creationId xmlns:p14="http://schemas.microsoft.com/office/powerpoint/2010/main" val="17075461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1098323"/>
          </a:xfrm>
        </p:spPr>
        <p:txBody>
          <a:bodyPr/>
          <a:lstStyle/>
          <a:p>
            <a:r>
              <a:rPr lang="fr-FR" dirty="0" smtClean="0"/>
              <a:t>Les lycées </a:t>
            </a:r>
            <a:endParaRPr lang="fr-FR" dirty="0"/>
          </a:p>
        </p:txBody>
      </p:sp>
      <p:sp>
        <p:nvSpPr>
          <p:cNvPr id="3" name="Sous-titre 2"/>
          <p:cNvSpPr>
            <a:spLocks noGrp="1"/>
          </p:cNvSpPr>
          <p:nvPr>
            <p:ph type="subTitle" idx="1"/>
          </p:nvPr>
        </p:nvSpPr>
        <p:spPr>
          <a:xfrm>
            <a:off x="247858" y="2220687"/>
            <a:ext cx="11468519" cy="1368820"/>
          </a:xfrm>
        </p:spPr>
        <p:txBody>
          <a:bodyPr>
            <a:noAutofit/>
          </a:bodyPr>
          <a:lstStyle/>
          <a:p>
            <a:pPr algn="l"/>
            <a:r>
              <a:rPr lang="fr-FR" sz="1800" dirty="0"/>
              <a:t>Le 1er mai 1802 le Premier consul crée les </a:t>
            </a:r>
            <a:r>
              <a:rPr lang="fr-FR" sz="1800" b="1" dirty="0"/>
              <a:t>lycées </a:t>
            </a:r>
            <a:r>
              <a:rPr lang="fr-FR" sz="1800" dirty="0" smtClean="0"/>
              <a:t>pour </a:t>
            </a:r>
            <a:r>
              <a:rPr lang="fr-FR" sz="1800" dirty="0"/>
              <a:t>former la nouvelle élite dirigeante du </a:t>
            </a:r>
            <a:r>
              <a:rPr lang="fr-FR" sz="1800" dirty="0" smtClean="0"/>
              <a:t>pays :</a:t>
            </a:r>
            <a:endParaRPr lang="fr-FR" sz="1800" dirty="0"/>
          </a:p>
          <a:p>
            <a:pPr algn="l"/>
            <a:r>
              <a:rPr lang="fr-FR" sz="1800" dirty="0"/>
              <a:t>Chaque lycée, limité au chiffre de deux cents élèves en moyenne, n'aura que six professeurs, trois pour les lettres françaises et latines, et trois pour les mathématiques. Passé douze ans, les élèves apprennent l'exercice militaire sous la direction d'un adjudant qui commande tous les mouvements effectués dans la journée. </a:t>
            </a:r>
            <a:r>
              <a:rPr lang="fr-FR" sz="1800" dirty="0" smtClean="0"/>
              <a:t>Chaque </a:t>
            </a:r>
            <a:r>
              <a:rPr lang="fr-FR" sz="1800" dirty="0"/>
              <a:t>lycée a une bibliothèque de </a:t>
            </a:r>
            <a:r>
              <a:rPr lang="fr-FR" sz="1800" dirty="0" smtClean="0"/>
              <a:t>quinze </a:t>
            </a:r>
            <a:r>
              <a:rPr lang="fr-FR" sz="1800" dirty="0"/>
              <a:t>cents volumes ; le catalogue des livres est partout identique.</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650" y="3780116"/>
            <a:ext cx="4138613" cy="2824163"/>
          </a:xfrm>
          <a:prstGeom prst="rect">
            <a:avLst/>
          </a:prstGeom>
        </p:spPr>
      </p:pic>
      <p:sp>
        <p:nvSpPr>
          <p:cNvPr id="5" name="ZoneTexte 4"/>
          <p:cNvSpPr txBox="1"/>
          <p:nvPr/>
        </p:nvSpPr>
        <p:spPr>
          <a:xfrm>
            <a:off x="5009745" y="4143983"/>
            <a:ext cx="3463046" cy="1200329"/>
          </a:xfrm>
          <a:prstGeom prst="rect">
            <a:avLst/>
          </a:prstGeom>
          <a:noFill/>
        </p:spPr>
        <p:txBody>
          <a:bodyPr wrap="square" rtlCol="0">
            <a:spAutoFit/>
          </a:bodyPr>
          <a:lstStyle/>
          <a:p>
            <a:r>
              <a:rPr lang="fr-FR" dirty="0" smtClean="0"/>
              <a:t>À gauche, l’un des premiers lycées, créé en 1803 : Le lycée Condorcet à Paris. </a:t>
            </a:r>
            <a:r>
              <a:rPr lang="fr-FR" dirty="0"/>
              <a:t>À</a:t>
            </a:r>
            <a:r>
              <a:rPr lang="fr-FR" dirty="0" smtClean="0"/>
              <a:t> droite, un lycéen en uniforme.</a:t>
            </a:r>
            <a:endParaRPr lang="fr-FR" dirty="0"/>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20063" y="3780116"/>
            <a:ext cx="1221971" cy="2608534"/>
          </a:xfrm>
          <a:prstGeom prst="rect">
            <a:avLst/>
          </a:prstGeom>
        </p:spPr>
      </p:pic>
    </p:spTree>
    <p:extLst>
      <p:ext uri="{BB962C8B-B14F-4D97-AF65-F5344CB8AC3E}">
        <p14:creationId xmlns:p14="http://schemas.microsoft.com/office/powerpoint/2010/main" val="23132778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Le préfet napoléonien</a:t>
            </a:r>
            <a:endParaRPr lang="fr-FR" b="1" dirty="0"/>
          </a:p>
        </p:txBody>
      </p:sp>
      <p:sp>
        <p:nvSpPr>
          <p:cNvPr id="3" name="Espace réservé du contenu 2"/>
          <p:cNvSpPr>
            <a:spLocks noGrp="1"/>
          </p:cNvSpPr>
          <p:nvPr>
            <p:ph idx="1"/>
          </p:nvPr>
        </p:nvSpPr>
        <p:spPr>
          <a:xfrm>
            <a:off x="838200" y="1825625"/>
            <a:ext cx="10515600" cy="1481779"/>
          </a:xfrm>
        </p:spPr>
        <p:txBody>
          <a:bodyPr>
            <a:normAutofit fontScale="70000" lnSpcReduction="20000"/>
          </a:bodyPr>
          <a:lstStyle/>
          <a:p>
            <a:pPr algn="just"/>
            <a:r>
              <a:rPr lang="fr-FR" dirty="0"/>
              <a:t>Après son coup d'Etat du 18 brumaire (9 novembre 1799), Bonaparte ressuscita les Intendants sous la forme des préfets. Dans le département, "le préfet sera chargé seul de l'administration" (loi du 28 pluviôse, an VIII - 17 février 1800). Le préfet est assisté de sous-préfets dans les arrondissements. Nommé par le Premier Consul, intermédiaire obligé entre le département et l'Etat, le préfet, qui est aussi l'organe exécutif unique du département, contrôle et anime le conseil général. Les membres du conseil général sont également choisis par Bonaparte.</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7276" y="3197512"/>
            <a:ext cx="2831746" cy="3517460"/>
          </a:xfrm>
          <a:prstGeom prst="rect">
            <a:avLst/>
          </a:prstGeom>
        </p:spPr>
      </p:pic>
      <p:sp>
        <p:nvSpPr>
          <p:cNvPr id="5" name="ZoneTexte 4"/>
          <p:cNvSpPr txBox="1"/>
          <p:nvPr/>
        </p:nvSpPr>
        <p:spPr>
          <a:xfrm>
            <a:off x="4630366" y="5914417"/>
            <a:ext cx="4143983" cy="646331"/>
          </a:xfrm>
          <a:prstGeom prst="rect">
            <a:avLst/>
          </a:prstGeom>
          <a:noFill/>
        </p:spPr>
        <p:txBody>
          <a:bodyPr wrap="square" rtlCol="0">
            <a:spAutoFit/>
          </a:bodyPr>
          <a:lstStyle/>
          <a:p>
            <a:r>
              <a:rPr lang="fr-FR" dirty="0" smtClean="0"/>
              <a:t>Louis Nicolas Dubois, premier préfet de Paris (1800-1810)</a:t>
            </a:r>
            <a:endParaRPr lang="fr-FR" dirty="0"/>
          </a:p>
        </p:txBody>
      </p:sp>
    </p:spTree>
    <p:extLst>
      <p:ext uri="{BB962C8B-B14F-4D97-AF65-F5344CB8AC3E}">
        <p14:creationId xmlns:p14="http://schemas.microsoft.com/office/powerpoint/2010/main" val="17948128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Le Franc germinal</a:t>
            </a:r>
            <a:br>
              <a:rPr lang="fr-FR" b="1" dirty="0" smtClean="0"/>
            </a:br>
            <a:r>
              <a:rPr lang="fr-FR" sz="2800" b="1" dirty="0" smtClean="0"/>
              <a:t>27 mai 1803</a:t>
            </a:r>
            <a:endParaRPr lang="fr-FR" sz="2800" b="1"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8118" y="2061181"/>
            <a:ext cx="7620000" cy="3987800"/>
          </a:xfrm>
        </p:spPr>
      </p:pic>
    </p:spTree>
    <p:extLst>
      <p:ext uri="{BB962C8B-B14F-4D97-AF65-F5344CB8AC3E}">
        <p14:creationId xmlns:p14="http://schemas.microsoft.com/office/powerpoint/2010/main" val="28847311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La légion d’honneur et le code civil</a:t>
            </a:r>
            <a:endParaRPr lang="fr-FR" b="1" dirty="0"/>
          </a:p>
        </p:txBody>
      </p:sp>
      <p:pic>
        <p:nvPicPr>
          <p:cNvPr id="5" name="Espace réservé du contenu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232794" y="1949434"/>
            <a:ext cx="2522220" cy="2286000"/>
          </a:xfrm>
        </p:spPr>
      </p:pic>
      <p:pic>
        <p:nvPicPr>
          <p:cNvPr id="6" name="Espace réservé du contenu 5"/>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7282775" y="2184427"/>
            <a:ext cx="3350030" cy="2169622"/>
          </a:xfrm>
        </p:spPr>
      </p:pic>
      <p:sp>
        <p:nvSpPr>
          <p:cNvPr id="7" name="ZoneTexte 6"/>
          <p:cNvSpPr txBox="1"/>
          <p:nvPr/>
        </p:nvSpPr>
        <p:spPr>
          <a:xfrm>
            <a:off x="6546715" y="4494180"/>
            <a:ext cx="4902740" cy="1938992"/>
          </a:xfrm>
          <a:prstGeom prst="rect">
            <a:avLst/>
          </a:prstGeom>
          <a:noFill/>
        </p:spPr>
        <p:txBody>
          <a:bodyPr wrap="square" rtlCol="0">
            <a:spAutoFit/>
          </a:bodyPr>
          <a:lstStyle/>
          <a:p>
            <a:pPr algn="just"/>
            <a:r>
              <a:rPr lang="fr-FR" sz="1200" dirty="0"/>
              <a:t>Le </a:t>
            </a:r>
            <a:r>
              <a:rPr lang="fr-FR" sz="1200" b="1" dirty="0"/>
              <a:t>Code civil ou Code Napoléon</a:t>
            </a:r>
            <a:r>
              <a:rPr lang="fr-FR" sz="1200" dirty="0"/>
              <a:t>, regroupe les lois relatives au droit civil. C'est l'ensemble des règles qui déterminent le statut des personnes de nationalité française, celui des biens et celui des relations entre les personnes privées. Pour la première fois, dans l'histoire de la France, il uniformise les règles de vie commune des Français. Il a été promulgué le 21 mars </a:t>
            </a:r>
            <a:r>
              <a:rPr lang="fr-FR" sz="1200" dirty="0" smtClean="0"/>
              <a:t>1804, par </a:t>
            </a:r>
            <a:r>
              <a:rPr lang="fr-FR" sz="1200" dirty="0"/>
              <a:t>Napoléon Bonaparte sous le nom de Code civil des Français, il prend le nom de Code Napoléon en 1807. </a:t>
            </a:r>
          </a:p>
          <a:p>
            <a:pPr algn="just"/>
            <a:r>
              <a:rPr lang="fr-FR" sz="1200" dirty="0"/>
              <a:t>Depuis le Code Napoléon a été modifié de nombreuses fois pour tenir compte des évolutions de la société. Il est aujourd'hui le fondement du droit civil des Français. Il a été imité dans de très nombreux pays du monde. </a:t>
            </a:r>
          </a:p>
        </p:txBody>
      </p:sp>
      <p:sp>
        <p:nvSpPr>
          <p:cNvPr id="8" name="ZoneTexte 7"/>
          <p:cNvSpPr txBox="1"/>
          <p:nvPr/>
        </p:nvSpPr>
        <p:spPr>
          <a:xfrm>
            <a:off x="398834" y="4354049"/>
            <a:ext cx="5428034" cy="2492990"/>
          </a:xfrm>
          <a:prstGeom prst="rect">
            <a:avLst/>
          </a:prstGeom>
          <a:noFill/>
        </p:spPr>
        <p:txBody>
          <a:bodyPr wrap="square" rtlCol="0">
            <a:spAutoFit/>
          </a:bodyPr>
          <a:lstStyle/>
          <a:p>
            <a:r>
              <a:rPr lang="fr-FR" sz="1200" dirty="0"/>
              <a:t>Instituée par Napoléon Bonaparte en 1802, la Légion d’Honneur récompense depuis ses origines les personnes ayant rendu des « mérites éminents », militaires comme civils, à la Nation.</a:t>
            </a:r>
          </a:p>
          <a:p>
            <a:r>
              <a:rPr lang="fr-FR" sz="1200" dirty="0"/>
              <a:t>Au début du XIXe siècle, cette nouvelle décoration ouvre à tous les citoyens la possibilité d’être distingué, et non plus aux seuls militaires, comme c’était le cas sous l’Ancien Régime.</a:t>
            </a:r>
          </a:p>
          <a:p>
            <a:r>
              <a:rPr lang="fr-FR" sz="1200" dirty="0"/>
              <a:t>La Légion d’honneur a failli ne jamais voir le jour. Elle est perçue par les révolutionnaires comme une entorse au principe d’égalité civique, qui pourrait engendrer une nouvelle aristocratie.</a:t>
            </a:r>
          </a:p>
          <a:p>
            <a:r>
              <a:rPr lang="fr-FR" sz="1200" dirty="0"/>
              <a:t>Napoléon Bonaparte est obligé d’intervenir personnellement auprès du Conseil d’État pour la promouvoir : « Je vous défie de me montrer une république, ancienne ou moderne, qui savait se faire sans distinctions. Vous les appelez les hochets, eh bien, c’est avec des hochets que l’on mène les hommes. </a:t>
            </a:r>
            <a:r>
              <a:rPr lang="fr-FR" sz="1200" dirty="0" smtClean="0"/>
              <a:t>»</a:t>
            </a:r>
            <a:endParaRPr lang="fr-FR" sz="1200" dirty="0"/>
          </a:p>
        </p:txBody>
      </p:sp>
    </p:spTree>
    <p:extLst>
      <p:ext uri="{BB962C8B-B14F-4D97-AF65-F5344CB8AC3E}">
        <p14:creationId xmlns:p14="http://schemas.microsoft.com/office/powerpoint/2010/main" val="25113547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1621536" y="615736"/>
            <a:ext cx="9144000" cy="1025926"/>
          </a:xfrm>
        </p:spPr>
        <p:txBody>
          <a:bodyPr>
            <a:normAutofit fontScale="90000"/>
          </a:bodyPr>
          <a:lstStyle/>
          <a:p>
            <a:r>
              <a:rPr lang="fr-FR" sz="4800" b="1" dirty="0" smtClean="0"/>
              <a:t>L’Empire français,</a:t>
            </a:r>
            <a:r>
              <a:rPr lang="fr-FR" sz="2800" b="1" dirty="0" smtClean="0"/>
              <a:t/>
            </a:r>
            <a:br>
              <a:rPr lang="fr-FR" sz="2800" b="1" dirty="0" smtClean="0"/>
            </a:br>
            <a:r>
              <a:rPr lang="fr-FR" sz="2800" b="1" dirty="0" smtClean="0"/>
              <a:t>Chronologie principale, </a:t>
            </a:r>
            <a:r>
              <a:rPr lang="fr-FR" sz="2400" dirty="0" smtClean="0"/>
              <a:t>18 mars 1804 au </a:t>
            </a:r>
            <a:r>
              <a:rPr lang="fr-FR" sz="2400" dirty="0"/>
              <a:t>12 avril 1814</a:t>
            </a:r>
            <a:endParaRPr lang="fr-FR" sz="2800" b="1" dirty="0"/>
          </a:p>
        </p:txBody>
      </p:sp>
      <p:sp>
        <p:nvSpPr>
          <p:cNvPr id="2" name="ZoneTexte 1"/>
          <p:cNvSpPr txBox="1"/>
          <p:nvPr/>
        </p:nvSpPr>
        <p:spPr>
          <a:xfrm>
            <a:off x="1011936" y="1871637"/>
            <a:ext cx="10363200" cy="5016758"/>
          </a:xfrm>
          <a:prstGeom prst="rect">
            <a:avLst/>
          </a:prstGeom>
          <a:noFill/>
        </p:spPr>
        <p:txBody>
          <a:bodyPr wrap="square" rtlCol="0">
            <a:spAutoFit/>
          </a:bodyPr>
          <a:lstStyle/>
          <a:p>
            <a:pPr marL="285750" indent="-285750">
              <a:buFont typeface="Wingdings" panose="05000000000000000000" pitchFamily="2" charset="2"/>
              <a:buChar char="Ø"/>
            </a:pPr>
            <a:r>
              <a:rPr lang="fr-FR" sz="1600" dirty="0" smtClean="0"/>
              <a:t>18 mars 1804 : Le Consulat à vie devient l’Empire, et Napoléon empereur des français.</a:t>
            </a:r>
          </a:p>
          <a:p>
            <a:pPr marL="285750" indent="-285750">
              <a:buFont typeface="Wingdings" panose="05000000000000000000" pitchFamily="2" charset="2"/>
              <a:buChar char="Ø"/>
            </a:pPr>
            <a:r>
              <a:rPr lang="fr-FR" sz="1600" dirty="0" smtClean="0"/>
              <a:t>2 décembre 1804 : Sacre de Napoléon et de Joséphine à Notre Dame.</a:t>
            </a:r>
          </a:p>
          <a:p>
            <a:pPr marL="285750" indent="-285750">
              <a:buFont typeface="Wingdings" panose="05000000000000000000" pitchFamily="2" charset="2"/>
              <a:buChar char="Ø"/>
            </a:pPr>
            <a:r>
              <a:rPr lang="fr-FR" sz="1600" dirty="0" smtClean="0"/>
              <a:t>21 octobre 1805 : Défaite de Trafalgar</a:t>
            </a:r>
          </a:p>
          <a:p>
            <a:pPr marL="285750" indent="-285750">
              <a:buFont typeface="Wingdings" panose="05000000000000000000" pitchFamily="2" charset="2"/>
              <a:buChar char="Ø"/>
            </a:pPr>
            <a:r>
              <a:rPr lang="fr-FR" sz="1600" dirty="0" smtClean="0"/>
              <a:t>2 décembre 1805 : Victoire d’Austerlitz sur l’Autriche et la Russie</a:t>
            </a:r>
          </a:p>
          <a:p>
            <a:pPr marL="285750" indent="-285750">
              <a:buFont typeface="Wingdings" panose="05000000000000000000" pitchFamily="2" charset="2"/>
              <a:buChar char="Ø"/>
            </a:pPr>
            <a:r>
              <a:rPr lang="fr-FR" sz="1600" dirty="0" smtClean="0"/>
              <a:t>14 </a:t>
            </a:r>
            <a:r>
              <a:rPr lang="fr-FR" sz="1600" dirty="0"/>
              <a:t>octobre 1806 : Bataille d’Iéna et </a:t>
            </a:r>
            <a:r>
              <a:rPr lang="fr-FR" sz="1600" dirty="0" smtClean="0"/>
              <a:t>d’Auerstedt contre les Prussiens.</a:t>
            </a:r>
            <a:endParaRPr lang="fr-FR" sz="1600" dirty="0"/>
          </a:p>
          <a:p>
            <a:pPr marL="285750" indent="-285750">
              <a:buFont typeface="Wingdings" panose="05000000000000000000" pitchFamily="2" charset="2"/>
              <a:buChar char="Ø"/>
            </a:pPr>
            <a:r>
              <a:rPr lang="fr-FR" sz="1600" dirty="0" smtClean="0"/>
              <a:t>21 </a:t>
            </a:r>
            <a:r>
              <a:rPr lang="fr-FR" sz="1600" dirty="0"/>
              <a:t>novembre 1806 : Établissement du blocus </a:t>
            </a:r>
            <a:r>
              <a:rPr lang="fr-FR" sz="1600" dirty="0" smtClean="0"/>
              <a:t>continental</a:t>
            </a:r>
          </a:p>
          <a:p>
            <a:pPr marL="285750" indent="-285750">
              <a:buFont typeface="Wingdings" panose="05000000000000000000" pitchFamily="2" charset="2"/>
              <a:buChar char="Ø"/>
            </a:pPr>
            <a:r>
              <a:rPr lang="fr-FR" sz="1600" dirty="0" smtClean="0"/>
              <a:t>8 février 1807, bataille d’Eylau contre les Russes, non décisive.</a:t>
            </a:r>
            <a:endParaRPr lang="fr-FR" sz="1600" dirty="0"/>
          </a:p>
          <a:p>
            <a:pPr marL="285750" indent="-285750">
              <a:buFont typeface="Wingdings" panose="05000000000000000000" pitchFamily="2" charset="2"/>
              <a:buChar char="Ø"/>
            </a:pPr>
            <a:r>
              <a:rPr lang="fr-FR" sz="1600" dirty="0" smtClean="0"/>
              <a:t>14 juin 1807 : bataille de Friedland contre les Russes</a:t>
            </a:r>
            <a:endParaRPr lang="fr-FR" sz="1600" dirty="0"/>
          </a:p>
          <a:p>
            <a:pPr marL="285750" indent="-285750">
              <a:buFont typeface="Wingdings" panose="05000000000000000000" pitchFamily="2" charset="2"/>
              <a:buChar char="Ø"/>
            </a:pPr>
            <a:r>
              <a:rPr lang="fr-FR" sz="1600" dirty="0" smtClean="0"/>
              <a:t>7 </a:t>
            </a:r>
            <a:r>
              <a:rPr lang="fr-FR" sz="1600" dirty="0"/>
              <a:t>juillet 1807 : Traité de Tilsit avec la </a:t>
            </a:r>
            <a:r>
              <a:rPr lang="fr-FR" sz="1600" dirty="0" smtClean="0"/>
              <a:t>Russie</a:t>
            </a:r>
          </a:p>
          <a:p>
            <a:pPr marL="285750" indent="-285750">
              <a:buFont typeface="Wingdings" panose="05000000000000000000" pitchFamily="2" charset="2"/>
              <a:buChar char="Ø"/>
            </a:pPr>
            <a:r>
              <a:rPr lang="fr-FR" sz="1600" dirty="0" smtClean="0"/>
              <a:t>5 novembre 1808-21 juin 1813</a:t>
            </a:r>
            <a:r>
              <a:rPr lang="fr-FR" sz="1600" dirty="0"/>
              <a:t> : Guerre </a:t>
            </a:r>
            <a:r>
              <a:rPr lang="fr-FR" sz="1600" dirty="0" smtClean="0"/>
              <a:t>d’Espagne et occupation à cause du non respect du blocus continental.</a:t>
            </a:r>
            <a:endParaRPr lang="fr-FR" sz="1600" dirty="0"/>
          </a:p>
          <a:p>
            <a:pPr marL="285750" indent="-285750">
              <a:buFont typeface="Wingdings" panose="05000000000000000000" pitchFamily="2" charset="2"/>
              <a:buChar char="Ø"/>
            </a:pPr>
            <a:r>
              <a:rPr lang="fr-FR" sz="1600" dirty="0" smtClean="0"/>
              <a:t>1</a:t>
            </a:r>
            <a:r>
              <a:rPr lang="fr-FR" sz="1600" baseline="30000" dirty="0" smtClean="0"/>
              <a:t>er</a:t>
            </a:r>
            <a:r>
              <a:rPr lang="fr-FR" sz="1600" dirty="0" smtClean="0"/>
              <a:t> mars 1808 : Création de la noblesse d’Empire</a:t>
            </a:r>
          </a:p>
          <a:p>
            <a:pPr marL="285750" indent="-285750">
              <a:buFont typeface="Wingdings" panose="05000000000000000000" pitchFamily="2" charset="2"/>
              <a:buChar char="Ø"/>
            </a:pPr>
            <a:r>
              <a:rPr lang="fr-FR" sz="1600" dirty="0" smtClean="0"/>
              <a:t>5 </a:t>
            </a:r>
            <a:r>
              <a:rPr lang="fr-FR" sz="1600" dirty="0"/>
              <a:t>novembre 1808-21 juin 1813 : Guerre d’Espagne et occupation </a:t>
            </a:r>
            <a:r>
              <a:rPr lang="fr-FR" sz="1600" dirty="0" smtClean="0"/>
              <a:t>française.</a:t>
            </a:r>
          </a:p>
          <a:p>
            <a:pPr marL="285750" indent="-285750">
              <a:buFont typeface="Wingdings" panose="05000000000000000000" pitchFamily="2" charset="2"/>
              <a:buChar char="Ø"/>
            </a:pPr>
            <a:r>
              <a:rPr lang="fr-FR" sz="1600" dirty="0" smtClean="0"/>
              <a:t>5 et 6 juillet  1809 : Victoire de Wagram sur les Autrichiens, dernière grande victoire du règne</a:t>
            </a:r>
          </a:p>
          <a:p>
            <a:pPr marL="285750" indent="-285750">
              <a:buFont typeface="Wingdings" panose="05000000000000000000" pitchFamily="2" charset="2"/>
              <a:buChar char="Ø"/>
            </a:pPr>
            <a:r>
              <a:rPr lang="fr-FR" sz="1600" dirty="0" smtClean="0"/>
              <a:t>1</a:t>
            </a:r>
            <a:r>
              <a:rPr lang="fr-FR" sz="1600" baseline="30000" dirty="0" smtClean="0"/>
              <a:t>er</a:t>
            </a:r>
            <a:r>
              <a:rPr lang="fr-FR" sz="1600" dirty="0" smtClean="0"/>
              <a:t> avril 1810 : mariage de Napoléon avec l’archiduchesse Marie-Louise, fille de l’empereur d’Autriche</a:t>
            </a:r>
          </a:p>
          <a:p>
            <a:pPr marL="285750" indent="-285750">
              <a:buFont typeface="Wingdings" panose="05000000000000000000" pitchFamily="2" charset="2"/>
              <a:buChar char="Ø"/>
            </a:pPr>
            <a:r>
              <a:rPr lang="fr-FR" sz="1600" dirty="0" smtClean="0"/>
              <a:t>20 </a:t>
            </a:r>
            <a:r>
              <a:rPr lang="fr-FR" sz="1600" dirty="0"/>
              <a:t>mars 1811 : Naissance du roi de Rome, héritier du </a:t>
            </a:r>
            <a:r>
              <a:rPr lang="fr-FR" sz="1600" dirty="0" smtClean="0"/>
              <a:t>trône : apogée du règne.</a:t>
            </a:r>
          </a:p>
          <a:p>
            <a:pPr marL="285750" indent="-285750">
              <a:buFont typeface="Wingdings" panose="05000000000000000000" pitchFamily="2" charset="2"/>
              <a:buChar char="Ø"/>
            </a:pPr>
            <a:r>
              <a:rPr lang="fr-FR" sz="1600" dirty="0" smtClean="0"/>
              <a:t>24 juin-14 décembre 1812 : Campagne de Russie : </a:t>
            </a:r>
            <a:r>
              <a:rPr lang="fr-FR" sz="1600" dirty="0"/>
              <a:t>entrée dans Moscou (14 septembre) ; passage de la Berezina (27-28 novembre</a:t>
            </a:r>
            <a:r>
              <a:rPr lang="fr-FR" sz="1600" dirty="0" smtClean="0"/>
              <a:t>).</a:t>
            </a:r>
          </a:p>
          <a:p>
            <a:pPr marL="285750" indent="-285750">
              <a:buFont typeface="Wingdings" panose="05000000000000000000" pitchFamily="2" charset="2"/>
              <a:buChar char="Ø"/>
            </a:pPr>
            <a:r>
              <a:rPr lang="fr-FR" sz="1600" dirty="0" smtClean="0"/>
              <a:t>16-19 octobre 1813 : défaire de Leipzig, première grande défaite hors Russie.</a:t>
            </a:r>
          </a:p>
          <a:p>
            <a:pPr marL="285750" indent="-285750">
              <a:buFont typeface="Wingdings" panose="05000000000000000000" pitchFamily="2" charset="2"/>
              <a:buChar char="Ø"/>
            </a:pPr>
            <a:r>
              <a:rPr lang="fr-FR" sz="1600" dirty="0" smtClean="0"/>
              <a:t>janvier </a:t>
            </a:r>
            <a:r>
              <a:rPr lang="fr-FR" sz="1600" dirty="0"/>
              <a:t>à mars 1814 : Campagne de France, Autrichiens, Prussiens et Russes occupent le </a:t>
            </a:r>
            <a:r>
              <a:rPr lang="fr-FR" sz="1600" dirty="0" smtClean="0"/>
              <a:t>pays.</a:t>
            </a:r>
            <a:endParaRPr lang="fr-FR" sz="1600" dirty="0"/>
          </a:p>
          <a:p>
            <a:pPr marL="285750" indent="-285750">
              <a:buFont typeface="Wingdings" panose="05000000000000000000" pitchFamily="2" charset="2"/>
              <a:buChar char="Ø"/>
            </a:pPr>
            <a:r>
              <a:rPr lang="fr-FR" sz="1600" dirty="0" smtClean="0"/>
              <a:t>6-12 avril 1814 : abdication de Napoléon Ier, qui devient souverain de l’île d’Elbe en Méditerranée.</a:t>
            </a:r>
          </a:p>
        </p:txBody>
      </p:sp>
    </p:spTree>
    <p:extLst>
      <p:ext uri="{BB962C8B-B14F-4D97-AF65-F5344CB8AC3E}">
        <p14:creationId xmlns:p14="http://schemas.microsoft.com/office/powerpoint/2010/main" val="184387328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877</Words>
  <Application>Microsoft Office PowerPoint</Application>
  <PresentationFormat>Grand écran</PresentationFormat>
  <Paragraphs>66</Paragraphs>
  <Slides>14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Arial</vt:lpstr>
      <vt:lpstr>Calibri</vt:lpstr>
      <vt:lpstr>Calibri Light</vt:lpstr>
      <vt:lpstr>Wingdings</vt:lpstr>
      <vt:lpstr>Thème Office</vt:lpstr>
      <vt:lpstr>L’ordre napoléonien</vt:lpstr>
      <vt:lpstr>Le Consulat  (9 novembre1799-18 mai1804)</vt:lpstr>
      <vt:lpstr>Une République incarnée </vt:lpstr>
      <vt:lpstr>Les réalisations du Consulat </vt:lpstr>
      <vt:lpstr>Les lycées </vt:lpstr>
      <vt:lpstr>Le préfet napoléonien</vt:lpstr>
      <vt:lpstr>Le Franc germinal 27 mai 1803</vt:lpstr>
      <vt:lpstr>La légion d’honneur et le code civil</vt:lpstr>
      <vt:lpstr>L’Empire français, Chronologie principale, 18 mars 1804 au 12 avril 1814</vt:lpstr>
      <vt:lpstr>Le sacre du 2 décembre 1805</vt:lpstr>
      <vt:lpstr>Les victoires militaires et diplomatiques</vt:lpstr>
      <vt:lpstr>LE GRAND EMPIRE DE 1811 Napoléon à son apogée.</vt:lpstr>
      <vt:lpstr>Les revers et les défaites</vt:lpstr>
      <vt:lpstr>La dictature napoléonienne : Succès et affaiblissement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L’ordre napoléonien</dc:title>
  <dc:creator>Profs</dc:creator>
  <cp:lastModifiedBy>Profs</cp:lastModifiedBy>
  <cp:revision>32</cp:revision>
  <dcterms:created xsi:type="dcterms:W3CDTF">2019-09-30T08:45:35Z</dcterms:created>
  <dcterms:modified xsi:type="dcterms:W3CDTF">2019-10-01T10:04:43Z</dcterms:modified>
</cp:coreProperties>
</file>